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58" r:id="rId1"/>
  </p:sldMasterIdLst>
  <p:notesMasterIdLst>
    <p:notesMasterId r:id="rId30"/>
  </p:notesMasterIdLst>
  <p:handoutMasterIdLst>
    <p:handoutMasterId r:id="rId31"/>
  </p:handoutMasterIdLst>
  <p:sldIdLst>
    <p:sldId id="327" r:id="rId2"/>
    <p:sldId id="331" r:id="rId3"/>
    <p:sldId id="299" r:id="rId4"/>
    <p:sldId id="301" r:id="rId5"/>
    <p:sldId id="302" r:id="rId6"/>
    <p:sldId id="303" r:id="rId7"/>
    <p:sldId id="304" r:id="rId8"/>
    <p:sldId id="328" r:id="rId9"/>
    <p:sldId id="305" r:id="rId10"/>
    <p:sldId id="306" r:id="rId11"/>
    <p:sldId id="307" r:id="rId12"/>
    <p:sldId id="308" r:id="rId13"/>
    <p:sldId id="310" r:id="rId14"/>
    <p:sldId id="333" r:id="rId15"/>
    <p:sldId id="311" r:id="rId16"/>
    <p:sldId id="334" r:id="rId17"/>
    <p:sldId id="312" r:id="rId18"/>
    <p:sldId id="313" r:id="rId19"/>
    <p:sldId id="314" r:id="rId20"/>
    <p:sldId id="315" r:id="rId21"/>
    <p:sldId id="325" r:id="rId22"/>
    <p:sldId id="329" r:id="rId23"/>
    <p:sldId id="320" r:id="rId24"/>
    <p:sldId id="319" r:id="rId25"/>
    <p:sldId id="316" r:id="rId26"/>
    <p:sldId id="318" r:id="rId27"/>
    <p:sldId id="326" r:id="rId28"/>
    <p:sldId id="323" r:id="rId29"/>
  </p:sldIdLst>
  <p:sldSz cx="12192000" cy="6858000"/>
  <p:notesSz cx="6858000" cy="9144000"/>
  <p:custDataLst>
    <p:tags r:id="rId3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默认节" id="{B2CF5415-C31D-4B6F-A0F3-399B798C59C7}">
          <p14:sldIdLst>
            <p14:sldId id="327"/>
            <p14:sldId id="331"/>
            <p14:sldId id="299"/>
            <p14:sldId id="301"/>
            <p14:sldId id="302"/>
            <p14:sldId id="303"/>
            <p14:sldId id="304"/>
            <p14:sldId id="328"/>
            <p14:sldId id="305"/>
            <p14:sldId id="306"/>
            <p14:sldId id="307"/>
            <p14:sldId id="308"/>
            <p14:sldId id="310"/>
            <p14:sldId id="333"/>
            <p14:sldId id="311"/>
            <p14:sldId id="334"/>
            <p14:sldId id="312"/>
            <p14:sldId id="313"/>
            <p14:sldId id="314"/>
            <p14:sldId id="315"/>
            <p14:sldId id="325"/>
            <p14:sldId id="329"/>
            <p14:sldId id="320"/>
            <p14:sldId id="319"/>
            <p14:sldId id="316"/>
            <p14:sldId id="318"/>
            <p14:sldId id="326"/>
            <p14:sldId id="323"/>
          </p14:sldIdLst>
        </p14:section>
        <p14:section name="第 2 节" id="{0463EB12-6614-49B2-8A01-8BDA21737285}">
          <p14:sldIdLst/>
        </p14:section>
      </p14:sectionLst>
    </p:ex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87071"/>
    <a:srgbClr val="01ACBE"/>
    <a:srgbClr val="FFAD3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 uri="{1BD7E111-0CB8-44D6-8891-C1BB2F81B7CC}">
      <p1710:readonlyRecommended xmlns="" xmlns:p1710="http://schemas.microsoft.com/office/powerpoint/2017/10/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中度样式 2 - 强调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604" autoAdjust="0"/>
    <p:restoredTop sz="85599" autoAdjust="0"/>
  </p:normalViewPr>
  <p:slideViewPr>
    <p:cSldViewPr snapToGrid="0">
      <p:cViewPr>
        <p:scale>
          <a:sx n="64" d="100"/>
          <a:sy n="64" d="100"/>
        </p:scale>
        <p:origin x="-990" y="36"/>
      </p:cViewPr>
      <p:guideLst>
        <p:guide orient="horz" pos="2160"/>
        <p:guide pos="3840"/>
      </p:guideLst>
    </p:cSldViewPr>
  </p:slideViewPr>
  <p:notesTextViewPr>
    <p:cViewPr>
      <p:scale>
        <a:sx n="3" d="2"/>
        <a:sy n="3" d="2"/>
      </p:scale>
      <p:origin x="0" y="0"/>
    </p:cViewPr>
  </p:notesTextViewPr>
  <p:sorterViewPr>
    <p:cViewPr>
      <p:scale>
        <a:sx n="125" d="100"/>
        <a:sy n="125" d="100"/>
      </p:scale>
      <p:origin x="0" y="-1812"/>
    </p:cViewPr>
  </p:sorterViewPr>
  <p:notesViewPr>
    <p:cSldViewPr snapToGrid="0">
      <p:cViewPr>
        <p:scale>
          <a:sx n="60" d="100"/>
          <a:sy n="60" d="100"/>
        </p:scale>
        <p:origin x="3492" y="6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F6BBC8B-09EF-44FA-B1B2-C8EF16E485A8}" type="datetimeFigureOut">
              <a:rPr lang="zh-CN" altLang="en-US" smtClean="0"/>
              <a:t>2022/3/16</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8253BF8-623E-415A-8B12-7A96FFF09D88}" type="slidenum">
              <a:rPr lang="zh-CN" altLang="en-US" smtClean="0"/>
              <a:t>‹#›</a:t>
            </a:fld>
            <a:endParaRPr lang="zh-CN" altLang="en-US"/>
          </a:p>
        </p:txBody>
      </p:sp>
    </p:spTree>
    <p:extLst>
      <p:ext uri="{BB962C8B-B14F-4D97-AF65-F5344CB8AC3E}">
        <p14:creationId xmlns:p14="http://schemas.microsoft.com/office/powerpoint/2010/main" val="67387850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6D8963-CFCD-4740-AF60-049850373CDF}" type="datetimeFigureOut">
              <a:rPr lang="zh-CN" altLang="en-US" smtClean="0"/>
              <a:t>2022/3/16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E6FDB6-6D2B-46C1-9FA1-D82906A37C3A}" type="slidenum">
              <a:rPr lang="zh-CN" altLang="en-US" smtClean="0"/>
              <a:t>‹#›</a:t>
            </a:fld>
            <a:endParaRPr lang="zh-CN" altLang="en-US"/>
          </a:p>
        </p:txBody>
      </p:sp>
    </p:spTree>
    <p:extLst>
      <p:ext uri="{BB962C8B-B14F-4D97-AF65-F5344CB8AC3E}">
        <p14:creationId xmlns:p14="http://schemas.microsoft.com/office/powerpoint/2010/main" val="38697440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E9E6FDB6-6D2B-46C1-9FA1-D82906A37C3A}" type="slidenum">
              <a:rPr lang="zh-CN" altLang="en-US" smtClean="0"/>
              <a:t>3</a:t>
            </a:fld>
            <a:endParaRPr lang="zh-CN" altLang="en-US"/>
          </a:p>
        </p:txBody>
      </p:sp>
    </p:spTree>
    <p:extLst>
      <p:ext uri="{BB962C8B-B14F-4D97-AF65-F5344CB8AC3E}">
        <p14:creationId xmlns:p14="http://schemas.microsoft.com/office/powerpoint/2010/main" val="8425777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9E6FDB6-6D2B-46C1-9FA1-D82906A37C3A}" type="slidenum">
              <a:rPr lang="zh-CN" altLang="en-US" smtClean="0"/>
              <a:t>4</a:t>
            </a:fld>
            <a:endParaRPr lang="zh-CN" altLang="en-US"/>
          </a:p>
        </p:txBody>
      </p:sp>
    </p:spTree>
    <p:extLst>
      <p:ext uri="{BB962C8B-B14F-4D97-AF65-F5344CB8AC3E}">
        <p14:creationId xmlns:p14="http://schemas.microsoft.com/office/powerpoint/2010/main" val="3142311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虽然这个学说只是一种假设，但这个学说无疑促进了遗传学与细胞学的联姻，使遗传学迅猛发展</a:t>
            </a:r>
          </a:p>
        </p:txBody>
      </p:sp>
      <p:sp>
        <p:nvSpPr>
          <p:cNvPr id="4" name="灯片编号占位符 3"/>
          <p:cNvSpPr>
            <a:spLocks noGrp="1"/>
          </p:cNvSpPr>
          <p:nvPr>
            <p:ph type="sldNum" sz="quarter" idx="5"/>
          </p:nvPr>
        </p:nvSpPr>
        <p:spPr/>
        <p:txBody>
          <a:bodyPr/>
          <a:lstStyle/>
          <a:p>
            <a:fld id="{E9E6FDB6-6D2B-46C1-9FA1-D82906A37C3A}" type="slidenum">
              <a:rPr lang="zh-CN" altLang="en-US" smtClean="0"/>
              <a:t>5</a:t>
            </a:fld>
            <a:endParaRPr lang="zh-CN" altLang="en-US"/>
          </a:p>
        </p:txBody>
      </p:sp>
    </p:spTree>
    <p:extLst>
      <p:ext uri="{BB962C8B-B14F-4D97-AF65-F5344CB8AC3E}">
        <p14:creationId xmlns:p14="http://schemas.microsoft.com/office/powerpoint/2010/main" val="20475184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zh-CN" altLang="en-US"/>
              <a:t>经过萨顿的观察和推理，基因与染色体的关系已呼之欲出。你同意以上分析吗？如果你也认为基因在染色体上，请你在图中的染色体上标注基因符号，解释孟德尔的一对相对性状的杂交实验，图中染色体上的黑色横线代表基因的位置，</a:t>
            </a:r>
          </a:p>
          <a:p>
            <a:endParaRPr lang="zh-CN" altLang="en-US"/>
          </a:p>
        </p:txBody>
      </p:sp>
      <p:sp>
        <p:nvSpPr>
          <p:cNvPr id="4" name="灯片编号占位符 3"/>
          <p:cNvSpPr>
            <a:spLocks noGrp="1"/>
          </p:cNvSpPr>
          <p:nvPr>
            <p:ph type="sldNum" sz="quarter" idx="5"/>
          </p:nvPr>
        </p:nvSpPr>
        <p:spPr/>
        <p:txBody>
          <a:bodyPr/>
          <a:lstStyle/>
          <a:p>
            <a:fld id="{E9E6FDB6-6D2B-46C1-9FA1-D82906A37C3A}" type="slidenum">
              <a:rPr lang="zh-CN" altLang="en-US" smtClean="0"/>
              <a:t>6</a:t>
            </a:fld>
            <a:endParaRPr lang="zh-CN" altLang="en-US"/>
          </a:p>
        </p:txBody>
      </p:sp>
    </p:spTree>
    <p:extLst>
      <p:ext uri="{BB962C8B-B14F-4D97-AF65-F5344CB8AC3E}">
        <p14:creationId xmlns:p14="http://schemas.microsoft.com/office/powerpoint/2010/main" val="2723745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通过在染色体上标注相应的基因，大家可以很好的看出基因和染色体在有性生殖过程中所表现出的平行关系，现在我们可以这样理解基因的分离定律，在减数分裂形成配子时，等位基因会随同源染色体的分开而分离，分别进入两个配子中，独立的随配子遗传给后代。</a:t>
            </a:r>
            <a:endParaRPr lang="en-US" altLang="zh-CN"/>
          </a:p>
          <a:p>
            <a:r>
              <a:rPr lang="zh-CN" altLang="en-US"/>
              <a:t>萨顿的假说从理论上支持了基因在染色体上，但事实是否如此呢？</a:t>
            </a:r>
          </a:p>
        </p:txBody>
      </p:sp>
      <p:sp>
        <p:nvSpPr>
          <p:cNvPr id="4" name="灯片编号占位符 3"/>
          <p:cNvSpPr>
            <a:spLocks noGrp="1"/>
          </p:cNvSpPr>
          <p:nvPr>
            <p:ph type="sldNum" sz="quarter" idx="5"/>
          </p:nvPr>
        </p:nvSpPr>
        <p:spPr/>
        <p:txBody>
          <a:bodyPr/>
          <a:lstStyle/>
          <a:p>
            <a:fld id="{E9E6FDB6-6D2B-46C1-9FA1-D82906A37C3A}" type="slidenum">
              <a:rPr lang="zh-CN" altLang="en-US" smtClean="0"/>
              <a:t>7</a:t>
            </a:fld>
            <a:endParaRPr lang="zh-CN" altLang="en-US"/>
          </a:p>
        </p:txBody>
      </p:sp>
    </p:spTree>
    <p:extLst>
      <p:ext uri="{BB962C8B-B14F-4D97-AF65-F5344CB8AC3E}">
        <p14:creationId xmlns:p14="http://schemas.microsoft.com/office/powerpoint/2010/main" val="42728723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BAEF20-8040-4861-AE3B-16115F61F45E}" type="slidenum">
              <a:rPr lang="zh-CN" altLang="en-US" smtClean="0"/>
              <a:t>8</a:t>
            </a:fld>
            <a:endParaRPr lang="zh-CN" altLang="en-US"/>
          </a:p>
        </p:txBody>
      </p:sp>
    </p:spTree>
    <p:extLst>
      <p:ext uri="{BB962C8B-B14F-4D97-AF65-F5344CB8AC3E}">
        <p14:creationId xmlns:p14="http://schemas.microsoft.com/office/powerpoint/2010/main" val="35735510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接下来又一位遗传学巨人登上历史舞台，就在孟德尔的豌豆杂交论文发表的那一年，摩尔根出生在美国一个中道没落的贵族家庭，和孟德尔深思熟虑的选择豌豆不同，摩尔根遇上果蝇显得非常偶然。</a:t>
            </a:r>
          </a:p>
        </p:txBody>
      </p:sp>
      <p:sp>
        <p:nvSpPr>
          <p:cNvPr id="4" name="灯片编号占位符 3"/>
          <p:cNvSpPr>
            <a:spLocks noGrp="1"/>
          </p:cNvSpPr>
          <p:nvPr>
            <p:ph type="sldNum" sz="quarter" idx="5"/>
          </p:nvPr>
        </p:nvSpPr>
        <p:spPr/>
        <p:txBody>
          <a:bodyPr/>
          <a:lstStyle/>
          <a:p>
            <a:fld id="{E9E6FDB6-6D2B-46C1-9FA1-D82906A37C3A}" type="slidenum">
              <a:rPr lang="zh-CN" altLang="en-US" smtClean="0"/>
              <a:t>9</a:t>
            </a:fld>
            <a:endParaRPr lang="zh-CN" altLang="en-US"/>
          </a:p>
        </p:txBody>
      </p:sp>
    </p:spTree>
    <p:extLst>
      <p:ext uri="{BB962C8B-B14F-4D97-AF65-F5344CB8AC3E}">
        <p14:creationId xmlns:p14="http://schemas.microsoft.com/office/powerpoint/2010/main" val="37135681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zh-CN" altLang="en-US"/>
              <a:t>果蝇这种小昆虫不需要大的饲养空间，只要几只牛奶瓶就够了，历史证明摩尔根是正确的或者说是幸运的，果蝇具有很多适于遗传学研究的特征，</a:t>
            </a:r>
            <a:r>
              <a:rPr lang="zh-CN" altLang="en-US" sz="1200"/>
              <a:t>迄今为止果蝇研究在生命科学领域已取得了巨大成就，产生了</a:t>
            </a:r>
            <a:r>
              <a:rPr lang="en-US" altLang="zh-CN" sz="1200"/>
              <a:t>6</a:t>
            </a:r>
            <a:r>
              <a:rPr lang="zh-CN" altLang="en-US" sz="1200"/>
              <a:t>个诺贝尔生理学或医学奖</a:t>
            </a:r>
            <a:r>
              <a:rPr lang="zh-CN" altLang="en-US"/>
              <a:t>。</a:t>
            </a:r>
          </a:p>
        </p:txBody>
      </p:sp>
      <p:sp>
        <p:nvSpPr>
          <p:cNvPr id="4" name="灯片编号占位符 3"/>
          <p:cNvSpPr>
            <a:spLocks noGrp="1"/>
          </p:cNvSpPr>
          <p:nvPr>
            <p:ph type="sldNum" sz="quarter" idx="5"/>
          </p:nvPr>
        </p:nvSpPr>
        <p:spPr/>
        <p:txBody>
          <a:bodyPr/>
          <a:lstStyle/>
          <a:p>
            <a:fld id="{E9E6FDB6-6D2B-46C1-9FA1-D82906A37C3A}" type="slidenum">
              <a:rPr lang="zh-CN" altLang="en-US" smtClean="0"/>
              <a:t>10</a:t>
            </a:fld>
            <a:endParaRPr lang="zh-CN" altLang="en-US"/>
          </a:p>
        </p:txBody>
      </p:sp>
    </p:spTree>
    <p:extLst>
      <p:ext uri="{BB962C8B-B14F-4D97-AF65-F5344CB8AC3E}">
        <p14:creationId xmlns:p14="http://schemas.microsoft.com/office/powerpoint/2010/main" val="23412584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zh-CN" altLang="en-US"/>
              <a:t>摩尔根和他的学生们在哥伦比亚大学建立的享誉学术界的果蝇室，其实只有</a:t>
            </a:r>
            <a:r>
              <a:rPr lang="en-US" altLang="zh-CN"/>
              <a:t>26.8</a:t>
            </a:r>
            <a:r>
              <a:rPr lang="zh-CN" altLang="en-US"/>
              <a:t>平方米大，里面挤满了</a:t>
            </a:r>
            <a:r>
              <a:rPr lang="en-US" altLang="zh-CN"/>
              <a:t>8</a:t>
            </a:r>
            <a:r>
              <a:rPr lang="zh-CN" altLang="en-US"/>
              <a:t>张实验台。</a:t>
            </a:r>
            <a:r>
              <a:rPr lang="en-US" altLang="zh-CN"/>
              <a:t>1908</a:t>
            </a:r>
            <a:r>
              <a:rPr lang="zh-CN" altLang="en-US"/>
              <a:t>年摩尔根安排一个研究生在暗室里饲养果蝇，希望能产生一种果蝇，他们的眼睛因不用而退化，这位学生让果蝇在暗无天日的世界里繁殖了</a:t>
            </a:r>
            <a:r>
              <a:rPr lang="en-US" altLang="zh-CN"/>
              <a:t>68</a:t>
            </a:r>
            <a:r>
              <a:rPr lang="zh-CN" altLang="en-US"/>
              <a:t>代，但研究毫无进展，大约在</a:t>
            </a:r>
            <a:r>
              <a:rPr lang="en-US" altLang="zh-CN"/>
              <a:t>1910</a:t>
            </a:r>
            <a:r>
              <a:rPr lang="zh-CN" altLang="en-US"/>
              <a:t>年</a:t>
            </a:r>
            <a:r>
              <a:rPr lang="en-US" altLang="zh-CN"/>
              <a:t>5</a:t>
            </a:r>
            <a:r>
              <a:rPr lang="zh-CN" altLang="en-US"/>
              <a:t>月，在暗室里诞生了一只白眼雄果蝇，而他的兄弟姐妹的眼睛都是红色的，很显然这是一只变异个体，这注定要成为科学史上那只举世瞩目的动物，摩尔根精心照料这只果蝇，在自己的第</a:t>
            </a:r>
            <a:r>
              <a:rPr lang="en-US" altLang="zh-CN"/>
              <a:t>3</a:t>
            </a:r>
            <a:r>
              <a:rPr lang="zh-CN" altLang="en-US"/>
              <a:t>个孩子出生时，摩尔根赶到医院，他妻子的第</a:t>
            </a:r>
            <a:r>
              <a:rPr lang="en-US" altLang="zh-CN"/>
              <a:t>1</a:t>
            </a:r>
            <a:r>
              <a:rPr lang="zh-CN" altLang="en-US"/>
              <a:t>句话竟然是那只白眼果蝇怎么样了？摩尔根的第</a:t>
            </a:r>
            <a:r>
              <a:rPr lang="en-US" altLang="zh-CN"/>
              <a:t>3</a:t>
            </a:r>
            <a:r>
              <a:rPr lang="zh-CN" altLang="en-US"/>
              <a:t>个孩子长得很好，但那只果蝇却很虚弱，摩尔根与之形影不离，晚上带它回家，白天又把他带回实验室。可能是被摩尔根的诚意感动，这只白眼雄果蝇为报答摩尔根的恩情，临死之前，抖擞精神与一只红眼雌果蝇交配，将突变基因传了下来。</a:t>
            </a:r>
            <a:endParaRPr lang="en-US" altLang="zh-CN"/>
          </a:p>
          <a:p>
            <a:pPr marL="0" marR="0" lvl="0" indent="0" algn="l" defTabSz="914400" rtl="0" eaLnBrk="1" fontAlgn="auto" latinLnBrk="0" hangingPunct="1">
              <a:lnSpc>
                <a:spcPct val="100000"/>
              </a:lnSpc>
              <a:spcBef>
                <a:spcPct val="0"/>
              </a:spcBef>
              <a:spcAft>
                <a:spcPct val="0"/>
              </a:spcAft>
              <a:buClrTx/>
              <a:buSzTx/>
              <a:buFontTx/>
              <a:buNone/>
              <a:defRPr/>
            </a:pPr>
            <a:r>
              <a:rPr lang="zh-CN" altLang="en-US"/>
              <a:t>这一行为成功的将果蝇这支庞大的队伍带入科学发展的历史舞台，也成功的成为你我心中的梦魇，未来的日子有这些果蝇相伴，先预祝大家身心愉快。</a:t>
            </a:r>
          </a:p>
        </p:txBody>
      </p:sp>
      <p:sp>
        <p:nvSpPr>
          <p:cNvPr id="4" name="灯片编号占位符 3"/>
          <p:cNvSpPr>
            <a:spLocks noGrp="1"/>
          </p:cNvSpPr>
          <p:nvPr>
            <p:ph type="sldNum" sz="quarter" idx="5"/>
          </p:nvPr>
        </p:nvSpPr>
        <p:spPr/>
        <p:txBody>
          <a:bodyPr/>
          <a:lstStyle/>
          <a:p>
            <a:fld id="{E9E6FDB6-6D2B-46C1-9FA1-D82906A37C3A}" type="slidenum">
              <a:rPr lang="zh-CN" altLang="en-US" smtClean="0"/>
              <a:t>11</a:t>
            </a:fld>
            <a:endParaRPr lang="zh-CN" altLang="en-US"/>
          </a:p>
        </p:txBody>
      </p:sp>
    </p:spTree>
    <p:extLst>
      <p:ext uri="{BB962C8B-B14F-4D97-AF65-F5344CB8AC3E}">
        <p14:creationId xmlns:p14="http://schemas.microsoft.com/office/powerpoint/2010/main" val="7912045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zh-CN" altLang="en-US" sz="1200" kern="100">
                <a:latin typeface="思源黑体 CN Medium" panose="020B0600000000000000" pitchFamily="34" charset="-122"/>
                <a:ea typeface="思源黑体 CN Medium" panose="020B0600000000000000" pitchFamily="34" charset="-122"/>
              </a:rPr>
              <a:t>摩尔根牢牢抓住这只被他称为“例外”白眼雄果蝇，用它做了一系列精巧设计的实验，他先让这只白眼雄果蝇与红眼雌果蝇交配，发现</a:t>
            </a:r>
            <a:r>
              <a:rPr lang="en-US" sz="1200" kern="100">
                <a:latin typeface="思源黑体 CN Medium" panose="020B0600000000000000" pitchFamily="34" charset="-122"/>
                <a:ea typeface="思源黑体 CN Medium" panose="020B0600000000000000" pitchFamily="34" charset="-122"/>
              </a:rPr>
              <a:t>F1</a:t>
            </a:r>
            <a:r>
              <a:rPr lang="zh-CN" altLang="en-US" sz="1200" kern="100">
                <a:latin typeface="思源黑体 CN Medium" panose="020B0600000000000000" pitchFamily="34" charset="-122"/>
                <a:ea typeface="思源黑体 CN Medium" panose="020B0600000000000000" pitchFamily="34" charset="-122"/>
              </a:rPr>
              <a:t>全为红眼果蝇，这说明红眼是显性性状，白眼是隐性性状，接着它让</a:t>
            </a:r>
            <a:r>
              <a:rPr lang="en-US" sz="1200" kern="100">
                <a:latin typeface="思源黑体 CN Medium" panose="020B0600000000000000" pitchFamily="34" charset="-122"/>
                <a:ea typeface="思源黑体 CN Medium" panose="020B0600000000000000" pitchFamily="34" charset="-122"/>
              </a:rPr>
              <a:t>F1</a:t>
            </a:r>
            <a:r>
              <a:rPr lang="zh-CN" altLang="en-US" sz="1200" kern="100">
                <a:latin typeface="思源黑体 CN Medium" panose="020B0600000000000000" pitchFamily="34" charset="-122"/>
                <a:ea typeface="思源黑体 CN Medium" panose="020B0600000000000000" pitchFamily="34" charset="-122"/>
              </a:rPr>
              <a:t>的雌雄红眼果蝇进行杂交，得到</a:t>
            </a:r>
            <a:r>
              <a:rPr lang="en-US" altLang="zh-CN" sz="1200" kern="100">
                <a:latin typeface="思源黑体 CN Medium" panose="020B0600000000000000" pitchFamily="34" charset="-122"/>
                <a:ea typeface="思源黑体 CN Medium" panose="020B0600000000000000" pitchFamily="34" charset="-122"/>
              </a:rPr>
              <a:t>F2</a:t>
            </a:r>
            <a:r>
              <a:rPr lang="zh-CN" altLang="en-US" sz="1200" kern="100">
                <a:latin typeface="思源黑体 CN Medium" panose="020B0600000000000000" pitchFamily="34" charset="-122"/>
                <a:ea typeface="思源黑体 CN Medium" panose="020B0600000000000000" pitchFamily="34" charset="-122"/>
              </a:rPr>
              <a:t>中，红眼比白眼的数量比是</a:t>
            </a:r>
            <a:r>
              <a:rPr lang="en-US" altLang="zh-CN" sz="1200" kern="100">
                <a:latin typeface="思源黑体 CN Medium" panose="020B0600000000000000" pitchFamily="34" charset="-122"/>
                <a:ea typeface="思源黑体 CN Medium" panose="020B0600000000000000" pitchFamily="34" charset="-122"/>
              </a:rPr>
              <a:t>3:1</a:t>
            </a:r>
            <a:r>
              <a:rPr lang="zh-CN" altLang="en-US" sz="1200" kern="100">
                <a:latin typeface="思源黑体 CN Medium" panose="020B0600000000000000" pitchFamily="34" charset="-122"/>
                <a:ea typeface="思源黑体 CN Medium" panose="020B0600000000000000" pitchFamily="34" charset="-122"/>
              </a:rPr>
              <a:t>，这符合基因的分离定律，摩尔根曾经一直是孟德尔遗传学的反对者，但在自己的实验结果面前，摩尔根还是接受了孟德尔遗传学，因为他深深的懂得科学上事实先以理论的原则，摩尔根还注意到在</a:t>
            </a:r>
            <a:r>
              <a:rPr lang="en-US" sz="1200" kern="100">
                <a:latin typeface="思源黑体 CN Medium" panose="020B0600000000000000" pitchFamily="34" charset="-122"/>
                <a:ea typeface="思源黑体 CN Medium" panose="020B0600000000000000" pitchFamily="34" charset="-122"/>
              </a:rPr>
              <a:t>F2</a:t>
            </a:r>
            <a:r>
              <a:rPr lang="zh-CN" altLang="en-US" sz="1200" kern="100">
                <a:latin typeface="思源黑体 CN Medium" panose="020B0600000000000000" pitchFamily="34" charset="-122"/>
                <a:ea typeface="思源黑体 CN Medium" panose="020B0600000000000000" pitchFamily="34" charset="-122"/>
              </a:rPr>
              <a:t>代果蝇中所有的雌性果蝇都是红眼，而雄性果蝇有一半是红眼，一半是白眼，白眼性状的表现总是和性别相关联该如何解释这一现象呢？</a:t>
            </a:r>
            <a:endParaRPr lang="zh-CN" altLang="en-US"/>
          </a:p>
          <a:p>
            <a:endParaRPr lang="zh-CN" altLang="en-US"/>
          </a:p>
        </p:txBody>
      </p:sp>
      <p:sp>
        <p:nvSpPr>
          <p:cNvPr id="4" name="灯片编号占位符 3"/>
          <p:cNvSpPr>
            <a:spLocks noGrp="1"/>
          </p:cNvSpPr>
          <p:nvPr>
            <p:ph type="sldNum" sz="quarter" idx="5"/>
          </p:nvPr>
        </p:nvSpPr>
        <p:spPr/>
        <p:txBody>
          <a:bodyPr/>
          <a:lstStyle/>
          <a:p>
            <a:fld id="{E9E6FDB6-6D2B-46C1-9FA1-D82906A37C3A}" type="slidenum">
              <a:rPr lang="zh-CN" altLang="en-US" smtClean="0"/>
              <a:t>12</a:t>
            </a:fld>
            <a:endParaRPr lang="zh-CN" altLang="en-US"/>
          </a:p>
        </p:txBody>
      </p:sp>
    </p:spTree>
    <p:extLst>
      <p:ext uri="{BB962C8B-B14F-4D97-AF65-F5344CB8AC3E}">
        <p14:creationId xmlns:p14="http://schemas.microsoft.com/office/powerpoint/2010/main" val="34111584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zh-CN" altLang="en-US"/>
              <a:t>果蝇的体细胞中有</a:t>
            </a:r>
            <a:r>
              <a:rPr lang="en-US" altLang="zh-CN"/>
              <a:t>4</a:t>
            </a:r>
            <a:r>
              <a:rPr lang="zh-CN" altLang="en-US"/>
              <a:t>对染色体，三对是常染色体，一对是性染色体，在雌果蝇中这对性染色体是同型的，用</a:t>
            </a:r>
            <a:r>
              <a:rPr lang="en-US" altLang="zh-CN"/>
              <a:t>xx</a:t>
            </a:r>
            <a:r>
              <a:rPr lang="zh-CN" altLang="en-US"/>
              <a:t>表示在雌果蝇中，雄果蝇的性染色体是异形的，用</a:t>
            </a:r>
            <a:r>
              <a:rPr lang="en-US" altLang="zh-CN"/>
              <a:t>xy</a:t>
            </a:r>
            <a:r>
              <a:rPr lang="zh-CN" altLang="en-US"/>
              <a:t>表示</a:t>
            </a:r>
          </a:p>
        </p:txBody>
      </p:sp>
      <p:sp>
        <p:nvSpPr>
          <p:cNvPr id="4" name="灯片编号占位符 3"/>
          <p:cNvSpPr>
            <a:spLocks noGrp="1"/>
          </p:cNvSpPr>
          <p:nvPr>
            <p:ph type="sldNum" sz="quarter" idx="5"/>
          </p:nvPr>
        </p:nvSpPr>
        <p:spPr/>
        <p:txBody>
          <a:bodyPr/>
          <a:lstStyle/>
          <a:p>
            <a:fld id="{E9E6FDB6-6D2B-46C1-9FA1-D82906A37C3A}" type="slidenum">
              <a:rPr lang="zh-CN" altLang="en-US" smtClean="0"/>
              <a:t>13</a:t>
            </a:fld>
            <a:endParaRPr lang="zh-CN" altLang="en-US"/>
          </a:p>
        </p:txBody>
      </p:sp>
    </p:spTree>
    <p:extLst>
      <p:ext uri="{BB962C8B-B14F-4D97-AF65-F5344CB8AC3E}">
        <p14:creationId xmlns:p14="http://schemas.microsoft.com/office/powerpoint/2010/main" val="578637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由于白眼的遗传和性别相关联，而且与</a:t>
            </a:r>
            <a:r>
              <a:rPr lang="en-US" altLang="zh-CN"/>
              <a:t>x</a:t>
            </a:r>
            <a:r>
              <a:rPr lang="zh-CN" altLang="en-US"/>
              <a:t>染色体的遗传相似，于是摩尔根及其同事设想，如果控制白眼的基因在</a:t>
            </a:r>
            <a:r>
              <a:rPr lang="en-US" altLang="zh-CN"/>
              <a:t>x</a:t>
            </a:r>
            <a:r>
              <a:rPr lang="zh-CN" altLang="en-US"/>
              <a:t>染色体上，而外染色体上不含有它的等位基因，上述遗传现象就可以得到合理的解释，大家想一想摩尔根针对果蝇的白眼性状总是与性别相关联的问题给出来的解释是不是相当于假说演绎法中的假说，由上图可以看出摩尔根等人的设想可以合理的解释实验现象，但我们知道一种假说是否正确，仅能解释已有的实验现象是不够的，还应该利用假说演绎法预测，另外设计的实验结果再通过实验来检验，那请大家想一想，你能否运用上述果蝇杂交实验的知识设计一个实验来验证他们的解释呢？</a:t>
            </a:r>
          </a:p>
        </p:txBody>
      </p:sp>
      <p:sp>
        <p:nvSpPr>
          <p:cNvPr id="4" name="灯片编号占位符 3"/>
          <p:cNvSpPr>
            <a:spLocks noGrp="1"/>
          </p:cNvSpPr>
          <p:nvPr>
            <p:ph type="sldNum" sz="quarter" idx="5"/>
          </p:nvPr>
        </p:nvSpPr>
        <p:spPr/>
        <p:txBody>
          <a:bodyPr/>
          <a:lstStyle/>
          <a:p>
            <a:fld id="{E9E6FDB6-6D2B-46C1-9FA1-D82906A37C3A}" type="slidenum">
              <a:rPr lang="zh-CN" altLang="en-US" smtClean="0"/>
              <a:t>14</a:t>
            </a:fld>
            <a:endParaRPr lang="zh-CN" altLang="en-US"/>
          </a:p>
        </p:txBody>
      </p:sp>
    </p:spTree>
    <p:extLst>
      <p:ext uri="{BB962C8B-B14F-4D97-AF65-F5344CB8AC3E}">
        <p14:creationId xmlns:p14="http://schemas.microsoft.com/office/powerpoint/2010/main" val="2143688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由于白眼的遗传和性别相关联，而且与</a:t>
            </a:r>
            <a:r>
              <a:rPr lang="en-US" altLang="zh-CN"/>
              <a:t>x</a:t>
            </a:r>
            <a:r>
              <a:rPr lang="zh-CN" altLang="en-US"/>
              <a:t>染色体的遗传相似，于是摩尔根及其同事设想，如果控制白眼的基因在</a:t>
            </a:r>
            <a:r>
              <a:rPr lang="en-US" altLang="zh-CN"/>
              <a:t>x</a:t>
            </a:r>
            <a:r>
              <a:rPr lang="zh-CN" altLang="en-US"/>
              <a:t>染色体上，而外染色体上不含有它的等位基因，上述遗传现象就可以得到合理的解释，大家想一想摩尔根针对果蝇的白眼性状总是与性别相关联的问题给出来的解释是不是相当于假说演绎法中的假说，由上图可以看出摩尔根等人的设想可以合理的解释实验现象，但我们知道一种假说是否正确，仅能解释已有的实验现象是不够的，还应该利用假说演绎法预测，另外设计的实验结果再通过实验来检验，那请大家想一想，你能否运用上述果蝇杂交实验的知识设计一个实验来验证他们的解释呢？</a:t>
            </a:r>
          </a:p>
        </p:txBody>
      </p:sp>
      <p:sp>
        <p:nvSpPr>
          <p:cNvPr id="4" name="灯片编号占位符 3"/>
          <p:cNvSpPr>
            <a:spLocks noGrp="1"/>
          </p:cNvSpPr>
          <p:nvPr>
            <p:ph type="sldNum" sz="quarter" idx="5"/>
          </p:nvPr>
        </p:nvSpPr>
        <p:spPr/>
        <p:txBody>
          <a:bodyPr/>
          <a:lstStyle/>
          <a:p>
            <a:fld id="{E9E6FDB6-6D2B-46C1-9FA1-D82906A37C3A}" type="slidenum">
              <a:rPr lang="zh-CN" altLang="en-US" smtClean="0"/>
              <a:t>15</a:t>
            </a:fld>
            <a:endParaRPr lang="zh-CN" altLang="en-US"/>
          </a:p>
        </p:txBody>
      </p:sp>
    </p:spTree>
    <p:extLst>
      <p:ext uri="{BB962C8B-B14F-4D97-AF65-F5344CB8AC3E}">
        <p14:creationId xmlns:p14="http://schemas.microsoft.com/office/powerpoint/2010/main" val="21436881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事实上摩尔根在得到上述</a:t>
            </a:r>
            <a:r>
              <a:rPr lang="en-US" altLang="zh-CN"/>
              <a:t>F2</a:t>
            </a:r>
            <a:r>
              <a:rPr lang="zh-CN" altLang="en-US"/>
              <a:t>之前就已经开始了它的第</a:t>
            </a:r>
            <a:r>
              <a:rPr lang="en-US" altLang="zh-CN"/>
              <a:t>2</a:t>
            </a:r>
            <a:r>
              <a:rPr lang="zh-CN" altLang="en-US"/>
              <a:t>个实验，他将实验一中所得的</a:t>
            </a:r>
            <a:r>
              <a:rPr lang="en-US" altLang="zh-CN"/>
              <a:t>F1</a:t>
            </a:r>
            <a:r>
              <a:rPr lang="zh-CN" altLang="en-US"/>
              <a:t>红眼雌果蝇和最初的那只白眼雄果蝇进行回交，得到了典型的孟德尔测交比例，红眼：白眼</a:t>
            </a:r>
            <a:r>
              <a:rPr lang="en-US" altLang="zh-CN"/>
              <a:t>=1:1</a:t>
            </a:r>
            <a:r>
              <a:rPr lang="zh-CN" altLang="en-US"/>
              <a:t>，雌性：雄性</a:t>
            </a:r>
            <a:r>
              <a:rPr lang="en-US" altLang="zh-CN"/>
              <a:t>=1:1</a:t>
            </a:r>
            <a:r>
              <a:rPr lang="zh-CN" altLang="en-US"/>
              <a:t>，此结果不仅证明了红眼雌果蝇是杂合体，而且其中同样出现了白眼性状，因而同时也证明了，最初发现的那只白眼雄果蝇是一个带隐性基因的纯合体。摩尔根将上述测交实验中所得的白眼雌果蝇和一只纯种红眼雄果蝇杂交，杂交的结果发现</a:t>
            </a:r>
            <a:r>
              <a:rPr lang="en-US" altLang="zh-CN"/>
              <a:t>F1</a:t>
            </a:r>
            <a:r>
              <a:rPr lang="zh-CN" altLang="en-US"/>
              <a:t>雌果蝇都是红眼，雄果蝇全都是白眼，这种母亲的性状传递给儿子，父亲将性状传递给女儿的现象称为交叉遗传，</a:t>
            </a:r>
          </a:p>
        </p:txBody>
      </p:sp>
      <p:sp>
        <p:nvSpPr>
          <p:cNvPr id="4" name="灯片编号占位符 3"/>
          <p:cNvSpPr>
            <a:spLocks noGrp="1"/>
          </p:cNvSpPr>
          <p:nvPr>
            <p:ph type="sldNum" sz="quarter" idx="5"/>
          </p:nvPr>
        </p:nvSpPr>
        <p:spPr/>
        <p:txBody>
          <a:bodyPr/>
          <a:lstStyle/>
          <a:p>
            <a:fld id="{E9E6FDB6-6D2B-46C1-9FA1-D82906A37C3A}" type="slidenum">
              <a:rPr lang="zh-CN" altLang="en-US" smtClean="0"/>
              <a:t>17</a:t>
            </a:fld>
            <a:endParaRPr lang="zh-CN" altLang="en-US"/>
          </a:p>
        </p:txBody>
      </p:sp>
    </p:spTree>
    <p:extLst>
      <p:ext uri="{BB962C8B-B14F-4D97-AF65-F5344CB8AC3E}">
        <p14:creationId xmlns:p14="http://schemas.microsoft.com/office/powerpoint/2010/main" val="1816942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以上的杂交实验结果说明，摩尔根的假设控制白眼性状的隐性基因，</a:t>
            </a:r>
            <a:r>
              <a:rPr lang="en-US" altLang="zh-CN"/>
              <a:t>w</a:t>
            </a:r>
            <a:r>
              <a:rPr lang="zh-CN" altLang="en-US"/>
              <a:t>位于</a:t>
            </a:r>
            <a:r>
              <a:rPr lang="en-US" altLang="zh-CN"/>
              <a:t>x</a:t>
            </a:r>
            <a:r>
              <a:rPr lang="zh-CN" altLang="en-US"/>
              <a:t>染色体上，</a:t>
            </a:r>
            <a:r>
              <a:rPr lang="en-US" altLang="zh-CN"/>
              <a:t>Y</a:t>
            </a:r>
            <a:r>
              <a:rPr lang="zh-CN" altLang="en-US"/>
              <a:t>染色体上不带有它的显性等位基因，至此果蝇白眼遗传的特殊现象得到圆满解释，正是摩尔根等人的工作，将一个特定的基因和一条特定的</a:t>
            </a:r>
            <a:r>
              <a:rPr lang="en-US" altLang="zh-CN"/>
              <a:t>-X</a:t>
            </a:r>
            <a:r>
              <a:rPr lang="zh-CN" altLang="en-US"/>
              <a:t>染色体联系起来，从而用实验证明了基因在染色体上，从此，摩尔根成了孟德尔理论坚定的支持者。</a:t>
            </a:r>
          </a:p>
        </p:txBody>
      </p:sp>
      <p:sp>
        <p:nvSpPr>
          <p:cNvPr id="4" name="灯片编号占位符 3"/>
          <p:cNvSpPr>
            <a:spLocks noGrp="1"/>
          </p:cNvSpPr>
          <p:nvPr>
            <p:ph type="sldNum" sz="quarter" idx="5"/>
          </p:nvPr>
        </p:nvSpPr>
        <p:spPr/>
        <p:txBody>
          <a:bodyPr/>
          <a:lstStyle/>
          <a:p>
            <a:fld id="{E9E6FDB6-6D2B-46C1-9FA1-D82906A37C3A}" type="slidenum">
              <a:rPr lang="zh-CN" altLang="en-US" smtClean="0"/>
              <a:t>18</a:t>
            </a:fld>
            <a:endParaRPr lang="zh-CN" altLang="en-US"/>
          </a:p>
        </p:txBody>
      </p:sp>
    </p:spTree>
    <p:extLst>
      <p:ext uri="{BB962C8B-B14F-4D97-AF65-F5344CB8AC3E}">
        <p14:creationId xmlns:p14="http://schemas.microsoft.com/office/powerpoint/2010/main" val="21776326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萨顿在他</a:t>
            </a:r>
            <a:r>
              <a:rPr lang="en-US" altLang="zh-CN"/>
              <a:t>1903</a:t>
            </a:r>
            <a:r>
              <a:rPr lang="zh-CN" altLang="en-US"/>
              <a:t>年的论文</a:t>
            </a:r>
            <a:r>
              <a:rPr lang="en-US" altLang="zh-CN"/>
              <a:t>《</a:t>
            </a:r>
            <a:r>
              <a:rPr lang="zh-CN" altLang="en-US"/>
              <a:t>遗传中的染色体</a:t>
            </a:r>
            <a:r>
              <a:rPr lang="en-US" altLang="zh-CN"/>
              <a:t>》</a:t>
            </a:r>
            <a:r>
              <a:rPr lang="zh-CN" altLang="en-US"/>
              <a:t>一文中提到：一个物种的性状数目一定多于染色体数，所以一个染色体上必然有多个基因。果蝇的体细胞中有</a:t>
            </a:r>
            <a:r>
              <a:rPr lang="en-US" altLang="zh-CN"/>
              <a:t>4</a:t>
            </a:r>
            <a:r>
              <a:rPr lang="zh-CN" altLang="en-US"/>
              <a:t>对染色体携带的基因有</a:t>
            </a:r>
            <a:r>
              <a:rPr lang="en-US" altLang="zh-CN"/>
              <a:t>1.3</a:t>
            </a:r>
            <a:r>
              <a:rPr lang="zh-CN" altLang="en-US"/>
              <a:t>万多个，摩尔根和他的学生们，经过</a:t>
            </a:r>
            <a:r>
              <a:rPr lang="en-US" altLang="zh-CN"/>
              <a:t>10</a:t>
            </a:r>
            <a:r>
              <a:rPr lang="zh-CN" altLang="en-US"/>
              <a:t>多年的努力，发明了测定基因位于染色体上的相对位置的方法，并绘制出了第</a:t>
            </a:r>
            <a:r>
              <a:rPr lang="en-US" altLang="zh-CN"/>
              <a:t>1</a:t>
            </a:r>
            <a:r>
              <a:rPr lang="zh-CN" altLang="en-US"/>
              <a:t>幅果蝇，各种基因在染色体上的相对位置图，同时也说明基因在染色体上呈线性排列。</a:t>
            </a:r>
          </a:p>
        </p:txBody>
      </p:sp>
      <p:sp>
        <p:nvSpPr>
          <p:cNvPr id="4" name="灯片编号占位符 3"/>
          <p:cNvSpPr>
            <a:spLocks noGrp="1"/>
          </p:cNvSpPr>
          <p:nvPr>
            <p:ph type="sldNum" sz="quarter" idx="5"/>
          </p:nvPr>
        </p:nvSpPr>
        <p:spPr/>
        <p:txBody>
          <a:bodyPr/>
          <a:lstStyle/>
          <a:p>
            <a:fld id="{E9E6FDB6-6D2B-46C1-9FA1-D82906A37C3A}" type="slidenum">
              <a:rPr lang="zh-CN" altLang="en-US" smtClean="0"/>
              <a:t>19</a:t>
            </a:fld>
            <a:endParaRPr lang="zh-CN" altLang="en-US"/>
          </a:p>
        </p:txBody>
      </p:sp>
    </p:spTree>
    <p:extLst>
      <p:ext uri="{BB962C8B-B14F-4D97-AF65-F5344CB8AC3E}">
        <p14:creationId xmlns:p14="http://schemas.microsoft.com/office/powerpoint/2010/main" val="8747961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人的体细胞中有</a:t>
            </a:r>
            <a:r>
              <a:rPr lang="en-US" altLang="zh-CN"/>
              <a:t>23</a:t>
            </a:r>
            <a:r>
              <a:rPr lang="zh-CN" altLang="en-US"/>
              <a:t>对染色体，染色体上排列着大约</a:t>
            </a:r>
            <a:r>
              <a:rPr lang="en-US" altLang="zh-CN"/>
              <a:t>2.6</a:t>
            </a:r>
            <a:r>
              <a:rPr lang="zh-CN" altLang="en-US"/>
              <a:t>万个基因</a:t>
            </a:r>
          </a:p>
        </p:txBody>
      </p:sp>
      <p:sp>
        <p:nvSpPr>
          <p:cNvPr id="4" name="灯片编号占位符 3"/>
          <p:cNvSpPr>
            <a:spLocks noGrp="1"/>
          </p:cNvSpPr>
          <p:nvPr>
            <p:ph type="sldNum" sz="quarter" idx="5"/>
          </p:nvPr>
        </p:nvSpPr>
        <p:spPr/>
        <p:txBody>
          <a:bodyPr/>
          <a:lstStyle/>
          <a:p>
            <a:fld id="{E9E6FDB6-6D2B-46C1-9FA1-D82906A37C3A}" type="slidenum">
              <a:rPr lang="zh-CN" altLang="en-US" smtClean="0"/>
              <a:t>20</a:t>
            </a:fld>
            <a:endParaRPr lang="zh-CN" altLang="en-US"/>
          </a:p>
        </p:txBody>
      </p:sp>
    </p:spTree>
    <p:extLst>
      <p:ext uri="{BB962C8B-B14F-4D97-AF65-F5344CB8AC3E}">
        <p14:creationId xmlns:p14="http://schemas.microsoft.com/office/powerpoint/2010/main" val="21101844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E6FDB6-6D2B-46C1-9FA1-D82906A37C3A}" type="slidenum">
              <a:rPr lang="zh-CN" altLang="en-US" smtClean="0"/>
              <a:t>21</a:t>
            </a:fld>
            <a:endParaRPr lang="zh-CN" altLang="en-US"/>
          </a:p>
        </p:txBody>
      </p:sp>
    </p:spTree>
    <p:extLst>
      <p:ext uri="{BB962C8B-B14F-4D97-AF65-F5344CB8AC3E}">
        <p14:creationId xmlns:p14="http://schemas.microsoft.com/office/powerpoint/2010/main" val="34813330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BAEF20-8040-4861-AE3B-16115F61F45E}" type="slidenum">
              <a:rPr lang="zh-CN" altLang="en-US" smtClean="0"/>
              <a:t>22</a:t>
            </a:fld>
            <a:endParaRPr lang="zh-CN" altLang="en-US"/>
          </a:p>
        </p:txBody>
      </p:sp>
    </p:spTree>
    <p:extLst>
      <p:ext uri="{BB962C8B-B14F-4D97-AF65-F5344CB8AC3E}">
        <p14:creationId xmlns:p14="http://schemas.microsoft.com/office/powerpoint/2010/main" val="7777993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摩尔根通过实验证明了基因位于染色体上，此时孟德尔所假设的颗粒状的遗传因子才真正有了归宿，位于染色体上，通过遗传学和细胞学的联姻，我们探明了基因神秘的踪迹，那反过来我们能否利用基因位于染色体上的理论，对孟德尔的遗传现象进行细胞学层面的解释呢？接下来我们尝试用减数分裂过程中染色体的行为来解释基因的行为，等位基因</a:t>
            </a:r>
            <a:r>
              <a:rPr lang="en-US" altLang="zh-CN"/>
              <a:t>A</a:t>
            </a:r>
            <a:r>
              <a:rPr lang="zh-CN" altLang="en-US"/>
              <a:t>和</a:t>
            </a:r>
            <a:r>
              <a:rPr lang="en-US" altLang="zh-CN"/>
              <a:t>a</a:t>
            </a:r>
            <a:r>
              <a:rPr lang="zh-CN" altLang="en-US"/>
              <a:t>分别位于一对同源染色体上，由于等位基因控制的是同一性状，位于同源染色体上相同的位置，在减数分裂前的间期染色体复制，复制后的每条染色体都由两条完全相同的姐妹染色单体构成，这两条姐妹染色单体，由同一个着丝点连接，经过减数分裂</a:t>
            </a:r>
            <a:r>
              <a:rPr lang="en-US" altLang="zh-CN"/>
              <a:t>1</a:t>
            </a:r>
            <a:r>
              <a:rPr lang="zh-CN" altLang="en-US"/>
              <a:t>，这一对分别带有</a:t>
            </a:r>
            <a:r>
              <a:rPr lang="en-US" altLang="zh-CN"/>
              <a:t>A</a:t>
            </a:r>
            <a:r>
              <a:rPr lang="zh-CN" altLang="en-US"/>
              <a:t>和</a:t>
            </a:r>
            <a:r>
              <a:rPr lang="en-US" altLang="zh-CN"/>
              <a:t>a</a:t>
            </a:r>
            <a:r>
              <a:rPr lang="zh-CN" altLang="en-US"/>
              <a:t>基因的同源染色体彼此分开，分别进入到两个不同的子细胞中，接下来进行减数分裂</a:t>
            </a:r>
            <a:r>
              <a:rPr lang="en-US" altLang="zh-CN"/>
              <a:t>2</a:t>
            </a:r>
            <a:r>
              <a:rPr lang="zh-CN" altLang="en-US"/>
              <a:t>，每条染色体的着丝粒分裂，两条姐妹染色单体分开，随着细胞的分裂进入两个子细胞，这样经过减数分裂二就形成</a:t>
            </a:r>
            <a:r>
              <a:rPr lang="en-US" altLang="zh-CN"/>
              <a:t>4</a:t>
            </a:r>
            <a:r>
              <a:rPr lang="zh-CN" altLang="en-US"/>
              <a:t>个配子，</a:t>
            </a:r>
            <a:r>
              <a:rPr lang="en-US" altLang="zh-CN"/>
              <a:t>4</a:t>
            </a:r>
            <a:r>
              <a:rPr lang="zh-CN" altLang="en-US"/>
              <a:t>个配子两两相同，分别带有基因</a:t>
            </a:r>
            <a:r>
              <a:rPr lang="en-US" altLang="zh-CN"/>
              <a:t>A</a:t>
            </a:r>
            <a:r>
              <a:rPr lang="zh-CN" altLang="en-US"/>
              <a:t>和基因</a:t>
            </a:r>
            <a:r>
              <a:rPr lang="en-US" altLang="zh-CN"/>
              <a:t>a</a:t>
            </a:r>
            <a:r>
              <a:rPr lang="zh-CN" altLang="en-US"/>
              <a:t>，这两种配子的比例为</a:t>
            </a:r>
            <a:r>
              <a:rPr lang="en-US" altLang="zh-CN"/>
              <a:t>1:1</a:t>
            </a:r>
            <a:r>
              <a:rPr lang="zh-CN" altLang="en-US"/>
              <a:t>，对于一个基因型为</a:t>
            </a:r>
            <a:r>
              <a:rPr lang="en-US" altLang="zh-CN"/>
              <a:t>Aa</a:t>
            </a:r>
            <a:r>
              <a:rPr lang="zh-CN" altLang="en-US"/>
              <a:t>的生物个体而言，其产生含有大</a:t>
            </a:r>
            <a:r>
              <a:rPr lang="en-US" altLang="zh-CN"/>
              <a:t>a</a:t>
            </a:r>
            <a:r>
              <a:rPr lang="zh-CN" altLang="en-US"/>
              <a:t>的配置和小</a:t>
            </a:r>
            <a:r>
              <a:rPr lang="en-US" altLang="zh-CN"/>
              <a:t>a</a:t>
            </a:r>
            <a:r>
              <a:rPr lang="zh-CN" altLang="en-US"/>
              <a:t>的配置比例也为</a:t>
            </a:r>
            <a:r>
              <a:rPr lang="en-US" altLang="zh-CN"/>
              <a:t>1:1</a:t>
            </a:r>
            <a:endParaRPr lang="zh-CN" altLang="en-US"/>
          </a:p>
        </p:txBody>
      </p:sp>
      <p:sp>
        <p:nvSpPr>
          <p:cNvPr id="4" name="灯片编号占位符 3"/>
          <p:cNvSpPr>
            <a:spLocks noGrp="1"/>
          </p:cNvSpPr>
          <p:nvPr>
            <p:ph type="sldNum" sz="quarter" idx="5"/>
          </p:nvPr>
        </p:nvSpPr>
        <p:spPr/>
        <p:txBody>
          <a:bodyPr/>
          <a:lstStyle/>
          <a:p>
            <a:fld id="{E9E6FDB6-6D2B-46C1-9FA1-D82906A37C3A}" type="slidenum">
              <a:rPr lang="zh-CN" altLang="en-US" smtClean="0"/>
              <a:t>23</a:t>
            </a:fld>
            <a:endParaRPr lang="zh-CN" altLang="en-US"/>
          </a:p>
        </p:txBody>
      </p:sp>
    </p:spTree>
    <p:extLst>
      <p:ext uri="{BB962C8B-B14F-4D97-AF65-F5344CB8AC3E}">
        <p14:creationId xmlns:p14="http://schemas.microsoft.com/office/powerpoint/2010/main" val="5103788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以上给大家介绍的是位于非同源染色体上的非等位基因在减数分裂过程中的行为变化，那如果</a:t>
            </a:r>
            <a:r>
              <a:rPr lang="en-US" altLang="zh-CN"/>
              <a:t>1</a:t>
            </a:r>
            <a:r>
              <a:rPr lang="zh-CN" altLang="en-US"/>
              <a:t>非等位基因是位于一对同源染色体上的，请大家课下画图解释。</a:t>
            </a:r>
          </a:p>
        </p:txBody>
      </p:sp>
      <p:sp>
        <p:nvSpPr>
          <p:cNvPr id="4" name="灯片编号占位符 3"/>
          <p:cNvSpPr>
            <a:spLocks noGrp="1"/>
          </p:cNvSpPr>
          <p:nvPr>
            <p:ph type="sldNum" sz="quarter" idx="5"/>
          </p:nvPr>
        </p:nvSpPr>
        <p:spPr/>
        <p:txBody>
          <a:bodyPr/>
          <a:lstStyle/>
          <a:p>
            <a:fld id="{E9E6FDB6-6D2B-46C1-9FA1-D82906A37C3A}" type="slidenum">
              <a:rPr lang="zh-CN" altLang="en-US" smtClean="0"/>
              <a:t>24</a:t>
            </a:fld>
            <a:endParaRPr lang="zh-CN" altLang="en-US"/>
          </a:p>
        </p:txBody>
      </p:sp>
    </p:spTree>
    <p:extLst>
      <p:ext uri="{BB962C8B-B14F-4D97-AF65-F5344CB8AC3E}">
        <p14:creationId xmlns:p14="http://schemas.microsoft.com/office/powerpoint/2010/main" val="233111038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E6FDB6-6D2B-46C1-9FA1-D82906A37C3A}" type="slidenum">
              <a:rPr lang="zh-CN" altLang="en-US" smtClean="0"/>
              <a:t>25</a:t>
            </a:fld>
            <a:endParaRPr lang="zh-CN" altLang="en-US"/>
          </a:p>
        </p:txBody>
      </p:sp>
    </p:spTree>
    <p:extLst>
      <p:ext uri="{BB962C8B-B14F-4D97-AF65-F5344CB8AC3E}">
        <p14:creationId xmlns:p14="http://schemas.microsoft.com/office/powerpoint/2010/main" val="30025791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以上给大家介绍的是位于非同源染色体上的非等位基因在减数分裂过程中的行为变化，那如果</a:t>
            </a:r>
            <a:r>
              <a:rPr lang="en-US" altLang="zh-CN"/>
              <a:t>1</a:t>
            </a:r>
            <a:r>
              <a:rPr lang="zh-CN" altLang="en-US"/>
              <a:t>非等位基因是位于一对同源染色体上的，请大家课下画图解释。</a:t>
            </a:r>
          </a:p>
        </p:txBody>
      </p:sp>
      <p:sp>
        <p:nvSpPr>
          <p:cNvPr id="4" name="灯片编号占位符 3"/>
          <p:cNvSpPr>
            <a:spLocks noGrp="1"/>
          </p:cNvSpPr>
          <p:nvPr>
            <p:ph type="sldNum" sz="quarter" idx="5"/>
          </p:nvPr>
        </p:nvSpPr>
        <p:spPr/>
        <p:txBody>
          <a:bodyPr/>
          <a:lstStyle/>
          <a:p>
            <a:fld id="{E9E6FDB6-6D2B-46C1-9FA1-D82906A37C3A}" type="slidenum">
              <a:rPr lang="zh-CN" altLang="en-US" smtClean="0"/>
              <a:t>26</a:t>
            </a:fld>
            <a:endParaRPr lang="zh-CN" altLang="en-US"/>
          </a:p>
        </p:txBody>
      </p:sp>
    </p:spTree>
    <p:extLst>
      <p:ext uri="{BB962C8B-B14F-4D97-AF65-F5344CB8AC3E}">
        <p14:creationId xmlns:p14="http://schemas.microsoft.com/office/powerpoint/2010/main" val="37659553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E6FDB6-6D2B-46C1-9FA1-D82906A37C3A}" type="slidenum">
              <a:rPr lang="zh-CN" altLang="en-US" smtClean="0"/>
              <a:t>27</a:t>
            </a:fld>
            <a:endParaRPr lang="zh-CN" altLang="en-US"/>
          </a:p>
        </p:txBody>
      </p:sp>
    </p:spTree>
    <p:extLst>
      <p:ext uri="{BB962C8B-B14F-4D97-AF65-F5344CB8AC3E}">
        <p14:creationId xmlns:p14="http://schemas.microsoft.com/office/powerpoint/2010/main" val="4127329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E6FDB6-6D2B-46C1-9FA1-D82906A37C3A}" type="slidenum">
              <a:rPr lang="zh-CN" altLang="en-US" smtClean="0"/>
              <a:t>28</a:t>
            </a:fld>
            <a:endParaRPr lang="zh-CN" altLang="en-US"/>
          </a:p>
        </p:txBody>
      </p:sp>
    </p:spTree>
    <p:extLst>
      <p:ext uri="{BB962C8B-B14F-4D97-AF65-F5344CB8AC3E}">
        <p14:creationId xmlns:p14="http://schemas.microsoft.com/office/powerpoint/2010/main" val="24459470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6E2B217C-7550-4967-892F-14BD005D8BFB}" type="datetimeFigureOut">
              <a:rPr lang="zh-CN" altLang="en-US" smtClean="0"/>
              <a:t>2022/3/16</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17E8D3BB-DE83-49AB-8F50-07EE85C9A4B6}" type="slidenum">
              <a:rPr lang="zh-CN" altLang="en-US" smtClean="0"/>
              <a:t>‹#›</a:t>
            </a:fld>
            <a:endParaRPr lang="zh-CN" altLang="en-US"/>
          </a:p>
        </p:txBody>
      </p:sp>
    </p:spTree>
    <p:extLst>
      <p:ext uri="{BB962C8B-B14F-4D97-AF65-F5344CB8AC3E}">
        <p14:creationId xmlns:p14="http://schemas.microsoft.com/office/powerpoint/2010/main" val="223651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838200" y="1825625"/>
            <a:ext cx="10515600" cy="4351338"/>
          </a:xfrm>
          <a:prstGeom prst="rect">
            <a:avLst/>
          </a:prstGeo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6E2B217C-7550-4967-892F-14BD005D8BFB}" type="datetimeFigureOut">
              <a:rPr lang="zh-CN" altLang="en-US" smtClean="0"/>
              <a:t>2022/3/16</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17E8D3BB-DE83-49AB-8F50-07EE85C9A4B6}" type="slidenum">
              <a:rPr lang="zh-CN" altLang="en-US" smtClean="0"/>
              <a:t>‹#›</a:t>
            </a:fld>
            <a:endParaRPr lang="zh-CN" altLang="en-US"/>
          </a:p>
        </p:txBody>
      </p:sp>
    </p:spTree>
    <p:extLst>
      <p:ext uri="{BB962C8B-B14F-4D97-AF65-F5344CB8AC3E}">
        <p14:creationId xmlns:p14="http://schemas.microsoft.com/office/powerpoint/2010/main" val="12115237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a:prstGeom prst="rect">
            <a:avLst/>
          </a:prstGeo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6E2B217C-7550-4967-892F-14BD005D8BFB}" type="datetimeFigureOut">
              <a:rPr lang="zh-CN" altLang="en-US" smtClean="0"/>
              <a:t>2022/3/16</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17E8D3BB-DE83-49AB-8F50-07EE85C9A4B6}" type="slidenum">
              <a:rPr lang="zh-CN" altLang="en-US" smtClean="0"/>
              <a:t>‹#›</a:t>
            </a:fld>
            <a:endParaRPr lang="zh-CN" altLang="en-US"/>
          </a:p>
        </p:txBody>
      </p:sp>
    </p:spTree>
    <p:extLst>
      <p:ext uri="{BB962C8B-B14F-4D97-AF65-F5344CB8AC3E}">
        <p14:creationId xmlns:p14="http://schemas.microsoft.com/office/powerpoint/2010/main" val="1163144953"/>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a:prstGeom prst="rect">
            <a:avLst/>
          </a:prstGeo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a:prstGeom prst="rect">
            <a:avLst/>
          </a:prstGeo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6E2B217C-7550-4967-892F-14BD005D8BFB}" type="datetimeFigureOut">
              <a:rPr lang="zh-CN" altLang="en-US" smtClean="0"/>
              <a:t>2022/3/16</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17E8D3BB-DE83-49AB-8F50-07EE85C9A4B6}" type="slidenum">
              <a:rPr lang="zh-CN" altLang="en-US" smtClean="0"/>
              <a:t>‹#›</a:t>
            </a:fld>
            <a:endParaRPr lang="zh-CN" altLang="en-US"/>
          </a:p>
        </p:txBody>
      </p:sp>
    </p:spTree>
    <p:extLst>
      <p:ext uri="{BB962C8B-B14F-4D97-AF65-F5344CB8AC3E}">
        <p14:creationId xmlns:p14="http://schemas.microsoft.com/office/powerpoint/2010/main" val="39098706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a:prstGeom prst="rect">
            <a:avLst/>
          </a:prstGeo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a:prstGeom prst="rect">
            <a:avLst/>
          </a:prstGeo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838200" y="6356350"/>
            <a:ext cx="2743200" cy="365125"/>
          </a:xfrm>
          <a:prstGeom prst="rect">
            <a:avLst/>
          </a:prstGeom>
        </p:spPr>
        <p:txBody>
          <a:bodyPr/>
          <a:lstStyle/>
          <a:p>
            <a:fld id="{6E2B217C-7550-4967-892F-14BD005D8BFB}" type="datetimeFigureOut">
              <a:rPr lang="zh-CN" altLang="en-US" smtClean="0"/>
              <a:t>2022/3/16</a:t>
            </a:fld>
            <a:endParaRPr lang="zh-CN" altLang="en-US"/>
          </a:p>
        </p:txBody>
      </p:sp>
      <p:sp>
        <p:nvSpPr>
          <p:cNvPr id="8" name="页脚占位符 7"/>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9" name="灯片编号占位符 8"/>
          <p:cNvSpPr>
            <a:spLocks noGrp="1"/>
          </p:cNvSpPr>
          <p:nvPr>
            <p:ph type="sldNum" sz="quarter" idx="12"/>
          </p:nvPr>
        </p:nvSpPr>
        <p:spPr>
          <a:xfrm>
            <a:off x="8610600" y="6356350"/>
            <a:ext cx="2743200" cy="365125"/>
          </a:xfrm>
          <a:prstGeom prst="rect">
            <a:avLst/>
          </a:prstGeom>
        </p:spPr>
        <p:txBody>
          <a:bodyPr/>
          <a:lstStyle/>
          <a:p>
            <a:fld id="{17E8D3BB-DE83-49AB-8F50-07EE85C9A4B6}" type="slidenum">
              <a:rPr lang="zh-CN" altLang="en-US" smtClean="0"/>
              <a:t>‹#›</a:t>
            </a:fld>
            <a:endParaRPr lang="zh-CN" altLang="en-US"/>
          </a:p>
        </p:txBody>
      </p:sp>
    </p:spTree>
    <p:extLst>
      <p:ext uri="{BB962C8B-B14F-4D97-AF65-F5344CB8AC3E}">
        <p14:creationId xmlns:p14="http://schemas.microsoft.com/office/powerpoint/2010/main" val="7028816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38200" y="6356350"/>
            <a:ext cx="2743200" cy="365125"/>
          </a:xfrm>
          <a:prstGeom prst="rect">
            <a:avLst/>
          </a:prstGeom>
        </p:spPr>
        <p:txBody>
          <a:bodyPr/>
          <a:lstStyle/>
          <a:p>
            <a:fld id="{6E2B217C-7550-4967-892F-14BD005D8BFB}" type="datetimeFigureOut">
              <a:rPr lang="zh-CN" altLang="en-US" smtClean="0"/>
              <a:t>2022/3/16</a:t>
            </a:fld>
            <a:endParaRPr lang="zh-CN" altLang="en-US"/>
          </a:p>
        </p:txBody>
      </p:sp>
      <p:sp>
        <p:nvSpPr>
          <p:cNvPr id="4" name="页脚占位符 3"/>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a:prstGeom prst="rect">
            <a:avLst/>
          </a:prstGeom>
        </p:spPr>
        <p:txBody>
          <a:bodyPr/>
          <a:lstStyle/>
          <a:p>
            <a:fld id="{17E8D3BB-DE83-49AB-8F50-07EE85C9A4B6}" type="slidenum">
              <a:rPr lang="zh-CN" altLang="en-US" smtClean="0"/>
              <a:t>‹#›</a:t>
            </a:fld>
            <a:endParaRPr lang="zh-CN" altLang="en-US"/>
          </a:p>
        </p:txBody>
      </p:sp>
    </p:spTree>
    <p:extLst>
      <p:ext uri="{BB962C8B-B14F-4D97-AF65-F5344CB8AC3E}">
        <p14:creationId xmlns:p14="http://schemas.microsoft.com/office/powerpoint/2010/main" val="1445359345"/>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a:prstGeom prst="rect">
            <a:avLst/>
          </a:prstGeom>
        </p:spPr>
        <p:txBody>
          <a:bodyPr/>
          <a:lstStyle/>
          <a:p>
            <a:fld id="{6E2B217C-7550-4967-892F-14BD005D8BFB}" type="datetimeFigureOut">
              <a:rPr lang="zh-CN" altLang="en-US" smtClean="0"/>
              <a:t>2022/3/16</a:t>
            </a:fld>
            <a:endParaRPr lang="zh-CN" altLang="en-US"/>
          </a:p>
        </p:txBody>
      </p:sp>
      <p:sp>
        <p:nvSpPr>
          <p:cNvPr id="3" name="页脚占位符 2"/>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a:prstGeom prst="rect">
            <a:avLst/>
          </a:prstGeom>
        </p:spPr>
        <p:txBody>
          <a:bodyPr/>
          <a:lstStyle/>
          <a:p>
            <a:fld id="{17E8D3BB-DE83-49AB-8F50-07EE85C9A4B6}" type="slidenum">
              <a:rPr lang="zh-CN" altLang="en-US" smtClean="0"/>
              <a:t>‹#›</a:t>
            </a:fld>
            <a:endParaRPr lang="zh-CN" altLang="en-US"/>
          </a:p>
        </p:txBody>
      </p:sp>
    </p:spTree>
    <p:extLst>
      <p:ext uri="{BB962C8B-B14F-4D97-AF65-F5344CB8AC3E}">
        <p14:creationId xmlns:p14="http://schemas.microsoft.com/office/powerpoint/2010/main" val="3675870579"/>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6E2B217C-7550-4967-892F-14BD005D8BFB}" type="datetimeFigureOut">
              <a:rPr lang="zh-CN" altLang="en-US" smtClean="0"/>
              <a:t>2022/3/16</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17E8D3BB-DE83-49AB-8F50-07EE85C9A4B6}" type="slidenum">
              <a:rPr lang="zh-CN" altLang="en-US" smtClean="0"/>
              <a:t>‹#›</a:t>
            </a:fld>
            <a:endParaRPr lang="zh-CN" altLang="en-US"/>
          </a:p>
        </p:txBody>
      </p:sp>
    </p:spTree>
    <p:extLst>
      <p:ext uri="{BB962C8B-B14F-4D97-AF65-F5344CB8AC3E}">
        <p14:creationId xmlns:p14="http://schemas.microsoft.com/office/powerpoint/2010/main" val="28610352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6E2B217C-7550-4967-892F-14BD005D8BFB}" type="datetimeFigureOut">
              <a:rPr lang="zh-CN" altLang="en-US" smtClean="0"/>
              <a:t>2022/3/16</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17E8D3BB-DE83-49AB-8F50-07EE85C9A4B6}" type="slidenum">
              <a:rPr lang="zh-CN" altLang="en-US" smtClean="0"/>
              <a:t>‹#›</a:t>
            </a:fld>
            <a:endParaRPr lang="zh-CN" altLang="en-US"/>
          </a:p>
        </p:txBody>
      </p:sp>
    </p:spTree>
    <p:extLst>
      <p:ext uri="{BB962C8B-B14F-4D97-AF65-F5344CB8AC3E}">
        <p14:creationId xmlns:p14="http://schemas.microsoft.com/office/powerpoint/2010/main" val="1687466904"/>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1825625"/>
            <a:ext cx="10515600" cy="4351338"/>
          </a:xfrm>
          <a:prstGeom prst="rect">
            <a:avLst/>
          </a:prstGeo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6E2B217C-7550-4967-892F-14BD005D8BFB}" type="datetimeFigureOut">
              <a:rPr lang="zh-CN" altLang="en-US" smtClean="0"/>
              <a:t>2022/3/16</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17E8D3BB-DE83-49AB-8F50-07EE85C9A4B6}" type="slidenum">
              <a:rPr lang="zh-CN" altLang="en-US" smtClean="0"/>
              <a:t>‹#›</a:t>
            </a:fld>
            <a:endParaRPr lang="zh-CN" altLang="en-US"/>
          </a:p>
        </p:txBody>
      </p:sp>
    </p:spTree>
    <p:extLst>
      <p:ext uri="{BB962C8B-B14F-4D97-AF65-F5344CB8AC3E}">
        <p14:creationId xmlns:p14="http://schemas.microsoft.com/office/powerpoint/2010/main" val="2071339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a:prstGeom prst="rect">
            <a:avLst/>
          </a:prstGeo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6E2B217C-7550-4967-892F-14BD005D8BFB}" type="datetimeFigureOut">
              <a:rPr lang="zh-CN" altLang="en-US" smtClean="0"/>
              <a:t>2022/3/16</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17E8D3BB-DE83-49AB-8F50-07EE85C9A4B6}" type="slidenum">
              <a:rPr lang="zh-CN" altLang="en-US" smtClean="0"/>
              <a:t>‹#›</a:t>
            </a:fld>
            <a:endParaRPr lang="zh-CN" altLang="en-US"/>
          </a:p>
        </p:txBody>
      </p:sp>
    </p:spTree>
    <p:extLst>
      <p:ext uri="{BB962C8B-B14F-4D97-AF65-F5344CB8AC3E}">
        <p14:creationId xmlns:p14="http://schemas.microsoft.com/office/powerpoint/2010/main" val="560196237"/>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1_标题幻灯片">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3201" cy="6858000"/>
          </a:xfrm>
          <a:prstGeom prst="rect">
            <a:avLst/>
          </a:prstGeom>
        </p:spPr>
      </p:pic>
      <p:pic>
        <p:nvPicPr>
          <p:cNvPr id="3" name="图片 2"/>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0272311" y="6192741"/>
            <a:ext cx="1720108" cy="493097"/>
          </a:xfrm>
          <a:prstGeom prst="rect">
            <a:avLst/>
          </a:prstGeom>
        </p:spPr>
      </p:pic>
    </p:spTree>
    <p:extLst>
      <p:ext uri="{BB962C8B-B14F-4D97-AF65-F5344CB8AC3E}">
        <p14:creationId xmlns:p14="http://schemas.microsoft.com/office/powerpoint/2010/main" val="256489823"/>
      </p:ext>
    </p:extLst>
  </p:cSld>
  <p:clrMapOvr>
    <a:overrideClrMapping bg1="lt1" tx1="dk1" bg2="lt2" tx2="dk2" accent1="accent1" accent2="accent2" accent3="accent3" accent4="accent4" accent5="accent5" accent6="accent6" hlink="hlink" folHlink="folHlink"/>
  </p:clrMapOvr>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1_标题和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a:xfrm>
            <a:off x="5401732" y="6240463"/>
            <a:ext cx="1388536" cy="206381"/>
          </a:xfrm>
          <a:prstGeom prst="rect">
            <a:avLst/>
          </a:prstGeom>
        </p:spPr>
        <p:txBody>
          <a:bodyPr/>
          <a:lstStyle/>
          <a:p>
            <a:endParaRPr lang="zh-CN" altLang="en-US"/>
          </a:p>
        </p:txBody>
      </p:sp>
      <p:sp>
        <p:nvSpPr>
          <p:cNvPr id="4" name="页脚占位符 3"/>
          <p:cNvSpPr>
            <a:spLocks noGrp="1"/>
          </p:cNvSpPr>
          <p:nvPr>
            <p:ph type="ftr" sz="quarter" idx="11"/>
          </p:nvPr>
        </p:nvSpPr>
        <p:spPr>
          <a:xfrm>
            <a:off x="669924" y="6240463"/>
            <a:ext cx="4140201" cy="206381"/>
          </a:xfrm>
          <a:prstGeom prst="rect">
            <a:avLst/>
          </a:prstGeom>
        </p:spPr>
        <p:txBody>
          <a:bodyPr/>
          <a:lstStyle/>
          <a:p>
            <a:r>
              <a:rPr lang="zh-CN" altLang="en-US"/>
              <a:t>请在插入菜单</a:t>
            </a:r>
            <a:r>
              <a:rPr lang="en-US" altLang="zh-CN"/>
              <a:t>—</a:t>
            </a:r>
            <a:r>
              <a:rPr lang="zh-CN" altLang="en-US"/>
              <a:t>页眉和页脚中修改此文本</a:t>
            </a:r>
          </a:p>
        </p:txBody>
      </p:sp>
      <p:sp>
        <p:nvSpPr>
          <p:cNvPr id="5" name="灯片编号占位符 4"/>
          <p:cNvSpPr>
            <a:spLocks noGrp="1"/>
          </p:cNvSpPr>
          <p:nvPr>
            <p:ph type="sldNum" sz="quarter" idx="12"/>
          </p:nvPr>
        </p:nvSpPr>
        <p:spPr>
          <a:xfrm>
            <a:off x="8610599" y="6240463"/>
            <a:ext cx="2909888" cy="206381"/>
          </a:xfrm>
          <a:prstGeom prst="rect">
            <a:avLst/>
          </a:prstGeom>
        </p:spPr>
        <p:txBody>
          <a:bodyPr/>
          <a:lstStyle/>
          <a:p>
            <a:fld id="{5DD3DB80-B894-403A-B48E-6FDC1A72010E}" type="slidenum">
              <a:rPr lang="zh-CN" altLang="en-US" smtClean="0"/>
              <a:t>‹#›</a:t>
            </a:fld>
            <a:endParaRPr lang="zh-CN" altLang="en-US"/>
          </a:p>
        </p:txBody>
      </p:sp>
      <p:sp>
        <p:nvSpPr>
          <p:cNvPr id="6" name="标题 5"/>
          <p:cNvSpPr>
            <a:spLocks noGrp="1"/>
          </p:cNvSpPr>
          <p:nvPr>
            <p:ph type="title"/>
          </p:nvPr>
        </p:nvSpPr>
        <p:spPr>
          <a:xfrm>
            <a:off x="669924" y="1"/>
            <a:ext cx="10850563" cy="1028699"/>
          </a:xfrm>
          <a:prstGeom prst="rect">
            <a:avLst/>
          </a:prstGeom>
        </p:spPr>
        <p:txBody>
          <a:bodyPr/>
          <a:lstStyle>
            <a:lvl1pPr>
              <a:defRPr/>
            </a:lvl1pPr>
          </a:lstStyle>
          <a:p>
            <a:r>
              <a:rPr lang="en-US" altLang="zh-CN"/>
              <a:t>Click to edit Master title style</a:t>
            </a:r>
            <a:endParaRPr lang="zh-CN" altLang="en-US"/>
          </a:p>
        </p:txBody>
      </p:sp>
      <p:sp>
        <p:nvSpPr>
          <p:cNvPr id="8" name="内容占位符 7"/>
          <p:cNvSpPr>
            <a:spLocks noGrp="1"/>
          </p:cNvSpPr>
          <p:nvPr>
            <p:ph sz="quarter" idx="13"/>
          </p:nvPr>
        </p:nvSpPr>
        <p:spPr>
          <a:xfrm>
            <a:off x="669925" y="1130299"/>
            <a:ext cx="10850563" cy="5006975"/>
          </a:xfrm>
          <a:prstGeom prst="rect">
            <a:avLst/>
          </a:prstGeom>
        </p:spPr>
        <p:txBody>
          <a:bodyPr/>
          <a:lstStyle>
            <a:lvl1pPr>
              <a:defRPr/>
            </a:lvl1pPr>
            <a:lvl2pPr>
              <a:defRPr/>
            </a:lvl2pPr>
            <a:lvl3pPr>
              <a:defRPr/>
            </a:lvl3pPr>
            <a:lvl4pPr>
              <a:defRPr/>
            </a:lvl4pPr>
            <a:lvl5pPr>
              <a:defRPr/>
            </a:lvl5pPr>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Only" preserve="1" userDrawn="1">
  <p:cSld name="仅标题页">
    <p:spTree>
      <p:nvGrpSpPr>
        <p:cNvPr id="1" name=""/>
        <p:cNvGrpSpPr/>
        <p:nvPr/>
      </p:nvGrpSpPr>
      <p:grpSpPr>
        <a:xfrm>
          <a:off x="0" y="0"/>
          <a:ext cx="0" cy="0"/>
          <a:chOff x="0" y="0"/>
          <a:chExt cx="0" cy="0"/>
        </a:xfrm>
      </p:grpSpPr>
      <p:sp>
        <p:nvSpPr>
          <p:cNvPr id="2" name="标题 1"/>
          <p:cNvSpPr>
            <a:spLocks noGrp="1"/>
          </p:cNvSpPr>
          <p:nvPr>
            <p:ph type="title"/>
          </p:nvPr>
        </p:nvSpPr>
        <p:spPr>
          <a:xfrm>
            <a:off x="669924" y="1"/>
            <a:ext cx="10850563" cy="1028699"/>
          </a:xfrm>
          <a:prstGeom prst="rect">
            <a:avLst/>
          </a:prstGeom>
        </p:spPr>
        <p:txBody>
          <a:bodyPr/>
          <a:lstStyle>
            <a:lvl1pPr>
              <a:defRPr/>
            </a:lvl1pPr>
          </a:lstStyle>
          <a:p>
            <a:r>
              <a:rPr lang="en-US" altLang="zh-CN"/>
              <a:t>Click to edit Master title style</a:t>
            </a:r>
            <a:endParaRPr lang="en-US"/>
          </a:p>
        </p:txBody>
      </p:sp>
      <p:sp>
        <p:nvSpPr>
          <p:cNvPr id="3" name="日期占位符 2"/>
          <p:cNvSpPr>
            <a:spLocks noGrp="1"/>
          </p:cNvSpPr>
          <p:nvPr>
            <p:ph type="dt" sz="half" idx="10"/>
          </p:nvPr>
        </p:nvSpPr>
        <p:spPr>
          <a:xfrm>
            <a:off x="5401732" y="6240463"/>
            <a:ext cx="1388536" cy="206381"/>
          </a:xfrm>
          <a:prstGeom prst="rect">
            <a:avLst/>
          </a:prstGeom>
        </p:spPr>
        <p:txBody>
          <a:bodyPr/>
          <a:lstStyle/>
          <a:p>
            <a:endParaRPr lang="zh-CN" altLang="en-US"/>
          </a:p>
        </p:txBody>
      </p:sp>
      <p:sp>
        <p:nvSpPr>
          <p:cNvPr id="4" name="页脚占位符 3"/>
          <p:cNvSpPr>
            <a:spLocks noGrp="1"/>
          </p:cNvSpPr>
          <p:nvPr>
            <p:ph type="ftr" sz="quarter" idx="11"/>
          </p:nvPr>
        </p:nvSpPr>
        <p:spPr>
          <a:xfrm>
            <a:off x="669924" y="6240463"/>
            <a:ext cx="4140201" cy="206381"/>
          </a:xfrm>
          <a:prstGeom prst="rect">
            <a:avLst/>
          </a:prstGeom>
        </p:spPr>
        <p:txBody>
          <a:bodyPr/>
          <a:lstStyle/>
          <a:p>
            <a:r>
              <a:rPr lang="zh-CN" altLang="en-US"/>
              <a:t>请在插入菜单</a:t>
            </a:r>
            <a:r>
              <a:rPr lang="en-US" altLang="zh-CN"/>
              <a:t>—</a:t>
            </a:r>
            <a:r>
              <a:rPr lang="zh-CN" altLang="en-US"/>
              <a:t>页眉和页脚中修改此文本</a:t>
            </a:r>
          </a:p>
        </p:txBody>
      </p:sp>
      <p:sp>
        <p:nvSpPr>
          <p:cNvPr id="5" name="灯片编号占位符 4"/>
          <p:cNvSpPr>
            <a:spLocks noGrp="1"/>
          </p:cNvSpPr>
          <p:nvPr>
            <p:ph type="sldNum" sz="quarter" idx="12"/>
          </p:nvPr>
        </p:nvSpPr>
        <p:spPr>
          <a:xfrm>
            <a:off x="8610599" y="6240463"/>
            <a:ext cx="2909888" cy="206381"/>
          </a:xfrm>
          <a:prstGeom prst="rect">
            <a:avLst/>
          </a:prstGeom>
        </p:spPr>
        <p:txBody>
          <a:bodyPr/>
          <a:lstStyle/>
          <a:p>
            <a:fld id="{5DD3DB80-B894-403A-B48E-6FDC1A72010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末尾幻灯片">
    <p:spTree>
      <p:nvGrpSpPr>
        <p:cNvPr id="1" name=""/>
        <p:cNvGrpSpPr/>
        <p:nvPr/>
      </p:nvGrpSpPr>
      <p:grpSpPr>
        <a:xfrm>
          <a:off x="0" y="0"/>
          <a:ext cx="0" cy="0"/>
          <a:chOff x="0" y="0"/>
          <a:chExt cx="0" cy="0"/>
        </a:xfrm>
      </p:grpSpPr>
      <p:pic>
        <p:nvPicPr>
          <p:cNvPr id="120" name="图片 119"/>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3201" cy="6858000"/>
          </a:xfrm>
          <a:prstGeom prst="rect">
            <a:avLst/>
          </a:prstGeom>
        </p:spPr>
      </p:pic>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itle" preserve="1" userDrawn="1">
  <p:cSld name="3_标题幻灯片">
    <p:spTree>
      <p:nvGrpSpPr>
        <p:cNvPr id="1" name=""/>
        <p:cNvGrpSpPr/>
        <p:nvPr/>
      </p:nvGrpSpPr>
      <p:grpSpPr>
        <a:xfrm>
          <a:off x="0" y="0"/>
          <a:ext cx="0" cy="0"/>
          <a:chOff x="0" y="0"/>
          <a:chExt cx="0" cy="0"/>
        </a:xfrm>
      </p:grpSpPr>
      <p:sp>
        <p:nvSpPr>
          <p:cNvPr id="9801" name="副标题 2"/>
          <p:cNvSpPr>
            <a:spLocks noGrp="1"/>
          </p:cNvSpPr>
          <p:nvPr>
            <p:ph type="subTitle" idx="1"/>
          </p:nvPr>
        </p:nvSpPr>
        <p:spPr>
          <a:xfrm>
            <a:off x="673099" y="4171158"/>
            <a:ext cx="4325385" cy="558799"/>
          </a:xfrm>
          <a:prstGeom prst="rect">
            <a:avLst/>
          </a:prstGeom>
        </p:spPr>
        <p:txBody>
          <a:bodyPr anchor="t" anchorCtr="0">
            <a:normAutofit/>
          </a:bodyPr>
          <a:lstStyle>
            <a:lvl1pPr marL="0" indent="0" algn="l">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9802" name="标题 1"/>
          <p:cNvSpPr>
            <a:spLocks noGrp="1"/>
          </p:cNvSpPr>
          <p:nvPr>
            <p:ph type="ctrTitle"/>
          </p:nvPr>
        </p:nvSpPr>
        <p:spPr>
          <a:xfrm>
            <a:off x="673099" y="1641288"/>
            <a:ext cx="4325385" cy="2336410"/>
          </a:xfrm>
          <a:prstGeom prst="rect">
            <a:avLst/>
          </a:prstGeom>
        </p:spPr>
        <p:txBody>
          <a:bodyPr anchor="b" anchorCtr="0">
            <a:normAutofit/>
          </a:bodyPr>
          <a:lstStyle>
            <a:lvl1pPr algn="l">
              <a:defRPr sz="4000">
                <a:solidFill>
                  <a:schemeClr val="tx1"/>
                </a:solidFill>
              </a:defRPr>
            </a:lvl1pPr>
          </a:lstStyle>
          <a:p>
            <a:r>
              <a:rPr lang="en-US"/>
              <a:t>Click to edit Master title style</a:t>
            </a:r>
            <a:endParaRPr lang="zh-CN" altLang="en-US"/>
          </a:p>
        </p:txBody>
      </p:sp>
      <p:sp>
        <p:nvSpPr>
          <p:cNvPr id="12" name="文本占位符 13"/>
          <p:cNvSpPr>
            <a:spLocks noGrp="1"/>
          </p:cNvSpPr>
          <p:nvPr>
            <p:ph type="body" sz="quarter" idx="10" hasCustomPrompt="1"/>
          </p:nvPr>
        </p:nvSpPr>
        <p:spPr>
          <a:xfrm>
            <a:off x="673099" y="5463303"/>
            <a:ext cx="4325385" cy="296271"/>
          </a:xfrm>
          <a:prstGeom prst="rect">
            <a:avLst/>
          </a:prstGeom>
        </p:spPr>
        <p:txBody>
          <a:bodyPr vert="horz" anchor="ctr">
            <a:noAutofit/>
          </a:bodyPr>
          <a:lstStyle>
            <a:lvl1pPr marL="0" indent="0" algn="l">
              <a:buNone/>
              <a:defRPr sz="1500" b="0">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altLang="zh-CN"/>
              <a:t>Signature</a:t>
            </a:r>
          </a:p>
        </p:txBody>
      </p:sp>
      <p:sp>
        <p:nvSpPr>
          <p:cNvPr id="13" name="文本占位符 13"/>
          <p:cNvSpPr>
            <a:spLocks noGrp="1"/>
          </p:cNvSpPr>
          <p:nvPr>
            <p:ph type="body" sz="quarter" idx="11" hasCustomPrompt="1"/>
          </p:nvPr>
        </p:nvSpPr>
        <p:spPr>
          <a:xfrm>
            <a:off x="673099" y="5759574"/>
            <a:ext cx="4325385" cy="296271"/>
          </a:xfrm>
          <a:prstGeom prst="rect">
            <a:avLst/>
          </a:prstGeom>
        </p:spPr>
        <p:txBody>
          <a:bodyPr vert="horz" anchor="ctr">
            <a:noAutofit/>
          </a:bodyPr>
          <a:lstStyle>
            <a:lvl1pPr marL="0" indent="0" algn="l">
              <a:buNone/>
              <a:defRPr sz="1500" b="0">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altLang="zh-CN"/>
              <a:t>Date</a:t>
            </a:r>
            <a:endParaRPr lang="zh-CN" altLang="en-US"/>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userDrawn="1">
  <p:cSld name="1_仅标题页">
    <p:spTree>
      <p:nvGrpSpPr>
        <p:cNvPr id="1" name=""/>
        <p:cNvGrpSpPr/>
        <p:nvPr/>
      </p:nvGrpSpPr>
      <p:grpSpPr>
        <a:xfrm>
          <a:off x="0" y="0"/>
          <a:ext cx="0" cy="0"/>
          <a:chOff x="0" y="0"/>
          <a:chExt cx="0" cy="0"/>
        </a:xfrm>
      </p:grpSpPr>
      <p:sp>
        <p:nvSpPr>
          <p:cNvPr id="2" name="Title 1"/>
          <p:cNvSpPr>
            <a:spLocks noGrp="1"/>
          </p:cNvSpPr>
          <p:nvPr>
            <p:ph type="title"/>
          </p:nvPr>
        </p:nvSpPr>
        <p:spPr>
          <a:xfrm>
            <a:off x="669924" y="1"/>
            <a:ext cx="10850563" cy="1028699"/>
          </a:xfrm>
          <a:prstGeom prst="rect">
            <a:avLst/>
          </a:prstGeom>
        </p:spPr>
        <p:txBody>
          <a:bodyPr/>
          <a:lstStyle>
            <a:lvl1pPr>
              <a:defRPr/>
            </a:lvl1pPr>
          </a:lstStyle>
          <a:p>
            <a:r>
              <a:rPr lang="en-US" altLang="zh-CN"/>
              <a:t>Click to edit Master title style</a:t>
            </a:r>
            <a:endParaRPr lang="en-US"/>
          </a:p>
        </p:txBody>
      </p:sp>
      <p:sp>
        <p:nvSpPr>
          <p:cNvPr id="3" name="Date Placeholder 2"/>
          <p:cNvSpPr>
            <a:spLocks noGrp="1"/>
          </p:cNvSpPr>
          <p:nvPr>
            <p:ph type="dt" sz="half" idx="10"/>
          </p:nvPr>
        </p:nvSpPr>
        <p:spPr>
          <a:xfrm>
            <a:off x="5401732" y="6240463"/>
            <a:ext cx="1388536" cy="206381"/>
          </a:xfrm>
          <a:prstGeom prst="rect">
            <a:avLst/>
          </a:prstGeom>
        </p:spPr>
        <p:txBody>
          <a:bodyPr/>
          <a:lstStyle/>
          <a:p>
            <a:fld id="{6489D9C7-5DC6-4263-87FF-7C99F6FB63C3}" type="datetime1">
              <a:rPr lang="zh-CN" altLang="en-US" smtClean="0"/>
              <a:t>2022/3/16</a:t>
            </a:fld>
            <a:endParaRPr lang="zh-CN" altLang="en-US"/>
          </a:p>
        </p:txBody>
      </p:sp>
      <p:sp>
        <p:nvSpPr>
          <p:cNvPr id="4" name="Footer Placeholder 3"/>
          <p:cNvSpPr>
            <a:spLocks noGrp="1"/>
          </p:cNvSpPr>
          <p:nvPr>
            <p:ph type="ftr" sz="quarter" idx="11"/>
          </p:nvPr>
        </p:nvSpPr>
        <p:spPr>
          <a:xfrm>
            <a:off x="669924" y="6240463"/>
            <a:ext cx="4140201" cy="206381"/>
          </a:xfrm>
          <a:prstGeom prst="rect">
            <a:avLst/>
          </a:prstGeom>
        </p:spPr>
        <p:txBody>
          <a:bodyPr/>
          <a:lstStyle/>
          <a:p>
            <a:r>
              <a:rPr lang="en-US" altLang="zh-CN"/>
              <a:t>www.islide.cc</a:t>
            </a:r>
            <a:endParaRPr lang="zh-CN" altLang="en-US"/>
          </a:p>
        </p:txBody>
      </p:sp>
      <p:sp>
        <p:nvSpPr>
          <p:cNvPr id="5" name="Slide Number Placeholder 4"/>
          <p:cNvSpPr>
            <a:spLocks noGrp="1"/>
          </p:cNvSpPr>
          <p:nvPr>
            <p:ph type="sldNum" sz="quarter" idx="12"/>
          </p:nvPr>
        </p:nvSpPr>
        <p:spPr>
          <a:xfrm>
            <a:off x="8610599" y="6240463"/>
            <a:ext cx="2909888" cy="206381"/>
          </a:xfrm>
          <a:prstGeom prst="rect">
            <a:avLst/>
          </a:prstGeom>
        </p:spPr>
        <p:txBody>
          <a:bodyPr/>
          <a:lstStyle/>
          <a:p>
            <a:fld id="{5DD3DB80-B894-403A-B48E-6FDC1A72010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19">
            <a:extLst>
              <a:ext uri="{28A0092B-C50C-407E-A947-70E740481C1C}">
                <a14:useLocalDpi xmlns:a14="http://schemas.microsoft.com/office/drawing/2010/main" val="0"/>
              </a:ext>
            </a:extLst>
          </a:blip>
          <a:stretch>
            <a:fillRect/>
          </a:stretch>
        </p:blipFill>
        <p:spPr>
          <a:xfrm>
            <a:off x="0" y="0"/>
            <a:ext cx="12193201" cy="6858000"/>
          </a:xfrm>
          <a:prstGeom prst="rect">
            <a:avLst/>
          </a:prstGeom>
        </p:spPr>
      </p:pic>
      <p:pic>
        <p:nvPicPr>
          <p:cNvPr id="3" name="图片 2"/>
          <p:cNvPicPr>
            <a:picLocks noChangeAspect="1"/>
          </p:cNvPicPr>
          <p:nvPr userDrawn="1"/>
        </p:nvPicPr>
        <p:blipFill>
          <a:blip r:embed="rId20" cstate="print">
            <a:extLst>
              <a:ext uri="{28A0092B-C50C-407E-A947-70E740481C1C}">
                <a14:useLocalDpi xmlns:a14="http://schemas.microsoft.com/office/drawing/2010/main"/>
              </a:ext>
            </a:extLst>
          </a:blip>
          <a:stretch>
            <a:fillRect/>
          </a:stretch>
        </p:blipFill>
        <p:spPr>
          <a:xfrm>
            <a:off x="10272311" y="6192741"/>
            <a:ext cx="1720108" cy="493097"/>
          </a:xfrm>
          <a:prstGeom prst="rect">
            <a:avLst/>
          </a:prstGeom>
        </p:spPr>
      </p:pic>
    </p:spTree>
    <p:extLst>
      <p:ext uri="{BB962C8B-B14F-4D97-AF65-F5344CB8AC3E}">
        <p14:creationId xmlns:p14="http://schemas.microsoft.com/office/powerpoint/2010/main" val="1281098132"/>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52" r:id="rId13"/>
    <p:sldLayoutId id="2147483653" r:id="rId14"/>
    <p:sldLayoutId id="2147483655" r:id="rId15"/>
    <p:sldLayoutId id="2147483656" r:id="rId16"/>
    <p:sldLayoutId id="2147483657" r:id="rId17"/>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12.xml"/><Relationship Id="rId6" Type="http://schemas.openxmlformats.org/officeDocument/2006/relationships/image" Target="file:///\\0&#24935;&#24935;\f\&#28304;&#25991;&#20214;\&#29983;&#29289;&#20154;&#25945;&#24517;&#20462;2\318.TIF" TargetMode="External"/><Relationship Id="rId5" Type="http://schemas.openxmlformats.org/officeDocument/2006/relationships/image" Target="../media/image14.png"/><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file:///\\0&#24935;&#24935;\f\&#28304;&#25991;&#20214;\&#29983;&#29289;&#20154;&#25945;&#24517;&#20462;2\319.TIF" TargetMode="External"/><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6.xml"/><Relationship Id="rId1" Type="http://schemas.openxmlformats.org/officeDocument/2006/relationships/slideLayout" Target="../slideLayouts/slideLayout12.xml"/><Relationship Id="rId5" Type="http://schemas.openxmlformats.org/officeDocument/2006/relationships/image" Target="../media/image18.png"/><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7.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5.xml"/><Relationship Id="rId1" Type="http://schemas.openxmlformats.org/officeDocument/2006/relationships/slideLayout" Target="../slideLayouts/slideLayout12.xml"/><Relationship Id="rId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淘宝网Chenying0907出品 5"/>
          <p:cNvSpPr>
            <a:spLocks/>
          </p:cNvSpPr>
          <p:nvPr/>
        </p:nvSpPr>
        <p:spPr bwMode="auto">
          <a:xfrm rot="5400000">
            <a:off x="3961065" y="1005159"/>
            <a:ext cx="825442" cy="73158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a:p>
        </p:txBody>
      </p:sp>
      <p:sp>
        <p:nvSpPr>
          <p:cNvPr id="3" name="淘宝网Chenying0907出品 5"/>
          <p:cNvSpPr>
            <a:spLocks/>
          </p:cNvSpPr>
          <p:nvPr/>
        </p:nvSpPr>
        <p:spPr bwMode="auto">
          <a:xfrm rot="4819857">
            <a:off x="1889542" y="3643888"/>
            <a:ext cx="1282472" cy="113664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a:p>
        </p:txBody>
      </p:sp>
      <p:sp>
        <p:nvSpPr>
          <p:cNvPr id="4" name="淘宝网Chenying0907出品 5"/>
          <p:cNvSpPr>
            <a:spLocks/>
          </p:cNvSpPr>
          <p:nvPr/>
        </p:nvSpPr>
        <p:spPr bwMode="auto">
          <a:xfrm rot="5400000">
            <a:off x="2561683" y="1371081"/>
            <a:ext cx="1281674" cy="113594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ln/>
        </p:spPr>
        <p:style>
          <a:lnRef idx="3">
            <a:schemeClr val="lt1"/>
          </a:lnRef>
          <a:fillRef idx="1">
            <a:schemeClr val="accent5"/>
          </a:fillRef>
          <a:effectRef idx="1">
            <a:schemeClr val="accent5"/>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a:p>
        </p:txBody>
      </p:sp>
      <p:sp>
        <p:nvSpPr>
          <p:cNvPr id="5" name="淘宝网Chenying0907出品 5"/>
          <p:cNvSpPr>
            <a:spLocks/>
          </p:cNvSpPr>
          <p:nvPr/>
        </p:nvSpPr>
        <p:spPr bwMode="auto">
          <a:xfrm rot="5400000">
            <a:off x="202381" y="2032119"/>
            <a:ext cx="1549136" cy="137298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ln/>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a:p>
        </p:txBody>
      </p:sp>
      <p:sp>
        <p:nvSpPr>
          <p:cNvPr id="6" name="淘宝网Chenying0907出品 5"/>
          <p:cNvSpPr>
            <a:spLocks/>
          </p:cNvSpPr>
          <p:nvPr/>
        </p:nvSpPr>
        <p:spPr bwMode="auto">
          <a:xfrm rot="5400000">
            <a:off x="988618" y="1841755"/>
            <a:ext cx="2521481" cy="223477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F45058"/>
          </a:solidFill>
          <a:ln/>
        </p:spPr>
        <p:style>
          <a:lnRef idx="3">
            <a:schemeClr val="lt1"/>
          </a:lnRef>
          <a:fillRef idx="1">
            <a:schemeClr val="accent2"/>
          </a:fillRef>
          <a:effectRef idx="1">
            <a:schemeClr val="accent2"/>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a:p>
        </p:txBody>
      </p:sp>
      <p:sp>
        <p:nvSpPr>
          <p:cNvPr id="7" name="淘宝网Chenying0907出品 3"/>
          <p:cNvSpPr txBox="1">
            <a:spLocks noChangeArrowheads="1"/>
          </p:cNvSpPr>
          <p:nvPr/>
        </p:nvSpPr>
        <p:spPr bwMode="auto">
          <a:xfrm>
            <a:off x="4841505" y="2915597"/>
            <a:ext cx="6847726" cy="11881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itchFamily="34" charset="0"/>
                <a:ea typeface="微软雅黑" pitchFamily="34" charset="-122"/>
              </a:defRPr>
            </a:lvl2pPr>
            <a:lvl3pPr algn="l" rtl="0" fontAlgn="base">
              <a:spcBef>
                <a:spcPct val="0"/>
              </a:spcBef>
              <a:spcAft>
                <a:spcPct val="0"/>
              </a:spcAft>
              <a:defRPr sz="2400">
                <a:solidFill>
                  <a:schemeClr val="tx2"/>
                </a:solidFill>
                <a:latin typeface="Arial" pitchFamily="34" charset="0"/>
                <a:ea typeface="微软雅黑" pitchFamily="34" charset="-122"/>
              </a:defRPr>
            </a:lvl3pPr>
            <a:lvl4pPr algn="l" rtl="0" fontAlgn="base">
              <a:spcBef>
                <a:spcPct val="0"/>
              </a:spcBef>
              <a:spcAft>
                <a:spcPct val="0"/>
              </a:spcAft>
              <a:defRPr sz="2400">
                <a:solidFill>
                  <a:schemeClr val="tx2"/>
                </a:solidFill>
                <a:latin typeface="Arial" pitchFamily="34" charset="0"/>
                <a:ea typeface="微软雅黑" pitchFamily="34" charset="-122"/>
              </a:defRPr>
            </a:lvl4pPr>
            <a:lvl5pPr algn="l" rtl="0" fontAlgn="base">
              <a:spcBef>
                <a:spcPct val="0"/>
              </a:spcBef>
              <a:spcAft>
                <a:spcPct val="0"/>
              </a:spcAft>
              <a:defRPr sz="2400">
                <a:solidFill>
                  <a:schemeClr val="tx2"/>
                </a:solidFill>
                <a:latin typeface="Arial" pitchFamily="34" charset="0"/>
                <a:ea typeface="微软雅黑" pitchFamily="34" charset="-122"/>
              </a:defRPr>
            </a:lvl5pPr>
            <a:lvl6pPr marL="457200" algn="l" rtl="0" fontAlgn="base">
              <a:spcBef>
                <a:spcPct val="0"/>
              </a:spcBef>
              <a:spcAft>
                <a:spcPct val="0"/>
              </a:spcAft>
              <a:defRPr sz="2400">
                <a:solidFill>
                  <a:schemeClr val="tx2"/>
                </a:solidFill>
                <a:latin typeface="Arial" pitchFamily="34" charset="0"/>
                <a:ea typeface="微软雅黑" pitchFamily="34" charset="-122"/>
              </a:defRPr>
            </a:lvl6pPr>
            <a:lvl7pPr marL="914400" algn="l" rtl="0" fontAlgn="base">
              <a:spcBef>
                <a:spcPct val="0"/>
              </a:spcBef>
              <a:spcAft>
                <a:spcPct val="0"/>
              </a:spcAft>
              <a:defRPr sz="2400">
                <a:solidFill>
                  <a:schemeClr val="tx2"/>
                </a:solidFill>
                <a:latin typeface="Arial" pitchFamily="34" charset="0"/>
                <a:ea typeface="微软雅黑" pitchFamily="34" charset="-122"/>
              </a:defRPr>
            </a:lvl7pPr>
            <a:lvl8pPr marL="1371600" algn="l" rtl="0" fontAlgn="base">
              <a:spcBef>
                <a:spcPct val="0"/>
              </a:spcBef>
              <a:spcAft>
                <a:spcPct val="0"/>
              </a:spcAft>
              <a:defRPr sz="2400">
                <a:solidFill>
                  <a:schemeClr val="tx2"/>
                </a:solidFill>
                <a:latin typeface="Arial" pitchFamily="34" charset="0"/>
                <a:ea typeface="微软雅黑" pitchFamily="34" charset="-122"/>
              </a:defRPr>
            </a:lvl8pPr>
            <a:lvl9pPr marL="1828800" algn="l" rtl="0" fontAlgn="base">
              <a:spcBef>
                <a:spcPct val="0"/>
              </a:spcBef>
              <a:spcAft>
                <a:spcPct val="0"/>
              </a:spcAft>
              <a:defRPr sz="2400">
                <a:solidFill>
                  <a:schemeClr val="tx2"/>
                </a:solidFill>
                <a:latin typeface="Arial" pitchFamily="34" charset="0"/>
                <a:ea typeface="微软雅黑" pitchFamily="34" charset="-122"/>
              </a:defRPr>
            </a:lvl9pPr>
          </a:lstStyle>
          <a:p>
            <a:pPr algn="ctr"/>
            <a:r>
              <a:rPr lang="zh-CN" altLang="en-US" sz="5400" b="1" dirty="0">
                <a:solidFill>
                  <a:srgbClr val="01ACBE"/>
                </a:solidFill>
                <a:latin typeface="微软雅黑" panose="020B0503020204020204" pitchFamily="34" charset="-122"/>
                <a:ea typeface="微软雅黑" panose="020B0503020204020204" pitchFamily="34" charset="-122"/>
              </a:rPr>
              <a:t>基因在染色体上</a:t>
            </a:r>
          </a:p>
        </p:txBody>
      </p:sp>
      <p:sp>
        <p:nvSpPr>
          <p:cNvPr id="11" name="淘宝网Chenying0907出品 5"/>
          <p:cNvSpPr>
            <a:spLocks/>
          </p:cNvSpPr>
          <p:nvPr/>
        </p:nvSpPr>
        <p:spPr bwMode="auto">
          <a:xfrm rot="5400000">
            <a:off x="852276" y="4565897"/>
            <a:ext cx="843727" cy="74778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a:p>
        </p:txBody>
      </p:sp>
      <p:sp>
        <p:nvSpPr>
          <p:cNvPr id="12" name="淘宝网Chenying0907出品 5"/>
          <p:cNvSpPr>
            <a:spLocks/>
          </p:cNvSpPr>
          <p:nvPr/>
        </p:nvSpPr>
        <p:spPr bwMode="auto">
          <a:xfrm rot="5400000">
            <a:off x="3559637" y="3256981"/>
            <a:ext cx="570200" cy="50536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a:p>
        </p:txBody>
      </p:sp>
      <p:sp>
        <p:nvSpPr>
          <p:cNvPr id="13" name="淘宝网Chenying0907出品 5"/>
          <p:cNvSpPr>
            <a:spLocks/>
          </p:cNvSpPr>
          <p:nvPr/>
        </p:nvSpPr>
        <p:spPr bwMode="auto">
          <a:xfrm rot="5400000">
            <a:off x="1575467" y="-294692"/>
            <a:ext cx="1403170" cy="124362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a:p>
        </p:txBody>
      </p:sp>
      <p:pic>
        <p:nvPicPr>
          <p:cNvPr id="14" name="图片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953612">
            <a:off x="1164078" y="1861820"/>
            <a:ext cx="2239451" cy="2239451"/>
          </a:xfrm>
          <a:prstGeom prst="rect">
            <a:avLst/>
          </a:prstGeom>
        </p:spPr>
      </p:pic>
    </p:spTree>
    <p:extLst>
      <p:ext uri="{BB962C8B-B14F-4D97-AF65-F5344CB8AC3E}">
        <p14:creationId xmlns:p14="http://schemas.microsoft.com/office/powerpoint/2010/main" val="63101386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grpId="0" nodeType="withEffect">
                                  <p:stCondLst>
                                    <p:cond delay="25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par>
                                <p:cTn id="20" presetID="53" presetClass="entr" presetSubtype="16" fill="hold" grpId="0" nodeType="withEffect">
                                  <p:stCondLst>
                                    <p:cond delay="25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childTnLst>
                          </p:cTn>
                        </p:par>
                        <p:par>
                          <p:cTn id="25" fill="hold">
                            <p:stCondLst>
                              <p:cond delay="750"/>
                            </p:stCondLst>
                            <p:childTnLst>
                              <p:par>
                                <p:cTn id="26" presetID="2" presetClass="entr" presetSubtype="12"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fill="hold"/>
                                        <p:tgtEl>
                                          <p:spTgt spid="11"/>
                                        </p:tgtEl>
                                        <p:attrNameLst>
                                          <p:attrName>ppt_x</p:attrName>
                                        </p:attrNameLst>
                                      </p:cBhvr>
                                      <p:tavLst>
                                        <p:tav tm="0">
                                          <p:val>
                                            <p:strVal val="0-#ppt_w/2"/>
                                          </p:val>
                                        </p:tav>
                                        <p:tav tm="100000">
                                          <p:val>
                                            <p:strVal val="#ppt_x"/>
                                          </p:val>
                                        </p:tav>
                                      </p:tavLst>
                                    </p:anim>
                                    <p:anim calcmode="lin" valueType="num">
                                      <p:cBhvr additive="base">
                                        <p:cTn id="29" dur="500" fill="hold"/>
                                        <p:tgtEl>
                                          <p:spTgt spid="11"/>
                                        </p:tgtEl>
                                        <p:attrNameLst>
                                          <p:attrName>ppt_y</p:attrName>
                                        </p:attrNameLst>
                                      </p:cBhvr>
                                      <p:tavLst>
                                        <p:tav tm="0">
                                          <p:val>
                                            <p:strVal val="1+#ppt_h/2"/>
                                          </p:val>
                                        </p:tav>
                                        <p:tav tm="100000">
                                          <p:val>
                                            <p:strVal val="#ppt_y"/>
                                          </p:val>
                                        </p:tav>
                                      </p:tavLst>
                                    </p:anim>
                                  </p:childTnLst>
                                </p:cTn>
                              </p:par>
                              <p:par>
                                <p:cTn id="30" presetID="2" presetClass="entr" presetSubtype="3" fill="hold" grpId="0" nodeType="with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additive="base">
                                        <p:cTn id="32" dur="500" fill="hold"/>
                                        <p:tgtEl>
                                          <p:spTgt spid="2"/>
                                        </p:tgtEl>
                                        <p:attrNameLst>
                                          <p:attrName>ppt_x</p:attrName>
                                        </p:attrNameLst>
                                      </p:cBhvr>
                                      <p:tavLst>
                                        <p:tav tm="0">
                                          <p:val>
                                            <p:strVal val="1+#ppt_w/2"/>
                                          </p:val>
                                        </p:tav>
                                        <p:tav tm="100000">
                                          <p:val>
                                            <p:strVal val="#ppt_x"/>
                                          </p:val>
                                        </p:tav>
                                      </p:tavLst>
                                    </p:anim>
                                    <p:anim calcmode="lin" valueType="num">
                                      <p:cBhvr additive="base">
                                        <p:cTn id="33" dur="500" fill="hold"/>
                                        <p:tgtEl>
                                          <p:spTgt spid="2"/>
                                        </p:tgtEl>
                                        <p:attrNameLst>
                                          <p:attrName>ppt_y</p:attrName>
                                        </p:attrNameLst>
                                      </p:cBhvr>
                                      <p:tavLst>
                                        <p:tav tm="0">
                                          <p:val>
                                            <p:strVal val="0-#ppt_h/2"/>
                                          </p:val>
                                        </p:tav>
                                        <p:tav tm="100000">
                                          <p:val>
                                            <p:strVal val="#ppt_y"/>
                                          </p:val>
                                        </p:tav>
                                      </p:tavLst>
                                    </p:anim>
                                  </p:childTnLst>
                                </p:cTn>
                              </p:par>
                              <p:par>
                                <p:cTn id="34" presetID="2" presetClass="entr" presetSubtype="6"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500" fill="hold"/>
                                        <p:tgtEl>
                                          <p:spTgt spid="12"/>
                                        </p:tgtEl>
                                        <p:attrNameLst>
                                          <p:attrName>ppt_x</p:attrName>
                                        </p:attrNameLst>
                                      </p:cBhvr>
                                      <p:tavLst>
                                        <p:tav tm="0">
                                          <p:val>
                                            <p:strVal val="1+#ppt_w/2"/>
                                          </p:val>
                                        </p:tav>
                                        <p:tav tm="100000">
                                          <p:val>
                                            <p:strVal val="#ppt_x"/>
                                          </p:val>
                                        </p:tav>
                                      </p:tavLst>
                                    </p:anim>
                                    <p:anim calcmode="lin" valueType="num">
                                      <p:cBhvr additive="base">
                                        <p:cTn id="37" dur="500" fill="hold"/>
                                        <p:tgtEl>
                                          <p:spTgt spid="12"/>
                                        </p:tgtEl>
                                        <p:attrNameLst>
                                          <p:attrName>ppt_y</p:attrName>
                                        </p:attrNameLst>
                                      </p:cBhvr>
                                      <p:tavLst>
                                        <p:tav tm="0">
                                          <p:val>
                                            <p:strVal val="1+#ppt_h/2"/>
                                          </p:val>
                                        </p:tav>
                                        <p:tav tm="100000">
                                          <p:val>
                                            <p:strVal val="#ppt_y"/>
                                          </p:val>
                                        </p:tav>
                                      </p:tavLst>
                                    </p:anim>
                                  </p:childTnLst>
                                </p:cTn>
                              </p:par>
                              <p:par>
                                <p:cTn id="38" presetID="2" presetClass="entr" presetSubtype="9"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additive="base">
                                        <p:cTn id="40" dur="500" fill="hold"/>
                                        <p:tgtEl>
                                          <p:spTgt spid="13"/>
                                        </p:tgtEl>
                                        <p:attrNameLst>
                                          <p:attrName>ppt_x</p:attrName>
                                        </p:attrNameLst>
                                      </p:cBhvr>
                                      <p:tavLst>
                                        <p:tav tm="0">
                                          <p:val>
                                            <p:strVal val="0-#ppt_w/2"/>
                                          </p:val>
                                        </p:tav>
                                        <p:tav tm="100000">
                                          <p:val>
                                            <p:strVal val="#ppt_x"/>
                                          </p:val>
                                        </p:tav>
                                      </p:tavLst>
                                    </p:anim>
                                    <p:anim calcmode="lin" valueType="num">
                                      <p:cBhvr additive="base">
                                        <p:cTn id="41" dur="500" fill="hold"/>
                                        <p:tgtEl>
                                          <p:spTgt spid="13"/>
                                        </p:tgtEl>
                                        <p:attrNameLst>
                                          <p:attrName>ppt_y</p:attrName>
                                        </p:attrNameLst>
                                      </p:cBhvr>
                                      <p:tavLst>
                                        <p:tav tm="0">
                                          <p:val>
                                            <p:strVal val="0-#ppt_h/2"/>
                                          </p:val>
                                        </p:tav>
                                        <p:tav tm="100000">
                                          <p:val>
                                            <p:strVal val="#ppt_y"/>
                                          </p:val>
                                        </p:tav>
                                      </p:tavLst>
                                    </p:anim>
                                  </p:childTnLst>
                                </p:cTn>
                              </p:par>
                            </p:childTnLst>
                          </p:cTn>
                        </p:par>
                        <p:par>
                          <p:cTn id="42" fill="hold">
                            <p:stCondLst>
                              <p:cond delay="1250"/>
                            </p:stCondLst>
                            <p:childTnLst>
                              <p:par>
                                <p:cTn id="43" presetID="56" presetClass="entr" presetSubtype="0" fill="hold" grpId="0" nodeType="afterEffect">
                                  <p:stCondLst>
                                    <p:cond delay="0"/>
                                  </p:stCondLst>
                                  <p:iterate type="lt">
                                    <p:tmPct val="10000"/>
                                  </p:iterate>
                                  <p:childTnLst>
                                    <p:set>
                                      <p:cBhvr>
                                        <p:cTn id="44" dur="1" fill="hold">
                                          <p:stCondLst>
                                            <p:cond delay="0"/>
                                          </p:stCondLst>
                                        </p:cTn>
                                        <p:tgtEl>
                                          <p:spTgt spid="7"/>
                                        </p:tgtEl>
                                        <p:attrNameLst>
                                          <p:attrName>style.visibility</p:attrName>
                                        </p:attrNameLst>
                                      </p:cBhvr>
                                      <p:to>
                                        <p:strVal val="visible"/>
                                      </p:to>
                                    </p:set>
                                    <p:anim by="(-#ppt_w*2)" calcmode="lin" valueType="num">
                                      <p:cBhvr rctx="PPT">
                                        <p:cTn id="45" dur="500" autoRev="1" fill="hold">
                                          <p:stCondLst>
                                            <p:cond delay="0"/>
                                          </p:stCondLst>
                                        </p:cTn>
                                        <p:tgtEl>
                                          <p:spTgt spid="7"/>
                                        </p:tgtEl>
                                        <p:attrNameLst>
                                          <p:attrName>ppt_w</p:attrName>
                                        </p:attrNameLst>
                                      </p:cBhvr>
                                    </p:anim>
                                    <p:anim by="(#ppt_w*0.50)" calcmode="lin" valueType="num">
                                      <p:cBhvr>
                                        <p:cTn id="46" dur="500" decel="50000" autoRev="1" fill="hold">
                                          <p:stCondLst>
                                            <p:cond delay="0"/>
                                          </p:stCondLst>
                                        </p:cTn>
                                        <p:tgtEl>
                                          <p:spTgt spid="7"/>
                                        </p:tgtEl>
                                        <p:attrNameLst>
                                          <p:attrName>ppt_x</p:attrName>
                                        </p:attrNameLst>
                                      </p:cBhvr>
                                    </p:anim>
                                    <p:anim from="(-#ppt_h/2)" to="(#ppt_y)" calcmode="lin" valueType="num">
                                      <p:cBhvr>
                                        <p:cTn id="47" dur="1000" fill="hold">
                                          <p:stCondLst>
                                            <p:cond delay="0"/>
                                          </p:stCondLst>
                                        </p:cTn>
                                        <p:tgtEl>
                                          <p:spTgt spid="7"/>
                                        </p:tgtEl>
                                        <p:attrNameLst>
                                          <p:attrName>ppt_y</p:attrName>
                                        </p:attrNameLst>
                                      </p:cBhvr>
                                    </p:anim>
                                    <p:animRot by="21600000">
                                      <p:cBhvr>
                                        <p:cTn id="48" dur="1000" fill="hold">
                                          <p:stCondLst>
                                            <p:cond delay="0"/>
                                          </p:stCondLst>
                                        </p:cTn>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p:bldP spid="11" grpId="0" animBg="1"/>
      <p:bldP spid="12" grpId="0" animBg="1"/>
      <p:bldP spid="13" grpId="0" animBg="1"/>
    </p:bldLst>
  </p:timing>
</p:sld>
</file>

<file path=ppt/slides/slide2.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grpSp>
        <p:nvGrpSpPr>
          <p:cNvPr id="12" name="组合 11"/>
          <p:cNvGrpSpPr/>
          <p:nvPr/>
        </p:nvGrpSpPr>
        <p:grpSpPr>
          <a:xfrm>
            <a:off x="1953303" y="331824"/>
            <a:ext cx="8235022" cy="5282912"/>
            <a:chOff x="5562865" y="1500453"/>
            <a:chExt cx="8235022" cy="5282912"/>
          </a:xfrm>
        </p:grpSpPr>
        <p:sp>
          <p:nvSpPr>
            <p:cNvPr id="13" name="Freeform 5"/>
            <p:cNvSpPr>
              <a:spLocks/>
            </p:cNvSpPr>
            <p:nvPr/>
          </p:nvSpPr>
          <p:spPr bwMode="auto">
            <a:xfrm rot="5400000">
              <a:off x="5939416" y="5625463"/>
              <a:ext cx="1227700" cy="108810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ln/>
          </p:spPr>
          <p:style>
            <a:lnRef idx="3">
              <a:schemeClr val="lt1"/>
            </a:lnRef>
            <a:fillRef idx="1">
              <a:schemeClr val="accent5"/>
            </a:fillRef>
            <a:effectRef idx="1">
              <a:schemeClr val="accent5"/>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a:p>
          </p:txBody>
        </p:sp>
        <p:sp>
          <p:nvSpPr>
            <p:cNvPr id="14" name="Freeform 5"/>
            <p:cNvSpPr>
              <a:spLocks/>
            </p:cNvSpPr>
            <p:nvPr/>
          </p:nvSpPr>
          <p:spPr bwMode="auto">
            <a:xfrm rot="5400000">
              <a:off x="5479431" y="4996724"/>
              <a:ext cx="1467522" cy="130065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ln/>
          </p:spPr>
          <p:style>
            <a:lnRef idx="3">
              <a:schemeClr val="lt1"/>
            </a:lnRef>
            <a:fillRef idx="1">
              <a:schemeClr val="accent4"/>
            </a:fillRef>
            <a:effectRef idx="1">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a:p>
          </p:txBody>
        </p:sp>
        <p:sp>
          <p:nvSpPr>
            <p:cNvPr id="15" name="Freeform 5"/>
            <p:cNvSpPr>
              <a:spLocks/>
            </p:cNvSpPr>
            <p:nvPr/>
          </p:nvSpPr>
          <p:spPr bwMode="auto">
            <a:xfrm rot="5400000">
              <a:off x="12639986" y="2304012"/>
              <a:ext cx="1227700" cy="108810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ln/>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a:p>
          </p:txBody>
        </p:sp>
        <p:sp>
          <p:nvSpPr>
            <p:cNvPr id="16" name="Freeform 5"/>
            <p:cNvSpPr>
              <a:spLocks/>
            </p:cNvSpPr>
            <p:nvPr/>
          </p:nvSpPr>
          <p:spPr bwMode="auto">
            <a:xfrm rot="5400000">
              <a:off x="11793643" y="1583887"/>
              <a:ext cx="1467520" cy="130065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E87071"/>
            </a:solidFill>
            <a:ln/>
          </p:spPr>
          <p:style>
            <a:lnRef idx="3">
              <a:schemeClr val="lt1"/>
            </a:lnRef>
            <a:fillRef idx="1">
              <a:schemeClr val="accent2"/>
            </a:fillRef>
            <a:effectRef idx="1">
              <a:schemeClr val="accent2"/>
            </a:effectRef>
            <a:fontRef idx="minor">
              <a:schemeClr val="lt1"/>
            </a:fontRef>
          </p:style>
          <p:txBody>
            <a:bodyPr vert="horz" wrap="square" lIns="91440" tIns="45720" rIns="91440" bIns="45720" numCol="1" anchor="t" anchorCtr="0" compatLnSpc="1">
              <a:prstTxWarp prst="textNoShape">
                <a:avLst/>
              </a:prstTxWarp>
            </a:bodyPr>
            <a:lstStyle/>
            <a:p>
              <a:endParaRPr lang="zh-CN" altLang="en-US"/>
            </a:p>
          </p:txBody>
        </p:sp>
      </p:grpSp>
      <p:pic>
        <p:nvPicPr>
          <p:cNvPr id="1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16600" y="1553351"/>
            <a:ext cx="7003781" cy="4061385"/>
          </a:xfrm>
          <a:prstGeom prst="rect">
            <a:avLst/>
          </a:prstGeom>
        </p:spPr>
      </p:pic>
      <p:pic>
        <p:nvPicPr>
          <p:cNvPr id="11" name="图片 10"/>
          <p:cNvPicPr>
            <a:picLocks noChangeAspect="1"/>
          </p:cNvPicPr>
          <p:nvPr/>
        </p:nvPicPr>
        <p:blipFill>
          <a:blip r:embed="rId3"/>
          <a:stretch>
            <a:fillRect/>
          </a:stretch>
        </p:blipFill>
        <p:spPr>
          <a:xfrm>
            <a:off x="3589699" y="1759163"/>
            <a:ext cx="5297627" cy="3453020"/>
          </a:xfrm>
          <a:prstGeom prst="rect">
            <a:avLst/>
          </a:prstGeom>
          <a:solidFill>
            <a:schemeClr val="accent5">
              <a:lumMod val="20000"/>
              <a:lumOff val="80000"/>
            </a:schemeClr>
          </a:solidFill>
        </p:spPr>
      </p:pic>
    </p:spTree>
    <p:extLst>
      <p:ext uri="{BB962C8B-B14F-4D97-AF65-F5344CB8AC3E}">
        <p14:creationId xmlns:p14="http://schemas.microsoft.com/office/powerpoint/2010/main" val="84846385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53" presetClass="entr" presetSubtype="16" fill="hold" nodeType="withEffect">
                                  <p:stCondLst>
                                    <p:cond delay="75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cTn>
                              </p:par>
                              <p:par>
                                <p:cTn id="15" presetID="53" presetClass="entr" presetSubtype="16" fill="hold" nodeType="withEffect">
                                  <p:stCondLst>
                                    <p:cond delay="75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fltVal val="0"/>
                                          </p:val>
                                        </p:tav>
                                        <p:tav tm="100000">
                                          <p:val>
                                            <p:strVal val="#ppt_w"/>
                                          </p:val>
                                        </p:tav>
                                      </p:tavLst>
                                    </p:anim>
                                    <p:anim calcmode="lin" valueType="num">
                                      <p:cBhvr>
                                        <p:cTn id="18" dur="500" fill="hold"/>
                                        <p:tgtEl>
                                          <p:spTgt spid="17"/>
                                        </p:tgtEl>
                                        <p:attrNameLst>
                                          <p:attrName>ppt_h</p:attrName>
                                        </p:attrNameLst>
                                      </p:cBhvr>
                                      <p:tavLst>
                                        <p:tav tm="0">
                                          <p:val>
                                            <p:fltVal val="0"/>
                                          </p:val>
                                        </p:tav>
                                        <p:tav tm="100000">
                                          <p:val>
                                            <p:strVal val="#ppt_h"/>
                                          </p:val>
                                        </p:tav>
                                      </p:tavLst>
                                    </p:anim>
                                    <p:animEffect transition="in" filter="fade">
                                      <p:cBhvr>
                                        <p:cTn id="1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61" name="组合 60"/>
          <p:cNvGrpSpPr/>
          <p:nvPr/>
        </p:nvGrpSpPr>
        <p:grpSpPr>
          <a:xfrm>
            <a:off x="1006247" y="4609001"/>
            <a:ext cx="3723417" cy="1504043"/>
            <a:chOff x="1004280" y="4665796"/>
            <a:chExt cx="3723417" cy="1504043"/>
          </a:xfrm>
        </p:grpSpPr>
        <p:sp>
          <p:nvSpPr>
            <p:cNvPr id="62" name="矩形: 圆角 126"/>
            <p:cNvSpPr/>
            <p:nvPr/>
          </p:nvSpPr>
          <p:spPr>
            <a:xfrm>
              <a:off x="1004280" y="4665796"/>
              <a:ext cx="3723417" cy="1504043"/>
            </a:xfrm>
            <a:prstGeom prst="roundRect">
              <a:avLst>
                <a:gd name="adj" fmla="val 7168"/>
              </a:avLst>
            </a:prstGeom>
            <a:solidFill>
              <a:srgbClr val="D1D1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63" name="矩形 62"/>
            <p:cNvSpPr/>
            <p:nvPr/>
          </p:nvSpPr>
          <p:spPr>
            <a:xfrm>
              <a:off x="1168301" y="4720928"/>
              <a:ext cx="3395374" cy="1421928"/>
            </a:xfrm>
            <a:prstGeom prst="rect">
              <a:avLst/>
            </a:prstGeom>
          </p:spPr>
          <p:txBody>
            <a:bodyPr wrap="square">
              <a:spAutoFit/>
            </a:bodyPr>
            <a:lstStyle/>
            <a:p>
              <a:pPr algn="just">
                <a:lnSpc>
                  <a:spcPct val="120000"/>
                </a:lnSpc>
              </a:pPr>
              <a:r>
                <a:rPr lang="zh-CN" altLang="en-US" kern="1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孟德尔分离定律：在形成配子时，成对的遗传因子彼此分离，分离后的遗传因子分别进入不同的配子中，随配子遗传给后代。</a:t>
              </a:r>
            </a:p>
          </p:txBody>
        </p:sp>
      </p:grpSp>
      <p:grpSp>
        <p:nvGrpSpPr>
          <p:cNvPr id="64" name="组合 63"/>
          <p:cNvGrpSpPr/>
          <p:nvPr/>
        </p:nvGrpSpPr>
        <p:grpSpPr>
          <a:xfrm>
            <a:off x="8894579" y="1391865"/>
            <a:ext cx="949695" cy="1221901"/>
            <a:chOff x="3279407" y="407339"/>
            <a:chExt cx="949695" cy="1221901"/>
          </a:xfrm>
        </p:grpSpPr>
        <p:sp>
          <p:nvSpPr>
            <p:cNvPr id="65" name="椭圆 64"/>
            <p:cNvSpPr/>
            <p:nvPr/>
          </p:nvSpPr>
          <p:spPr>
            <a:xfrm>
              <a:off x="3279407" y="407339"/>
              <a:ext cx="949695" cy="1221901"/>
            </a:xfrm>
            <a:prstGeom prst="ellipse">
              <a:avLst/>
            </a:prstGeom>
            <a:solidFill>
              <a:srgbClr val="D1D1FF"/>
            </a:solidFill>
            <a:ln w="57150">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66" name="组合 65"/>
            <p:cNvGrpSpPr/>
            <p:nvPr/>
          </p:nvGrpSpPr>
          <p:grpSpPr>
            <a:xfrm>
              <a:off x="3583087" y="582429"/>
              <a:ext cx="342333" cy="925381"/>
              <a:chOff x="1917484" y="2458525"/>
              <a:chExt cx="342333" cy="1119711"/>
            </a:xfrm>
          </p:grpSpPr>
          <p:grpSp>
            <p:nvGrpSpPr>
              <p:cNvPr id="67" name="组合 66"/>
              <p:cNvGrpSpPr/>
              <p:nvPr/>
            </p:nvGrpSpPr>
            <p:grpSpPr>
              <a:xfrm>
                <a:off x="1917484" y="2458525"/>
                <a:ext cx="106040" cy="1119711"/>
                <a:chOff x="1917484" y="2458525"/>
                <a:chExt cx="106040" cy="1119711"/>
              </a:xfrm>
            </p:grpSpPr>
            <p:grpSp>
              <p:nvGrpSpPr>
                <p:cNvPr id="73" name="组合 72"/>
                <p:cNvGrpSpPr/>
                <p:nvPr/>
              </p:nvGrpSpPr>
              <p:grpSpPr>
                <a:xfrm>
                  <a:off x="1917484" y="2458525"/>
                  <a:ext cx="106040" cy="1119711"/>
                  <a:chOff x="1917484" y="2458525"/>
                  <a:chExt cx="106040" cy="1119711"/>
                </a:xfrm>
              </p:grpSpPr>
              <p:sp>
                <p:nvSpPr>
                  <p:cNvPr id="75" name="椭圆 74"/>
                  <p:cNvSpPr/>
                  <p:nvPr/>
                </p:nvSpPr>
                <p:spPr>
                  <a:xfrm>
                    <a:off x="1917484" y="2458525"/>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76" name="椭圆 75"/>
                  <p:cNvSpPr/>
                  <p:nvPr/>
                </p:nvSpPr>
                <p:spPr>
                  <a:xfrm>
                    <a:off x="1917484" y="3015319"/>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
              <p:nvSpPr>
                <p:cNvPr id="74" name="椭圆 73"/>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grpSp>
            <p:nvGrpSpPr>
              <p:cNvPr id="68" name="组合 67"/>
              <p:cNvGrpSpPr/>
              <p:nvPr/>
            </p:nvGrpSpPr>
            <p:grpSpPr>
              <a:xfrm>
                <a:off x="2153777" y="2458525"/>
                <a:ext cx="106040" cy="1119711"/>
                <a:chOff x="1917484" y="2458525"/>
                <a:chExt cx="106040" cy="1119711"/>
              </a:xfrm>
            </p:grpSpPr>
            <p:grpSp>
              <p:nvGrpSpPr>
                <p:cNvPr id="69" name="组合 68"/>
                <p:cNvGrpSpPr/>
                <p:nvPr/>
              </p:nvGrpSpPr>
              <p:grpSpPr>
                <a:xfrm>
                  <a:off x="1917484" y="2458525"/>
                  <a:ext cx="106040" cy="1119711"/>
                  <a:chOff x="1917484" y="2458525"/>
                  <a:chExt cx="106040" cy="1119711"/>
                </a:xfrm>
              </p:grpSpPr>
              <p:sp>
                <p:nvSpPr>
                  <p:cNvPr id="71" name="椭圆 70"/>
                  <p:cNvSpPr/>
                  <p:nvPr/>
                </p:nvSpPr>
                <p:spPr>
                  <a:xfrm>
                    <a:off x="1917484" y="2458525"/>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72" name="椭圆 71"/>
                  <p:cNvSpPr/>
                  <p:nvPr/>
                </p:nvSpPr>
                <p:spPr>
                  <a:xfrm>
                    <a:off x="1917484" y="3015319"/>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
              <p:nvSpPr>
                <p:cNvPr id="70" name="椭圆 69"/>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grpSp>
      </p:grpSp>
      <p:grpSp>
        <p:nvGrpSpPr>
          <p:cNvPr id="77" name="组合 76"/>
          <p:cNvGrpSpPr/>
          <p:nvPr/>
        </p:nvGrpSpPr>
        <p:grpSpPr>
          <a:xfrm>
            <a:off x="8162766" y="3147097"/>
            <a:ext cx="2366514" cy="1110819"/>
            <a:chOff x="8160799" y="3203892"/>
            <a:chExt cx="2366514" cy="1110819"/>
          </a:xfrm>
        </p:grpSpPr>
        <p:grpSp>
          <p:nvGrpSpPr>
            <p:cNvPr id="78" name="组合 77"/>
            <p:cNvGrpSpPr/>
            <p:nvPr/>
          </p:nvGrpSpPr>
          <p:grpSpPr>
            <a:xfrm>
              <a:off x="8160799" y="3203892"/>
              <a:ext cx="863359" cy="1110819"/>
              <a:chOff x="3202257" y="462880"/>
              <a:chExt cx="863359" cy="1110819"/>
            </a:xfrm>
            <a:solidFill>
              <a:srgbClr val="B0B0FF"/>
            </a:solidFill>
          </p:grpSpPr>
          <p:sp>
            <p:nvSpPr>
              <p:cNvPr id="86" name="椭圆 85"/>
              <p:cNvSpPr/>
              <p:nvPr/>
            </p:nvSpPr>
            <p:spPr>
              <a:xfrm>
                <a:off x="3202257" y="462880"/>
                <a:ext cx="863359" cy="1110819"/>
              </a:xfrm>
              <a:prstGeom prst="ellipse">
                <a:avLst/>
              </a:prstGeom>
              <a:solidFill>
                <a:srgbClr val="D1D1FF"/>
              </a:solidFill>
              <a:ln w="5715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87" name="组合 86"/>
              <p:cNvGrpSpPr/>
              <p:nvPr/>
            </p:nvGrpSpPr>
            <p:grpSpPr>
              <a:xfrm>
                <a:off x="3583087" y="582429"/>
                <a:ext cx="106040" cy="925381"/>
                <a:chOff x="1917484" y="2458525"/>
                <a:chExt cx="106040" cy="1119711"/>
              </a:xfrm>
              <a:grpFill/>
            </p:grpSpPr>
            <p:grpSp>
              <p:nvGrpSpPr>
                <p:cNvPr id="88" name="组合 87"/>
                <p:cNvGrpSpPr/>
                <p:nvPr/>
              </p:nvGrpSpPr>
              <p:grpSpPr>
                <a:xfrm>
                  <a:off x="1917484" y="2458525"/>
                  <a:ext cx="106040" cy="1119711"/>
                  <a:chOff x="1917484" y="2458525"/>
                  <a:chExt cx="106040" cy="1119711"/>
                </a:xfrm>
                <a:grpFill/>
              </p:grpSpPr>
              <p:sp>
                <p:nvSpPr>
                  <p:cNvPr id="90" name="椭圆 89"/>
                  <p:cNvSpPr/>
                  <p:nvPr/>
                </p:nvSpPr>
                <p:spPr>
                  <a:xfrm>
                    <a:off x="1917484" y="2458525"/>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1" name="椭圆 90"/>
                  <p:cNvSpPr/>
                  <p:nvPr/>
                </p:nvSpPr>
                <p:spPr>
                  <a:xfrm>
                    <a:off x="1917484" y="3015319"/>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
              <p:nvSpPr>
                <p:cNvPr id="89" name="椭圆 88"/>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grpSp>
        <p:grpSp>
          <p:nvGrpSpPr>
            <p:cNvPr id="79" name="组合 78"/>
            <p:cNvGrpSpPr/>
            <p:nvPr/>
          </p:nvGrpSpPr>
          <p:grpSpPr>
            <a:xfrm>
              <a:off x="9663954" y="3203892"/>
              <a:ext cx="863359" cy="1110819"/>
              <a:chOff x="3202257" y="462880"/>
              <a:chExt cx="863359" cy="1110819"/>
            </a:xfrm>
            <a:solidFill>
              <a:srgbClr val="B0B0FF"/>
            </a:solidFill>
          </p:grpSpPr>
          <p:sp>
            <p:nvSpPr>
              <p:cNvPr id="80" name="椭圆 79"/>
              <p:cNvSpPr/>
              <p:nvPr/>
            </p:nvSpPr>
            <p:spPr>
              <a:xfrm>
                <a:off x="3202257" y="462880"/>
                <a:ext cx="863359" cy="1110819"/>
              </a:xfrm>
              <a:prstGeom prst="ellipse">
                <a:avLst/>
              </a:prstGeom>
              <a:solidFill>
                <a:srgbClr val="D1D1FF"/>
              </a:solidFill>
              <a:ln w="5715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81" name="组合 80"/>
              <p:cNvGrpSpPr/>
              <p:nvPr/>
            </p:nvGrpSpPr>
            <p:grpSpPr>
              <a:xfrm>
                <a:off x="3583087" y="582429"/>
                <a:ext cx="106040" cy="925381"/>
                <a:chOff x="1917484" y="2458525"/>
                <a:chExt cx="106040" cy="1119711"/>
              </a:xfrm>
              <a:grpFill/>
            </p:grpSpPr>
            <p:grpSp>
              <p:nvGrpSpPr>
                <p:cNvPr id="82" name="组合 81"/>
                <p:cNvGrpSpPr/>
                <p:nvPr/>
              </p:nvGrpSpPr>
              <p:grpSpPr>
                <a:xfrm>
                  <a:off x="1917484" y="2458525"/>
                  <a:ext cx="106040" cy="1119711"/>
                  <a:chOff x="1917484" y="2458525"/>
                  <a:chExt cx="106040" cy="1119711"/>
                </a:xfrm>
                <a:grpFill/>
              </p:grpSpPr>
              <p:sp>
                <p:nvSpPr>
                  <p:cNvPr id="84" name="椭圆 83"/>
                  <p:cNvSpPr/>
                  <p:nvPr/>
                </p:nvSpPr>
                <p:spPr>
                  <a:xfrm>
                    <a:off x="1917484" y="2458525"/>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85" name="椭圆 84"/>
                  <p:cNvSpPr/>
                  <p:nvPr/>
                </p:nvSpPr>
                <p:spPr>
                  <a:xfrm>
                    <a:off x="1917484" y="3015319"/>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sp>
              <p:nvSpPr>
                <p:cNvPr id="83" name="椭圆 82"/>
                <p:cNvSpPr/>
                <p:nvPr/>
              </p:nvSpPr>
              <p:spPr>
                <a:xfrm>
                  <a:off x="1923032" y="3003575"/>
                  <a:ext cx="94945" cy="94945"/>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grpSp>
      </p:grpSp>
      <p:grpSp>
        <p:nvGrpSpPr>
          <p:cNvPr id="92" name="组合 91"/>
          <p:cNvGrpSpPr/>
          <p:nvPr/>
        </p:nvGrpSpPr>
        <p:grpSpPr>
          <a:xfrm>
            <a:off x="8777800" y="2644201"/>
            <a:ext cx="1157287" cy="492444"/>
            <a:chOff x="3153103" y="1611413"/>
            <a:chExt cx="1157287" cy="447676"/>
          </a:xfrm>
        </p:grpSpPr>
        <p:sp>
          <p:nvSpPr>
            <p:cNvPr id="93" name="Line 39"/>
            <p:cNvSpPr/>
            <p:nvPr/>
          </p:nvSpPr>
          <p:spPr>
            <a:xfrm flipH="1">
              <a:off x="3153103" y="1622526"/>
              <a:ext cx="215900" cy="436563"/>
            </a:xfrm>
            <a:prstGeom prst="line">
              <a:avLst/>
            </a:prstGeom>
            <a:ln w="38100" cap="flat" cmpd="sng">
              <a:solidFill>
                <a:schemeClr val="tx1"/>
              </a:solidFill>
              <a:prstDash val="solid"/>
              <a:headEnd type="none" w="med" len="med"/>
              <a:tailEnd type="stealth" w="lg" len="lg"/>
            </a:ln>
          </p:spPr>
          <p:txBody>
            <a:bodyPr/>
            <a:lstStyle/>
            <a:p>
              <a:endParaRPr lang="zh-CN" altLang="en-US">
                <a:latin typeface="微软雅黑" panose="020B0503020204020204" pitchFamily="34" charset="-122"/>
                <a:ea typeface="微软雅黑" panose="020B0503020204020204" pitchFamily="34" charset="-122"/>
              </a:endParaRPr>
            </a:p>
          </p:txBody>
        </p:sp>
        <p:sp>
          <p:nvSpPr>
            <p:cNvPr id="94" name="Line 40"/>
            <p:cNvSpPr/>
            <p:nvPr/>
          </p:nvSpPr>
          <p:spPr>
            <a:xfrm>
              <a:off x="4094490" y="1611413"/>
              <a:ext cx="215900" cy="436563"/>
            </a:xfrm>
            <a:prstGeom prst="line">
              <a:avLst/>
            </a:prstGeom>
            <a:ln w="38100" cap="flat" cmpd="sng">
              <a:solidFill>
                <a:schemeClr val="tx1"/>
              </a:solidFill>
              <a:prstDash val="solid"/>
              <a:headEnd type="none" w="med" len="med"/>
              <a:tailEnd type="stealth" w="lg" len="lg"/>
            </a:ln>
          </p:spPr>
          <p:txBody>
            <a:bodyPr/>
            <a:lstStyle/>
            <a:p>
              <a:endParaRPr lang="zh-CN" altLang="en-US">
                <a:latin typeface="微软雅黑" panose="020B0503020204020204" pitchFamily="34" charset="-122"/>
                <a:ea typeface="微软雅黑" panose="020B0503020204020204" pitchFamily="34" charset="-122"/>
              </a:endParaRPr>
            </a:p>
          </p:txBody>
        </p:sp>
      </p:grpSp>
      <p:grpSp>
        <p:nvGrpSpPr>
          <p:cNvPr id="95" name="组合 94"/>
          <p:cNvGrpSpPr/>
          <p:nvPr/>
        </p:nvGrpSpPr>
        <p:grpSpPr>
          <a:xfrm>
            <a:off x="2176130" y="1469711"/>
            <a:ext cx="1131680" cy="1221901"/>
            <a:chOff x="6404184" y="297407"/>
            <a:chExt cx="1131680" cy="1221901"/>
          </a:xfrm>
          <a:solidFill>
            <a:schemeClr val="accent3">
              <a:lumMod val="40000"/>
              <a:lumOff val="60000"/>
            </a:schemeClr>
          </a:solidFill>
        </p:grpSpPr>
        <p:sp>
          <p:nvSpPr>
            <p:cNvPr id="96" name="椭圆 95"/>
            <p:cNvSpPr/>
            <p:nvPr/>
          </p:nvSpPr>
          <p:spPr>
            <a:xfrm>
              <a:off x="6404184" y="297407"/>
              <a:ext cx="949695" cy="1221901"/>
            </a:xfrm>
            <a:prstGeom prst="ellipse">
              <a:avLst/>
            </a:prstGeom>
            <a:solidFill>
              <a:srgbClr val="D1D1FF"/>
            </a:solidFill>
            <a:ln w="57150">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97" name="Text Box 35"/>
            <p:cNvSpPr txBox="1"/>
            <p:nvPr/>
          </p:nvSpPr>
          <p:spPr>
            <a:xfrm>
              <a:off x="6456364" y="554038"/>
              <a:ext cx="1079500" cy="707886"/>
            </a:xfrm>
            <a:prstGeom prst="rect">
              <a:avLst/>
            </a:prstGeom>
            <a:noFill/>
            <a:ln w="9525">
              <a:noFill/>
            </a:ln>
          </p:spPr>
          <p:txBody>
            <a:bodyPr>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en-US" altLang="zh-CN" sz="4000" b="0" dirty="0" err="1">
                  <a:solidFill>
                    <a:srgbClr val="4F45AE"/>
                  </a:solidFill>
                  <a:latin typeface="微软雅黑" panose="020B0503020204020204" pitchFamily="34" charset="-122"/>
                  <a:ea typeface="微软雅黑" panose="020B0503020204020204" pitchFamily="34" charset="-122"/>
                </a:rPr>
                <a:t>Dd</a:t>
              </a:r>
              <a:endParaRPr lang="en-US" altLang="zh-CN" sz="4000" b="0" dirty="0">
                <a:solidFill>
                  <a:srgbClr val="4F45AE"/>
                </a:solidFill>
                <a:latin typeface="微软雅黑" panose="020B0503020204020204" pitchFamily="34" charset="-122"/>
                <a:ea typeface="微软雅黑" panose="020B0503020204020204" pitchFamily="34" charset="-122"/>
              </a:endParaRPr>
            </a:p>
          </p:txBody>
        </p:sp>
      </p:grpSp>
      <p:grpSp>
        <p:nvGrpSpPr>
          <p:cNvPr id="98" name="组合 97"/>
          <p:cNvGrpSpPr/>
          <p:nvPr/>
        </p:nvGrpSpPr>
        <p:grpSpPr>
          <a:xfrm>
            <a:off x="2091785" y="2702496"/>
            <a:ext cx="1157287" cy="492444"/>
            <a:chOff x="6319839" y="1495426"/>
            <a:chExt cx="1157287" cy="447676"/>
          </a:xfrm>
          <a:solidFill>
            <a:schemeClr val="accent3">
              <a:lumMod val="40000"/>
              <a:lumOff val="60000"/>
            </a:schemeClr>
          </a:solidFill>
        </p:grpSpPr>
        <p:sp>
          <p:nvSpPr>
            <p:cNvPr id="99" name="Line 39"/>
            <p:cNvSpPr/>
            <p:nvPr/>
          </p:nvSpPr>
          <p:spPr>
            <a:xfrm flipH="1">
              <a:off x="6319839" y="1506539"/>
              <a:ext cx="215900" cy="436563"/>
            </a:xfrm>
            <a:prstGeom prst="line">
              <a:avLst/>
            </a:prstGeom>
            <a:grpFill/>
            <a:ln w="38100" cap="flat" cmpd="sng">
              <a:solidFill>
                <a:schemeClr val="tx1">
                  <a:lumMod val="95000"/>
                  <a:lumOff val="5000"/>
                </a:schemeClr>
              </a:solidFill>
              <a:prstDash val="solid"/>
              <a:headEnd type="none" w="med" len="med"/>
              <a:tailEnd type="stealth" w="lg" len="lg"/>
            </a:ln>
          </p:spPr>
          <p:txBody>
            <a:bodyPr/>
            <a:lstStyle/>
            <a:p>
              <a:endParaRPr lang="zh-CN" altLang="en-US">
                <a:latin typeface="微软雅黑" panose="020B0503020204020204" pitchFamily="34" charset="-122"/>
                <a:ea typeface="微软雅黑" panose="020B0503020204020204" pitchFamily="34" charset="-122"/>
              </a:endParaRPr>
            </a:p>
          </p:txBody>
        </p:sp>
        <p:sp>
          <p:nvSpPr>
            <p:cNvPr id="100" name="Line 40"/>
            <p:cNvSpPr/>
            <p:nvPr/>
          </p:nvSpPr>
          <p:spPr>
            <a:xfrm>
              <a:off x="7261226" y="1495426"/>
              <a:ext cx="215900" cy="436563"/>
            </a:xfrm>
            <a:prstGeom prst="line">
              <a:avLst/>
            </a:prstGeom>
            <a:grpFill/>
            <a:ln w="38100" cap="flat" cmpd="sng">
              <a:solidFill>
                <a:schemeClr val="tx1">
                  <a:lumMod val="95000"/>
                  <a:lumOff val="5000"/>
                </a:schemeClr>
              </a:solidFill>
              <a:prstDash val="solid"/>
              <a:headEnd type="none" w="med" len="med"/>
              <a:tailEnd type="stealth" w="lg" len="lg"/>
            </a:ln>
          </p:spPr>
          <p:txBody>
            <a:bodyPr/>
            <a:lstStyle/>
            <a:p>
              <a:endParaRPr lang="zh-CN" altLang="en-US">
                <a:latin typeface="微软雅黑" panose="020B0503020204020204" pitchFamily="34" charset="-122"/>
                <a:ea typeface="微软雅黑" panose="020B0503020204020204" pitchFamily="34" charset="-122"/>
              </a:endParaRPr>
            </a:p>
          </p:txBody>
        </p:sp>
      </p:grpSp>
      <p:grpSp>
        <p:nvGrpSpPr>
          <p:cNvPr id="101" name="组合 100"/>
          <p:cNvGrpSpPr/>
          <p:nvPr/>
        </p:nvGrpSpPr>
        <p:grpSpPr>
          <a:xfrm>
            <a:off x="1585491" y="3224943"/>
            <a:ext cx="2203913" cy="1110819"/>
            <a:chOff x="1583524" y="3281738"/>
            <a:chExt cx="2203913" cy="1110819"/>
          </a:xfrm>
        </p:grpSpPr>
        <p:grpSp>
          <p:nvGrpSpPr>
            <p:cNvPr id="102" name="组合 101"/>
            <p:cNvGrpSpPr/>
            <p:nvPr/>
          </p:nvGrpSpPr>
          <p:grpSpPr>
            <a:xfrm>
              <a:off x="1583524" y="3281738"/>
              <a:ext cx="863359" cy="1110819"/>
              <a:chOff x="5813545" y="2004513"/>
              <a:chExt cx="863359" cy="1110819"/>
            </a:xfrm>
            <a:solidFill>
              <a:schemeClr val="accent3">
                <a:lumMod val="40000"/>
                <a:lumOff val="60000"/>
              </a:schemeClr>
            </a:solidFill>
          </p:grpSpPr>
          <p:sp>
            <p:nvSpPr>
              <p:cNvPr id="106" name="椭圆 105"/>
              <p:cNvSpPr/>
              <p:nvPr/>
            </p:nvSpPr>
            <p:spPr>
              <a:xfrm>
                <a:off x="5813545" y="2004513"/>
                <a:ext cx="863359" cy="1110819"/>
              </a:xfrm>
              <a:prstGeom prst="ellipse">
                <a:avLst/>
              </a:prstGeom>
              <a:solidFill>
                <a:srgbClr val="D1D1FF"/>
              </a:solidFill>
              <a:ln w="57150">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07" name="Text Box 41"/>
              <p:cNvSpPr txBox="1"/>
              <p:nvPr/>
            </p:nvSpPr>
            <p:spPr>
              <a:xfrm>
                <a:off x="5984876" y="2227264"/>
                <a:ext cx="649288" cy="701675"/>
              </a:xfrm>
              <a:prstGeom prst="rect">
                <a:avLst/>
              </a:prstGeom>
              <a:noFill/>
              <a:ln w="9525">
                <a:noFill/>
              </a:ln>
            </p:spPr>
            <p:txBody>
              <a:bodyPr>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en-US" altLang="zh-CN" sz="4000" b="0">
                    <a:solidFill>
                      <a:srgbClr val="4F45AE"/>
                    </a:solidFill>
                    <a:latin typeface="微软雅黑" panose="020B0503020204020204" pitchFamily="34" charset="-122"/>
                    <a:ea typeface="微软雅黑" panose="020B0503020204020204" pitchFamily="34" charset="-122"/>
                  </a:rPr>
                  <a:t>D  </a:t>
                </a:r>
              </a:p>
            </p:txBody>
          </p:sp>
        </p:grpSp>
        <p:grpSp>
          <p:nvGrpSpPr>
            <p:cNvPr id="103" name="组合 102"/>
            <p:cNvGrpSpPr/>
            <p:nvPr/>
          </p:nvGrpSpPr>
          <p:grpSpPr>
            <a:xfrm>
              <a:off x="2924078" y="3281738"/>
              <a:ext cx="863359" cy="1110819"/>
              <a:chOff x="7154099" y="2004513"/>
              <a:chExt cx="863359" cy="1110819"/>
            </a:xfrm>
            <a:solidFill>
              <a:schemeClr val="accent3">
                <a:lumMod val="40000"/>
                <a:lumOff val="60000"/>
              </a:schemeClr>
            </a:solidFill>
          </p:grpSpPr>
          <p:sp>
            <p:nvSpPr>
              <p:cNvPr id="104" name="椭圆 103"/>
              <p:cNvSpPr/>
              <p:nvPr/>
            </p:nvSpPr>
            <p:spPr>
              <a:xfrm>
                <a:off x="7154099" y="2004513"/>
                <a:ext cx="863359" cy="1110819"/>
              </a:xfrm>
              <a:prstGeom prst="ellipse">
                <a:avLst/>
              </a:prstGeom>
              <a:solidFill>
                <a:srgbClr val="D1D1FF"/>
              </a:solidFill>
              <a:ln w="57150">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05" name="Text Box 42"/>
              <p:cNvSpPr txBox="1"/>
              <p:nvPr/>
            </p:nvSpPr>
            <p:spPr>
              <a:xfrm>
                <a:off x="7350126" y="2176464"/>
                <a:ext cx="504825" cy="701675"/>
              </a:xfrm>
              <a:prstGeom prst="rect">
                <a:avLst/>
              </a:prstGeom>
              <a:noFill/>
              <a:ln w="9525">
                <a:noFill/>
              </a:ln>
            </p:spPr>
            <p:txBody>
              <a:bodyPr>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en-US" altLang="zh-CN" sz="4000" b="0">
                    <a:solidFill>
                      <a:srgbClr val="4F45AE"/>
                    </a:solidFill>
                    <a:latin typeface="微软雅黑" panose="020B0503020204020204" pitchFamily="34" charset="-122"/>
                    <a:ea typeface="微软雅黑" panose="020B0503020204020204" pitchFamily="34" charset="-122"/>
                  </a:rPr>
                  <a:t>d</a:t>
                </a:r>
              </a:p>
            </p:txBody>
          </p:sp>
        </p:grpSp>
      </p:grpSp>
      <p:grpSp>
        <p:nvGrpSpPr>
          <p:cNvPr id="109" name="组合 108"/>
          <p:cNvGrpSpPr/>
          <p:nvPr/>
        </p:nvGrpSpPr>
        <p:grpSpPr>
          <a:xfrm>
            <a:off x="7507717" y="4609001"/>
            <a:ext cx="3723417" cy="1535921"/>
            <a:chOff x="7505750" y="4638734"/>
            <a:chExt cx="3723417" cy="1535921"/>
          </a:xfrm>
        </p:grpSpPr>
        <p:sp>
          <p:nvSpPr>
            <p:cNvPr id="110" name="矩形: 圆角 174"/>
            <p:cNvSpPr/>
            <p:nvPr/>
          </p:nvSpPr>
          <p:spPr>
            <a:xfrm>
              <a:off x="7505750" y="4638734"/>
              <a:ext cx="3723417" cy="1504043"/>
            </a:xfrm>
            <a:prstGeom prst="roundRect">
              <a:avLst>
                <a:gd name="adj" fmla="val 7168"/>
              </a:avLst>
            </a:prstGeom>
            <a:solidFill>
              <a:srgbClr val="D1D1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11" name="矩形 110"/>
            <p:cNvSpPr/>
            <p:nvPr/>
          </p:nvSpPr>
          <p:spPr>
            <a:xfrm>
              <a:off x="7600976" y="4641928"/>
              <a:ext cx="3532965" cy="1532727"/>
            </a:xfrm>
            <a:prstGeom prst="rect">
              <a:avLst/>
            </a:prstGeom>
          </p:spPr>
          <p:txBody>
            <a:bodyPr wrap="square">
              <a:spAutoFit/>
            </a:bodyPr>
            <a:lstStyle/>
            <a:p>
              <a:pPr algn="just">
                <a:lnSpc>
                  <a:spcPct val="130000"/>
                </a:lnSpc>
              </a:pPr>
              <a:r>
                <a:rPr lang="zh-CN" altLang="en-US" kern="1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减数分裂实质：在减数分裂形成配子时，成对的同源染色体彼此分离，配子中只得到一对同源染色体的其中一条。</a:t>
              </a:r>
            </a:p>
          </p:txBody>
        </p:sp>
      </p:grpSp>
      <p:sp>
        <p:nvSpPr>
          <p:cNvPr id="112" name="TextBox 77"/>
          <p:cNvSpPr txBox="1"/>
          <p:nvPr/>
        </p:nvSpPr>
        <p:spPr>
          <a:xfrm>
            <a:off x="5017467" y="4221088"/>
            <a:ext cx="2121666" cy="523220"/>
          </a:xfrm>
          <a:prstGeom prst="rect">
            <a:avLst/>
          </a:prstGeom>
          <a:noFill/>
          <a:ln>
            <a:noFill/>
          </a:ln>
        </p:spPr>
        <p:txBody>
          <a:bodyPr wrap="square" rtlCol="0">
            <a:spAutoFit/>
          </a:bodyPr>
          <a:lstStyle/>
          <a:p>
            <a:pPr algn="ctr"/>
            <a:r>
              <a:rPr lang="zh-CN" altLang="en-US" sz="2800" dirty="0">
                <a:solidFill>
                  <a:schemeClr val="tx1">
                    <a:lumMod val="95000"/>
                    <a:lumOff val="5000"/>
                  </a:schemeClr>
                </a:solidFill>
                <a:latin typeface="微软雅黑" panose="020B0503020204020204" pitchFamily="34" charset="-122"/>
                <a:ea typeface="微软雅黑" panose="020B0503020204020204" pitchFamily="34" charset="-122"/>
              </a:rPr>
              <a:t>同源染色体</a:t>
            </a:r>
          </a:p>
        </p:txBody>
      </p:sp>
      <p:sp>
        <p:nvSpPr>
          <p:cNvPr id="113" name="TextBox 76"/>
          <p:cNvSpPr txBox="1"/>
          <p:nvPr/>
        </p:nvSpPr>
        <p:spPr>
          <a:xfrm>
            <a:off x="5017468" y="1412776"/>
            <a:ext cx="2121666" cy="892552"/>
          </a:xfrm>
          <a:prstGeom prst="rect">
            <a:avLst/>
          </a:prstGeom>
          <a:noFill/>
          <a:ln>
            <a:noFill/>
          </a:ln>
        </p:spPr>
        <p:txBody>
          <a:bodyPr wrap="square" rtlCol="0">
            <a:spAutoFit/>
          </a:bodyPr>
          <a:lstStyle/>
          <a:p>
            <a:pPr algn="ctr"/>
            <a:r>
              <a:rPr lang="zh-CN" altLang="en-US" sz="2800" dirty="0">
                <a:solidFill>
                  <a:schemeClr val="tx1">
                    <a:lumMod val="95000"/>
                    <a:lumOff val="5000"/>
                  </a:schemeClr>
                </a:solidFill>
                <a:latin typeface="微软雅黑" panose="020B0503020204020204" pitchFamily="34" charset="-122"/>
                <a:ea typeface="微软雅黑" panose="020B0503020204020204" pitchFamily="34" charset="-122"/>
              </a:rPr>
              <a:t>遗传因子</a:t>
            </a:r>
            <a:endParaRPr lang="en-US" altLang="zh-CN" sz="2800" dirty="0">
              <a:solidFill>
                <a:schemeClr val="tx1">
                  <a:lumMod val="95000"/>
                  <a:lumOff val="5000"/>
                </a:schemeClr>
              </a:solidFill>
              <a:latin typeface="微软雅黑" panose="020B0503020204020204" pitchFamily="34" charset="-122"/>
              <a:ea typeface="微软雅黑" panose="020B0503020204020204" pitchFamily="34" charset="-122"/>
            </a:endParaRPr>
          </a:p>
          <a:p>
            <a:pPr algn="ctr"/>
            <a:r>
              <a:rPr lang="en-US" altLang="zh-CN" sz="2400" dirty="0">
                <a:solidFill>
                  <a:schemeClr val="tx1">
                    <a:lumMod val="95000"/>
                    <a:lumOff val="5000"/>
                  </a:schemeClr>
                </a:solidFill>
                <a:latin typeface="微软雅黑" panose="020B0503020204020204" pitchFamily="34" charset="-122"/>
                <a:ea typeface="微软雅黑" panose="020B0503020204020204" pitchFamily="34" charset="-122"/>
              </a:rPr>
              <a:t>(</a:t>
            </a:r>
            <a:r>
              <a:rPr lang="zh-CN" altLang="en-US" sz="2400" dirty="0">
                <a:solidFill>
                  <a:schemeClr val="tx1">
                    <a:lumMod val="95000"/>
                    <a:lumOff val="5000"/>
                  </a:schemeClr>
                </a:solidFill>
                <a:latin typeface="微软雅黑" panose="020B0503020204020204" pitchFamily="34" charset="-122"/>
                <a:ea typeface="微软雅黑" panose="020B0503020204020204" pitchFamily="34" charset="-122"/>
              </a:rPr>
              <a:t>等位基因</a:t>
            </a:r>
            <a:r>
              <a:rPr lang="en-US" altLang="zh-CN" sz="2400" dirty="0">
                <a:solidFill>
                  <a:schemeClr val="tx1">
                    <a:lumMod val="95000"/>
                    <a:lumOff val="5000"/>
                  </a:schemeClr>
                </a:solidFill>
                <a:latin typeface="微软雅黑" panose="020B0503020204020204" pitchFamily="34" charset="-122"/>
                <a:ea typeface="微软雅黑" panose="020B0503020204020204" pitchFamily="34" charset="-122"/>
              </a:rPr>
              <a:t>)</a:t>
            </a:r>
            <a:endParaRPr lang="zh-CN" altLang="en-US" sz="2400" dirty="0">
              <a:solidFill>
                <a:schemeClr val="tx1">
                  <a:lumMod val="95000"/>
                  <a:lumOff val="5000"/>
                </a:schemeClr>
              </a:solidFill>
              <a:latin typeface="微软雅黑" panose="020B0503020204020204" pitchFamily="34" charset="-122"/>
              <a:ea typeface="微软雅黑" panose="020B0503020204020204" pitchFamily="34" charset="-122"/>
            </a:endParaRPr>
          </a:p>
        </p:txBody>
      </p:sp>
      <p:cxnSp>
        <p:nvCxnSpPr>
          <p:cNvPr id="114" name="直接箭头连接符 113"/>
          <p:cNvCxnSpPr/>
          <p:nvPr/>
        </p:nvCxnSpPr>
        <p:spPr>
          <a:xfrm rot="5400000">
            <a:off x="5475951" y="3278441"/>
            <a:ext cx="1244032" cy="0"/>
          </a:xfrm>
          <a:prstGeom prst="straightConnector1">
            <a:avLst/>
          </a:prstGeom>
          <a:ln w="38100">
            <a:solidFill>
              <a:schemeClr val="tx1">
                <a:lumMod val="95000"/>
                <a:lumOff val="5000"/>
              </a:schemeClr>
            </a:solidFill>
            <a:headEnd type="triangle"/>
            <a:tailEnd type="stealth"/>
          </a:ln>
        </p:spPr>
        <p:style>
          <a:lnRef idx="1">
            <a:schemeClr val="accent1"/>
          </a:lnRef>
          <a:fillRef idx="0">
            <a:schemeClr val="accent1"/>
          </a:fillRef>
          <a:effectRef idx="0">
            <a:schemeClr val="accent1"/>
          </a:effectRef>
          <a:fontRef idx="minor">
            <a:schemeClr val="tx1"/>
          </a:fontRef>
        </p:style>
      </p:cxnSp>
      <p:grpSp>
        <p:nvGrpSpPr>
          <p:cNvPr id="115" name="组合 114"/>
          <p:cNvGrpSpPr/>
          <p:nvPr/>
        </p:nvGrpSpPr>
        <p:grpSpPr>
          <a:xfrm rot="19466915">
            <a:off x="5927022" y="2858204"/>
            <a:ext cx="636212" cy="1028004"/>
            <a:chOff x="6085424" y="-516172"/>
            <a:chExt cx="1404938" cy="2270125"/>
          </a:xfrm>
        </p:grpSpPr>
        <p:sp>
          <p:nvSpPr>
            <p:cNvPr id="116" name="íSľîḑè"/>
            <p:cNvSpPr/>
            <p:nvPr/>
          </p:nvSpPr>
          <p:spPr bwMode="auto">
            <a:xfrm>
              <a:off x="6171149" y="-516172"/>
              <a:ext cx="1319213" cy="2270125"/>
            </a:xfrm>
            <a:custGeom>
              <a:avLst/>
              <a:gdLst>
                <a:gd name="T0" fmla="*/ 241 w 400"/>
                <a:gd name="T1" fmla="*/ 407 h 689"/>
                <a:gd name="T2" fmla="*/ 241 w 400"/>
                <a:gd name="T3" fmla="*/ 472 h 689"/>
                <a:gd name="T4" fmla="*/ 192 w 400"/>
                <a:gd name="T5" fmla="*/ 520 h 689"/>
                <a:gd name="T6" fmla="*/ 144 w 400"/>
                <a:gd name="T7" fmla="*/ 472 h 689"/>
                <a:gd name="T8" fmla="*/ 144 w 400"/>
                <a:gd name="T9" fmla="*/ 369 h 689"/>
                <a:gd name="T10" fmla="*/ 145 w 400"/>
                <a:gd name="T11" fmla="*/ 367 h 689"/>
                <a:gd name="T12" fmla="*/ 144 w 400"/>
                <a:gd name="T13" fmla="*/ 365 h 689"/>
                <a:gd name="T14" fmla="*/ 192 w 400"/>
                <a:gd name="T15" fmla="*/ 317 h 689"/>
                <a:gd name="T16" fmla="*/ 305 w 400"/>
                <a:gd name="T17" fmla="*/ 207 h 689"/>
                <a:gd name="T18" fmla="*/ 192 w 400"/>
                <a:gd name="T19" fmla="*/ 96 h 689"/>
                <a:gd name="T20" fmla="*/ 98 w 400"/>
                <a:gd name="T21" fmla="*/ 150 h 689"/>
                <a:gd name="T22" fmla="*/ 31 w 400"/>
                <a:gd name="T23" fmla="*/ 168 h 689"/>
                <a:gd name="T24" fmla="*/ 14 w 400"/>
                <a:gd name="T25" fmla="*/ 102 h 689"/>
                <a:gd name="T26" fmla="*/ 192 w 400"/>
                <a:gd name="T27" fmla="*/ 0 h 689"/>
                <a:gd name="T28" fmla="*/ 400 w 400"/>
                <a:gd name="T29" fmla="*/ 207 h 689"/>
                <a:gd name="T30" fmla="*/ 241 w 400"/>
                <a:gd name="T31" fmla="*/ 407 h 689"/>
                <a:gd name="T32" fmla="*/ 241 w 400"/>
                <a:gd name="T33" fmla="*/ 623 h 689"/>
                <a:gd name="T34" fmla="*/ 241 w 400"/>
                <a:gd name="T35" fmla="*/ 641 h 689"/>
                <a:gd name="T36" fmla="*/ 192 w 400"/>
                <a:gd name="T37" fmla="*/ 689 h 689"/>
                <a:gd name="T38" fmla="*/ 144 w 400"/>
                <a:gd name="T39" fmla="*/ 641 h 689"/>
                <a:gd name="T40" fmla="*/ 144 w 400"/>
                <a:gd name="T41" fmla="*/ 623 h 689"/>
                <a:gd name="T42" fmla="*/ 192 w 400"/>
                <a:gd name="T43" fmla="*/ 575 h 689"/>
                <a:gd name="T44" fmla="*/ 241 w 400"/>
                <a:gd name="T45" fmla="*/ 623 h 6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00" h="689">
                  <a:moveTo>
                    <a:pt x="241" y="407"/>
                  </a:moveTo>
                  <a:cubicBezTo>
                    <a:pt x="241" y="472"/>
                    <a:pt x="241" y="472"/>
                    <a:pt x="241" y="472"/>
                  </a:cubicBezTo>
                  <a:cubicBezTo>
                    <a:pt x="241" y="499"/>
                    <a:pt x="220" y="520"/>
                    <a:pt x="192" y="520"/>
                  </a:cubicBezTo>
                  <a:cubicBezTo>
                    <a:pt x="167" y="520"/>
                    <a:pt x="144" y="499"/>
                    <a:pt x="144" y="472"/>
                  </a:cubicBezTo>
                  <a:cubicBezTo>
                    <a:pt x="144" y="369"/>
                    <a:pt x="144" y="369"/>
                    <a:pt x="144" y="369"/>
                  </a:cubicBezTo>
                  <a:cubicBezTo>
                    <a:pt x="144" y="368"/>
                    <a:pt x="145" y="368"/>
                    <a:pt x="145" y="367"/>
                  </a:cubicBezTo>
                  <a:cubicBezTo>
                    <a:pt x="144" y="366"/>
                    <a:pt x="144" y="366"/>
                    <a:pt x="144" y="365"/>
                  </a:cubicBezTo>
                  <a:cubicBezTo>
                    <a:pt x="144" y="340"/>
                    <a:pt x="167" y="317"/>
                    <a:pt x="192" y="317"/>
                  </a:cubicBezTo>
                  <a:cubicBezTo>
                    <a:pt x="254" y="317"/>
                    <a:pt x="305" y="268"/>
                    <a:pt x="305" y="207"/>
                  </a:cubicBezTo>
                  <a:cubicBezTo>
                    <a:pt x="305" y="144"/>
                    <a:pt x="254" y="96"/>
                    <a:pt x="192" y="96"/>
                  </a:cubicBezTo>
                  <a:cubicBezTo>
                    <a:pt x="152" y="96"/>
                    <a:pt x="116" y="118"/>
                    <a:pt x="98" y="150"/>
                  </a:cubicBezTo>
                  <a:cubicBezTo>
                    <a:pt x="84" y="174"/>
                    <a:pt x="54" y="182"/>
                    <a:pt x="31" y="168"/>
                  </a:cubicBezTo>
                  <a:cubicBezTo>
                    <a:pt x="8" y="154"/>
                    <a:pt x="0" y="126"/>
                    <a:pt x="14" y="102"/>
                  </a:cubicBezTo>
                  <a:cubicBezTo>
                    <a:pt x="49" y="41"/>
                    <a:pt x="116" y="0"/>
                    <a:pt x="192" y="0"/>
                  </a:cubicBezTo>
                  <a:cubicBezTo>
                    <a:pt x="307" y="0"/>
                    <a:pt x="400" y="92"/>
                    <a:pt x="400" y="207"/>
                  </a:cubicBezTo>
                  <a:cubicBezTo>
                    <a:pt x="400" y="304"/>
                    <a:pt x="332" y="386"/>
                    <a:pt x="241" y="407"/>
                  </a:cubicBezTo>
                  <a:close/>
                  <a:moveTo>
                    <a:pt x="241" y="623"/>
                  </a:moveTo>
                  <a:cubicBezTo>
                    <a:pt x="241" y="641"/>
                    <a:pt x="241" y="641"/>
                    <a:pt x="241" y="641"/>
                  </a:cubicBezTo>
                  <a:cubicBezTo>
                    <a:pt x="241" y="669"/>
                    <a:pt x="220" y="689"/>
                    <a:pt x="192" y="689"/>
                  </a:cubicBezTo>
                  <a:cubicBezTo>
                    <a:pt x="167" y="689"/>
                    <a:pt x="144" y="669"/>
                    <a:pt x="144" y="641"/>
                  </a:cubicBezTo>
                  <a:cubicBezTo>
                    <a:pt x="144" y="623"/>
                    <a:pt x="144" y="623"/>
                    <a:pt x="144" y="623"/>
                  </a:cubicBezTo>
                  <a:cubicBezTo>
                    <a:pt x="144" y="597"/>
                    <a:pt x="167" y="575"/>
                    <a:pt x="192" y="575"/>
                  </a:cubicBezTo>
                  <a:cubicBezTo>
                    <a:pt x="220" y="575"/>
                    <a:pt x="241" y="597"/>
                    <a:pt x="241" y="623"/>
                  </a:cubicBezTo>
                  <a:close/>
                </a:path>
              </a:pathLst>
            </a:custGeom>
            <a:solidFill>
              <a:srgbClr val="F4B527"/>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17" name="ïşľiḑé"/>
            <p:cNvSpPr/>
            <p:nvPr/>
          </p:nvSpPr>
          <p:spPr bwMode="auto">
            <a:xfrm>
              <a:off x="6085424" y="-516172"/>
              <a:ext cx="1319213" cy="2270125"/>
            </a:xfrm>
            <a:custGeom>
              <a:avLst/>
              <a:gdLst>
                <a:gd name="T0" fmla="*/ 240 w 400"/>
                <a:gd name="T1" fmla="*/ 407 h 689"/>
                <a:gd name="T2" fmla="*/ 240 w 400"/>
                <a:gd name="T3" fmla="*/ 472 h 689"/>
                <a:gd name="T4" fmla="*/ 192 w 400"/>
                <a:gd name="T5" fmla="*/ 520 h 689"/>
                <a:gd name="T6" fmla="*/ 144 w 400"/>
                <a:gd name="T7" fmla="*/ 472 h 689"/>
                <a:gd name="T8" fmla="*/ 144 w 400"/>
                <a:gd name="T9" fmla="*/ 369 h 689"/>
                <a:gd name="T10" fmla="*/ 145 w 400"/>
                <a:gd name="T11" fmla="*/ 367 h 689"/>
                <a:gd name="T12" fmla="*/ 144 w 400"/>
                <a:gd name="T13" fmla="*/ 365 h 689"/>
                <a:gd name="T14" fmla="*/ 192 w 400"/>
                <a:gd name="T15" fmla="*/ 317 h 689"/>
                <a:gd name="T16" fmla="*/ 304 w 400"/>
                <a:gd name="T17" fmla="*/ 207 h 689"/>
                <a:gd name="T18" fmla="*/ 192 w 400"/>
                <a:gd name="T19" fmla="*/ 96 h 689"/>
                <a:gd name="T20" fmla="*/ 97 w 400"/>
                <a:gd name="T21" fmla="*/ 150 h 689"/>
                <a:gd name="T22" fmla="*/ 30 w 400"/>
                <a:gd name="T23" fmla="*/ 168 h 689"/>
                <a:gd name="T24" fmla="*/ 14 w 400"/>
                <a:gd name="T25" fmla="*/ 102 h 689"/>
                <a:gd name="T26" fmla="*/ 192 w 400"/>
                <a:gd name="T27" fmla="*/ 0 h 689"/>
                <a:gd name="T28" fmla="*/ 400 w 400"/>
                <a:gd name="T29" fmla="*/ 207 h 689"/>
                <a:gd name="T30" fmla="*/ 240 w 400"/>
                <a:gd name="T31" fmla="*/ 407 h 689"/>
                <a:gd name="T32" fmla="*/ 240 w 400"/>
                <a:gd name="T33" fmla="*/ 623 h 689"/>
                <a:gd name="T34" fmla="*/ 240 w 400"/>
                <a:gd name="T35" fmla="*/ 641 h 689"/>
                <a:gd name="T36" fmla="*/ 192 w 400"/>
                <a:gd name="T37" fmla="*/ 689 h 689"/>
                <a:gd name="T38" fmla="*/ 144 w 400"/>
                <a:gd name="T39" fmla="*/ 641 h 689"/>
                <a:gd name="T40" fmla="*/ 144 w 400"/>
                <a:gd name="T41" fmla="*/ 623 h 689"/>
                <a:gd name="T42" fmla="*/ 192 w 400"/>
                <a:gd name="T43" fmla="*/ 575 h 689"/>
                <a:gd name="T44" fmla="*/ 240 w 400"/>
                <a:gd name="T45" fmla="*/ 623 h 6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00" h="689">
                  <a:moveTo>
                    <a:pt x="240" y="407"/>
                  </a:moveTo>
                  <a:cubicBezTo>
                    <a:pt x="240" y="472"/>
                    <a:pt x="240" y="472"/>
                    <a:pt x="240" y="472"/>
                  </a:cubicBezTo>
                  <a:cubicBezTo>
                    <a:pt x="240" y="499"/>
                    <a:pt x="220" y="520"/>
                    <a:pt x="192" y="520"/>
                  </a:cubicBezTo>
                  <a:cubicBezTo>
                    <a:pt x="166" y="520"/>
                    <a:pt x="144" y="499"/>
                    <a:pt x="144" y="472"/>
                  </a:cubicBezTo>
                  <a:cubicBezTo>
                    <a:pt x="144" y="369"/>
                    <a:pt x="144" y="369"/>
                    <a:pt x="144" y="369"/>
                  </a:cubicBezTo>
                  <a:cubicBezTo>
                    <a:pt x="144" y="368"/>
                    <a:pt x="145" y="368"/>
                    <a:pt x="145" y="367"/>
                  </a:cubicBezTo>
                  <a:cubicBezTo>
                    <a:pt x="144" y="366"/>
                    <a:pt x="144" y="366"/>
                    <a:pt x="144" y="365"/>
                  </a:cubicBezTo>
                  <a:cubicBezTo>
                    <a:pt x="144" y="340"/>
                    <a:pt x="166" y="317"/>
                    <a:pt x="192" y="317"/>
                  </a:cubicBezTo>
                  <a:cubicBezTo>
                    <a:pt x="254" y="317"/>
                    <a:pt x="304" y="268"/>
                    <a:pt x="304" y="207"/>
                  </a:cubicBezTo>
                  <a:cubicBezTo>
                    <a:pt x="304" y="144"/>
                    <a:pt x="254" y="96"/>
                    <a:pt x="192" y="96"/>
                  </a:cubicBezTo>
                  <a:cubicBezTo>
                    <a:pt x="152" y="96"/>
                    <a:pt x="116" y="118"/>
                    <a:pt x="97" y="150"/>
                  </a:cubicBezTo>
                  <a:cubicBezTo>
                    <a:pt x="84" y="174"/>
                    <a:pt x="54" y="182"/>
                    <a:pt x="30" y="168"/>
                  </a:cubicBezTo>
                  <a:cubicBezTo>
                    <a:pt x="8" y="154"/>
                    <a:pt x="0" y="126"/>
                    <a:pt x="14" y="102"/>
                  </a:cubicBezTo>
                  <a:cubicBezTo>
                    <a:pt x="49" y="41"/>
                    <a:pt x="116" y="0"/>
                    <a:pt x="192" y="0"/>
                  </a:cubicBezTo>
                  <a:cubicBezTo>
                    <a:pt x="306" y="0"/>
                    <a:pt x="400" y="92"/>
                    <a:pt x="400" y="207"/>
                  </a:cubicBezTo>
                  <a:cubicBezTo>
                    <a:pt x="400" y="304"/>
                    <a:pt x="332" y="386"/>
                    <a:pt x="240" y="407"/>
                  </a:cubicBezTo>
                  <a:close/>
                  <a:moveTo>
                    <a:pt x="240" y="623"/>
                  </a:moveTo>
                  <a:cubicBezTo>
                    <a:pt x="240" y="641"/>
                    <a:pt x="240" y="641"/>
                    <a:pt x="240" y="641"/>
                  </a:cubicBezTo>
                  <a:cubicBezTo>
                    <a:pt x="240" y="669"/>
                    <a:pt x="220" y="689"/>
                    <a:pt x="192" y="689"/>
                  </a:cubicBezTo>
                  <a:cubicBezTo>
                    <a:pt x="166" y="689"/>
                    <a:pt x="144" y="669"/>
                    <a:pt x="144" y="641"/>
                  </a:cubicBezTo>
                  <a:cubicBezTo>
                    <a:pt x="144" y="623"/>
                    <a:pt x="144" y="623"/>
                    <a:pt x="144" y="623"/>
                  </a:cubicBezTo>
                  <a:cubicBezTo>
                    <a:pt x="144" y="597"/>
                    <a:pt x="166" y="575"/>
                    <a:pt x="192" y="575"/>
                  </a:cubicBezTo>
                  <a:cubicBezTo>
                    <a:pt x="220" y="575"/>
                    <a:pt x="240" y="597"/>
                    <a:pt x="240" y="623"/>
                  </a:cubicBezTo>
                  <a:close/>
                </a:path>
              </a:pathLst>
            </a:custGeom>
            <a:solidFill>
              <a:srgbClr val="FFC000"/>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grpSp>
      <p:grpSp>
        <p:nvGrpSpPr>
          <p:cNvPr id="118" name="组合 117"/>
          <p:cNvGrpSpPr/>
          <p:nvPr/>
        </p:nvGrpSpPr>
        <p:grpSpPr>
          <a:xfrm>
            <a:off x="1475585" y="476672"/>
            <a:ext cx="2160240" cy="624030"/>
            <a:chOff x="1835396" y="-393312"/>
            <a:chExt cx="2160240" cy="624030"/>
          </a:xfrm>
        </p:grpSpPr>
        <p:sp>
          <p:nvSpPr>
            <p:cNvPr id="119" name="六边形 118"/>
            <p:cNvSpPr/>
            <p:nvPr/>
          </p:nvSpPr>
          <p:spPr>
            <a:xfrm flipH="1">
              <a:off x="1907404" y="-368109"/>
              <a:ext cx="2016224" cy="558832"/>
            </a:xfrm>
            <a:prstGeom prst="hexagon">
              <a:avLst/>
            </a:prstGeom>
            <a:solidFill>
              <a:srgbClr val="01ACBE"/>
            </a:solidFill>
            <a:ln w="19050">
              <a:gradFill>
                <a:gsLst>
                  <a:gs pos="0">
                    <a:schemeClr val="bg1"/>
                  </a:gs>
                  <a:gs pos="100000">
                    <a:srgbClr val="CBCBCB"/>
                  </a:gs>
                </a:gsLst>
                <a:lin ang="5400000" scaled="0"/>
              </a:grad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121" name="淘宝网Chenying0907出品 4"/>
            <p:cNvSpPr txBox="1">
              <a:spLocks noChangeArrowheads="1"/>
            </p:cNvSpPr>
            <p:nvPr/>
          </p:nvSpPr>
          <p:spPr bwMode="auto">
            <a:xfrm>
              <a:off x="1835396" y="-393312"/>
              <a:ext cx="2160240" cy="6240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zh-CN" altLang="en-US" sz="2800" b="0" dirty="0">
                  <a:latin typeface="微软雅黑" panose="020B0503020204020204" pitchFamily="34" charset="-122"/>
                  <a:ea typeface="微软雅黑" panose="020B0503020204020204" pitchFamily="34" charset="-122"/>
                </a:rPr>
                <a:t>遗传学</a:t>
              </a:r>
            </a:p>
          </p:txBody>
        </p:sp>
      </p:grpSp>
      <p:grpSp>
        <p:nvGrpSpPr>
          <p:cNvPr id="122" name="组合 121"/>
          <p:cNvGrpSpPr/>
          <p:nvPr/>
        </p:nvGrpSpPr>
        <p:grpSpPr>
          <a:xfrm>
            <a:off x="8412721" y="501875"/>
            <a:ext cx="2016224" cy="624030"/>
            <a:chOff x="4067644" y="-368109"/>
            <a:chExt cx="2016224" cy="624030"/>
          </a:xfrm>
        </p:grpSpPr>
        <p:sp>
          <p:nvSpPr>
            <p:cNvPr id="123" name="六边形 122"/>
            <p:cNvSpPr/>
            <p:nvPr/>
          </p:nvSpPr>
          <p:spPr>
            <a:xfrm flipH="1">
              <a:off x="4067644" y="-368109"/>
              <a:ext cx="2016224" cy="558832"/>
            </a:xfrm>
            <a:prstGeom prst="hexagon">
              <a:avLst/>
            </a:prstGeom>
            <a:solidFill>
              <a:schemeClr val="accent2"/>
            </a:solidFill>
            <a:ln w="19050">
              <a:gradFill>
                <a:gsLst>
                  <a:gs pos="0">
                    <a:schemeClr val="bg1"/>
                  </a:gs>
                  <a:gs pos="100000">
                    <a:srgbClr val="CBCBCB"/>
                  </a:gs>
                </a:gsLst>
                <a:lin ang="5400000" scaled="0"/>
              </a:gradFill>
            </a:ln>
            <a:effectLst>
              <a:outerShdw blurRad="1905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124" name="淘宝网Chenying0907出品 4"/>
            <p:cNvSpPr txBox="1">
              <a:spLocks noChangeArrowheads="1"/>
            </p:cNvSpPr>
            <p:nvPr/>
          </p:nvSpPr>
          <p:spPr bwMode="auto">
            <a:xfrm>
              <a:off x="4357929" y="-368109"/>
              <a:ext cx="1431553" cy="6240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zh-CN" altLang="en-US" sz="2800" b="0" dirty="0">
                  <a:latin typeface="微软雅黑" panose="020B0503020204020204" pitchFamily="34" charset="-122"/>
                  <a:ea typeface="微软雅黑" panose="020B0503020204020204" pitchFamily="34" charset="-122"/>
                </a:rPr>
                <a:t>细胞学</a:t>
              </a:r>
            </a:p>
          </p:txBody>
        </p:sp>
      </p:gr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18"/>
                                        </p:tgtEl>
                                        <p:attrNameLst>
                                          <p:attrName>style.visibility</p:attrName>
                                        </p:attrNameLst>
                                      </p:cBhvr>
                                      <p:to>
                                        <p:strVal val="visible"/>
                                      </p:to>
                                    </p:set>
                                    <p:anim calcmode="lin" valueType="num">
                                      <p:cBhvr additive="base">
                                        <p:cTn id="7" dur="500" fill="hold"/>
                                        <p:tgtEl>
                                          <p:spTgt spid="118"/>
                                        </p:tgtEl>
                                        <p:attrNameLst>
                                          <p:attrName>ppt_x</p:attrName>
                                        </p:attrNameLst>
                                      </p:cBhvr>
                                      <p:tavLst>
                                        <p:tav tm="0">
                                          <p:val>
                                            <p:strVal val="#ppt_x"/>
                                          </p:val>
                                        </p:tav>
                                        <p:tav tm="100000">
                                          <p:val>
                                            <p:strVal val="#ppt_x"/>
                                          </p:val>
                                        </p:tav>
                                      </p:tavLst>
                                    </p:anim>
                                    <p:anim calcmode="lin" valueType="num">
                                      <p:cBhvr additive="base">
                                        <p:cTn id="8" dur="500" fill="hold"/>
                                        <p:tgtEl>
                                          <p:spTgt spid="118"/>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95"/>
                                        </p:tgtEl>
                                        <p:attrNameLst>
                                          <p:attrName>style.visibility</p:attrName>
                                        </p:attrNameLst>
                                      </p:cBhvr>
                                      <p:to>
                                        <p:strVal val="visible"/>
                                      </p:to>
                                    </p:set>
                                    <p:anim calcmode="lin" valueType="num">
                                      <p:cBhvr additive="base">
                                        <p:cTn id="12" dur="500" fill="hold"/>
                                        <p:tgtEl>
                                          <p:spTgt spid="95"/>
                                        </p:tgtEl>
                                        <p:attrNameLst>
                                          <p:attrName>ppt_x</p:attrName>
                                        </p:attrNameLst>
                                      </p:cBhvr>
                                      <p:tavLst>
                                        <p:tav tm="0">
                                          <p:val>
                                            <p:strVal val="#ppt_x"/>
                                          </p:val>
                                        </p:tav>
                                        <p:tav tm="100000">
                                          <p:val>
                                            <p:strVal val="#ppt_x"/>
                                          </p:val>
                                        </p:tav>
                                      </p:tavLst>
                                    </p:anim>
                                    <p:anim calcmode="lin" valueType="num">
                                      <p:cBhvr additive="base">
                                        <p:cTn id="13" dur="500" fill="hold"/>
                                        <p:tgtEl>
                                          <p:spTgt spid="95"/>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98"/>
                                        </p:tgtEl>
                                        <p:attrNameLst>
                                          <p:attrName>style.visibility</p:attrName>
                                        </p:attrNameLst>
                                      </p:cBhvr>
                                      <p:to>
                                        <p:strVal val="visible"/>
                                      </p:to>
                                    </p:set>
                                    <p:anim calcmode="lin" valueType="num">
                                      <p:cBhvr additive="base">
                                        <p:cTn id="17" dur="500" fill="hold"/>
                                        <p:tgtEl>
                                          <p:spTgt spid="98"/>
                                        </p:tgtEl>
                                        <p:attrNameLst>
                                          <p:attrName>ppt_x</p:attrName>
                                        </p:attrNameLst>
                                      </p:cBhvr>
                                      <p:tavLst>
                                        <p:tav tm="0">
                                          <p:val>
                                            <p:strVal val="#ppt_x"/>
                                          </p:val>
                                        </p:tav>
                                        <p:tav tm="100000">
                                          <p:val>
                                            <p:strVal val="#ppt_x"/>
                                          </p:val>
                                        </p:tav>
                                      </p:tavLst>
                                    </p:anim>
                                    <p:anim calcmode="lin" valueType="num">
                                      <p:cBhvr additive="base">
                                        <p:cTn id="18" dur="500" fill="hold"/>
                                        <p:tgtEl>
                                          <p:spTgt spid="98"/>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01"/>
                                        </p:tgtEl>
                                        <p:attrNameLst>
                                          <p:attrName>style.visibility</p:attrName>
                                        </p:attrNameLst>
                                      </p:cBhvr>
                                      <p:to>
                                        <p:strVal val="visible"/>
                                      </p:to>
                                    </p:set>
                                    <p:anim calcmode="lin" valueType="num">
                                      <p:cBhvr additive="base">
                                        <p:cTn id="22" dur="500" fill="hold"/>
                                        <p:tgtEl>
                                          <p:spTgt spid="101"/>
                                        </p:tgtEl>
                                        <p:attrNameLst>
                                          <p:attrName>ppt_x</p:attrName>
                                        </p:attrNameLst>
                                      </p:cBhvr>
                                      <p:tavLst>
                                        <p:tav tm="0">
                                          <p:val>
                                            <p:strVal val="#ppt_x"/>
                                          </p:val>
                                        </p:tav>
                                        <p:tav tm="100000">
                                          <p:val>
                                            <p:strVal val="#ppt_x"/>
                                          </p:val>
                                        </p:tav>
                                      </p:tavLst>
                                    </p:anim>
                                    <p:anim calcmode="lin" valueType="num">
                                      <p:cBhvr additive="base">
                                        <p:cTn id="23" dur="500" fill="hold"/>
                                        <p:tgtEl>
                                          <p:spTgt spid="101"/>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42" presetClass="entr" presetSubtype="0" fill="hold" nodeType="afterEffect">
                                  <p:stCondLst>
                                    <p:cond delay="0"/>
                                  </p:stCondLst>
                                  <p:childTnLst>
                                    <p:set>
                                      <p:cBhvr>
                                        <p:cTn id="26" dur="1" fill="hold">
                                          <p:stCondLst>
                                            <p:cond delay="0"/>
                                          </p:stCondLst>
                                        </p:cTn>
                                        <p:tgtEl>
                                          <p:spTgt spid="61"/>
                                        </p:tgtEl>
                                        <p:attrNameLst>
                                          <p:attrName>style.visibility</p:attrName>
                                        </p:attrNameLst>
                                      </p:cBhvr>
                                      <p:to>
                                        <p:strVal val="visible"/>
                                      </p:to>
                                    </p:set>
                                    <p:animEffect transition="in" filter="fade">
                                      <p:cBhvr>
                                        <p:cTn id="27" dur="1000"/>
                                        <p:tgtEl>
                                          <p:spTgt spid="61"/>
                                        </p:tgtEl>
                                      </p:cBhvr>
                                    </p:animEffect>
                                    <p:anim calcmode="lin" valueType="num">
                                      <p:cBhvr>
                                        <p:cTn id="28" dur="1000" fill="hold"/>
                                        <p:tgtEl>
                                          <p:spTgt spid="61"/>
                                        </p:tgtEl>
                                        <p:attrNameLst>
                                          <p:attrName>ppt_x</p:attrName>
                                        </p:attrNameLst>
                                      </p:cBhvr>
                                      <p:tavLst>
                                        <p:tav tm="0">
                                          <p:val>
                                            <p:strVal val="#ppt_x"/>
                                          </p:val>
                                        </p:tav>
                                        <p:tav tm="100000">
                                          <p:val>
                                            <p:strVal val="#ppt_x"/>
                                          </p:val>
                                        </p:tav>
                                      </p:tavLst>
                                    </p:anim>
                                    <p:anim calcmode="lin" valueType="num">
                                      <p:cBhvr>
                                        <p:cTn id="29" dur="1000" fill="hold"/>
                                        <p:tgtEl>
                                          <p:spTgt spid="61"/>
                                        </p:tgtEl>
                                        <p:attrNameLst>
                                          <p:attrName>ppt_y</p:attrName>
                                        </p:attrNameLst>
                                      </p:cBhvr>
                                      <p:tavLst>
                                        <p:tav tm="0">
                                          <p:val>
                                            <p:strVal val="#ppt_y+.1"/>
                                          </p:val>
                                        </p:tav>
                                        <p:tav tm="100000">
                                          <p:val>
                                            <p:strVal val="#ppt_y"/>
                                          </p:val>
                                        </p:tav>
                                      </p:tavLst>
                                    </p:anim>
                                  </p:childTnLst>
                                </p:cTn>
                              </p:par>
                            </p:childTnLst>
                          </p:cTn>
                        </p:par>
                        <p:par>
                          <p:cTn id="30" fill="hold">
                            <p:stCondLst>
                              <p:cond delay="3000"/>
                            </p:stCondLst>
                            <p:childTnLst>
                              <p:par>
                                <p:cTn id="31" presetID="2" presetClass="entr" presetSubtype="1" fill="hold" nodeType="afterEffect">
                                  <p:stCondLst>
                                    <p:cond delay="0"/>
                                  </p:stCondLst>
                                  <p:childTnLst>
                                    <p:set>
                                      <p:cBhvr>
                                        <p:cTn id="32" dur="1" fill="hold">
                                          <p:stCondLst>
                                            <p:cond delay="0"/>
                                          </p:stCondLst>
                                        </p:cTn>
                                        <p:tgtEl>
                                          <p:spTgt spid="122"/>
                                        </p:tgtEl>
                                        <p:attrNameLst>
                                          <p:attrName>style.visibility</p:attrName>
                                        </p:attrNameLst>
                                      </p:cBhvr>
                                      <p:to>
                                        <p:strVal val="visible"/>
                                      </p:to>
                                    </p:set>
                                    <p:anim calcmode="lin" valueType="num">
                                      <p:cBhvr additive="base">
                                        <p:cTn id="33" dur="500" fill="hold"/>
                                        <p:tgtEl>
                                          <p:spTgt spid="122"/>
                                        </p:tgtEl>
                                        <p:attrNameLst>
                                          <p:attrName>ppt_x</p:attrName>
                                        </p:attrNameLst>
                                      </p:cBhvr>
                                      <p:tavLst>
                                        <p:tav tm="0">
                                          <p:val>
                                            <p:strVal val="#ppt_x"/>
                                          </p:val>
                                        </p:tav>
                                        <p:tav tm="100000">
                                          <p:val>
                                            <p:strVal val="#ppt_x"/>
                                          </p:val>
                                        </p:tav>
                                      </p:tavLst>
                                    </p:anim>
                                    <p:anim calcmode="lin" valueType="num">
                                      <p:cBhvr additive="base">
                                        <p:cTn id="34" dur="500" fill="hold"/>
                                        <p:tgtEl>
                                          <p:spTgt spid="122"/>
                                        </p:tgtEl>
                                        <p:attrNameLst>
                                          <p:attrName>ppt_y</p:attrName>
                                        </p:attrNameLst>
                                      </p:cBhvr>
                                      <p:tavLst>
                                        <p:tav tm="0">
                                          <p:val>
                                            <p:strVal val="0-#ppt_h/2"/>
                                          </p:val>
                                        </p:tav>
                                        <p:tav tm="100000">
                                          <p:val>
                                            <p:strVal val="#ppt_y"/>
                                          </p:val>
                                        </p:tav>
                                      </p:tavLst>
                                    </p:anim>
                                  </p:childTnLst>
                                </p:cTn>
                              </p:par>
                            </p:childTnLst>
                          </p:cTn>
                        </p:par>
                        <p:par>
                          <p:cTn id="35" fill="hold">
                            <p:stCondLst>
                              <p:cond delay="3500"/>
                            </p:stCondLst>
                            <p:childTnLst>
                              <p:par>
                                <p:cTn id="36" presetID="2" presetClass="entr" presetSubtype="1" fill="hold" nodeType="afterEffect">
                                  <p:stCondLst>
                                    <p:cond delay="0"/>
                                  </p:stCondLst>
                                  <p:childTnLst>
                                    <p:set>
                                      <p:cBhvr>
                                        <p:cTn id="37" dur="1" fill="hold">
                                          <p:stCondLst>
                                            <p:cond delay="0"/>
                                          </p:stCondLst>
                                        </p:cTn>
                                        <p:tgtEl>
                                          <p:spTgt spid="64"/>
                                        </p:tgtEl>
                                        <p:attrNameLst>
                                          <p:attrName>style.visibility</p:attrName>
                                        </p:attrNameLst>
                                      </p:cBhvr>
                                      <p:to>
                                        <p:strVal val="visible"/>
                                      </p:to>
                                    </p:set>
                                    <p:anim calcmode="lin" valueType="num">
                                      <p:cBhvr additive="base">
                                        <p:cTn id="38" dur="500" fill="hold"/>
                                        <p:tgtEl>
                                          <p:spTgt spid="64"/>
                                        </p:tgtEl>
                                        <p:attrNameLst>
                                          <p:attrName>ppt_x</p:attrName>
                                        </p:attrNameLst>
                                      </p:cBhvr>
                                      <p:tavLst>
                                        <p:tav tm="0">
                                          <p:val>
                                            <p:strVal val="#ppt_x"/>
                                          </p:val>
                                        </p:tav>
                                        <p:tav tm="100000">
                                          <p:val>
                                            <p:strVal val="#ppt_x"/>
                                          </p:val>
                                        </p:tav>
                                      </p:tavLst>
                                    </p:anim>
                                    <p:anim calcmode="lin" valueType="num">
                                      <p:cBhvr additive="base">
                                        <p:cTn id="39" dur="500" fill="hold"/>
                                        <p:tgtEl>
                                          <p:spTgt spid="64"/>
                                        </p:tgtEl>
                                        <p:attrNameLst>
                                          <p:attrName>ppt_y</p:attrName>
                                        </p:attrNameLst>
                                      </p:cBhvr>
                                      <p:tavLst>
                                        <p:tav tm="0">
                                          <p:val>
                                            <p:strVal val="0-#ppt_h/2"/>
                                          </p:val>
                                        </p:tav>
                                        <p:tav tm="100000">
                                          <p:val>
                                            <p:strVal val="#ppt_y"/>
                                          </p:val>
                                        </p:tav>
                                      </p:tavLst>
                                    </p:anim>
                                  </p:childTnLst>
                                </p:cTn>
                              </p:par>
                            </p:childTnLst>
                          </p:cTn>
                        </p:par>
                        <p:par>
                          <p:cTn id="40" fill="hold">
                            <p:stCondLst>
                              <p:cond delay="4000"/>
                            </p:stCondLst>
                            <p:childTnLst>
                              <p:par>
                                <p:cTn id="41" presetID="2" presetClass="entr" presetSubtype="1" fill="hold" nodeType="afterEffect">
                                  <p:stCondLst>
                                    <p:cond delay="0"/>
                                  </p:stCondLst>
                                  <p:childTnLst>
                                    <p:set>
                                      <p:cBhvr>
                                        <p:cTn id="42" dur="1" fill="hold">
                                          <p:stCondLst>
                                            <p:cond delay="0"/>
                                          </p:stCondLst>
                                        </p:cTn>
                                        <p:tgtEl>
                                          <p:spTgt spid="92"/>
                                        </p:tgtEl>
                                        <p:attrNameLst>
                                          <p:attrName>style.visibility</p:attrName>
                                        </p:attrNameLst>
                                      </p:cBhvr>
                                      <p:to>
                                        <p:strVal val="visible"/>
                                      </p:to>
                                    </p:set>
                                    <p:anim calcmode="lin" valueType="num">
                                      <p:cBhvr additive="base">
                                        <p:cTn id="43" dur="500" fill="hold"/>
                                        <p:tgtEl>
                                          <p:spTgt spid="92"/>
                                        </p:tgtEl>
                                        <p:attrNameLst>
                                          <p:attrName>ppt_x</p:attrName>
                                        </p:attrNameLst>
                                      </p:cBhvr>
                                      <p:tavLst>
                                        <p:tav tm="0">
                                          <p:val>
                                            <p:strVal val="#ppt_x"/>
                                          </p:val>
                                        </p:tav>
                                        <p:tav tm="100000">
                                          <p:val>
                                            <p:strVal val="#ppt_x"/>
                                          </p:val>
                                        </p:tav>
                                      </p:tavLst>
                                    </p:anim>
                                    <p:anim calcmode="lin" valueType="num">
                                      <p:cBhvr additive="base">
                                        <p:cTn id="44" dur="500" fill="hold"/>
                                        <p:tgtEl>
                                          <p:spTgt spid="92"/>
                                        </p:tgtEl>
                                        <p:attrNameLst>
                                          <p:attrName>ppt_y</p:attrName>
                                        </p:attrNameLst>
                                      </p:cBhvr>
                                      <p:tavLst>
                                        <p:tav tm="0">
                                          <p:val>
                                            <p:strVal val="0-#ppt_h/2"/>
                                          </p:val>
                                        </p:tav>
                                        <p:tav tm="100000">
                                          <p:val>
                                            <p:strVal val="#ppt_y"/>
                                          </p:val>
                                        </p:tav>
                                      </p:tavLst>
                                    </p:anim>
                                  </p:childTnLst>
                                </p:cTn>
                              </p:par>
                            </p:childTnLst>
                          </p:cTn>
                        </p:par>
                        <p:par>
                          <p:cTn id="45" fill="hold">
                            <p:stCondLst>
                              <p:cond delay="4500"/>
                            </p:stCondLst>
                            <p:childTnLst>
                              <p:par>
                                <p:cTn id="46" presetID="2" presetClass="entr" presetSubtype="1" fill="hold" nodeType="afterEffect">
                                  <p:stCondLst>
                                    <p:cond delay="0"/>
                                  </p:stCondLst>
                                  <p:childTnLst>
                                    <p:set>
                                      <p:cBhvr>
                                        <p:cTn id="47" dur="1" fill="hold">
                                          <p:stCondLst>
                                            <p:cond delay="0"/>
                                          </p:stCondLst>
                                        </p:cTn>
                                        <p:tgtEl>
                                          <p:spTgt spid="77"/>
                                        </p:tgtEl>
                                        <p:attrNameLst>
                                          <p:attrName>style.visibility</p:attrName>
                                        </p:attrNameLst>
                                      </p:cBhvr>
                                      <p:to>
                                        <p:strVal val="visible"/>
                                      </p:to>
                                    </p:set>
                                    <p:anim calcmode="lin" valueType="num">
                                      <p:cBhvr additive="base">
                                        <p:cTn id="48" dur="500" fill="hold"/>
                                        <p:tgtEl>
                                          <p:spTgt spid="77"/>
                                        </p:tgtEl>
                                        <p:attrNameLst>
                                          <p:attrName>ppt_x</p:attrName>
                                        </p:attrNameLst>
                                      </p:cBhvr>
                                      <p:tavLst>
                                        <p:tav tm="0">
                                          <p:val>
                                            <p:strVal val="#ppt_x"/>
                                          </p:val>
                                        </p:tav>
                                        <p:tav tm="100000">
                                          <p:val>
                                            <p:strVal val="#ppt_x"/>
                                          </p:val>
                                        </p:tav>
                                      </p:tavLst>
                                    </p:anim>
                                    <p:anim calcmode="lin" valueType="num">
                                      <p:cBhvr additive="base">
                                        <p:cTn id="49" dur="500" fill="hold"/>
                                        <p:tgtEl>
                                          <p:spTgt spid="77"/>
                                        </p:tgtEl>
                                        <p:attrNameLst>
                                          <p:attrName>ppt_y</p:attrName>
                                        </p:attrNameLst>
                                      </p:cBhvr>
                                      <p:tavLst>
                                        <p:tav tm="0">
                                          <p:val>
                                            <p:strVal val="0-#ppt_h/2"/>
                                          </p:val>
                                        </p:tav>
                                        <p:tav tm="100000">
                                          <p:val>
                                            <p:strVal val="#ppt_y"/>
                                          </p:val>
                                        </p:tav>
                                      </p:tavLst>
                                    </p:anim>
                                  </p:childTnLst>
                                </p:cTn>
                              </p:par>
                            </p:childTnLst>
                          </p:cTn>
                        </p:par>
                        <p:par>
                          <p:cTn id="50" fill="hold">
                            <p:stCondLst>
                              <p:cond delay="5000"/>
                            </p:stCondLst>
                            <p:childTnLst>
                              <p:par>
                                <p:cTn id="51" presetID="42" presetClass="entr" presetSubtype="0" fill="hold" nodeType="afterEffect">
                                  <p:stCondLst>
                                    <p:cond delay="0"/>
                                  </p:stCondLst>
                                  <p:childTnLst>
                                    <p:set>
                                      <p:cBhvr>
                                        <p:cTn id="52" dur="1" fill="hold">
                                          <p:stCondLst>
                                            <p:cond delay="0"/>
                                          </p:stCondLst>
                                        </p:cTn>
                                        <p:tgtEl>
                                          <p:spTgt spid="109"/>
                                        </p:tgtEl>
                                        <p:attrNameLst>
                                          <p:attrName>style.visibility</p:attrName>
                                        </p:attrNameLst>
                                      </p:cBhvr>
                                      <p:to>
                                        <p:strVal val="visible"/>
                                      </p:to>
                                    </p:set>
                                    <p:animEffect transition="in" filter="fade">
                                      <p:cBhvr>
                                        <p:cTn id="53" dur="1000"/>
                                        <p:tgtEl>
                                          <p:spTgt spid="109"/>
                                        </p:tgtEl>
                                      </p:cBhvr>
                                    </p:animEffect>
                                    <p:anim calcmode="lin" valueType="num">
                                      <p:cBhvr>
                                        <p:cTn id="54" dur="1000" fill="hold"/>
                                        <p:tgtEl>
                                          <p:spTgt spid="109"/>
                                        </p:tgtEl>
                                        <p:attrNameLst>
                                          <p:attrName>ppt_x</p:attrName>
                                        </p:attrNameLst>
                                      </p:cBhvr>
                                      <p:tavLst>
                                        <p:tav tm="0">
                                          <p:val>
                                            <p:strVal val="#ppt_x"/>
                                          </p:val>
                                        </p:tav>
                                        <p:tav tm="100000">
                                          <p:val>
                                            <p:strVal val="#ppt_x"/>
                                          </p:val>
                                        </p:tav>
                                      </p:tavLst>
                                    </p:anim>
                                    <p:anim calcmode="lin" valueType="num">
                                      <p:cBhvr>
                                        <p:cTn id="55" dur="1000" fill="hold"/>
                                        <p:tgtEl>
                                          <p:spTgt spid="109"/>
                                        </p:tgtEl>
                                        <p:attrNameLst>
                                          <p:attrName>ppt_y</p:attrName>
                                        </p:attrNameLst>
                                      </p:cBhvr>
                                      <p:tavLst>
                                        <p:tav tm="0">
                                          <p:val>
                                            <p:strVal val="#ppt_y+.1"/>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16" presetClass="entr" presetSubtype="37" fill="hold" grpId="0" nodeType="clickEffect">
                                  <p:stCondLst>
                                    <p:cond delay="0"/>
                                  </p:stCondLst>
                                  <p:childTnLst>
                                    <p:set>
                                      <p:cBhvr>
                                        <p:cTn id="59" dur="1" fill="hold">
                                          <p:stCondLst>
                                            <p:cond delay="0"/>
                                          </p:stCondLst>
                                        </p:cTn>
                                        <p:tgtEl>
                                          <p:spTgt spid="113"/>
                                        </p:tgtEl>
                                        <p:attrNameLst>
                                          <p:attrName>style.visibility</p:attrName>
                                        </p:attrNameLst>
                                      </p:cBhvr>
                                      <p:to>
                                        <p:strVal val="visible"/>
                                      </p:to>
                                    </p:set>
                                    <p:animEffect transition="in" filter="barn(outVertical)">
                                      <p:cBhvr>
                                        <p:cTn id="60" dur="500"/>
                                        <p:tgtEl>
                                          <p:spTgt spid="113"/>
                                        </p:tgtEl>
                                      </p:cBhvr>
                                    </p:animEffect>
                                  </p:childTnLst>
                                </p:cTn>
                              </p:par>
                            </p:childTnLst>
                          </p:cTn>
                        </p:par>
                      </p:childTnLst>
                    </p:cTn>
                  </p:par>
                  <p:par>
                    <p:cTn id="61" fill="hold">
                      <p:stCondLst>
                        <p:cond delay="indefinite"/>
                      </p:stCondLst>
                      <p:childTnLst>
                        <p:par>
                          <p:cTn id="62" fill="hold">
                            <p:stCondLst>
                              <p:cond delay="0"/>
                            </p:stCondLst>
                            <p:childTnLst>
                              <p:par>
                                <p:cTn id="63" presetID="16" presetClass="entr" presetSubtype="37" fill="hold" grpId="0" nodeType="clickEffect">
                                  <p:stCondLst>
                                    <p:cond delay="0"/>
                                  </p:stCondLst>
                                  <p:childTnLst>
                                    <p:set>
                                      <p:cBhvr>
                                        <p:cTn id="64" dur="1" fill="hold">
                                          <p:stCondLst>
                                            <p:cond delay="0"/>
                                          </p:stCondLst>
                                        </p:cTn>
                                        <p:tgtEl>
                                          <p:spTgt spid="112"/>
                                        </p:tgtEl>
                                        <p:attrNameLst>
                                          <p:attrName>style.visibility</p:attrName>
                                        </p:attrNameLst>
                                      </p:cBhvr>
                                      <p:to>
                                        <p:strVal val="visible"/>
                                      </p:to>
                                    </p:set>
                                    <p:animEffect transition="in" filter="barn(outVertical)">
                                      <p:cBhvr>
                                        <p:cTn id="65" dur="500"/>
                                        <p:tgtEl>
                                          <p:spTgt spid="112"/>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0" fill="hold" nodeType="clickEffect">
                                  <p:stCondLst>
                                    <p:cond delay="0"/>
                                  </p:stCondLst>
                                  <p:childTnLst>
                                    <p:set>
                                      <p:cBhvr>
                                        <p:cTn id="69" dur="1" fill="hold">
                                          <p:stCondLst>
                                            <p:cond delay="0"/>
                                          </p:stCondLst>
                                        </p:cTn>
                                        <p:tgtEl>
                                          <p:spTgt spid="114"/>
                                        </p:tgtEl>
                                        <p:attrNameLst>
                                          <p:attrName>style.visibility</p:attrName>
                                        </p:attrNameLst>
                                      </p:cBhvr>
                                      <p:to>
                                        <p:strVal val="visible"/>
                                      </p:to>
                                    </p:set>
                                    <p:anim calcmode="lin" valueType="num">
                                      <p:cBhvr>
                                        <p:cTn id="70" dur="500" fill="hold"/>
                                        <p:tgtEl>
                                          <p:spTgt spid="114"/>
                                        </p:tgtEl>
                                        <p:attrNameLst>
                                          <p:attrName>ppt_w</p:attrName>
                                        </p:attrNameLst>
                                      </p:cBhvr>
                                      <p:tavLst>
                                        <p:tav tm="0">
                                          <p:val>
                                            <p:fltVal val="0"/>
                                          </p:val>
                                        </p:tav>
                                        <p:tav tm="100000">
                                          <p:val>
                                            <p:strVal val="#ppt_w"/>
                                          </p:val>
                                        </p:tav>
                                      </p:tavLst>
                                    </p:anim>
                                    <p:anim calcmode="lin" valueType="num">
                                      <p:cBhvr>
                                        <p:cTn id="71" dur="500" fill="hold"/>
                                        <p:tgtEl>
                                          <p:spTgt spid="114"/>
                                        </p:tgtEl>
                                        <p:attrNameLst>
                                          <p:attrName>ppt_h</p:attrName>
                                        </p:attrNameLst>
                                      </p:cBhvr>
                                      <p:tavLst>
                                        <p:tav tm="0">
                                          <p:val>
                                            <p:fltVal val="0"/>
                                          </p:val>
                                        </p:tav>
                                        <p:tav tm="100000">
                                          <p:val>
                                            <p:strVal val="#ppt_h"/>
                                          </p:val>
                                        </p:tav>
                                      </p:tavLst>
                                    </p:anim>
                                    <p:animEffect transition="in" filter="fade">
                                      <p:cBhvr>
                                        <p:cTn id="72" dur="500"/>
                                        <p:tgtEl>
                                          <p:spTgt spid="114"/>
                                        </p:tgtEl>
                                      </p:cBhvr>
                                    </p:animEffect>
                                  </p:childTnLst>
                                </p:cTn>
                              </p:par>
                            </p:childTnLst>
                          </p:cTn>
                        </p:par>
                      </p:childTnLst>
                    </p:cTn>
                  </p:par>
                  <p:par>
                    <p:cTn id="73" fill="hold">
                      <p:stCondLst>
                        <p:cond delay="indefinite"/>
                      </p:stCondLst>
                      <p:childTnLst>
                        <p:par>
                          <p:cTn id="74" fill="hold">
                            <p:stCondLst>
                              <p:cond delay="0"/>
                            </p:stCondLst>
                            <p:childTnLst>
                              <p:par>
                                <p:cTn id="75" presetID="53" presetClass="entr" presetSubtype="0" fill="hold" nodeType="clickEffect">
                                  <p:stCondLst>
                                    <p:cond delay="0"/>
                                  </p:stCondLst>
                                  <p:childTnLst>
                                    <p:set>
                                      <p:cBhvr>
                                        <p:cTn id="76" dur="1" fill="hold">
                                          <p:stCondLst>
                                            <p:cond delay="0"/>
                                          </p:stCondLst>
                                        </p:cTn>
                                        <p:tgtEl>
                                          <p:spTgt spid="115"/>
                                        </p:tgtEl>
                                        <p:attrNameLst>
                                          <p:attrName>style.visibility</p:attrName>
                                        </p:attrNameLst>
                                      </p:cBhvr>
                                      <p:to>
                                        <p:strVal val="visible"/>
                                      </p:to>
                                    </p:set>
                                    <p:anim calcmode="lin" valueType="num">
                                      <p:cBhvr>
                                        <p:cTn id="77" dur="500" fill="hold"/>
                                        <p:tgtEl>
                                          <p:spTgt spid="115"/>
                                        </p:tgtEl>
                                        <p:attrNameLst>
                                          <p:attrName>ppt_w</p:attrName>
                                        </p:attrNameLst>
                                      </p:cBhvr>
                                      <p:tavLst>
                                        <p:tav tm="0">
                                          <p:val>
                                            <p:fltVal val="0"/>
                                          </p:val>
                                        </p:tav>
                                        <p:tav tm="100000">
                                          <p:val>
                                            <p:strVal val="#ppt_w"/>
                                          </p:val>
                                        </p:tav>
                                      </p:tavLst>
                                    </p:anim>
                                    <p:anim calcmode="lin" valueType="num">
                                      <p:cBhvr>
                                        <p:cTn id="78" dur="500" fill="hold"/>
                                        <p:tgtEl>
                                          <p:spTgt spid="115"/>
                                        </p:tgtEl>
                                        <p:attrNameLst>
                                          <p:attrName>ppt_h</p:attrName>
                                        </p:attrNameLst>
                                      </p:cBhvr>
                                      <p:tavLst>
                                        <p:tav tm="0">
                                          <p:val>
                                            <p:fltVal val="0"/>
                                          </p:val>
                                        </p:tav>
                                        <p:tav tm="100000">
                                          <p:val>
                                            <p:strVal val="#ppt_h"/>
                                          </p:val>
                                        </p:tav>
                                      </p:tavLst>
                                    </p:anim>
                                    <p:animEffect transition="in" filter="fade">
                                      <p:cBhvr>
                                        <p:cTn id="79" dur="500"/>
                                        <p:tgtEl>
                                          <p:spTgt spid="1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p:bldP spid="113"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5" name="淘宝网Chenying0907出品 7"/>
          <p:cNvGrpSpPr/>
          <p:nvPr/>
        </p:nvGrpSpPr>
        <p:grpSpPr>
          <a:xfrm>
            <a:off x="552971" y="324163"/>
            <a:ext cx="604358" cy="216024"/>
            <a:chOff x="264939" y="188640"/>
            <a:chExt cx="604358" cy="216024"/>
          </a:xfrm>
        </p:grpSpPr>
        <p:sp>
          <p:nvSpPr>
            <p:cNvPr id="16" name="燕尾形 15"/>
            <p:cNvSpPr/>
            <p:nvPr/>
          </p:nvSpPr>
          <p:spPr>
            <a:xfrm>
              <a:off x="264939" y="188640"/>
              <a:ext cx="216024" cy="216024"/>
            </a:xfrm>
            <a:prstGeom prst="chevron">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燕尾形 16"/>
            <p:cNvSpPr/>
            <p:nvPr/>
          </p:nvSpPr>
          <p:spPr>
            <a:xfrm>
              <a:off x="454914" y="188640"/>
              <a:ext cx="216024" cy="216024"/>
            </a:xfrm>
            <a:prstGeom prst="chevron">
              <a:avLst/>
            </a:prstGeom>
            <a:solidFill>
              <a:srgbClr val="FFB85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燕尾形 21"/>
            <p:cNvSpPr/>
            <p:nvPr/>
          </p:nvSpPr>
          <p:spPr>
            <a:xfrm>
              <a:off x="653273" y="188640"/>
              <a:ext cx="216024" cy="216024"/>
            </a:xfrm>
            <a:prstGeom prst="chevron">
              <a:avLst/>
            </a:prstGeom>
            <a:solidFill>
              <a:srgbClr val="FFB850">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23" name="淘宝网Chenying0907出品 9"/>
          <p:cNvSpPr txBox="1"/>
          <p:nvPr/>
        </p:nvSpPr>
        <p:spPr>
          <a:xfrm>
            <a:off x="1273051" y="192559"/>
            <a:ext cx="2232248" cy="438582"/>
          </a:xfrm>
          <a:prstGeom prst="rect">
            <a:avLst/>
          </a:prstGeom>
          <a:noFill/>
        </p:spPr>
        <p:txBody>
          <a:bodyPr wrap="square" lIns="68580" tIns="34290" rIns="68580" bIns="34290" rtlCol="0">
            <a:spAutoFit/>
          </a:bodyPr>
          <a:lstStyle/>
          <a:p>
            <a:pPr marL="0" lvl="1"/>
            <a:r>
              <a:rPr lang="zh-CN" altLang="en-US" sz="2400" b="1" dirty="0">
                <a:solidFill>
                  <a:srgbClr val="FFB850"/>
                </a:solidFill>
                <a:latin typeface="微软雅黑" pitchFamily="34" charset="-122"/>
                <a:ea typeface="微软雅黑" pitchFamily="34" charset="-122"/>
              </a:rPr>
              <a:t>萨顿的假说</a:t>
            </a:r>
          </a:p>
        </p:txBody>
      </p:sp>
      <p:cxnSp>
        <p:nvCxnSpPr>
          <p:cNvPr id="24" name="淘宝网Chenying0907出品 12"/>
          <p:cNvCxnSpPr/>
          <p:nvPr/>
        </p:nvCxnSpPr>
        <p:spPr>
          <a:xfrm>
            <a:off x="1417067" y="620688"/>
            <a:ext cx="964907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5" name="淘宝网Chenying0907出品 11"/>
          <p:cNvSpPr txBox="1"/>
          <p:nvPr/>
        </p:nvSpPr>
        <p:spPr>
          <a:xfrm>
            <a:off x="4945459" y="902246"/>
            <a:ext cx="2647166" cy="461665"/>
          </a:xfrm>
          <a:prstGeom prst="rect">
            <a:avLst/>
          </a:prstGeom>
          <a:noFill/>
        </p:spPr>
        <p:txBody>
          <a:bodyPr wrap="square" rtlCol="0">
            <a:spAutoFit/>
          </a:bodyPr>
          <a:lstStyle/>
          <a:p>
            <a:pPr algn="ctr"/>
            <a:r>
              <a:rPr lang="zh-CN" altLang="en-US" sz="2400" b="1" dirty="0">
                <a:solidFill>
                  <a:srgbClr val="F8353D"/>
                </a:solidFill>
                <a:latin typeface="微软雅黑" panose="020B0503020204020204" pitchFamily="34" charset="-122"/>
                <a:ea typeface="微软雅黑" panose="020B0503020204020204" pitchFamily="34" charset="-122"/>
              </a:rPr>
              <a:t>萨顿的研究</a:t>
            </a:r>
          </a:p>
        </p:txBody>
      </p:sp>
      <p:grpSp>
        <p:nvGrpSpPr>
          <p:cNvPr id="26" name="组合 25"/>
          <p:cNvGrpSpPr/>
          <p:nvPr/>
        </p:nvGrpSpPr>
        <p:grpSpPr>
          <a:xfrm>
            <a:off x="744666" y="1550318"/>
            <a:ext cx="7180136" cy="2320138"/>
            <a:chOff x="839915" y="1737704"/>
            <a:chExt cx="7084885" cy="2320138"/>
          </a:xfrm>
        </p:grpSpPr>
        <p:sp>
          <p:nvSpPr>
            <p:cNvPr id="27" name="矩形: 圆角 17"/>
            <p:cNvSpPr/>
            <p:nvPr/>
          </p:nvSpPr>
          <p:spPr>
            <a:xfrm>
              <a:off x="839915" y="1737704"/>
              <a:ext cx="7084885" cy="2251386"/>
            </a:xfrm>
            <a:prstGeom prst="roundRect">
              <a:avLst>
                <a:gd name="adj" fmla="val 3975"/>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latin typeface="微软雅黑" panose="020B0503020204020204" pitchFamily="34" charset="-122"/>
                <a:ea typeface="微软雅黑" panose="020B0503020204020204" pitchFamily="34" charset="-122"/>
              </a:endParaRPr>
            </a:p>
          </p:txBody>
        </p:sp>
        <p:sp>
          <p:nvSpPr>
            <p:cNvPr id="28" name="矩形 27"/>
            <p:cNvSpPr/>
            <p:nvPr/>
          </p:nvSpPr>
          <p:spPr>
            <a:xfrm>
              <a:off x="975676" y="1772601"/>
              <a:ext cx="6837232" cy="2285241"/>
            </a:xfrm>
            <a:prstGeom prst="rect">
              <a:avLst/>
            </a:prstGeom>
          </p:spPr>
          <p:txBody>
            <a:bodyPr wrap="square">
              <a:spAutoFit/>
            </a:bodyPr>
            <a:lstStyle/>
            <a:p>
              <a:pPr algn="just">
                <a:lnSpc>
                  <a:spcPct val="125000"/>
                </a:lnSpc>
              </a:pPr>
              <a:r>
                <a:rPr lang="en-US" altLang="zh-CN" sz="1900" dirty="0">
                  <a:solidFill>
                    <a:schemeClr val="tx1">
                      <a:lumMod val="95000"/>
                      <a:lumOff val="5000"/>
                    </a:schemeClr>
                  </a:solidFill>
                  <a:latin typeface="微软雅黑" panose="020B0503020204020204" pitchFamily="34" charset="-122"/>
                  <a:ea typeface="微软雅黑" panose="020B0503020204020204" pitchFamily="34" charset="-122"/>
                </a:rPr>
                <a:t>1902</a:t>
              </a:r>
              <a:r>
                <a:rPr lang="zh-CN" altLang="en-US" sz="1900" dirty="0">
                  <a:solidFill>
                    <a:schemeClr val="tx1">
                      <a:lumMod val="95000"/>
                      <a:lumOff val="5000"/>
                    </a:schemeClr>
                  </a:solidFill>
                  <a:latin typeface="微软雅黑" panose="020B0503020204020204" pitchFamily="34" charset="-122"/>
                  <a:ea typeface="微软雅黑" panose="020B0503020204020204" pitchFamily="34" charset="-122"/>
                </a:rPr>
                <a:t>年</a:t>
              </a:r>
              <a:r>
                <a:rPr lang="en-US" altLang="zh-CN" sz="1900" dirty="0">
                  <a:solidFill>
                    <a:schemeClr val="tx1">
                      <a:lumMod val="95000"/>
                      <a:lumOff val="5000"/>
                    </a:schemeClr>
                  </a:solidFill>
                  <a:latin typeface="微软雅黑" panose="020B0503020204020204" pitchFamily="34" charset="-122"/>
                  <a:ea typeface="微软雅黑" panose="020B0503020204020204" pitchFamily="34" charset="-122"/>
                </a:rPr>
                <a:t>X</a:t>
              </a:r>
              <a:r>
                <a:rPr lang="zh-CN" altLang="en-US" sz="1900" dirty="0">
                  <a:solidFill>
                    <a:schemeClr val="tx1">
                      <a:lumMod val="95000"/>
                      <a:lumOff val="5000"/>
                    </a:schemeClr>
                  </a:solidFill>
                  <a:latin typeface="微软雅黑" panose="020B0503020204020204" pitchFamily="34" charset="-122"/>
                  <a:ea typeface="微软雅黑" panose="020B0503020204020204" pitchFamily="34" charset="-122"/>
                </a:rPr>
                <a:t>月</a:t>
              </a:r>
              <a:r>
                <a:rPr lang="en-US" altLang="zh-CN" sz="1900" dirty="0">
                  <a:solidFill>
                    <a:schemeClr val="tx1">
                      <a:lumMod val="95000"/>
                      <a:lumOff val="5000"/>
                    </a:schemeClr>
                  </a:solidFill>
                  <a:latin typeface="微软雅黑" panose="020B0503020204020204" pitchFamily="34" charset="-122"/>
                  <a:ea typeface="微软雅黑" panose="020B0503020204020204" pitchFamily="34" charset="-122"/>
                </a:rPr>
                <a:t>X</a:t>
              </a:r>
              <a:r>
                <a:rPr lang="zh-CN" altLang="en-US" sz="1900" dirty="0">
                  <a:solidFill>
                    <a:schemeClr val="tx1">
                      <a:lumMod val="95000"/>
                      <a:lumOff val="5000"/>
                    </a:schemeClr>
                  </a:solidFill>
                  <a:latin typeface="微软雅黑" panose="020B0503020204020204" pitchFamily="34" charset="-122"/>
                  <a:ea typeface="微软雅黑" panose="020B0503020204020204" pitchFamily="34" charset="-122"/>
                </a:rPr>
                <a:t>日，晴，这是我第</a:t>
              </a:r>
              <a:r>
                <a:rPr lang="en-US" altLang="zh-CN" sz="1900" dirty="0">
                  <a:solidFill>
                    <a:schemeClr val="tx1">
                      <a:lumMod val="95000"/>
                      <a:lumOff val="5000"/>
                    </a:schemeClr>
                  </a:solidFill>
                  <a:latin typeface="微软雅黑" panose="020B0503020204020204" pitchFamily="34" charset="-122"/>
                  <a:ea typeface="微软雅黑" panose="020B0503020204020204" pitchFamily="34" charset="-122"/>
                </a:rPr>
                <a:t>10001</a:t>
              </a:r>
              <a:r>
                <a:rPr lang="zh-CN" altLang="en-US" sz="1900" dirty="0">
                  <a:solidFill>
                    <a:schemeClr val="tx1">
                      <a:lumMod val="95000"/>
                      <a:lumOff val="5000"/>
                    </a:schemeClr>
                  </a:solidFill>
                  <a:latin typeface="微软雅黑" panose="020B0503020204020204" pitchFamily="34" charset="-122"/>
                  <a:ea typeface="微软雅黑" panose="020B0503020204020204" pitchFamily="34" charset="-122"/>
                </a:rPr>
                <a:t>观察蝗虫的减数分裂，我发现一个很奇怪的事情，蝗虫的体细胞中有</a:t>
              </a:r>
              <a:r>
                <a:rPr lang="en-US" altLang="zh-CN" sz="1900" dirty="0">
                  <a:solidFill>
                    <a:schemeClr val="tx1">
                      <a:lumMod val="95000"/>
                      <a:lumOff val="5000"/>
                    </a:schemeClr>
                  </a:solidFill>
                  <a:latin typeface="微软雅黑" panose="020B0503020204020204" pitchFamily="34" charset="-122"/>
                  <a:ea typeface="微软雅黑" panose="020B0503020204020204" pitchFamily="34" charset="-122"/>
                </a:rPr>
                <a:t>24</a:t>
              </a:r>
              <a:r>
                <a:rPr lang="zh-CN" altLang="en-US" sz="1900" dirty="0">
                  <a:solidFill>
                    <a:schemeClr val="tx1">
                      <a:lumMod val="95000"/>
                      <a:lumOff val="5000"/>
                    </a:schemeClr>
                  </a:solidFill>
                  <a:latin typeface="微软雅黑" panose="020B0503020204020204" pitchFamily="34" charset="-122"/>
                  <a:ea typeface="微软雅黑" panose="020B0503020204020204" pitchFamily="34" charset="-122"/>
                </a:rPr>
                <a:t>条染色体，生殖细胞中只有</a:t>
              </a:r>
              <a:r>
                <a:rPr lang="en-US" altLang="zh-CN" sz="1900" dirty="0">
                  <a:solidFill>
                    <a:schemeClr val="tx1">
                      <a:lumMod val="95000"/>
                      <a:lumOff val="5000"/>
                    </a:schemeClr>
                  </a:solidFill>
                  <a:latin typeface="微软雅黑" panose="020B0503020204020204" pitchFamily="34" charset="-122"/>
                  <a:ea typeface="微软雅黑" panose="020B0503020204020204" pitchFamily="34" charset="-122"/>
                </a:rPr>
                <a:t>12</a:t>
              </a:r>
              <a:r>
                <a:rPr lang="zh-CN" altLang="en-US" sz="1900" dirty="0">
                  <a:solidFill>
                    <a:schemeClr val="tx1">
                      <a:lumMod val="95000"/>
                      <a:lumOff val="5000"/>
                    </a:schemeClr>
                  </a:solidFill>
                  <a:latin typeface="微软雅黑" panose="020B0503020204020204" pitchFamily="34" charset="-122"/>
                  <a:ea typeface="微软雅黑" panose="020B0503020204020204" pitchFamily="34" charset="-122"/>
                </a:rPr>
                <a:t>条，受精卵又是</a:t>
              </a:r>
              <a:r>
                <a:rPr lang="en-US" altLang="zh-CN" sz="1900" dirty="0">
                  <a:solidFill>
                    <a:schemeClr val="tx1">
                      <a:lumMod val="95000"/>
                      <a:lumOff val="5000"/>
                    </a:schemeClr>
                  </a:solidFill>
                  <a:latin typeface="微软雅黑" panose="020B0503020204020204" pitchFamily="34" charset="-122"/>
                  <a:ea typeface="微软雅黑" panose="020B0503020204020204" pitchFamily="34" charset="-122"/>
                </a:rPr>
                <a:t>24</a:t>
              </a:r>
              <a:r>
                <a:rPr lang="zh-CN" altLang="en-US" sz="1900" dirty="0">
                  <a:solidFill>
                    <a:schemeClr val="tx1">
                      <a:lumMod val="95000"/>
                      <a:lumOff val="5000"/>
                    </a:schemeClr>
                  </a:solidFill>
                  <a:latin typeface="微软雅黑" panose="020B0503020204020204" pitchFamily="34" charset="-122"/>
                  <a:ea typeface="微软雅黑" panose="020B0503020204020204" pitchFamily="34" charset="-122"/>
                </a:rPr>
                <a:t>条染色体。体细胞中的</a:t>
              </a:r>
              <a:r>
                <a:rPr lang="en-US" altLang="zh-CN" sz="1900" dirty="0">
                  <a:solidFill>
                    <a:schemeClr val="tx1">
                      <a:lumMod val="95000"/>
                      <a:lumOff val="5000"/>
                    </a:schemeClr>
                  </a:solidFill>
                  <a:latin typeface="微软雅黑" panose="020B0503020204020204" pitchFamily="34" charset="-122"/>
                  <a:ea typeface="微软雅黑" panose="020B0503020204020204" pitchFamily="34" charset="-122"/>
                </a:rPr>
                <a:t>24</a:t>
              </a:r>
              <a:r>
                <a:rPr lang="zh-CN" altLang="en-US" sz="1900" dirty="0">
                  <a:solidFill>
                    <a:schemeClr val="tx1">
                      <a:lumMod val="95000"/>
                      <a:lumOff val="5000"/>
                    </a:schemeClr>
                  </a:solidFill>
                  <a:latin typeface="微软雅黑" panose="020B0503020204020204" pitchFamily="34" charset="-122"/>
                  <a:ea typeface="微软雅黑" panose="020B0503020204020204" pitchFamily="34" charset="-122"/>
                </a:rPr>
                <a:t>条染色体，按形态结构来分，两两成对，每对染色体一条来自父方，一条来自母方。染色体的行为与孟德尔假设的“遗传因子”的行为平行，染色体可能就是孟德尔遗传定律的物质基础。</a:t>
              </a:r>
              <a:endParaRPr lang="en-US" altLang="zh-CN" sz="1900" dirty="0">
                <a:solidFill>
                  <a:schemeClr val="tx1">
                    <a:lumMod val="95000"/>
                    <a:lumOff val="5000"/>
                  </a:schemeClr>
                </a:solidFill>
                <a:latin typeface="微软雅黑" panose="020B0503020204020204" pitchFamily="34" charset="-122"/>
                <a:ea typeface="微软雅黑" panose="020B0503020204020204" pitchFamily="34" charset="-122"/>
              </a:endParaRPr>
            </a:p>
          </p:txBody>
        </p:sp>
      </p:grpSp>
      <p:grpSp>
        <p:nvGrpSpPr>
          <p:cNvPr id="29" name="组合 28"/>
          <p:cNvGrpSpPr/>
          <p:nvPr/>
        </p:nvGrpSpPr>
        <p:grpSpPr>
          <a:xfrm>
            <a:off x="8232535" y="1550318"/>
            <a:ext cx="3214800" cy="4455941"/>
            <a:chOff x="7632457" y="1643516"/>
            <a:chExt cx="3214800" cy="4455941"/>
          </a:xfrm>
        </p:grpSpPr>
        <p:pic>
          <p:nvPicPr>
            <p:cNvPr id="30" name="图片 2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32457" y="1643516"/>
              <a:ext cx="3214800" cy="4038984"/>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1" name="矩形 30"/>
            <p:cNvSpPr/>
            <p:nvPr/>
          </p:nvSpPr>
          <p:spPr>
            <a:xfrm>
              <a:off x="8625882" y="5730125"/>
              <a:ext cx="1415772" cy="369332"/>
            </a:xfrm>
            <a:prstGeom prst="rect">
              <a:avLst/>
            </a:prstGeom>
          </p:spPr>
          <p:txBody>
            <a:bodyPr wrap="none">
              <a:spAutoFit/>
            </a:bodyPr>
            <a:lstStyle/>
            <a:p>
              <a:r>
                <a:rPr lang="zh-CN" altLang="en-US">
                  <a:solidFill>
                    <a:schemeClr val="tx1">
                      <a:lumMod val="95000"/>
                      <a:lumOff val="5000"/>
                    </a:schemeClr>
                  </a:solidFill>
                  <a:latin typeface="微软雅黑" panose="020B0503020204020204" pitchFamily="34" charset="-122"/>
                  <a:ea typeface="微软雅黑" panose="020B0503020204020204" pitchFamily="34" charset="-122"/>
                </a:rPr>
                <a:t>沃尔特</a:t>
              </a:r>
              <a:r>
                <a:rPr lang="en-US" altLang="zh-CN" dirty="0">
                  <a:solidFill>
                    <a:schemeClr val="tx1">
                      <a:lumMod val="95000"/>
                      <a:lumOff val="5000"/>
                    </a:schemeClr>
                  </a:solidFill>
                  <a:latin typeface="微软雅黑" panose="020B0503020204020204" pitchFamily="34" charset="-122"/>
                  <a:ea typeface="微软雅黑" panose="020B0503020204020204" pitchFamily="34" charset="-122"/>
                </a:rPr>
                <a:t>·</a:t>
              </a:r>
              <a:r>
                <a:rPr lang="zh-CN" altLang="en-US">
                  <a:solidFill>
                    <a:schemeClr val="tx1">
                      <a:lumMod val="95000"/>
                      <a:lumOff val="5000"/>
                    </a:schemeClr>
                  </a:solidFill>
                  <a:latin typeface="微软雅黑" panose="020B0503020204020204" pitchFamily="34" charset="-122"/>
                  <a:ea typeface="微软雅黑" panose="020B0503020204020204" pitchFamily="34" charset="-122"/>
                </a:rPr>
                <a:t>萨顿</a:t>
              </a:r>
            </a:p>
          </p:txBody>
        </p:sp>
      </p:grpSp>
      <p:grpSp>
        <p:nvGrpSpPr>
          <p:cNvPr id="32" name="组合 31"/>
          <p:cNvGrpSpPr/>
          <p:nvPr/>
        </p:nvGrpSpPr>
        <p:grpSpPr>
          <a:xfrm>
            <a:off x="744665" y="3939209"/>
            <a:ext cx="7180136" cy="1972614"/>
            <a:chOff x="744665" y="4126595"/>
            <a:chExt cx="7180136" cy="1972614"/>
          </a:xfrm>
        </p:grpSpPr>
        <p:sp>
          <p:nvSpPr>
            <p:cNvPr id="33" name="矩形: 圆角 18"/>
            <p:cNvSpPr/>
            <p:nvPr/>
          </p:nvSpPr>
          <p:spPr>
            <a:xfrm>
              <a:off x="744665" y="4126595"/>
              <a:ext cx="7180136" cy="1972614"/>
            </a:xfrm>
            <a:prstGeom prst="roundRect">
              <a:avLst>
                <a:gd name="adj" fmla="val 3975"/>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latin typeface="微软雅黑" panose="020B0503020204020204" pitchFamily="34" charset="-122"/>
                <a:ea typeface="微软雅黑" panose="020B0503020204020204" pitchFamily="34" charset="-122"/>
              </a:endParaRPr>
            </a:p>
          </p:txBody>
        </p:sp>
        <p:sp>
          <p:nvSpPr>
            <p:cNvPr id="34" name="矩形 33"/>
            <p:cNvSpPr/>
            <p:nvPr/>
          </p:nvSpPr>
          <p:spPr>
            <a:xfrm>
              <a:off x="916118" y="4169952"/>
              <a:ext cx="6837231" cy="1919756"/>
            </a:xfrm>
            <a:prstGeom prst="rect">
              <a:avLst/>
            </a:prstGeom>
          </p:spPr>
          <p:txBody>
            <a:bodyPr wrap="square">
              <a:spAutoFit/>
            </a:bodyPr>
            <a:lstStyle/>
            <a:p>
              <a:pPr algn="just">
                <a:lnSpc>
                  <a:spcPct val="125000"/>
                </a:lnSpc>
              </a:pPr>
              <a:r>
                <a:rPr lang="en-US" altLang="zh-CN" sz="1900" dirty="0">
                  <a:solidFill>
                    <a:schemeClr val="tx1">
                      <a:lumMod val="95000"/>
                      <a:lumOff val="5000"/>
                    </a:schemeClr>
                  </a:solidFill>
                  <a:latin typeface="微软雅黑" panose="020B0503020204020204" pitchFamily="34" charset="-122"/>
                  <a:ea typeface="微软雅黑" panose="020B0503020204020204" pitchFamily="34" charset="-122"/>
                </a:rPr>
                <a:t>1903</a:t>
              </a:r>
              <a:r>
                <a:rPr lang="zh-CN" altLang="en-US" sz="1900" dirty="0">
                  <a:solidFill>
                    <a:schemeClr val="tx1">
                      <a:lumMod val="95000"/>
                      <a:lumOff val="5000"/>
                    </a:schemeClr>
                  </a:solidFill>
                  <a:latin typeface="微软雅黑" panose="020B0503020204020204" pitchFamily="34" charset="-122"/>
                  <a:ea typeface="微软雅黑" panose="020B0503020204020204" pitchFamily="34" charset="-122"/>
                </a:rPr>
                <a:t>年</a:t>
              </a:r>
              <a:r>
                <a:rPr lang="en-US" altLang="zh-CN" sz="1900" dirty="0">
                  <a:solidFill>
                    <a:schemeClr val="tx1">
                      <a:lumMod val="95000"/>
                      <a:lumOff val="5000"/>
                    </a:schemeClr>
                  </a:solidFill>
                  <a:latin typeface="微软雅黑" panose="020B0503020204020204" pitchFamily="34" charset="-122"/>
                  <a:ea typeface="微软雅黑" panose="020B0503020204020204" pitchFamily="34" charset="-122"/>
                </a:rPr>
                <a:t>X</a:t>
              </a:r>
              <a:r>
                <a:rPr lang="zh-CN" altLang="en-US" sz="1900" dirty="0">
                  <a:solidFill>
                    <a:schemeClr val="tx1">
                      <a:lumMod val="95000"/>
                      <a:lumOff val="5000"/>
                    </a:schemeClr>
                  </a:solidFill>
                  <a:latin typeface="微软雅黑" panose="020B0503020204020204" pitchFamily="34" charset="-122"/>
                  <a:ea typeface="微软雅黑" panose="020B0503020204020204" pitchFamily="34" charset="-122"/>
                </a:rPr>
                <a:t>月</a:t>
              </a:r>
              <a:r>
                <a:rPr lang="en-US" altLang="zh-CN" sz="1900" dirty="0">
                  <a:solidFill>
                    <a:schemeClr val="tx1">
                      <a:lumMod val="95000"/>
                      <a:lumOff val="5000"/>
                    </a:schemeClr>
                  </a:solidFill>
                  <a:latin typeface="微软雅黑" panose="020B0503020204020204" pitchFamily="34" charset="-122"/>
                  <a:ea typeface="微软雅黑" panose="020B0503020204020204" pitchFamily="34" charset="-122"/>
                </a:rPr>
                <a:t>X</a:t>
              </a:r>
              <a:r>
                <a:rPr lang="zh-CN" altLang="en-US" sz="1900" dirty="0">
                  <a:solidFill>
                    <a:schemeClr val="tx1">
                      <a:lumMod val="95000"/>
                      <a:lumOff val="5000"/>
                    </a:schemeClr>
                  </a:solidFill>
                  <a:latin typeface="微软雅黑" panose="020B0503020204020204" pitchFamily="34" charset="-122"/>
                  <a:ea typeface="微软雅黑" panose="020B0503020204020204" pitchFamily="34" charset="-122"/>
                </a:rPr>
                <a:t>日，晴，今天只吃了一顿，饿能会使我保持清醒，我发现在减数分裂过程中，不同对的染色体分配到两极是随机的，这种随机行为构成了孟德尔自由组合定律的基础，而且我觉得一个物种性状的数目一定多于染色体数，所以一个染色体上必然有多个基因。</a:t>
              </a:r>
              <a:endParaRPr lang="en-US" altLang="zh-CN" sz="1900" dirty="0">
                <a:solidFill>
                  <a:schemeClr val="tx1">
                    <a:lumMod val="95000"/>
                    <a:lumOff val="5000"/>
                  </a:schemeClr>
                </a:solidFill>
                <a:latin typeface="微软雅黑" panose="020B0503020204020204" pitchFamily="34" charset="-122"/>
                <a:ea typeface="微软雅黑" panose="020B0503020204020204" pitchFamily="34" charset="-122"/>
              </a:endParaRPr>
            </a:p>
          </p:txBody>
        </p:sp>
      </p:gr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fade">
                                      <p:cBhvr>
                                        <p:cTn id="13" dur="1000"/>
                                        <p:tgtEl>
                                          <p:spTgt spid="29"/>
                                        </p:tgtEl>
                                      </p:cBhvr>
                                    </p:animEffect>
                                    <p:anim calcmode="lin" valueType="num">
                                      <p:cBhvr>
                                        <p:cTn id="14" dur="1000" fill="hold"/>
                                        <p:tgtEl>
                                          <p:spTgt spid="29"/>
                                        </p:tgtEl>
                                        <p:attrNameLst>
                                          <p:attrName>ppt_x</p:attrName>
                                        </p:attrNameLst>
                                      </p:cBhvr>
                                      <p:tavLst>
                                        <p:tav tm="0">
                                          <p:val>
                                            <p:strVal val="#ppt_x"/>
                                          </p:val>
                                        </p:tav>
                                        <p:tav tm="100000">
                                          <p:val>
                                            <p:strVal val="#ppt_x"/>
                                          </p:val>
                                        </p:tav>
                                      </p:tavLst>
                                    </p:anim>
                                    <p:anim calcmode="lin" valueType="num">
                                      <p:cBhvr>
                                        <p:cTn id="15"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fade">
                                      <p:cBhvr>
                                        <p:cTn id="20" dur="1000"/>
                                        <p:tgtEl>
                                          <p:spTgt spid="26"/>
                                        </p:tgtEl>
                                      </p:cBhvr>
                                    </p:animEffect>
                                    <p:anim calcmode="lin" valueType="num">
                                      <p:cBhvr>
                                        <p:cTn id="21" dur="1000" fill="hold"/>
                                        <p:tgtEl>
                                          <p:spTgt spid="26"/>
                                        </p:tgtEl>
                                        <p:attrNameLst>
                                          <p:attrName>ppt_x</p:attrName>
                                        </p:attrNameLst>
                                      </p:cBhvr>
                                      <p:tavLst>
                                        <p:tav tm="0">
                                          <p:val>
                                            <p:strVal val="#ppt_x"/>
                                          </p:val>
                                        </p:tav>
                                        <p:tav tm="100000">
                                          <p:val>
                                            <p:strVal val="#ppt_x"/>
                                          </p:val>
                                        </p:tav>
                                      </p:tavLst>
                                    </p:anim>
                                    <p:anim calcmode="lin" valueType="num">
                                      <p:cBhvr>
                                        <p:cTn id="22"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32"/>
                                        </p:tgtEl>
                                        <p:attrNameLst>
                                          <p:attrName>style.visibility</p:attrName>
                                        </p:attrNameLst>
                                      </p:cBhvr>
                                      <p:to>
                                        <p:strVal val="visible"/>
                                      </p:to>
                                    </p:set>
                                    <p:animEffect transition="in" filter="fade">
                                      <p:cBhvr>
                                        <p:cTn id="27" dur="1000"/>
                                        <p:tgtEl>
                                          <p:spTgt spid="32"/>
                                        </p:tgtEl>
                                      </p:cBhvr>
                                    </p:animEffect>
                                    <p:anim calcmode="lin" valueType="num">
                                      <p:cBhvr>
                                        <p:cTn id="28" dur="1000" fill="hold"/>
                                        <p:tgtEl>
                                          <p:spTgt spid="32"/>
                                        </p:tgtEl>
                                        <p:attrNameLst>
                                          <p:attrName>ppt_x</p:attrName>
                                        </p:attrNameLst>
                                      </p:cBhvr>
                                      <p:tavLst>
                                        <p:tav tm="0">
                                          <p:val>
                                            <p:strVal val="#ppt_x"/>
                                          </p:val>
                                        </p:tav>
                                        <p:tav tm="100000">
                                          <p:val>
                                            <p:strVal val="#ppt_x"/>
                                          </p:val>
                                        </p:tav>
                                      </p:tavLst>
                                    </p:anim>
                                    <p:anim calcmode="lin" valueType="num">
                                      <p:cBhvr>
                                        <p:cTn id="29"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35" name="淘宝网Chenying0907出品 7"/>
          <p:cNvGrpSpPr/>
          <p:nvPr/>
        </p:nvGrpSpPr>
        <p:grpSpPr>
          <a:xfrm>
            <a:off x="552971" y="324163"/>
            <a:ext cx="604358" cy="216024"/>
            <a:chOff x="264939" y="188640"/>
            <a:chExt cx="604358" cy="216024"/>
          </a:xfrm>
        </p:grpSpPr>
        <p:sp>
          <p:nvSpPr>
            <p:cNvPr id="37" name="燕尾形 36"/>
            <p:cNvSpPr/>
            <p:nvPr/>
          </p:nvSpPr>
          <p:spPr>
            <a:xfrm>
              <a:off x="264939" y="188640"/>
              <a:ext cx="216024" cy="216024"/>
            </a:xfrm>
            <a:prstGeom prst="chevron">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8" name="燕尾形 37"/>
            <p:cNvSpPr/>
            <p:nvPr/>
          </p:nvSpPr>
          <p:spPr>
            <a:xfrm>
              <a:off x="454914" y="188640"/>
              <a:ext cx="216024" cy="216024"/>
            </a:xfrm>
            <a:prstGeom prst="chevron">
              <a:avLst/>
            </a:prstGeom>
            <a:solidFill>
              <a:srgbClr val="FFB85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0" name="燕尾形 39"/>
            <p:cNvSpPr/>
            <p:nvPr/>
          </p:nvSpPr>
          <p:spPr>
            <a:xfrm>
              <a:off x="653273" y="188640"/>
              <a:ext cx="216024" cy="216024"/>
            </a:xfrm>
            <a:prstGeom prst="chevron">
              <a:avLst/>
            </a:prstGeom>
            <a:solidFill>
              <a:srgbClr val="FFB850">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1" name="淘宝网Chenying0907出品 12"/>
          <p:cNvCxnSpPr/>
          <p:nvPr/>
        </p:nvCxnSpPr>
        <p:spPr>
          <a:xfrm>
            <a:off x="1417067" y="620688"/>
            <a:ext cx="964907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42" name="淘宝网Chenying0907出品 19"/>
          <p:cNvGrpSpPr/>
          <p:nvPr/>
        </p:nvGrpSpPr>
        <p:grpSpPr>
          <a:xfrm>
            <a:off x="1440557" y="4560919"/>
            <a:ext cx="9409558" cy="1244345"/>
            <a:chOff x="1440557" y="4560919"/>
            <a:chExt cx="9409558" cy="1244345"/>
          </a:xfrm>
        </p:grpSpPr>
        <p:sp>
          <p:nvSpPr>
            <p:cNvPr id="43" name="淘宝网Chenying0907出品 12"/>
            <p:cNvSpPr>
              <a:spLocks/>
            </p:cNvSpPr>
            <p:nvPr/>
          </p:nvSpPr>
          <p:spPr bwMode="auto">
            <a:xfrm>
              <a:off x="1440557" y="4889444"/>
              <a:ext cx="9409558" cy="915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t"/>
            <a:lstStyle/>
            <a:p>
              <a:pPr fontAlgn="base">
                <a:lnSpc>
                  <a:spcPct val="125000"/>
                </a:lnSpc>
                <a:spcBef>
                  <a:spcPct val="0"/>
                </a:spcBef>
                <a:spcAft>
                  <a:spcPct val="0"/>
                </a:spcAft>
                <a:defRPr/>
              </a:pPr>
              <a:r>
                <a:rPr lang="zh-CN" altLang="en-US" sz="1200" kern="0" dirty="0" smtClean="0">
                  <a:solidFill>
                    <a:srgbClr val="FFFFFF"/>
                  </a:solidFill>
                  <a:latin typeface="微软雅黑" panose="020B0503020204020204" pitchFamily="34" charset="-122"/>
                  <a:ea typeface="微软雅黑" panose="020B0503020204020204" pitchFamily="34" charset="-122"/>
                  <a:cs typeface="Lato Light" charset="0"/>
                  <a:sym typeface="Lato Light" charset="0"/>
                </a:rPr>
                <a:t>此处添加详细文本描述，建议与标题相关并符合整体语言风格，语言描述尽量简洁生动。尽量将每页幻灯片的字数控制在</a:t>
              </a:r>
              <a:r>
                <a:rPr lang="en-US" altLang="zh-CN" sz="1200" kern="0" dirty="0" smtClean="0">
                  <a:solidFill>
                    <a:srgbClr val="FFFFFF"/>
                  </a:solidFill>
                  <a:latin typeface="微软雅黑" panose="020B0503020204020204" pitchFamily="34" charset="-122"/>
                  <a:ea typeface="微软雅黑" panose="020B0503020204020204" pitchFamily="34" charset="-122"/>
                  <a:cs typeface="Lato Light" charset="0"/>
                  <a:sym typeface="Lato Light" charset="0"/>
                </a:rPr>
                <a:t> 200</a:t>
              </a:r>
              <a:r>
                <a:rPr lang="zh-CN" altLang="en-US" sz="1200" kern="0" dirty="0" smtClean="0">
                  <a:solidFill>
                    <a:srgbClr val="FFFFFF"/>
                  </a:solidFill>
                  <a:latin typeface="微软雅黑" panose="020B0503020204020204" pitchFamily="34" charset="-122"/>
                  <a:ea typeface="微软雅黑" panose="020B0503020204020204" pitchFamily="34" charset="-122"/>
                  <a:cs typeface="Lato Light" charset="0"/>
                  <a:sym typeface="Lato Light" charset="0"/>
                </a:rPr>
                <a:t>字以内，据统计每页幻灯片的最好控制在 </a:t>
              </a:r>
              <a:r>
                <a:rPr lang="en-US" altLang="zh-CN" sz="1200" kern="0" dirty="0" smtClean="0">
                  <a:solidFill>
                    <a:srgbClr val="FFFFFF"/>
                  </a:solidFill>
                  <a:latin typeface="微软雅黑" panose="020B0503020204020204" pitchFamily="34" charset="-122"/>
                  <a:ea typeface="微软雅黑" panose="020B0503020204020204" pitchFamily="34" charset="-122"/>
                  <a:cs typeface="Lato Light" charset="0"/>
                  <a:sym typeface="Lato Light" charset="0"/>
                </a:rPr>
                <a:t>5</a:t>
              </a:r>
              <a:r>
                <a:rPr lang="zh-CN" altLang="en-US" sz="1200" kern="0" dirty="0" smtClean="0">
                  <a:solidFill>
                    <a:srgbClr val="FFFFFF"/>
                  </a:solidFill>
                  <a:latin typeface="微软雅黑" panose="020B0503020204020204" pitchFamily="34" charset="-122"/>
                  <a:ea typeface="微软雅黑" panose="020B0503020204020204" pitchFamily="34" charset="-122"/>
                  <a:cs typeface="Lato Light" charset="0"/>
                  <a:sym typeface="Lato Light" charset="0"/>
                </a:rPr>
                <a:t>分钟之内。此处添加详细文本描述</a:t>
              </a:r>
              <a:r>
                <a:rPr lang="zh-CN" altLang="en-US" sz="1200" kern="0" dirty="0">
                  <a:solidFill>
                    <a:srgbClr val="FFFFFF"/>
                  </a:solidFill>
                  <a:latin typeface="微软雅黑" panose="020B0503020204020204" pitchFamily="34" charset="-122"/>
                  <a:ea typeface="微软雅黑" panose="020B0503020204020204" pitchFamily="34" charset="-122"/>
                  <a:cs typeface="Lato Light" charset="0"/>
                  <a:sym typeface="Lato Light" charset="0"/>
                </a:rPr>
                <a:t>。此处添加详细文本描述，建议与标题相关并符合整体语言风格，语言描述尽量简洁生动。尽量将每页幻灯片的字数控制在</a:t>
              </a:r>
              <a:r>
                <a:rPr lang="en-US" altLang="zh-CN" sz="1200" kern="0" dirty="0">
                  <a:solidFill>
                    <a:srgbClr val="FFFFFF"/>
                  </a:solidFill>
                  <a:latin typeface="微软雅黑" panose="020B0503020204020204" pitchFamily="34" charset="-122"/>
                  <a:ea typeface="微软雅黑" panose="020B0503020204020204" pitchFamily="34" charset="-122"/>
                  <a:cs typeface="Lato Light" charset="0"/>
                  <a:sym typeface="Lato Light" charset="0"/>
                </a:rPr>
                <a:t> 200</a:t>
              </a:r>
              <a:r>
                <a:rPr lang="zh-CN" altLang="en-US" sz="1200" kern="0" dirty="0">
                  <a:solidFill>
                    <a:srgbClr val="FFFFFF"/>
                  </a:solidFill>
                  <a:latin typeface="微软雅黑" panose="020B0503020204020204" pitchFamily="34" charset="-122"/>
                  <a:ea typeface="微软雅黑" panose="020B0503020204020204" pitchFamily="34" charset="-122"/>
                  <a:cs typeface="Lato Light" charset="0"/>
                  <a:sym typeface="Lato Light" charset="0"/>
                </a:rPr>
                <a:t>字以内，据统计每页幻灯片的最好控制在 </a:t>
              </a:r>
              <a:r>
                <a:rPr lang="en-US" altLang="zh-CN" sz="1200" kern="0" dirty="0">
                  <a:solidFill>
                    <a:srgbClr val="FFFFFF"/>
                  </a:solidFill>
                  <a:latin typeface="微软雅黑" panose="020B0503020204020204" pitchFamily="34" charset="-122"/>
                  <a:ea typeface="微软雅黑" panose="020B0503020204020204" pitchFamily="34" charset="-122"/>
                  <a:cs typeface="Lato Light" charset="0"/>
                  <a:sym typeface="Lato Light" charset="0"/>
                </a:rPr>
                <a:t>5</a:t>
              </a:r>
              <a:r>
                <a:rPr lang="zh-CN" altLang="en-US" sz="1200" kern="0" dirty="0">
                  <a:solidFill>
                    <a:srgbClr val="FFFFFF"/>
                  </a:solidFill>
                  <a:latin typeface="微软雅黑" panose="020B0503020204020204" pitchFamily="34" charset="-122"/>
                  <a:ea typeface="微软雅黑" panose="020B0503020204020204" pitchFamily="34" charset="-122"/>
                  <a:cs typeface="Lato Light" charset="0"/>
                  <a:sym typeface="Lato Light" charset="0"/>
                </a:rPr>
                <a:t>分钟之内。此处添加详细文本描述。</a:t>
              </a:r>
              <a:endParaRPr lang="en-US" altLang="zh-CN" sz="1200" kern="0" dirty="0">
                <a:solidFill>
                  <a:srgbClr val="FFFFFF"/>
                </a:solidFill>
                <a:latin typeface="微软雅黑" panose="020B0503020204020204" pitchFamily="34" charset="-122"/>
                <a:ea typeface="微软雅黑" panose="020B0503020204020204" pitchFamily="34" charset="-122"/>
                <a:cs typeface="Lato Light" charset="0"/>
                <a:sym typeface="Lato Light" charset="0"/>
              </a:endParaRPr>
            </a:p>
            <a:p>
              <a:pPr fontAlgn="base">
                <a:lnSpc>
                  <a:spcPct val="125000"/>
                </a:lnSpc>
                <a:spcBef>
                  <a:spcPct val="0"/>
                </a:spcBef>
                <a:spcAft>
                  <a:spcPct val="0"/>
                </a:spcAft>
                <a:defRPr/>
              </a:pPr>
              <a:endParaRPr lang="en-US" sz="1200" kern="0" dirty="0" smtClean="0">
                <a:solidFill>
                  <a:srgbClr val="FFFFFF"/>
                </a:solidFill>
                <a:latin typeface="微软雅黑" panose="020B0503020204020204" pitchFamily="34" charset="-122"/>
                <a:ea typeface="微软雅黑" panose="020B0503020204020204" pitchFamily="34" charset="-122"/>
                <a:cs typeface="Lato Light" charset="0"/>
                <a:sym typeface="Lato Light" charset="0"/>
              </a:endParaRPr>
            </a:p>
          </p:txBody>
        </p:sp>
        <p:sp>
          <p:nvSpPr>
            <p:cNvPr id="44" name="淘宝网Chenying0907出品 13"/>
            <p:cNvSpPr>
              <a:spLocks/>
            </p:cNvSpPr>
            <p:nvPr/>
          </p:nvSpPr>
          <p:spPr bwMode="auto">
            <a:xfrm>
              <a:off x="1440557" y="4560919"/>
              <a:ext cx="3390129" cy="336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nchor="ctr"/>
            <a:lstStyle/>
            <a:p>
              <a:pPr fontAlgn="base">
                <a:spcBef>
                  <a:spcPct val="0"/>
                </a:spcBef>
                <a:spcAft>
                  <a:spcPct val="0"/>
                </a:spcAft>
                <a:defRPr/>
              </a:pPr>
              <a:r>
                <a:rPr lang="zh-CN" altLang="en-US" b="1" kern="0" dirty="0" smtClean="0">
                  <a:solidFill>
                    <a:srgbClr val="FFFFFF"/>
                  </a:solidFill>
                  <a:latin typeface="微软雅黑" panose="020B0503020204020204" pitchFamily="34" charset="-122"/>
                  <a:ea typeface="微软雅黑" panose="020B0503020204020204" pitchFamily="34" charset="-122"/>
                  <a:cs typeface="Bebas Neue" charset="0"/>
                  <a:sym typeface="Bebas Neue" charset="0"/>
                </a:rPr>
                <a:t>单击此处添加标题</a:t>
              </a:r>
              <a:endParaRPr lang="en-US" b="1" kern="0" dirty="0" smtClean="0">
                <a:solidFill>
                  <a:srgbClr val="FFFFFF"/>
                </a:solidFill>
                <a:latin typeface="微软雅黑" panose="020B0503020204020204" pitchFamily="34" charset="-122"/>
                <a:ea typeface="微软雅黑" panose="020B0503020204020204" pitchFamily="34" charset="-122"/>
                <a:cs typeface="Bebas Neue" charset="0"/>
                <a:sym typeface="Bebas Neue" charset="0"/>
              </a:endParaRPr>
            </a:p>
          </p:txBody>
        </p:sp>
      </p:grpSp>
      <p:grpSp>
        <p:nvGrpSpPr>
          <p:cNvPr id="45" name="组合 44"/>
          <p:cNvGrpSpPr/>
          <p:nvPr/>
        </p:nvGrpSpPr>
        <p:grpSpPr>
          <a:xfrm>
            <a:off x="1110050" y="5187569"/>
            <a:ext cx="9971901" cy="1019418"/>
            <a:chOff x="1282810" y="5291482"/>
            <a:chExt cx="9971901" cy="1019418"/>
          </a:xfrm>
        </p:grpSpPr>
        <p:sp>
          <p:nvSpPr>
            <p:cNvPr id="46" name="矩形: 圆角 27"/>
            <p:cNvSpPr/>
            <p:nvPr/>
          </p:nvSpPr>
          <p:spPr>
            <a:xfrm>
              <a:off x="1282810" y="5291482"/>
              <a:ext cx="9971901" cy="1019418"/>
            </a:xfrm>
            <a:prstGeom prst="roundRect">
              <a:avLst>
                <a:gd name="adj" fmla="val 17298"/>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l" defTabSz="914400" rtl="0" eaLnBrk="1" fontAlgn="auto" latinLnBrk="0" hangingPunct="1">
                <a:lnSpc>
                  <a:spcPct val="12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endParaRPr>
            </a:p>
          </p:txBody>
        </p:sp>
        <p:sp>
          <p:nvSpPr>
            <p:cNvPr id="47" name="Text Box 43"/>
            <p:cNvSpPr txBox="1"/>
            <p:nvPr/>
          </p:nvSpPr>
          <p:spPr>
            <a:xfrm>
              <a:off x="1382027" y="5358156"/>
              <a:ext cx="9773465" cy="904863"/>
            </a:xfrm>
            <a:prstGeom prst="rect">
              <a:avLst/>
            </a:prstGeom>
            <a:noFill/>
            <a:ln w="9525">
              <a:noFill/>
            </a:ln>
          </p:spPr>
          <p:txBody>
            <a:bodyPr wrap="square">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pPr>
                <a:lnSpc>
                  <a:spcPct val="120000"/>
                </a:lnSpc>
                <a:spcBef>
                  <a:spcPct val="0"/>
                </a:spcBef>
              </a:pPr>
              <a:r>
                <a:rPr lang="zh-CN" altLang="en-US" sz="2200" b="0" dirty="0">
                  <a:solidFill>
                    <a:schemeClr val="bg1"/>
                  </a:solidFill>
                  <a:latin typeface="微软雅黑" panose="020B0503020204020204" pitchFamily="34" charset="-122"/>
                  <a:ea typeface="微软雅黑" panose="020B0503020204020204" pitchFamily="34" charset="-122"/>
                </a:rPr>
                <a:t>萨顿通过观察提出假说：基因和染色体的行为存在着明显的平行关系，基因是由染色体携带着从亲代传递给下一代的。也就是说，基因就在染色体上。</a:t>
              </a:r>
            </a:p>
          </p:txBody>
        </p:sp>
      </p:grpSp>
      <p:grpSp>
        <p:nvGrpSpPr>
          <p:cNvPr id="48" name="组合 47"/>
          <p:cNvGrpSpPr/>
          <p:nvPr/>
        </p:nvGrpSpPr>
        <p:grpSpPr>
          <a:xfrm>
            <a:off x="1049472" y="1369644"/>
            <a:ext cx="9971901" cy="693493"/>
            <a:chOff x="963987" y="2242962"/>
            <a:chExt cx="9971901" cy="693493"/>
          </a:xfrm>
        </p:grpSpPr>
        <p:sp>
          <p:nvSpPr>
            <p:cNvPr id="49" name="矩形: 圆角 30"/>
            <p:cNvSpPr/>
            <p:nvPr/>
          </p:nvSpPr>
          <p:spPr>
            <a:xfrm>
              <a:off x="963987" y="2242962"/>
              <a:ext cx="9971901" cy="561827"/>
            </a:xfrm>
            <a:prstGeom prst="roundRect">
              <a:avLst>
                <a:gd name="adj" fmla="val 29656"/>
              </a:avLst>
            </a:prstGeom>
            <a:solidFill>
              <a:schemeClr val="accent2">
                <a:alpha val="75000"/>
              </a:schemeClr>
            </a:solidFill>
            <a:ln w="25400" cap="flat" cmpd="sng" algn="ctr">
              <a:noFill/>
              <a:prstDash val="solid"/>
              <a:round/>
              <a:headEnd type="none" w="med" len="med"/>
              <a:tailEnd type="none" w="med" len="med"/>
            </a:ln>
            <a:effectLst/>
          </p:spPr>
          <p:txBody>
            <a:bodyPr vert="horz" wrap="square" lIns="123718" tIns="61859" rIns="123718" bIns="61859" numCol="1" rtlCol="0" anchor="t" anchorCtr="0" compatLnSpc="1">
              <a:prstTxWarp prst="textNoShape">
                <a:avLst/>
              </a:prstTxWarp>
            </a:bodyPr>
            <a:lstStyle/>
            <a:p>
              <a:pPr algn="ctr" defTabSz="1237183" fontAlgn="base">
                <a:spcBef>
                  <a:spcPct val="0"/>
                </a:spcBef>
                <a:spcAft>
                  <a:spcPct val="0"/>
                </a:spcAft>
              </a:pPr>
              <a:endParaRPr lang="zh-CN" altLang="en-US" sz="2000" kern="0">
                <a:solidFill>
                  <a:srgbClr val="000000"/>
                </a:solidFill>
                <a:latin typeface="微软雅黑"/>
                <a:ea typeface="微软雅黑"/>
              </a:endParaRPr>
            </a:p>
          </p:txBody>
        </p:sp>
        <p:sp>
          <p:nvSpPr>
            <p:cNvPr id="50" name="矩形 49"/>
            <p:cNvSpPr/>
            <p:nvPr/>
          </p:nvSpPr>
          <p:spPr>
            <a:xfrm>
              <a:off x="4111707" y="2280036"/>
              <a:ext cx="3052523" cy="646331"/>
            </a:xfrm>
            <a:prstGeom prst="rect">
              <a:avLst/>
            </a:prstGeom>
            <a:noFill/>
            <a:ln w="25400" cap="flat" cmpd="sng" algn="ctr">
              <a:noFill/>
              <a:prstDash val="solid"/>
              <a:round/>
              <a:headEnd type="none" w="med" len="med"/>
              <a:tailEnd type="none" w="med" len="med"/>
            </a:ln>
            <a:effectLst/>
          </p:spPr>
          <p:txBody>
            <a:bodyPr vert="horz" wrap="square" lIns="123718" tIns="61859" rIns="123718" bIns="61859" numCol="1" rtlCol="0" anchor="t" anchorCtr="0" compatLnSpc="1">
              <a:prstTxWarp prst="textNoShape">
                <a:avLst/>
              </a:prstTxWarp>
            </a:bodyPr>
            <a:lstStyle/>
            <a:p>
              <a:pPr algn="ctr" defTabSz="1237183" fontAlgn="base">
                <a:spcBef>
                  <a:spcPct val="0"/>
                </a:spcBef>
                <a:spcAft>
                  <a:spcPct val="0"/>
                </a:spcAft>
              </a:pPr>
              <a:r>
                <a:rPr lang="zh-CN" altLang="en-US" sz="2400" kern="0" dirty="0">
                  <a:solidFill>
                    <a:schemeClr val="bg1"/>
                  </a:solidFill>
                  <a:latin typeface="微软雅黑"/>
                  <a:ea typeface="微软雅黑"/>
                </a:rPr>
                <a:t>基因行为（遗传学）</a:t>
              </a:r>
            </a:p>
          </p:txBody>
        </p:sp>
        <p:sp>
          <p:nvSpPr>
            <p:cNvPr id="51" name="矩形 50"/>
            <p:cNvSpPr/>
            <p:nvPr/>
          </p:nvSpPr>
          <p:spPr>
            <a:xfrm>
              <a:off x="7673456" y="2290124"/>
              <a:ext cx="3262432" cy="646331"/>
            </a:xfrm>
            <a:prstGeom prst="rect">
              <a:avLst/>
            </a:prstGeom>
            <a:noFill/>
            <a:ln w="25400" cap="flat" cmpd="sng" algn="ctr">
              <a:noFill/>
              <a:prstDash val="solid"/>
              <a:round/>
              <a:headEnd type="none" w="med" len="med"/>
              <a:tailEnd type="none" w="med" len="med"/>
            </a:ln>
            <a:effectLst/>
          </p:spPr>
          <p:txBody>
            <a:bodyPr vert="horz" wrap="square" lIns="123718" tIns="61859" rIns="123718" bIns="61859" numCol="1" rtlCol="0" anchor="t" anchorCtr="0" compatLnSpc="1">
              <a:prstTxWarp prst="textNoShape">
                <a:avLst/>
              </a:prstTxWarp>
            </a:bodyPr>
            <a:lstStyle/>
            <a:p>
              <a:pPr algn="ctr" defTabSz="1237183" fontAlgn="base">
                <a:spcBef>
                  <a:spcPct val="0"/>
                </a:spcBef>
                <a:spcAft>
                  <a:spcPct val="0"/>
                </a:spcAft>
              </a:pPr>
              <a:r>
                <a:rPr lang="zh-CN" altLang="en-US" sz="2400" kern="0" dirty="0">
                  <a:solidFill>
                    <a:schemeClr val="bg1"/>
                  </a:solidFill>
                  <a:latin typeface="微软雅黑"/>
                  <a:ea typeface="微软雅黑"/>
                </a:rPr>
                <a:t>染色体行为（细胞学）</a:t>
              </a:r>
            </a:p>
          </p:txBody>
        </p:sp>
      </p:grpSp>
      <p:grpSp>
        <p:nvGrpSpPr>
          <p:cNvPr id="52" name="组合 51"/>
          <p:cNvGrpSpPr/>
          <p:nvPr/>
        </p:nvGrpSpPr>
        <p:grpSpPr>
          <a:xfrm>
            <a:off x="1074873" y="1990698"/>
            <a:ext cx="9852008" cy="725241"/>
            <a:chOff x="1074873" y="1990698"/>
            <a:chExt cx="9852008" cy="725241"/>
          </a:xfrm>
        </p:grpSpPr>
        <p:cxnSp>
          <p:nvCxnSpPr>
            <p:cNvPr id="53" name="直接连接符 52"/>
            <p:cNvCxnSpPr/>
            <p:nvPr/>
          </p:nvCxnSpPr>
          <p:spPr>
            <a:xfrm>
              <a:off x="1161479" y="2715939"/>
              <a:ext cx="9765402" cy="0"/>
            </a:xfrm>
            <a:prstGeom prst="line">
              <a:avLst/>
            </a:prstGeom>
            <a:ln w="28575">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54" name="Text Box 40"/>
            <p:cNvSpPr txBox="1"/>
            <p:nvPr/>
          </p:nvSpPr>
          <p:spPr>
            <a:xfrm>
              <a:off x="4107980" y="1990698"/>
              <a:ext cx="3407654" cy="707886"/>
            </a:xfrm>
            <a:prstGeom prst="rect">
              <a:avLst/>
            </a:prstGeom>
            <a:noFill/>
            <a:ln w="9525">
              <a:noFill/>
            </a:ln>
          </p:spPr>
          <p:txBody>
            <a:bodyPr wrap="square">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pPr>
                <a:spcBef>
                  <a:spcPct val="0"/>
                </a:spcBef>
              </a:pPr>
              <a:r>
                <a:rPr lang="zh-CN" altLang="en-US" b="0">
                  <a:solidFill>
                    <a:schemeClr val="tx1">
                      <a:lumMod val="85000"/>
                      <a:lumOff val="15000"/>
                    </a:schemeClr>
                  </a:solidFill>
                  <a:latin typeface="微软雅黑" panose="020B0503020204020204" pitchFamily="34" charset="-122"/>
                  <a:ea typeface="微软雅黑" panose="020B0503020204020204" pitchFamily="34" charset="-122"/>
                </a:rPr>
                <a:t>杂交过程中保持完整性和独立性</a:t>
              </a:r>
            </a:p>
          </p:txBody>
        </p:sp>
        <p:sp>
          <p:nvSpPr>
            <p:cNvPr id="55" name="Text Box 41"/>
            <p:cNvSpPr txBox="1"/>
            <p:nvPr/>
          </p:nvSpPr>
          <p:spPr>
            <a:xfrm>
              <a:off x="7772485" y="1990698"/>
              <a:ext cx="3095625" cy="707886"/>
            </a:xfrm>
            <a:prstGeom prst="rect">
              <a:avLst/>
            </a:prstGeom>
            <a:noFill/>
            <a:ln w="9525">
              <a:noFill/>
            </a:ln>
          </p:spPr>
          <p:txBody>
            <a:bodyPr>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pPr>
                <a:spcBef>
                  <a:spcPct val="0"/>
                </a:spcBef>
              </a:pPr>
              <a:r>
                <a:rPr lang="zh-CN" altLang="en-US" b="0" dirty="0">
                  <a:solidFill>
                    <a:schemeClr val="tx1">
                      <a:lumMod val="85000"/>
                      <a:lumOff val="15000"/>
                    </a:schemeClr>
                  </a:solidFill>
                  <a:latin typeface="微软雅黑" panose="020B0503020204020204" pitchFamily="34" charset="-122"/>
                  <a:ea typeface="微软雅黑" panose="020B0503020204020204" pitchFamily="34" charset="-122"/>
                </a:rPr>
                <a:t>在减数分裂和受精作用中保持相对稳定的形态结构 </a:t>
              </a:r>
            </a:p>
          </p:txBody>
        </p:sp>
        <p:sp>
          <p:nvSpPr>
            <p:cNvPr id="56" name="矩形 55"/>
            <p:cNvSpPr/>
            <p:nvPr/>
          </p:nvSpPr>
          <p:spPr>
            <a:xfrm>
              <a:off x="1074873" y="2144586"/>
              <a:ext cx="1723549" cy="400110"/>
            </a:xfrm>
            <a:prstGeom prst="rect">
              <a:avLst/>
            </a:prstGeom>
          </p:spPr>
          <p:txBody>
            <a:bodyPr wrap="none">
              <a:spAutoFit/>
            </a:bodyPr>
            <a:lstStyle/>
            <a:p>
              <a:r>
                <a:rPr lang="zh-CN" altLang="en-US" sz="2000">
                  <a:latin typeface="微软雅黑" panose="020B0503020204020204" pitchFamily="34" charset="-122"/>
                  <a:ea typeface="微软雅黑" panose="020B0503020204020204" pitchFamily="34" charset="-122"/>
                </a:rPr>
                <a:t>传递中的性质</a:t>
              </a:r>
            </a:p>
          </p:txBody>
        </p:sp>
      </p:grpSp>
      <p:grpSp>
        <p:nvGrpSpPr>
          <p:cNvPr id="57" name="组合 56"/>
          <p:cNvGrpSpPr/>
          <p:nvPr/>
        </p:nvGrpSpPr>
        <p:grpSpPr>
          <a:xfrm>
            <a:off x="1057939" y="2810075"/>
            <a:ext cx="9868942" cy="407101"/>
            <a:chOff x="1057939" y="2810075"/>
            <a:chExt cx="9868942" cy="407101"/>
          </a:xfrm>
        </p:grpSpPr>
        <p:sp>
          <p:nvSpPr>
            <p:cNvPr id="58" name="Text Box 48"/>
            <p:cNvSpPr txBox="1"/>
            <p:nvPr/>
          </p:nvSpPr>
          <p:spPr>
            <a:xfrm>
              <a:off x="4141848" y="2810075"/>
              <a:ext cx="1223962" cy="400110"/>
            </a:xfrm>
            <a:prstGeom prst="rect">
              <a:avLst/>
            </a:prstGeom>
            <a:noFill/>
            <a:ln w="9525">
              <a:noFill/>
            </a:ln>
          </p:spPr>
          <p:txBody>
            <a:bodyPr>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pPr>
                <a:spcBef>
                  <a:spcPct val="0"/>
                </a:spcBef>
              </a:pPr>
              <a:r>
                <a:rPr lang="zh-CN" altLang="en-US" b="0">
                  <a:solidFill>
                    <a:schemeClr val="tx1">
                      <a:lumMod val="85000"/>
                      <a:lumOff val="15000"/>
                    </a:schemeClr>
                  </a:solidFill>
                  <a:latin typeface="微软雅黑" panose="020B0503020204020204" pitchFamily="34" charset="-122"/>
                  <a:ea typeface="微软雅黑" panose="020B0503020204020204" pitchFamily="34" charset="-122"/>
                </a:rPr>
                <a:t>成对</a:t>
              </a:r>
            </a:p>
          </p:txBody>
        </p:sp>
        <p:sp>
          <p:nvSpPr>
            <p:cNvPr id="59" name="Text Box 49"/>
            <p:cNvSpPr txBox="1"/>
            <p:nvPr/>
          </p:nvSpPr>
          <p:spPr>
            <a:xfrm>
              <a:off x="7772485" y="2810075"/>
              <a:ext cx="1008062" cy="400110"/>
            </a:xfrm>
            <a:prstGeom prst="rect">
              <a:avLst/>
            </a:prstGeom>
            <a:noFill/>
            <a:ln w="9525">
              <a:noFill/>
            </a:ln>
          </p:spPr>
          <p:txBody>
            <a:bodyPr>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pPr>
                <a:spcBef>
                  <a:spcPct val="0"/>
                </a:spcBef>
              </a:pPr>
              <a:r>
                <a:rPr lang="zh-CN" altLang="en-US" b="0">
                  <a:solidFill>
                    <a:schemeClr val="tx1">
                      <a:lumMod val="85000"/>
                      <a:lumOff val="15000"/>
                    </a:schemeClr>
                  </a:solidFill>
                  <a:latin typeface="微软雅黑" panose="020B0503020204020204" pitchFamily="34" charset="-122"/>
                  <a:ea typeface="微软雅黑" panose="020B0503020204020204" pitchFamily="34" charset="-122"/>
                </a:rPr>
                <a:t>成对</a:t>
              </a:r>
            </a:p>
          </p:txBody>
        </p:sp>
        <p:cxnSp>
          <p:nvCxnSpPr>
            <p:cNvPr id="60" name="直接连接符 59"/>
            <p:cNvCxnSpPr/>
            <p:nvPr/>
          </p:nvCxnSpPr>
          <p:spPr>
            <a:xfrm>
              <a:off x="1161479" y="3217176"/>
              <a:ext cx="9765402" cy="0"/>
            </a:xfrm>
            <a:prstGeom prst="line">
              <a:avLst/>
            </a:prstGeom>
            <a:ln w="28575">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61" name="矩形 60"/>
            <p:cNvSpPr/>
            <p:nvPr/>
          </p:nvSpPr>
          <p:spPr>
            <a:xfrm>
              <a:off x="1057939" y="2810075"/>
              <a:ext cx="2492990" cy="400110"/>
            </a:xfrm>
            <a:prstGeom prst="rect">
              <a:avLst/>
            </a:prstGeom>
          </p:spPr>
          <p:txBody>
            <a:bodyPr wrap="none">
              <a:spAutoFit/>
            </a:bodyPr>
            <a:lstStyle/>
            <a:p>
              <a:pPr lvl="0">
                <a:spcBef>
                  <a:spcPct val="0"/>
                </a:spcBef>
                <a:buClr>
                  <a:schemeClr val="tx2"/>
                </a:buClr>
                <a:buSzPct val="70000"/>
              </a:pPr>
              <a:r>
                <a:rPr lang="zh-CN" altLang="en-US" sz="2000">
                  <a:latin typeface="微软雅黑" panose="020B0503020204020204" pitchFamily="34" charset="-122"/>
                  <a:ea typeface="微软雅黑" panose="020B0503020204020204" pitchFamily="34" charset="-122"/>
                </a:rPr>
                <a:t>体细胞中的存在形式</a:t>
              </a:r>
              <a:endParaRPr lang="zh-CN" altLang="en-US" sz="2000">
                <a:solidFill>
                  <a:srgbClr val="C00000"/>
                </a:solidFill>
                <a:latin typeface="微软雅黑" panose="020B0503020204020204" pitchFamily="34" charset="-122"/>
                <a:ea typeface="微软雅黑" panose="020B0503020204020204" pitchFamily="34" charset="-122"/>
              </a:endParaRPr>
            </a:p>
          </p:txBody>
        </p:sp>
      </p:grpSp>
      <p:grpSp>
        <p:nvGrpSpPr>
          <p:cNvPr id="62" name="组合 61"/>
          <p:cNvGrpSpPr/>
          <p:nvPr/>
        </p:nvGrpSpPr>
        <p:grpSpPr>
          <a:xfrm>
            <a:off x="1057939" y="3295740"/>
            <a:ext cx="9868942" cy="414206"/>
            <a:chOff x="1057939" y="3295740"/>
            <a:chExt cx="9868942" cy="414206"/>
          </a:xfrm>
        </p:grpSpPr>
        <p:sp>
          <p:nvSpPr>
            <p:cNvPr id="63" name="Text Box 45"/>
            <p:cNvSpPr txBox="1"/>
            <p:nvPr/>
          </p:nvSpPr>
          <p:spPr>
            <a:xfrm>
              <a:off x="4141848" y="3295740"/>
              <a:ext cx="2879725" cy="400110"/>
            </a:xfrm>
            <a:prstGeom prst="rect">
              <a:avLst/>
            </a:prstGeom>
            <a:noFill/>
            <a:ln w="9525">
              <a:noFill/>
            </a:ln>
          </p:spPr>
          <p:txBody>
            <a:bodyPr wrap="square">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zh-CN" altLang="en-US" b="0">
                  <a:solidFill>
                    <a:schemeClr val="tx1">
                      <a:lumMod val="85000"/>
                      <a:lumOff val="15000"/>
                    </a:schemeClr>
                  </a:solidFill>
                  <a:latin typeface="微软雅黑" panose="020B0503020204020204" pitchFamily="34" charset="-122"/>
                  <a:ea typeface="微软雅黑" panose="020B0503020204020204" pitchFamily="34" charset="-122"/>
                </a:rPr>
                <a:t>只有成对基因中一个</a:t>
              </a:r>
            </a:p>
          </p:txBody>
        </p:sp>
        <p:sp>
          <p:nvSpPr>
            <p:cNvPr id="64" name="矩形 63"/>
            <p:cNvSpPr/>
            <p:nvPr/>
          </p:nvSpPr>
          <p:spPr>
            <a:xfrm>
              <a:off x="7772485" y="3326518"/>
              <a:ext cx="2544286" cy="369332"/>
            </a:xfrm>
            <a:prstGeom prst="rect">
              <a:avLst/>
            </a:prstGeom>
          </p:spPr>
          <p:txBody>
            <a:bodyPr wrap="none">
              <a:spAutoFit/>
            </a:bodyPr>
            <a:lstStyle/>
            <a:p>
              <a:r>
                <a:rPr lang="zh-CN" altLang="en-US">
                  <a:solidFill>
                    <a:schemeClr val="tx1">
                      <a:lumMod val="85000"/>
                      <a:lumOff val="15000"/>
                    </a:schemeClr>
                  </a:solidFill>
                  <a:latin typeface="微软雅黑" panose="020B0503020204020204" pitchFamily="34" charset="-122"/>
                  <a:ea typeface="微软雅黑" panose="020B0503020204020204" pitchFamily="34" charset="-122"/>
                </a:rPr>
                <a:t>只有成对染色体中一条 </a:t>
              </a:r>
              <a:endParaRPr lang="zh-CN" altLang="en-US">
                <a:latin typeface="微软雅黑" panose="020B0503020204020204" pitchFamily="34" charset="-122"/>
                <a:ea typeface="微软雅黑" panose="020B0503020204020204" pitchFamily="34" charset="-122"/>
              </a:endParaRPr>
            </a:p>
          </p:txBody>
        </p:sp>
        <p:cxnSp>
          <p:nvCxnSpPr>
            <p:cNvPr id="65" name="直接连接符 64"/>
            <p:cNvCxnSpPr/>
            <p:nvPr/>
          </p:nvCxnSpPr>
          <p:spPr>
            <a:xfrm>
              <a:off x="1161479" y="3709946"/>
              <a:ext cx="9765402" cy="0"/>
            </a:xfrm>
            <a:prstGeom prst="line">
              <a:avLst/>
            </a:prstGeom>
            <a:ln w="28575">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66" name="矩形 65"/>
            <p:cNvSpPr/>
            <p:nvPr/>
          </p:nvSpPr>
          <p:spPr>
            <a:xfrm>
              <a:off x="1057939" y="3295740"/>
              <a:ext cx="2236510" cy="400110"/>
            </a:xfrm>
            <a:prstGeom prst="rect">
              <a:avLst/>
            </a:prstGeom>
          </p:spPr>
          <p:txBody>
            <a:bodyPr wrap="none">
              <a:spAutoFit/>
            </a:bodyPr>
            <a:lstStyle/>
            <a:p>
              <a:pPr lvl="0">
                <a:spcBef>
                  <a:spcPct val="0"/>
                </a:spcBef>
                <a:buClr>
                  <a:schemeClr val="tx2"/>
                </a:buClr>
                <a:buSzPct val="70000"/>
              </a:pPr>
              <a:r>
                <a:rPr lang="zh-CN" altLang="en-US" sz="2000" dirty="0">
                  <a:latin typeface="微软雅黑" panose="020B0503020204020204" pitchFamily="34" charset="-122"/>
                  <a:ea typeface="微软雅黑" panose="020B0503020204020204" pitchFamily="34" charset="-122"/>
                </a:rPr>
                <a:t>配子中的存在形式</a:t>
              </a:r>
              <a:endParaRPr lang="zh-CN" altLang="en-US" sz="2000" dirty="0">
                <a:solidFill>
                  <a:srgbClr val="C00000"/>
                </a:solidFill>
                <a:latin typeface="微软雅黑" panose="020B0503020204020204" pitchFamily="34" charset="-122"/>
                <a:ea typeface="微软雅黑" panose="020B0503020204020204" pitchFamily="34" charset="-122"/>
              </a:endParaRPr>
            </a:p>
          </p:txBody>
        </p:sp>
      </p:grpSp>
      <p:grpSp>
        <p:nvGrpSpPr>
          <p:cNvPr id="67" name="组合 66"/>
          <p:cNvGrpSpPr/>
          <p:nvPr/>
        </p:nvGrpSpPr>
        <p:grpSpPr>
          <a:xfrm>
            <a:off x="1057939" y="3800439"/>
            <a:ext cx="10076121" cy="402277"/>
            <a:chOff x="1057939" y="3800439"/>
            <a:chExt cx="10076121" cy="402277"/>
          </a:xfrm>
        </p:grpSpPr>
        <p:sp>
          <p:nvSpPr>
            <p:cNvPr id="68" name="Text Box 38"/>
            <p:cNvSpPr txBox="1"/>
            <p:nvPr/>
          </p:nvSpPr>
          <p:spPr>
            <a:xfrm>
              <a:off x="4141848" y="3800439"/>
              <a:ext cx="3373786" cy="400110"/>
            </a:xfrm>
            <a:prstGeom prst="rect">
              <a:avLst/>
            </a:prstGeom>
            <a:noFill/>
            <a:ln w="9525">
              <a:noFill/>
            </a:ln>
          </p:spPr>
          <p:txBody>
            <a:bodyPr wrap="square">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pPr>
                <a:spcBef>
                  <a:spcPct val="0"/>
                </a:spcBef>
              </a:pPr>
              <a:r>
                <a:rPr lang="zh-CN" altLang="en-US" b="0">
                  <a:solidFill>
                    <a:schemeClr val="tx1">
                      <a:lumMod val="85000"/>
                      <a:lumOff val="15000"/>
                    </a:schemeClr>
                  </a:solidFill>
                  <a:latin typeface="微软雅黑" panose="020B0503020204020204" pitchFamily="34" charset="-122"/>
                  <a:ea typeface="微软雅黑" panose="020B0503020204020204" pitchFamily="34" charset="-122"/>
                </a:rPr>
                <a:t>一个来自父方一个来自母方</a:t>
              </a:r>
            </a:p>
          </p:txBody>
        </p:sp>
        <p:sp>
          <p:nvSpPr>
            <p:cNvPr id="69" name="Text Box 39"/>
            <p:cNvSpPr txBox="1"/>
            <p:nvPr/>
          </p:nvSpPr>
          <p:spPr>
            <a:xfrm>
              <a:off x="7772485" y="3800439"/>
              <a:ext cx="3361575" cy="400110"/>
            </a:xfrm>
            <a:prstGeom prst="rect">
              <a:avLst/>
            </a:prstGeom>
            <a:noFill/>
            <a:ln w="9525">
              <a:noFill/>
            </a:ln>
          </p:spPr>
          <p:txBody>
            <a:bodyPr wrap="square">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pPr>
                <a:spcBef>
                  <a:spcPct val="0"/>
                </a:spcBef>
              </a:pPr>
              <a:r>
                <a:rPr lang="zh-CN" altLang="en-US" b="0">
                  <a:solidFill>
                    <a:schemeClr val="tx1">
                      <a:lumMod val="85000"/>
                      <a:lumOff val="15000"/>
                    </a:schemeClr>
                  </a:solidFill>
                  <a:latin typeface="微软雅黑" panose="020B0503020204020204" pitchFamily="34" charset="-122"/>
                  <a:ea typeface="微软雅黑" panose="020B0503020204020204" pitchFamily="34" charset="-122"/>
                </a:rPr>
                <a:t>一条来自父方一条来自母方</a:t>
              </a:r>
            </a:p>
          </p:txBody>
        </p:sp>
        <p:cxnSp>
          <p:nvCxnSpPr>
            <p:cNvPr id="70" name="直接连接符 69"/>
            <p:cNvCxnSpPr/>
            <p:nvPr/>
          </p:nvCxnSpPr>
          <p:spPr>
            <a:xfrm>
              <a:off x="1161479" y="4202716"/>
              <a:ext cx="9765402" cy="0"/>
            </a:xfrm>
            <a:prstGeom prst="line">
              <a:avLst/>
            </a:prstGeom>
            <a:ln w="28575">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71" name="矩形 70"/>
            <p:cNvSpPr/>
            <p:nvPr/>
          </p:nvSpPr>
          <p:spPr>
            <a:xfrm>
              <a:off x="1057939" y="3800439"/>
              <a:ext cx="2236510" cy="400110"/>
            </a:xfrm>
            <a:prstGeom prst="rect">
              <a:avLst/>
            </a:prstGeom>
          </p:spPr>
          <p:txBody>
            <a:bodyPr wrap="none">
              <a:spAutoFit/>
            </a:bodyPr>
            <a:lstStyle/>
            <a:p>
              <a:pPr lvl="0">
                <a:spcBef>
                  <a:spcPct val="0"/>
                </a:spcBef>
                <a:buClr>
                  <a:schemeClr val="tx2"/>
                </a:buClr>
                <a:buSzPct val="70000"/>
              </a:pPr>
              <a:r>
                <a:rPr lang="zh-CN" altLang="en-US" sz="2000">
                  <a:latin typeface="微软雅黑" panose="020B0503020204020204" pitchFamily="34" charset="-122"/>
                  <a:ea typeface="微软雅黑" panose="020B0503020204020204" pitchFamily="34" charset="-122"/>
                </a:rPr>
                <a:t>在体细胞中的来源</a:t>
              </a:r>
              <a:endParaRPr lang="zh-CN" altLang="en-US" sz="2000">
                <a:solidFill>
                  <a:srgbClr val="C00000"/>
                </a:solidFill>
                <a:latin typeface="微软雅黑" panose="020B0503020204020204" pitchFamily="34" charset="-122"/>
                <a:ea typeface="微软雅黑" panose="020B0503020204020204" pitchFamily="34" charset="-122"/>
              </a:endParaRPr>
            </a:p>
          </p:txBody>
        </p:sp>
      </p:grpSp>
      <p:grpSp>
        <p:nvGrpSpPr>
          <p:cNvPr id="72" name="组合 71"/>
          <p:cNvGrpSpPr/>
          <p:nvPr/>
        </p:nvGrpSpPr>
        <p:grpSpPr>
          <a:xfrm>
            <a:off x="1057939" y="4242859"/>
            <a:ext cx="10076122" cy="714237"/>
            <a:chOff x="1057939" y="4242859"/>
            <a:chExt cx="10076122" cy="714237"/>
          </a:xfrm>
        </p:grpSpPr>
        <p:sp>
          <p:nvSpPr>
            <p:cNvPr id="73" name="Text Box 44"/>
            <p:cNvSpPr txBox="1"/>
            <p:nvPr/>
          </p:nvSpPr>
          <p:spPr>
            <a:xfrm>
              <a:off x="4141848" y="4242859"/>
              <a:ext cx="3361576" cy="707886"/>
            </a:xfrm>
            <a:prstGeom prst="rect">
              <a:avLst/>
            </a:prstGeom>
            <a:noFill/>
            <a:ln w="9525" cap="flat" cmpd="sng">
              <a:noFill/>
              <a:prstDash val="solid"/>
              <a:miter/>
              <a:headEnd type="none" w="med" len="med"/>
              <a:tailEnd type="none" w="med" len="med"/>
            </a:ln>
          </p:spPr>
          <p:txBody>
            <a:bodyPr wrap="square">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zh-CN" altLang="en-US" b="0">
                  <a:solidFill>
                    <a:schemeClr val="tx1">
                      <a:lumMod val="85000"/>
                      <a:lumOff val="15000"/>
                    </a:schemeClr>
                  </a:solidFill>
                  <a:latin typeface="微软雅黑" panose="020B0503020204020204" pitchFamily="34" charset="-122"/>
                  <a:ea typeface="微软雅黑" panose="020B0503020204020204" pitchFamily="34" charset="-122"/>
                </a:rPr>
                <a:t>等位基因分离，非等位基因自由组合</a:t>
              </a:r>
            </a:p>
          </p:txBody>
        </p:sp>
        <p:sp>
          <p:nvSpPr>
            <p:cNvPr id="74" name="矩形 73"/>
            <p:cNvSpPr/>
            <p:nvPr/>
          </p:nvSpPr>
          <p:spPr>
            <a:xfrm>
              <a:off x="7772485" y="4242859"/>
              <a:ext cx="3361576" cy="707886"/>
            </a:xfrm>
            <a:prstGeom prst="rect">
              <a:avLst/>
            </a:prstGeom>
          </p:spPr>
          <p:txBody>
            <a:bodyPr wrap="square">
              <a:spAutoFit/>
            </a:bodyPr>
            <a:lstStyle/>
            <a:p>
              <a:r>
                <a:rPr lang="zh-CN" altLang="en-US" sz="2000">
                  <a:solidFill>
                    <a:schemeClr val="tx1">
                      <a:lumMod val="85000"/>
                      <a:lumOff val="15000"/>
                    </a:schemeClr>
                  </a:solidFill>
                  <a:latin typeface="微软雅黑" panose="020B0503020204020204" pitchFamily="34" charset="-122"/>
                  <a:ea typeface="微软雅黑" panose="020B0503020204020204" pitchFamily="34" charset="-122"/>
                </a:rPr>
                <a:t>同源染色体分开，非同源染色体自由组合</a:t>
              </a:r>
            </a:p>
          </p:txBody>
        </p:sp>
        <p:sp>
          <p:nvSpPr>
            <p:cNvPr id="75" name="矩形 74"/>
            <p:cNvSpPr/>
            <p:nvPr/>
          </p:nvSpPr>
          <p:spPr>
            <a:xfrm>
              <a:off x="1057939" y="4305844"/>
              <a:ext cx="2749471" cy="553998"/>
            </a:xfrm>
            <a:prstGeom prst="rect">
              <a:avLst/>
            </a:prstGeom>
          </p:spPr>
          <p:txBody>
            <a:bodyPr wrap="none">
              <a:spAutoFit/>
            </a:bodyPr>
            <a:lstStyle/>
            <a:p>
              <a:pPr lvl="0">
                <a:lnSpc>
                  <a:spcPct val="150000"/>
                </a:lnSpc>
                <a:spcBef>
                  <a:spcPct val="0"/>
                </a:spcBef>
                <a:buClr>
                  <a:schemeClr val="tx2"/>
                </a:buClr>
                <a:buSzPct val="70000"/>
              </a:pPr>
              <a:r>
                <a:rPr lang="zh-CN" altLang="en-US" sz="2000">
                  <a:latin typeface="微软雅黑" panose="020B0503020204020204" pitchFamily="34" charset="-122"/>
                  <a:ea typeface="微软雅黑" panose="020B0503020204020204" pitchFamily="34" charset="-122"/>
                </a:rPr>
                <a:t>形成配子时的组合方式</a:t>
              </a:r>
              <a:endParaRPr lang="zh-CN" altLang="en-US" sz="2000">
                <a:solidFill>
                  <a:srgbClr val="C00000"/>
                </a:solidFill>
                <a:latin typeface="微软雅黑" panose="020B0503020204020204" pitchFamily="34" charset="-122"/>
                <a:ea typeface="微软雅黑" panose="020B0503020204020204" pitchFamily="34" charset="-122"/>
              </a:endParaRPr>
            </a:p>
          </p:txBody>
        </p:sp>
        <p:cxnSp>
          <p:nvCxnSpPr>
            <p:cNvPr id="76" name="直接连接符 75"/>
            <p:cNvCxnSpPr/>
            <p:nvPr/>
          </p:nvCxnSpPr>
          <p:spPr>
            <a:xfrm>
              <a:off x="1161479" y="4957096"/>
              <a:ext cx="9765402" cy="0"/>
            </a:xfrm>
            <a:prstGeom prst="line">
              <a:avLst/>
            </a:prstGeom>
            <a:ln w="28575">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sp>
        <p:nvSpPr>
          <p:cNvPr id="77" name="文本框 76"/>
          <p:cNvSpPr txBox="1"/>
          <p:nvPr/>
        </p:nvSpPr>
        <p:spPr>
          <a:xfrm>
            <a:off x="5000491" y="735087"/>
            <a:ext cx="2574442" cy="461665"/>
          </a:xfrm>
          <a:prstGeom prst="rect">
            <a:avLst/>
          </a:prstGeom>
          <a:noFill/>
        </p:spPr>
        <p:txBody>
          <a:bodyPr wrap="square" rtlCol="0">
            <a:spAutoFit/>
          </a:bodyPr>
          <a:lstStyle>
            <a:defPPr>
              <a:defRPr lang="zh-CN"/>
            </a:defPPr>
            <a:lvl1pPr algn="ctr">
              <a:defRPr sz="2400" b="1">
                <a:solidFill>
                  <a:srgbClr val="F8353D"/>
                </a:solidFill>
                <a:latin typeface="微软雅黑" panose="020B0503020204020204" pitchFamily="34" charset="-122"/>
                <a:ea typeface="微软雅黑" panose="020B0503020204020204" pitchFamily="34" charset="-122"/>
              </a:defRPr>
            </a:lvl1pPr>
          </a:lstStyle>
          <a:p>
            <a:r>
              <a:rPr lang="zh-CN" altLang="en-US" dirty="0"/>
              <a:t>萨顿假说</a:t>
            </a:r>
          </a:p>
        </p:txBody>
      </p:sp>
      <p:sp>
        <p:nvSpPr>
          <p:cNvPr id="78" name="淘宝网Chenying0907出品 9"/>
          <p:cNvSpPr txBox="1"/>
          <p:nvPr/>
        </p:nvSpPr>
        <p:spPr>
          <a:xfrm>
            <a:off x="1273051" y="192559"/>
            <a:ext cx="2232248" cy="438582"/>
          </a:xfrm>
          <a:prstGeom prst="rect">
            <a:avLst/>
          </a:prstGeom>
          <a:noFill/>
        </p:spPr>
        <p:txBody>
          <a:bodyPr wrap="square" lIns="68580" tIns="34290" rIns="68580" bIns="34290" rtlCol="0">
            <a:spAutoFit/>
          </a:bodyPr>
          <a:lstStyle/>
          <a:p>
            <a:pPr marL="0" lvl="1"/>
            <a:r>
              <a:rPr lang="zh-CN" altLang="en-US" sz="2400" b="1" dirty="0">
                <a:solidFill>
                  <a:srgbClr val="FFB850"/>
                </a:solidFill>
                <a:latin typeface="微软雅黑" pitchFamily="34" charset="-122"/>
                <a:ea typeface="微软雅黑" pitchFamily="34" charset="-122"/>
              </a:rPr>
              <a:t>萨顿的假说</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7"/>
                                        </p:tgtEl>
                                        <p:attrNameLst>
                                          <p:attrName>style.visibility</p:attrName>
                                        </p:attrNameLst>
                                      </p:cBhvr>
                                      <p:to>
                                        <p:strVal val="visible"/>
                                      </p:to>
                                    </p:set>
                                    <p:animEffect transition="in" filter="fade">
                                      <p:cBhvr>
                                        <p:cTn id="7" dur="1000"/>
                                        <p:tgtEl>
                                          <p:spTgt spid="77"/>
                                        </p:tgtEl>
                                      </p:cBhvr>
                                    </p:animEffect>
                                    <p:anim calcmode="lin" valueType="num">
                                      <p:cBhvr>
                                        <p:cTn id="8" dur="1000" fill="hold"/>
                                        <p:tgtEl>
                                          <p:spTgt spid="77"/>
                                        </p:tgtEl>
                                        <p:attrNameLst>
                                          <p:attrName>ppt_x</p:attrName>
                                        </p:attrNameLst>
                                      </p:cBhvr>
                                      <p:tavLst>
                                        <p:tav tm="0">
                                          <p:val>
                                            <p:strVal val="#ppt_x"/>
                                          </p:val>
                                        </p:tav>
                                        <p:tav tm="100000">
                                          <p:val>
                                            <p:strVal val="#ppt_x"/>
                                          </p:val>
                                        </p:tav>
                                      </p:tavLst>
                                    </p:anim>
                                    <p:anim calcmode="lin" valueType="num">
                                      <p:cBhvr>
                                        <p:cTn id="9" dur="1000" fill="hold"/>
                                        <p:tgtEl>
                                          <p:spTgt spid="7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48"/>
                                        </p:tgtEl>
                                        <p:attrNameLst>
                                          <p:attrName>style.visibility</p:attrName>
                                        </p:attrNameLst>
                                      </p:cBhvr>
                                      <p:to>
                                        <p:strVal val="visible"/>
                                      </p:to>
                                    </p:set>
                                    <p:animEffect transition="in" filter="fade">
                                      <p:cBhvr>
                                        <p:cTn id="13" dur="1000"/>
                                        <p:tgtEl>
                                          <p:spTgt spid="48"/>
                                        </p:tgtEl>
                                      </p:cBhvr>
                                    </p:animEffect>
                                    <p:anim calcmode="lin" valueType="num">
                                      <p:cBhvr>
                                        <p:cTn id="14" dur="1000" fill="hold"/>
                                        <p:tgtEl>
                                          <p:spTgt spid="48"/>
                                        </p:tgtEl>
                                        <p:attrNameLst>
                                          <p:attrName>ppt_x</p:attrName>
                                        </p:attrNameLst>
                                      </p:cBhvr>
                                      <p:tavLst>
                                        <p:tav tm="0">
                                          <p:val>
                                            <p:strVal val="#ppt_x"/>
                                          </p:val>
                                        </p:tav>
                                        <p:tav tm="100000">
                                          <p:val>
                                            <p:strVal val="#ppt_x"/>
                                          </p:val>
                                        </p:tav>
                                      </p:tavLst>
                                    </p:anim>
                                    <p:anim calcmode="lin" valueType="num">
                                      <p:cBhvr>
                                        <p:cTn id="15" dur="1000" fill="hold"/>
                                        <p:tgtEl>
                                          <p:spTgt spid="4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fade">
                                      <p:cBhvr>
                                        <p:cTn id="19" dur="1000"/>
                                        <p:tgtEl>
                                          <p:spTgt spid="52"/>
                                        </p:tgtEl>
                                      </p:cBhvr>
                                    </p:animEffect>
                                    <p:anim calcmode="lin" valueType="num">
                                      <p:cBhvr>
                                        <p:cTn id="20" dur="1000" fill="hold"/>
                                        <p:tgtEl>
                                          <p:spTgt spid="52"/>
                                        </p:tgtEl>
                                        <p:attrNameLst>
                                          <p:attrName>ppt_x</p:attrName>
                                        </p:attrNameLst>
                                      </p:cBhvr>
                                      <p:tavLst>
                                        <p:tav tm="0">
                                          <p:val>
                                            <p:strVal val="#ppt_x"/>
                                          </p:val>
                                        </p:tav>
                                        <p:tav tm="100000">
                                          <p:val>
                                            <p:strVal val="#ppt_x"/>
                                          </p:val>
                                        </p:tav>
                                      </p:tavLst>
                                    </p:anim>
                                    <p:anim calcmode="lin" valueType="num">
                                      <p:cBhvr>
                                        <p:cTn id="21" dur="1000" fill="hold"/>
                                        <p:tgtEl>
                                          <p:spTgt spid="52"/>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57"/>
                                        </p:tgtEl>
                                        <p:attrNameLst>
                                          <p:attrName>style.visibility</p:attrName>
                                        </p:attrNameLst>
                                      </p:cBhvr>
                                      <p:to>
                                        <p:strVal val="visible"/>
                                      </p:to>
                                    </p:set>
                                    <p:animEffect transition="in" filter="fade">
                                      <p:cBhvr>
                                        <p:cTn id="25" dur="1000"/>
                                        <p:tgtEl>
                                          <p:spTgt spid="57"/>
                                        </p:tgtEl>
                                      </p:cBhvr>
                                    </p:animEffect>
                                    <p:anim calcmode="lin" valueType="num">
                                      <p:cBhvr>
                                        <p:cTn id="26" dur="1000" fill="hold"/>
                                        <p:tgtEl>
                                          <p:spTgt spid="57"/>
                                        </p:tgtEl>
                                        <p:attrNameLst>
                                          <p:attrName>ppt_x</p:attrName>
                                        </p:attrNameLst>
                                      </p:cBhvr>
                                      <p:tavLst>
                                        <p:tav tm="0">
                                          <p:val>
                                            <p:strVal val="#ppt_x"/>
                                          </p:val>
                                        </p:tav>
                                        <p:tav tm="100000">
                                          <p:val>
                                            <p:strVal val="#ppt_x"/>
                                          </p:val>
                                        </p:tav>
                                      </p:tavLst>
                                    </p:anim>
                                    <p:anim calcmode="lin" valueType="num">
                                      <p:cBhvr>
                                        <p:cTn id="27" dur="1000" fill="hold"/>
                                        <p:tgtEl>
                                          <p:spTgt spid="57"/>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62"/>
                                        </p:tgtEl>
                                        <p:attrNameLst>
                                          <p:attrName>style.visibility</p:attrName>
                                        </p:attrNameLst>
                                      </p:cBhvr>
                                      <p:to>
                                        <p:strVal val="visible"/>
                                      </p:to>
                                    </p:set>
                                    <p:animEffect transition="in" filter="fade">
                                      <p:cBhvr>
                                        <p:cTn id="31" dur="1000"/>
                                        <p:tgtEl>
                                          <p:spTgt spid="62"/>
                                        </p:tgtEl>
                                      </p:cBhvr>
                                    </p:animEffect>
                                    <p:anim calcmode="lin" valueType="num">
                                      <p:cBhvr>
                                        <p:cTn id="32" dur="1000" fill="hold"/>
                                        <p:tgtEl>
                                          <p:spTgt spid="62"/>
                                        </p:tgtEl>
                                        <p:attrNameLst>
                                          <p:attrName>ppt_x</p:attrName>
                                        </p:attrNameLst>
                                      </p:cBhvr>
                                      <p:tavLst>
                                        <p:tav tm="0">
                                          <p:val>
                                            <p:strVal val="#ppt_x"/>
                                          </p:val>
                                        </p:tav>
                                        <p:tav tm="100000">
                                          <p:val>
                                            <p:strVal val="#ppt_x"/>
                                          </p:val>
                                        </p:tav>
                                      </p:tavLst>
                                    </p:anim>
                                    <p:anim calcmode="lin" valueType="num">
                                      <p:cBhvr>
                                        <p:cTn id="33" dur="1000" fill="hold"/>
                                        <p:tgtEl>
                                          <p:spTgt spid="62"/>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nodeType="afterEffect">
                                  <p:stCondLst>
                                    <p:cond delay="0"/>
                                  </p:stCondLst>
                                  <p:childTnLst>
                                    <p:set>
                                      <p:cBhvr>
                                        <p:cTn id="36" dur="1" fill="hold">
                                          <p:stCondLst>
                                            <p:cond delay="0"/>
                                          </p:stCondLst>
                                        </p:cTn>
                                        <p:tgtEl>
                                          <p:spTgt spid="67"/>
                                        </p:tgtEl>
                                        <p:attrNameLst>
                                          <p:attrName>style.visibility</p:attrName>
                                        </p:attrNameLst>
                                      </p:cBhvr>
                                      <p:to>
                                        <p:strVal val="visible"/>
                                      </p:to>
                                    </p:set>
                                    <p:animEffect transition="in" filter="fade">
                                      <p:cBhvr>
                                        <p:cTn id="37" dur="1000"/>
                                        <p:tgtEl>
                                          <p:spTgt spid="67"/>
                                        </p:tgtEl>
                                      </p:cBhvr>
                                    </p:animEffect>
                                    <p:anim calcmode="lin" valueType="num">
                                      <p:cBhvr>
                                        <p:cTn id="38" dur="1000" fill="hold"/>
                                        <p:tgtEl>
                                          <p:spTgt spid="67"/>
                                        </p:tgtEl>
                                        <p:attrNameLst>
                                          <p:attrName>ppt_x</p:attrName>
                                        </p:attrNameLst>
                                      </p:cBhvr>
                                      <p:tavLst>
                                        <p:tav tm="0">
                                          <p:val>
                                            <p:strVal val="#ppt_x"/>
                                          </p:val>
                                        </p:tav>
                                        <p:tav tm="100000">
                                          <p:val>
                                            <p:strVal val="#ppt_x"/>
                                          </p:val>
                                        </p:tav>
                                      </p:tavLst>
                                    </p:anim>
                                    <p:anim calcmode="lin" valueType="num">
                                      <p:cBhvr>
                                        <p:cTn id="39" dur="1000" fill="hold"/>
                                        <p:tgtEl>
                                          <p:spTgt spid="67"/>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nodeType="afterEffect">
                                  <p:stCondLst>
                                    <p:cond delay="0"/>
                                  </p:stCondLst>
                                  <p:childTnLst>
                                    <p:set>
                                      <p:cBhvr>
                                        <p:cTn id="42" dur="1" fill="hold">
                                          <p:stCondLst>
                                            <p:cond delay="0"/>
                                          </p:stCondLst>
                                        </p:cTn>
                                        <p:tgtEl>
                                          <p:spTgt spid="72"/>
                                        </p:tgtEl>
                                        <p:attrNameLst>
                                          <p:attrName>style.visibility</p:attrName>
                                        </p:attrNameLst>
                                      </p:cBhvr>
                                      <p:to>
                                        <p:strVal val="visible"/>
                                      </p:to>
                                    </p:set>
                                    <p:animEffect transition="in" filter="fade">
                                      <p:cBhvr>
                                        <p:cTn id="43" dur="1000"/>
                                        <p:tgtEl>
                                          <p:spTgt spid="72"/>
                                        </p:tgtEl>
                                      </p:cBhvr>
                                    </p:animEffect>
                                    <p:anim calcmode="lin" valueType="num">
                                      <p:cBhvr>
                                        <p:cTn id="44" dur="1000" fill="hold"/>
                                        <p:tgtEl>
                                          <p:spTgt spid="72"/>
                                        </p:tgtEl>
                                        <p:attrNameLst>
                                          <p:attrName>ppt_x</p:attrName>
                                        </p:attrNameLst>
                                      </p:cBhvr>
                                      <p:tavLst>
                                        <p:tav tm="0">
                                          <p:val>
                                            <p:strVal val="#ppt_x"/>
                                          </p:val>
                                        </p:tav>
                                        <p:tav tm="100000">
                                          <p:val>
                                            <p:strVal val="#ppt_x"/>
                                          </p:val>
                                        </p:tav>
                                      </p:tavLst>
                                    </p:anim>
                                    <p:anim calcmode="lin" valueType="num">
                                      <p:cBhvr>
                                        <p:cTn id="45" dur="1000" fill="hold"/>
                                        <p:tgtEl>
                                          <p:spTgt spid="72"/>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nodeType="clickEffect">
                                  <p:stCondLst>
                                    <p:cond delay="0"/>
                                  </p:stCondLst>
                                  <p:childTnLst>
                                    <p:set>
                                      <p:cBhvr>
                                        <p:cTn id="49" dur="1" fill="hold">
                                          <p:stCondLst>
                                            <p:cond delay="0"/>
                                          </p:stCondLst>
                                        </p:cTn>
                                        <p:tgtEl>
                                          <p:spTgt spid="45"/>
                                        </p:tgtEl>
                                        <p:attrNameLst>
                                          <p:attrName>style.visibility</p:attrName>
                                        </p:attrNameLst>
                                      </p:cBhvr>
                                      <p:to>
                                        <p:strVal val="visible"/>
                                      </p:to>
                                    </p:set>
                                    <p:animEffect transition="in" filter="fade">
                                      <p:cBhvr>
                                        <p:cTn id="50" dur="1000"/>
                                        <p:tgtEl>
                                          <p:spTgt spid="45"/>
                                        </p:tgtEl>
                                      </p:cBhvr>
                                    </p:animEffect>
                                    <p:anim calcmode="lin" valueType="num">
                                      <p:cBhvr>
                                        <p:cTn id="51" dur="1000" fill="hold"/>
                                        <p:tgtEl>
                                          <p:spTgt spid="45"/>
                                        </p:tgtEl>
                                        <p:attrNameLst>
                                          <p:attrName>ppt_x</p:attrName>
                                        </p:attrNameLst>
                                      </p:cBhvr>
                                      <p:tavLst>
                                        <p:tav tm="0">
                                          <p:val>
                                            <p:strVal val="#ppt_x"/>
                                          </p:val>
                                        </p:tav>
                                        <p:tav tm="100000">
                                          <p:val>
                                            <p:strVal val="#ppt_x"/>
                                          </p:val>
                                        </p:tav>
                                      </p:tavLst>
                                    </p:anim>
                                    <p:anim calcmode="lin" valueType="num">
                                      <p:cBhvr>
                                        <p:cTn id="52"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34"/>
          <p:cNvSpPr/>
          <p:nvPr/>
        </p:nvSpPr>
        <p:spPr>
          <a:xfrm>
            <a:off x="938277" y="3436834"/>
            <a:ext cx="575799" cy="707886"/>
          </a:xfrm>
          <a:prstGeom prst="rect">
            <a:avLst/>
          </a:prstGeom>
          <a:noFill/>
          <a:ln w="9525">
            <a:noFill/>
          </a:ln>
        </p:spPr>
        <p:txBody>
          <a:bodyPr wrap="none">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en-US" altLang="zh-CN" sz="4000">
                <a:solidFill>
                  <a:schemeClr val="tx1">
                    <a:lumMod val="95000"/>
                    <a:lumOff val="5000"/>
                  </a:schemeClr>
                </a:solidFill>
                <a:latin typeface="黑体" panose="02010609060101010101" pitchFamily="2" charset="-122"/>
              </a:rPr>
              <a:t>×</a:t>
            </a:r>
          </a:p>
        </p:txBody>
      </p:sp>
      <p:grpSp>
        <p:nvGrpSpPr>
          <p:cNvPr id="7" name="组合 6"/>
          <p:cNvGrpSpPr/>
          <p:nvPr/>
        </p:nvGrpSpPr>
        <p:grpSpPr>
          <a:xfrm>
            <a:off x="690208" y="1801344"/>
            <a:ext cx="1232385" cy="1877290"/>
            <a:chOff x="633058" y="2249019"/>
            <a:chExt cx="1232385" cy="1877290"/>
          </a:xfrm>
        </p:grpSpPr>
        <p:sp>
          <p:nvSpPr>
            <p:cNvPr id="8" name="Text Box 111"/>
            <p:cNvSpPr txBox="1"/>
            <p:nvPr/>
          </p:nvSpPr>
          <p:spPr>
            <a:xfrm>
              <a:off x="823721" y="3726199"/>
              <a:ext cx="1041722" cy="400110"/>
            </a:xfrm>
            <a:prstGeom prst="rect">
              <a:avLst/>
            </a:prstGeom>
            <a:noFill/>
            <a:ln w="9525">
              <a:noFill/>
            </a:ln>
          </p:spPr>
          <p:txBody>
            <a:bodyPr wrap="square">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zh-CN" altLang="en-US" b="0">
                  <a:latin typeface="思源黑体 CN Medium" panose="020B0600000000000000" pitchFamily="34" charset="-122"/>
                  <a:ea typeface="思源黑体 CN Medium" panose="020B0600000000000000" pitchFamily="34" charset="-122"/>
                </a:rPr>
                <a:t>高茎</a:t>
              </a:r>
              <a:endParaRPr lang="zh-CN" altLang="en-US" sz="1800" b="0">
                <a:latin typeface="思源黑体 CN Medium" panose="020B0600000000000000" pitchFamily="34" charset="-122"/>
                <a:ea typeface="思源黑体 CN Medium" panose="020B0600000000000000" pitchFamily="34" charset="-122"/>
              </a:endParaRPr>
            </a:p>
          </p:txBody>
        </p:sp>
        <p:grpSp>
          <p:nvGrpSpPr>
            <p:cNvPr id="10" name="组合 9"/>
            <p:cNvGrpSpPr/>
            <p:nvPr/>
          </p:nvGrpSpPr>
          <p:grpSpPr>
            <a:xfrm>
              <a:off x="633058" y="2249019"/>
              <a:ext cx="1149132" cy="1478500"/>
              <a:chOff x="3279407" y="407339"/>
              <a:chExt cx="949695" cy="1221901"/>
            </a:xfrm>
          </p:grpSpPr>
          <p:sp>
            <p:nvSpPr>
              <p:cNvPr id="16" name="椭圆 15"/>
              <p:cNvSpPr/>
              <p:nvPr/>
            </p:nvSpPr>
            <p:spPr>
              <a:xfrm>
                <a:off x="3279407" y="407339"/>
                <a:ext cx="949695" cy="1221901"/>
              </a:xfrm>
              <a:prstGeom prst="ellipse">
                <a:avLst/>
              </a:prstGeom>
              <a:solidFill>
                <a:srgbClr val="D1D1FF"/>
              </a:solidFill>
              <a:ln w="5715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 name="组合 16"/>
              <p:cNvGrpSpPr/>
              <p:nvPr/>
            </p:nvGrpSpPr>
            <p:grpSpPr>
              <a:xfrm>
                <a:off x="3583087" y="582429"/>
                <a:ext cx="342333" cy="925381"/>
                <a:chOff x="1917484" y="2458525"/>
                <a:chExt cx="342333" cy="1119711"/>
              </a:xfrm>
            </p:grpSpPr>
            <p:grpSp>
              <p:nvGrpSpPr>
                <p:cNvPr id="18" name="组合 17"/>
                <p:cNvGrpSpPr/>
                <p:nvPr/>
              </p:nvGrpSpPr>
              <p:grpSpPr>
                <a:xfrm>
                  <a:off x="1917484" y="2458525"/>
                  <a:ext cx="106040" cy="1119711"/>
                  <a:chOff x="1917484" y="2458525"/>
                  <a:chExt cx="106040" cy="1119711"/>
                </a:xfrm>
              </p:grpSpPr>
              <p:grpSp>
                <p:nvGrpSpPr>
                  <p:cNvPr id="24" name="组合 23"/>
                  <p:cNvGrpSpPr/>
                  <p:nvPr/>
                </p:nvGrpSpPr>
                <p:grpSpPr>
                  <a:xfrm>
                    <a:off x="1917484" y="2458525"/>
                    <a:ext cx="106040" cy="1119711"/>
                    <a:chOff x="1917484" y="2458525"/>
                    <a:chExt cx="106040" cy="1119711"/>
                  </a:xfrm>
                </p:grpSpPr>
                <p:sp>
                  <p:nvSpPr>
                    <p:cNvPr id="26" name="椭圆 25"/>
                    <p:cNvSpPr/>
                    <p:nvPr/>
                  </p:nvSpPr>
                  <p:spPr>
                    <a:xfrm>
                      <a:off x="1917484" y="2458525"/>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1917484" y="3015319"/>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椭圆 24"/>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p:nvGrpSpPr>
              <p:grpSpPr>
                <a:xfrm>
                  <a:off x="2153777" y="2458525"/>
                  <a:ext cx="106040" cy="1119711"/>
                  <a:chOff x="1917484" y="2458525"/>
                  <a:chExt cx="106040" cy="1119711"/>
                </a:xfrm>
              </p:grpSpPr>
              <p:grpSp>
                <p:nvGrpSpPr>
                  <p:cNvPr id="20" name="组合 19"/>
                  <p:cNvGrpSpPr/>
                  <p:nvPr/>
                </p:nvGrpSpPr>
                <p:grpSpPr>
                  <a:xfrm>
                    <a:off x="1917484" y="2458525"/>
                    <a:ext cx="106040" cy="1119711"/>
                    <a:chOff x="1917484" y="2458525"/>
                    <a:chExt cx="106040" cy="1119711"/>
                  </a:xfrm>
                </p:grpSpPr>
                <p:sp>
                  <p:nvSpPr>
                    <p:cNvPr id="22" name="椭圆 21"/>
                    <p:cNvSpPr/>
                    <p:nvPr/>
                  </p:nvSpPr>
                  <p:spPr>
                    <a:xfrm>
                      <a:off x="1917484" y="2458525"/>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1917484" y="3015319"/>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椭圆 20"/>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grpSp>
        <p:nvGrpSpPr>
          <p:cNvPr id="28" name="组合 27"/>
          <p:cNvGrpSpPr/>
          <p:nvPr/>
        </p:nvGrpSpPr>
        <p:grpSpPr>
          <a:xfrm>
            <a:off x="690208" y="4076413"/>
            <a:ext cx="1149132" cy="1895397"/>
            <a:chOff x="633058" y="4524088"/>
            <a:chExt cx="1149132" cy="1895397"/>
          </a:xfrm>
        </p:grpSpPr>
        <p:sp>
          <p:nvSpPr>
            <p:cNvPr id="29" name="Text Box 125"/>
            <p:cNvSpPr txBox="1"/>
            <p:nvPr/>
          </p:nvSpPr>
          <p:spPr>
            <a:xfrm>
              <a:off x="796425" y="6019375"/>
              <a:ext cx="981319" cy="400110"/>
            </a:xfrm>
            <a:prstGeom prst="rect">
              <a:avLst/>
            </a:prstGeom>
            <a:noFill/>
            <a:ln w="9525">
              <a:noFill/>
            </a:ln>
          </p:spPr>
          <p:txBody>
            <a:bodyPr wrap="square">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zh-CN" altLang="en-US" b="0">
                  <a:latin typeface="思源黑体 CN Medium" panose="020B0600000000000000" pitchFamily="34" charset="-122"/>
                  <a:ea typeface="思源黑体 CN Medium" panose="020B0600000000000000" pitchFamily="34" charset="-122"/>
                </a:rPr>
                <a:t>矮茎</a:t>
              </a:r>
              <a:endParaRPr lang="zh-CN" altLang="en-US" sz="1800" b="0">
                <a:latin typeface="思源黑体 CN Medium" panose="020B0600000000000000" pitchFamily="34" charset="-122"/>
                <a:ea typeface="思源黑体 CN Medium" panose="020B0600000000000000" pitchFamily="34" charset="-122"/>
              </a:endParaRPr>
            </a:p>
          </p:txBody>
        </p:sp>
        <p:grpSp>
          <p:nvGrpSpPr>
            <p:cNvPr id="31" name="组合 30"/>
            <p:cNvGrpSpPr/>
            <p:nvPr/>
          </p:nvGrpSpPr>
          <p:grpSpPr>
            <a:xfrm>
              <a:off x="633058" y="4524088"/>
              <a:ext cx="1149132" cy="1478500"/>
              <a:chOff x="3279407" y="407339"/>
              <a:chExt cx="949695" cy="1221901"/>
            </a:xfrm>
          </p:grpSpPr>
          <p:sp>
            <p:nvSpPr>
              <p:cNvPr id="36" name="椭圆 35"/>
              <p:cNvSpPr/>
              <p:nvPr/>
            </p:nvSpPr>
            <p:spPr>
              <a:xfrm>
                <a:off x="3279407" y="407339"/>
                <a:ext cx="949695" cy="1221901"/>
              </a:xfrm>
              <a:prstGeom prst="ellipse">
                <a:avLst/>
              </a:prstGeom>
              <a:solidFill>
                <a:srgbClr val="D1D1FF"/>
              </a:solidFill>
              <a:ln w="5715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 name="组合 36"/>
              <p:cNvGrpSpPr/>
              <p:nvPr/>
            </p:nvGrpSpPr>
            <p:grpSpPr>
              <a:xfrm>
                <a:off x="3583087" y="582429"/>
                <a:ext cx="342333" cy="925381"/>
                <a:chOff x="1917484" y="2458525"/>
                <a:chExt cx="342333" cy="1119711"/>
              </a:xfrm>
            </p:grpSpPr>
            <p:grpSp>
              <p:nvGrpSpPr>
                <p:cNvPr id="38" name="组合 37"/>
                <p:cNvGrpSpPr/>
                <p:nvPr/>
              </p:nvGrpSpPr>
              <p:grpSpPr>
                <a:xfrm>
                  <a:off x="1917484" y="2458525"/>
                  <a:ext cx="106040" cy="1119711"/>
                  <a:chOff x="1917484" y="2458525"/>
                  <a:chExt cx="106040" cy="1119711"/>
                </a:xfrm>
              </p:grpSpPr>
              <p:grpSp>
                <p:nvGrpSpPr>
                  <p:cNvPr id="44" name="组合 43"/>
                  <p:cNvGrpSpPr/>
                  <p:nvPr/>
                </p:nvGrpSpPr>
                <p:grpSpPr>
                  <a:xfrm>
                    <a:off x="1917484" y="2458525"/>
                    <a:ext cx="106040" cy="1119711"/>
                    <a:chOff x="1917484" y="2458525"/>
                    <a:chExt cx="106040" cy="1119711"/>
                  </a:xfrm>
                </p:grpSpPr>
                <p:sp>
                  <p:nvSpPr>
                    <p:cNvPr id="46" name="椭圆 45"/>
                    <p:cNvSpPr/>
                    <p:nvPr/>
                  </p:nvSpPr>
                  <p:spPr>
                    <a:xfrm>
                      <a:off x="1917484" y="2458525"/>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1917484" y="3015319"/>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5" name="椭圆 44"/>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p:cNvGrpSpPr/>
                <p:nvPr/>
              </p:nvGrpSpPr>
              <p:grpSpPr>
                <a:xfrm>
                  <a:off x="2153777" y="2458525"/>
                  <a:ext cx="106040" cy="1119711"/>
                  <a:chOff x="1917484" y="2458525"/>
                  <a:chExt cx="106040" cy="1119711"/>
                </a:xfrm>
              </p:grpSpPr>
              <p:grpSp>
                <p:nvGrpSpPr>
                  <p:cNvPr id="40" name="组合 39"/>
                  <p:cNvGrpSpPr/>
                  <p:nvPr/>
                </p:nvGrpSpPr>
                <p:grpSpPr>
                  <a:xfrm>
                    <a:off x="1917484" y="2458525"/>
                    <a:ext cx="106040" cy="1119711"/>
                    <a:chOff x="1917484" y="2458525"/>
                    <a:chExt cx="106040" cy="1119711"/>
                  </a:xfrm>
                </p:grpSpPr>
                <p:sp>
                  <p:nvSpPr>
                    <p:cNvPr id="42" name="椭圆 41"/>
                    <p:cNvSpPr/>
                    <p:nvPr/>
                  </p:nvSpPr>
                  <p:spPr>
                    <a:xfrm>
                      <a:off x="1917484" y="2458525"/>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1917484" y="3015319"/>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椭圆 40"/>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grpSp>
        <p:nvGrpSpPr>
          <p:cNvPr id="49" name="组合 48"/>
          <p:cNvGrpSpPr/>
          <p:nvPr/>
        </p:nvGrpSpPr>
        <p:grpSpPr>
          <a:xfrm>
            <a:off x="3027025" y="1837659"/>
            <a:ext cx="1044665" cy="1344091"/>
            <a:chOff x="3202257" y="462880"/>
            <a:chExt cx="863359" cy="1110819"/>
          </a:xfrm>
        </p:grpSpPr>
        <p:sp>
          <p:nvSpPr>
            <p:cNvPr id="53" name="椭圆 52"/>
            <p:cNvSpPr/>
            <p:nvPr/>
          </p:nvSpPr>
          <p:spPr>
            <a:xfrm>
              <a:off x="3202257" y="462880"/>
              <a:ext cx="863359" cy="1110819"/>
            </a:xfrm>
            <a:prstGeom prst="ellipse">
              <a:avLst/>
            </a:prstGeom>
            <a:solidFill>
              <a:srgbClr val="D1D1FF"/>
            </a:solidFill>
            <a:ln w="5715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4" name="组合 53"/>
            <p:cNvGrpSpPr/>
            <p:nvPr/>
          </p:nvGrpSpPr>
          <p:grpSpPr>
            <a:xfrm>
              <a:off x="3583087" y="582429"/>
              <a:ext cx="106040" cy="925381"/>
              <a:chOff x="1917484" y="2458525"/>
              <a:chExt cx="106040" cy="1119711"/>
            </a:xfrm>
          </p:grpSpPr>
          <p:grpSp>
            <p:nvGrpSpPr>
              <p:cNvPr id="55" name="组合 54"/>
              <p:cNvGrpSpPr/>
              <p:nvPr/>
            </p:nvGrpSpPr>
            <p:grpSpPr>
              <a:xfrm>
                <a:off x="1917484" y="2458525"/>
                <a:ext cx="106040" cy="1119711"/>
                <a:chOff x="1917484" y="2458525"/>
                <a:chExt cx="106040" cy="1119711"/>
              </a:xfrm>
            </p:grpSpPr>
            <p:sp>
              <p:nvSpPr>
                <p:cNvPr id="57" name="椭圆 56"/>
                <p:cNvSpPr/>
                <p:nvPr/>
              </p:nvSpPr>
              <p:spPr>
                <a:xfrm>
                  <a:off x="1917484" y="2458525"/>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1917484" y="3015319"/>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6" name="椭圆 55"/>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60" name="组合 59"/>
          <p:cNvGrpSpPr/>
          <p:nvPr/>
        </p:nvGrpSpPr>
        <p:grpSpPr>
          <a:xfrm>
            <a:off x="3027025" y="4256221"/>
            <a:ext cx="1044665" cy="1344091"/>
            <a:chOff x="3202257" y="462880"/>
            <a:chExt cx="863359" cy="1110819"/>
          </a:xfrm>
        </p:grpSpPr>
        <p:sp>
          <p:nvSpPr>
            <p:cNvPr id="64" name="椭圆 63"/>
            <p:cNvSpPr/>
            <p:nvPr/>
          </p:nvSpPr>
          <p:spPr>
            <a:xfrm>
              <a:off x="3202257" y="462880"/>
              <a:ext cx="863359" cy="1110819"/>
            </a:xfrm>
            <a:prstGeom prst="ellipse">
              <a:avLst/>
            </a:prstGeom>
            <a:solidFill>
              <a:srgbClr val="D1D1FF"/>
            </a:solidFill>
            <a:ln w="5715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5" name="组合 64"/>
            <p:cNvGrpSpPr/>
            <p:nvPr/>
          </p:nvGrpSpPr>
          <p:grpSpPr>
            <a:xfrm>
              <a:off x="3583087" y="582429"/>
              <a:ext cx="106040" cy="925381"/>
              <a:chOff x="1917484" y="2458525"/>
              <a:chExt cx="106040" cy="1119711"/>
            </a:xfrm>
          </p:grpSpPr>
          <p:grpSp>
            <p:nvGrpSpPr>
              <p:cNvPr id="66" name="组合 65"/>
              <p:cNvGrpSpPr/>
              <p:nvPr/>
            </p:nvGrpSpPr>
            <p:grpSpPr>
              <a:xfrm>
                <a:off x="1917484" y="2458525"/>
                <a:ext cx="106040" cy="1119711"/>
                <a:chOff x="1917484" y="2458525"/>
                <a:chExt cx="106040" cy="1119711"/>
              </a:xfrm>
            </p:grpSpPr>
            <p:sp>
              <p:nvSpPr>
                <p:cNvPr id="68" name="椭圆 67"/>
                <p:cNvSpPr/>
                <p:nvPr/>
              </p:nvSpPr>
              <p:spPr>
                <a:xfrm>
                  <a:off x="1917484" y="2458525"/>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1917484" y="3015319"/>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7" name="椭圆 66"/>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70" name="组合 69"/>
          <p:cNvGrpSpPr/>
          <p:nvPr/>
        </p:nvGrpSpPr>
        <p:grpSpPr>
          <a:xfrm>
            <a:off x="4090242" y="2790918"/>
            <a:ext cx="766869" cy="1797131"/>
            <a:chOff x="4033092" y="3238593"/>
            <a:chExt cx="766869" cy="1797131"/>
          </a:xfrm>
        </p:grpSpPr>
        <p:cxnSp>
          <p:nvCxnSpPr>
            <p:cNvPr id="71" name="直接箭头连接符 70"/>
            <p:cNvCxnSpPr/>
            <p:nvPr/>
          </p:nvCxnSpPr>
          <p:spPr>
            <a:xfrm flipV="1">
              <a:off x="4033092" y="4616673"/>
              <a:ext cx="766869" cy="419051"/>
            </a:xfrm>
            <a:prstGeom prst="straightConnector1">
              <a:avLst/>
            </a:prstGeom>
            <a:ln w="57150">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72" name="直接箭头连接符 71"/>
            <p:cNvCxnSpPr/>
            <p:nvPr/>
          </p:nvCxnSpPr>
          <p:spPr>
            <a:xfrm>
              <a:off x="4078660" y="3238593"/>
              <a:ext cx="672711" cy="365008"/>
            </a:xfrm>
            <a:prstGeom prst="straightConnector1">
              <a:avLst/>
            </a:prstGeom>
            <a:ln w="57150">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73" name="组合 72"/>
          <p:cNvGrpSpPr/>
          <p:nvPr/>
        </p:nvGrpSpPr>
        <p:grpSpPr>
          <a:xfrm>
            <a:off x="1953612" y="2573083"/>
            <a:ext cx="977357" cy="2335415"/>
            <a:chOff x="1896462" y="3020758"/>
            <a:chExt cx="977357" cy="2335415"/>
          </a:xfrm>
        </p:grpSpPr>
        <p:cxnSp>
          <p:nvCxnSpPr>
            <p:cNvPr id="74" name="直接箭头连接符 73"/>
            <p:cNvCxnSpPr/>
            <p:nvPr/>
          </p:nvCxnSpPr>
          <p:spPr>
            <a:xfrm>
              <a:off x="1945907" y="3020758"/>
              <a:ext cx="927912" cy="0"/>
            </a:xfrm>
            <a:prstGeom prst="straightConnector1">
              <a:avLst/>
            </a:prstGeom>
            <a:ln w="57150">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75" name="直接箭头连接符 74"/>
            <p:cNvCxnSpPr/>
            <p:nvPr/>
          </p:nvCxnSpPr>
          <p:spPr>
            <a:xfrm>
              <a:off x="1896462" y="5356173"/>
              <a:ext cx="927912" cy="0"/>
            </a:xfrm>
            <a:prstGeom prst="straightConnector1">
              <a:avLst/>
            </a:prstGeom>
            <a:ln w="57150">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grpSp>
      <p:sp>
        <p:nvSpPr>
          <p:cNvPr id="76" name="矩形: 圆角 75"/>
          <p:cNvSpPr/>
          <p:nvPr/>
        </p:nvSpPr>
        <p:spPr>
          <a:xfrm>
            <a:off x="884018" y="1032991"/>
            <a:ext cx="707716" cy="483762"/>
          </a:xfrm>
          <a:prstGeom prst="roundRect">
            <a:avLst>
              <a:gd name="adj" fmla="val 50000"/>
            </a:avLst>
          </a:prstGeom>
          <a:solidFill>
            <a:srgbClr val="4F45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lnSpc>
                <a:spcPct val="120000"/>
              </a:lnSpc>
              <a:defRPr/>
            </a:pPr>
            <a:r>
              <a:rPr lang="en-US" altLang="zh-CN" sz="2000" b="1">
                <a:solidFill>
                  <a:prstClr val="white"/>
                </a:solidFill>
              </a:rPr>
              <a:t>P</a:t>
            </a:r>
            <a:endParaRPr lang="zh-CN" altLang="en-US" sz="2000" b="1">
              <a:solidFill>
                <a:prstClr val="white"/>
              </a:solidFill>
            </a:endParaRPr>
          </a:p>
        </p:txBody>
      </p:sp>
      <p:grpSp>
        <p:nvGrpSpPr>
          <p:cNvPr id="4" name="组合 3"/>
          <p:cNvGrpSpPr/>
          <p:nvPr/>
        </p:nvGrpSpPr>
        <p:grpSpPr>
          <a:xfrm>
            <a:off x="7440567" y="2014335"/>
            <a:ext cx="787825" cy="2263859"/>
            <a:chOff x="7440567" y="2014335"/>
            <a:chExt cx="787825" cy="2263859"/>
          </a:xfrm>
        </p:grpSpPr>
        <p:grpSp>
          <p:nvGrpSpPr>
            <p:cNvPr id="78" name="组合 77"/>
            <p:cNvGrpSpPr/>
            <p:nvPr/>
          </p:nvGrpSpPr>
          <p:grpSpPr>
            <a:xfrm>
              <a:off x="7443520" y="2014335"/>
              <a:ext cx="784872" cy="1009835"/>
              <a:chOff x="3202257" y="462880"/>
              <a:chExt cx="863359" cy="1110819"/>
            </a:xfrm>
          </p:grpSpPr>
          <p:sp>
            <p:nvSpPr>
              <p:cNvPr id="82" name="椭圆 81"/>
              <p:cNvSpPr/>
              <p:nvPr/>
            </p:nvSpPr>
            <p:spPr>
              <a:xfrm>
                <a:off x="3202257" y="462880"/>
                <a:ext cx="863359" cy="1110819"/>
              </a:xfrm>
              <a:prstGeom prst="ellipse">
                <a:avLst/>
              </a:prstGeom>
              <a:solidFill>
                <a:srgbClr val="D1D1FF"/>
              </a:solidFill>
              <a:ln w="5715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3" name="组合 82"/>
              <p:cNvGrpSpPr/>
              <p:nvPr/>
            </p:nvGrpSpPr>
            <p:grpSpPr>
              <a:xfrm>
                <a:off x="3583087" y="582429"/>
                <a:ext cx="106040" cy="925381"/>
                <a:chOff x="1917484" y="2458525"/>
                <a:chExt cx="106040" cy="1119711"/>
              </a:xfrm>
            </p:grpSpPr>
            <p:grpSp>
              <p:nvGrpSpPr>
                <p:cNvPr id="84" name="组合 83"/>
                <p:cNvGrpSpPr/>
                <p:nvPr/>
              </p:nvGrpSpPr>
              <p:grpSpPr>
                <a:xfrm>
                  <a:off x="1917484" y="2458525"/>
                  <a:ext cx="106040" cy="1119711"/>
                  <a:chOff x="1917484" y="2458525"/>
                  <a:chExt cx="106040" cy="1119711"/>
                </a:xfrm>
              </p:grpSpPr>
              <p:sp>
                <p:nvSpPr>
                  <p:cNvPr id="86" name="椭圆 85"/>
                  <p:cNvSpPr/>
                  <p:nvPr/>
                </p:nvSpPr>
                <p:spPr>
                  <a:xfrm>
                    <a:off x="1917484" y="2458525"/>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1917484" y="3015319"/>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5" name="椭圆 84"/>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89" name="组合 88"/>
            <p:cNvGrpSpPr/>
            <p:nvPr/>
          </p:nvGrpSpPr>
          <p:grpSpPr>
            <a:xfrm>
              <a:off x="7440567" y="3268359"/>
              <a:ext cx="784872" cy="1009835"/>
              <a:chOff x="3202257" y="462880"/>
              <a:chExt cx="863359" cy="1110819"/>
            </a:xfrm>
          </p:grpSpPr>
          <p:sp>
            <p:nvSpPr>
              <p:cNvPr id="93" name="椭圆 92"/>
              <p:cNvSpPr/>
              <p:nvPr/>
            </p:nvSpPr>
            <p:spPr>
              <a:xfrm>
                <a:off x="3202257" y="462880"/>
                <a:ext cx="863359" cy="1110819"/>
              </a:xfrm>
              <a:prstGeom prst="ellipse">
                <a:avLst/>
              </a:prstGeom>
              <a:solidFill>
                <a:srgbClr val="D1D1FF"/>
              </a:solidFill>
              <a:ln w="5715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4" name="组合 93"/>
              <p:cNvGrpSpPr/>
              <p:nvPr/>
            </p:nvGrpSpPr>
            <p:grpSpPr>
              <a:xfrm>
                <a:off x="3583087" y="582429"/>
                <a:ext cx="106040" cy="925381"/>
                <a:chOff x="1917484" y="2458525"/>
                <a:chExt cx="106040" cy="1119711"/>
              </a:xfrm>
            </p:grpSpPr>
            <p:grpSp>
              <p:nvGrpSpPr>
                <p:cNvPr id="95" name="组合 94"/>
                <p:cNvGrpSpPr/>
                <p:nvPr/>
              </p:nvGrpSpPr>
              <p:grpSpPr>
                <a:xfrm>
                  <a:off x="1917484" y="2458525"/>
                  <a:ext cx="106040" cy="1119711"/>
                  <a:chOff x="1917484" y="2458525"/>
                  <a:chExt cx="106040" cy="1119711"/>
                </a:xfrm>
              </p:grpSpPr>
              <p:sp>
                <p:nvSpPr>
                  <p:cNvPr id="97" name="椭圆 96"/>
                  <p:cNvSpPr/>
                  <p:nvPr/>
                </p:nvSpPr>
                <p:spPr>
                  <a:xfrm>
                    <a:off x="1917484" y="2458525"/>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椭圆 97"/>
                  <p:cNvSpPr/>
                  <p:nvPr/>
                </p:nvSpPr>
                <p:spPr>
                  <a:xfrm>
                    <a:off x="1917484" y="3015319"/>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6" name="椭圆 95"/>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121" name="Text Box 118"/>
          <p:cNvSpPr txBox="1"/>
          <p:nvPr/>
        </p:nvSpPr>
        <p:spPr>
          <a:xfrm>
            <a:off x="7541505" y="4924847"/>
            <a:ext cx="867805" cy="584775"/>
          </a:xfrm>
          <a:prstGeom prst="rect">
            <a:avLst/>
          </a:prstGeom>
          <a:noFill/>
          <a:ln w="9525">
            <a:noFill/>
          </a:ln>
        </p:spPr>
        <p:txBody>
          <a:bodyPr wrap="square">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en-US" altLang="zh-CN" sz="3200" b="0" dirty="0">
                <a:solidFill>
                  <a:schemeClr val="tx1">
                    <a:lumMod val="95000"/>
                    <a:lumOff val="5000"/>
                  </a:schemeClr>
                </a:solidFill>
                <a:latin typeface="思源黑体 CN Medium" panose="020B0600000000000000" pitchFamily="34" charset="-122"/>
                <a:ea typeface="思源黑体 CN Medium" panose="020B0600000000000000" pitchFamily="34" charset="-122"/>
              </a:rPr>
              <a:t>F</a:t>
            </a:r>
            <a:r>
              <a:rPr lang="en-US" altLang="zh-CN" sz="3200" b="0" baseline="-25000" dirty="0">
                <a:solidFill>
                  <a:schemeClr val="tx1">
                    <a:lumMod val="95000"/>
                    <a:lumOff val="5000"/>
                  </a:schemeClr>
                </a:solidFill>
                <a:latin typeface="思源黑体 CN Medium" panose="020B0600000000000000" pitchFamily="34" charset="-122"/>
                <a:ea typeface="思源黑体 CN Medium" panose="020B0600000000000000" pitchFamily="34" charset="-122"/>
              </a:rPr>
              <a:t>1</a:t>
            </a:r>
            <a:endParaRPr lang="zh-CN" altLang="en-US" sz="3200" b="0" baseline="-25000" dirty="0">
              <a:solidFill>
                <a:schemeClr val="tx1">
                  <a:lumMod val="95000"/>
                  <a:lumOff val="5000"/>
                </a:schemeClr>
              </a:solidFill>
              <a:latin typeface="思源黑体 CN Medium" panose="020B0600000000000000" pitchFamily="34" charset="-122"/>
              <a:ea typeface="思源黑体 CN Medium" panose="020B0600000000000000" pitchFamily="34" charset="-122"/>
            </a:endParaRPr>
          </a:p>
        </p:txBody>
      </p:sp>
      <p:cxnSp>
        <p:nvCxnSpPr>
          <p:cNvPr id="124" name="直接连接符 123"/>
          <p:cNvCxnSpPr/>
          <p:nvPr/>
        </p:nvCxnSpPr>
        <p:spPr>
          <a:xfrm>
            <a:off x="7500430" y="3114166"/>
            <a:ext cx="3764985" cy="0"/>
          </a:xfrm>
          <a:prstGeom prst="line">
            <a:avLst/>
          </a:prstGeom>
          <a:ln w="28575">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7520247" y="4387815"/>
            <a:ext cx="3764985" cy="0"/>
          </a:xfrm>
          <a:prstGeom prst="line">
            <a:avLst/>
          </a:prstGeom>
          <a:ln w="28575">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nvGrpSpPr>
          <p:cNvPr id="126" name="组合 125"/>
          <p:cNvGrpSpPr/>
          <p:nvPr/>
        </p:nvGrpSpPr>
        <p:grpSpPr>
          <a:xfrm>
            <a:off x="6274143" y="3163474"/>
            <a:ext cx="1020703" cy="450245"/>
            <a:chOff x="6276262" y="3611149"/>
            <a:chExt cx="1020703" cy="450245"/>
          </a:xfrm>
        </p:grpSpPr>
        <p:cxnSp>
          <p:nvCxnSpPr>
            <p:cNvPr id="127" name="直接箭头连接符 126"/>
            <p:cNvCxnSpPr/>
            <p:nvPr/>
          </p:nvCxnSpPr>
          <p:spPr>
            <a:xfrm>
              <a:off x="6276262" y="4061394"/>
              <a:ext cx="1020703" cy="0"/>
            </a:xfrm>
            <a:prstGeom prst="straightConnector1">
              <a:avLst/>
            </a:prstGeom>
            <a:ln w="57150">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28" name="矩形 127"/>
            <p:cNvSpPr/>
            <p:nvPr/>
          </p:nvSpPr>
          <p:spPr>
            <a:xfrm>
              <a:off x="6372187" y="3611149"/>
              <a:ext cx="697627" cy="429861"/>
            </a:xfrm>
            <a:prstGeom prst="rect">
              <a:avLst/>
            </a:prstGeom>
          </p:spPr>
          <p:txBody>
            <a:bodyPr wrap="none">
              <a:spAutoFit/>
            </a:bodyPr>
            <a:lstStyle/>
            <a:p>
              <a:pPr lvl="0">
                <a:lnSpc>
                  <a:spcPct val="120000"/>
                </a:lnSpc>
                <a:defRPr/>
              </a:pPr>
              <a:r>
                <a:rPr lang="zh-CN" altLang="en-US" sz="2000" b="1">
                  <a:solidFill>
                    <a:schemeClr val="tx1">
                      <a:lumMod val="95000"/>
                      <a:lumOff val="5000"/>
                    </a:schemeClr>
                  </a:solidFill>
                </a:rPr>
                <a:t>自交</a:t>
              </a:r>
            </a:p>
          </p:txBody>
        </p:sp>
      </p:grpSp>
      <p:sp>
        <p:nvSpPr>
          <p:cNvPr id="129" name="矩形: 圆角 128"/>
          <p:cNvSpPr/>
          <p:nvPr/>
        </p:nvSpPr>
        <p:spPr>
          <a:xfrm>
            <a:off x="3088550" y="1032991"/>
            <a:ext cx="916780" cy="483762"/>
          </a:xfrm>
          <a:prstGeom prst="roundRect">
            <a:avLst>
              <a:gd name="adj" fmla="val 50000"/>
            </a:avLst>
          </a:prstGeom>
          <a:solidFill>
            <a:srgbClr val="4F45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lnSpc>
                <a:spcPct val="120000"/>
              </a:lnSpc>
              <a:defRPr/>
            </a:pPr>
            <a:r>
              <a:rPr lang="zh-CN" altLang="en-US" sz="2000" b="1">
                <a:solidFill>
                  <a:prstClr val="white"/>
                </a:solidFill>
              </a:rPr>
              <a:t>配子</a:t>
            </a:r>
          </a:p>
        </p:txBody>
      </p:sp>
      <p:sp>
        <p:nvSpPr>
          <p:cNvPr id="130" name="矩形: 圆角 129"/>
          <p:cNvSpPr/>
          <p:nvPr/>
        </p:nvSpPr>
        <p:spPr>
          <a:xfrm>
            <a:off x="5158634" y="1032991"/>
            <a:ext cx="707716" cy="483762"/>
          </a:xfrm>
          <a:prstGeom prst="roundRect">
            <a:avLst>
              <a:gd name="adj" fmla="val 50000"/>
            </a:avLst>
          </a:prstGeom>
          <a:solidFill>
            <a:srgbClr val="4F45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lnSpc>
                <a:spcPct val="120000"/>
              </a:lnSpc>
              <a:defRPr/>
            </a:pPr>
            <a:r>
              <a:rPr lang="en-US" altLang="zh-CN" sz="2000" b="1">
                <a:solidFill>
                  <a:prstClr val="white"/>
                </a:solidFill>
              </a:rPr>
              <a:t>F</a:t>
            </a:r>
            <a:r>
              <a:rPr lang="en-US" altLang="zh-CN" sz="2000" b="1" baseline="-25000">
                <a:solidFill>
                  <a:prstClr val="white"/>
                </a:solidFill>
              </a:rPr>
              <a:t>1</a:t>
            </a:r>
            <a:endParaRPr lang="zh-CN" altLang="en-US" sz="2000" b="1" baseline="-25000">
              <a:solidFill>
                <a:prstClr val="white"/>
              </a:solidFill>
            </a:endParaRPr>
          </a:p>
        </p:txBody>
      </p:sp>
      <p:sp>
        <p:nvSpPr>
          <p:cNvPr id="131" name="矩形: 圆角 130"/>
          <p:cNvSpPr/>
          <p:nvPr/>
        </p:nvSpPr>
        <p:spPr>
          <a:xfrm>
            <a:off x="8802863" y="1032991"/>
            <a:ext cx="707716" cy="483762"/>
          </a:xfrm>
          <a:prstGeom prst="roundRect">
            <a:avLst>
              <a:gd name="adj" fmla="val 50000"/>
            </a:avLst>
          </a:prstGeom>
          <a:solidFill>
            <a:srgbClr val="4F45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lnSpc>
                <a:spcPct val="120000"/>
              </a:lnSpc>
              <a:defRPr/>
            </a:pPr>
            <a:r>
              <a:rPr lang="en-US" altLang="zh-CN" sz="2000" b="1">
                <a:solidFill>
                  <a:prstClr val="white"/>
                </a:solidFill>
              </a:rPr>
              <a:t>F</a:t>
            </a:r>
            <a:r>
              <a:rPr lang="en-US" altLang="zh-CN" sz="2000" b="1" baseline="-25000">
                <a:solidFill>
                  <a:prstClr val="white"/>
                </a:solidFill>
              </a:rPr>
              <a:t>2</a:t>
            </a:r>
            <a:endParaRPr lang="zh-CN" altLang="en-US" sz="2000" b="1" baseline="-25000">
              <a:solidFill>
                <a:prstClr val="white"/>
              </a:solidFill>
            </a:endParaRPr>
          </a:p>
        </p:txBody>
      </p:sp>
      <p:sp>
        <p:nvSpPr>
          <p:cNvPr id="132" name="矩形 131"/>
          <p:cNvSpPr/>
          <p:nvPr/>
        </p:nvSpPr>
        <p:spPr>
          <a:xfrm>
            <a:off x="1816437" y="3414118"/>
            <a:ext cx="1210588" cy="429861"/>
          </a:xfrm>
          <a:prstGeom prst="rect">
            <a:avLst/>
          </a:prstGeom>
        </p:spPr>
        <p:txBody>
          <a:bodyPr wrap="none">
            <a:spAutoFit/>
          </a:bodyPr>
          <a:lstStyle/>
          <a:p>
            <a:pPr lvl="0">
              <a:lnSpc>
                <a:spcPct val="120000"/>
              </a:lnSpc>
              <a:defRPr/>
            </a:pPr>
            <a:r>
              <a:rPr lang="zh-CN" altLang="en-US" sz="2000" b="1">
                <a:solidFill>
                  <a:schemeClr val="tx1">
                    <a:lumMod val="95000"/>
                    <a:lumOff val="5000"/>
                  </a:schemeClr>
                </a:solidFill>
              </a:rPr>
              <a:t>减数分裂</a:t>
            </a:r>
          </a:p>
        </p:txBody>
      </p:sp>
      <p:grpSp>
        <p:nvGrpSpPr>
          <p:cNvPr id="133" name="组合 132"/>
          <p:cNvGrpSpPr/>
          <p:nvPr/>
        </p:nvGrpSpPr>
        <p:grpSpPr>
          <a:xfrm>
            <a:off x="4870262" y="2761465"/>
            <a:ext cx="1380705" cy="2051748"/>
            <a:chOff x="4813112" y="3209140"/>
            <a:chExt cx="1380705" cy="2051748"/>
          </a:xfrm>
        </p:grpSpPr>
        <p:grpSp>
          <p:nvGrpSpPr>
            <p:cNvPr id="136" name="组合 135"/>
            <p:cNvGrpSpPr/>
            <p:nvPr/>
          </p:nvGrpSpPr>
          <p:grpSpPr>
            <a:xfrm>
              <a:off x="4813112" y="3209140"/>
              <a:ext cx="1264045" cy="1626350"/>
              <a:chOff x="3279407" y="407339"/>
              <a:chExt cx="949695" cy="1221901"/>
            </a:xfrm>
          </p:grpSpPr>
          <p:sp>
            <p:nvSpPr>
              <p:cNvPr id="143" name="椭圆 142"/>
              <p:cNvSpPr/>
              <p:nvPr/>
            </p:nvSpPr>
            <p:spPr>
              <a:xfrm>
                <a:off x="3279407" y="407339"/>
                <a:ext cx="949695" cy="1221901"/>
              </a:xfrm>
              <a:prstGeom prst="ellipse">
                <a:avLst/>
              </a:prstGeom>
              <a:solidFill>
                <a:srgbClr val="D1D1FF"/>
              </a:solidFill>
              <a:ln w="5715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4" name="组合 143"/>
              <p:cNvGrpSpPr/>
              <p:nvPr/>
            </p:nvGrpSpPr>
            <p:grpSpPr>
              <a:xfrm>
                <a:off x="3583087" y="582429"/>
                <a:ext cx="342333" cy="925381"/>
                <a:chOff x="1917484" y="2458525"/>
                <a:chExt cx="342333" cy="1119711"/>
              </a:xfrm>
            </p:grpSpPr>
            <p:grpSp>
              <p:nvGrpSpPr>
                <p:cNvPr id="145" name="组合 144"/>
                <p:cNvGrpSpPr/>
                <p:nvPr/>
              </p:nvGrpSpPr>
              <p:grpSpPr>
                <a:xfrm>
                  <a:off x="1917484" y="2458525"/>
                  <a:ext cx="106040" cy="1119711"/>
                  <a:chOff x="1917484" y="2458525"/>
                  <a:chExt cx="106040" cy="1119711"/>
                </a:xfrm>
              </p:grpSpPr>
              <p:grpSp>
                <p:nvGrpSpPr>
                  <p:cNvPr id="151" name="组合 150"/>
                  <p:cNvGrpSpPr/>
                  <p:nvPr/>
                </p:nvGrpSpPr>
                <p:grpSpPr>
                  <a:xfrm>
                    <a:off x="1917484" y="2458525"/>
                    <a:ext cx="106040" cy="1119711"/>
                    <a:chOff x="1917484" y="2458525"/>
                    <a:chExt cx="106040" cy="1119711"/>
                  </a:xfrm>
                </p:grpSpPr>
                <p:sp>
                  <p:nvSpPr>
                    <p:cNvPr id="153" name="椭圆 152"/>
                    <p:cNvSpPr/>
                    <p:nvPr/>
                  </p:nvSpPr>
                  <p:spPr>
                    <a:xfrm>
                      <a:off x="1917484" y="2458525"/>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4" name="椭圆 153"/>
                    <p:cNvSpPr/>
                    <p:nvPr/>
                  </p:nvSpPr>
                  <p:spPr>
                    <a:xfrm>
                      <a:off x="1917484" y="3015319"/>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2" name="椭圆 151"/>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6" name="组合 145"/>
                <p:cNvGrpSpPr/>
                <p:nvPr/>
              </p:nvGrpSpPr>
              <p:grpSpPr>
                <a:xfrm>
                  <a:off x="2153777" y="2458525"/>
                  <a:ext cx="106040" cy="1119711"/>
                  <a:chOff x="1917484" y="2458525"/>
                  <a:chExt cx="106040" cy="1119711"/>
                </a:xfrm>
              </p:grpSpPr>
              <p:grpSp>
                <p:nvGrpSpPr>
                  <p:cNvPr id="147" name="组合 146"/>
                  <p:cNvGrpSpPr/>
                  <p:nvPr/>
                </p:nvGrpSpPr>
                <p:grpSpPr>
                  <a:xfrm>
                    <a:off x="1917484" y="2458525"/>
                    <a:ext cx="106040" cy="1119711"/>
                    <a:chOff x="1917484" y="2458525"/>
                    <a:chExt cx="106040" cy="1119711"/>
                  </a:xfrm>
                </p:grpSpPr>
                <p:sp>
                  <p:nvSpPr>
                    <p:cNvPr id="149" name="椭圆 148"/>
                    <p:cNvSpPr/>
                    <p:nvPr/>
                  </p:nvSpPr>
                  <p:spPr>
                    <a:xfrm>
                      <a:off x="1917484" y="2458525"/>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0" name="椭圆 149"/>
                    <p:cNvSpPr/>
                    <p:nvPr/>
                  </p:nvSpPr>
                  <p:spPr>
                    <a:xfrm>
                      <a:off x="1917484" y="3015319"/>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8" name="椭圆 147"/>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135" name="Text Box 111"/>
            <p:cNvSpPr txBox="1"/>
            <p:nvPr/>
          </p:nvSpPr>
          <p:spPr>
            <a:xfrm>
              <a:off x="5152095" y="4860778"/>
              <a:ext cx="1041722" cy="400110"/>
            </a:xfrm>
            <a:prstGeom prst="rect">
              <a:avLst/>
            </a:prstGeom>
            <a:noFill/>
            <a:ln w="9525">
              <a:noFill/>
            </a:ln>
          </p:spPr>
          <p:txBody>
            <a:bodyPr wrap="square">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zh-CN" altLang="en-US" b="0">
                  <a:latin typeface="思源黑体 CN Medium" panose="020B0600000000000000" pitchFamily="34" charset="-122"/>
                  <a:ea typeface="思源黑体 CN Medium" panose="020B0600000000000000" pitchFamily="34" charset="-122"/>
                </a:rPr>
                <a:t>高茎</a:t>
              </a:r>
              <a:endParaRPr lang="zh-CN" altLang="en-US" sz="1800" b="0">
                <a:latin typeface="思源黑体 CN Medium" panose="020B0600000000000000" pitchFamily="34" charset="-122"/>
                <a:ea typeface="思源黑体 CN Medium" panose="020B0600000000000000" pitchFamily="34" charset="-122"/>
              </a:endParaRPr>
            </a:p>
          </p:txBody>
        </p:sp>
      </p:grpSp>
      <p:grpSp>
        <p:nvGrpSpPr>
          <p:cNvPr id="155" name="组合 154"/>
          <p:cNvGrpSpPr/>
          <p:nvPr/>
        </p:nvGrpSpPr>
        <p:grpSpPr>
          <a:xfrm>
            <a:off x="8601432" y="1913351"/>
            <a:ext cx="1446442" cy="1260126"/>
            <a:chOff x="8806751" y="2361026"/>
            <a:chExt cx="1446442" cy="1260126"/>
          </a:xfrm>
        </p:grpSpPr>
        <p:grpSp>
          <p:nvGrpSpPr>
            <p:cNvPr id="158" name="组合 157"/>
            <p:cNvGrpSpPr/>
            <p:nvPr/>
          </p:nvGrpSpPr>
          <p:grpSpPr>
            <a:xfrm>
              <a:off x="8806751" y="2361026"/>
              <a:ext cx="949695" cy="1110819"/>
              <a:chOff x="3279407" y="407339"/>
              <a:chExt cx="949695" cy="1221901"/>
            </a:xfrm>
          </p:grpSpPr>
          <p:sp>
            <p:nvSpPr>
              <p:cNvPr id="165" name="椭圆 164"/>
              <p:cNvSpPr/>
              <p:nvPr/>
            </p:nvSpPr>
            <p:spPr>
              <a:xfrm>
                <a:off x="3279407" y="407339"/>
                <a:ext cx="949695" cy="1221901"/>
              </a:xfrm>
              <a:prstGeom prst="ellipse">
                <a:avLst/>
              </a:prstGeom>
              <a:solidFill>
                <a:srgbClr val="D1D1FF"/>
              </a:solidFill>
              <a:ln w="5715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6" name="组合 165"/>
              <p:cNvGrpSpPr/>
              <p:nvPr/>
            </p:nvGrpSpPr>
            <p:grpSpPr>
              <a:xfrm>
                <a:off x="3583087" y="582429"/>
                <a:ext cx="342333" cy="925381"/>
                <a:chOff x="1917484" y="2458525"/>
                <a:chExt cx="342333" cy="1119711"/>
              </a:xfrm>
            </p:grpSpPr>
            <p:grpSp>
              <p:nvGrpSpPr>
                <p:cNvPr id="167" name="组合 166"/>
                <p:cNvGrpSpPr/>
                <p:nvPr/>
              </p:nvGrpSpPr>
              <p:grpSpPr>
                <a:xfrm>
                  <a:off x="1917484" y="2458525"/>
                  <a:ext cx="106040" cy="1119711"/>
                  <a:chOff x="1917484" y="2458525"/>
                  <a:chExt cx="106040" cy="1119711"/>
                </a:xfrm>
              </p:grpSpPr>
              <p:grpSp>
                <p:nvGrpSpPr>
                  <p:cNvPr id="173" name="组合 172"/>
                  <p:cNvGrpSpPr/>
                  <p:nvPr/>
                </p:nvGrpSpPr>
                <p:grpSpPr>
                  <a:xfrm>
                    <a:off x="1917484" y="2458525"/>
                    <a:ext cx="106040" cy="1119711"/>
                    <a:chOff x="1917484" y="2458525"/>
                    <a:chExt cx="106040" cy="1119711"/>
                  </a:xfrm>
                </p:grpSpPr>
                <p:sp>
                  <p:nvSpPr>
                    <p:cNvPr id="175" name="椭圆 174"/>
                    <p:cNvSpPr/>
                    <p:nvPr/>
                  </p:nvSpPr>
                  <p:spPr>
                    <a:xfrm>
                      <a:off x="1917484" y="2458525"/>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6" name="椭圆 175"/>
                    <p:cNvSpPr/>
                    <p:nvPr/>
                  </p:nvSpPr>
                  <p:spPr>
                    <a:xfrm>
                      <a:off x="1917484" y="3015319"/>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4" name="椭圆 173"/>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8" name="组合 167"/>
                <p:cNvGrpSpPr/>
                <p:nvPr/>
              </p:nvGrpSpPr>
              <p:grpSpPr>
                <a:xfrm>
                  <a:off x="2153777" y="2458525"/>
                  <a:ext cx="106040" cy="1119711"/>
                  <a:chOff x="1917484" y="2458525"/>
                  <a:chExt cx="106040" cy="1119711"/>
                </a:xfrm>
              </p:grpSpPr>
              <p:grpSp>
                <p:nvGrpSpPr>
                  <p:cNvPr id="169" name="组合 168"/>
                  <p:cNvGrpSpPr/>
                  <p:nvPr/>
                </p:nvGrpSpPr>
                <p:grpSpPr>
                  <a:xfrm>
                    <a:off x="1917484" y="2458525"/>
                    <a:ext cx="106040" cy="1119711"/>
                    <a:chOff x="1917484" y="2458525"/>
                    <a:chExt cx="106040" cy="1119711"/>
                  </a:xfrm>
                </p:grpSpPr>
                <p:sp>
                  <p:nvSpPr>
                    <p:cNvPr id="171" name="椭圆 170"/>
                    <p:cNvSpPr/>
                    <p:nvPr/>
                  </p:nvSpPr>
                  <p:spPr>
                    <a:xfrm>
                      <a:off x="1917484" y="2458525"/>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2" name="椭圆 171"/>
                    <p:cNvSpPr/>
                    <p:nvPr/>
                  </p:nvSpPr>
                  <p:spPr>
                    <a:xfrm>
                      <a:off x="1917484" y="3015319"/>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0" name="椭圆 169"/>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157" name="Text Box 111"/>
            <p:cNvSpPr txBox="1"/>
            <p:nvPr/>
          </p:nvSpPr>
          <p:spPr>
            <a:xfrm>
              <a:off x="9561958" y="3221042"/>
              <a:ext cx="691235" cy="400110"/>
            </a:xfrm>
            <a:prstGeom prst="rect">
              <a:avLst/>
            </a:prstGeom>
            <a:noFill/>
            <a:ln w="9525">
              <a:noFill/>
            </a:ln>
          </p:spPr>
          <p:txBody>
            <a:bodyPr wrap="square">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zh-CN" altLang="en-US" b="0">
                  <a:latin typeface="思源黑体 CN Medium" panose="020B0600000000000000" pitchFamily="34" charset="-122"/>
                  <a:ea typeface="思源黑体 CN Medium" panose="020B0600000000000000" pitchFamily="34" charset="-122"/>
                </a:rPr>
                <a:t>高茎</a:t>
              </a:r>
              <a:endParaRPr lang="zh-CN" altLang="en-US" sz="1800" b="0">
                <a:latin typeface="思源黑体 CN Medium" panose="020B0600000000000000" pitchFamily="34" charset="-122"/>
                <a:ea typeface="思源黑体 CN Medium" panose="020B0600000000000000" pitchFamily="34" charset="-122"/>
              </a:endParaRPr>
            </a:p>
          </p:txBody>
        </p:sp>
      </p:grpSp>
      <p:grpSp>
        <p:nvGrpSpPr>
          <p:cNvPr id="177" name="组合 176"/>
          <p:cNvGrpSpPr/>
          <p:nvPr/>
        </p:nvGrpSpPr>
        <p:grpSpPr>
          <a:xfrm>
            <a:off x="9919211" y="1913351"/>
            <a:ext cx="1467666" cy="1233745"/>
            <a:chOff x="10124530" y="2361026"/>
            <a:chExt cx="1467666" cy="1233745"/>
          </a:xfrm>
        </p:grpSpPr>
        <p:grpSp>
          <p:nvGrpSpPr>
            <p:cNvPr id="180" name="组合 179"/>
            <p:cNvGrpSpPr/>
            <p:nvPr/>
          </p:nvGrpSpPr>
          <p:grpSpPr>
            <a:xfrm>
              <a:off x="10124530" y="2361026"/>
              <a:ext cx="949695" cy="1110819"/>
              <a:chOff x="3279407" y="407339"/>
              <a:chExt cx="949695" cy="1221901"/>
            </a:xfrm>
          </p:grpSpPr>
          <p:sp>
            <p:nvSpPr>
              <p:cNvPr id="186" name="椭圆 185"/>
              <p:cNvSpPr/>
              <p:nvPr/>
            </p:nvSpPr>
            <p:spPr>
              <a:xfrm>
                <a:off x="3279407" y="407339"/>
                <a:ext cx="949695" cy="1221901"/>
              </a:xfrm>
              <a:prstGeom prst="ellipse">
                <a:avLst/>
              </a:prstGeom>
              <a:solidFill>
                <a:srgbClr val="D1D1FF"/>
              </a:solidFill>
              <a:ln w="5715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7" name="组合 186"/>
              <p:cNvGrpSpPr/>
              <p:nvPr/>
            </p:nvGrpSpPr>
            <p:grpSpPr>
              <a:xfrm>
                <a:off x="3583087" y="582429"/>
                <a:ext cx="342333" cy="925382"/>
                <a:chOff x="1917484" y="2458525"/>
                <a:chExt cx="342333" cy="1119712"/>
              </a:xfrm>
            </p:grpSpPr>
            <p:grpSp>
              <p:nvGrpSpPr>
                <p:cNvPr id="188" name="组合 187"/>
                <p:cNvGrpSpPr/>
                <p:nvPr/>
              </p:nvGrpSpPr>
              <p:grpSpPr>
                <a:xfrm>
                  <a:off x="1917484" y="2458525"/>
                  <a:ext cx="106040" cy="1119711"/>
                  <a:chOff x="1917484" y="2458525"/>
                  <a:chExt cx="106040" cy="1119711"/>
                </a:xfrm>
              </p:grpSpPr>
              <p:grpSp>
                <p:nvGrpSpPr>
                  <p:cNvPr id="194" name="组合 193"/>
                  <p:cNvGrpSpPr/>
                  <p:nvPr/>
                </p:nvGrpSpPr>
                <p:grpSpPr>
                  <a:xfrm>
                    <a:off x="1917484" y="2458525"/>
                    <a:ext cx="106040" cy="1119711"/>
                    <a:chOff x="1917484" y="2458525"/>
                    <a:chExt cx="106040" cy="1119711"/>
                  </a:xfrm>
                </p:grpSpPr>
                <p:sp>
                  <p:nvSpPr>
                    <p:cNvPr id="196" name="椭圆 195"/>
                    <p:cNvSpPr/>
                    <p:nvPr/>
                  </p:nvSpPr>
                  <p:spPr>
                    <a:xfrm>
                      <a:off x="1917484" y="2458525"/>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7" name="椭圆 196"/>
                    <p:cNvSpPr/>
                    <p:nvPr/>
                  </p:nvSpPr>
                  <p:spPr>
                    <a:xfrm>
                      <a:off x="1917484" y="3015319"/>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5" name="椭圆 194"/>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9" name="组合 188"/>
                <p:cNvGrpSpPr/>
                <p:nvPr/>
              </p:nvGrpSpPr>
              <p:grpSpPr>
                <a:xfrm>
                  <a:off x="2153777" y="2458525"/>
                  <a:ext cx="106040" cy="1119712"/>
                  <a:chOff x="1917484" y="2458525"/>
                  <a:chExt cx="106040" cy="1119712"/>
                </a:xfrm>
              </p:grpSpPr>
              <p:grpSp>
                <p:nvGrpSpPr>
                  <p:cNvPr id="190" name="组合 189"/>
                  <p:cNvGrpSpPr/>
                  <p:nvPr/>
                </p:nvGrpSpPr>
                <p:grpSpPr>
                  <a:xfrm>
                    <a:off x="1917484" y="2458525"/>
                    <a:ext cx="106040" cy="1119712"/>
                    <a:chOff x="1917484" y="2458525"/>
                    <a:chExt cx="106040" cy="1119712"/>
                  </a:xfrm>
                </p:grpSpPr>
                <p:sp>
                  <p:nvSpPr>
                    <p:cNvPr id="192" name="椭圆 191"/>
                    <p:cNvSpPr/>
                    <p:nvPr/>
                  </p:nvSpPr>
                  <p:spPr>
                    <a:xfrm>
                      <a:off x="1917484" y="2458525"/>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3" name="椭圆 192"/>
                    <p:cNvSpPr/>
                    <p:nvPr/>
                  </p:nvSpPr>
                  <p:spPr>
                    <a:xfrm>
                      <a:off x="1917484" y="3015319"/>
                      <a:ext cx="106040" cy="562918"/>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1" name="椭圆 190"/>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179" name="Text Box 111"/>
            <p:cNvSpPr txBox="1"/>
            <p:nvPr/>
          </p:nvSpPr>
          <p:spPr>
            <a:xfrm>
              <a:off x="10900961" y="3194661"/>
              <a:ext cx="691235" cy="400110"/>
            </a:xfrm>
            <a:prstGeom prst="rect">
              <a:avLst/>
            </a:prstGeom>
            <a:noFill/>
            <a:ln w="9525">
              <a:noFill/>
            </a:ln>
          </p:spPr>
          <p:txBody>
            <a:bodyPr wrap="square">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zh-CN" altLang="en-US" b="0">
                  <a:latin typeface="思源黑体 CN Medium" panose="020B0600000000000000" pitchFamily="34" charset="-122"/>
                  <a:ea typeface="思源黑体 CN Medium" panose="020B0600000000000000" pitchFamily="34" charset="-122"/>
                </a:rPr>
                <a:t>高茎</a:t>
              </a:r>
              <a:endParaRPr lang="zh-CN" altLang="en-US" sz="1800" b="0">
                <a:latin typeface="思源黑体 CN Medium" panose="020B0600000000000000" pitchFamily="34" charset="-122"/>
                <a:ea typeface="思源黑体 CN Medium" panose="020B0600000000000000" pitchFamily="34" charset="-122"/>
              </a:endParaRPr>
            </a:p>
          </p:txBody>
        </p:sp>
      </p:grpSp>
      <p:grpSp>
        <p:nvGrpSpPr>
          <p:cNvPr id="198" name="组合 197"/>
          <p:cNvGrpSpPr/>
          <p:nvPr/>
        </p:nvGrpSpPr>
        <p:grpSpPr>
          <a:xfrm>
            <a:off x="8611554" y="3198288"/>
            <a:ext cx="1752110" cy="1245488"/>
            <a:chOff x="8816873" y="3645963"/>
            <a:chExt cx="1752110" cy="1245488"/>
          </a:xfrm>
        </p:grpSpPr>
        <p:grpSp>
          <p:nvGrpSpPr>
            <p:cNvPr id="201" name="组合 200"/>
            <p:cNvGrpSpPr/>
            <p:nvPr/>
          </p:nvGrpSpPr>
          <p:grpSpPr>
            <a:xfrm>
              <a:off x="8816873" y="3645963"/>
              <a:ext cx="949695" cy="1110819"/>
              <a:chOff x="3279407" y="407339"/>
              <a:chExt cx="949695" cy="1221901"/>
            </a:xfrm>
          </p:grpSpPr>
          <p:sp>
            <p:nvSpPr>
              <p:cNvPr id="206" name="椭圆 205"/>
              <p:cNvSpPr/>
              <p:nvPr/>
            </p:nvSpPr>
            <p:spPr>
              <a:xfrm>
                <a:off x="3279407" y="407339"/>
                <a:ext cx="949695" cy="1221901"/>
              </a:xfrm>
              <a:prstGeom prst="ellipse">
                <a:avLst/>
              </a:prstGeom>
              <a:solidFill>
                <a:srgbClr val="D1D1FF"/>
              </a:solidFill>
              <a:ln w="5715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7" name="组合 206"/>
              <p:cNvGrpSpPr/>
              <p:nvPr/>
            </p:nvGrpSpPr>
            <p:grpSpPr>
              <a:xfrm>
                <a:off x="3583087" y="582429"/>
                <a:ext cx="342333" cy="925381"/>
                <a:chOff x="1917484" y="2458525"/>
                <a:chExt cx="342333" cy="1119711"/>
              </a:xfrm>
            </p:grpSpPr>
            <p:grpSp>
              <p:nvGrpSpPr>
                <p:cNvPr id="208" name="组合 207"/>
                <p:cNvGrpSpPr/>
                <p:nvPr/>
              </p:nvGrpSpPr>
              <p:grpSpPr>
                <a:xfrm>
                  <a:off x="1917484" y="2458525"/>
                  <a:ext cx="106040" cy="1119711"/>
                  <a:chOff x="1917484" y="2458525"/>
                  <a:chExt cx="106040" cy="1119711"/>
                </a:xfrm>
              </p:grpSpPr>
              <p:grpSp>
                <p:nvGrpSpPr>
                  <p:cNvPr id="214" name="组合 213"/>
                  <p:cNvGrpSpPr/>
                  <p:nvPr/>
                </p:nvGrpSpPr>
                <p:grpSpPr>
                  <a:xfrm>
                    <a:off x="1917484" y="2458525"/>
                    <a:ext cx="106040" cy="1119711"/>
                    <a:chOff x="1917484" y="2458525"/>
                    <a:chExt cx="106040" cy="1119711"/>
                  </a:xfrm>
                </p:grpSpPr>
                <p:sp>
                  <p:nvSpPr>
                    <p:cNvPr id="216" name="椭圆 215"/>
                    <p:cNvSpPr/>
                    <p:nvPr/>
                  </p:nvSpPr>
                  <p:spPr>
                    <a:xfrm>
                      <a:off x="1917484" y="2458525"/>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7" name="椭圆 216"/>
                    <p:cNvSpPr/>
                    <p:nvPr/>
                  </p:nvSpPr>
                  <p:spPr>
                    <a:xfrm>
                      <a:off x="1917484" y="3015319"/>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5" name="椭圆 214"/>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9" name="组合 208"/>
                <p:cNvGrpSpPr/>
                <p:nvPr/>
              </p:nvGrpSpPr>
              <p:grpSpPr>
                <a:xfrm>
                  <a:off x="2153777" y="2458525"/>
                  <a:ext cx="106040" cy="1119711"/>
                  <a:chOff x="1917484" y="2458525"/>
                  <a:chExt cx="106040" cy="1119711"/>
                </a:xfrm>
              </p:grpSpPr>
              <p:grpSp>
                <p:nvGrpSpPr>
                  <p:cNvPr id="210" name="组合 209"/>
                  <p:cNvGrpSpPr/>
                  <p:nvPr/>
                </p:nvGrpSpPr>
                <p:grpSpPr>
                  <a:xfrm>
                    <a:off x="1917484" y="2458525"/>
                    <a:ext cx="106040" cy="1119711"/>
                    <a:chOff x="1917484" y="2458525"/>
                    <a:chExt cx="106040" cy="1119711"/>
                  </a:xfrm>
                </p:grpSpPr>
                <p:sp>
                  <p:nvSpPr>
                    <p:cNvPr id="212" name="椭圆 211"/>
                    <p:cNvSpPr/>
                    <p:nvPr/>
                  </p:nvSpPr>
                  <p:spPr>
                    <a:xfrm>
                      <a:off x="1917484" y="2458525"/>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3" name="椭圆 212"/>
                    <p:cNvSpPr/>
                    <p:nvPr/>
                  </p:nvSpPr>
                  <p:spPr>
                    <a:xfrm>
                      <a:off x="1917484" y="3015319"/>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1" name="椭圆 210"/>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200" name="Text Box 125"/>
            <p:cNvSpPr txBox="1"/>
            <p:nvPr/>
          </p:nvSpPr>
          <p:spPr>
            <a:xfrm>
              <a:off x="9587664" y="4491341"/>
              <a:ext cx="981319" cy="400110"/>
            </a:xfrm>
            <a:prstGeom prst="rect">
              <a:avLst/>
            </a:prstGeom>
            <a:noFill/>
            <a:ln w="9525">
              <a:noFill/>
            </a:ln>
          </p:spPr>
          <p:txBody>
            <a:bodyPr wrap="square">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zh-CN" altLang="en-US" b="0">
                  <a:latin typeface="思源黑体 CN Medium" panose="020B0600000000000000" pitchFamily="34" charset="-122"/>
                  <a:ea typeface="思源黑体 CN Medium" panose="020B0600000000000000" pitchFamily="34" charset="-122"/>
                </a:rPr>
                <a:t>矮茎</a:t>
              </a:r>
              <a:endParaRPr lang="zh-CN" altLang="en-US" sz="1800" b="0">
                <a:latin typeface="思源黑体 CN Medium" panose="020B0600000000000000" pitchFamily="34" charset="-122"/>
                <a:ea typeface="思源黑体 CN Medium" panose="020B0600000000000000" pitchFamily="34" charset="-122"/>
              </a:endParaRPr>
            </a:p>
          </p:txBody>
        </p:sp>
      </p:grpSp>
      <p:grpSp>
        <p:nvGrpSpPr>
          <p:cNvPr id="218" name="组合 217"/>
          <p:cNvGrpSpPr/>
          <p:nvPr/>
        </p:nvGrpSpPr>
        <p:grpSpPr>
          <a:xfrm>
            <a:off x="9998216" y="3217866"/>
            <a:ext cx="1472025" cy="1214518"/>
            <a:chOff x="10203535" y="3665541"/>
            <a:chExt cx="1472025" cy="1214518"/>
          </a:xfrm>
        </p:grpSpPr>
        <p:grpSp>
          <p:nvGrpSpPr>
            <p:cNvPr id="221" name="组合 220"/>
            <p:cNvGrpSpPr/>
            <p:nvPr/>
          </p:nvGrpSpPr>
          <p:grpSpPr>
            <a:xfrm>
              <a:off x="10203535" y="3665541"/>
              <a:ext cx="949695" cy="1110819"/>
              <a:chOff x="3279407" y="407339"/>
              <a:chExt cx="949695" cy="1221901"/>
            </a:xfrm>
          </p:grpSpPr>
          <p:sp>
            <p:nvSpPr>
              <p:cNvPr id="228" name="椭圆 227"/>
              <p:cNvSpPr/>
              <p:nvPr/>
            </p:nvSpPr>
            <p:spPr>
              <a:xfrm>
                <a:off x="3279407" y="407339"/>
                <a:ext cx="949695" cy="1221901"/>
              </a:xfrm>
              <a:prstGeom prst="ellipse">
                <a:avLst/>
              </a:prstGeom>
              <a:solidFill>
                <a:srgbClr val="D1D1FF"/>
              </a:solidFill>
              <a:ln w="5715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9" name="组合 228"/>
              <p:cNvGrpSpPr/>
              <p:nvPr/>
            </p:nvGrpSpPr>
            <p:grpSpPr>
              <a:xfrm>
                <a:off x="3583087" y="582429"/>
                <a:ext cx="342333" cy="925381"/>
                <a:chOff x="1917484" y="2458525"/>
                <a:chExt cx="342333" cy="1119711"/>
              </a:xfrm>
            </p:grpSpPr>
            <p:grpSp>
              <p:nvGrpSpPr>
                <p:cNvPr id="230" name="组合 229"/>
                <p:cNvGrpSpPr/>
                <p:nvPr/>
              </p:nvGrpSpPr>
              <p:grpSpPr>
                <a:xfrm>
                  <a:off x="1917484" y="2458525"/>
                  <a:ext cx="106040" cy="1119711"/>
                  <a:chOff x="1917484" y="2458525"/>
                  <a:chExt cx="106040" cy="1119711"/>
                </a:xfrm>
              </p:grpSpPr>
              <p:grpSp>
                <p:nvGrpSpPr>
                  <p:cNvPr id="236" name="组合 235"/>
                  <p:cNvGrpSpPr/>
                  <p:nvPr/>
                </p:nvGrpSpPr>
                <p:grpSpPr>
                  <a:xfrm>
                    <a:off x="1917484" y="2458525"/>
                    <a:ext cx="106040" cy="1119711"/>
                    <a:chOff x="1917484" y="2458525"/>
                    <a:chExt cx="106040" cy="1119711"/>
                  </a:xfrm>
                </p:grpSpPr>
                <p:sp>
                  <p:nvSpPr>
                    <p:cNvPr id="238" name="椭圆 237"/>
                    <p:cNvSpPr/>
                    <p:nvPr/>
                  </p:nvSpPr>
                  <p:spPr>
                    <a:xfrm>
                      <a:off x="1917484" y="2458525"/>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9" name="椭圆 238"/>
                    <p:cNvSpPr/>
                    <p:nvPr/>
                  </p:nvSpPr>
                  <p:spPr>
                    <a:xfrm>
                      <a:off x="1917484" y="3015319"/>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7" name="椭圆 236"/>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1" name="组合 230"/>
                <p:cNvGrpSpPr/>
                <p:nvPr/>
              </p:nvGrpSpPr>
              <p:grpSpPr>
                <a:xfrm>
                  <a:off x="2153777" y="2458525"/>
                  <a:ext cx="106040" cy="1119711"/>
                  <a:chOff x="1917484" y="2458525"/>
                  <a:chExt cx="106040" cy="1119711"/>
                </a:xfrm>
              </p:grpSpPr>
              <p:grpSp>
                <p:nvGrpSpPr>
                  <p:cNvPr id="232" name="组合 231"/>
                  <p:cNvGrpSpPr/>
                  <p:nvPr/>
                </p:nvGrpSpPr>
                <p:grpSpPr>
                  <a:xfrm>
                    <a:off x="1917484" y="2458525"/>
                    <a:ext cx="106040" cy="1119711"/>
                    <a:chOff x="1917484" y="2458525"/>
                    <a:chExt cx="106040" cy="1119711"/>
                  </a:xfrm>
                </p:grpSpPr>
                <p:sp>
                  <p:nvSpPr>
                    <p:cNvPr id="234" name="椭圆 233"/>
                    <p:cNvSpPr/>
                    <p:nvPr/>
                  </p:nvSpPr>
                  <p:spPr>
                    <a:xfrm>
                      <a:off x="1917484" y="2458525"/>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5" name="椭圆 234"/>
                    <p:cNvSpPr/>
                    <p:nvPr/>
                  </p:nvSpPr>
                  <p:spPr>
                    <a:xfrm>
                      <a:off x="1917484" y="3015319"/>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3" name="椭圆 232"/>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220" name="Text Box 111"/>
            <p:cNvSpPr txBox="1"/>
            <p:nvPr/>
          </p:nvSpPr>
          <p:spPr>
            <a:xfrm>
              <a:off x="10984325" y="4479949"/>
              <a:ext cx="691235" cy="400110"/>
            </a:xfrm>
            <a:prstGeom prst="rect">
              <a:avLst/>
            </a:prstGeom>
            <a:noFill/>
            <a:ln w="9525">
              <a:noFill/>
            </a:ln>
          </p:spPr>
          <p:txBody>
            <a:bodyPr wrap="square">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zh-CN" altLang="en-US" b="0">
                  <a:latin typeface="思源黑体 CN Medium" panose="020B0600000000000000" pitchFamily="34" charset="-122"/>
                  <a:ea typeface="思源黑体 CN Medium" panose="020B0600000000000000" pitchFamily="34" charset="-122"/>
                </a:rPr>
                <a:t>高茎</a:t>
              </a:r>
              <a:endParaRPr lang="zh-CN" altLang="en-US" sz="1800" b="0">
                <a:latin typeface="思源黑体 CN Medium" panose="020B0600000000000000" pitchFamily="34" charset="-122"/>
                <a:ea typeface="思源黑体 CN Medium" panose="020B0600000000000000" pitchFamily="34" charset="-122"/>
              </a:endParaRPr>
            </a:p>
          </p:txBody>
        </p:sp>
      </p:grpSp>
      <p:grpSp>
        <p:nvGrpSpPr>
          <p:cNvPr id="5" name="组合 4"/>
          <p:cNvGrpSpPr/>
          <p:nvPr/>
        </p:nvGrpSpPr>
        <p:grpSpPr>
          <a:xfrm>
            <a:off x="8725707" y="4559447"/>
            <a:ext cx="2179678" cy="1009835"/>
            <a:chOff x="8725707" y="4559447"/>
            <a:chExt cx="2179678" cy="1009835"/>
          </a:xfrm>
        </p:grpSpPr>
        <p:grpSp>
          <p:nvGrpSpPr>
            <p:cNvPr id="111" name="组合 110"/>
            <p:cNvGrpSpPr/>
            <p:nvPr/>
          </p:nvGrpSpPr>
          <p:grpSpPr>
            <a:xfrm>
              <a:off x="10120513" y="4559447"/>
              <a:ext cx="784872" cy="1009835"/>
              <a:chOff x="3202257" y="462880"/>
              <a:chExt cx="863359" cy="1110819"/>
            </a:xfrm>
          </p:grpSpPr>
          <p:sp>
            <p:nvSpPr>
              <p:cNvPr id="115" name="椭圆 114"/>
              <p:cNvSpPr/>
              <p:nvPr/>
            </p:nvSpPr>
            <p:spPr>
              <a:xfrm>
                <a:off x="3202257" y="462880"/>
                <a:ext cx="863359" cy="1110819"/>
              </a:xfrm>
              <a:prstGeom prst="ellipse">
                <a:avLst/>
              </a:prstGeom>
              <a:solidFill>
                <a:srgbClr val="D1D1FF"/>
              </a:solidFill>
              <a:ln w="5715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6" name="组合 115"/>
              <p:cNvGrpSpPr/>
              <p:nvPr/>
            </p:nvGrpSpPr>
            <p:grpSpPr>
              <a:xfrm>
                <a:off x="3583087" y="582429"/>
                <a:ext cx="106040" cy="925381"/>
                <a:chOff x="1917484" y="2458525"/>
                <a:chExt cx="106040" cy="1119711"/>
              </a:xfrm>
            </p:grpSpPr>
            <p:grpSp>
              <p:nvGrpSpPr>
                <p:cNvPr id="117" name="组合 116"/>
                <p:cNvGrpSpPr/>
                <p:nvPr/>
              </p:nvGrpSpPr>
              <p:grpSpPr>
                <a:xfrm>
                  <a:off x="1917484" y="2458525"/>
                  <a:ext cx="106040" cy="1119711"/>
                  <a:chOff x="1917484" y="2458525"/>
                  <a:chExt cx="106040" cy="1119711"/>
                </a:xfrm>
              </p:grpSpPr>
              <p:sp>
                <p:nvSpPr>
                  <p:cNvPr id="119" name="椭圆 118"/>
                  <p:cNvSpPr/>
                  <p:nvPr/>
                </p:nvSpPr>
                <p:spPr>
                  <a:xfrm>
                    <a:off x="1917484" y="2458525"/>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椭圆 119"/>
                  <p:cNvSpPr/>
                  <p:nvPr/>
                </p:nvSpPr>
                <p:spPr>
                  <a:xfrm>
                    <a:off x="1917484" y="3015319"/>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8" name="椭圆 117"/>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257" name="组合 256"/>
            <p:cNvGrpSpPr/>
            <p:nvPr/>
          </p:nvGrpSpPr>
          <p:grpSpPr>
            <a:xfrm>
              <a:off x="8725707" y="4559447"/>
              <a:ext cx="784872" cy="1009835"/>
              <a:chOff x="8988176" y="4559447"/>
              <a:chExt cx="784872" cy="1009835"/>
            </a:xfrm>
          </p:grpSpPr>
          <p:sp>
            <p:nvSpPr>
              <p:cNvPr id="104" name="椭圆 103"/>
              <p:cNvSpPr/>
              <p:nvPr/>
            </p:nvSpPr>
            <p:spPr>
              <a:xfrm>
                <a:off x="8988176" y="4559447"/>
                <a:ext cx="784872" cy="1009835"/>
              </a:xfrm>
              <a:prstGeom prst="ellipse">
                <a:avLst/>
              </a:prstGeom>
              <a:solidFill>
                <a:srgbClr val="D1D1FF"/>
              </a:solidFill>
              <a:ln w="5715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6" name="组合 255"/>
              <p:cNvGrpSpPr/>
              <p:nvPr/>
            </p:nvGrpSpPr>
            <p:grpSpPr>
              <a:xfrm>
                <a:off x="9333714" y="4703357"/>
                <a:ext cx="97071" cy="806022"/>
                <a:chOff x="9320904" y="4703357"/>
                <a:chExt cx="97071" cy="806022"/>
              </a:xfrm>
            </p:grpSpPr>
            <p:sp>
              <p:nvSpPr>
                <p:cNvPr id="109" name="椭圆 108"/>
                <p:cNvSpPr/>
                <p:nvPr/>
              </p:nvSpPr>
              <p:spPr>
                <a:xfrm>
                  <a:off x="9321575" y="5086452"/>
                  <a:ext cx="96400" cy="42292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4" name="椭圆 253"/>
                <p:cNvSpPr/>
                <p:nvPr/>
              </p:nvSpPr>
              <p:spPr>
                <a:xfrm>
                  <a:off x="9320904" y="4703357"/>
                  <a:ext cx="96400" cy="422928"/>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5" name="椭圆 254"/>
                <p:cNvSpPr/>
                <p:nvPr/>
              </p:nvSpPr>
              <p:spPr>
                <a:xfrm>
                  <a:off x="9326619" y="5077629"/>
                  <a:ext cx="86314" cy="7133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 name="组合 1"/>
          <p:cNvGrpSpPr/>
          <p:nvPr/>
        </p:nvGrpSpPr>
        <p:grpSpPr>
          <a:xfrm>
            <a:off x="7405452" y="4469703"/>
            <a:ext cx="407036" cy="531273"/>
            <a:chOff x="7405452" y="4469703"/>
            <a:chExt cx="407036" cy="531273"/>
          </a:xfrm>
        </p:grpSpPr>
        <p:cxnSp>
          <p:nvCxnSpPr>
            <p:cNvPr id="123" name="直接箭头连接符 122"/>
            <p:cNvCxnSpPr/>
            <p:nvPr/>
          </p:nvCxnSpPr>
          <p:spPr>
            <a:xfrm rot="16200000">
              <a:off x="7550597" y="4731594"/>
              <a:ext cx="523782" cy="0"/>
            </a:xfrm>
            <a:prstGeom prst="straightConnector1">
              <a:avLst/>
            </a:prstGeom>
            <a:ln w="57150">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58" name="矩形 257"/>
            <p:cNvSpPr/>
            <p:nvPr/>
          </p:nvSpPr>
          <p:spPr>
            <a:xfrm>
              <a:off x="7405452" y="4571115"/>
              <a:ext cx="377026" cy="429861"/>
            </a:xfrm>
            <a:prstGeom prst="rect">
              <a:avLst/>
            </a:prstGeom>
          </p:spPr>
          <p:txBody>
            <a:bodyPr wrap="none">
              <a:spAutoFit/>
            </a:bodyPr>
            <a:lstStyle/>
            <a:p>
              <a:pPr lvl="0">
                <a:lnSpc>
                  <a:spcPct val="120000"/>
                </a:lnSpc>
                <a:defRPr/>
              </a:pPr>
              <a:r>
                <a:rPr lang="zh-CN" altLang="en-US" sz="2000" b="1">
                  <a:solidFill>
                    <a:schemeClr val="tx1">
                      <a:lumMod val="95000"/>
                      <a:lumOff val="5000"/>
                    </a:schemeClr>
                  </a:solidFill>
                </a:rPr>
                <a:t>♂</a:t>
              </a:r>
            </a:p>
          </p:txBody>
        </p:sp>
      </p:grpSp>
      <p:grpSp>
        <p:nvGrpSpPr>
          <p:cNvPr id="3" name="组合 2"/>
          <p:cNvGrpSpPr/>
          <p:nvPr/>
        </p:nvGrpSpPr>
        <p:grpSpPr>
          <a:xfrm>
            <a:off x="8095584" y="5085782"/>
            <a:ext cx="523782" cy="429861"/>
            <a:chOff x="8095584" y="5085782"/>
            <a:chExt cx="523782" cy="429861"/>
          </a:xfrm>
        </p:grpSpPr>
        <p:cxnSp>
          <p:nvCxnSpPr>
            <p:cNvPr id="122" name="直接箭头连接符 121"/>
            <p:cNvCxnSpPr/>
            <p:nvPr/>
          </p:nvCxnSpPr>
          <p:spPr>
            <a:xfrm>
              <a:off x="8095584" y="5143283"/>
              <a:ext cx="523782" cy="0"/>
            </a:xfrm>
            <a:prstGeom prst="straightConnector1">
              <a:avLst/>
            </a:prstGeom>
            <a:ln w="57150">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59" name="矩形 258"/>
            <p:cNvSpPr/>
            <p:nvPr/>
          </p:nvSpPr>
          <p:spPr>
            <a:xfrm>
              <a:off x="8140271" y="5085782"/>
              <a:ext cx="377026" cy="429861"/>
            </a:xfrm>
            <a:prstGeom prst="rect">
              <a:avLst/>
            </a:prstGeom>
          </p:spPr>
          <p:txBody>
            <a:bodyPr wrap="none">
              <a:spAutoFit/>
            </a:bodyPr>
            <a:lstStyle/>
            <a:p>
              <a:pPr lvl="0">
                <a:lnSpc>
                  <a:spcPct val="120000"/>
                </a:lnSpc>
                <a:defRPr/>
              </a:pPr>
              <a:r>
                <a:rPr lang="zh-CN" altLang="en-US" sz="2000" b="1">
                  <a:solidFill>
                    <a:schemeClr val="tx1">
                      <a:lumMod val="95000"/>
                      <a:lumOff val="5000"/>
                    </a:schemeClr>
                  </a:solidFill>
                </a:rPr>
                <a:t>♀</a:t>
              </a:r>
            </a:p>
          </p:txBody>
        </p:sp>
      </p:grpSp>
      <p:grpSp>
        <p:nvGrpSpPr>
          <p:cNvPr id="178" name="淘宝网Chenying0907出品 7"/>
          <p:cNvGrpSpPr/>
          <p:nvPr/>
        </p:nvGrpSpPr>
        <p:grpSpPr>
          <a:xfrm>
            <a:off x="552971" y="324163"/>
            <a:ext cx="604358" cy="216024"/>
            <a:chOff x="264939" y="188640"/>
            <a:chExt cx="604358" cy="216024"/>
          </a:xfrm>
        </p:grpSpPr>
        <p:sp>
          <p:nvSpPr>
            <p:cNvPr id="181" name="燕尾形 180"/>
            <p:cNvSpPr/>
            <p:nvPr/>
          </p:nvSpPr>
          <p:spPr>
            <a:xfrm>
              <a:off x="264939" y="188640"/>
              <a:ext cx="216024" cy="216024"/>
            </a:xfrm>
            <a:prstGeom prst="chevron">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2" name="燕尾形 181"/>
            <p:cNvSpPr/>
            <p:nvPr/>
          </p:nvSpPr>
          <p:spPr>
            <a:xfrm>
              <a:off x="454914" y="188640"/>
              <a:ext cx="216024" cy="216024"/>
            </a:xfrm>
            <a:prstGeom prst="chevron">
              <a:avLst/>
            </a:prstGeom>
            <a:solidFill>
              <a:srgbClr val="FFB85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3" name="燕尾形 182"/>
            <p:cNvSpPr/>
            <p:nvPr/>
          </p:nvSpPr>
          <p:spPr>
            <a:xfrm>
              <a:off x="653273" y="188640"/>
              <a:ext cx="216024" cy="216024"/>
            </a:xfrm>
            <a:prstGeom prst="chevron">
              <a:avLst/>
            </a:prstGeom>
            <a:solidFill>
              <a:srgbClr val="FFB850">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184" name="淘宝网Chenying0907出品 12"/>
          <p:cNvCxnSpPr/>
          <p:nvPr/>
        </p:nvCxnSpPr>
        <p:spPr>
          <a:xfrm>
            <a:off x="1417067" y="620688"/>
            <a:ext cx="964907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85" name="淘宝网Chenying0907出品 9"/>
          <p:cNvSpPr txBox="1"/>
          <p:nvPr/>
        </p:nvSpPr>
        <p:spPr>
          <a:xfrm>
            <a:off x="1273051" y="192559"/>
            <a:ext cx="2232248" cy="438582"/>
          </a:xfrm>
          <a:prstGeom prst="rect">
            <a:avLst/>
          </a:prstGeom>
          <a:noFill/>
        </p:spPr>
        <p:txBody>
          <a:bodyPr wrap="square" lIns="68580" tIns="34290" rIns="68580" bIns="34290" rtlCol="0">
            <a:spAutoFit/>
          </a:bodyPr>
          <a:lstStyle/>
          <a:p>
            <a:pPr marL="0" lvl="1"/>
            <a:r>
              <a:rPr lang="zh-CN" altLang="en-US" sz="2400" b="1" dirty="0">
                <a:solidFill>
                  <a:srgbClr val="FFB850"/>
                </a:solidFill>
                <a:latin typeface="微软雅黑" pitchFamily="34" charset="-122"/>
                <a:ea typeface="微软雅黑" pitchFamily="34" charset="-122"/>
              </a:rPr>
              <a:t>萨顿的假说</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wipe(left)">
                                      <p:cBhvr>
                                        <p:cTn id="7" dur="750"/>
                                        <p:tgtEl>
                                          <p:spTgt spid="76"/>
                                        </p:tgtEl>
                                      </p:cBhvr>
                                    </p:animEffect>
                                  </p:childTnLst>
                                </p:cTn>
                              </p:par>
                            </p:childTnLst>
                          </p:cTn>
                        </p:par>
                        <p:par>
                          <p:cTn id="8" fill="hold" nodeType="afterGroup">
                            <p:stCondLst>
                              <p:cond delay="75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750"/>
                                        <p:tgtEl>
                                          <p:spTgt spid="7"/>
                                        </p:tgtEl>
                                      </p:cBhvr>
                                    </p:animEffect>
                                  </p:childTnLst>
                                </p:cTn>
                              </p:par>
                            </p:childTnLst>
                          </p:cTn>
                        </p:par>
                        <p:par>
                          <p:cTn id="12" fill="hold" nodeType="afterGroup">
                            <p:stCondLst>
                              <p:cond delay="1500"/>
                            </p:stCondLst>
                            <p:childTnLst>
                              <p:par>
                                <p:cTn id="13" presetID="22" presetClass="entr" presetSubtype="8"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750"/>
                                        <p:tgtEl>
                                          <p:spTgt spid="6"/>
                                        </p:tgtEl>
                                      </p:cBhvr>
                                    </p:animEffect>
                                  </p:childTnLst>
                                </p:cTn>
                              </p:par>
                            </p:childTnLst>
                          </p:cTn>
                        </p:par>
                        <p:par>
                          <p:cTn id="16" fill="hold" nodeType="afterGroup">
                            <p:stCondLst>
                              <p:cond delay="2250"/>
                            </p:stCondLst>
                            <p:childTnLst>
                              <p:par>
                                <p:cTn id="17" presetID="22" presetClass="entr" presetSubtype="8" fill="hold"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wipe(left)">
                                      <p:cBhvr>
                                        <p:cTn id="19" dur="750"/>
                                        <p:tgtEl>
                                          <p:spTgt spid="28"/>
                                        </p:tgtEl>
                                      </p:cBhvr>
                                    </p:animEffect>
                                  </p:childTnLst>
                                </p:cTn>
                              </p:par>
                            </p:childTnLst>
                          </p:cTn>
                        </p:par>
                        <p:par>
                          <p:cTn id="20" fill="hold" nodeType="afterGroup">
                            <p:stCondLst>
                              <p:cond delay="3000"/>
                            </p:stCondLst>
                            <p:childTnLst>
                              <p:par>
                                <p:cTn id="21" presetID="22" presetClass="entr" presetSubtype="8" fill="hold" grpId="0" nodeType="afterEffect">
                                  <p:stCondLst>
                                    <p:cond delay="0"/>
                                  </p:stCondLst>
                                  <p:childTnLst>
                                    <p:set>
                                      <p:cBhvr>
                                        <p:cTn id="22" dur="1" fill="hold">
                                          <p:stCondLst>
                                            <p:cond delay="0"/>
                                          </p:stCondLst>
                                        </p:cTn>
                                        <p:tgtEl>
                                          <p:spTgt spid="132"/>
                                        </p:tgtEl>
                                        <p:attrNameLst>
                                          <p:attrName>style.visibility</p:attrName>
                                        </p:attrNameLst>
                                      </p:cBhvr>
                                      <p:to>
                                        <p:strVal val="visible"/>
                                      </p:to>
                                    </p:set>
                                    <p:animEffect transition="in" filter="wipe(left)">
                                      <p:cBhvr>
                                        <p:cTn id="23" dur="750"/>
                                        <p:tgtEl>
                                          <p:spTgt spid="132"/>
                                        </p:tgtEl>
                                      </p:cBhvr>
                                    </p:animEffect>
                                  </p:childTnLst>
                                </p:cTn>
                              </p:par>
                              <p:par>
                                <p:cTn id="24" presetID="22" presetClass="entr" presetSubtype="8" fill="hold" nodeType="withEffect">
                                  <p:stCondLst>
                                    <p:cond delay="0"/>
                                  </p:stCondLst>
                                  <p:childTnLst>
                                    <p:set>
                                      <p:cBhvr>
                                        <p:cTn id="25" dur="1" fill="hold">
                                          <p:stCondLst>
                                            <p:cond delay="0"/>
                                          </p:stCondLst>
                                        </p:cTn>
                                        <p:tgtEl>
                                          <p:spTgt spid="73"/>
                                        </p:tgtEl>
                                        <p:attrNameLst>
                                          <p:attrName>style.visibility</p:attrName>
                                        </p:attrNameLst>
                                      </p:cBhvr>
                                      <p:to>
                                        <p:strVal val="visible"/>
                                      </p:to>
                                    </p:set>
                                    <p:animEffect transition="in" filter="wipe(left)">
                                      <p:cBhvr>
                                        <p:cTn id="26" dur="750"/>
                                        <p:tgtEl>
                                          <p:spTgt spid="73"/>
                                        </p:tgtEl>
                                      </p:cBhvr>
                                    </p:animEffect>
                                  </p:childTnLst>
                                </p:cTn>
                              </p:par>
                            </p:childTnLst>
                          </p:cTn>
                        </p:par>
                        <p:par>
                          <p:cTn id="27" fill="hold" nodeType="afterGroup">
                            <p:stCondLst>
                              <p:cond delay="3750"/>
                            </p:stCondLst>
                            <p:childTnLst>
                              <p:par>
                                <p:cTn id="28" presetID="22" presetClass="entr" presetSubtype="8" fill="hold" grpId="0" nodeType="afterEffect">
                                  <p:stCondLst>
                                    <p:cond delay="0"/>
                                  </p:stCondLst>
                                  <p:childTnLst>
                                    <p:set>
                                      <p:cBhvr>
                                        <p:cTn id="29" dur="1" fill="hold">
                                          <p:stCondLst>
                                            <p:cond delay="0"/>
                                          </p:stCondLst>
                                        </p:cTn>
                                        <p:tgtEl>
                                          <p:spTgt spid="129"/>
                                        </p:tgtEl>
                                        <p:attrNameLst>
                                          <p:attrName>style.visibility</p:attrName>
                                        </p:attrNameLst>
                                      </p:cBhvr>
                                      <p:to>
                                        <p:strVal val="visible"/>
                                      </p:to>
                                    </p:set>
                                    <p:animEffect transition="in" filter="wipe(left)">
                                      <p:cBhvr>
                                        <p:cTn id="30" dur="750"/>
                                        <p:tgtEl>
                                          <p:spTgt spid="129"/>
                                        </p:tgtEl>
                                      </p:cBhvr>
                                    </p:animEffect>
                                  </p:childTnLst>
                                </p:cTn>
                              </p:par>
                            </p:childTnLst>
                          </p:cTn>
                        </p:par>
                        <p:par>
                          <p:cTn id="31" fill="hold" nodeType="afterGroup">
                            <p:stCondLst>
                              <p:cond delay="4500"/>
                            </p:stCondLst>
                            <p:childTnLst>
                              <p:par>
                                <p:cTn id="32" presetID="22" presetClass="entr" presetSubtype="8" fill="hold" nodeType="afterEffect">
                                  <p:stCondLst>
                                    <p:cond delay="0"/>
                                  </p:stCondLst>
                                  <p:childTnLst>
                                    <p:set>
                                      <p:cBhvr>
                                        <p:cTn id="33" dur="1" fill="hold">
                                          <p:stCondLst>
                                            <p:cond delay="0"/>
                                          </p:stCondLst>
                                        </p:cTn>
                                        <p:tgtEl>
                                          <p:spTgt spid="49"/>
                                        </p:tgtEl>
                                        <p:attrNameLst>
                                          <p:attrName>style.visibility</p:attrName>
                                        </p:attrNameLst>
                                      </p:cBhvr>
                                      <p:to>
                                        <p:strVal val="visible"/>
                                      </p:to>
                                    </p:set>
                                    <p:animEffect transition="in" filter="wipe(left)">
                                      <p:cBhvr>
                                        <p:cTn id="34" dur="750"/>
                                        <p:tgtEl>
                                          <p:spTgt spid="49"/>
                                        </p:tgtEl>
                                      </p:cBhvr>
                                    </p:animEffect>
                                  </p:childTnLst>
                                </p:cTn>
                              </p:par>
                            </p:childTnLst>
                          </p:cTn>
                        </p:par>
                        <p:par>
                          <p:cTn id="35" fill="hold" nodeType="afterGroup">
                            <p:stCondLst>
                              <p:cond delay="5250"/>
                            </p:stCondLst>
                            <p:childTnLst>
                              <p:par>
                                <p:cTn id="36" presetID="22" presetClass="entr" presetSubtype="8" fill="hold" nodeType="afterEffect">
                                  <p:stCondLst>
                                    <p:cond delay="0"/>
                                  </p:stCondLst>
                                  <p:childTnLst>
                                    <p:set>
                                      <p:cBhvr>
                                        <p:cTn id="37" dur="1" fill="hold">
                                          <p:stCondLst>
                                            <p:cond delay="0"/>
                                          </p:stCondLst>
                                        </p:cTn>
                                        <p:tgtEl>
                                          <p:spTgt spid="60"/>
                                        </p:tgtEl>
                                        <p:attrNameLst>
                                          <p:attrName>style.visibility</p:attrName>
                                        </p:attrNameLst>
                                      </p:cBhvr>
                                      <p:to>
                                        <p:strVal val="visible"/>
                                      </p:to>
                                    </p:set>
                                    <p:animEffect transition="in" filter="wipe(left)">
                                      <p:cBhvr>
                                        <p:cTn id="38" dur="750"/>
                                        <p:tgtEl>
                                          <p:spTgt spid="60"/>
                                        </p:tgtEl>
                                      </p:cBhvr>
                                    </p:animEffect>
                                  </p:childTnLst>
                                </p:cTn>
                              </p:par>
                            </p:childTnLst>
                          </p:cTn>
                        </p:par>
                        <p:par>
                          <p:cTn id="39" fill="hold" nodeType="afterGroup">
                            <p:stCondLst>
                              <p:cond delay="6000"/>
                            </p:stCondLst>
                            <p:childTnLst>
                              <p:par>
                                <p:cTn id="40" presetID="22" presetClass="entr" presetSubtype="8" fill="hold" nodeType="afterEffect">
                                  <p:stCondLst>
                                    <p:cond delay="0"/>
                                  </p:stCondLst>
                                  <p:childTnLst>
                                    <p:set>
                                      <p:cBhvr>
                                        <p:cTn id="41" dur="1" fill="hold">
                                          <p:stCondLst>
                                            <p:cond delay="0"/>
                                          </p:stCondLst>
                                        </p:cTn>
                                        <p:tgtEl>
                                          <p:spTgt spid="70"/>
                                        </p:tgtEl>
                                        <p:attrNameLst>
                                          <p:attrName>style.visibility</p:attrName>
                                        </p:attrNameLst>
                                      </p:cBhvr>
                                      <p:to>
                                        <p:strVal val="visible"/>
                                      </p:to>
                                    </p:set>
                                    <p:animEffect transition="in" filter="wipe(left)">
                                      <p:cBhvr>
                                        <p:cTn id="42" dur="750"/>
                                        <p:tgtEl>
                                          <p:spTgt spid="70"/>
                                        </p:tgtEl>
                                      </p:cBhvr>
                                    </p:animEffect>
                                  </p:childTnLst>
                                </p:cTn>
                              </p:par>
                            </p:childTnLst>
                          </p:cTn>
                        </p:par>
                        <p:par>
                          <p:cTn id="43" fill="hold" nodeType="afterGroup">
                            <p:stCondLst>
                              <p:cond delay="6750"/>
                            </p:stCondLst>
                            <p:childTnLst>
                              <p:par>
                                <p:cTn id="44" presetID="22" presetClass="entr" presetSubtype="8" fill="hold" grpId="0" nodeType="afterEffect">
                                  <p:stCondLst>
                                    <p:cond delay="0"/>
                                  </p:stCondLst>
                                  <p:childTnLst>
                                    <p:set>
                                      <p:cBhvr>
                                        <p:cTn id="45" dur="1" fill="hold">
                                          <p:stCondLst>
                                            <p:cond delay="0"/>
                                          </p:stCondLst>
                                        </p:cTn>
                                        <p:tgtEl>
                                          <p:spTgt spid="130"/>
                                        </p:tgtEl>
                                        <p:attrNameLst>
                                          <p:attrName>style.visibility</p:attrName>
                                        </p:attrNameLst>
                                      </p:cBhvr>
                                      <p:to>
                                        <p:strVal val="visible"/>
                                      </p:to>
                                    </p:set>
                                    <p:animEffect transition="in" filter="wipe(left)">
                                      <p:cBhvr>
                                        <p:cTn id="46" dur="750"/>
                                        <p:tgtEl>
                                          <p:spTgt spid="130"/>
                                        </p:tgtEl>
                                      </p:cBhvr>
                                    </p:animEffect>
                                  </p:childTnLst>
                                </p:cTn>
                              </p:par>
                            </p:childTnLst>
                          </p:cTn>
                        </p:par>
                        <p:par>
                          <p:cTn id="47" fill="hold" nodeType="afterGroup">
                            <p:stCondLst>
                              <p:cond delay="7500"/>
                            </p:stCondLst>
                            <p:childTnLst>
                              <p:par>
                                <p:cTn id="48" presetID="22" presetClass="entr" presetSubtype="8" fill="hold" nodeType="afterEffect">
                                  <p:stCondLst>
                                    <p:cond delay="0"/>
                                  </p:stCondLst>
                                  <p:childTnLst>
                                    <p:set>
                                      <p:cBhvr>
                                        <p:cTn id="49" dur="1" fill="hold">
                                          <p:stCondLst>
                                            <p:cond delay="0"/>
                                          </p:stCondLst>
                                        </p:cTn>
                                        <p:tgtEl>
                                          <p:spTgt spid="133"/>
                                        </p:tgtEl>
                                        <p:attrNameLst>
                                          <p:attrName>style.visibility</p:attrName>
                                        </p:attrNameLst>
                                      </p:cBhvr>
                                      <p:to>
                                        <p:strVal val="visible"/>
                                      </p:to>
                                    </p:set>
                                    <p:animEffect transition="in" filter="wipe(left)">
                                      <p:cBhvr>
                                        <p:cTn id="50" dur="750"/>
                                        <p:tgtEl>
                                          <p:spTgt spid="133"/>
                                        </p:tgtEl>
                                      </p:cBhvr>
                                    </p:animEffect>
                                  </p:childTnLst>
                                </p:cTn>
                              </p:par>
                            </p:childTnLst>
                          </p:cTn>
                        </p:par>
                        <p:par>
                          <p:cTn id="51" fill="hold" nodeType="afterGroup">
                            <p:stCondLst>
                              <p:cond delay="8250"/>
                            </p:stCondLst>
                            <p:childTnLst>
                              <p:par>
                                <p:cTn id="52" presetID="22" presetClass="entr" presetSubtype="8" fill="hold" nodeType="afterEffect">
                                  <p:stCondLst>
                                    <p:cond delay="0"/>
                                  </p:stCondLst>
                                  <p:childTnLst>
                                    <p:set>
                                      <p:cBhvr>
                                        <p:cTn id="53" dur="1" fill="hold">
                                          <p:stCondLst>
                                            <p:cond delay="0"/>
                                          </p:stCondLst>
                                        </p:cTn>
                                        <p:tgtEl>
                                          <p:spTgt spid="126"/>
                                        </p:tgtEl>
                                        <p:attrNameLst>
                                          <p:attrName>style.visibility</p:attrName>
                                        </p:attrNameLst>
                                      </p:cBhvr>
                                      <p:to>
                                        <p:strVal val="visible"/>
                                      </p:to>
                                    </p:set>
                                    <p:animEffect transition="in" filter="wipe(left)">
                                      <p:cBhvr>
                                        <p:cTn id="54" dur="750"/>
                                        <p:tgtEl>
                                          <p:spTgt spid="126"/>
                                        </p:tgtEl>
                                      </p:cBhvr>
                                    </p:animEffect>
                                  </p:childTnLst>
                                </p:cTn>
                              </p:par>
                            </p:childTnLst>
                          </p:cTn>
                        </p:par>
                        <p:par>
                          <p:cTn id="55" fill="hold" nodeType="afterGroup">
                            <p:stCondLst>
                              <p:cond delay="9000"/>
                            </p:stCondLst>
                            <p:childTnLst>
                              <p:par>
                                <p:cTn id="56" presetID="22" presetClass="entr" presetSubtype="8" fill="hold" grpId="0" nodeType="afterEffect">
                                  <p:stCondLst>
                                    <p:cond delay="0"/>
                                  </p:stCondLst>
                                  <p:childTnLst>
                                    <p:set>
                                      <p:cBhvr>
                                        <p:cTn id="57" dur="1" fill="hold">
                                          <p:stCondLst>
                                            <p:cond delay="0"/>
                                          </p:stCondLst>
                                        </p:cTn>
                                        <p:tgtEl>
                                          <p:spTgt spid="131"/>
                                        </p:tgtEl>
                                        <p:attrNameLst>
                                          <p:attrName>style.visibility</p:attrName>
                                        </p:attrNameLst>
                                      </p:cBhvr>
                                      <p:to>
                                        <p:strVal val="visible"/>
                                      </p:to>
                                    </p:set>
                                    <p:animEffect transition="in" filter="wipe(left)">
                                      <p:cBhvr>
                                        <p:cTn id="58" dur="750"/>
                                        <p:tgtEl>
                                          <p:spTgt spid="131"/>
                                        </p:tgtEl>
                                      </p:cBhvr>
                                    </p:animEffect>
                                  </p:childTnLst>
                                </p:cTn>
                              </p:par>
                            </p:childTnLst>
                          </p:cTn>
                        </p:par>
                        <p:par>
                          <p:cTn id="59" fill="hold" nodeType="afterGroup">
                            <p:stCondLst>
                              <p:cond delay="9750"/>
                            </p:stCondLst>
                            <p:childTnLst>
                              <p:par>
                                <p:cTn id="60" presetID="22" presetClass="entr" presetSubtype="8" fill="hold" grpId="0" nodeType="afterEffect">
                                  <p:stCondLst>
                                    <p:cond delay="0"/>
                                  </p:stCondLst>
                                  <p:childTnLst>
                                    <p:set>
                                      <p:cBhvr>
                                        <p:cTn id="61" dur="1" fill="hold">
                                          <p:stCondLst>
                                            <p:cond delay="0"/>
                                          </p:stCondLst>
                                        </p:cTn>
                                        <p:tgtEl>
                                          <p:spTgt spid="121"/>
                                        </p:tgtEl>
                                        <p:attrNameLst>
                                          <p:attrName>style.visibility</p:attrName>
                                        </p:attrNameLst>
                                      </p:cBhvr>
                                      <p:to>
                                        <p:strVal val="visible"/>
                                      </p:to>
                                    </p:set>
                                    <p:animEffect transition="in" filter="wipe(left)">
                                      <p:cBhvr>
                                        <p:cTn id="62" dur="750"/>
                                        <p:tgtEl>
                                          <p:spTgt spid="121"/>
                                        </p:tgtEl>
                                      </p:cBhvr>
                                    </p:animEffect>
                                  </p:childTnLst>
                                </p:cTn>
                              </p:par>
                            </p:childTnLst>
                          </p:cTn>
                        </p:par>
                        <p:par>
                          <p:cTn id="63" fill="hold" nodeType="afterGroup">
                            <p:stCondLst>
                              <p:cond delay="10500"/>
                            </p:stCondLst>
                            <p:childTnLst>
                              <p:par>
                                <p:cTn id="64" presetID="22" presetClass="entr" presetSubtype="4" fill="hold" nodeType="afterEffect">
                                  <p:stCondLst>
                                    <p:cond delay="0"/>
                                  </p:stCondLst>
                                  <p:childTnLst>
                                    <p:set>
                                      <p:cBhvr>
                                        <p:cTn id="65" dur="1" fill="hold">
                                          <p:stCondLst>
                                            <p:cond delay="0"/>
                                          </p:stCondLst>
                                        </p:cTn>
                                        <p:tgtEl>
                                          <p:spTgt spid="2"/>
                                        </p:tgtEl>
                                        <p:attrNameLst>
                                          <p:attrName>style.visibility</p:attrName>
                                        </p:attrNameLst>
                                      </p:cBhvr>
                                      <p:to>
                                        <p:strVal val="visible"/>
                                      </p:to>
                                    </p:set>
                                    <p:animEffect transition="in" filter="wipe(down)">
                                      <p:cBhvr>
                                        <p:cTn id="66" dur="500"/>
                                        <p:tgtEl>
                                          <p:spTgt spid="2"/>
                                        </p:tgtEl>
                                      </p:cBhvr>
                                    </p:animEffect>
                                  </p:childTnLst>
                                </p:cTn>
                              </p:par>
                            </p:childTnLst>
                          </p:cTn>
                        </p:par>
                      </p:childTnLst>
                    </p:cTn>
                  </p:par>
                  <p:par>
                    <p:cTn id="67" fill="hold" nodeType="clickPar">
                      <p:stCondLst>
                        <p:cond delay="indefinite"/>
                      </p:stCondLst>
                      <p:childTnLst>
                        <p:par>
                          <p:cTn id="68" fill="hold" nodeType="afterGroup">
                            <p:stCondLst>
                              <p:cond delay="0"/>
                            </p:stCondLst>
                            <p:childTnLst>
                              <p:par>
                                <p:cTn id="69" presetID="22" presetClass="entr" presetSubtype="8" fill="hold" nodeType="clickEffect">
                                  <p:stCondLst>
                                    <p:cond delay="0"/>
                                  </p:stCondLst>
                                  <p:childTnLst>
                                    <p:set>
                                      <p:cBhvr>
                                        <p:cTn id="70" dur="1" fill="hold">
                                          <p:stCondLst>
                                            <p:cond delay="0"/>
                                          </p:stCondLst>
                                        </p:cTn>
                                        <p:tgtEl>
                                          <p:spTgt spid="4"/>
                                        </p:tgtEl>
                                        <p:attrNameLst>
                                          <p:attrName>style.visibility</p:attrName>
                                        </p:attrNameLst>
                                      </p:cBhvr>
                                      <p:to>
                                        <p:strVal val="visible"/>
                                      </p:to>
                                    </p:set>
                                    <p:animEffect transition="in" filter="wipe(left)">
                                      <p:cBhvr>
                                        <p:cTn id="71" dur="500"/>
                                        <p:tgtEl>
                                          <p:spTgt spid="4"/>
                                        </p:tgtEl>
                                      </p:cBhvr>
                                    </p:animEffect>
                                  </p:childTnLst>
                                </p:cTn>
                              </p:par>
                            </p:childTnLst>
                          </p:cTn>
                        </p:par>
                        <p:par>
                          <p:cTn id="72" fill="hold" nodeType="afterGroup">
                            <p:stCondLst>
                              <p:cond delay="500"/>
                            </p:stCondLst>
                            <p:childTnLst>
                              <p:par>
                                <p:cTn id="73" presetID="22" presetClass="entr" presetSubtype="8" fill="hold" nodeType="afterEffect">
                                  <p:stCondLst>
                                    <p:cond delay="0"/>
                                  </p:stCondLst>
                                  <p:childTnLst>
                                    <p:set>
                                      <p:cBhvr>
                                        <p:cTn id="74" dur="1" fill="hold">
                                          <p:stCondLst>
                                            <p:cond delay="0"/>
                                          </p:stCondLst>
                                        </p:cTn>
                                        <p:tgtEl>
                                          <p:spTgt spid="3"/>
                                        </p:tgtEl>
                                        <p:attrNameLst>
                                          <p:attrName>style.visibility</p:attrName>
                                        </p:attrNameLst>
                                      </p:cBhvr>
                                      <p:to>
                                        <p:strVal val="visible"/>
                                      </p:to>
                                    </p:set>
                                    <p:animEffect transition="in" filter="wipe(left)">
                                      <p:cBhvr>
                                        <p:cTn id="75" dur="500"/>
                                        <p:tgtEl>
                                          <p:spTgt spid="3"/>
                                        </p:tgtEl>
                                      </p:cBhvr>
                                    </p:animEffect>
                                  </p:childTnLst>
                                </p:cTn>
                              </p:par>
                            </p:childTnLst>
                          </p:cTn>
                        </p:par>
                        <p:par>
                          <p:cTn id="76" fill="hold" nodeType="afterGroup">
                            <p:stCondLst>
                              <p:cond delay="1000"/>
                            </p:stCondLst>
                            <p:childTnLst>
                              <p:par>
                                <p:cTn id="77" presetID="22" presetClass="entr" presetSubtype="8" fill="hold" nodeType="afterEffect">
                                  <p:stCondLst>
                                    <p:cond delay="0"/>
                                  </p:stCondLst>
                                  <p:childTnLst>
                                    <p:set>
                                      <p:cBhvr>
                                        <p:cTn id="78" dur="1" fill="hold">
                                          <p:stCondLst>
                                            <p:cond delay="0"/>
                                          </p:stCondLst>
                                        </p:cTn>
                                        <p:tgtEl>
                                          <p:spTgt spid="5"/>
                                        </p:tgtEl>
                                        <p:attrNameLst>
                                          <p:attrName>style.visibility</p:attrName>
                                        </p:attrNameLst>
                                      </p:cBhvr>
                                      <p:to>
                                        <p:strVal val="visible"/>
                                      </p:to>
                                    </p:set>
                                    <p:animEffect transition="in" filter="wipe(left)">
                                      <p:cBhvr>
                                        <p:cTn id="79" dur="500"/>
                                        <p:tgtEl>
                                          <p:spTgt spid="5"/>
                                        </p:tgtEl>
                                      </p:cBhvr>
                                    </p:animEffect>
                                  </p:childTnLst>
                                </p:cTn>
                              </p:par>
                            </p:childTnLst>
                          </p:cTn>
                        </p:par>
                        <p:par>
                          <p:cTn id="80" fill="hold" nodeType="afterGroup">
                            <p:stCondLst>
                              <p:cond delay="1500"/>
                            </p:stCondLst>
                            <p:childTnLst>
                              <p:par>
                                <p:cTn id="81" presetID="22" presetClass="entr" presetSubtype="8" fill="hold" nodeType="afterEffect">
                                  <p:stCondLst>
                                    <p:cond delay="0"/>
                                  </p:stCondLst>
                                  <p:childTnLst>
                                    <p:set>
                                      <p:cBhvr>
                                        <p:cTn id="82" dur="1" fill="hold">
                                          <p:stCondLst>
                                            <p:cond delay="0"/>
                                          </p:stCondLst>
                                        </p:cTn>
                                        <p:tgtEl>
                                          <p:spTgt spid="125"/>
                                        </p:tgtEl>
                                        <p:attrNameLst>
                                          <p:attrName>style.visibility</p:attrName>
                                        </p:attrNameLst>
                                      </p:cBhvr>
                                      <p:to>
                                        <p:strVal val="visible"/>
                                      </p:to>
                                    </p:set>
                                    <p:animEffect transition="in" filter="wipe(left)">
                                      <p:cBhvr>
                                        <p:cTn id="83" dur="750"/>
                                        <p:tgtEl>
                                          <p:spTgt spid="125"/>
                                        </p:tgtEl>
                                      </p:cBhvr>
                                    </p:animEffect>
                                  </p:childTnLst>
                                </p:cTn>
                              </p:par>
                            </p:childTnLst>
                          </p:cTn>
                        </p:par>
                        <p:par>
                          <p:cTn id="84" fill="hold" nodeType="afterGroup">
                            <p:stCondLst>
                              <p:cond delay="2250"/>
                            </p:stCondLst>
                            <p:childTnLst>
                              <p:par>
                                <p:cTn id="85" presetID="22" presetClass="entr" presetSubtype="8" fill="hold" nodeType="afterEffect">
                                  <p:stCondLst>
                                    <p:cond delay="0"/>
                                  </p:stCondLst>
                                  <p:childTnLst>
                                    <p:set>
                                      <p:cBhvr>
                                        <p:cTn id="86" dur="1" fill="hold">
                                          <p:stCondLst>
                                            <p:cond delay="0"/>
                                          </p:stCondLst>
                                        </p:cTn>
                                        <p:tgtEl>
                                          <p:spTgt spid="198"/>
                                        </p:tgtEl>
                                        <p:attrNameLst>
                                          <p:attrName>style.visibility</p:attrName>
                                        </p:attrNameLst>
                                      </p:cBhvr>
                                      <p:to>
                                        <p:strVal val="visible"/>
                                      </p:to>
                                    </p:set>
                                    <p:animEffect transition="in" filter="wipe(left)">
                                      <p:cBhvr>
                                        <p:cTn id="87" dur="750"/>
                                        <p:tgtEl>
                                          <p:spTgt spid="198"/>
                                        </p:tgtEl>
                                      </p:cBhvr>
                                    </p:animEffect>
                                  </p:childTnLst>
                                </p:cTn>
                              </p:par>
                            </p:childTnLst>
                          </p:cTn>
                        </p:par>
                        <p:par>
                          <p:cTn id="88" fill="hold" nodeType="afterGroup">
                            <p:stCondLst>
                              <p:cond delay="3000"/>
                            </p:stCondLst>
                            <p:childTnLst>
                              <p:par>
                                <p:cTn id="89" presetID="22" presetClass="entr" presetSubtype="8" fill="hold" nodeType="afterEffect">
                                  <p:stCondLst>
                                    <p:cond delay="0"/>
                                  </p:stCondLst>
                                  <p:childTnLst>
                                    <p:set>
                                      <p:cBhvr>
                                        <p:cTn id="90" dur="1" fill="hold">
                                          <p:stCondLst>
                                            <p:cond delay="0"/>
                                          </p:stCondLst>
                                        </p:cTn>
                                        <p:tgtEl>
                                          <p:spTgt spid="218"/>
                                        </p:tgtEl>
                                        <p:attrNameLst>
                                          <p:attrName>style.visibility</p:attrName>
                                        </p:attrNameLst>
                                      </p:cBhvr>
                                      <p:to>
                                        <p:strVal val="visible"/>
                                      </p:to>
                                    </p:set>
                                    <p:animEffect transition="in" filter="wipe(left)">
                                      <p:cBhvr>
                                        <p:cTn id="91" dur="750"/>
                                        <p:tgtEl>
                                          <p:spTgt spid="218"/>
                                        </p:tgtEl>
                                      </p:cBhvr>
                                    </p:animEffect>
                                  </p:childTnLst>
                                </p:cTn>
                              </p:par>
                            </p:childTnLst>
                          </p:cTn>
                        </p:par>
                        <p:par>
                          <p:cTn id="92" fill="hold" nodeType="afterGroup">
                            <p:stCondLst>
                              <p:cond delay="3750"/>
                            </p:stCondLst>
                            <p:childTnLst>
                              <p:par>
                                <p:cTn id="93" presetID="22" presetClass="entr" presetSubtype="8" fill="hold" nodeType="afterEffect">
                                  <p:stCondLst>
                                    <p:cond delay="0"/>
                                  </p:stCondLst>
                                  <p:childTnLst>
                                    <p:set>
                                      <p:cBhvr>
                                        <p:cTn id="94" dur="1" fill="hold">
                                          <p:stCondLst>
                                            <p:cond delay="0"/>
                                          </p:stCondLst>
                                        </p:cTn>
                                        <p:tgtEl>
                                          <p:spTgt spid="124"/>
                                        </p:tgtEl>
                                        <p:attrNameLst>
                                          <p:attrName>style.visibility</p:attrName>
                                        </p:attrNameLst>
                                      </p:cBhvr>
                                      <p:to>
                                        <p:strVal val="visible"/>
                                      </p:to>
                                    </p:set>
                                    <p:animEffect transition="in" filter="wipe(left)">
                                      <p:cBhvr>
                                        <p:cTn id="95" dur="750"/>
                                        <p:tgtEl>
                                          <p:spTgt spid="124"/>
                                        </p:tgtEl>
                                      </p:cBhvr>
                                    </p:animEffect>
                                  </p:childTnLst>
                                </p:cTn>
                              </p:par>
                            </p:childTnLst>
                          </p:cTn>
                        </p:par>
                        <p:par>
                          <p:cTn id="96" fill="hold" nodeType="afterGroup">
                            <p:stCondLst>
                              <p:cond delay="4500"/>
                            </p:stCondLst>
                            <p:childTnLst>
                              <p:par>
                                <p:cTn id="97" presetID="22" presetClass="entr" presetSubtype="8" fill="hold" nodeType="afterEffect">
                                  <p:stCondLst>
                                    <p:cond delay="0"/>
                                  </p:stCondLst>
                                  <p:childTnLst>
                                    <p:set>
                                      <p:cBhvr>
                                        <p:cTn id="98" dur="1" fill="hold">
                                          <p:stCondLst>
                                            <p:cond delay="0"/>
                                          </p:stCondLst>
                                        </p:cTn>
                                        <p:tgtEl>
                                          <p:spTgt spid="155"/>
                                        </p:tgtEl>
                                        <p:attrNameLst>
                                          <p:attrName>style.visibility</p:attrName>
                                        </p:attrNameLst>
                                      </p:cBhvr>
                                      <p:to>
                                        <p:strVal val="visible"/>
                                      </p:to>
                                    </p:set>
                                    <p:animEffect transition="in" filter="wipe(left)">
                                      <p:cBhvr>
                                        <p:cTn id="99" dur="750"/>
                                        <p:tgtEl>
                                          <p:spTgt spid="155"/>
                                        </p:tgtEl>
                                      </p:cBhvr>
                                    </p:animEffect>
                                  </p:childTnLst>
                                </p:cTn>
                              </p:par>
                            </p:childTnLst>
                          </p:cTn>
                        </p:par>
                        <p:par>
                          <p:cTn id="100" fill="hold" nodeType="afterGroup">
                            <p:stCondLst>
                              <p:cond delay="5250"/>
                            </p:stCondLst>
                            <p:childTnLst>
                              <p:par>
                                <p:cTn id="101" presetID="22" presetClass="entr" presetSubtype="8" fill="hold" nodeType="afterEffect">
                                  <p:stCondLst>
                                    <p:cond delay="0"/>
                                  </p:stCondLst>
                                  <p:childTnLst>
                                    <p:set>
                                      <p:cBhvr>
                                        <p:cTn id="102" dur="1" fill="hold">
                                          <p:stCondLst>
                                            <p:cond delay="0"/>
                                          </p:stCondLst>
                                        </p:cTn>
                                        <p:tgtEl>
                                          <p:spTgt spid="177"/>
                                        </p:tgtEl>
                                        <p:attrNameLst>
                                          <p:attrName>style.visibility</p:attrName>
                                        </p:attrNameLst>
                                      </p:cBhvr>
                                      <p:to>
                                        <p:strVal val="visible"/>
                                      </p:to>
                                    </p:set>
                                    <p:animEffect transition="in" filter="wipe(left)">
                                      <p:cBhvr>
                                        <p:cTn id="103" dur="750"/>
                                        <p:tgtEl>
                                          <p:spTgt spid="1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6" grpId="0" animBg="1"/>
      <p:bldP spid="121" grpId="0"/>
      <p:bldP spid="129" grpId="0" animBg="1"/>
      <p:bldP spid="130" grpId="0" animBg="1"/>
      <p:bldP spid="131" grpId="0" animBg="1"/>
      <p:bldP spid="132"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34"/>
          <p:cNvSpPr/>
          <p:nvPr/>
        </p:nvSpPr>
        <p:spPr>
          <a:xfrm>
            <a:off x="938277" y="3436834"/>
            <a:ext cx="575799" cy="707886"/>
          </a:xfrm>
          <a:prstGeom prst="rect">
            <a:avLst/>
          </a:prstGeom>
          <a:noFill/>
          <a:ln w="9525">
            <a:noFill/>
          </a:ln>
        </p:spPr>
        <p:txBody>
          <a:bodyPr wrap="none">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en-US" altLang="zh-CN" sz="4000">
                <a:solidFill>
                  <a:schemeClr val="tx1">
                    <a:lumMod val="95000"/>
                    <a:lumOff val="5000"/>
                  </a:schemeClr>
                </a:solidFill>
                <a:latin typeface="黑体" panose="02010609060101010101" pitchFamily="2" charset="-122"/>
              </a:rPr>
              <a:t>×</a:t>
            </a:r>
          </a:p>
        </p:txBody>
      </p:sp>
      <p:grpSp>
        <p:nvGrpSpPr>
          <p:cNvPr id="7" name="组合 6"/>
          <p:cNvGrpSpPr/>
          <p:nvPr/>
        </p:nvGrpSpPr>
        <p:grpSpPr>
          <a:xfrm>
            <a:off x="690208" y="1801344"/>
            <a:ext cx="1232385" cy="1877290"/>
            <a:chOff x="633058" y="2249019"/>
            <a:chExt cx="1232385" cy="1877290"/>
          </a:xfrm>
        </p:grpSpPr>
        <p:sp>
          <p:nvSpPr>
            <p:cNvPr id="8" name="Text Box 111"/>
            <p:cNvSpPr txBox="1"/>
            <p:nvPr/>
          </p:nvSpPr>
          <p:spPr>
            <a:xfrm>
              <a:off x="823721" y="3726199"/>
              <a:ext cx="1041722" cy="400110"/>
            </a:xfrm>
            <a:prstGeom prst="rect">
              <a:avLst/>
            </a:prstGeom>
            <a:noFill/>
            <a:ln w="9525">
              <a:noFill/>
            </a:ln>
          </p:spPr>
          <p:txBody>
            <a:bodyPr wrap="square">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zh-CN" altLang="en-US" b="0">
                  <a:latin typeface="思源黑体 CN Medium" panose="020B0600000000000000" pitchFamily="34" charset="-122"/>
                  <a:ea typeface="思源黑体 CN Medium" panose="020B0600000000000000" pitchFamily="34" charset="-122"/>
                </a:rPr>
                <a:t>高茎</a:t>
              </a:r>
              <a:endParaRPr lang="zh-CN" altLang="en-US" sz="1800" b="0">
                <a:latin typeface="思源黑体 CN Medium" panose="020B0600000000000000" pitchFamily="34" charset="-122"/>
                <a:ea typeface="思源黑体 CN Medium" panose="020B0600000000000000" pitchFamily="34" charset="-122"/>
              </a:endParaRPr>
            </a:p>
          </p:txBody>
        </p:sp>
        <p:grpSp>
          <p:nvGrpSpPr>
            <p:cNvPr id="9" name="组合 8"/>
            <p:cNvGrpSpPr/>
            <p:nvPr/>
          </p:nvGrpSpPr>
          <p:grpSpPr>
            <a:xfrm>
              <a:off x="633058" y="2249019"/>
              <a:ext cx="1149132" cy="1478500"/>
              <a:chOff x="7601844" y="1303460"/>
              <a:chExt cx="949695" cy="1221901"/>
            </a:xfrm>
          </p:grpSpPr>
          <p:grpSp>
            <p:nvGrpSpPr>
              <p:cNvPr id="10" name="组合 9"/>
              <p:cNvGrpSpPr/>
              <p:nvPr/>
            </p:nvGrpSpPr>
            <p:grpSpPr>
              <a:xfrm>
                <a:off x="7601844" y="1303460"/>
                <a:ext cx="949695" cy="1221901"/>
                <a:chOff x="3279407" y="407339"/>
                <a:chExt cx="949695" cy="1221901"/>
              </a:xfrm>
            </p:grpSpPr>
            <p:sp>
              <p:nvSpPr>
                <p:cNvPr id="16" name="椭圆 15"/>
                <p:cNvSpPr/>
                <p:nvPr/>
              </p:nvSpPr>
              <p:spPr>
                <a:xfrm>
                  <a:off x="3279407" y="407339"/>
                  <a:ext cx="949695" cy="1221901"/>
                </a:xfrm>
                <a:prstGeom prst="ellipse">
                  <a:avLst/>
                </a:prstGeom>
                <a:solidFill>
                  <a:srgbClr val="D1D1FF"/>
                </a:solidFill>
                <a:ln w="5715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 name="组合 16"/>
                <p:cNvGrpSpPr/>
                <p:nvPr/>
              </p:nvGrpSpPr>
              <p:grpSpPr>
                <a:xfrm>
                  <a:off x="3583087" y="582429"/>
                  <a:ext cx="342333" cy="925381"/>
                  <a:chOff x="1917484" y="2458525"/>
                  <a:chExt cx="342333" cy="1119711"/>
                </a:xfrm>
              </p:grpSpPr>
              <p:grpSp>
                <p:nvGrpSpPr>
                  <p:cNvPr id="18" name="组合 17"/>
                  <p:cNvGrpSpPr/>
                  <p:nvPr/>
                </p:nvGrpSpPr>
                <p:grpSpPr>
                  <a:xfrm>
                    <a:off x="1917484" y="2458525"/>
                    <a:ext cx="106040" cy="1119711"/>
                    <a:chOff x="1917484" y="2458525"/>
                    <a:chExt cx="106040" cy="1119711"/>
                  </a:xfrm>
                </p:grpSpPr>
                <p:grpSp>
                  <p:nvGrpSpPr>
                    <p:cNvPr id="24" name="组合 23"/>
                    <p:cNvGrpSpPr/>
                    <p:nvPr/>
                  </p:nvGrpSpPr>
                  <p:grpSpPr>
                    <a:xfrm>
                      <a:off x="1917484" y="2458525"/>
                      <a:ext cx="106040" cy="1119711"/>
                      <a:chOff x="1917484" y="2458525"/>
                      <a:chExt cx="106040" cy="1119711"/>
                    </a:xfrm>
                  </p:grpSpPr>
                  <p:sp>
                    <p:nvSpPr>
                      <p:cNvPr id="26" name="椭圆 25"/>
                      <p:cNvSpPr/>
                      <p:nvPr/>
                    </p:nvSpPr>
                    <p:spPr>
                      <a:xfrm>
                        <a:off x="1917484" y="2458525"/>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1917484" y="3015319"/>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椭圆 24"/>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p:nvGrpSpPr>
                <p:grpSpPr>
                  <a:xfrm>
                    <a:off x="2153777" y="2458525"/>
                    <a:ext cx="106040" cy="1119711"/>
                    <a:chOff x="1917484" y="2458525"/>
                    <a:chExt cx="106040" cy="1119711"/>
                  </a:xfrm>
                </p:grpSpPr>
                <p:grpSp>
                  <p:nvGrpSpPr>
                    <p:cNvPr id="20" name="组合 19"/>
                    <p:cNvGrpSpPr/>
                    <p:nvPr/>
                  </p:nvGrpSpPr>
                  <p:grpSpPr>
                    <a:xfrm>
                      <a:off x="1917484" y="2458525"/>
                      <a:ext cx="106040" cy="1119711"/>
                      <a:chOff x="1917484" y="2458525"/>
                      <a:chExt cx="106040" cy="1119711"/>
                    </a:xfrm>
                  </p:grpSpPr>
                  <p:sp>
                    <p:nvSpPr>
                      <p:cNvPr id="22" name="椭圆 21"/>
                      <p:cNvSpPr/>
                      <p:nvPr/>
                    </p:nvSpPr>
                    <p:spPr>
                      <a:xfrm>
                        <a:off x="1917484" y="2458525"/>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1917484" y="3015319"/>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椭圆 20"/>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11" name="文本框 10"/>
              <p:cNvSpPr txBox="1"/>
              <p:nvPr/>
            </p:nvSpPr>
            <p:spPr>
              <a:xfrm>
                <a:off x="8199131" y="1496611"/>
                <a:ext cx="335967" cy="369332"/>
              </a:xfrm>
              <a:prstGeom prst="rect">
                <a:avLst/>
              </a:prstGeom>
              <a:noFill/>
            </p:spPr>
            <p:txBody>
              <a:bodyPr wrap="square" rtlCol="0">
                <a:spAutoFit/>
              </a:bodyPr>
              <a:lstStyle/>
              <a:p>
                <a:r>
                  <a:rPr lang="en-US" altLang="zh-CN" b="1"/>
                  <a:t>D</a:t>
                </a:r>
                <a:endParaRPr lang="zh-CN" altLang="en-US" b="1"/>
              </a:p>
            </p:txBody>
          </p:sp>
          <p:grpSp>
            <p:nvGrpSpPr>
              <p:cNvPr id="12" name="组合 11"/>
              <p:cNvGrpSpPr/>
              <p:nvPr/>
            </p:nvGrpSpPr>
            <p:grpSpPr>
              <a:xfrm>
                <a:off x="7626089" y="1514189"/>
                <a:ext cx="349569" cy="369332"/>
                <a:chOff x="7626089" y="1514189"/>
                <a:chExt cx="349569" cy="369332"/>
              </a:xfrm>
            </p:grpSpPr>
            <p:sp>
              <p:nvSpPr>
                <p:cNvPr id="14" name="文本框 13"/>
                <p:cNvSpPr txBox="1"/>
                <p:nvPr/>
              </p:nvSpPr>
              <p:spPr>
                <a:xfrm>
                  <a:off x="7626089" y="1514189"/>
                  <a:ext cx="335967" cy="369332"/>
                </a:xfrm>
                <a:prstGeom prst="rect">
                  <a:avLst/>
                </a:prstGeom>
                <a:noFill/>
              </p:spPr>
              <p:txBody>
                <a:bodyPr wrap="square" rtlCol="0">
                  <a:spAutoFit/>
                </a:bodyPr>
                <a:lstStyle/>
                <a:p>
                  <a:r>
                    <a:rPr lang="en-US" altLang="zh-CN" b="1"/>
                    <a:t>D</a:t>
                  </a:r>
                  <a:endParaRPr lang="zh-CN" altLang="en-US" b="1"/>
                </a:p>
              </p:txBody>
            </p:sp>
            <p:cxnSp>
              <p:nvCxnSpPr>
                <p:cNvPr id="15" name="直接连接符 14"/>
                <p:cNvCxnSpPr/>
                <p:nvPr/>
              </p:nvCxnSpPr>
              <p:spPr>
                <a:xfrm flipH="1">
                  <a:off x="7934398" y="1669237"/>
                  <a:ext cx="41260"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cxnSp>
            <p:nvCxnSpPr>
              <p:cNvPr id="13" name="直接连接符 12"/>
              <p:cNvCxnSpPr/>
              <p:nvPr/>
            </p:nvCxnSpPr>
            <p:spPr>
              <a:xfrm flipH="1">
                <a:off x="8171857" y="1669237"/>
                <a:ext cx="41260"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grpSp>
      <p:grpSp>
        <p:nvGrpSpPr>
          <p:cNvPr id="28" name="组合 27"/>
          <p:cNvGrpSpPr/>
          <p:nvPr/>
        </p:nvGrpSpPr>
        <p:grpSpPr>
          <a:xfrm>
            <a:off x="690208" y="4076413"/>
            <a:ext cx="1149132" cy="1895397"/>
            <a:chOff x="633058" y="4524088"/>
            <a:chExt cx="1149132" cy="1895397"/>
          </a:xfrm>
        </p:grpSpPr>
        <p:sp>
          <p:nvSpPr>
            <p:cNvPr id="29" name="Text Box 125"/>
            <p:cNvSpPr txBox="1"/>
            <p:nvPr/>
          </p:nvSpPr>
          <p:spPr>
            <a:xfrm>
              <a:off x="796425" y="6019375"/>
              <a:ext cx="981319" cy="400110"/>
            </a:xfrm>
            <a:prstGeom prst="rect">
              <a:avLst/>
            </a:prstGeom>
            <a:noFill/>
            <a:ln w="9525">
              <a:noFill/>
            </a:ln>
          </p:spPr>
          <p:txBody>
            <a:bodyPr wrap="square">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zh-CN" altLang="en-US" b="0">
                  <a:latin typeface="思源黑体 CN Medium" panose="020B0600000000000000" pitchFamily="34" charset="-122"/>
                  <a:ea typeface="思源黑体 CN Medium" panose="020B0600000000000000" pitchFamily="34" charset="-122"/>
                </a:rPr>
                <a:t>矮茎</a:t>
              </a:r>
              <a:endParaRPr lang="zh-CN" altLang="en-US" sz="1800" b="0">
                <a:latin typeface="思源黑体 CN Medium" panose="020B0600000000000000" pitchFamily="34" charset="-122"/>
                <a:ea typeface="思源黑体 CN Medium" panose="020B0600000000000000" pitchFamily="34" charset="-122"/>
              </a:endParaRPr>
            </a:p>
          </p:txBody>
        </p:sp>
        <p:grpSp>
          <p:nvGrpSpPr>
            <p:cNvPr id="30" name="组合 29"/>
            <p:cNvGrpSpPr/>
            <p:nvPr/>
          </p:nvGrpSpPr>
          <p:grpSpPr>
            <a:xfrm>
              <a:off x="633058" y="4524088"/>
              <a:ext cx="1149132" cy="1478500"/>
              <a:chOff x="9107688" y="1213775"/>
              <a:chExt cx="949695" cy="1221901"/>
            </a:xfrm>
          </p:grpSpPr>
          <p:grpSp>
            <p:nvGrpSpPr>
              <p:cNvPr id="31" name="组合 30"/>
              <p:cNvGrpSpPr/>
              <p:nvPr/>
            </p:nvGrpSpPr>
            <p:grpSpPr>
              <a:xfrm>
                <a:off x="9107688" y="1213775"/>
                <a:ext cx="949695" cy="1221901"/>
                <a:chOff x="3279407" y="407339"/>
                <a:chExt cx="949695" cy="1221901"/>
              </a:xfrm>
            </p:grpSpPr>
            <p:sp>
              <p:nvSpPr>
                <p:cNvPr id="36" name="椭圆 35"/>
                <p:cNvSpPr/>
                <p:nvPr/>
              </p:nvSpPr>
              <p:spPr>
                <a:xfrm>
                  <a:off x="3279407" y="407339"/>
                  <a:ext cx="949695" cy="1221901"/>
                </a:xfrm>
                <a:prstGeom prst="ellipse">
                  <a:avLst/>
                </a:prstGeom>
                <a:solidFill>
                  <a:srgbClr val="D1D1FF"/>
                </a:solidFill>
                <a:ln w="5715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 name="组合 36"/>
                <p:cNvGrpSpPr/>
                <p:nvPr/>
              </p:nvGrpSpPr>
              <p:grpSpPr>
                <a:xfrm>
                  <a:off x="3583087" y="582429"/>
                  <a:ext cx="342333" cy="925381"/>
                  <a:chOff x="1917484" y="2458525"/>
                  <a:chExt cx="342333" cy="1119711"/>
                </a:xfrm>
              </p:grpSpPr>
              <p:grpSp>
                <p:nvGrpSpPr>
                  <p:cNvPr id="38" name="组合 37"/>
                  <p:cNvGrpSpPr/>
                  <p:nvPr/>
                </p:nvGrpSpPr>
                <p:grpSpPr>
                  <a:xfrm>
                    <a:off x="1917484" y="2458525"/>
                    <a:ext cx="106040" cy="1119711"/>
                    <a:chOff x="1917484" y="2458525"/>
                    <a:chExt cx="106040" cy="1119711"/>
                  </a:xfrm>
                </p:grpSpPr>
                <p:grpSp>
                  <p:nvGrpSpPr>
                    <p:cNvPr id="44" name="组合 43"/>
                    <p:cNvGrpSpPr/>
                    <p:nvPr/>
                  </p:nvGrpSpPr>
                  <p:grpSpPr>
                    <a:xfrm>
                      <a:off x="1917484" y="2458525"/>
                      <a:ext cx="106040" cy="1119711"/>
                      <a:chOff x="1917484" y="2458525"/>
                      <a:chExt cx="106040" cy="1119711"/>
                    </a:xfrm>
                  </p:grpSpPr>
                  <p:sp>
                    <p:nvSpPr>
                      <p:cNvPr id="46" name="椭圆 45"/>
                      <p:cNvSpPr/>
                      <p:nvPr/>
                    </p:nvSpPr>
                    <p:spPr>
                      <a:xfrm>
                        <a:off x="1917484" y="2458525"/>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1917484" y="3015319"/>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5" name="椭圆 44"/>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p:cNvGrpSpPr/>
                  <p:nvPr/>
                </p:nvGrpSpPr>
                <p:grpSpPr>
                  <a:xfrm>
                    <a:off x="2153777" y="2458525"/>
                    <a:ext cx="106040" cy="1119711"/>
                    <a:chOff x="1917484" y="2458525"/>
                    <a:chExt cx="106040" cy="1119711"/>
                  </a:xfrm>
                </p:grpSpPr>
                <p:grpSp>
                  <p:nvGrpSpPr>
                    <p:cNvPr id="40" name="组合 39"/>
                    <p:cNvGrpSpPr/>
                    <p:nvPr/>
                  </p:nvGrpSpPr>
                  <p:grpSpPr>
                    <a:xfrm>
                      <a:off x="1917484" y="2458525"/>
                      <a:ext cx="106040" cy="1119711"/>
                      <a:chOff x="1917484" y="2458525"/>
                      <a:chExt cx="106040" cy="1119711"/>
                    </a:xfrm>
                  </p:grpSpPr>
                  <p:sp>
                    <p:nvSpPr>
                      <p:cNvPr id="42" name="椭圆 41"/>
                      <p:cNvSpPr/>
                      <p:nvPr/>
                    </p:nvSpPr>
                    <p:spPr>
                      <a:xfrm>
                        <a:off x="1917484" y="2458525"/>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1917484" y="3015319"/>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 name="椭圆 40"/>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32" name="文本框 31"/>
              <p:cNvSpPr txBox="1"/>
              <p:nvPr/>
            </p:nvSpPr>
            <p:spPr>
              <a:xfrm>
                <a:off x="9141331" y="1443431"/>
                <a:ext cx="335967" cy="369332"/>
              </a:xfrm>
              <a:prstGeom prst="rect">
                <a:avLst/>
              </a:prstGeom>
              <a:noFill/>
            </p:spPr>
            <p:txBody>
              <a:bodyPr wrap="square" rtlCol="0">
                <a:spAutoFit/>
              </a:bodyPr>
              <a:lstStyle/>
              <a:p>
                <a:r>
                  <a:rPr lang="en-US" altLang="zh-CN" b="1"/>
                  <a:t>d</a:t>
                </a:r>
                <a:endParaRPr lang="zh-CN" altLang="en-US" b="1"/>
              </a:p>
            </p:txBody>
          </p:sp>
          <p:sp>
            <p:nvSpPr>
              <p:cNvPr id="33" name="文本框 32"/>
              <p:cNvSpPr txBox="1"/>
              <p:nvPr/>
            </p:nvSpPr>
            <p:spPr>
              <a:xfrm>
                <a:off x="9705274" y="1393285"/>
                <a:ext cx="335967" cy="369332"/>
              </a:xfrm>
              <a:prstGeom prst="rect">
                <a:avLst/>
              </a:prstGeom>
              <a:noFill/>
            </p:spPr>
            <p:txBody>
              <a:bodyPr wrap="square" rtlCol="0">
                <a:spAutoFit/>
              </a:bodyPr>
              <a:lstStyle/>
              <a:p>
                <a:r>
                  <a:rPr lang="en-US" altLang="zh-CN" b="1"/>
                  <a:t>d</a:t>
                </a:r>
                <a:endParaRPr lang="zh-CN" altLang="en-US" b="1"/>
              </a:p>
            </p:txBody>
          </p:sp>
          <p:cxnSp>
            <p:nvCxnSpPr>
              <p:cNvPr id="34" name="直接连接符 33"/>
              <p:cNvCxnSpPr/>
              <p:nvPr/>
            </p:nvCxnSpPr>
            <p:spPr>
              <a:xfrm flipH="1">
                <a:off x="9438120" y="1577088"/>
                <a:ext cx="49925"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flipH="1">
                <a:off x="9675579" y="1577088"/>
                <a:ext cx="49925"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grpSp>
      <p:grpSp>
        <p:nvGrpSpPr>
          <p:cNvPr id="48" name="组合 47"/>
          <p:cNvGrpSpPr/>
          <p:nvPr/>
        </p:nvGrpSpPr>
        <p:grpSpPr>
          <a:xfrm>
            <a:off x="3027025" y="1837659"/>
            <a:ext cx="1044665" cy="1344091"/>
            <a:chOff x="6870031" y="3058692"/>
            <a:chExt cx="863359" cy="1110819"/>
          </a:xfrm>
        </p:grpSpPr>
        <p:grpSp>
          <p:nvGrpSpPr>
            <p:cNvPr id="49" name="组合 48"/>
            <p:cNvGrpSpPr/>
            <p:nvPr/>
          </p:nvGrpSpPr>
          <p:grpSpPr>
            <a:xfrm>
              <a:off x="6870031" y="3058692"/>
              <a:ext cx="863359" cy="1110819"/>
              <a:chOff x="3202257" y="462880"/>
              <a:chExt cx="863359" cy="1110819"/>
            </a:xfrm>
          </p:grpSpPr>
          <p:sp>
            <p:nvSpPr>
              <p:cNvPr id="53" name="椭圆 52"/>
              <p:cNvSpPr/>
              <p:nvPr/>
            </p:nvSpPr>
            <p:spPr>
              <a:xfrm>
                <a:off x="3202257" y="462880"/>
                <a:ext cx="863359" cy="1110819"/>
              </a:xfrm>
              <a:prstGeom prst="ellipse">
                <a:avLst/>
              </a:prstGeom>
              <a:solidFill>
                <a:srgbClr val="D1D1FF"/>
              </a:solidFill>
              <a:ln w="5715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4" name="组合 53"/>
              <p:cNvGrpSpPr/>
              <p:nvPr/>
            </p:nvGrpSpPr>
            <p:grpSpPr>
              <a:xfrm>
                <a:off x="3583087" y="582429"/>
                <a:ext cx="106040" cy="925381"/>
                <a:chOff x="1917484" y="2458525"/>
                <a:chExt cx="106040" cy="1119711"/>
              </a:xfrm>
            </p:grpSpPr>
            <p:grpSp>
              <p:nvGrpSpPr>
                <p:cNvPr id="55" name="组合 54"/>
                <p:cNvGrpSpPr/>
                <p:nvPr/>
              </p:nvGrpSpPr>
              <p:grpSpPr>
                <a:xfrm>
                  <a:off x="1917484" y="2458525"/>
                  <a:ext cx="106040" cy="1119711"/>
                  <a:chOff x="1917484" y="2458525"/>
                  <a:chExt cx="106040" cy="1119711"/>
                </a:xfrm>
              </p:grpSpPr>
              <p:sp>
                <p:nvSpPr>
                  <p:cNvPr id="57" name="椭圆 56"/>
                  <p:cNvSpPr/>
                  <p:nvPr/>
                </p:nvSpPr>
                <p:spPr>
                  <a:xfrm>
                    <a:off x="1917484" y="2458525"/>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1917484" y="3015319"/>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6" name="椭圆 55"/>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50" name="组合 49"/>
            <p:cNvGrpSpPr/>
            <p:nvPr/>
          </p:nvGrpSpPr>
          <p:grpSpPr>
            <a:xfrm>
              <a:off x="6977814" y="3226185"/>
              <a:ext cx="349569" cy="369332"/>
              <a:chOff x="7626089" y="1514189"/>
              <a:chExt cx="349569" cy="369332"/>
            </a:xfrm>
          </p:grpSpPr>
          <p:sp>
            <p:nvSpPr>
              <p:cNvPr id="51" name="文本框 50"/>
              <p:cNvSpPr txBox="1"/>
              <p:nvPr/>
            </p:nvSpPr>
            <p:spPr>
              <a:xfrm>
                <a:off x="7626089" y="1514189"/>
                <a:ext cx="335967" cy="369332"/>
              </a:xfrm>
              <a:prstGeom prst="rect">
                <a:avLst/>
              </a:prstGeom>
              <a:noFill/>
            </p:spPr>
            <p:txBody>
              <a:bodyPr wrap="square" rtlCol="0">
                <a:spAutoFit/>
              </a:bodyPr>
              <a:lstStyle/>
              <a:p>
                <a:r>
                  <a:rPr lang="en-US" altLang="zh-CN" b="1"/>
                  <a:t>D</a:t>
                </a:r>
                <a:endParaRPr lang="zh-CN" altLang="en-US" b="1"/>
              </a:p>
            </p:txBody>
          </p:sp>
          <p:cxnSp>
            <p:nvCxnSpPr>
              <p:cNvPr id="52" name="直接连接符 51"/>
              <p:cNvCxnSpPr/>
              <p:nvPr/>
            </p:nvCxnSpPr>
            <p:spPr>
              <a:xfrm flipH="1">
                <a:off x="7934398" y="1669237"/>
                <a:ext cx="41260"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grpSp>
      <p:grpSp>
        <p:nvGrpSpPr>
          <p:cNvPr id="59" name="组合 58"/>
          <p:cNvGrpSpPr/>
          <p:nvPr/>
        </p:nvGrpSpPr>
        <p:grpSpPr>
          <a:xfrm>
            <a:off x="3027025" y="4256221"/>
            <a:ext cx="1044665" cy="1344091"/>
            <a:chOff x="8373186" y="3058692"/>
            <a:chExt cx="863359" cy="1110819"/>
          </a:xfrm>
        </p:grpSpPr>
        <p:grpSp>
          <p:nvGrpSpPr>
            <p:cNvPr id="60" name="组合 59"/>
            <p:cNvGrpSpPr/>
            <p:nvPr/>
          </p:nvGrpSpPr>
          <p:grpSpPr>
            <a:xfrm>
              <a:off x="8373186" y="3058692"/>
              <a:ext cx="863359" cy="1110819"/>
              <a:chOff x="3202257" y="462880"/>
              <a:chExt cx="863359" cy="1110819"/>
            </a:xfrm>
          </p:grpSpPr>
          <p:sp>
            <p:nvSpPr>
              <p:cNvPr id="64" name="椭圆 63"/>
              <p:cNvSpPr/>
              <p:nvPr/>
            </p:nvSpPr>
            <p:spPr>
              <a:xfrm>
                <a:off x="3202257" y="462880"/>
                <a:ext cx="863359" cy="1110819"/>
              </a:xfrm>
              <a:prstGeom prst="ellipse">
                <a:avLst/>
              </a:prstGeom>
              <a:solidFill>
                <a:srgbClr val="D1D1FF"/>
              </a:solidFill>
              <a:ln w="5715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5" name="组合 64"/>
              <p:cNvGrpSpPr/>
              <p:nvPr/>
            </p:nvGrpSpPr>
            <p:grpSpPr>
              <a:xfrm>
                <a:off x="3583087" y="582429"/>
                <a:ext cx="106040" cy="925381"/>
                <a:chOff x="1917484" y="2458525"/>
                <a:chExt cx="106040" cy="1119711"/>
              </a:xfrm>
            </p:grpSpPr>
            <p:grpSp>
              <p:nvGrpSpPr>
                <p:cNvPr id="66" name="组合 65"/>
                <p:cNvGrpSpPr/>
                <p:nvPr/>
              </p:nvGrpSpPr>
              <p:grpSpPr>
                <a:xfrm>
                  <a:off x="1917484" y="2458525"/>
                  <a:ext cx="106040" cy="1119711"/>
                  <a:chOff x="1917484" y="2458525"/>
                  <a:chExt cx="106040" cy="1119711"/>
                </a:xfrm>
              </p:grpSpPr>
              <p:sp>
                <p:nvSpPr>
                  <p:cNvPr id="68" name="椭圆 67"/>
                  <p:cNvSpPr/>
                  <p:nvPr/>
                </p:nvSpPr>
                <p:spPr>
                  <a:xfrm>
                    <a:off x="1917484" y="2458525"/>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1917484" y="3015319"/>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7" name="椭圆 66"/>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61" name="组合 60"/>
            <p:cNvGrpSpPr/>
            <p:nvPr/>
          </p:nvGrpSpPr>
          <p:grpSpPr>
            <a:xfrm>
              <a:off x="8473990" y="3228432"/>
              <a:ext cx="349569" cy="369332"/>
              <a:chOff x="7626089" y="1514189"/>
              <a:chExt cx="349569" cy="369332"/>
            </a:xfrm>
          </p:grpSpPr>
          <p:sp>
            <p:nvSpPr>
              <p:cNvPr id="62" name="文本框 61"/>
              <p:cNvSpPr txBox="1"/>
              <p:nvPr/>
            </p:nvSpPr>
            <p:spPr>
              <a:xfrm>
                <a:off x="7626089" y="1514189"/>
                <a:ext cx="335967" cy="369332"/>
              </a:xfrm>
              <a:prstGeom prst="rect">
                <a:avLst/>
              </a:prstGeom>
              <a:noFill/>
            </p:spPr>
            <p:txBody>
              <a:bodyPr wrap="square" rtlCol="0">
                <a:spAutoFit/>
              </a:bodyPr>
              <a:lstStyle/>
              <a:p>
                <a:r>
                  <a:rPr lang="en-US" altLang="zh-CN" b="1"/>
                  <a:t>d</a:t>
                </a:r>
                <a:endParaRPr lang="zh-CN" altLang="en-US" b="1"/>
              </a:p>
            </p:txBody>
          </p:sp>
          <p:cxnSp>
            <p:nvCxnSpPr>
              <p:cNvPr id="63" name="直接连接符 62"/>
              <p:cNvCxnSpPr/>
              <p:nvPr/>
            </p:nvCxnSpPr>
            <p:spPr>
              <a:xfrm flipH="1">
                <a:off x="7934398" y="1669237"/>
                <a:ext cx="41260"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grpSp>
      <p:grpSp>
        <p:nvGrpSpPr>
          <p:cNvPr id="70" name="组合 69"/>
          <p:cNvGrpSpPr/>
          <p:nvPr/>
        </p:nvGrpSpPr>
        <p:grpSpPr>
          <a:xfrm>
            <a:off x="4090242" y="2790918"/>
            <a:ext cx="766869" cy="1797131"/>
            <a:chOff x="4033092" y="3238593"/>
            <a:chExt cx="766869" cy="1797131"/>
          </a:xfrm>
        </p:grpSpPr>
        <p:cxnSp>
          <p:nvCxnSpPr>
            <p:cNvPr id="71" name="直接箭头连接符 70"/>
            <p:cNvCxnSpPr/>
            <p:nvPr/>
          </p:nvCxnSpPr>
          <p:spPr>
            <a:xfrm flipV="1">
              <a:off x="4033092" y="4616673"/>
              <a:ext cx="766869" cy="419051"/>
            </a:xfrm>
            <a:prstGeom prst="straightConnector1">
              <a:avLst/>
            </a:prstGeom>
            <a:ln w="57150">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72" name="直接箭头连接符 71"/>
            <p:cNvCxnSpPr/>
            <p:nvPr/>
          </p:nvCxnSpPr>
          <p:spPr>
            <a:xfrm>
              <a:off x="4078660" y="3238593"/>
              <a:ext cx="672711" cy="365008"/>
            </a:xfrm>
            <a:prstGeom prst="straightConnector1">
              <a:avLst/>
            </a:prstGeom>
            <a:ln w="57150">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grpSp>
      <p:grpSp>
        <p:nvGrpSpPr>
          <p:cNvPr id="73" name="组合 72"/>
          <p:cNvGrpSpPr/>
          <p:nvPr/>
        </p:nvGrpSpPr>
        <p:grpSpPr>
          <a:xfrm>
            <a:off x="1953612" y="2573083"/>
            <a:ext cx="977357" cy="2335415"/>
            <a:chOff x="1896462" y="3020758"/>
            <a:chExt cx="977357" cy="2335415"/>
          </a:xfrm>
        </p:grpSpPr>
        <p:cxnSp>
          <p:nvCxnSpPr>
            <p:cNvPr id="74" name="直接箭头连接符 73"/>
            <p:cNvCxnSpPr/>
            <p:nvPr/>
          </p:nvCxnSpPr>
          <p:spPr>
            <a:xfrm>
              <a:off x="1945907" y="3020758"/>
              <a:ext cx="927912" cy="0"/>
            </a:xfrm>
            <a:prstGeom prst="straightConnector1">
              <a:avLst/>
            </a:prstGeom>
            <a:ln w="57150">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75" name="直接箭头连接符 74"/>
            <p:cNvCxnSpPr/>
            <p:nvPr/>
          </p:nvCxnSpPr>
          <p:spPr>
            <a:xfrm>
              <a:off x="1896462" y="5356173"/>
              <a:ext cx="927912" cy="0"/>
            </a:xfrm>
            <a:prstGeom prst="straightConnector1">
              <a:avLst/>
            </a:prstGeom>
            <a:ln w="57150">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grpSp>
      <p:sp>
        <p:nvSpPr>
          <p:cNvPr id="76" name="矩形: 圆角 75"/>
          <p:cNvSpPr/>
          <p:nvPr/>
        </p:nvSpPr>
        <p:spPr>
          <a:xfrm>
            <a:off x="884018" y="1032991"/>
            <a:ext cx="707716" cy="483762"/>
          </a:xfrm>
          <a:prstGeom prst="roundRect">
            <a:avLst>
              <a:gd name="adj" fmla="val 50000"/>
            </a:avLst>
          </a:prstGeom>
          <a:solidFill>
            <a:srgbClr val="4F45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lnSpc>
                <a:spcPct val="120000"/>
              </a:lnSpc>
              <a:defRPr/>
            </a:pPr>
            <a:r>
              <a:rPr lang="en-US" altLang="zh-CN" sz="2000" b="1">
                <a:solidFill>
                  <a:prstClr val="white"/>
                </a:solidFill>
              </a:rPr>
              <a:t>P</a:t>
            </a:r>
            <a:endParaRPr lang="zh-CN" altLang="en-US" sz="2000" b="1">
              <a:solidFill>
                <a:prstClr val="white"/>
              </a:solidFill>
            </a:endParaRPr>
          </a:p>
        </p:txBody>
      </p:sp>
      <p:grpSp>
        <p:nvGrpSpPr>
          <p:cNvPr id="77" name="组合 76"/>
          <p:cNvGrpSpPr/>
          <p:nvPr/>
        </p:nvGrpSpPr>
        <p:grpSpPr>
          <a:xfrm>
            <a:off x="7705989" y="2014335"/>
            <a:ext cx="784872" cy="1009835"/>
            <a:chOff x="6870031" y="3058692"/>
            <a:chExt cx="863359" cy="1110819"/>
          </a:xfrm>
        </p:grpSpPr>
        <p:grpSp>
          <p:nvGrpSpPr>
            <p:cNvPr id="78" name="组合 77"/>
            <p:cNvGrpSpPr/>
            <p:nvPr/>
          </p:nvGrpSpPr>
          <p:grpSpPr>
            <a:xfrm>
              <a:off x="6870031" y="3058692"/>
              <a:ext cx="863359" cy="1110819"/>
              <a:chOff x="3202257" y="462880"/>
              <a:chExt cx="863359" cy="1110819"/>
            </a:xfrm>
          </p:grpSpPr>
          <p:sp>
            <p:nvSpPr>
              <p:cNvPr id="82" name="椭圆 81"/>
              <p:cNvSpPr/>
              <p:nvPr/>
            </p:nvSpPr>
            <p:spPr>
              <a:xfrm>
                <a:off x="3202257" y="462880"/>
                <a:ext cx="863359" cy="1110819"/>
              </a:xfrm>
              <a:prstGeom prst="ellipse">
                <a:avLst/>
              </a:prstGeom>
              <a:solidFill>
                <a:srgbClr val="D1D1FF"/>
              </a:solidFill>
              <a:ln w="5715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3" name="组合 82"/>
              <p:cNvGrpSpPr/>
              <p:nvPr/>
            </p:nvGrpSpPr>
            <p:grpSpPr>
              <a:xfrm>
                <a:off x="3583087" y="582429"/>
                <a:ext cx="106040" cy="925381"/>
                <a:chOff x="1917484" y="2458525"/>
                <a:chExt cx="106040" cy="1119711"/>
              </a:xfrm>
            </p:grpSpPr>
            <p:grpSp>
              <p:nvGrpSpPr>
                <p:cNvPr id="84" name="组合 83"/>
                <p:cNvGrpSpPr/>
                <p:nvPr/>
              </p:nvGrpSpPr>
              <p:grpSpPr>
                <a:xfrm>
                  <a:off x="1917484" y="2458525"/>
                  <a:ext cx="106040" cy="1119711"/>
                  <a:chOff x="1917484" y="2458525"/>
                  <a:chExt cx="106040" cy="1119711"/>
                </a:xfrm>
              </p:grpSpPr>
              <p:sp>
                <p:nvSpPr>
                  <p:cNvPr id="86" name="椭圆 85"/>
                  <p:cNvSpPr/>
                  <p:nvPr/>
                </p:nvSpPr>
                <p:spPr>
                  <a:xfrm>
                    <a:off x="1917484" y="2458525"/>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椭圆 86"/>
                  <p:cNvSpPr/>
                  <p:nvPr/>
                </p:nvSpPr>
                <p:spPr>
                  <a:xfrm>
                    <a:off x="1917484" y="3015319"/>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5" name="椭圆 84"/>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79" name="组合 78"/>
            <p:cNvGrpSpPr/>
            <p:nvPr/>
          </p:nvGrpSpPr>
          <p:grpSpPr>
            <a:xfrm>
              <a:off x="6977814" y="3226185"/>
              <a:ext cx="337595" cy="369332"/>
              <a:chOff x="7626089" y="1514189"/>
              <a:chExt cx="337595" cy="369332"/>
            </a:xfrm>
          </p:grpSpPr>
          <p:sp>
            <p:nvSpPr>
              <p:cNvPr id="80" name="文本框 79"/>
              <p:cNvSpPr txBox="1"/>
              <p:nvPr/>
            </p:nvSpPr>
            <p:spPr>
              <a:xfrm>
                <a:off x="7626089" y="1514189"/>
                <a:ext cx="335967" cy="369332"/>
              </a:xfrm>
              <a:prstGeom prst="rect">
                <a:avLst/>
              </a:prstGeom>
              <a:noFill/>
            </p:spPr>
            <p:txBody>
              <a:bodyPr wrap="square" rtlCol="0">
                <a:spAutoFit/>
              </a:bodyPr>
              <a:lstStyle/>
              <a:p>
                <a:r>
                  <a:rPr lang="en-US" altLang="zh-CN" b="1"/>
                  <a:t>D</a:t>
                </a:r>
                <a:endParaRPr lang="zh-CN" altLang="en-US" b="1"/>
              </a:p>
            </p:txBody>
          </p:sp>
          <p:cxnSp>
            <p:nvCxnSpPr>
              <p:cNvPr id="81" name="直接连接符 80"/>
              <p:cNvCxnSpPr/>
              <p:nvPr/>
            </p:nvCxnSpPr>
            <p:spPr>
              <a:xfrm flipH="1">
                <a:off x="7922424" y="1669237"/>
                <a:ext cx="41260"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grpSp>
      <p:grpSp>
        <p:nvGrpSpPr>
          <p:cNvPr id="88" name="组合 87"/>
          <p:cNvGrpSpPr/>
          <p:nvPr/>
        </p:nvGrpSpPr>
        <p:grpSpPr>
          <a:xfrm>
            <a:off x="7703036" y="3268359"/>
            <a:ext cx="784872" cy="1009835"/>
            <a:chOff x="8373186" y="3058692"/>
            <a:chExt cx="863359" cy="1110819"/>
          </a:xfrm>
        </p:grpSpPr>
        <p:grpSp>
          <p:nvGrpSpPr>
            <p:cNvPr id="89" name="组合 88"/>
            <p:cNvGrpSpPr/>
            <p:nvPr/>
          </p:nvGrpSpPr>
          <p:grpSpPr>
            <a:xfrm>
              <a:off x="8373186" y="3058692"/>
              <a:ext cx="863359" cy="1110819"/>
              <a:chOff x="3202257" y="462880"/>
              <a:chExt cx="863359" cy="1110819"/>
            </a:xfrm>
          </p:grpSpPr>
          <p:sp>
            <p:nvSpPr>
              <p:cNvPr id="93" name="椭圆 92"/>
              <p:cNvSpPr/>
              <p:nvPr/>
            </p:nvSpPr>
            <p:spPr>
              <a:xfrm>
                <a:off x="3202257" y="462880"/>
                <a:ext cx="863359" cy="1110819"/>
              </a:xfrm>
              <a:prstGeom prst="ellipse">
                <a:avLst/>
              </a:prstGeom>
              <a:solidFill>
                <a:srgbClr val="D1D1FF"/>
              </a:solidFill>
              <a:ln w="5715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4" name="组合 93"/>
              <p:cNvGrpSpPr/>
              <p:nvPr/>
            </p:nvGrpSpPr>
            <p:grpSpPr>
              <a:xfrm>
                <a:off x="3583087" y="582429"/>
                <a:ext cx="106040" cy="925381"/>
                <a:chOff x="1917484" y="2458525"/>
                <a:chExt cx="106040" cy="1119711"/>
              </a:xfrm>
            </p:grpSpPr>
            <p:grpSp>
              <p:nvGrpSpPr>
                <p:cNvPr id="95" name="组合 94"/>
                <p:cNvGrpSpPr/>
                <p:nvPr/>
              </p:nvGrpSpPr>
              <p:grpSpPr>
                <a:xfrm>
                  <a:off x="1917484" y="2458525"/>
                  <a:ext cx="106040" cy="1119711"/>
                  <a:chOff x="1917484" y="2458525"/>
                  <a:chExt cx="106040" cy="1119711"/>
                </a:xfrm>
              </p:grpSpPr>
              <p:sp>
                <p:nvSpPr>
                  <p:cNvPr id="97" name="椭圆 96"/>
                  <p:cNvSpPr/>
                  <p:nvPr/>
                </p:nvSpPr>
                <p:spPr>
                  <a:xfrm>
                    <a:off x="1917484" y="2458525"/>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椭圆 97"/>
                  <p:cNvSpPr/>
                  <p:nvPr/>
                </p:nvSpPr>
                <p:spPr>
                  <a:xfrm>
                    <a:off x="1917484" y="3015319"/>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6" name="椭圆 95"/>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90" name="组合 89"/>
            <p:cNvGrpSpPr/>
            <p:nvPr/>
          </p:nvGrpSpPr>
          <p:grpSpPr>
            <a:xfrm>
              <a:off x="8473990" y="3228432"/>
              <a:ext cx="349569" cy="369332"/>
              <a:chOff x="7626089" y="1514189"/>
              <a:chExt cx="349569" cy="369332"/>
            </a:xfrm>
          </p:grpSpPr>
          <p:sp>
            <p:nvSpPr>
              <p:cNvPr id="91" name="文本框 90"/>
              <p:cNvSpPr txBox="1"/>
              <p:nvPr/>
            </p:nvSpPr>
            <p:spPr>
              <a:xfrm>
                <a:off x="7626089" y="1514189"/>
                <a:ext cx="335967" cy="369332"/>
              </a:xfrm>
              <a:prstGeom prst="rect">
                <a:avLst/>
              </a:prstGeom>
              <a:noFill/>
            </p:spPr>
            <p:txBody>
              <a:bodyPr wrap="square" rtlCol="0">
                <a:spAutoFit/>
              </a:bodyPr>
              <a:lstStyle/>
              <a:p>
                <a:r>
                  <a:rPr lang="en-US" altLang="zh-CN" b="1"/>
                  <a:t>d</a:t>
                </a:r>
                <a:endParaRPr lang="zh-CN" altLang="en-US" b="1"/>
              </a:p>
            </p:txBody>
          </p:sp>
          <p:cxnSp>
            <p:nvCxnSpPr>
              <p:cNvPr id="92" name="直接连接符 91"/>
              <p:cNvCxnSpPr/>
              <p:nvPr/>
            </p:nvCxnSpPr>
            <p:spPr>
              <a:xfrm flipH="1">
                <a:off x="7934398" y="1669237"/>
                <a:ext cx="41260"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grpSp>
      <p:grpSp>
        <p:nvGrpSpPr>
          <p:cNvPr id="99" name="组合 98"/>
          <p:cNvGrpSpPr/>
          <p:nvPr/>
        </p:nvGrpSpPr>
        <p:grpSpPr>
          <a:xfrm>
            <a:off x="8975366" y="4559447"/>
            <a:ext cx="784872" cy="1009835"/>
            <a:chOff x="8373186" y="3058692"/>
            <a:chExt cx="863359" cy="1110819"/>
          </a:xfrm>
        </p:grpSpPr>
        <p:grpSp>
          <p:nvGrpSpPr>
            <p:cNvPr id="100" name="组合 99"/>
            <p:cNvGrpSpPr/>
            <p:nvPr/>
          </p:nvGrpSpPr>
          <p:grpSpPr>
            <a:xfrm>
              <a:off x="8373186" y="3058692"/>
              <a:ext cx="863359" cy="1110819"/>
              <a:chOff x="3202257" y="462880"/>
              <a:chExt cx="863359" cy="1110819"/>
            </a:xfrm>
          </p:grpSpPr>
          <p:sp>
            <p:nvSpPr>
              <p:cNvPr id="104" name="椭圆 103"/>
              <p:cNvSpPr/>
              <p:nvPr/>
            </p:nvSpPr>
            <p:spPr>
              <a:xfrm>
                <a:off x="3202257" y="462880"/>
                <a:ext cx="863359" cy="1110819"/>
              </a:xfrm>
              <a:prstGeom prst="ellipse">
                <a:avLst/>
              </a:prstGeom>
              <a:solidFill>
                <a:srgbClr val="D1D1FF"/>
              </a:solidFill>
              <a:ln w="5715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5" name="组合 104"/>
              <p:cNvGrpSpPr/>
              <p:nvPr/>
            </p:nvGrpSpPr>
            <p:grpSpPr>
              <a:xfrm>
                <a:off x="3583087" y="582429"/>
                <a:ext cx="106040" cy="925381"/>
                <a:chOff x="1917484" y="2458525"/>
                <a:chExt cx="106040" cy="1119711"/>
              </a:xfrm>
            </p:grpSpPr>
            <p:grpSp>
              <p:nvGrpSpPr>
                <p:cNvPr id="106" name="组合 105"/>
                <p:cNvGrpSpPr/>
                <p:nvPr/>
              </p:nvGrpSpPr>
              <p:grpSpPr>
                <a:xfrm>
                  <a:off x="1917484" y="2458525"/>
                  <a:ext cx="106040" cy="1119711"/>
                  <a:chOff x="1917484" y="2458525"/>
                  <a:chExt cx="106040" cy="1119711"/>
                </a:xfrm>
              </p:grpSpPr>
              <p:sp>
                <p:nvSpPr>
                  <p:cNvPr id="108" name="椭圆 107"/>
                  <p:cNvSpPr/>
                  <p:nvPr/>
                </p:nvSpPr>
                <p:spPr>
                  <a:xfrm>
                    <a:off x="1917484" y="2458525"/>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椭圆 108"/>
                  <p:cNvSpPr/>
                  <p:nvPr/>
                </p:nvSpPr>
                <p:spPr>
                  <a:xfrm>
                    <a:off x="1917484" y="3015319"/>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7" name="椭圆 106"/>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01" name="组合 100"/>
            <p:cNvGrpSpPr/>
            <p:nvPr/>
          </p:nvGrpSpPr>
          <p:grpSpPr>
            <a:xfrm>
              <a:off x="8473990" y="3228432"/>
              <a:ext cx="349569" cy="369332"/>
              <a:chOff x="7626089" y="1514189"/>
              <a:chExt cx="349569" cy="369332"/>
            </a:xfrm>
          </p:grpSpPr>
          <p:sp>
            <p:nvSpPr>
              <p:cNvPr id="102" name="文本框 101"/>
              <p:cNvSpPr txBox="1"/>
              <p:nvPr/>
            </p:nvSpPr>
            <p:spPr>
              <a:xfrm>
                <a:off x="7626089" y="1514189"/>
                <a:ext cx="335967" cy="369332"/>
              </a:xfrm>
              <a:prstGeom prst="rect">
                <a:avLst/>
              </a:prstGeom>
              <a:noFill/>
            </p:spPr>
            <p:txBody>
              <a:bodyPr wrap="square" rtlCol="0">
                <a:spAutoFit/>
              </a:bodyPr>
              <a:lstStyle/>
              <a:p>
                <a:r>
                  <a:rPr lang="en-US" altLang="zh-CN" b="1"/>
                  <a:t>d</a:t>
                </a:r>
                <a:endParaRPr lang="zh-CN" altLang="en-US" b="1"/>
              </a:p>
            </p:txBody>
          </p:sp>
          <p:cxnSp>
            <p:nvCxnSpPr>
              <p:cNvPr id="103" name="直接连接符 102"/>
              <p:cNvCxnSpPr/>
              <p:nvPr/>
            </p:nvCxnSpPr>
            <p:spPr>
              <a:xfrm flipH="1">
                <a:off x="7934398" y="1669237"/>
                <a:ext cx="41260"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10" name="组合 109"/>
          <p:cNvGrpSpPr/>
          <p:nvPr/>
        </p:nvGrpSpPr>
        <p:grpSpPr>
          <a:xfrm>
            <a:off x="10382982" y="4559447"/>
            <a:ext cx="784872" cy="1009835"/>
            <a:chOff x="6870031" y="3058692"/>
            <a:chExt cx="863359" cy="1110819"/>
          </a:xfrm>
        </p:grpSpPr>
        <p:grpSp>
          <p:nvGrpSpPr>
            <p:cNvPr id="111" name="组合 110"/>
            <p:cNvGrpSpPr/>
            <p:nvPr/>
          </p:nvGrpSpPr>
          <p:grpSpPr>
            <a:xfrm>
              <a:off x="6870031" y="3058692"/>
              <a:ext cx="863359" cy="1110819"/>
              <a:chOff x="3202257" y="462880"/>
              <a:chExt cx="863359" cy="1110819"/>
            </a:xfrm>
          </p:grpSpPr>
          <p:sp>
            <p:nvSpPr>
              <p:cNvPr id="115" name="椭圆 114"/>
              <p:cNvSpPr/>
              <p:nvPr/>
            </p:nvSpPr>
            <p:spPr>
              <a:xfrm>
                <a:off x="3202257" y="462880"/>
                <a:ext cx="863359" cy="1110819"/>
              </a:xfrm>
              <a:prstGeom prst="ellipse">
                <a:avLst/>
              </a:prstGeom>
              <a:solidFill>
                <a:srgbClr val="D1D1FF"/>
              </a:solidFill>
              <a:ln w="5715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6" name="组合 115"/>
              <p:cNvGrpSpPr/>
              <p:nvPr/>
            </p:nvGrpSpPr>
            <p:grpSpPr>
              <a:xfrm>
                <a:off x="3583087" y="582429"/>
                <a:ext cx="106040" cy="925381"/>
                <a:chOff x="1917484" y="2458525"/>
                <a:chExt cx="106040" cy="1119711"/>
              </a:xfrm>
            </p:grpSpPr>
            <p:grpSp>
              <p:nvGrpSpPr>
                <p:cNvPr id="117" name="组合 116"/>
                <p:cNvGrpSpPr/>
                <p:nvPr/>
              </p:nvGrpSpPr>
              <p:grpSpPr>
                <a:xfrm>
                  <a:off x="1917484" y="2458525"/>
                  <a:ext cx="106040" cy="1119711"/>
                  <a:chOff x="1917484" y="2458525"/>
                  <a:chExt cx="106040" cy="1119711"/>
                </a:xfrm>
              </p:grpSpPr>
              <p:sp>
                <p:nvSpPr>
                  <p:cNvPr id="119" name="椭圆 118"/>
                  <p:cNvSpPr/>
                  <p:nvPr/>
                </p:nvSpPr>
                <p:spPr>
                  <a:xfrm>
                    <a:off x="1917484" y="2458525"/>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椭圆 119"/>
                  <p:cNvSpPr/>
                  <p:nvPr/>
                </p:nvSpPr>
                <p:spPr>
                  <a:xfrm>
                    <a:off x="1917484" y="3015319"/>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8" name="椭圆 117"/>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12" name="组合 111"/>
            <p:cNvGrpSpPr/>
            <p:nvPr/>
          </p:nvGrpSpPr>
          <p:grpSpPr>
            <a:xfrm>
              <a:off x="6977814" y="3226185"/>
              <a:ext cx="349569" cy="369332"/>
              <a:chOff x="7626089" y="1514189"/>
              <a:chExt cx="349569" cy="369332"/>
            </a:xfrm>
          </p:grpSpPr>
          <p:sp>
            <p:nvSpPr>
              <p:cNvPr id="113" name="文本框 112"/>
              <p:cNvSpPr txBox="1"/>
              <p:nvPr/>
            </p:nvSpPr>
            <p:spPr>
              <a:xfrm>
                <a:off x="7626089" y="1514189"/>
                <a:ext cx="335967" cy="369332"/>
              </a:xfrm>
              <a:prstGeom prst="rect">
                <a:avLst/>
              </a:prstGeom>
              <a:noFill/>
            </p:spPr>
            <p:txBody>
              <a:bodyPr wrap="square" rtlCol="0">
                <a:spAutoFit/>
              </a:bodyPr>
              <a:lstStyle/>
              <a:p>
                <a:r>
                  <a:rPr lang="en-US" altLang="zh-CN" b="1"/>
                  <a:t>D</a:t>
                </a:r>
                <a:endParaRPr lang="zh-CN" altLang="en-US" b="1"/>
              </a:p>
            </p:txBody>
          </p:sp>
          <p:cxnSp>
            <p:nvCxnSpPr>
              <p:cNvPr id="114" name="直接连接符 113"/>
              <p:cNvCxnSpPr/>
              <p:nvPr/>
            </p:nvCxnSpPr>
            <p:spPr>
              <a:xfrm flipH="1">
                <a:off x="7934398" y="1669237"/>
                <a:ext cx="41260"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grpSp>
      <p:sp>
        <p:nvSpPr>
          <p:cNvPr id="121" name="Text Box 118"/>
          <p:cNvSpPr txBox="1"/>
          <p:nvPr/>
        </p:nvSpPr>
        <p:spPr>
          <a:xfrm>
            <a:off x="7803974" y="4924847"/>
            <a:ext cx="867805" cy="584775"/>
          </a:xfrm>
          <a:prstGeom prst="rect">
            <a:avLst/>
          </a:prstGeom>
          <a:noFill/>
          <a:ln w="9525">
            <a:noFill/>
          </a:ln>
        </p:spPr>
        <p:txBody>
          <a:bodyPr wrap="square">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en-US" altLang="zh-CN" sz="3200" b="0" dirty="0">
                <a:solidFill>
                  <a:schemeClr val="tx1">
                    <a:lumMod val="95000"/>
                    <a:lumOff val="5000"/>
                  </a:schemeClr>
                </a:solidFill>
                <a:latin typeface="思源黑体 CN Medium" panose="020B0600000000000000" pitchFamily="34" charset="-122"/>
                <a:ea typeface="思源黑体 CN Medium" panose="020B0600000000000000" pitchFamily="34" charset="-122"/>
              </a:rPr>
              <a:t>F</a:t>
            </a:r>
            <a:r>
              <a:rPr lang="en-US" altLang="zh-CN" sz="3200" b="0" baseline="-25000" dirty="0">
                <a:solidFill>
                  <a:schemeClr val="tx1">
                    <a:lumMod val="95000"/>
                    <a:lumOff val="5000"/>
                  </a:schemeClr>
                </a:solidFill>
                <a:latin typeface="思源黑体 CN Medium" panose="020B0600000000000000" pitchFamily="34" charset="-122"/>
                <a:ea typeface="思源黑体 CN Medium" panose="020B0600000000000000" pitchFamily="34" charset="-122"/>
              </a:rPr>
              <a:t>1</a:t>
            </a:r>
            <a:endParaRPr lang="zh-CN" altLang="en-US" sz="3200" b="0" baseline="-25000" dirty="0">
              <a:solidFill>
                <a:schemeClr val="tx1">
                  <a:lumMod val="95000"/>
                  <a:lumOff val="5000"/>
                </a:schemeClr>
              </a:solidFill>
              <a:latin typeface="思源黑体 CN Medium" panose="020B0600000000000000" pitchFamily="34" charset="-122"/>
              <a:ea typeface="思源黑体 CN Medium" panose="020B0600000000000000" pitchFamily="34" charset="-122"/>
            </a:endParaRPr>
          </a:p>
        </p:txBody>
      </p:sp>
      <p:cxnSp>
        <p:nvCxnSpPr>
          <p:cNvPr id="124" name="直接连接符 123"/>
          <p:cNvCxnSpPr/>
          <p:nvPr/>
        </p:nvCxnSpPr>
        <p:spPr>
          <a:xfrm>
            <a:off x="7762899" y="3114166"/>
            <a:ext cx="3764985" cy="0"/>
          </a:xfrm>
          <a:prstGeom prst="line">
            <a:avLst/>
          </a:prstGeom>
          <a:ln w="28575">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125" name="直接连接符 124"/>
          <p:cNvCxnSpPr/>
          <p:nvPr/>
        </p:nvCxnSpPr>
        <p:spPr>
          <a:xfrm>
            <a:off x="7782716" y="4387815"/>
            <a:ext cx="3764985" cy="0"/>
          </a:xfrm>
          <a:prstGeom prst="line">
            <a:avLst/>
          </a:prstGeom>
          <a:ln w="28575">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nvGrpSpPr>
          <p:cNvPr id="126" name="组合 125"/>
          <p:cNvGrpSpPr/>
          <p:nvPr/>
        </p:nvGrpSpPr>
        <p:grpSpPr>
          <a:xfrm>
            <a:off x="6200735" y="3163474"/>
            <a:ext cx="1260553" cy="450245"/>
            <a:chOff x="6143585" y="3611149"/>
            <a:chExt cx="1260553" cy="450245"/>
          </a:xfrm>
        </p:grpSpPr>
        <p:cxnSp>
          <p:nvCxnSpPr>
            <p:cNvPr id="127" name="直接箭头连接符 126"/>
            <p:cNvCxnSpPr/>
            <p:nvPr/>
          </p:nvCxnSpPr>
          <p:spPr>
            <a:xfrm>
              <a:off x="6169088" y="4061394"/>
              <a:ext cx="1235050" cy="0"/>
            </a:xfrm>
            <a:prstGeom prst="straightConnector1">
              <a:avLst/>
            </a:prstGeom>
            <a:ln w="57150">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28" name="矩形 127"/>
            <p:cNvSpPr/>
            <p:nvPr/>
          </p:nvSpPr>
          <p:spPr>
            <a:xfrm>
              <a:off x="6143585" y="3611149"/>
              <a:ext cx="1210588" cy="429861"/>
            </a:xfrm>
            <a:prstGeom prst="rect">
              <a:avLst/>
            </a:prstGeom>
          </p:spPr>
          <p:txBody>
            <a:bodyPr wrap="none">
              <a:spAutoFit/>
            </a:bodyPr>
            <a:lstStyle/>
            <a:p>
              <a:pPr lvl="0">
                <a:lnSpc>
                  <a:spcPct val="120000"/>
                </a:lnSpc>
                <a:defRPr/>
              </a:pPr>
              <a:r>
                <a:rPr lang="zh-CN" altLang="en-US" sz="2000" b="1">
                  <a:solidFill>
                    <a:schemeClr val="tx1">
                      <a:lumMod val="95000"/>
                      <a:lumOff val="5000"/>
                    </a:schemeClr>
                  </a:solidFill>
                </a:rPr>
                <a:t>减数分裂</a:t>
              </a:r>
            </a:p>
          </p:txBody>
        </p:sp>
      </p:grpSp>
      <p:sp>
        <p:nvSpPr>
          <p:cNvPr id="129" name="矩形: 圆角 128"/>
          <p:cNvSpPr/>
          <p:nvPr/>
        </p:nvSpPr>
        <p:spPr>
          <a:xfrm>
            <a:off x="3088550" y="1032991"/>
            <a:ext cx="916780" cy="483762"/>
          </a:xfrm>
          <a:prstGeom prst="roundRect">
            <a:avLst>
              <a:gd name="adj" fmla="val 50000"/>
            </a:avLst>
          </a:prstGeom>
          <a:solidFill>
            <a:srgbClr val="4F45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lnSpc>
                <a:spcPct val="120000"/>
              </a:lnSpc>
              <a:defRPr/>
            </a:pPr>
            <a:r>
              <a:rPr lang="zh-CN" altLang="en-US" sz="2000" b="1">
                <a:solidFill>
                  <a:prstClr val="white"/>
                </a:solidFill>
              </a:rPr>
              <a:t>配子</a:t>
            </a:r>
          </a:p>
        </p:txBody>
      </p:sp>
      <p:sp>
        <p:nvSpPr>
          <p:cNvPr id="130" name="矩形: 圆角 129"/>
          <p:cNvSpPr/>
          <p:nvPr/>
        </p:nvSpPr>
        <p:spPr>
          <a:xfrm>
            <a:off x="5158634" y="1032991"/>
            <a:ext cx="707716" cy="483762"/>
          </a:xfrm>
          <a:prstGeom prst="roundRect">
            <a:avLst>
              <a:gd name="adj" fmla="val 50000"/>
            </a:avLst>
          </a:prstGeom>
          <a:solidFill>
            <a:srgbClr val="4F45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lnSpc>
                <a:spcPct val="120000"/>
              </a:lnSpc>
              <a:defRPr/>
            </a:pPr>
            <a:r>
              <a:rPr lang="en-US" altLang="zh-CN" sz="2000" b="1">
                <a:solidFill>
                  <a:prstClr val="white"/>
                </a:solidFill>
              </a:rPr>
              <a:t>F</a:t>
            </a:r>
            <a:r>
              <a:rPr lang="en-US" altLang="zh-CN" sz="2000" b="1" baseline="-25000">
                <a:solidFill>
                  <a:prstClr val="white"/>
                </a:solidFill>
              </a:rPr>
              <a:t>1</a:t>
            </a:r>
            <a:endParaRPr lang="zh-CN" altLang="en-US" sz="2000" b="1" baseline="-25000">
              <a:solidFill>
                <a:prstClr val="white"/>
              </a:solidFill>
            </a:endParaRPr>
          </a:p>
        </p:txBody>
      </p:sp>
      <p:sp>
        <p:nvSpPr>
          <p:cNvPr id="131" name="矩形: 圆角 130"/>
          <p:cNvSpPr/>
          <p:nvPr/>
        </p:nvSpPr>
        <p:spPr>
          <a:xfrm>
            <a:off x="9065332" y="1032991"/>
            <a:ext cx="707716" cy="483762"/>
          </a:xfrm>
          <a:prstGeom prst="roundRect">
            <a:avLst>
              <a:gd name="adj" fmla="val 50000"/>
            </a:avLst>
          </a:prstGeom>
          <a:solidFill>
            <a:srgbClr val="4F45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lnSpc>
                <a:spcPct val="120000"/>
              </a:lnSpc>
              <a:defRPr/>
            </a:pPr>
            <a:r>
              <a:rPr lang="en-US" altLang="zh-CN" sz="2000" b="1">
                <a:solidFill>
                  <a:prstClr val="white"/>
                </a:solidFill>
              </a:rPr>
              <a:t>F</a:t>
            </a:r>
            <a:r>
              <a:rPr lang="en-US" altLang="zh-CN" sz="2000" b="1" baseline="-25000">
                <a:solidFill>
                  <a:prstClr val="white"/>
                </a:solidFill>
              </a:rPr>
              <a:t>2</a:t>
            </a:r>
            <a:endParaRPr lang="zh-CN" altLang="en-US" sz="2000" b="1" baseline="-25000">
              <a:solidFill>
                <a:prstClr val="white"/>
              </a:solidFill>
            </a:endParaRPr>
          </a:p>
        </p:txBody>
      </p:sp>
      <p:sp>
        <p:nvSpPr>
          <p:cNvPr id="132" name="矩形 131"/>
          <p:cNvSpPr/>
          <p:nvPr/>
        </p:nvSpPr>
        <p:spPr>
          <a:xfrm>
            <a:off x="1816437" y="3414118"/>
            <a:ext cx="1210588" cy="429861"/>
          </a:xfrm>
          <a:prstGeom prst="rect">
            <a:avLst/>
          </a:prstGeom>
        </p:spPr>
        <p:txBody>
          <a:bodyPr wrap="none">
            <a:spAutoFit/>
          </a:bodyPr>
          <a:lstStyle/>
          <a:p>
            <a:pPr lvl="0">
              <a:lnSpc>
                <a:spcPct val="120000"/>
              </a:lnSpc>
              <a:defRPr/>
            </a:pPr>
            <a:r>
              <a:rPr lang="zh-CN" altLang="en-US" sz="2000" b="1">
                <a:solidFill>
                  <a:schemeClr val="tx1">
                    <a:lumMod val="95000"/>
                    <a:lumOff val="5000"/>
                  </a:schemeClr>
                </a:solidFill>
              </a:rPr>
              <a:t>减数分裂</a:t>
            </a:r>
          </a:p>
        </p:txBody>
      </p:sp>
      <p:grpSp>
        <p:nvGrpSpPr>
          <p:cNvPr id="133" name="组合 132"/>
          <p:cNvGrpSpPr/>
          <p:nvPr/>
        </p:nvGrpSpPr>
        <p:grpSpPr>
          <a:xfrm>
            <a:off x="4870262" y="2761465"/>
            <a:ext cx="1380705" cy="2051748"/>
            <a:chOff x="4813112" y="3209140"/>
            <a:chExt cx="1380705" cy="2051748"/>
          </a:xfrm>
        </p:grpSpPr>
        <p:grpSp>
          <p:nvGrpSpPr>
            <p:cNvPr id="134" name="组合 133"/>
            <p:cNvGrpSpPr/>
            <p:nvPr/>
          </p:nvGrpSpPr>
          <p:grpSpPr>
            <a:xfrm>
              <a:off x="4813112" y="3209140"/>
              <a:ext cx="1264045" cy="1626350"/>
              <a:chOff x="8520907" y="4341756"/>
              <a:chExt cx="949695" cy="1221901"/>
            </a:xfrm>
          </p:grpSpPr>
          <p:grpSp>
            <p:nvGrpSpPr>
              <p:cNvPr id="136" name="组合 135"/>
              <p:cNvGrpSpPr/>
              <p:nvPr/>
            </p:nvGrpSpPr>
            <p:grpSpPr>
              <a:xfrm>
                <a:off x="8520907" y="4341756"/>
                <a:ext cx="949695" cy="1221901"/>
                <a:chOff x="3279407" y="407339"/>
                <a:chExt cx="949695" cy="1221901"/>
              </a:xfrm>
            </p:grpSpPr>
            <p:sp>
              <p:nvSpPr>
                <p:cNvPr id="143" name="椭圆 142"/>
                <p:cNvSpPr/>
                <p:nvPr/>
              </p:nvSpPr>
              <p:spPr>
                <a:xfrm>
                  <a:off x="3279407" y="407339"/>
                  <a:ext cx="949695" cy="1221901"/>
                </a:xfrm>
                <a:prstGeom prst="ellipse">
                  <a:avLst/>
                </a:prstGeom>
                <a:solidFill>
                  <a:srgbClr val="D1D1FF"/>
                </a:solidFill>
                <a:ln w="5715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4" name="组合 143"/>
                <p:cNvGrpSpPr/>
                <p:nvPr/>
              </p:nvGrpSpPr>
              <p:grpSpPr>
                <a:xfrm>
                  <a:off x="3583087" y="582429"/>
                  <a:ext cx="342333" cy="925381"/>
                  <a:chOff x="1917484" y="2458525"/>
                  <a:chExt cx="342333" cy="1119711"/>
                </a:xfrm>
              </p:grpSpPr>
              <p:grpSp>
                <p:nvGrpSpPr>
                  <p:cNvPr id="145" name="组合 144"/>
                  <p:cNvGrpSpPr/>
                  <p:nvPr/>
                </p:nvGrpSpPr>
                <p:grpSpPr>
                  <a:xfrm>
                    <a:off x="1917484" y="2458525"/>
                    <a:ext cx="106040" cy="1119711"/>
                    <a:chOff x="1917484" y="2458525"/>
                    <a:chExt cx="106040" cy="1119711"/>
                  </a:xfrm>
                </p:grpSpPr>
                <p:grpSp>
                  <p:nvGrpSpPr>
                    <p:cNvPr id="151" name="组合 150"/>
                    <p:cNvGrpSpPr/>
                    <p:nvPr/>
                  </p:nvGrpSpPr>
                  <p:grpSpPr>
                    <a:xfrm>
                      <a:off x="1917484" y="2458525"/>
                      <a:ext cx="106040" cy="1119711"/>
                      <a:chOff x="1917484" y="2458525"/>
                      <a:chExt cx="106040" cy="1119711"/>
                    </a:xfrm>
                  </p:grpSpPr>
                  <p:sp>
                    <p:nvSpPr>
                      <p:cNvPr id="153" name="椭圆 152"/>
                      <p:cNvSpPr/>
                      <p:nvPr/>
                    </p:nvSpPr>
                    <p:spPr>
                      <a:xfrm>
                        <a:off x="1917484" y="2458525"/>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4" name="椭圆 153"/>
                      <p:cNvSpPr/>
                      <p:nvPr/>
                    </p:nvSpPr>
                    <p:spPr>
                      <a:xfrm>
                        <a:off x="1917484" y="3015319"/>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2" name="椭圆 151"/>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6" name="组合 145"/>
                  <p:cNvGrpSpPr/>
                  <p:nvPr/>
                </p:nvGrpSpPr>
                <p:grpSpPr>
                  <a:xfrm>
                    <a:off x="2153777" y="2458525"/>
                    <a:ext cx="106040" cy="1119711"/>
                    <a:chOff x="1917484" y="2458525"/>
                    <a:chExt cx="106040" cy="1119711"/>
                  </a:xfrm>
                </p:grpSpPr>
                <p:grpSp>
                  <p:nvGrpSpPr>
                    <p:cNvPr id="147" name="组合 146"/>
                    <p:cNvGrpSpPr/>
                    <p:nvPr/>
                  </p:nvGrpSpPr>
                  <p:grpSpPr>
                    <a:xfrm>
                      <a:off x="1917484" y="2458525"/>
                      <a:ext cx="106040" cy="1119711"/>
                      <a:chOff x="1917484" y="2458525"/>
                      <a:chExt cx="106040" cy="1119711"/>
                    </a:xfrm>
                  </p:grpSpPr>
                  <p:sp>
                    <p:nvSpPr>
                      <p:cNvPr id="149" name="椭圆 148"/>
                      <p:cNvSpPr/>
                      <p:nvPr/>
                    </p:nvSpPr>
                    <p:spPr>
                      <a:xfrm>
                        <a:off x="1917484" y="2458525"/>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0" name="椭圆 149"/>
                      <p:cNvSpPr/>
                      <p:nvPr/>
                    </p:nvSpPr>
                    <p:spPr>
                      <a:xfrm>
                        <a:off x="1917484" y="3015319"/>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8" name="椭圆 147"/>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137" name="组合 136"/>
              <p:cNvGrpSpPr/>
              <p:nvPr/>
            </p:nvGrpSpPr>
            <p:grpSpPr>
              <a:xfrm>
                <a:off x="8545152" y="4544260"/>
                <a:ext cx="349569" cy="369332"/>
                <a:chOff x="7626089" y="1514189"/>
                <a:chExt cx="349569" cy="369332"/>
              </a:xfrm>
            </p:grpSpPr>
            <p:sp>
              <p:nvSpPr>
                <p:cNvPr id="141" name="文本框 140"/>
                <p:cNvSpPr txBox="1"/>
                <p:nvPr/>
              </p:nvSpPr>
              <p:spPr>
                <a:xfrm>
                  <a:off x="7626089" y="1514189"/>
                  <a:ext cx="335967" cy="369332"/>
                </a:xfrm>
                <a:prstGeom prst="rect">
                  <a:avLst/>
                </a:prstGeom>
                <a:noFill/>
              </p:spPr>
              <p:txBody>
                <a:bodyPr wrap="square" rtlCol="0">
                  <a:spAutoFit/>
                </a:bodyPr>
                <a:lstStyle/>
                <a:p>
                  <a:r>
                    <a:rPr lang="en-US" altLang="zh-CN" b="1"/>
                    <a:t>D</a:t>
                  </a:r>
                  <a:endParaRPr lang="zh-CN" altLang="en-US" b="1"/>
                </a:p>
              </p:txBody>
            </p:sp>
            <p:cxnSp>
              <p:nvCxnSpPr>
                <p:cNvPr id="142" name="直接连接符 141"/>
                <p:cNvCxnSpPr/>
                <p:nvPr/>
              </p:nvCxnSpPr>
              <p:spPr>
                <a:xfrm flipH="1">
                  <a:off x="7934398" y="1669237"/>
                  <a:ext cx="41260"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grpSp>
            <p:nvGrpSpPr>
              <p:cNvPr id="138" name="组合 137"/>
              <p:cNvGrpSpPr/>
              <p:nvPr/>
            </p:nvGrpSpPr>
            <p:grpSpPr>
              <a:xfrm>
                <a:off x="9080203" y="4544260"/>
                <a:ext cx="389171" cy="369332"/>
                <a:chOff x="7572885" y="1514189"/>
                <a:chExt cx="389171" cy="369332"/>
              </a:xfrm>
            </p:grpSpPr>
            <p:sp>
              <p:nvSpPr>
                <p:cNvPr id="139" name="文本框 138"/>
                <p:cNvSpPr txBox="1"/>
                <p:nvPr/>
              </p:nvSpPr>
              <p:spPr>
                <a:xfrm>
                  <a:off x="7626089" y="1514189"/>
                  <a:ext cx="335967" cy="369332"/>
                </a:xfrm>
                <a:prstGeom prst="rect">
                  <a:avLst/>
                </a:prstGeom>
                <a:noFill/>
              </p:spPr>
              <p:txBody>
                <a:bodyPr wrap="square" rtlCol="0">
                  <a:spAutoFit/>
                </a:bodyPr>
                <a:lstStyle/>
                <a:p>
                  <a:r>
                    <a:rPr lang="en-US" altLang="zh-CN" b="1"/>
                    <a:t>d</a:t>
                  </a:r>
                  <a:endParaRPr lang="zh-CN" altLang="en-US" b="1"/>
                </a:p>
              </p:txBody>
            </p:sp>
            <p:cxnSp>
              <p:nvCxnSpPr>
                <p:cNvPr id="140" name="直接连接符 139"/>
                <p:cNvCxnSpPr/>
                <p:nvPr/>
              </p:nvCxnSpPr>
              <p:spPr>
                <a:xfrm flipH="1">
                  <a:off x="7572885" y="1669237"/>
                  <a:ext cx="41260"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grpSp>
        <p:sp>
          <p:nvSpPr>
            <p:cNvPr id="135" name="Text Box 111"/>
            <p:cNvSpPr txBox="1"/>
            <p:nvPr/>
          </p:nvSpPr>
          <p:spPr>
            <a:xfrm>
              <a:off x="5152095" y="4860778"/>
              <a:ext cx="1041722" cy="400110"/>
            </a:xfrm>
            <a:prstGeom prst="rect">
              <a:avLst/>
            </a:prstGeom>
            <a:noFill/>
            <a:ln w="9525">
              <a:noFill/>
            </a:ln>
          </p:spPr>
          <p:txBody>
            <a:bodyPr wrap="square">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zh-CN" altLang="en-US" b="0">
                  <a:latin typeface="思源黑体 CN Medium" panose="020B0600000000000000" pitchFamily="34" charset="-122"/>
                  <a:ea typeface="思源黑体 CN Medium" panose="020B0600000000000000" pitchFamily="34" charset="-122"/>
                </a:rPr>
                <a:t>高茎</a:t>
              </a:r>
              <a:endParaRPr lang="zh-CN" altLang="en-US" sz="1800" b="0">
                <a:latin typeface="思源黑体 CN Medium" panose="020B0600000000000000" pitchFamily="34" charset="-122"/>
                <a:ea typeface="思源黑体 CN Medium" panose="020B0600000000000000" pitchFamily="34" charset="-122"/>
              </a:endParaRPr>
            </a:p>
          </p:txBody>
        </p:sp>
      </p:grpSp>
      <p:grpSp>
        <p:nvGrpSpPr>
          <p:cNvPr id="155" name="组合 154"/>
          <p:cNvGrpSpPr/>
          <p:nvPr/>
        </p:nvGrpSpPr>
        <p:grpSpPr>
          <a:xfrm>
            <a:off x="8863901" y="1913351"/>
            <a:ext cx="1446442" cy="1260126"/>
            <a:chOff x="8806751" y="2361026"/>
            <a:chExt cx="1446442" cy="1260126"/>
          </a:xfrm>
        </p:grpSpPr>
        <p:grpSp>
          <p:nvGrpSpPr>
            <p:cNvPr id="156" name="组合 155"/>
            <p:cNvGrpSpPr/>
            <p:nvPr/>
          </p:nvGrpSpPr>
          <p:grpSpPr>
            <a:xfrm>
              <a:off x="8806751" y="2361026"/>
              <a:ext cx="949695" cy="1110819"/>
              <a:chOff x="8520907" y="4341756"/>
              <a:chExt cx="949695" cy="1221901"/>
            </a:xfrm>
          </p:grpSpPr>
          <p:grpSp>
            <p:nvGrpSpPr>
              <p:cNvPr id="158" name="组合 157"/>
              <p:cNvGrpSpPr/>
              <p:nvPr/>
            </p:nvGrpSpPr>
            <p:grpSpPr>
              <a:xfrm>
                <a:off x="8520907" y="4341756"/>
                <a:ext cx="949695" cy="1221901"/>
                <a:chOff x="3279407" y="407339"/>
                <a:chExt cx="949695" cy="1221901"/>
              </a:xfrm>
            </p:grpSpPr>
            <p:sp>
              <p:nvSpPr>
                <p:cNvPr id="165" name="椭圆 164"/>
                <p:cNvSpPr/>
                <p:nvPr/>
              </p:nvSpPr>
              <p:spPr>
                <a:xfrm>
                  <a:off x="3279407" y="407339"/>
                  <a:ext cx="949695" cy="1221901"/>
                </a:xfrm>
                <a:prstGeom prst="ellipse">
                  <a:avLst/>
                </a:prstGeom>
                <a:solidFill>
                  <a:srgbClr val="D1D1FF"/>
                </a:solidFill>
                <a:ln w="5715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6" name="组合 165"/>
                <p:cNvGrpSpPr/>
                <p:nvPr/>
              </p:nvGrpSpPr>
              <p:grpSpPr>
                <a:xfrm>
                  <a:off x="3583087" y="582429"/>
                  <a:ext cx="342333" cy="925381"/>
                  <a:chOff x="1917484" y="2458525"/>
                  <a:chExt cx="342333" cy="1119711"/>
                </a:xfrm>
              </p:grpSpPr>
              <p:grpSp>
                <p:nvGrpSpPr>
                  <p:cNvPr id="167" name="组合 166"/>
                  <p:cNvGrpSpPr/>
                  <p:nvPr/>
                </p:nvGrpSpPr>
                <p:grpSpPr>
                  <a:xfrm>
                    <a:off x="1917484" y="2458525"/>
                    <a:ext cx="106040" cy="1119711"/>
                    <a:chOff x="1917484" y="2458525"/>
                    <a:chExt cx="106040" cy="1119711"/>
                  </a:xfrm>
                </p:grpSpPr>
                <p:grpSp>
                  <p:nvGrpSpPr>
                    <p:cNvPr id="173" name="组合 172"/>
                    <p:cNvGrpSpPr/>
                    <p:nvPr/>
                  </p:nvGrpSpPr>
                  <p:grpSpPr>
                    <a:xfrm>
                      <a:off x="1917484" y="2458525"/>
                      <a:ext cx="106040" cy="1119711"/>
                      <a:chOff x="1917484" y="2458525"/>
                      <a:chExt cx="106040" cy="1119711"/>
                    </a:xfrm>
                  </p:grpSpPr>
                  <p:sp>
                    <p:nvSpPr>
                      <p:cNvPr id="175" name="椭圆 174"/>
                      <p:cNvSpPr/>
                      <p:nvPr/>
                    </p:nvSpPr>
                    <p:spPr>
                      <a:xfrm>
                        <a:off x="1917484" y="2458525"/>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6" name="椭圆 175"/>
                      <p:cNvSpPr/>
                      <p:nvPr/>
                    </p:nvSpPr>
                    <p:spPr>
                      <a:xfrm>
                        <a:off x="1917484" y="3015319"/>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4" name="椭圆 173"/>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8" name="组合 167"/>
                  <p:cNvGrpSpPr/>
                  <p:nvPr/>
                </p:nvGrpSpPr>
                <p:grpSpPr>
                  <a:xfrm>
                    <a:off x="2153777" y="2458525"/>
                    <a:ext cx="106040" cy="1119711"/>
                    <a:chOff x="1917484" y="2458525"/>
                    <a:chExt cx="106040" cy="1119711"/>
                  </a:xfrm>
                </p:grpSpPr>
                <p:grpSp>
                  <p:nvGrpSpPr>
                    <p:cNvPr id="169" name="组合 168"/>
                    <p:cNvGrpSpPr/>
                    <p:nvPr/>
                  </p:nvGrpSpPr>
                  <p:grpSpPr>
                    <a:xfrm>
                      <a:off x="1917484" y="2458525"/>
                      <a:ext cx="106040" cy="1119711"/>
                      <a:chOff x="1917484" y="2458525"/>
                      <a:chExt cx="106040" cy="1119711"/>
                    </a:xfrm>
                  </p:grpSpPr>
                  <p:sp>
                    <p:nvSpPr>
                      <p:cNvPr id="171" name="椭圆 170"/>
                      <p:cNvSpPr/>
                      <p:nvPr/>
                    </p:nvSpPr>
                    <p:spPr>
                      <a:xfrm>
                        <a:off x="1917484" y="2458525"/>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2" name="椭圆 171"/>
                      <p:cNvSpPr/>
                      <p:nvPr/>
                    </p:nvSpPr>
                    <p:spPr>
                      <a:xfrm>
                        <a:off x="1917484" y="3015319"/>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0" name="椭圆 169"/>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159" name="组合 158"/>
              <p:cNvGrpSpPr/>
              <p:nvPr/>
            </p:nvGrpSpPr>
            <p:grpSpPr>
              <a:xfrm>
                <a:off x="8545152" y="4544260"/>
                <a:ext cx="349569" cy="369332"/>
                <a:chOff x="7626089" y="1514189"/>
                <a:chExt cx="349569" cy="369332"/>
              </a:xfrm>
            </p:grpSpPr>
            <p:sp>
              <p:nvSpPr>
                <p:cNvPr id="163" name="文本框 162"/>
                <p:cNvSpPr txBox="1"/>
                <p:nvPr/>
              </p:nvSpPr>
              <p:spPr>
                <a:xfrm>
                  <a:off x="7626089" y="1514189"/>
                  <a:ext cx="335967" cy="369332"/>
                </a:xfrm>
                <a:prstGeom prst="rect">
                  <a:avLst/>
                </a:prstGeom>
                <a:noFill/>
              </p:spPr>
              <p:txBody>
                <a:bodyPr wrap="square" rtlCol="0">
                  <a:spAutoFit/>
                </a:bodyPr>
                <a:lstStyle/>
                <a:p>
                  <a:r>
                    <a:rPr lang="en-US" altLang="zh-CN" b="1"/>
                    <a:t>D</a:t>
                  </a:r>
                  <a:endParaRPr lang="zh-CN" altLang="en-US" b="1"/>
                </a:p>
              </p:txBody>
            </p:sp>
            <p:cxnSp>
              <p:nvCxnSpPr>
                <p:cNvPr id="164" name="直接连接符 163"/>
                <p:cNvCxnSpPr/>
                <p:nvPr/>
              </p:nvCxnSpPr>
              <p:spPr>
                <a:xfrm flipH="1">
                  <a:off x="7934398" y="1669237"/>
                  <a:ext cx="41260"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grpSp>
            <p:nvGrpSpPr>
              <p:cNvPr id="160" name="组合 159"/>
              <p:cNvGrpSpPr/>
              <p:nvPr/>
            </p:nvGrpSpPr>
            <p:grpSpPr>
              <a:xfrm>
                <a:off x="9096532" y="4544260"/>
                <a:ext cx="372842" cy="369332"/>
                <a:chOff x="7589214" y="1514189"/>
                <a:chExt cx="372842" cy="369332"/>
              </a:xfrm>
            </p:grpSpPr>
            <p:sp>
              <p:nvSpPr>
                <p:cNvPr id="161" name="文本框 160"/>
                <p:cNvSpPr txBox="1"/>
                <p:nvPr/>
              </p:nvSpPr>
              <p:spPr>
                <a:xfrm>
                  <a:off x="7626089" y="1514189"/>
                  <a:ext cx="335967" cy="369332"/>
                </a:xfrm>
                <a:prstGeom prst="rect">
                  <a:avLst/>
                </a:prstGeom>
                <a:noFill/>
              </p:spPr>
              <p:txBody>
                <a:bodyPr wrap="square" rtlCol="0">
                  <a:spAutoFit/>
                </a:bodyPr>
                <a:lstStyle/>
                <a:p>
                  <a:r>
                    <a:rPr lang="en-US" altLang="zh-CN" b="1"/>
                    <a:t>d</a:t>
                  </a:r>
                  <a:endParaRPr lang="zh-CN" altLang="en-US" b="1"/>
                </a:p>
              </p:txBody>
            </p:sp>
            <p:cxnSp>
              <p:nvCxnSpPr>
                <p:cNvPr id="162" name="直接连接符 161"/>
                <p:cNvCxnSpPr/>
                <p:nvPr/>
              </p:nvCxnSpPr>
              <p:spPr>
                <a:xfrm flipH="1">
                  <a:off x="7589214" y="1669237"/>
                  <a:ext cx="41260"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grpSp>
        <p:sp>
          <p:nvSpPr>
            <p:cNvPr id="157" name="Text Box 111"/>
            <p:cNvSpPr txBox="1"/>
            <p:nvPr/>
          </p:nvSpPr>
          <p:spPr>
            <a:xfrm>
              <a:off x="9561958" y="3221042"/>
              <a:ext cx="691235" cy="400110"/>
            </a:xfrm>
            <a:prstGeom prst="rect">
              <a:avLst/>
            </a:prstGeom>
            <a:noFill/>
            <a:ln w="9525">
              <a:noFill/>
            </a:ln>
          </p:spPr>
          <p:txBody>
            <a:bodyPr wrap="square">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zh-CN" altLang="en-US" b="0">
                  <a:latin typeface="思源黑体 CN Medium" panose="020B0600000000000000" pitchFamily="34" charset="-122"/>
                  <a:ea typeface="思源黑体 CN Medium" panose="020B0600000000000000" pitchFamily="34" charset="-122"/>
                </a:rPr>
                <a:t>高茎</a:t>
              </a:r>
              <a:endParaRPr lang="zh-CN" altLang="en-US" sz="1800" b="0">
                <a:latin typeface="思源黑体 CN Medium" panose="020B0600000000000000" pitchFamily="34" charset="-122"/>
                <a:ea typeface="思源黑体 CN Medium" panose="020B0600000000000000" pitchFamily="34" charset="-122"/>
              </a:endParaRPr>
            </a:p>
          </p:txBody>
        </p:sp>
      </p:grpSp>
      <p:grpSp>
        <p:nvGrpSpPr>
          <p:cNvPr id="177" name="组合 176"/>
          <p:cNvGrpSpPr/>
          <p:nvPr/>
        </p:nvGrpSpPr>
        <p:grpSpPr>
          <a:xfrm>
            <a:off x="10181680" y="1913351"/>
            <a:ext cx="1467666" cy="1233745"/>
            <a:chOff x="10124530" y="2361026"/>
            <a:chExt cx="1467666" cy="1233745"/>
          </a:xfrm>
        </p:grpSpPr>
        <p:grpSp>
          <p:nvGrpSpPr>
            <p:cNvPr id="178" name="组合 177"/>
            <p:cNvGrpSpPr/>
            <p:nvPr/>
          </p:nvGrpSpPr>
          <p:grpSpPr>
            <a:xfrm>
              <a:off x="10124530" y="2361026"/>
              <a:ext cx="949695" cy="1110819"/>
              <a:chOff x="7601844" y="1303460"/>
              <a:chExt cx="949695" cy="1221901"/>
            </a:xfrm>
          </p:grpSpPr>
          <p:grpSp>
            <p:nvGrpSpPr>
              <p:cNvPr id="180" name="组合 179"/>
              <p:cNvGrpSpPr/>
              <p:nvPr/>
            </p:nvGrpSpPr>
            <p:grpSpPr>
              <a:xfrm>
                <a:off x="7601844" y="1303460"/>
                <a:ext cx="949695" cy="1221901"/>
                <a:chOff x="3279407" y="407339"/>
                <a:chExt cx="949695" cy="1221901"/>
              </a:xfrm>
            </p:grpSpPr>
            <p:sp>
              <p:nvSpPr>
                <p:cNvPr id="186" name="椭圆 185"/>
                <p:cNvSpPr/>
                <p:nvPr/>
              </p:nvSpPr>
              <p:spPr>
                <a:xfrm>
                  <a:off x="3279407" y="407339"/>
                  <a:ext cx="949695" cy="1221901"/>
                </a:xfrm>
                <a:prstGeom prst="ellipse">
                  <a:avLst/>
                </a:prstGeom>
                <a:solidFill>
                  <a:srgbClr val="D1D1FF"/>
                </a:solidFill>
                <a:ln w="5715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7" name="组合 186"/>
                <p:cNvGrpSpPr/>
                <p:nvPr/>
              </p:nvGrpSpPr>
              <p:grpSpPr>
                <a:xfrm>
                  <a:off x="3583087" y="582429"/>
                  <a:ext cx="342333" cy="925381"/>
                  <a:chOff x="1917484" y="2458525"/>
                  <a:chExt cx="342333" cy="1119711"/>
                </a:xfrm>
              </p:grpSpPr>
              <p:grpSp>
                <p:nvGrpSpPr>
                  <p:cNvPr id="188" name="组合 187"/>
                  <p:cNvGrpSpPr/>
                  <p:nvPr/>
                </p:nvGrpSpPr>
                <p:grpSpPr>
                  <a:xfrm>
                    <a:off x="1917484" y="2458525"/>
                    <a:ext cx="106040" cy="1119711"/>
                    <a:chOff x="1917484" y="2458525"/>
                    <a:chExt cx="106040" cy="1119711"/>
                  </a:xfrm>
                </p:grpSpPr>
                <p:grpSp>
                  <p:nvGrpSpPr>
                    <p:cNvPr id="194" name="组合 193"/>
                    <p:cNvGrpSpPr/>
                    <p:nvPr/>
                  </p:nvGrpSpPr>
                  <p:grpSpPr>
                    <a:xfrm>
                      <a:off x="1917484" y="2458525"/>
                      <a:ext cx="106040" cy="1119711"/>
                      <a:chOff x="1917484" y="2458525"/>
                      <a:chExt cx="106040" cy="1119711"/>
                    </a:xfrm>
                  </p:grpSpPr>
                  <p:sp>
                    <p:nvSpPr>
                      <p:cNvPr id="196" name="椭圆 195"/>
                      <p:cNvSpPr/>
                      <p:nvPr/>
                    </p:nvSpPr>
                    <p:spPr>
                      <a:xfrm>
                        <a:off x="1917484" y="2458525"/>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7" name="椭圆 196"/>
                      <p:cNvSpPr/>
                      <p:nvPr/>
                    </p:nvSpPr>
                    <p:spPr>
                      <a:xfrm>
                        <a:off x="1917484" y="3015319"/>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5" name="椭圆 194"/>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9" name="组合 188"/>
                  <p:cNvGrpSpPr/>
                  <p:nvPr/>
                </p:nvGrpSpPr>
                <p:grpSpPr>
                  <a:xfrm>
                    <a:off x="2153777" y="2458525"/>
                    <a:ext cx="106040" cy="1119711"/>
                    <a:chOff x="1917484" y="2458525"/>
                    <a:chExt cx="106040" cy="1119711"/>
                  </a:xfrm>
                </p:grpSpPr>
                <p:grpSp>
                  <p:nvGrpSpPr>
                    <p:cNvPr id="190" name="组合 189"/>
                    <p:cNvGrpSpPr/>
                    <p:nvPr/>
                  </p:nvGrpSpPr>
                  <p:grpSpPr>
                    <a:xfrm>
                      <a:off x="1917484" y="2458525"/>
                      <a:ext cx="106040" cy="1119711"/>
                      <a:chOff x="1917484" y="2458525"/>
                      <a:chExt cx="106040" cy="1119711"/>
                    </a:xfrm>
                  </p:grpSpPr>
                  <p:sp>
                    <p:nvSpPr>
                      <p:cNvPr id="192" name="椭圆 191"/>
                      <p:cNvSpPr/>
                      <p:nvPr/>
                    </p:nvSpPr>
                    <p:spPr>
                      <a:xfrm>
                        <a:off x="1917484" y="2458525"/>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3" name="椭圆 192"/>
                      <p:cNvSpPr/>
                      <p:nvPr/>
                    </p:nvSpPr>
                    <p:spPr>
                      <a:xfrm>
                        <a:off x="1917484" y="3015319"/>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1" name="椭圆 190"/>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181" name="文本框 180"/>
              <p:cNvSpPr txBox="1"/>
              <p:nvPr/>
            </p:nvSpPr>
            <p:spPr>
              <a:xfrm>
                <a:off x="8199131" y="1496611"/>
                <a:ext cx="335967" cy="369332"/>
              </a:xfrm>
              <a:prstGeom prst="rect">
                <a:avLst/>
              </a:prstGeom>
              <a:noFill/>
            </p:spPr>
            <p:txBody>
              <a:bodyPr wrap="square" rtlCol="0">
                <a:spAutoFit/>
              </a:bodyPr>
              <a:lstStyle/>
              <a:p>
                <a:r>
                  <a:rPr lang="en-US" altLang="zh-CN" b="1"/>
                  <a:t>D</a:t>
                </a:r>
                <a:endParaRPr lang="zh-CN" altLang="en-US" b="1"/>
              </a:p>
            </p:txBody>
          </p:sp>
          <p:grpSp>
            <p:nvGrpSpPr>
              <p:cNvPr id="182" name="组合 181"/>
              <p:cNvGrpSpPr/>
              <p:nvPr/>
            </p:nvGrpSpPr>
            <p:grpSpPr>
              <a:xfrm>
                <a:off x="7626089" y="1514189"/>
                <a:ext cx="344126" cy="369332"/>
                <a:chOff x="7626089" y="1514189"/>
                <a:chExt cx="344126" cy="369332"/>
              </a:xfrm>
            </p:grpSpPr>
            <p:sp>
              <p:nvSpPr>
                <p:cNvPr id="184" name="文本框 183"/>
                <p:cNvSpPr txBox="1"/>
                <p:nvPr/>
              </p:nvSpPr>
              <p:spPr>
                <a:xfrm>
                  <a:off x="7626089" y="1514189"/>
                  <a:ext cx="335967" cy="369332"/>
                </a:xfrm>
                <a:prstGeom prst="rect">
                  <a:avLst/>
                </a:prstGeom>
                <a:noFill/>
              </p:spPr>
              <p:txBody>
                <a:bodyPr wrap="square" rtlCol="0">
                  <a:spAutoFit/>
                </a:bodyPr>
                <a:lstStyle/>
                <a:p>
                  <a:r>
                    <a:rPr lang="en-US" altLang="zh-CN" b="1"/>
                    <a:t>D</a:t>
                  </a:r>
                  <a:endParaRPr lang="zh-CN" altLang="en-US" b="1"/>
                </a:p>
              </p:txBody>
            </p:sp>
            <p:cxnSp>
              <p:nvCxnSpPr>
                <p:cNvPr id="185" name="直接连接符 184"/>
                <p:cNvCxnSpPr/>
                <p:nvPr/>
              </p:nvCxnSpPr>
              <p:spPr>
                <a:xfrm flipH="1">
                  <a:off x="7928955" y="1669237"/>
                  <a:ext cx="41260"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cxnSp>
            <p:nvCxnSpPr>
              <p:cNvPr id="183" name="直接连接符 182"/>
              <p:cNvCxnSpPr/>
              <p:nvPr/>
            </p:nvCxnSpPr>
            <p:spPr>
              <a:xfrm flipH="1">
                <a:off x="8171857" y="1669237"/>
                <a:ext cx="41260"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sp>
          <p:nvSpPr>
            <p:cNvPr id="179" name="Text Box 111"/>
            <p:cNvSpPr txBox="1"/>
            <p:nvPr/>
          </p:nvSpPr>
          <p:spPr>
            <a:xfrm>
              <a:off x="10900961" y="3194661"/>
              <a:ext cx="691235" cy="400110"/>
            </a:xfrm>
            <a:prstGeom prst="rect">
              <a:avLst/>
            </a:prstGeom>
            <a:noFill/>
            <a:ln w="9525">
              <a:noFill/>
            </a:ln>
          </p:spPr>
          <p:txBody>
            <a:bodyPr wrap="square">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zh-CN" altLang="en-US" b="0">
                  <a:latin typeface="思源黑体 CN Medium" panose="020B0600000000000000" pitchFamily="34" charset="-122"/>
                  <a:ea typeface="思源黑体 CN Medium" panose="020B0600000000000000" pitchFamily="34" charset="-122"/>
                </a:rPr>
                <a:t>高茎</a:t>
              </a:r>
              <a:endParaRPr lang="zh-CN" altLang="en-US" sz="1800" b="0">
                <a:latin typeface="思源黑体 CN Medium" panose="020B0600000000000000" pitchFamily="34" charset="-122"/>
                <a:ea typeface="思源黑体 CN Medium" panose="020B0600000000000000" pitchFamily="34" charset="-122"/>
              </a:endParaRPr>
            </a:p>
          </p:txBody>
        </p:sp>
      </p:grpSp>
      <p:grpSp>
        <p:nvGrpSpPr>
          <p:cNvPr id="198" name="组合 197"/>
          <p:cNvGrpSpPr/>
          <p:nvPr/>
        </p:nvGrpSpPr>
        <p:grpSpPr>
          <a:xfrm>
            <a:off x="8874023" y="3198288"/>
            <a:ext cx="1752110" cy="1245488"/>
            <a:chOff x="8816873" y="3645963"/>
            <a:chExt cx="1752110" cy="1245488"/>
          </a:xfrm>
        </p:grpSpPr>
        <p:grpSp>
          <p:nvGrpSpPr>
            <p:cNvPr id="199" name="组合 198"/>
            <p:cNvGrpSpPr/>
            <p:nvPr/>
          </p:nvGrpSpPr>
          <p:grpSpPr>
            <a:xfrm>
              <a:off x="8816873" y="3645963"/>
              <a:ext cx="949695" cy="1110819"/>
              <a:chOff x="9107688" y="1213775"/>
              <a:chExt cx="949695" cy="1221901"/>
            </a:xfrm>
          </p:grpSpPr>
          <p:grpSp>
            <p:nvGrpSpPr>
              <p:cNvPr id="201" name="组合 200"/>
              <p:cNvGrpSpPr/>
              <p:nvPr/>
            </p:nvGrpSpPr>
            <p:grpSpPr>
              <a:xfrm>
                <a:off x="9107688" y="1213775"/>
                <a:ext cx="949695" cy="1221901"/>
                <a:chOff x="3279407" y="407339"/>
                <a:chExt cx="949695" cy="1221901"/>
              </a:xfrm>
            </p:grpSpPr>
            <p:sp>
              <p:nvSpPr>
                <p:cNvPr id="206" name="椭圆 205"/>
                <p:cNvSpPr/>
                <p:nvPr/>
              </p:nvSpPr>
              <p:spPr>
                <a:xfrm>
                  <a:off x="3279407" y="407339"/>
                  <a:ext cx="949695" cy="1221901"/>
                </a:xfrm>
                <a:prstGeom prst="ellipse">
                  <a:avLst/>
                </a:prstGeom>
                <a:solidFill>
                  <a:srgbClr val="D1D1FF"/>
                </a:solidFill>
                <a:ln w="5715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7" name="组合 206"/>
                <p:cNvGrpSpPr/>
                <p:nvPr/>
              </p:nvGrpSpPr>
              <p:grpSpPr>
                <a:xfrm>
                  <a:off x="3583087" y="582429"/>
                  <a:ext cx="342333" cy="925381"/>
                  <a:chOff x="1917484" y="2458525"/>
                  <a:chExt cx="342333" cy="1119711"/>
                </a:xfrm>
              </p:grpSpPr>
              <p:grpSp>
                <p:nvGrpSpPr>
                  <p:cNvPr id="208" name="组合 207"/>
                  <p:cNvGrpSpPr/>
                  <p:nvPr/>
                </p:nvGrpSpPr>
                <p:grpSpPr>
                  <a:xfrm>
                    <a:off x="1917484" y="2458525"/>
                    <a:ext cx="106040" cy="1119711"/>
                    <a:chOff x="1917484" y="2458525"/>
                    <a:chExt cx="106040" cy="1119711"/>
                  </a:xfrm>
                </p:grpSpPr>
                <p:grpSp>
                  <p:nvGrpSpPr>
                    <p:cNvPr id="214" name="组合 213"/>
                    <p:cNvGrpSpPr/>
                    <p:nvPr/>
                  </p:nvGrpSpPr>
                  <p:grpSpPr>
                    <a:xfrm>
                      <a:off x="1917484" y="2458525"/>
                      <a:ext cx="106040" cy="1119711"/>
                      <a:chOff x="1917484" y="2458525"/>
                      <a:chExt cx="106040" cy="1119711"/>
                    </a:xfrm>
                  </p:grpSpPr>
                  <p:sp>
                    <p:nvSpPr>
                      <p:cNvPr id="216" name="椭圆 215"/>
                      <p:cNvSpPr/>
                      <p:nvPr/>
                    </p:nvSpPr>
                    <p:spPr>
                      <a:xfrm>
                        <a:off x="1917484" y="2458525"/>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7" name="椭圆 216"/>
                      <p:cNvSpPr/>
                      <p:nvPr/>
                    </p:nvSpPr>
                    <p:spPr>
                      <a:xfrm>
                        <a:off x="1917484" y="3015319"/>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5" name="椭圆 214"/>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9" name="组合 208"/>
                  <p:cNvGrpSpPr/>
                  <p:nvPr/>
                </p:nvGrpSpPr>
                <p:grpSpPr>
                  <a:xfrm>
                    <a:off x="2153777" y="2458525"/>
                    <a:ext cx="106040" cy="1119711"/>
                    <a:chOff x="1917484" y="2458525"/>
                    <a:chExt cx="106040" cy="1119711"/>
                  </a:xfrm>
                </p:grpSpPr>
                <p:grpSp>
                  <p:nvGrpSpPr>
                    <p:cNvPr id="210" name="组合 209"/>
                    <p:cNvGrpSpPr/>
                    <p:nvPr/>
                  </p:nvGrpSpPr>
                  <p:grpSpPr>
                    <a:xfrm>
                      <a:off x="1917484" y="2458525"/>
                      <a:ext cx="106040" cy="1119711"/>
                      <a:chOff x="1917484" y="2458525"/>
                      <a:chExt cx="106040" cy="1119711"/>
                    </a:xfrm>
                  </p:grpSpPr>
                  <p:sp>
                    <p:nvSpPr>
                      <p:cNvPr id="212" name="椭圆 211"/>
                      <p:cNvSpPr/>
                      <p:nvPr/>
                    </p:nvSpPr>
                    <p:spPr>
                      <a:xfrm>
                        <a:off x="1917484" y="2458525"/>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3" name="椭圆 212"/>
                      <p:cNvSpPr/>
                      <p:nvPr/>
                    </p:nvSpPr>
                    <p:spPr>
                      <a:xfrm>
                        <a:off x="1917484" y="3015319"/>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1" name="椭圆 210"/>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sp>
            <p:nvSpPr>
              <p:cNvPr id="202" name="文本框 201"/>
              <p:cNvSpPr txBox="1"/>
              <p:nvPr/>
            </p:nvSpPr>
            <p:spPr>
              <a:xfrm>
                <a:off x="9141331" y="1443431"/>
                <a:ext cx="335967" cy="369332"/>
              </a:xfrm>
              <a:prstGeom prst="rect">
                <a:avLst/>
              </a:prstGeom>
              <a:noFill/>
            </p:spPr>
            <p:txBody>
              <a:bodyPr wrap="square" rtlCol="0">
                <a:spAutoFit/>
              </a:bodyPr>
              <a:lstStyle/>
              <a:p>
                <a:r>
                  <a:rPr lang="en-US" altLang="zh-CN" b="1"/>
                  <a:t>d</a:t>
                </a:r>
                <a:endParaRPr lang="zh-CN" altLang="en-US" b="1"/>
              </a:p>
            </p:txBody>
          </p:sp>
          <p:sp>
            <p:nvSpPr>
              <p:cNvPr id="203" name="文本框 202"/>
              <p:cNvSpPr txBox="1"/>
              <p:nvPr/>
            </p:nvSpPr>
            <p:spPr>
              <a:xfrm>
                <a:off x="9705274" y="1393285"/>
                <a:ext cx="335967" cy="369332"/>
              </a:xfrm>
              <a:prstGeom prst="rect">
                <a:avLst/>
              </a:prstGeom>
              <a:noFill/>
            </p:spPr>
            <p:txBody>
              <a:bodyPr wrap="square" rtlCol="0">
                <a:spAutoFit/>
              </a:bodyPr>
              <a:lstStyle/>
              <a:p>
                <a:r>
                  <a:rPr lang="en-US" altLang="zh-CN" b="1"/>
                  <a:t>d</a:t>
                </a:r>
                <a:endParaRPr lang="zh-CN" altLang="en-US" b="1"/>
              </a:p>
            </p:txBody>
          </p:sp>
          <p:cxnSp>
            <p:nvCxnSpPr>
              <p:cNvPr id="204" name="直接连接符 203"/>
              <p:cNvCxnSpPr/>
              <p:nvPr/>
            </p:nvCxnSpPr>
            <p:spPr>
              <a:xfrm flipH="1">
                <a:off x="9438120" y="1577088"/>
                <a:ext cx="49925"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205" name="直接连接符 204"/>
              <p:cNvCxnSpPr/>
              <p:nvPr/>
            </p:nvCxnSpPr>
            <p:spPr>
              <a:xfrm flipH="1">
                <a:off x="9675579" y="1577088"/>
                <a:ext cx="49925"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sp>
          <p:nvSpPr>
            <p:cNvPr id="200" name="Text Box 125"/>
            <p:cNvSpPr txBox="1"/>
            <p:nvPr/>
          </p:nvSpPr>
          <p:spPr>
            <a:xfrm>
              <a:off x="9587664" y="4491341"/>
              <a:ext cx="981319" cy="400110"/>
            </a:xfrm>
            <a:prstGeom prst="rect">
              <a:avLst/>
            </a:prstGeom>
            <a:noFill/>
            <a:ln w="9525">
              <a:noFill/>
            </a:ln>
          </p:spPr>
          <p:txBody>
            <a:bodyPr wrap="square">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zh-CN" altLang="en-US" b="0">
                  <a:latin typeface="思源黑体 CN Medium" panose="020B0600000000000000" pitchFamily="34" charset="-122"/>
                  <a:ea typeface="思源黑体 CN Medium" panose="020B0600000000000000" pitchFamily="34" charset="-122"/>
                </a:rPr>
                <a:t>矮茎</a:t>
              </a:r>
              <a:endParaRPr lang="zh-CN" altLang="en-US" sz="1800" b="0">
                <a:latin typeface="思源黑体 CN Medium" panose="020B0600000000000000" pitchFamily="34" charset="-122"/>
                <a:ea typeface="思源黑体 CN Medium" panose="020B0600000000000000" pitchFamily="34" charset="-122"/>
              </a:endParaRPr>
            </a:p>
          </p:txBody>
        </p:sp>
      </p:grpSp>
      <p:grpSp>
        <p:nvGrpSpPr>
          <p:cNvPr id="218" name="组合 217"/>
          <p:cNvGrpSpPr/>
          <p:nvPr/>
        </p:nvGrpSpPr>
        <p:grpSpPr>
          <a:xfrm>
            <a:off x="10260685" y="3217866"/>
            <a:ext cx="1472025" cy="1214518"/>
            <a:chOff x="10203535" y="3665541"/>
            <a:chExt cx="1472025" cy="1214518"/>
          </a:xfrm>
        </p:grpSpPr>
        <p:grpSp>
          <p:nvGrpSpPr>
            <p:cNvPr id="219" name="组合 218"/>
            <p:cNvGrpSpPr/>
            <p:nvPr/>
          </p:nvGrpSpPr>
          <p:grpSpPr>
            <a:xfrm>
              <a:off x="10203535" y="3665541"/>
              <a:ext cx="949695" cy="1110819"/>
              <a:chOff x="8520907" y="4341756"/>
              <a:chExt cx="949695" cy="1221901"/>
            </a:xfrm>
          </p:grpSpPr>
          <p:grpSp>
            <p:nvGrpSpPr>
              <p:cNvPr id="221" name="组合 220"/>
              <p:cNvGrpSpPr/>
              <p:nvPr/>
            </p:nvGrpSpPr>
            <p:grpSpPr>
              <a:xfrm>
                <a:off x="8520907" y="4341756"/>
                <a:ext cx="949695" cy="1221901"/>
                <a:chOff x="3279407" y="407339"/>
                <a:chExt cx="949695" cy="1221901"/>
              </a:xfrm>
            </p:grpSpPr>
            <p:sp>
              <p:nvSpPr>
                <p:cNvPr id="228" name="椭圆 227"/>
                <p:cNvSpPr/>
                <p:nvPr/>
              </p:nvSpPr>
              <p:spPr>
                <a:xfrm>
                  <a:off x="3279407" y="407339"/>
                  <a:ext cx="949695" cy="1221901"/>
                </a:xfrm>
                <a:prstGeom prst="ellipse">
                  <a:avLst/>
                </a:prstGeom>
                <a:solidFill>
                  <a:srgbClr val="D1D1FF"/>
                </a:solidFill>
                <a:ln w="5715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9" name="组合 228"/>
                <p:cNvGrpSpPr/>
                <p:nvPr/>
              </p:nvGrpSpPr>
              <p:grpSpPr>
                <a:xfrm>
                  <a:off x="3583087" y="582429"/>
                  <a:ext cx="342333" cy="925381"/>
                  <a:chOff x="1917484" y="2458525"/>
                  <a:chExt cx="342333" cy="1119711"/>
                </a:xfrm>
              </p:grpSpPr>
              <p:grpSp>
                <p:nvGrpSpPr>
                  <p:cNvPr id="230" name="组合 229"/>
                  <p:cNvGrpSpPr/>
                  <p:nvPr/>
                </p:nvGrpSpPr>
                <p:grpSpPr>
                  <a:xfrm>
                    <a:off x="1917484" y="2458525"/>
                    <a:ext cx="106040" cy="1119711"/>
                    <a:chOff x="1917484" y="2458525"/>
                    <a:chExt cx="106040" cy="1119711"/>
                  </a:xfrm>
                </p:grpSpPr>
                <p:grpSp>
                  <p:nvGrpSpPr>
                    <p:cNvPr id="236" name="组合 235"/>
                    <p:cNvGrpSpPr/>
                    <p:nvPr/>
                  </p:nvGrpSpPr>
                  <p:grpSpPr>
                    <a:xfrm>
                      <a:off x="1917484" y="2458525"/>
                      <a:ext cx="106040" cy="1119711"/>
                      <a:chOff x="1917484" y="2458525"/>
                      <a:chExt cx="106040" cy="1119711"/>
                    </a:xfrm>
                  </p:grpSpPr>
                  <p:sp>
                    <p:nvSpPr>
                      <p:cNvPr id="238" name="椭圆 237"/>
                      <p:cNvSpPr/>
                      <p:nvPr/>
                    </p:nvSpPr>
                    <p:spPr>
                      <a:xfrm>
                        <a:off x="1917484" y="2458525"/>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9" name="椭圆 238"/>
                      <p:cNvSpPr/>
                      <p:nvPr/>
                    </p:nvSpPr>
                    <p:spPr>
                      <a:xfrm>
                        <a:off x="1917484" y="3015319"/>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7" name="椭圆 236"/>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1" name="组合 230"/>
                  <p:cNvGrpSpPr/>
                  <p:nvPr/>
                </p:nvGrpSpPr>
                <p:grpSpPr>
                  <a:xfrm>
                    <a:off x="2153777" y="2458525"/>
                    <a:ext cx="106040" cy="1119711"/>
                    <a:chOff x="1917484" y="2458525"/>
                    <a:chExt cx="106040" cy="1119711"/>
                  </a:xfrm>
                </p:grpSpPr>
                <p:grpSp>
                  <p:nvGrpSpPr>
                    <p:cNvPr id="232" name="组合 231"/>
                    <p:cNvGrpSpPr/>
                    <p:nvPr/>
                  </p:nvGrpSpPr>
                  <p:grpSpPr>
                    <a:xfrm>
                      <a:off x="1917484" y="2458525"/>
                      <a:ext cx="106040" cy="1119711"/>
                      <a:chOff x="1917484" y="2458525"/>
                      <a:chExt cx="106040" cy="1119711"/>
                    </a:xfrm>
                  </p:grpSpPr>
                  <p:sp>
                    <p:nvSpPr>
                      <p:cNvPr id="234" name="椭圆 233"/>
                      <p:cNvSpPr/>
                      <p:nvPr/>
                    </p:nvSpPr>
                    <p:spPr>
                      <a:xfrm>
                        <a:off x="1917484" y="2458525"/>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5" name="椭圆 234"/>
                      <p:cNvSpPr/>
                      <p:nvPr/>
                    </p:nvSpPr>
                    <p:spPr>
                      <a:xfrm>
                        <a:off x="1917484" y="3015319"/>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3" name="椭圆 232"/>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grpSp>
            <p:nvGrpSpPr>
              <p:cNvPr id="222" name="组合 221"/>
              <p:cNvGrpSpPr/>
              <p:nvPr/>
            </p:nvGrpSpPr>
            <p:grpSpPr>
              <a:xfrm>
                <a:off x="8545152" y="4544260"/>
                <a:ext cx="349569" cy="369332"/>
                <a:chOff x="7626089" y="1514189"/>
                <a:chExt cx="349569" cy="369332"/>
              </a:xfrm>
            </p:grpSpPr>
            <p:sp>
              <p:nvSpPr>
                <p:cNvPr id="226" name="文本框 225"/>
                <p:cNvSpPr txBox="1"/>
                <p:nvPr/>
              </p:nvSpPr>
              <p:spPr>
                <a:xfrm>
                  <a:off x="7626089" y="1514189"/>
                  <a:ext cx="335967" cy="369332"/>
                </a:xfrm>
                <a:prstGeom prst="rect">
                  <a:avLst/>
                </a:prstGeom>
                <a:noFill/>
              </p:spPr>
              <p:txBody>
                <a:bodyPr wrap="square" rtlCol="0">
                  <a:spAutoFit/>
                </a:bodyPr>
                <a:lstStyle/>
                <a:p>
                  <a:r>
                    <a:rPr lang="en-US" altLang="zh-CN" b="1"/>
                    <a:t>D</a:t>
                  </a:r>
                  <a:endParaRPr lang="zh-CN" altLang="en-US" b="1"/>
                </a:p>
              </p:txBody>
            </p:sp>
            <p:cxnSp>
              <p:nvCxnSpPr>
                <p:cNvPr id="227" name="直接连接符 226"/>
                <p:cNvCxnSpPr/>
                <p:nvPr/>
              </p:nvCxnSpPr>
              <p:spPr>
                <a:xfrm flipH="1">
                  <a:off x="7934398" y="1669237"/>
                  <a:ext cx="41260"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grpSp>
            <p:nvGrpSpPr>
              <p:cNvPr id="223" name="组合 222"/>
              <p:cNvGrpSpPr/>
              <p:nvPr/>
            </p:nvGrpSpPr>
            <p:grpSpPr>
              <a:xfrm>
                <a:off x="9091089" y="4544260"/>
                <a:ext cx="378285" cy="369332"/>
                <a:chOff x="7583771" y="1514189"/>
                <a:chExt cx="378285" cy="369332"/>
              </a:xfrm>
            </p:grpSpPr>
            <p:sp>
              <p:nvSpPr>
                <p:cNvPr id="224" name="文本框 223"/>
                <p:cNvSpPr txBox="1"/>
                <p:nvPr/>
              </p:nvSpPr>
              <p:spPr>
                <a:xfrm>
                  <a:off x="7626089" y="1514189"/>
                  <a:ext cx="335967" cy="369332"/>
                </a:xfrm>
                <a:prstGeom prst="rect">
                  <a:avLst/>
                </a:prstGeom>
                <a:noFill/>
              </p:spPr>
              <p:txBody>
                <a:bodyPr wrap="square" rtlCol="0">
                  <a:spAutoFit/>
                </a:bodyPr>
                <a:lstStyle/>
                <a:p>
                  <a:r>
                    <a:rPr lang="en-US" altLang="zh-CN" b="1"/>
                    <a:t>d</a:t>
                  </a:r>
                  <a:endParaRPr lang="zh-CN" altLang="en-US" b="1"/>
                </a:p>
              </p:txBody>
            </p:sp>
            <p:cxnSp>
              <p:nvCxnSpPr>
                <p:cNvPr id="225" name="直接连接符 224"/>
                <p:cNvCxnSpPr/>
                <p:nvPr/>
              </p:nvCxnSpPr>
              <p:spPr>
                <a:xfrm flipH="1">
                  <a:off x="7583771" y="1669237"/>
                  <a:ext cx="41260"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grpSp>
        <p:sp>
          <p:nvSpPr>
            <p:cNvPr id="220" name="Text Box 111"/>
            <p:cNvSpPr txBox="1"/>
            <p:nvPr/>
          </p:nvSpPr>
          <p:spPr>
            <a:xfrm>
              <a:off x="10984325" y="4479949"/>
              <a:ext cx="691235" cy="400110"/>
            </a:xfrm>
            <a:prstGeom prst="rect">
              <a:avLst/>
            </a:prstGeom>
            <a:noFill/>
            <a:ln w="9525">
              <a:noFill/>
            </a:ln>
          </p:spPr>
          <p:txBody>
            <a:bodyPr wrap="square">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zh-CN" altLang="en-US" b="0">
                  <a:latin typeface="思源黑体 CN Medium" panose="020B0600000000000000" pitchFamily="34" charset="-122"/>
                  <a:ea typeface="思源黑体 CN Medium" panose="020B0600000000000000" pitchFamily="34" charset="-122"/>
                </a:rPr>
                <a:t>高茎</a:t>
              </a:r>
              <a:endParaRPr lang="zh-CN" altLang="en-US" sz="1800" b="0">
                <a:latin typeface="思源黑体 CN Medium" panose="020B0600000000000000" pitchFamily="34" charset="-122"/>
                <a:ea typeface="思源黑体 CN Medium" panose="020B0600000000000000" pitchFamily="34" charset="-122"/>
              </a:endParaRPr>
            </a:p>
          </p:txBody>
        </p:sp>
      </p:grpSp>
      <p:grpSp>
        <p:nvGrpSpPr>
          <p:cNvPr id="2" name="组合 1"/>
          <p:cNvGrpSpPr/>
          <p:nvPr/>
        </p:nvGrpSpPr>
        <p:grpSpPr>
          <a:xfrm>
            <a:off x="8358053" y="5093437"/>
            <a:ext cx="523782" cy="429861"/>
            <a:chOff x="8358053" y="5093437"/>
            <a:chExt cx="523782" cy="429861"/>
          </a:xfrm>
        </p:grpSpPr>
        <p:cxnSp>
          <p:nvCxnSpPr>
            <p:cNvPr id="122" name="直接箭头连接符 121"/>
            <p:cNvCxnSpPr/>
            <p:nvPr/>
          </p:nvCxnSpPr>
          <p:spPr>
            <a:xfrm>
              <a:off x="8358053" y="5143283"/>
              <a:ext cx="523782" cy="0"/>
            </a:xfrm>
            <a:prstGeom prst="straightConnector1">
              <a:avLst/>
            </a:prstGeom>
            <a:ln w="57150">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40" name="矩形 239"/>
            <p:cNvSpPr/>
            <p:nvPr/>
          </p:nvSpPr>
          <p:spPr>
            <a:xfrm>
              <a:off x="8388284" y="5093437"/>
              <a:ext cx="377026" cy="429861"/>
            </a:xfrm>
            <a:prstGeom prst="rect">
              <a:avLst/>
            </a:prstGeom>
          </p:spPr>
          <p:txBody>
            <a:bodyPr wrap="none">
              <a:spAutoFit/>
            </a:bodyPr>
            <a:lstStyle/>
            <a:p>
              <a:pPr lvl="0">
                <a:lnSpc>
                  <a:spcPct val="120000"/>
                </a:lnSpc>
                <a:defRPr/>
              </a:pPr>
              <a:r>
                <a:rPr lang="zh-CN" altLang="en-US" sz="2000" b="1">
                  <a:solidFill>
                    <a:schemeClr val="tx1">
                      <a:lumMod val="95000"/>
                      <a:lumOff val="5000"/>
                    </a:schemeClr>
                  </a:solidFill>
                </a:rPr>
                <a:t>♀</a:t>
              </a:r>
            </a:p>
          </p:txBody>
        </p:sp>
      </p:grpSp>
      <p:grpSp>
        <p:nvGrpSpPr>
          <p:cNvPr id="3" name="组合 2"/>
          <p:cNvGrpSpPr/>
          <p:nvPr/>
        </p:nvGrpSpPr>
        <p:grpSpPr>
          <a:xfrm>
            <a:off x="7732772" y="4469703"/>
            <a:ext cx="377026" cy="577766"/>
            <a:chOff x="7732772" y="4469703"/>
            <a:chExt cx="377026" cy="577766"/>
          </a:xfrm>
        </p:grpSpPr>
        <p:cxnSp>
          <p:nvCxnSpPr>
            <p:cNvPr id="123" name="直接箭头连接符 122"/>
            <p:cNvCxnSpPr/>
            <p:nvPr/>
          </p:nvCxnSpPr>
          <p:spPr>
            <a:xfrm rot="16200000">
              <a:off x="7813066" y="4731594"/>
              <a:ext cx="523782" cy="0"/>
            </a:xfrm>
            <a:prstGeom prst="straightConnector1">
              <a:avLst/>
            </a:prstGeom>
            <a:ln w="57150">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41" name="矩形 240"/>
            <p:cNvSpPr/>
            <p:nvPr/>
          </p:nvSpPr>
          <p:spPr>
            <a:xfrm>
              <a:off x="7732772" y="4617608"/>
              <a:ext cx="377026" cy="429861"/>
            </a:xfrm>
            <a:prstGeom prst="rect">
              <a:avLst/>
            </a:prstGeom>
          </p:spPr>
          <p:txBody>
            <a:bodyPr wrap="none">
              <a:spAutoFit/>
            </a:bodyPr>
            <a:lstStyle/>
            <a:p>
              <a:pPr lvl="0">
                <a:lnSpc>
                  <a:spcPct val="120000"/>
                </a:lnSpc>
                <a:defRPr/>
              </a:pPr>
              <a:r>
                <a:rPr lang="zh-CN" altLang="en-US" sz="2000" b="1">
                  <a:solidFill>
                    <a:schemeClr val="tx1">
                      <a:lumMod val="95000"/>
                      <a:lumOff val="5000"/>
                    </a:schemeClr>
                  </a:solidFill>
                </a:rPr>
                <a:t>♂</a:t>
              </a:r>
            </a:p>
          </p:txBody>
        </p:sp>
      </p:grpSp>
      <p:grpSp>
        <p:nvGrpSpPr>
          <p:cNvPr id="242" name="淘宝网Chenying0907出品 7"/>
          <p:cNvGrpSpPr/>
          <p:nvPr/>
        </p:nvGrpSpPr>
        <p:grpSpPr>
          <a:xfrm>
            <a:off x="552971" y="324163"/>
            <a:ext cx="604358" cy="216024"/>
            <a:chOff x="264939" y="188640"/>
            <a:chExt cx="604358" cy="216024"/>
          </a:xfrm>
        </p:grpSpPr>
        <p:sp>
          <p:nvSpPr>
            <p:cNvPr id="243" name="燕尾形 242"/>
            <p:cNvSpPr/>
            <p:nvPr/>
          </p:nvSpPr>
          <p:spPr>
            <a:xfrm>
              <a:off x="264939" y="188640"/>
              <a:ext cx="216024" cy="216024"/>
            </a:xfrm>
            <a:prstGeom prst="chevron">
              <a:avLst/>
            </a:prstGeom>
            <a:solidFill>
              <a:srgbClr val="FFB8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44" name="燕尾形 243"/>
            <p:cNvSpPr/>
            <p:nvPr/>
          </p:nvSpPr>
          <p:spPr>
            <a:xfrm>
              <a:off x="454914" y="188640"/>
              <a:ext cx="216024" cy="216024"/>
            </a:xfrm>
            <a:prstGeom prst="chevron">
              <a:avLst/>
            </a:prstGeom>
            <a:solidFill>
              <a:srgbClr val="FFB85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45" name="燕尾形 244"/>
            <p:cNvSpPr/>
            <p:nvPr/>
          </p:nvSpPr>
          <p:spPr>
            <a:xfrm>
              <a:off x="653273" y="188640"/>
              <a:ext cx="216024" cy="216024"/>
            </a:xfrm>
            <a:prstGeom prst="chevron">
              <a:avLst/>
            </a:prstGeom>
            <a:solidFill>
              <a:srgbClr val="FFB850">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246" name="淘宝网Chenying0907出品 12"/>
          <p:cNvCxnSpPr/>
          <p:nvPr/>
        </p:nvCxnSpPr>
        <p:spPr>
          <a:xfrm>
            <a:off x="1417067" y="620688"/>
            <a:ext cx="964907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47" name="淘宝网Chenying0907出品 9"/>
          <p:cNvSpPr txBox="1"/>
          <p:nvPr/>
        </p:nvSpPr>
        <p:spPr>
          <a:xfrm>
            <a:off x="1273051" y="192559"/>
            <a:ext cx="2232248" cy="438582"/>
          </a:xfrm>
          <a:prstGeom prst="rect">
            <a:avLst/>
          </a:prstGeom>
          <a:noFill/>
        </p:spPr>
        <p:txBody>
          <a:bodyPr wrap="square" lIns="68580" tIns="34290" rIns="68580" bIns="34290" rtlCol="0">
            <a:spAutoFit/>
          </a:bodyPr>
          <a:lstStyle/>
          <a:p>
            <a:pPr marL="0" lvl="1"/>
            <a:r>
              <a:rPr lang="zh-CN" altLang="en-US" sz="2400" b="1" dirty="0">
                <a:solidFill>
                  <a:srgbClr val="FFB850"/>
                </a:solidFill>
                <a:latin typeface="微软雅黑" pitchFamily="34" charset="-122"/>
                <a:ea typeface="微软雅黑" pitchFamily="34" charset="-122"/>
              </a:rPr>
              <a:t>萨顿的假说</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wipe(left)">
                                      <p:cBhvr>
                                        <p:cTn id="7" dur="750"/>
                                        <p:tgtEl>
                                          <p:spTgt spid="76"/>
                                        </p:tgtEl>
                                      </p:cBhvr>
                                    </p:animEffect>
                                  </p:childTnLst>
                                </p:cTn>
                              </p:par>
                            </p:childTnLst>
                          </p:cTn>
                        </p:par>
                        <p:par>
                          <p:cTn id="8" fill="hold" nodeType="afterGroup">
                            <p:stCondLst>
                              <p:cond delay="75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750"/>
                                        <p:tgtEl>
                                          <p:spTgt spid="7"/>
                                        </p:tgtEl>
                                      </p:cBhvr>
                                    </p:animEffect>
                                  </p:childTnLst>
                                </p:cTn>
                              </p:par>
                            </p:childTnLst>
                          </p:cTn>
                        </p:par>
                        <p:par>
                          <p:cTn id="12" fill="hold" nodeType="afterGroup">
                            <p:stCondLst>
                              <p:cond delay="1500"/>
                            </p:stCondLst>
                            <p:childTnLst>
                              <p:par>
                                <p:cTn id="13" presetID="22" presetClass="entr" presetSubtype="8"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750"/>
                                        <p:tgtEl>
                                          <p:spTgt spid="6"/>
                                        </p:tgtEl>
                                      </p:cBhvr>
                                    </p:animEffect>
                                  </p:childTnLst>
                                </p:cTn>
                              </p:par>
                            </p:childTnLst>
                          </p:cTn>
                        </p:par>
                        <p:par>
                          <p:cTn id="16" fill="hold" nodeType="afterGroup">
                            <p:stCondLst>
                              <p:cond delay="2250"/>
                            </p:stCondLst>
                            <p:childTnLst>
                              <p:par>
                                <p:cTn id="17" presetID="22" presetClass="entr" presetSubtype="8" fill="hold"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wipe(left)">
                                      <p:cBhvr>
                                        <p:cTn id="19" dur="750"/>
                                        <p:tgtEl>
                                          <p:spTgt spid="28"/>
                                        </p:tgtEl>
                                      </p:cBhvr>
                                    </p:animEffect>
                                  </p:childTnLst>
                                </p:cTn>
                              </p:par>
                            </p:childTnLst>
                          </p:cTn>
                        </p:par>
                        <p:par>
                          <p:cTn id="20" fill="hold" nodeType="afterGroup">
                            <p:stCondLst>
                              <p:cond delay="3000"/>
                            </p:stCondLst>
                            <p:childTnLst>
                              <p:par>
                                <p:cTn id="21" presetID="22" presetClass="entr" presetSubtype="8" fill="hold" grpId="0" nodeType="afterEffect">
                                  <p:stCondLst>
                                    <p:cond delay="0"/>
                                  </p:stCondLst>
                                  <p:childTnLst>
                                    <p:set>
                                      <p:cBhvr>
                                        <p:cTn id="22" dur="1" fill="hold">
                                          <p:stCondLst>
                                            <p:cond delay="0"/>
                                          </p:stCondLst>
                                        </p:cTn>
                                        <p:tgtEl>
                                          <p:spTgt spid="132"/>
                                        </p:tgtEl>
                                        <p:attrNameLst>
                                          <p:attrName>style.visibility</p:attrName>
                                        </p:attrNameLst>
                                      </p:cBhvr>
                                      <p:to>
                                        <p:strVal val="visible"/>
                                      </p:to>
                                    </p:set>
                                    <p:animEffect transition="in" filter="wipe(left)">
                                      <p:cBhvr>
                                        <p:cTn id="23" dur="750"/>
                                        <p:tgtEl>
                                          <p:spTgt spid="132"/>
                                        </p:tgtEl>
                                      </p:cBhvr>
                                    </p:animEffect>
                                  </p:childTnLst>
                                </p:cTn>
                              </p:par>
                              <p:par>
                                <p:cTn id="24" presetID="22" presetClass="entr" presetSubtype="8" fill="hold" nodeType="withEffect">
                                  <p:stCondLst>
                                    <p:cond delay="0"/>
                                  </p:stCondLst>
                                  <p:childTnLst>
                                    <p:set>
                                      <p:cBhvr>
                                        <p:cTn id="25" dur="1" fill="hold">
                                          <p:stCondLst>
                                            <p:cond delay="0"/>
                                          </p:stCondLst>
                                        </p:cTn>
                                        <p:tgtEl>
                                          <p:spTgt spid="73"/>
                                        </p:tgtEl>
                                        <p:attrNameLst>
                                          <p:attrName>style.visibility</p:attrName>
                                        </p:attrNameLst>
                                      </p:cBhvr>
                                      <p:to>
                                        <p:strVal val="visible"/>
                                      </p:to>
                                    </p:set>
                                    <p:animEffect transition="in" filter="wipe(left)">
                                      <p:cBhvr>
                                        <p:cTn id="26" dur="750"/>
                                        <p:tgtEl>
                                          <p:spTgt spid="73"/>
                                        </p:tgtEl>
                                      </p:cBhvr>
                                    </p:animEffect>
                                  </p:childTnLst>
                                </p:cTn>
                              </p:par>
                            </p:childTnLst>
                          </p:cTn>
                        </p:par>
                        <p:par>
                          <p:cTn id="27" fill="hold" nodeType="afterGroup">
                            <p:stCondLst>
                              <p:cond delay="3750"/>
                            </p:stCondLst>
                            <p:childTnLst>
                              <p:par>
                                <p:cTn id="28" presetID="22" presetClass="entr" presetSubtype="8" fill="hold" grpId="0" nodeType="afterEffect">
                                  <p:stCondLst>
                                    <p:cond delay="0"/>
                                  </p:stCondLst>
                                  <p:childTnLst>
                                    <p:set>
                                      <p:cBhvr>
                                        <p:cTn id="29" dur="1" fill="hold">
                                          <p:stCondLst>
                                            <p:cond delay="0"/>
                                          </p:stCondLst>
                                        </p:cTn>
                                        <p:tgtEl>
                                          <p:spTgt spid="129"/>
                                        </p:tgtEl>
                                        <p:attrNameLst>
                                          <p:attrName>style.visibility</p:attrName>
                                        </p:attrNameLst>
                                      </p:cBhvr>
                                      <p:to>
                                        <p:strVal val="visible"/>
                                      </p:to>
                                    </p:set>
                                    <p:animEffect transition="in" filter="wipe(left)">
                                      <p:cBhvr>
                                        <p:cTn id="30" dur="750"/>
                                        <p:tgtEl>
                                          <p:spTgt spid="129"/>
                                        </p:tgtEl>
                                      </p:cBhvr>
                                    </p:animEffect>
                                  </p:childTnLst>
                                </p:cTn>
                              </p:par>
                            </p:childTnLst>
                          </p:cTn>
                        </p:par>
                        <p:par>
                          <p:cTn id="31" fill="hold" nodeType="afterGroup">
                            <p:stCondLst>
                              <p:cond delay="4500"/>
                            </p:stCondLst>
                            <p:childTnLst>
                              <p:par>
                                <p:cTn id="32" presetID="22" presetClass="entr" presetSubtype="8" fill="hold" nodeType="afterEffect">
                                  <p:stCondLst>
                                    <p:cond delay="0"/>
                                  </p:stCondLst>
                                  <p:childTnLst>
                                    <p:set>
                                      <p:cBhvr>
                                        <p:cTn id="33" dur="1" fill="hold">
                                          <p:stCondLst>
                                            <p:cond delay="0"/>
                                          </p:stCondLst>
                                        </p:cTn>
                                        <p:tgtEl>
                                          <p:spTgt spid="48"/>
                                        </p:tgtEl>
                                        <p:attrNameLst>
                                          <p:attrName>style.visibility</p:attrName>
                                        </p:attrNameLst>
                                      </p:cBhvr>
                                      <p:to>
                                        <p:strVal val="visible"/>
                                      </p:to>
                                    </p:set>
                                    <p:animEffect transition="in" filter="wipe(left)">
                                      <p:cBhvr>
                                        <p:cTn id="34" dur="750"/>
                                        <p:tgtEl>
                                          <p:spTgt spid="48"/>
                                        </p:tgtEl>
                                      </p:cBhvr>
                                    </p:animEffect>
                                  </p:childTnLst>
                                </p:cTn>
                              </p:par>
                            </p:childTnLst>
                          </p:cTn>
                        </p:par>
                        <p:par>
                          <p:cTn id="35" fill="hold" nodeType="afterGroup">
                            <p:stCondLst>
                              <p:cond delay="5250"/>
                            </p:stCondLst>
                            <p:childTnLst>
                              <p:par>
                                <p:cTn id="36" presetID="22" presetClass="entr" presetSubtype="8" fill="hold" nodeType="afterEffect">
                                  <p:stCondLst>
                                    <p:cond delay="0"/>
                                  </p:stCondLst>
                                  <p:childTnLst>
                                    <p:set>
                                      <p:cBhvr>
                                        <p:cTn id="37" dur="1" fill="hold">
                                          <p:stCondLst>
                                            <p:cond delay="0"/>
                                          </p:stCondLst>
                                        </p:cTn>
                                        <p:tgtEl>
                                          <p:spTgt spid="59"/>
                                        </p:tgtEl>
                                        <p:attrNameLst>
                                          <p:attrName>style.visibility</p:attrName>
                                        </p:attrNameLst>
                                      </p:cBhvr>
                                      <p:to>
                                        <p:strVal val="visible"/>
                                      </p:to>
                                    </p:set>
                                    <p:animEffect transition="in" filter="wipe(left)">
                                      <p:cBhvr>
                                        <p:cTn id="38" dur="750"/>
                                        <p:tgtEl>
                                          <p:spTgt spid="59"/>
                                        </p:tgtEl>
                                      </p:cBhvr>
                                    </p:animEffect>
                                  </p:childTnLst>
                                </p:cTn>
                              </p:par>
                            </p:childTnLst>
                          </p:cTn>
                        </p:par>
                        <p:par>
                          <p:cTn id="39" fill="hold" nodeType="afterGroup">
                            <p:stCondLst>
                              <p:cond delay="6000"/>
                            </p:stCondLst>
                            <p:childTnLst>
                              <p:par>
                                <p:cTn id="40" presetID="22" presetClass="entr" presetSubtype="8" fill="hold" nodeType="afterEffect">
                                  <p:stCondLst>
                                    <p:cond delay="0"/>
                                  </p:stCondLst>
                                  <p:childTnLst>
                                    <p:set>
                                      <p:cBhvr>
                                        <p:cTn id="41" dur="1" fill="hold">
                                          <p:stCondLst>
                                            <p:cond delay="0"/>
                                          </p:stCondLst>
                                        </p:cTn>
                                        <p:tgtEl>
                                          <p:spTgt spid="70"/>
                                        </p:tgtEl>
                                        <p:attrNameLst>
                                          <p:attrName>style.visibility</p:attrName>
                                        </p:attrNameLst>
                                      </p:cBhvr>
                                      <p:to>
                                        <p:strVal val="visible"/>
                                      </p:to>
                                    </p:set>
                                    <p:animEffect transition="in" filter="wipe(left)">
                                      <p:cBhvr>
                                        <p:cTn id="42" dur="750"/>
                                        <p:tgtEl>
                                          <p:spTgt spid="70"/>
                                        </p:tgtEl>
                                      </p:cBhvr>
                                    </p:animEffect>
                                  </p:childTnLst>
                                </p:cTn>
                              </p:par>
                            </p:childTnLst>
                          </p:cTn>
                        </p:par>
                        <p:par>
                          <p:cTn id="43" fill="hold" nodeType="afterGroup">
                            <p:stCondLst>
                              <p:cond delay="6750"/>
                            </p:stCondLst>
                            <p:childTnLst>
                              <p:par>
                                <p:cTn id="44" presetID="22" presetClass="entr" presetSubtype="8" fill="hold" grpId="0" nodeType="afterEffect">
                                  <p:stCondLst>
                                    <p:cond delay="0"/>
                                  </p:stCondLst>
                                  <p:childTnLst>
                                    <p:set>
                                      <p:cBhvr>
                                        <p:cTn id="45" dur="1" fill="hold">
                                          <p:stCondLst>
                                            <p:cond delay="0"/>
                                          </p:stCondLst>
                                        </p:cTn>
                                        <p:tgtEl>
                                          <p:spTgt spid="130"/>
                                        </p:tgtEl>
                                        <p:attrNameLst>
                                          <p:attrName>style.visibility</p:attrName>
                                        </p:attrNameLst>
                                      </p:cBhvr>
                                      <p:to>
                                        <p:strVal val="visible"/>
                                      </p:to>
                                    </p:set>
                                    <p:animEffect transition="in" filter="wipe(left)">
                                      <p:cBhvr>
                                        <p:cTn id="46" dur="750"/>
                                        <p:tgtEl>
                                          <p:spTgt spid="130"/>
                                        </p:tgtEl>
                                      </p:cBhvr>
                                    </p:animEffect>
                                  </p:childTnLst>
                                </p:cTn>
                              </p:par>
                            </p:childTnLst>
                          </p:cTn>
                        </p:par>
                        <p:par>
                          <p:cTn id="47" fill="hold" nodeType="afterGroup">
                            <p:stCondLst>
                              <p:cond delay="7500"/>
                            </p:stCondLst>
                            <p:childTnLst>
                              <p:par>
                                <p:cTn id="48" presetID="22" presetClass="entr" presetSubtype="8" fill="hold" nodeType="afterEffect">
                                  <p:stCondLst>
                                    <p:cond delay="0"/>
                                  </p:stCondLst>
                                  <p:childTnLst>
                                    <p:set>
                                      <p:cBhvr>
                                        <p:cTn id="49" dur="1" fill="hold">
                                          <p:stCondLst>
                                            <p:cond delay="0"/>
                                          </p:stCondLst>
                                        </p:cTn>
                                        <p:tgtEl>
                                          <p:spTgt spid="133"/>
                                        </p:tgtEl>
                                        <p:attrNameLst>
                                          <p:attrName>style.visibility</p:attrName>
                                        </p:attrNameLst>
                                      </p:cBhvr>
                                      <p:to>
                                        <p:strVal val="visible"/>
                                      </p:to>
                                    </p:set>
                                    <p:animEffect transition="in" filter="wipe(left)">
                                      <p:cBhvr>
                                        <p:cTn id="50" dur="750"/>
                                        <p:tgtEl>
                                          <p:spTgt spid="133"/>
                                        </p:tgtEl>
                                      </p:cBhvr>
                                    </p:animEffect>
                                  </p:childTnLst>
                                </p:cTn>
                              </p:par>
                            </p:childTnLst>
                          </p:cTn>
                        </p:par>
                        <p:par>
                          <p:cTn id="51" fill="hold" nodeType="afterGroup">
                            <p:stCondLst>
                              <p:cond delay="8250"/>
                            </p:stCondLst>
                            <p:childTnLst>
                              <p:par>
                                <p:cTn id="52" presetID="22" presetClass="entr" presetSubtype="8" fill="hold" nodeType="afterEffect">
                                  <p:stCondLst>
                                    <p:cond delay="0"/>
                                  </p:stCondLst>
                                  <p:childTnLst>
                                    <p:set>
                                      <p:cBhvr>
                                        <p:cTn id="53" dur="1" fill="hold">
                                          <p:stCondLst>
                                            <p:cond delay="0"/>
                                          </p:stCondLst>
                                        </p:cTn>
                                        <p:tgtEl>
                                          <p:spTgt spid="126"/>
                                        </p:tgtEl>
                                        <p:attrNameLst>
                                          <p:attrName>style.visibility</p:attrName>
                                        </p:attrNameLst>
                                      </p:cBhvr>
                                      <p:to>
                                        <p:strVal val="visible"/>
                                      </p:to>
                                    </p:set>
                                    <p:animEffect transition="in" filter="wipe(left)">
                                      <p:cBhvr>
                                        <p:cTn id="54" dur="750"/>
                                        <p:tgtEl>
                                          <p:spTgt spid="126"/>
                                        </p:tgtEl>
                                      </p:cBhvr>
                                    </p:animEffect>
                                  </p:childTnLst>
                                </p:cTn>
                              </p:par>
                            </p:childTnLst>
                          </p:cTn>
                        </p:par>
                        <p:par>
                          <p:cTn id="55" fill="hold" nodeType="afterGroup">
                            <p:stCondLst>
                              <p:cond delay="9000"/>
                            </p:stCondLst>
                            <p:childTnLst>
                              <p:par>
                                <p:cTn id="56" presetID="22" presetClass="entr" presetSubtype="8" fill="hold" grpId="0" nodeType="afterEffect">
                                  <p:stCondLst>
                                    <p:cond delay="0"/>
                                  </p:stCondLst>
                                  <p:childTnLst>
                                    <p:set>
                                      <p:cBhvr>
                                        <p:cTn id="57" dur="1" fill="hold">
                                          <p:stCondLst>
                                            <p:cond delay="0"/>
                                          </p:stCondLst>
                                        </p:cTn>
                                        <p:tgtEl>
                                          <p:spTgt spid="131"/>
                                        </p:tgtEl>
                                        <p:attrNameLst>
                                          <p:attrName>style.visibility</p:attrName>
                                        </p:attrNameLst>
                                      </p:cBhvr>
                                      <p:to>
                                        <p:strVal val="visible"/>
                                      </p:to>
                                    </p:set>
                                    <p:animEffect transition="in" filter="wipe(left)">
                                      <p:cBhvr>
                                        <p:cTn id="58" dur="750"/>
                                        <p:tgtEl>
                                          <p:spTgt spid="131"/>
                                        </p:tgtEl>
                                      </p:cBhvr>
                                    </p:animEffect>
                                  </p:childTnLst>
                                </p:cTn>
                              </p:par>
                            </p:childTnLst>
                          </p:cTn>
                        </p:par>
                        <p:par>
                          <p:cTn id="59" fill="hold" nodeType="afterGroup">
                            <p:stCondLst>
                              <p:cond delay="9750"/>
                            </p:stCondLst>
                            <p:childTnLst>
                              <p:par>
                                <p:cTn id="60" presetID="22" presetClass="entr" presetSubtype="8" fill="hold" grpId="0" nodeType="afterEffect">
                                  <p:stCondLst>
                                    <p:cond delay="0"/>
                                  </p:stCondLst>
                                  <p:childTnLst>
                                    <p:set>
                                      <p:cBhvr>
                                        <p:cTn id="61" dur="1" fill="hold">
                                          <p:stCondLst>
                                            <p:cond delay="0"/>
                                          </p:stCondLst>
                                        </p:cTn>
                                        <p:tgtEl>
                                          <p:spTgt spid="121"/>
                                        </p:tgtEl>
                                        <p:attrNameLst>
                                          <p:attrName>style.visibility</p:attrName>
                                        </p:attrNameLst>
                                      </p:cBhvr>
                                      <p:to>
                                        <p:strVal val="visible"/>
                                      </p:to>
                                    </p:set>
                                    <p:animEffect transition="in" filter="wipe(left)">
                                      <p:cBhvr>
                                        <p:cTn id="62" dur="750"/>
                                        <p:tgtEl>
                                          <p:spTgt spid="121"/>
                                        </p:tgtEl>
                                      </p:cBhvr>
                                    </p:animEffect>
                                  </p:childTnLst>
                                </p:cTn>
                              </p:par>
                            </p:childTnLst>
                          </p:cTn>
                        </p:par>
                        <p:par>
                          <p:cTn id="63" fill="hold" nodeType="afterGroup">
                            <p:stCondLst>
                              <p:cond delay="10500"/>
                            </p:stCondLst>
                            <p:childTnLst>
                              <p:par>
                                <p:cTn id="64" presetID="22" presetClass="entr" presetSubtype="8" fill="hold" nodeType="afterEffect">
                                  <p:stCondLst>
                                    <p:cond delay="0"/>
                                  </p:stCondLst>
                                  <p:childTnLst>
                                    <p:set>
                                      <p:cBhvr>
                                        <p:cTn id="65" dur="1" fill="hold">
                                          <p:stCondLst>
                                            <p:cond delay="0"/>
                                          </p:stCondLst>
                                        </p:cTn>
                                        <p:tgtEl>
                                          <p:spTgt spid="2"/>
                                        </p:tgtEl>
                                        <p:attrNameLst>
                                          <p:attrName>style.visibility</p:attrName>
                                        </p:attrNameLst>
                                      </p:cBhvr>
                                      <p:to>
                                        <p:strVal val="visible"/>
                                      </p:to>
                                    </p:set>
                                    <p:animEffect transition="in" filter="wipe(left)">
                                      <p:cBhvr>
                                        <p:cTn id="66" dur="500"/>
                                        <p:tgtEl>
                                          <p:spTgt spid="2"/>
                                        </p:tgtEl>
                                      </p:cBhvr>
                                    </p:animEffect>
                                  </p:childTnLst>
                                </p:cTn>
                              </p:par>
                            </p:childTnLst>
                          </p:cTn>
                        </p:par>
                        <p:par>
                          <p:cTn id="67" fill="hold" nodeType="afterGroup">
                            <p:stCondLst>
                              <p:cond delay="11000"/>
                            </p:stCondLst>
                            <p:childTnLst>
                              <p:par>
                                <p:cTn id="68" presetID="22" presetClass="entr" presetSubtype="8" fill="hold" nodeType="afterEffect">
                                  <p:stCondLst>
                                    <p:cond delay="0"/>
                                  </p:stCondLst>
                                  <p:childTnLst>
                                    <p:set>
                                      <p:cBhvr>
                                        <p:cTn id="69" dur="1" fill="hold">
                                          <p:stCondLst>
                                            <p:cond delay="0"/>
                                          </p:stCondLst>
                                        </p:cTn>
                                        <p:tgtEl>
                                          <p:spTgt spid="99"/>
                                        </p:tgtEl>
                                        <p:attrNameLst>
                                          <p:attrName>style.visibility</p:attrName>
                                        </p:attrNameLst>
                                      </p:cBhvr>
                                      <p:to>
                                        <p:strVal val="visible"/>
                                      </p:to>
                                    </p:set>
                                    <p:animEffect transition="in" filter="wipe(left)">
                                      <p:cBhvr>
                                        <p:cTn id="70" dur="750"/>
                                        <p:tgtEl>
                                          <p:spTgt spid="99"/>
                                        </p:tgtEl>
                                      </p:cBhvr>
                                    </p:animEffect>
                                  </p:childTnLst>
                                </p:cTn>
                              </p:par>
                            </p:childTnLst>
                          </p:cTn>
                        </p:par>
                        <p:par>
                          <p:cTn id="71" fill="hold" nodeType="afterGroup">
                            <p:stCondLst>
                              <p:cond delay="11750"/>
                            </p:stCondLst>
                            <p:childTnLst>
                              <p:par>
                                <p:cTn id="72" presetID="22" presetClass="entr" presetSubtype="8" fill="hold" nodeType="afterEffect">
                                  <p:stCondLst>
                                    <p:cond delay="0"/>
                                  </p:stCondLst>
                                  <p:childTnLst>
                                    <p:set>
                                      <p:cBhvr>
                                        <p:cTn id="73" dur="1" fill="hold">
                                          <p:stCondLst>
                                            <p:cond delay="0"/>
                                          </p:stCondLst>
                                        </p:cTn>
                                        <p:tgtEl>
                                          <p:spTgt spid="110"/>
                                        </p:tgtEl>
                                        <p:attrNameLst>
                                          <p:attrName>style.visibility</p:attrName>
                                        </p:attrNameLst>
                                      </p:cBhvr>
                                      <p:to>
                                        <p:strVal val="visible"/>
                                      </p:to>
                                    </p:set>
                                    <p:animEffect transition="in" filter="wipe(left)">
                                      <p:cBhvr>
                                        <p:cTn id="74" dur="750"/>
                                        <p:tgtEl>
                                          <p:spTgt spid="110"/>
                                        </p:tgtEl>
                                      </p:cBhvr>
                                    </p:animEffect>
                                  </p:childTnLst>
                                </p:cTn>
                              </p:par>
                            </p:childTnLst>
                          </p:cTn>
                        </p:par>
                        <p:par>
                          <p:cTn id="75" fill="hold" nodeType="afterGroup">
                            <p:stCondLst>
                              <p:cond delay="12500"/>
                            </p:stCondLst>
                            <p:childTnLst>
                              <p:par>
                                <p:cTn id="76" presetID="22" presetClass="entr" presetSubtype="4" fill="hold" nodeType="afterEffect">
                                  <p:stCondLst>
                                    <p:cond delay="0"/>
                                  </p:stCondLst>
                                  <p:childTnLst>
                                    <p:set>
                                      <p:cBhvr>
                                        <p:cTn id="77" dur="1" fill="hold">
                                          <p:stCondLst>
                                            <p:cond delay="0"/>
                                          </p:stCondLst>
                                        </p:cTn>
                                        <p:tgtEl>
                                          <p:spTgt spid="3"/>
                                        </p:tgtEl>
                                        <p:attrNameLst>
                                          <p:attrName>style.visibility</p:attrName>
                                        </p:attrNameLst>
                                      </p:cBhvr>
                                      <p:to>
                                        <p:strVal val="visible"/>
                                      </p:to>
                                    </p:set>
                                    <p:animEffect transition="in" filter="wipe(down)">
                                      <p:cBhvr>
                                        <p:cTn id="78" dur="500"/>
                                        <p:tgtEl>
                                          <p:spTgt spid="3"/>
                                        </p:tgtEl>
                                      </p:cBhvr>
                                    </p:animEffect>
                                  </p:childTnLst>
                                </p:cTn>
                              </p:par>
                            </p:childTnLst>
                          </p:cTn>
                        </p:par>
                        <p:par>
                          <p:cTn id="79" fill="hold" nodeType="afterGroup">
                            <p:stCondLst>
                              <p:cond delay="13000"/>
                            </p:stCondLst>
                            <p:childTnLst>
                              <p:par>
                                <p:cTn id="80" presetID="22" presetClass="entr" presetSubtype="8" fill="hold" nodeType="afterEffect">
                                  <p:stCondLst>
                                    <p:cond delay="0"/>
                                  </p:stCondLst>
                                  <p:childTnLst>
                                    <p:set>
                                      <p:cBhvr>
                                        <p:cTn id="81" dur="1" fill="hold">
                                          <p:stCondLst>
                                            <p:cond delay="0"/>
                                          </p:stCondLst>
                                        </p:cTn>
                                        <p:tgtEl>
                                          <p:spTgt spid="88"/>
                                        </p:tgtEl>
                                        <p:attrNameLst>
                                          <p:attrName>style.visibility</p:attrName>
                                        </p:attrNameLst>
                                      </p:cBhvr>
                                      <p:to>
                                        <p:strVal val="visible"/>
                                      </p:to>
                                    </p:set>
                                    <p:animEffect transition="in" filter="wipe(left)">
                                      <p:cBhvr>
                                        <p:cTn id="82" dur="750"/>
                                        <p:tgtEl>
                                          <p:spTgt spid="88"/>
                                        </p:tgtEl>
                                      </p:cBhvr>
                                    </p:animEffect>
                                  </p:childTnLst>
                                </p:cTn>
                              </p:par>
                            </p:childTnLst>
                          </p:cTn>
                        </p:par>
                        <p:par>
                          <p:cTn id="83" fill="hold" nodeType="afterGroup">
                            <p:stCondLst>
                              <p:cond delay="13750"/>
                            </p:stCondLst>
                            <p:childTnLst>
                              <p:par>
                                <p:cTn id="84" presetID="22" presetClass="entr" presetSubtype="8" fill="hold" nodeType="afterEffect">
                                  <p:stCondLst>
                                    <p:cond delay="0"/>
                                  </p:stCondLst>
                                  <p:childTnLst>
                                    <p:set>
                                      <p:cBhvr>
                                        <p:cTn id="85" dur="1" fill="hold">
                                          <p:stCondLst>
                                            <p:cond delay="0"/>
                                          </p:stCondLst>
                                        </p:cTn>
                                        <p:tgtEl>
                                          <p:spTgt spid="77"/>
                                        </p:tgtEl>
                                        <p:attrNameLst>
                                          <p:attrName>style.visibility</p:attrName>
                                        </p:attrNameLst>
                                      </p:cBhvr>
                                      <p:to>
                                        <p:strVal val="visible"/>
                                      </p:to>
                                    </p:set>
                                    <p:animEffect transition="in" filter="wipe(left)">
                                      <p:cBhvr>
                                        <p:cTn id="86" dur="750"/>
                                        <p:tgtEl>
                                          <p:spTgt spid="77"/>
                                        </p:tgtEl>
                                      </p:cBhvr>
                                    </p:animEffect>
                                  </p:childTnLst>
                                </p:cTn>
                              </p:par>
                            </p:childTnLst>
                          </p:cTn>
                        </p:par>
                        <p:par>
                          <p:cTn id="87" fill="hold" nodeType="afterGroup">
                            <p:stCondLst>
                              <p:cond delay="14500"/>
                            </p:stCondLst>
                            <p:childTnLst>
                              <p:par>
                                <p:cTn id="88" presetID="22" presetClass="entr" presetSubtype="8" fill="hold" nodeType="afterEffect">
                                  <p:stCondLst>
                                    <p:cond delay="0"/>
                                  </p:stCondLst>
                                  <p:childTnLst>
                                    <p:set>
                                      <p:cBhvr>
                                        <p:cTn id="89" dur="1" fill="hold">
                                          <p:stCondLst>
                                            <p:cond delay="0"/>
                                          </p:stCondLst>
                                        </p:cTn>
                                        <p:tgtEl>
                                          <p:spTgt spid="125"/>
                                        </p:tgtEl>
                                        <p:attrNameLst>
                                          <p:attrName>style.visibility</p:attrName>
                                        </p:attrNameLst>
                                      </p:cBhvr>
                                      <p:to>
                                        <p:strVal val="visible"/>
                                      </p:to>
                                    </p:set>
                                    <p:animEffect transition="in" filter="wipe(left)">
                                      <p:cBhvr>
                                        <p:cTn id="90" dur="750"/>
                                        <p:tgtEl>
                                          <p:spTgt spid="125"/>
                                        </p:tgtEl>
                                      </p:cBhvr>
                                    </p:animEffect>
                                  </p:childTnLst>
                                </p:cTn>
                              </p:par>
                            </p:childTnLst>
                          </p:cTn>
                        </p:par>
                        <p:par>
                          <p:cTn id="91" fill="hold" nodeType="afterGroup">
                            <p:stCondLst>
                              <p:cond delay="15250"/>
                            </p:stCondLst>
                            <p:childTnLst>
                              <p:par>
                                <p:cTn id="92" presetID="22" presetClass="entr" presetSubtype="8" fill="hold" nodeType="afterEffect">
                                  <p:stCondLst>
                                    <p:cond delay="0"/>
                                  </p:stCondLst>
                                  <p:childTnLst>
                                    <p:set>
                                      <p:cBhvr>
                                        <p:cTn id="93" dur="1" fill="hold">
                                          <p:stCondLst>
                                            <p:cond delay="0"/>
                                          </p:stCondLst>
                                        </p:cTn>
                                        <p:tgtEl>
                                          <p:spTgt spid="198"/>
                                        </p:tgtEl>
                                        <p:attrNameLst>
                                          <p:attrName>style.visibility</p:attrName>
                                        </p:attrNameLst>
                                      </p:cBhvr>
                                      <p:to>
                                        <p:strVal val="visible"/>
                                      </p:to>
                                    </p:set>
                                    <p:animEffect transition="in" filter="wipe(left)">
                                      <p:cBhvr>
                                        <p:cTn id="94" dur="750"/>
                                        <p:tgtEl>
                                          <p:spTgt spid="198"/>
                                        </p:tgtEl>
                                      </p:cBhvr>
                                    </p:animEffect>
                                  </p:childTnLst>
                                </p:cTn>
                              </p:par>
                            </p:childTnLst>
                          </p:cTn>
                        </p:par>
                        <p:par>
                          <p:cTn id="95" fill="hold" nodeType="afterGroup">
                            <p:stCondLst>
                              <p:cond delay="16000"/>
                            </p:stCondLst>
                            <p:childTnLst>
                              <p:par>
                                <p:cTn id="96" presetID="22" presetClass="entr" presetSubtype="8" fill="hold" nodeType="afterEffect">
                                  <p:stCondLst>
                                    <p:cond delay="0"/>
                                  </p:stCondLst>
                                  <p:childTnLst>
                                    <p:set>
                                      <p:cBhvr>
                                        <p:cTn id="97" dur="1" fill="hold">
                                          <p:stCondLst>
                                            <p:cond delay="0"/>
                                          </p:stCondLst>
                                        </p:cTn>
                                        <p:tgtEl>
                                          <p:spTgt spid="218"/>
                                        </p:tgtEl>
                                        <p:attrNameLst>
                                          <p:attrName>style.visibility</p:attrName>
                                        </p:attrNameLst>
                                      </p:cBhvr>
                                      <p:to>
                                        <p:strVal val="visible"/>
                                      </p:to>
                                    </p:set>
                                    <p:animEffect transition="in" filter="wipe(left)">
                                      <p:cBhvr>
                                        <p:cTn id="98" dur="750"/>
                                        <p:tgtEl>
                                          <p:spTgt spid="218"/>
                                        </p:tgtEl>
                                      </p:cBhvr>
                                    </p:animEffect>
                                  </p:childTnLst>
                                </p:cTn>
                              </p:par>
                            </p:childTnLst>
                          </p:cTn>
                        </p:par>
                        <p:par>
                          <p:cTn id="99" fill="hold" nodeType="afterGroup">
                            <p:stCondLst>
                              <p:cond delay="16750"/>
                            </p:stCondLst>
                            <p:childTnLst>
                              <p:par>
                                <p:cTn id="100" presetID="22" presetClass="entr" presetSubtype="8" fill="hold" nodeType="afterEffect">
                                  <p:stCondLst>
                                    <p:cond delay="0"/>
                                  </p:stCondLst>
                                  <p:childTnLst>
                                    <p:set>
                                      <p:cBhvr>
                                        <p:cTn id="101" dur="1" fill="hold">
                                          <p:stCondLst>
                                            <p:cond delay="0"/>
                                          </p:stCondLst>
                                        </p:cTn>
                                        <p:tgtEl>
                                          <p:spTgt spid="124"/>
                                        </p:tgtEl>
                                        <p:attrNameLst>
                                          <p:attrName>style.visibility</p:attrName>
                                        </p:attrNameLst>
                                      </p:cBhvr>
                                      <p:to>
                                        <p:strVal val="visible"/>
                                      </p:to>
                                    </p:set>
                                    <p:animEffect transition="in" filter="wipe(left)">
                                      <p:cBhvr>
                                        <p:cTn id="102" dur="750"/>
                                        <p:tgtEl>
                                          <p:spTgt spid="124"/>
                                        </p:tgtEl>
                                      </p:cBhvr>
                                    </p:animEffect>
                                  </p:childTnLst>
                                </p:cTn>
                              </p:par>
                            </p:childTnLst>
                          </p:cTn>
                        </p:par>
                        <p:par>
                          <p:cTn id="103" fill="hold" nodeType="afterGroup">
                            <p:stCondLst>
                              <p:cond delay="17500"/>
                            </p:stCondLst>
                            <p:childTnLst>
                              <p:par>
                                <p:cTn id="104" presetID="22" presetClass="entr" presetSubtype="8" fill="hold" nodeType="afterEffect">
                                  <p:stCondLst>
                                    <p:cond delay="0"/>
                                  </p:stCondLst>
                                  <p:childTnLst>
                                    <p:set>
                                      <p:cBhvr>
                                        <p:cTn id="105" dur="1" fill="hold">
                                          <p:stCondLst>
                                            <p:cond delay="0"/>
                                          </p:stCondLst>
                                        </p:cTn>
                                        <p:tgtEl>
                                          <p:spTgt spid="155"/>
                                        </p:tgtEl>
                                        <p:attrNameLst>
                                          <p:attrName>style.visibility</p:attrName>
                                        </p:attrNameLst>
                                      </p:cBhvr>
                                      <p:to>
                                        <p:strVal val="visible"/>
                                      </p:to>
                                    </p:set>
                                    <p:animEffect transition="in" filter="wipe(left)">
                                      <p:cBhvr>
                                        <p:cTn id="106" dur="750"/>
                                        <p:tgtEl>
                                          <p:spTgt spid="155"/>
                                        </p:tgtEl>
                                      </p:cBhvr>
                                    </p:animEffect>
                                  </p:childTnLst>
                                </p:cTn>
                              </p:par>
                            </p:childTnLst>
                          </p:cTn>
                        </p:par>
                        <p:par>
                          <p:cTn id="107" fill="hold" nodeType="afterGroup">
                            <p:stCondLst>
                              <p:cond delay="18250"/>
                            </p:stCondLst>
                            <p:childTnLst>
                              <p:par>
                                <p:cTn id="108" presetID="22" presetClass="entr" presetSubtype="8" fill="hold" nodeType="afterEffect">
                                  <p:stCondLst>
                                    <p:cond delay="0"/>
                                  </p:stCondLst>
                                  <p:childTnLst>
                                    <p:set>
                                      <p:cBhvr>
                                        <p:cTn id="109" dur="1" fill="hold">
                                          <p:stCondLst>
                                            <p:cond delay="0"/>
                                          </p:stCondLst>
                                        </p:cTn>
                                        <p:tgtEl>
                                          <p:spTgt spid="177"/>
                                        </p:tgtEl>
                                        <p:attrNameLst>
                                          <p:attrName>style.visibility</p:attrName>
                                        </p:attrNameLst>
                                      </p:cBhvr>
                                      <p:to>
                                        <p:strVal val="visible"/>
                                      </p:to>
                                    </p:set>
                                    <p:animEffect transition="in" filter="wipe(left)">
                                      <p:cBhvr>
                                        <p:cTn id="110" dur="750"/>
                                        <p:tgtEl>
                                          <p:spTgt spid="1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6" grpId="0" animBg="1"/>
      <p:bldP spid="121" grpId="0"/>
      <p:bldP spid="129" grpId="0" animBg="1"/>
      <p:bldP spid="130" grpId="0" animBg="1"/>
      <p:bldP spid="131" grpId="0" animBg="1"/>
      <p:bldP spid="132"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61" name="淘宝网Chenying0907出品 1"/>
          <p:cNvGrpSpPr/>
          <p:nvPr/>
        </p:nvGrpSpPr>
        <p:grpSpPr>
          <a:xfrm>
            <a:off x="1277378" y="2085345"/>
            <a:ext cx="2763946" cy="3446339"/>
            <a:chOff x="3295850" y="1908877"/>
            <a:chExt cx="3738030" cy="4660916"/>
          </a:xfrm>
        </p:grpSpPr>
        <p:sp>
          <p:nvSpPr>
            <p:cNvPr id="62" name="圆角淘宝网Chenying0907出品 2"/>
            <p:cNvSpPr/>
            <p:nvPr/>
          </p:nvSpPr>
          <p:spPr>
            <a:xfrm rot="2760000">
              <a:off x="3098889" y="2634801"/>
              <a:ext cx="4660916" cy="3209067"/>
            </a:xfrm>
            <a:prstGeom prst="roundRect">
              <a:avLst>
                <a:gd name="adj" fmla="val 50000"/>
              </a:avLst>
            </a:prstGeom>
            <a:gradFill>
              <a:gsLst>
                <a:gs pos="33000">
                  <a:srgbClr val="6C6C6C">
                    <a:alpha val="42000"/>
                  </a:srgbClr>
                </a:gs>
                <a:gs pos="0">
                  <a:sysClr val="windowText" lastClr="000000">
                    <a:alpha val="54000"/>
                  </a:sysClr>
                </a:gs>
                <a:gs pos="100000">
                  <a:srgbClr val="D8D8D8">
                    <a:alpha val="0"/>
                  </a:srgbClr>
                </a:gs>
              </a:gsLst>
              <a:lin ang="0" scaled="0"/>
            </a:gradFill>
            <a:ln w="25400" cap="flat" cmpd="sng" algn="ctr">
              <a:noFill/>
              <a:prstDash val="solid"/>
            </a:ln>
            <a:effectLst>
              <a:softEdge rad="2540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cs typeface="+mn-cs"/>
              </a:endParaRPr>
            </a:p>
          </p:txBody>
        </p:sp>
        <p:sp>
          <p:nvSpPr>
            <p:cNvPr id="63" name="淘宝网Chenying0907出品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25400">
              <a:gradFill flip="none" rotWithShape="1">
                <a:gsLst>
                  <a:gs pos="29000">
                    <a:srgbClr val="E0E0E0"/>
                  </a:gs>
                  <a:gs pos="0">
                    <a:srgbClr val="999999"/>
                  </a:gs>
                  <a:gs pos="83000">
                    <a:sysClr val="window" lastClr="FFFFFF"/>
                  </a:gs>
                </a:gsLst>
                <a:lin ang="2700000" scaled="1"/>
                <a:tileRect/>
              </a:gradFill>
            </a:ln>
            <a:effectLst>
              <a:outerShdw blurRad="355600" dist="88900" dir="2700000" algn="tl" rotWithShape="0">
                <a:prstClr val="black">
                  <a:alpha val="28000"/>
                </a:prstClr>
              </a:outerShdw>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Calibri"/>
                <a:ea typeface="宋体" panose="02010600030101010101" pitchFamily="2" charset="-122"/>
              </a:endParaRPr>
            </a:p>
          </p:txBody>
        </p:sp>
        <p:sp>
          <p:nvSpPr>
            <p:cNvPr id="64" name="圆角淘宝网Chenying0907出品 4"/>
            <p:cNvSpPr/>
            <p:nvPr/>
          </p:nvSpPr>
          <p:spPr>
            <a:xfrm rot="2760000">
              <a:off x="3358628" y="2852802"/>
              <a:ext cx="3953506" cy="2592561"/>
            </a:xfrm>
            <a:prstGeom prst="roundRect">
              <a:avLst>
                <a:gd name="adj" fmla="val 50000"/>
              </a:avLst>
            </a:prstGeom>
            <a:gradFill>
              <a:gsLst>
                <a:gs pos="37000">
                  <a:srgbClr val="6C6C6C">
                    <a:alpha val="50000"/>
                  </a:srgbClr>
                </a:gs>
                <a:gs pos="0">
                  <a:sysClr val="windowText" lastClr="000000">
                    <a:alpha val="61000"/>
                  </a:sysClr>
                </a:gs>
                <a:gs pos="100000">
                  <a:srgbClr val="D8D8D8">
                    <a:alpha val="0"/>
                  </a:srgbClr>
                </a:gs>
              </a:gsLst>
              <a:lin ang="0" scaled="0"/>
            </a:gradFill>
            <a:ln w="25400" cap="flat" cmpd="sng" algn="ctr">
              <a:noFill/>
              <a:prstDash val="solid"/>
            </a:ln>
            <a:effectLst>
              <a:softEdge rad="2540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cs typeface="+mn-cs"/>
              </a:endParaRPr>
            </a:p>
          </p:txBody>
        </p:sp>
        <p:sp>
          <p:nvSpPr>
            <p:cNvPr id="65" name="淘宝网Chenying0907出品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1ACBE"/>
            </a:solidFill>
            <a:ln w="25400">
              <a:noFill/>
            </a:ln>
            <a:effectLst>
              <a:outerShdw blurRad="254000" dist="114300" dir="2700000" algn="tl" rotWithShape="0">
                <a:prstClr val="black">
                  <a:alpha val="25000"/>
                </a:prstClr>
              </a:outerShdw>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black"/>
                </a:solidFill>
                <a:effectLst/>
                <a:uLnTx/>
                <a:uFillTx/>
                <a:latin typeface="Calibri"/>
                <a:ea typeface="宋体" panose="02010600030101010101" pitchFamily="2" charset="-122"/>
              </a:endParaRPr>
            </a:p>
          </p:txBody>
        </p:sp>
      </p:grpSp>
      <p:sp>
        <p:nvSpPr>
          <p:cNvPr id="66" name="圆角淘宝网Chenying0907出品 6"/>
          <p:cNvSpPr/>
          <p:nvPr/>
        </p:nvSpPr>
        <p:spPr>
          <a:xfrm>
            <a:off x="3239782" y="2625703"/>
            <a:ext cx="7656818" cy="1001440"/>
          </a:xfrm>
          <a:prstGeom prst="roundRect">
            <a:avLst>
              <a:gd name="adj" fmla="val 9976"/>
            </a:avLst>
          </a:prstGeom>
          <a:solidFill>
            <a:srgbClr val="4BACC6"/>
          </a:solidFill>
          <a:ln w="38100" cap="flat" cmpd="sng" algn="ctr">
            <a:solidFill>
              <a:sysClr val="window" lastClr="FFFFFF"/>
            </a:solidFill>
            <a:prstDash val="solid"/>
          </a:ln>
          <a:effectLst>
            <a:outerShdw blurRad="40000" dist="20000" dir="5400000" rotWithShape="0">
              <a:srgbClr val="000000">
                <a:alpha val="38000"/>
              </a:srgb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cs typeface="+mn-cs"/>
            </a:endParaRPr>
          </a:p>
        </p:txBody>
      </p:sp>
      <p:grpSp>
        <p:nvGrpSpPr>
          <p:cNvPr id="67" name="淘宝网Chenying0907出品 7"/>
          <p:cNvGrpSpPr/>
          <p:nvPr/>
        </p:nvGrpSpPr>
        <p:grpSpPr>
          <a:xfrm>
            <a:off x="3333500" y="3044179"/>
            <a:ext cx="158010" cy="158012"/>
            <a:chOff x="4486616" y="3001075"/>
            <a:chExt cx="274695" cy="274699"/>
          </a:xfrm>
        </p:grpSpPr>
        <p:sp>
          <p:nvSpPr>
            <p:cNvPr id="68" name="淘宝网Chenying0907出品 8"/>
            <p:cNvSpPr/>
            <p:nvPr/>
          </p:nvSpPr>
          <p:spPr>
            <a:xfrm rot="16200000">
              <a:off x="4486614" y="3001077"/>
              <a:ext cx="274699" cy="274695"/>
            </a:xfrm>
            <a:prstGeom prst="ellipse">
              <a:avLst/>
            </a:prstGeom>
            <a:gradFill>
              <a:gsLst>
                <a:gs pos="75000">
                  <a:sysClr val="window" lastClr="FFFFFF">
                    <a:lumMod val="95000"/>
                  </a:sysClr>
                </a:gs>
                <a:gs pos="55000">
                  <a:sysClr val="window" lastClr="FFFFFF">
                    <a:lumMod val="65000"/>
                  </a:sysClr>
                </a:gs>
                <a:gs pos="35000">
                  <a:sysClr val="window" lastClr="FFFFFF">
                    <a:lumMod val="95000"/>
                  </a:sysClr>
                </a:gs>
                <a:gs pos="17000">
                  <a:sysClr val="window" lastClr="FFFFFF">
                    <a:lumMod val="65000"/>
                  </a:sysClr>
                </a:gs>
                <a:gs pos="0">
                  <a:sysClr val="window" lastClr="FFFFFF"/>
                </a:gs>
                <a:gs pos="100000">
                  <a:sysClr val="window" lastClr="FFFFFF">
                    <a:lumMod val="65000"/>
                  </a:sysClr>
                </a:gs>
              </a:gsLst>
              <a:lin ang="2700000" scaled="1"/>
            </a:gradFill>
            <a:ln w="25400" cap="flat" cmpd="sng" algn="ctr">
              <a:noFill/>
              <a:prstDash val="solid"/>
            </a:ln>
            <a:effectLst>
              <a:outerShdw blurRad="12700" dist="127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cs typeface="+mn-cs"/>
              </a:endParaRPr>
            </a:p>
          </p:txBody>
        </p:sp>
        <p:sp>
          <p:nvSpPr>
            <p:cNvPr id="69" name="淘宝网Chenying0907出品 9"/>
            <p:cNvSpPr/>
            <p:nvPr/>
          </p:nvSpPr>
          <p:spPr>
            <a:xfrm rot="16200000">
              <a:off x="4511585" y="3026055"/>
              <a:ext cx="224753" cy="224751"/>
            </a:xfrm>
            <a:prstGeom prst="ellipse">
              <a:avLst/>
            </a:prstGeom>
            <a:solidFill>
              <a:sysClr val="windowText" lastClr="000000">
                <a:lumMod val="65000"/>
                <a:lumOff val="35000"/>
              </a:sysClr>
            </a:solidFill>
            <a:ln w="25400" cap="flat" cmpd="sng" algn="ctr">
              <a:noFill/>
              <a:prstDash val="solid"/>
            </a:ln>
            <a:effectLst>
              <a:innerShdw blurRad="12700" dist="12700" dir="13500000">
                <a:prstClr val="black">
                  <a:alpha val="50000"/>
                </a:prst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cs typeface="+mn-cs"/>
              </a:endParaRPr>
            </a:p>
          </p:txBody>
        </p:sp>
      </p:grpSp>
      <p:grpSp>
        <p:nvGrpSpPr>
          <p:cNvPr id="70" name="淘宝网Chenying0907出品 10"/>
          <p:cNvGrpSpPr/>
          <p:nvPr/>
        </p:nvGrpSpPr>
        <p:grpSpPr>
          <a:xfrm>
            <a:off x="2934161" y="3044179"/>
            <a:ext cx="158010" cy="158012"/>
            <a:chOff x="4486616" y="3001075"/>
            <a:chExt cx="274695" cy="274699"/>
          </a:xfrm>
        </p:grpSpPr>
        <p:sp>
          <p:nvSpPr>
            <p:cNvPr id="71" name="淘宝网Chenying0907出品 11"/>
            <p:cNvSpPr/>
            <p:nvPr/>
          </p:nvSpPr>
          <p:spPr>
            <a:xfrm rot="16200000">
              <a:off x="4486614" y="3001077"/>
              <a:ext cx="274699" cy="274695"/>
            </a:xfrm>
            <a:prstGeom prst="ellipse">
              <a:avLst/>
            </a:prstGeom>
            <a:gradFill>
              <a:gsLst>
                <a:gs pos="75000">
                  <a:sysClr val="window" lastClr="FFFFFF">
                    <a:lumMod val="95000"/>
                  </a:sysClr>
                </a:gs>
                <a:gs pos="55000">
                  <a:sysClr val="window" lastClr="FFFFFF">
                    <a:lumMod val="65000"/>
                  </a:sysClr>
                </a:gs>
                <a:gs pos="35000">
                  <a:sysClr val="window" lastClr="FFFFFF">
                    <a:lumMod val="95000"/>
                  </a:sysClr>
                </a:gs>
                <a:gs pos="17000">
                  <a:sysClr val="window" lastClr="FFFFFF">
                    <a:lumMod val="65000"/>
                  </a:sysClr>
                </a:gs>
                <a:gs pos="0">
                  <a:sysClr val="window" lastClr="FFFFFF"/>
                </a:gs>
                <a:gs pos="100000">
                  <a:sysClr val="window" lastClr="FFFFFF">
                    <a:lumMod val="65000"/>
                  </a:sysClr>
                </a:gs>
              </a:gsLst>
              <a:lin ang="2700000" scaled="1"/>
            </a:gradFill>
            <a:ln w="25400" cap="flat" cmpd="sng" algn="ctr">
              <a:noFill/>
              <a:prstDash val="solid"/>
            </a:ln>
            <a:effectLst>
              <a:outerShdw blurRad="12700" dist="127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cs typeface="+mn-cs"/>
              </a:endParaRPr>
            </a:p>
          </p:txBody>
        </p:sp>
        <p:sp>
          <p:nvSpPr>
            <p:cNvPr id="72" name="淘宝网Chenying0907出品 12"/>
            <p:cNvSpPr/>
            <p:nvPr/>
          </p:nvSpPr>
          <p:spPr>
            <a:xfrm rot="16200000">
              <a:off x="4511585" y="3026055"/>
              <a:ext cx="224753" cy="224751"/>
            </a:xfrm>
            <a:prstGeom prst="ellipse">
              <a:avLst/>
            </a:prstGeom>
            <a:solidFill>
              <a:sysClr val="windowText" lastClr="000000">
                <a:lumMod val="65000"/>
                <a:lumOff val="35000"/>
              </a:sysClr>
            </a:solidFill>
            <a:ln w="25400" cap="flat" cmpd="sng" algn="ctr">
              <a:noFill/>
              <a:prstDash val="solid"/>
            </a:ln>
            <a:effectLst>
              <a:innerShdw blurRad="12700" dist="12700" dir="13500000">
                <a:prstClr val="black">
                  <a:alpha val="50000"/>
                </a:prstClr>
              </a:inn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cs typeface="+mn-cs"/>
              </a:endParaRPr>
            </a:p>
          </p:txBody>
        </p:sp>
      </p:grpSp>
      <p:grpSp>
        <p:nvGrpSpPr>
          <p:cNvPr id="73" name="淘宝网Chenying0907出品 13"/>
          <p:cNvGrpSpPr/>
          <p:nvPr/>
        </p:nvGrpSpPr>
        <p:grpSpPr>
          <a:xfrm>
            <a:off x="3022904" y="3089060"/>
            <a:ext cx="384317" cy="61430"/>
            <a:chOff x="4318304" y="3089060"/>
            <a:chExt cx="384317" cy="61430"/>
          </a:xfrm>
        </p:grpSpPr>
        <p:sp>
          <p:nvSpPr>
            <p:cNvPr id="74" name="圆角淘宝网Chenying0907出品 14"/>
            <p:cNvSpPr/>
            <p:nvPr/>
          </p:nvSpPr>
          <p:spPr>
            <a:xfrm rot="16200000">
              <a:off x="4499257" y="2947128"/>
              <a:ext cx="22409" cy="384316"/>
            </a:xfrm>
            <a:prstGeom prst="roundRect">
              <a:avLst>
                <a:gd name="adj" fmla="val 50000"/>
              </a:avLst>
            </a:prstGeom>
            <a:gradFill>
              <a:gsLst>
                <a:gs pos="74000">
                  <a:sysClr val="window" lastClr="FFFFFF"/>
                </a:gs>
                <a:gs pos="52000">
                  <a:sysClr val="window" lastClr="FFFFFF">
                    <a:lumMod val="85000"/>
                  </a:sysClr>
                </a:gs>
                <a:gs pos="23000">
                  <a:sysClr val="window" lastClr="FFFFFF">
                    <a:lumMod val="65000"/>
                  </a:sysClr>
                </a:gs>
                <a:gs pos="0">
                  <a:sysClr val="window" lastClr="FFFFFF">
                    <a:lumMod val="50000"/>
                  </a:sysClr>
                </a:gs>
                <a:gs pos="100000">
                  <a:sysClr val="window" lastClr="FFFFFF">
                    <a:lumMod val="65000"/>
                  </a:sysClr>
                </a:gs>
              </a:gsLst>
              <a:lin ang="5400000" scaled="1"/>
            </a:gradFill>
            <a:ln w="9525" cap="flat" cmpd="sng" algn="ctr">
              <a:gradFill flip="none" rotWithShape="1">
                <a:gsLst>
                  <a:gs pos="0">
                    <a:sysClr val="window" lastClr="FFFFFF">
                      <a:lumMod val="65000"/>
                    </a:sysClr>
                  </a:gs>
                  <a:gs pos="44000">
                    <a:sysClr val="window" lastClr="FFFFFF">
                      <a:lumMod val="75000"/>
                    </a:sysClr>
                  </a:gs>
                  <a:gs pos="78000">
                    <a:sysClr val="window" lastClr="FFFFFF"/>
                  </a:gs>
                  <a:gs pos="61000">
                    <a:sysClr val="window" lastClr="FFFFFF">
                      <a:lumMod val="100000"/>
                    </a:sysClr>
                  </a:gs>
                  <a:gs pos="100000">
                    <a:sysClr val="window" lastClr="FFFFFF">
                      <a:lumMod val="65000"/>
                    </a:sysClr>
                  </a:gs>
                </a:gsLst>
                <a:lin ang="5400000" scaled="0"/>
                <a:tileRect/>
              </a:gradFill>
              <a:prstDash val="solid"/>
            </a:ln>
            <a:effectLst>
              <a:outerShdw blurRad="25400" sx="102000" sy="102000" algn="ctr"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cs typeface="+mn-cs"/>
              </a:endParaRPr>
            </a:p>
          </p:txBody>
        </p:sp>
        <p:sp>
          <p:nvSpPr>
            <p:cNvPr id="75" name="圆角淘宝网Chenying0907出品 15"/>
            <p:cNvSpPr/>
            <p:nvPr/>
          </p:nvSpPr>
          <p:spPr>
            <a:xfrm rot="16200000">
              <a:off x="4499258" y="2908107"/>
              <a:ext cx="22409" cy="384316"/>
            </a:xfrm>
            <a:prstGeom prst="roundRect">
              <a:avLst>
                <a:gd name="adj" fmla="val 50000"/>
              </a:avLst>
            </a:prstGeom>
            <a:gradFill>
              <a:gsLst>
                <a:gs pos="74000">
                  <a:sysClr val="window" lastClr="FFFFFF"/>
                </a:gs>
                <a:gs pos="52000">
                  <a:sysClr val="window" lastClr="FFFFFF">
                    <a:lumMod val="85000"/>
                  </a:sysClr>
                </a:gs>
                <a:gs pos="23000">
                  <a:sysClr val="window" lastClr="FFFFFF">
                    <a:lumMod val="65000"/>
                  </a:sysClr>
                </a:gs>
                <a:gs pos="0">
                  <a:sysClr val="window" lastClr="FFFFFF">
                    <a:lumMod val="50000"/>
                  </a:sysClr>
                </a:gs>
                <a:gs pos="100000">
                  <a:sysClr val="window" lastClr="FFFFFF">
                    <a:lumMod val="65000"/>
                  </a:sysClr>
                </a:gs>
              </a:gsLst>
              <a:lin ang="5400000" scaled="1"/>
            </a:gradFill>
            <a:ln w="9525" cap="flat" cmpd="sng" algn="ctr">
              <a:gradFill flip="none" rotWithShape="1">
                <a:gsLst>
                  <a:gs pos="0">
                    <a:sysClr val="window" lastClr="FFFFFF">
                      <a:lumMod val="65000"/>
                    </a:sysClr>
                  </a:gs>
                  <a:gs pos="44000">
                    <a:sysClr val="window" lastClr="FFFFFF">
                      <a:lumMod val="75000"/>
                    </a:sysClr>
                  </a:gs>
                  <a:gs pos="78000">
                    <a:sysClr val="window" lastClr="FFFFFF"/>
                  </a:gs>
                  <a:gs pos="61000">
                    <a:sysClr val="window" lastClr="FFFFFF">
                      <a:lumMod val="100000"/>
                    </a:sysClr>
                  </a:gs>
                  <a:gs pos="100000">
                    <a:sysClr val="window" lastClr="FFFFFF">
                      <a:lumMod val="65000"/>
                    </a:sysClr>
                  </a:gs>
                </a:gsLst>
                <a:lin ang="5400000" scaled="0"/>
                <a:tileRect/>
              </a:gradFill>
              <a:prstDash val="solid"/>
            </a:ln>
            <a:effectLst>
              <a:outerShdw blurRad="25400" sx="102000" sy="102000" algn="ctr"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prstClr val="white"/>
                </a:solidFill>
                <a:effectLst/>
                <a:uLnTx/>
                <a:uFillTx/>
                <a:latin typeface="Calibri"/>
                <a:ea typeface="宋体" panose="02010600030101010101" pitchFamily="2" charset="-122"/>
                <a:cs typeface="+mn-cs"/>
              </a:endParaRPr>
            </a:p>
          </p:txBody>
        </p:sp>
      </p:grpSp>
      <p:sp>
        <p:nvSpPr>
          <p:cNvPr id="76" name="淘宝网Chenying0907出品 40"/>
          <p:cNvSpPr txBox="1"/>
          <p:nvPr/>
        </p:nvSpPr>
        <p:spPr>
          <a:xfrm>
            <a:off x="4319978" y="2820062"/>
            <a:ext cx="6576622" cy="646331"/>
          </a:xfrm>
          <a:prstGeom prst="rect">
            <a:avLst/>
          </a:prstGeom>
          <a:noFill/>
        </p:spPr>
        <p:txBody>
          <a:bodyPr wrap="square" rtlCol="0">
            <a:spAutoFit/>
          </a:bodyPr>
          <a:lstStyle/>
          <a:p>
            <a:pPr algn="ctr"/>
            <a:r>
              <a:rPr lang="zh-CN" altLang="en-US" sz="3600" b="1" dirty="0">
                <a:solidFill>
                  <a:prstClr val="white"/>
                </a:solidFill>
                <a:latin typeface="微软雅黑" panose="020B0503020204020204" pitchFamily="34" charset="-122"/>
                <a:ea typeface="微软雅黑" panose="020B0503020204020204" pitchFamily="34" charset="-122"/>
              </a:rPr>
              <a:t>基因位于染色体上的实验证据</a:t>
            </a:r>
          </a:p>
        </p:txBody>
      </p:sp>
      <p:grpSp>
        <p:nvGrpSpPr>
          <p:cNvPr id="77" name="淘宝网Chenying0907出品 26"/>
          <p:cNvGrpSpPr/>
          <p:nvPr/>
        </p:nvGrpSpPr>
        <p:grpSpPr>
          <a:xfrm>
            <a:off x="3735531" y="2884106"/>
            <a:ext cx="601529" cy="562742"/>
            <a:chOff x="5030931" y="2884106"/>
            <a:chExt cx="601529" cy="562742"/>
          </a:xfrm>
        </p:grpSpPr>
        <p:sp>
          <p:nvSpPr>
            <p:cNvPr id="78" name="淘宝网Chenying0907出品 27"/>
            <p:cNvSpPr/>
            <p:nvPr/>
          </p:nvSpPr>
          <p:spPr>
            <a:xfrm>
              <a:off x="5055353" y="2884106"/>
              <a:ext cx="562742" cy="562742"/>
            </a:xfrm>
            <a:prstGeom prst="ellipse">
              <a:avLst/>
            </a:prstGeom>
            <a:solidFill>
              <a:sysClr val="window" lastClr="FFFFFF"/>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rgbClr val="01ACBE"/>
                </a:solidFill>
                <a:effectLst/>
                <a:uLnTx/>
                <a:uFillTx/>
                <a:latin typeface="Impact MT Std" pitchFamily="34" charset="0"/>
                <a:ea typeface="宋体" panose="02010600030101010101" pitchFamily="2" charset="-122"/>
                <a:cs typeface="+mn-cs"/>
              </a:endParaRPr>
            </a:p>
          </p:txBody>
        </p:sp>
        <p:sp>
          <p:nvSpPr>
            <p:cNvPr id="79" name="淘宝网Chenying0907出品 58"/>
            <p:cNvSpPr txBox="1"/>
            <p:nvPr/>
          </p:nvSpPr>
          <p:spPr>
            <a:xfrm>
              <a:off x="5030931" y="2902999"/>
              <a:ext cx="601529" cy="52322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800" b="0" i="0" u="none" strike="noStrike" kern="0" cap="none" spc="0" normalizeH="0" baseline="0" noProof="0" dirty="0" smtClean="0">
                  <a:ln>
                    <a:noFill/>
                  </a:ln>
                  <a:solidFill>
                    <a:srgbClr val="01ACBE"/>
                  </a:solidFill>
                  <a:effectLst/>
                  <a:uLnTx/>
                  <a:uFillTx/>
                  <a:latin typeface="Impact MT Std" pitchFamily="34" charset="0"/>
                  <a:ea typeface="宋体" panose="02010600030101010101" pitchFamily="2" charset="-122"/>
                </a:rPr>
                <a:t>02</a:t>
              </a:r>
              <a:endParaRPr kumimoji="0" lang="zh-CN" altLang="en-US" sz="2800" b="0" i="0" u="none" strike="noStrike" kern="0" cap="none" spc="0" normalizeH="0" baseline="0" noProof="0" dirty="0" smtClean="0">
                <a:ln>
                  <a:noFill/>
                </a:ln>
                <a:solidFill>
                  <a:srgbClr val="01ACBE"/>
                </a:solidFill>
                <a:effectLst/>
                <a:uLnTx/>
                <a:uFillTx/>
                <a:latin typeface="Impact MT Std" pitchFamily="34" charset="0"/>
                <a:ea typeface="宋体" panose="02010600030101010101" pitchFamily="2" charset="-122"/>
              </a:endParaRPr>
            </a:p>
          </p:txBody>
        </p:sp>
      </p:grpSp>
      <p:sp>
        <p:nvSpPr>
          <p:cNvPr id="80" name="KSO_Shape"/>
          <p:cNvSpPr>
            <a:spLocks/>
          </p:cNvSpPr>
          <p:nvPr/>
        </p:nvSpPr>
        <p:spPr bwMode="auto">
          <a:xfrm>
            <a:off x="1870551" y="2924944"/>
            <a:ext cx="771396" cy="656971"/>
          </a:xfrm>
          <a:custGeom>
            <a:avLst/>
            <a:gdLst>
              <a:gd name="T0" fmla="*/ 432030 w 2125663"/>
              <a:gd name="T1" fmla="*/ 1344893 h 1811338"/>
              <a:gd name="T2" fmla="*/ 462740 w 2125663"/>
              <a:gd name="T3" fmla="*/ 1477960 h 1811338"/>
              <a:gd name="T4" fmla="*/ 513638 w 2125663"/>
              <a:gd name="T5" fmla="*/ 1557743 h 1811338"/>
              <a:gd name="T6" fmla="*/ 516481 w 2125663"/>
              <a:gd name="T7" fmla="*/ 1336346 h 1811338"/>
              <a:gd name="T8" fmla="*/ 503401 w 2125663"/>
              <a:gd name="T9" fmla="*/ 1310416 h 1811338"/>
              <a:gd name="T10" fmla="*/ 515913 w 2125663"/>
              <a:gd name="T11" fmla="*/ 1250009 h 1811338"/>
              <a:gd name="T12" fmla="*/ 618846 w 2125663"/>
              <a:gd name="T13" fmla="*/ 1242885 h 1811338"/>
              <a:gd name="T14" fmla="*/ 643583 w 2125663"/>
              <a:gd name="T15" fmla="*/ 1263116 h 1811338"/>
              <a:gd name="T16" fmla="*/ 642446 w 2125663"/>
              <a:gd name="T17" fmla="*/ 1324948 h 1811338"/>
              <a:gd name="T18" fmla="*/ 619414 w 2125663"/>
              <a:gd name="T19" fmla="*/ 1342899 h 1811338"/>
              <a:gd name="T20" fmla="*/ 664057 w 2125663"/>
              <a:gd name="T21" fmla="*/ 1524691 h 1811338"/>
              <a:gd name="T22" fmla="*/ 704434 w 2125663"/>
              <a:gd name="T23" fmla="*/ 1417553 h 1811338"/>
              <a:gd name="T24" fmla="*/ 725191 w 2125663"/>
              <a:gd name="T25" fmla="*/ 1259697 h 1811338"/>
              <a:gd name="T26" fmla="*/ 857412 w 2125663"/>
              <a:gd name="T27" fmla="*/ 1192451 h 1811338"/>
              <a:gd name="T28" fmla="*/ 923096 w 2125663"/>
              <a:gd name="T29" fmla="*/ 1212682 h 1811338"/>
              <a:gd name="T30" fmla="*/ 970013 w 2125663"/>
              <a:gd name="T31" fmla="*/ 1259697 h 1811338"/>
              <a:gd name="T32" fmla="*/ 990201 w 2125663"/>
              <a:gd name="T33" fmla="*/ 1325233 h 1811338"/>
              <a:gd name="T34" fmla="*/ 980818 w 2125663"/>
              <a:gd name="T35" fmla="*/ 1537228 h 1811338"/>
              <a:gd name="T36" fmla="*/ 935891 w 2125663"/>
              <a:gd name="T37" fmla="*/ 1570566 h 1811338"/>
              <a:gd name="T38" fmla="*/ 798837 w 2125663"/>
              <a:gd name="T39" fmla="*/ 1607608 h 1811338"/>
              <a:gd name="T40" fmla="*/ 617424 w 2125663"/>
              <a:gd name="T41" fmla="*/ 1622140 h 1811338"/>
              <a:gd name="T42" fmla="*/ 428049 w 2125663"/>
              <a:gd name="T43" fmla="*/ 1615872 h 1811338"/>
              <a:gd name="T44" fmla="*/ 264551 w 2125663"/>
              <a:gd name="T45" fmla="*/ 1588232 h 1811338"/>
              <a:gd name="T46" fmla="*/ 180669 w 2125663"/>
              <a:gd name="T47" fmla="*/ 1549481 h 1811338"/>
              <a:gd name="T48" fmla="*/ 159912 w 2125663"/>
              <a:gd name="T49" fmla="*/ 1517283 h 1811338"/>
              <a:gd name="T50" fmla="*/ 167873 w 2125663"/>
              <a:gd name="T51" fmla="*/ 1284201 h 1811338"/>
              <a:gd name="T52" fmla="*/ 205123 w 2125663"/>
              <a:gd name="T53" fmla="*/ 1228638 h 1811338"/>
              <a:gd name="T54" fmla="*/ 264266 w 2125663"/>
              <a:gd name="T55" fmla="*/ 1196440 h 1811338"/>
              <a:gd name="T56" fmla="*/ 421225 w 2125663"/>
              <a:gd name="T57" fmla="*/ 1183048 h 1811338"/>
              <a:gd name="T58" fmla="*/ 433514 w 2125663"/>
              <a:gd name="T59" fmla="*/ 761303 h 1811338"/>
              <a:gd name="T60" fmla="*/ 391450 w 2125663"/>
              <a:gd name="T61" fmla="*/ 813630 h 1811338"/>
              <a:gd name="T62" fmla="*/ 379229 w 2125663"/>
              <a:gd name="T63" fmla="*/ 902075 h 1811338"/>
              <a:gd name="T64" fmla="*/ 414756 w 2125663"/>
              <a:gd name="T65" fmla="*/ 1016114 h 1811338"/>
              <a:gd name="T66" fmla="*/ 487516 w 2125663"/>
              <a:gd name="T67" fmla="*/ 1099439 h 1811338"/>
              <a:gd name="T68" fmla="*/ 567666 w 2125663"/>
              <a:gd name="T69" fmla="*/ 1135272 h 1811338"/>
              <a:gd name="T70" fmla="*/ 645542 w 2125663"/>
              <a:gd name="T71" fmla="*/ 1111099 h 1811338"/>
              <a:gd name="T72" fmla="*/ 722282 w 2125663"/>
              <a:gd name="T73" fmla="*/ 1035452 h 1811338"/>
              <a:gd name="T74" fmla="*/ 767757 w 2125663"/>
              <a:gd name="T75" fmla="*/ 926248 h 1811338"/>
              <a:gd name="T76" fmla="*/ 666290 w 2125663"/>
              <a:gd name="T77" fmla="*/ 863967 h 1811338"/>
              <a:gd name="T78" fmla="*/ 546918 w 2125663"/>
              <a:gd name="T79" fmla="*/ 832116 h 1811338"/>
              <a:gd name="T80" fmla="*/ 484389 w 2125663"/>
              <a:gd name="T81" fmla="*/ 790595 h 1811338"/>
              <a:gd name="T82" fmla="*/ 452273 w 2125663"/>
              <a:gd name="T83" fmla="*/ 760734 h 1811338"/>
              <a:gd name="T84" fmla="*/ 568234 w 2125663"/>
              <a:gd name="T85" fmla="*/ 587258 h 1811338"/>
              <a:gd name="T86" fmla="*/ 631616 w 2125663"/>
              <a:gd name="T87" fmla="*/ 594937 h 1811338"/>
              <a:gd name="T88" fmla="*/ 705513 w 2125663"/>
              <a:gd name="T89" fmla="*/ 631054 h 1811338"/>
              <a:gd name="T90" fmla="*/ 790210 w 2125663"/>
              <a:gd name="T91" fmla="*/ 732864 h 1811338"/>
              <a:gd name="T92" fmla="*/ 826306 w 2125663"/>
              <a:gd name="T93" fmla="*/ 873920 h 1811338"/>
              <a:gd name="T94" fmla="*/ 818064 w 2125663"/>
              <a:gd name="T95" fmla="*/ 959237 h 1811338"/>
              <a:gd name="T96" fmla="*/ 780831 w 2125663"/>
              <a:gd name="T97" fmla="*/ 1048534 h 1811338"/>
              <a:gd name="T98" fmla="*/ 687607 w 2125663"/>
              <a:gd name="T99" fmla="*/ 1148922 h 1811338"/>
              <a:gd name="T100" fmla="*/ 588983 w 2125663"/>
              <a:gd name="T101" fmla="*/ 1190727 h 1811338"/>
              <a:gd name="T102" fmla="*/ 525033 w 2125663"/>
              <a:gd name="T103" fmla="*/ 1182480 h 1811338"/>
              <a:gd name="T104" fmla="*/ 421293 w 2125663"/>
              <a:gd name="T105" fmla="*/ 1115081 h 1811338"/>
              <a:gd name="T106" fmla="*/ 345406 w 2125663"/>
              <a:gd name="T107" fmla="*/ 1002463 h 1811338"/>
              <a:gd name="T108" fmla="*/ 325511 w 2125663"/>
              <a:gd name="T109" fmla="*/ 929092 h 1811338"/>
              <a:gd name="T110" fmla="*/ 330627 w 2125663"/>
              <a:gd name="T111" fmla="*/ 813915 h 1811338"/>
              <a:gd name="T112" fmla="*/ 388324 w 2125663"/>
              <a:gd name="T113" fmla="*/ 686510 h 1811338"/>
              <a:gd name="T114" fmla="*/ 482400 w 2125663"/>
              <a:gd name="T115" fmla="*/ 608303 h 1811338"/>
              <a:gd name="T116" fmla="*/ 542939 w 2125663"/>
              <a:gd name="T117" fmla="*/ 589534 h 1811338"/>
              <a:gd name="T118" fmla="*/ 0 w 2125663"/>
              <a:gd name="T119" fmla="*/ 0 h 1811338"/>
              <a:gd name="T120" fmla="*/ 174993 w 2125663"/>
              <a:gd name="T121" fmla="*/ 1118883 h 18113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125663" h="1811338">
                <a:moveTo>
                  <a:pt x="470017" y="1320800"/>
                </a:moveTo>
                <a:lnTo>
                  <a:pt x="470335" y="1343069"/>
                </a:lnTo>
                <a:lnTo>
                  <a:pt x="471286" y="1364382"/>
                </a:lnTo>
                <a:lnTo>
                  <a:pt x="472238" y="1385696"/>
                </a:lnTo>
                <a:lnTo>
                  <a:pt x="473190" y="1406374"/>
                </a:lnTo>
                <a:lnTo>
                  <a:pt x="474459" y="1426415"/>
                </a:lnTo>
                <a:lnTo>
                  <a:pt x="476363" y="1446139"/>
                </a:lnTo>
                <a:lnTo>
                  <a:pt x="478267" y="1464908"/>
                </a:lnTo>
                <a:lnTo>
                  <a:pt x="480170" y="1483677"/>
                </a:lnTo>
                <a:lnTo>
                  <a:pt x="482074" y="1501491"/>
                </a:lnTo>
                <a:lnTo>
                  <a:pt x="484612" y="1518988"/>
                </a:lnTo>
                <a:lnTo>
                  <a:pt x="487468" y="1535530"/>
                </a:lnTo>
                <a:lnTo>
                  <a:pt x="490323" y="1552072"/>
                </a:lnTo>
                <a:lnTo>
                  <a:pt x="493179" y="1567660"/>
                </a:lnTo>
                <a:lnTo>
                  <a:pt x="496352" y="1582611"/>
                </a:lnTo>
                <a:lnTo>
                  <a:pt x="500159" y="1597563"/>
                </a:lnTo>
                <a:lnTo>
                  <a:pt x="503649" y="1611560"/>
                </a:lnTo>
                <a:lnTo>
                  <a:pt x="507774" y="1624921"/>
                </a:lnTo>
                <a:lnTo>
                  <a:pt x="511899" y="1637646"/>
                </a:lnTo>
                <a:lnTo>
                  <a:pt x="516341" y="1650052"/>
                </a:lnTo>
                <a:lnTo>
                  <a:pt x="520783" y="1661505"/>
                </a:lnTo>
                <a:lnTo>
                  <a:pt x="525859" y="1672639"/>
                </a:lnTo>
                <a:lnTo>
                  <a:pt x="530936" y="1683137"/>
                </a:lnTo>
                <a:lnTo>
                  <a:pt x="536329" y="1692998"/>
                </a:lnTo>
                <a:lnTo>
                  <a:pt x="541723" y="1702224"/>
                </a:lnTo>
                <a:lnTo>
                  <a:pt x="547752" y="1710813"/>
                </a:lnTo>
                <a:lnTo>
                  <a:pt x="553463" y="1718766"/>
                </a:lnTo>
                <a:lnTo>
                  <a:pt x="559808" y="1726083"/>
                </a:lnTo>
                <a:lnTo>
                  <a:pt x="566154" y="1732763"/>
                </a:lnTo>
                <a:lnTo>
                  <a:pt x="573134" y="1739125"/>
                </a:lnTo>
                <a:lnTo>
                  <a:pt x="580114" y="1744215"/>
                </a:lnTo>
                <a:lnTo>
                  <a:pt x="587412" y="1749305"/>
                </a:lnTo>
                <a:lnTo>
                  <a:pt x="594709" y="1753123"/>
                </a:lnTo>
                <a:lnTo>
                  <a:pt x="594709" y="1499901"/>
                </a:lnTo>
                <a:lnTo>
                  <a:pt x="591537" y="1499264"/>
                </a:lnTo>
                <a:lnTo>
                  <a:pt x="588047" y="1498310"/>
                </a:lnTo>
                <a:lnTo>
                  <a:pt x="584874" y="1497038"/>
                </a:lnTo>
                <a:lnTo>
                  <a:pt x="582018" y="1495765"/>
                </a:lnTo>
                <a:lnTo>
                  <a:pt x="579163" y="1494175"/>
                </a:lnTo>
                <a:lnTo>
                  <a:pt x="576307" y="1491948"/>
                </a:lnTo>
                <a:lnTo>
                  <a:pt x="573769" y="1489721"/>
                </a:lnTo>
                <a:lnTo>
                  <a:pt x="571548" y="1487494"/>
                </a:lnTo>
                <a:lnTo>
                  <a:pt x="569327" y="1484949"/>
                </a:lnTo>
                <a:lnTo>
                  <a:pt x="567106" y="1482404"/>
                </a:lnTo>
                <a:lnTo>
                  <a:pt x="565519" y="1479223"/>
                </a:lnTo>
                <a:lnTo>
                  <a:pt x="564250" y="1476360"/>
                </a:lnTo>
                <a:lnTo>
                  <a:pt x="563298" y="1473179"/>
                </a:lnTo>
                <a:lnTo>
                  <a:pt x="562347" y="1469998"/>
                </a:lnTo>
                <a:lnTo>
                  <a:pt x="562029" y="1466180"/>
                </a:lnTo>
                <a:lnTo>
                  <a:pt x="561712" y="1462999"/>
                </a:lnTo>
                <a:lnTo>
                  <a:pt x="561712" y="1425143"/>
                </a:lnTo>
                <a:lnTo>
                  <a:pt x="562029" y="1421007"/>
                </a:lnTo>
                <a:lnTo>
                  <a:pt x="562664" y="1417508"/>
                </a:lnTo>
                <a:lnTo>
                  <a:pt x="563616" y="1414009"/>
                </a:lnTo>
                <a:lnTo>
                  <a:pt x="564885" y="1410191"/>
                </a:lnTo>
                <a:lnTo>
                  <a:pt x="566154" y="1407010"/>
                </a:lnTo>
                <a:lnTo>
                  <a:pt x="568375" y="1403829"/>
                </a:lnTo>
                <a:lnTo>
                  <a:pt x="570596" y="1400966"/>
                </a:lnTo>
                <a:lnTo>
                  <a:pt x="572817" y="1398103"/>
                </a:lnTo>
                <a:lnTo>
                  <a:pt x="575673" y="1395558"/>
                </a:lnTo>
                <a:lnTo>
                  <a:pt x="578528" y="1393649"/>
                </a:lnTo>
                <a:lnTo>
                  <a:pt x="581701" y="1391741"/>
                </a:lnTo>
                <a:lnTo>
                  <a:pt x="584874" y="1390150"/>
                </a:lnTo>
                <a:lnTo>
                  <a:pt x="588364" y="1388878"/>
                </a:lnTo>
                <a:lnTo>
                  <a:pt x="592171" y="1387605"/>
                </a:lnTo>
                <a:lnTo>
                  <a:pt x="595979" y="1386969"/>
                </a:lnTo>
                <a:lnTo>
                  <a:pt x="599786" y="1386969"/>
                </a:lnTo>
                <a:lnTo>
                  <a:pt x="682597" y="1386969"/>
                </a:lnTo>
                <a:lnTo>
                  <a:pt x="686721" y="1386969"/>
                </a:lnTo>
                <a:lnTo>
                  <a:pt x="690529" y="1387605"/>
                </a:lnTo>
                <a:lnTo>
                  <a:pt x="694019" y="1388878"/>
                </a:lnTo>
                <a:lnTo>
                  <a:pt x="697826" y="1390150"/>
                </a:lnTo>
                <a:lnTo>
                  <a:pt x="700999" y="1391741"/>
                </a:lnTo>
                <a:lnTo>
                  <a:pt x="704172" y="1393649"/>
                </a:lnTo>
                <a:lnTo>
                  <a:pt x="707345" y="1395558"/>
                </a:lnTo>
                <a:lnTo>
                  <a:pt x="709883" y="1398103"/>
                </a:lnTo>
                <a:lnTo>
                  <a:pt x="712104" y="1400966"/>
                </a:lnTo>
                <a:lnTo>
                  <a:pt x="714325" y="1403829"/>
                </a:lnTo>
                <a:lnTo>
                  <a:pt x="716229" y="1407010"/>
                </a:lnTo>
                <a:lnTo>
                  <a:pt x="718132" y="1410191"/>
                </a:lnTo>
                <a:lnTo>
                  <a:pt x="719402" y="1414009"/>
                </a:lnTo>
                <a:lnTo>
                  <a:pt x="720353" y="1417508"/>
                </a:lnTo>
                <a:lnTo>
                  <a:pt x="720671" y="1421007"/>
                </a:lnTo>
                <a:lnTo>
                  <a:pt x="720988" y="1425143"/>
                </a:lnTo>
                <a:lnTo>
                  <a:pt x="720988" y="1462999"/>
                </a:lnTo>
                <a:lnTo>
                  <a:pt x="720988" y="1466180"/>
                </a:lnTo>
                <a:lnTo>
                  <a:pt x="720353" y="1469998"/>
                </a:lnTo>
                <a:lnTo>
                  <a:pt x="719719" y="1473179"/>
                </a:lnTo>
                <a:lnTo>
                  <a:pt x="718450" y="1476360"/>
                </a:lnTo>
                <a:lnTo>
                  <a:pt x="716863" y="1479223"/>
                </a:lnTo>
                <a:lnTo>
                  <a:pt x="715277" y="1482404"/>
                </a:lnTo>
                <a:lnTo>
                  <a:pt x="713373" y="1484949"/>
                </a:lnTo>
                <a:lnTo>
                  <a:pt x="711469" y="1487494"/>
                </a:lnTo>
                <a:lnTo>
                  <a:pt x="708931" y="1489721"/>
                </a:lnTo>
                <a:lnTo>
                  <a:pt x="706710" y="1491948"/>
                </a:lnTo>
                <a:lnTo>
                  <a:pt x="703537" y="1494175"/>
                </a:lnTo>
                <a:lnTo>
                  <a:pt x="700682" y="1495765"/>
                </a:lnTo>
                <a:lnTo>
                  <a:pt x="697826" y="1497038"/>
                </a:lnTo>
                <a:lnTo>
                  <a:pt x="694653" y="1498310"/>
                </a:lnTo>
                <a:lnTo>
                  <a:pt x="691163" y="1499264"/>
                </a:lnTo>
                <a:lnTo>
                  <a:pt x="687991" y="1499901"/>
                </a:lnTo>
                <a:lnTo>
                  <a:pt x="687991" y="1753123"/>
                </a:lnTo>
                <a:lnTo>
                  <a:pt x="695605" y="1749305"/>
                </a:lnTo>
                <a:lnTo>
                  <a:pt x="702586" y="1744215"/>
                </a:lnTo>
                <a:lnTo>
                  <a:pt x="709566" y="1739125"/>
                </a:lnTo>
                <a:lnTo>
                  <a:pt x="716229" y="1732763"/>
                </a:lnTo>
                <a:lnTo>
                  <a:pt x="722892" y="1726083"/>
                </a:lnTo>
                <a:lnTo>
                  <a:pt x="729237" y="1718766"/>
                </a:lnTo>
                <a:lnTo>
                  <a:pt x="734948" y="1710813"/>
                </a:lnTo>
                <a:lnTo>
                  <a:pt x="740977" y="1702224"/>
                </a:lnTo>
                <a:lnTo>
                  <a:pt x="746371" y="1692998"/>
                </a:lnTo>
                <a:lnTo>
                  <a:pt x="751447" y="1683137"/>
                </a:lnTo>
                <a:lnTo>
                  <a:pt x="756841" y="1672639"/>
                </a:lnTo>
                <a:lnTo>
                  <a:pt x="761600" y="1661505"/>
                </a:lnTo>
                <a:lnTo>
                  <a:pt x="766359" y="1650052"/>
                </a:lnTo>
                <a:lnTo>
                  <a:pt x="770801" y="1637646"/>
                </a:lnTo>
                <a:lnTo>
                  <a:pt x="774926" y="1624921"/>
                </a:lnTo>
                <a:lnTo>
                  <a:pt x="779051" y="1611560"/>
                </a:lnTo>
                <a:lnTo>
                  <a:pt x="782541" y="1597563"/>
                </a:lnTo>
                <a:lnTo>
                  <a:pt x="786031" y="1582611"/>
                </a:lnTo>
                <a:lnTo>
                  <a:pt x="789521" y="1567660"/>
                </a:lnTo>
                <a:lnTo>
                  <a:pt x="792377" y="1552072"/>
                </a:lnTo>
                <a:lnTo>
                  <a:pt x="795232" y="1535530"/>
                </a:lnTo>
                <a:lnTo>
                  <a:pt x="797770" y="1518988"/>
                </a:lnTo>
                <a:lnTo>
                  <a:pt x="800626" y="1501491"/>
                </a:lnTo>
                <a:lnTo>
                  <a:pt x="802530" y="1483677"/>
                </a:lnTo>
                <a:lnTo>
                  <a:pt x="804751" y="1464908"/>
                </a:lnTo>
                <a:lnTo>
                  <a:pt x="806337" y="1446139"/>
                </a:lnTo>
                <a:lnTo>
                  <a:pt x="807923" y="1426415"/>
                </a:lnTo>
                <a:lnTo>
                  <a:pt x="809193" y="1406374"/>
                </a:lnTo>
                <a:lnTo>
                  <a:pt x="810779" y="1385696"/>
                </a:lnTo>
                <a:lnTo>
                  <a:pt x="811731" y="1364382"/>
                </a:lnTo>
                <a:lnTo>
                  <a:pt x="812365" y="1343069"/>
                </a:lnTo>
                <a:lnTo>
                  <a:pt x="813000" y="1320800"/>
                </a:lnTo>
                <a:lnTo>
                  <a:pt x="840921" y="1322709"/>
                </a:lnTo>
                <a:lnTo>
                  <a:pt x="866621" y="1324300"/>
                </a:lnTo>
                <a:lnTo>
                  <a:pt x="909771" y="1327481"/>
                </a:lnTo>
                <a:lnTo>
                  <a:pt x="938644" y="1330026"/>
                </a:lnTo>
                <a:lnTo>
                  <a:pt x="948797" y="1330980"/>
                </a:lnTo>
                <a:lnTo>
                  <a:pt x="956729" y="1331298"/>
                </a:lnTo>
                <a:lnTo>
                  <a:pt x="964661" y="1331934"/>
                </a:lnTo>
                <a:lnTo>
                  <a:pt x="972593" y="1332889"/>
                </a:lnTo>
                <a:lnTo>
                  <a:pt x="980208" y="1334161"/>
                </a:lnTo>
                <a:lnTo>
                  <a:pt x="987823" y="1335752"/>
                </a:lnTo>
                <a:lnTo>
                  <a:pt x="995437" y="1337979"/>
                </a:lnTo>
                <a:lnTo>
                  <a:pt x="1002418" y="1340205"/>
                </a:lnTo>
                <a:lnTo>
                  <a:pt x="1009715" y="1343387"/>
                </a:lnTo>
                <a:lnTo>
                  <a:pt x="1016378" y="1346250"/>
                </a:lnTo>
                <a:lnTo>
                  <a:pt x="1023358" y="1349749"/>
                </a:lnTo>
                <a:lnTo>
                  <a:pt x="1030021" y="1353885"/>
                </a:lnTo>
                <a:lnTo>
                  <a:pt x="1036050" y="1357702"/>
                </a:lnTo>
                <a:lnTo>
                  <a:pt x="1042395" y="1361837"/>
                </a:lnTo>
                <a:lnTo>
                  <a:pt x="1048106" y="1366927"/>
                </a:lnTo>
                <a:lnTo>
                  <a:pt x="1053817" y="1371699"/>
                </a:lnTo>
                <a:lnTo>
                  <a:pt x="1059211" y="1377107"/>
                </a:lnTo>
                <a:lnTo>
                  <a:pt x="1064605" y="1382197"/>
                </a:lnTo>
                <a:lnTo>
                  <a:pt x="1069364" y="1388241"/>
                </a:lnTo>
                <a:lnTo>
                  <a:pt x="1073806" y="1393967"/>
                </a:lnTo>
                <a:lnTo>
                  <a:pt x="1078248" y="1400012"/>
                </a:lnTo>
                <a:lnTo>
                  <a:pt x="1082373" y="1406374"/>
                </a:lnTo>
                <a:lnTo>
                  <a:pt x="1085863" y="1413054"/>
                </a:lnTo>
                <a:lnTo>
                  <a:pt x="1089670" y="1419735"/>
                </a:lnTo>
                <a:lnTo>
                  <a:pt x="1092843" y="1426734"/>
                </a:lnTo>
                <a:lnTo>
                  <a:pt x="1095381" y="1433732"/>
                </a:lnTo>
                <a:lnTo>
                  <a:pt x="1097920" y="1441049"/>
                </a:lnTo>
                <a:lnTo>
                  <a:pt x="1100141" y="1448684"/>
                </a:lnTo>
                <a:lnTo>
                  <a:pt x="1101727" y="1456000"/>
                </a:lnTo>
                <a:lnTo>
                  <a:pt x="1103314" y="1463635"/>
                </a:lnTo>
                <a:lnTo>
                  <a:pt x="1104265" y="1471588"/>
                </a:lnTo>
                <a:lnTo>
                  <a:pt x="1104900" y="1479541"/>
                </a:lnTo>
                <a:lnTo>
                  <a:pt x="1104900" y="1487494"/>
                </a:lnTo>
                <a:lnTo>
                  <a:pt x="1104900" y="1686000"/>
                </a:lnTo>
                <a:lnTo>
                  <a:pt x="1104900" y="1690135"/>
                </a:lnTo>
                <a:lnTo>
                  <a:pt x="1104265" y="1693953"/>
                </a:lnTo>
                <a:lnTo>
                  <a:pt x="1103631" y="1697770"/>
                </a:lnTo>
                <a:lnTo>
                  <a:pt x="1102362" y="1701906"/>
                </a:lnTo>
                <a:lnTo>
                  <a:pt x="1101093" y="1705405"/>
                </a:lnTo>
                <a:lnTo>
                  <a:pt x="1099189" y="1709222"/>
                </a:lnTo>
                <a:lnTo>
                  <a:pt x="1096968" y="1713040"/>
                </a:lnTo>
                <a:lnTo>
                  <a:pt x="1094430" y="1716221"/>
                </a:lnTo>
                <a:lnTo>
                  <a:pt x="1091891" y="1719720"/>
                </a:lnTo>
                <a:lnTo>
                  <a:pt x="1089036" y="1722901"/>
                </a:lnTo>
                <a:lnTo>
                  <a:pt x="1085546" y="1726719"/>
                </a:lnTo>
                <a:lnTo>
                  <a:pt x="1082056" y="1729900"/>
                </a:lnTo>
                <a:lnTo>
                  <a:pt x="1078248" y="1732763"/>
                </a:lnTo>
                <a:lnTo>
                  <a:pt x="1074124" y="1736262"/>
                </a:lnTo>
                <a:lnTo>
                  <a:pt x="1069682" y="1739125"/>
                </a:lnTo>
                <a:lnTo>
                  <a:pt x="1065240" y="1741989"/>
                </a:lnTo>
                <a:lnTo>
                  <a:pt x="1055404" y="1748033"/>
                </a:lnTo>
                <a:lnTo>
                  <a:pt x="1044299" y="1753441"/>
                </a:lnTo>
                <a:lnTo>
                  <a:pt x="1032560" y="1758531"/>
                </a:lnTo>
                <a:lnTo>
                  <a:pt x="1019868" y="1763939"/>
                </a:lnTo>
                <a:lnTo>
                  <a:pt x="1005908" y="1768392"/>
                </a:lnTo>
                <a:lnTo>
                  <a:pt x="991630" y="1773164"/>
                </a:lnTo>
                <a:lnTo>
                  <a:pt x="976718" y="1777300"/>
                </a:lnTo>
                <a:lnTo>
                  <a:pt x="960854" y="1781117"/>
                </a:lnTo>
                <a:lnTo>
                  <a:pt x="944038" y="1784934"/>
                </a:lnTo>
                <a:lnTo>
                  <a:pt x="927222" y="1788434"/>
                </a:lnTo>
                <a:lnTo>
                  <a:pt x="909454" y="1791615"/>
                </a:lnTo>
                <a:lnTo>
                  <a:pt x="891369" y="1794796"/>
                </a:lnTo>
                <a:lnTo>
                  <a:pt x="872332" y="1797341"/>
                </a:lnTo>
                <a:lnTo>
                  <a:pt x="853295" y="1799886"/>
                </a:lnTo>
                <a:lnTo>
                  <a:pt x="833941" y="1801795"/>
                </a:lnTo>
                <a:lnTo>
                  <a:pt x="813952" y="1804022"/>
                </a:lnTo>
                <a:lnTo>
                  <a:pt x="793328" y="1805930"/>
                </a:lnTo>
                <a:lnTo>
                  <a:pt x="773022" y="1807203"/>
                </a:lnTo>
                <a:lnTo>
                  <a:pt x="752399" y="1808475"/>
                </a:lnTo>
                <a:lnTo>
                  <a:pt x="731458" y="1809748"/>
                </a:lnTo>
                <a:lnTo>
                  <a:pt x="710200" y="1810384"/>
                </a:lnTo>
                <a:lnTo>
                  <a:pt x="688942" y="1811020"/>
                </a:lnTo>
                <a:lnTo>
                  <a:pt x="667684" y="1811338"/>
                </a:lnTo>
                <a:lnTo>
                  <a:pt x="646427" y="1811338"/>
                </a:lnTo>
                <a:lnTo>
                  <a:pt x="625486" y="1811338"/>
                </a:lnTo>
                <a:lnTo>
                  <a:pt x="603911" y="1811020"/>
                </a:lnTo>
                <a:lnTo>
                  <a:pt x="582653" y="1810384"/>
                </a:lnTo>
                <a:lnTo>
                  <a:pt x="561395" y="1809748"/>
                </a:lnTo>
                <a:lnTo>
                  <a:pt x="540137" y="1808475"/>
                </a:lnTo>
                <a:lnTo>
                  <a:pt x="518879" y="1807203"/>
                </a:lnTo>
                <a:lnTo>
                  <a:pt x="498573" y="1805930"/>
                </a:lnTo>
                <a:lnTo>
                  <a:pt x="477632" y="1804022"/>
                </a:lnTo>
                <a:lnTo>
                  <a:pt x="457326" y="1801795"/>
                </a:lnTo>
                <a:lnTo>
                  <a:pt x="437337" y="1799886"/>
                </a:lnTo>
                <a:lnTo>
                  <a:pt x="417983" y="1797341"/>
                </a:lnTo>
                <a:lnTo>
                  <a:pt x="398629" y="1794796"/>
                </a:lnTo>
                <a:lnTo>
                  <a:pt x="379909" y="1791615"/>
                </a:lnTo>
                <a:lnTo>
                  <a:pt x="361824" y="1788434"/>
                </a:lnTo>
                <a:lnTo>
                  <a:pt x="344056" y="1784934"/>
                </a:lnTo>
                <a:lnTo>
                  <a:pt x="327240" y="1781117"/>
                </a:lnTo>
                <a:lnTo>
                  <a:pt x="310741" y="1777300"/>
                </a:lnTo>
                <a:lnTo>
                  <a:pt x="295195" y="1773164"/>
                </a:lnTo>
                <a:lnTo>
                  <a:pt x="280600" y="1768392"/>
                </a:lnTo>
                <a:lnTo>
                  <a:pt x="266322" y="1763939"/>
                </a:lnTo>
                <a:lnTo>
                  <a:pt x="252996" y="1758531"/>
                </a:lnTo>
                <a:lnTo>
                  <a:pt x="240622" y="1753441"/>
                </a:lnTo>
                <a:lnTo>
                  <a:pt x="229517" y="1748033"/>
                </a:lnTo>
                <a:lnTo>
                  <a:pt x="219047" y="1741989"/>
                </a:lnTo>
                <a:lnTo>
                  <a:pt x="214288" y="1739125"/>
                </a:lnTo>
                <a:lnTo>
                  <a:pt x="209846" y="1736262"/>
                </a:lnTo>
                <a:lnTo>
                  <a:pt x="205404" y="1732763"/>
                </a:lnTo>
                <a:lnTo>
                  <a:pt x="201596" y="1729900"/>
                </a:lnTo>
                <a:lnTo>
                  <a:pt x="198106" y="1726719"/>
                </a:lnTo>
                <a:lnTo>
                  <a:pt x="194299" y="1722901"/>
                </a:lnTo>
                <a:lnTo>
                  <a:pt x="191443" y="1719720"/>
                </a:lnTo>
                <a:lnTo>
                  <a:pt x="188588" y="1716221"/>
                </a:lnTo>
                <a:lnTo>
                  <a:pt x="186367" y="1713040"/>
                </a:lnTo>
                <a:lnTo>
                  <a:pt x="183828" y="1709222"/>
                </a:lnTo>
                <a:lnTo>
                  <a:pt x="181925" y="1705405"/>
                </a:lnTo>
                <a:lnTo>
                  <a:pt x="180338" y="1701906"/>
                </a:lnTo>
                <a:lnTo>
                  <a:pt x="179386" y="1697770"/>
                </a:lnTo>
                <a:lnTo>
                  <a:pt x="178435" y="1693953"/>
                </a:lnTo>
                <a:lnTo>
                  <a:pt x="177800" y="1690135"/>
                </a:lnTo>
                <a:lnTo>
                  <a:pt x="177800" y="1686000"/>
                </a:lnTo>
                <a:lnTo>
                  <a:pt x="177800" y="1487494"/>
                </a:lnTo>
                <a:lnTo>
                  <a:pt x="178117" y="1479541"/>
                </a:lnTo>
                <a:lnTo>
                  <a:pt x="178435" y="1471588"/>
                </a:lnTo>
                <a:lnTo>
                  <a:pt x="179386" y="1463635"/>
                </a:lnTo>
                <a:lnTo>
                  <a:pt x="180973" y="1456000"/>
                </a:lnTo>
                <a:lnTo>
                  <a:pt x="182559" y="1448684"/>
                </a:lnTo>
                <a:lnTo>
                  <a:pt x="184463" y="1441049"/>
                </a:lnTo>
                <a:lnTo>
                  <a:pt x="187318" y="1433732"/>
                </a:lnTo>
                <a:lnTo>
                  <a:pt x="190174" y="1426734"/>
                </a:lnTo>
                <a:lnTo>
                  <a:pt x="193030" y="1419735"/>
                </a:lnTo>
                <a:lnTo>
                  <a:pt x="196520" y="1413054"/>
                </a:lnTo>
                <a:lnTo>
                  <a:pt x="200327" y="1406374"/>
                </a:lnTo>
                <a:lnTo>
                  <a:pt x="204452" y="1400012"/>
                </a:lnTo>
                <a:lnTo>
                  <a:pt x="208576" y="1393967"/>
                </a:lnTo>
                <a:lnTo>
                  <a:pt x="213336" y="1388241"/>
                </a:lnTo>
                <a:lnTo>
                  <a:pt x="218095" y="1382197"/>
                </a:lnTo>
                <a:lnTo>
                  <a:pt x="223489" y="1377107"/>
                </a:lnTo>
                <a:lnTo>
                  <a:pt x="228883" y="1371699"/>
                </a:lnTo>
                <a:lnTo>
                  <a:pt x="234594" y="1366927"/>
                </a:lnTo>
                <a:lnTo>
                  <a:pt x="240305" y="1361837"/>
                </a:lnTo>
                <a:lnTo>
                  <a:pt x="246650" y="1357702"/>
                </a:lnTo>
                <a:lnTo>
                  <a:pt x="252679" y="1353885"/>
                </a:lnTo>
                <a:lnTo>
                  <a:pt x="259659" y="1349749"/>
                </a:lnTo>
                <a:lnTo>
                  <a:pt x="266005" y="1346250"/>
                </a:lnTo>
                <a:lnTo>
                  <a:pt x="272985" y="1343387"/>
                </a:lnTo>
                <a:lnTo>
                  <a:pt x="280282" y="1340205"/>
                </a:lnTo>
                <a:lnTo>
                  <a:pt x="287263" y="1337979"/>
                </a:lnTo>
                <a:lnTo>
                  <a:pt x="294877" y="1335752"/>
                </a:lnTo>
                <a:lnTo>
                  <a:pt x="302492" y="1334161"/>
                </a:lnTo>
                <a:lnTo>
                  <a:pt x="310107" y="1332889"/>
                </a:lnTo>
                <a:lnTo>
                  <a:pt x="318039" y="1331934"/>
                </a:lnTo>
                <a:lnTo>
                  <a:pt x="325971" y="1331298"/>
                </a:lnTo>
                <a:lnTo>
                  <a:pt x="333903" y="1330980"/>
                </a:lnTo>
                <a:lnTo>
                  <a:pt x="344056" y="1330026"/>
                </a:lnTo>
                <a:lnTo>
                  <a:pt x="372929" y="1327481"/>
                </a:lnTo>
                <a:lnTo>
                  <a:pt x="415762" y="1324300"/>
                </a:lnTo>
                <a:lnTo>
                  <a:pt x="441779" y="1322709"/>
                </a:lnTo>
                <a:lnTo>
                  <a:pt x="470017" y="1320800"/>
                </a:lnTo>
                <a:close/>
                <a:moveTo>
                  <a:pt x="1004887" y="995363"/>
                </a:moveTo>
                <a:lnTo>
                  <a:pt x="1176337" y="995363"/>
                </a:lnTo>
                <a:lnTo>
                  <a:pt x="1176337" y="1265238"/>
                </a:lnTo>
                <a:lnTo>
                  <a:pt x="1004887" y="1265238"/>
                </a:lnTo>
                <a:lnTo>
                  <a:pt x="1004887" y="995363"/>
                </a:lnTo>
                <a:close/>
                <a:moveTo>
                  <a:pt x="493561" y="847408"/>
                </a:moveTo>
                <a:lnTo>
                  <a:pt x="491024" y="847726"/>
                </a:lnTo>
                <a:lnTo>
                  <a:pt x="488804" y="848043"/>
                </a:lnTo>
                <a:lnTo>
                  <a:pt x="485950" y="848996"/>
                </a:lnTo>
                <a:lnTo>
                  <a:pt x="483730" y="849948"/>
                </a:lnTo>
                <a:lnTo>
                  <a:pt x="481510" y="851218"/>
                </a:lnTo>
                <a:lnTo>
                  <a:pt x="479290" y="852806"/>
                </a:lnTo>
                <a:lnTo>
                  <a:pt x="475167" y="856933"/>
                </a:lnTo>
                <a:lnTo>
                  <a:pt x="470727" y="861061"/>
                </a:lnTo>
                <a:lnTo>
                  <a:pt x="466604" y="865823"/>
                </a:lnTo>
                <a:lnTo>
                  <a:pt x="462482" y="871221"/>
                </a:lnTo>
                <a:lnTo>
                  <a:pt x="454553" y="882651"/>
                </a:lnTo>
                <a:lnTo>
                  <a:pt x="448527" y="890906"/>
                </a:lnTo>
                <a:lnTo>
                  <a:pt x="442819" y="899478"/>
                </a:lnTo>
                <a:lnTo>
                  <a:pt x="436793" y="908368"/>
                </a:lnTo>
                <a:lnTo>
                  <a:pt x="431402" y="917893"/>
                </a:lnTo>
                <a:lnTo>
                  <a:pt x="429499" y="926783"/>
                </a:lnTo>
                <a:lnTo>
                  <a:pt x="427596" y="935673"/>
                </a:lnTo>
                <a:lnTo>
                  <a:pt x="426010" y="945198"/>
                </a:lnTo>
                <a:lnTo>
                  <a:pt x="424742" y="954406"/>
                </a:lnTo>
                <a:lnTo>
                  <a:pt x="423790" y="963931"/>
                </a:lnTo>
                <a:lnTo>
                  <a:pt x="423156" y="973773"/>
                </a:lnTo>
                <a:lnTo>
                  <a:pt x="422839" y="982981"/>
                </a:lnTo>
                <a:lnTo>
                  <a:pt x="422839" y="992823"/>
                </a:lnTo>
                <a:lnTo>
                  <a:pt x="423156" y="1007111"/>
                </a:lnTo>
                <a:lnTo>
                  <a:pt x="424107" y="1020764"/>
                </a:lnTo>
                <a:lnTo>
                  <a:pt x="426010" y="1034099"/>
                </a:lnTo>
                <a:lnTo>
                  <a:pt x="428547" y="1047434"/>
                </a:lnTo>
                <a:lnTo>
                  <a:pt x="432036" y="1060769"/>
                </a:lnTo>
                <a:lnTo>
                  <a:pt x="435525" y="1073469"/>
                </a:lnTo>
                <a:lnTo>
                  <a:pt x="439965" y="1086169"/>
                </a:lnTo>
                <a:lnTo>
                  <a:pt x="445039" y="1098551"/>
                </a:lnTo>
                <a:lnTo>
                  <a:pt x="450430" y="1110934"/>
                </a:lnTo>
                <a:lnTo>
                  <a:pt x="456456" y="1122999"/>
                </a:lnTo>
                <a:lnTo>
                  <a:pt x="462799" y="1134429"/>
                </a:lnTo>
                <a:lnTo>
                  <a:pt x="469459" y="1145541"/>
                </a:lnTo>
                <a:lnTo>
                  <a:pt x="477070" y="1156019"/>
                </a:lnTo>
                <a:lnTo>
                  <a:pt x="484364" y="1166496"/>
                </a:lnTo>
                <a:lnTo>
                  <a:pt x="492293" y="1176656"/>
                </a:lnTo>
                <a:lnTo>
                  <a:pt x="500539" y="1186181"/>
                </a:lnTo>
                <a:lnTo>
                  <a:pt x="508784" y="1195389"/>
                </a:lnTo>
                <a:lnTo>
                  <a:pt x="517347" y="1204279"/>
                </a:lnTo>
                <a:lnTo>
                  <a:pt x="526227" y="1212216"/>
                </a:lnTo>
                <a:lnTo>
                  <a:pt x="535107" y="1220154"/>
                </a:lnTo>
                <a:lnTo>
                  <a:pt x="543987" y="1227456"/>
                </a:lnTo>
                <a:lnTo>
                  <a:pt x="553184" y="1234124"/>
                </a:lnTo>
                <a:lnTo>
                  <a:pt x="562381" y="1240474"/>
                </a:lnTo>
                <a:lnTo>
                  <a:pt x="571578" y="1245871"/>
                </a:lnTo>
                <a:lnTo>
                  <a:pt x="580775" y="1250951"/>
                </a:lnTo>
                <a:lnTo>
                  <a:pt x="589655" y="1255079"/>
                </a:lnTo>
                <a:lnTo>
                  <a:pt x="598853" y="1258889"/>
                </a:lnTo>
                <a:lnTo>
                  <a:pt x="607732" y="1262381"/>
                </a:lnTo>
                <a:lnTo>
                  <a:pt x="616612" y="1264604"/>
                </a:lnTo>
                <a:lnTo>
                  <a:pt x="624858" y="1266509"/>
                </a:lnTo>
                <a:lnTo>
                  <a:pt x="633421" y="1267461"/>
                </a:lnTo>
                <a:lnTo>
                  <a:pt x="641349" y="1267779"/>
                </a:lnTo>
                <a:lnTo>
                  <a:pt x="649595" y="1267461"/>
                </a:lnTo>
                <a:lnTo>
                  <a:pt x="657524" y="1266509"/>
                </a:lnTo>
                <a:lnTo>
                  <a:pt x="666404" y="1264604"/>
                </a:lnTo>
                <a:lnTo>
                  <a:pt x="674967" y="1262381"/>
                </a:lnTo>
                <a:lnTo>
                  <a:pt x="684164" y="1258889"/>
                </a:lnTo>
                <a:lnTo>
                  <a:pt x="692726" y="1255079"/>
                </a:lnTo>
                <a:lnTo>
                  <a:pt x="701924" y="1250951"/>
                </a:lnTo>
                <a:lnTo>
                  <a:pt x="711121" y="1245871"/>
                </a:lnTo>
                <a:lnTo>
                  <a:pt x="720318" y="1240474"/>
                </a:lnTo>
                <a:lnTo>
                  <a:pt x="729515" y="1234124"/>
                </a:lnTo>
                <a:lnTo>
                  <a:pt x="738395" y="1227456"/>
                </a:lnTo>
                <a:lnTo>
                  <a:pt x="747592" y="1220154"/>
                </a:lnTo>
                <a:lnTo>
                  <a:pt x="756472" y="1212216"/>
                </a:lnTo>
                <a:lnTo>
                  <a:pt x="765352" y="1204279"/>
                </a:lnTo>
                <a:lnTo>
                  <a:pt x="773915" y="1195389"/>
                </a:lnTo>
                <a:lnTo>
                  <a:pt x="782160" y="1186181"/>
                </a:lnTo>
                <a:lnTo>
                  <a:pt x="790406" y="1176656"/>
                </a:lnTo>
                <a:lnTo>
                  <a:pt x="798652" y="1166496"/>
                </a:lnTo>
                <a:lnTo>
                  <a:pt x="805946" y="1156019"/>
                </a:lnTo>
                <a:lnTo>
                  <a:pt x="813240" y="1145541"/>
                </a:lnTo>
                <a:lnTo>
                  <a:pt x="819900" y="1134429"/>
                </a:lnTo>
                <a:lnTo>
                  <a:pt x="826243" y="1122999"/>
                </a:lnTo>
                <a:lnTo>
                  <a:pt x="831952" y="1110934"/>
                </a:lnTo>
                <a:lnTo>
                  <a:pt x="837660" y="1098551"/>
                </a:lnTo>
                <a:lnTo>
                  <a:pt x="842417" y="1086169"/>
                </a:lnTo>
                <a:lnTo>
                  <a:pt x="847174" y="1073469"/>
                </a:lnTo>
                <a:lnTo>
                  <a:pt x="850980" y="1060769"/>
                </a:lnTo>
                <a:lnTo>
                  <a:pt x="853834" y="1047434"/>
                </a:lnTo>
                <a:lnTo>
                  <a:pt x="856689" y="1034099"/>
                </a:lnTo>
                <a:lnTo>
                  <a:pt x="858592" y="1020764"/>
                </a:lnTo>
                <a:lnTo>
                  <a:pt x="859543" y="1007111"/>
                </a:lnTo>
                <a:lnTo>
                  <a:pt x="860177" y="992823"/>
                </a:lnTo>
                <a:lnTo>
                  <a:pt x="859860" y="984886"/>
                </a:lnTo>
                <a:lnTo>
                  <a:pt x="859543" y="976313"/>
                </a:lnTo>
                <a:lnTo>
                  <a:pt x="837343" y="975361"/>
                </a:lnTo>
                <a:lnTo>
                  <a:pt x="814509" y="973773"/>
                </a:lnTo>
                <a:lnTo>
                  <a:pt x="791040" y="970916"/>
                </a:lnTo>
                <a:lnTo>
                  <a:pt x="767255" y="968058"/>
                </a:lnTo>
                <a:lnTo>
                  <a:pt x="743469" y="964566"/>
                </a:lnTo>
                <a:lnTo>
                  <a:pt x="719366" y="960438"/>
                </a:lnTo>
                <a:lnTo>
                  <a:pt x="695898" y="955041"/>
                </a:lnTo>
                <a:lnTo>
                  <a:pt x="684481" y="952501"/>
                </a:lnTo>
                <a:lnTo>
                  <a:pt x="673064" y="949643"/>
                </a:lnTo>
                <a:lnTo>
                  <a:pt x="661964" y="946468"/>
                </a:lnTo>
                <a:lnTo>
                  <a:pt x="651181" y="943293"/>
                </a:lnTo>
                <a:lnTo>
                  <a:pt x="640398" y="940118"/>
                </a:lnTo>
                <a:lnTo>
                  <a:pt x="629932" y="936308"/>
                </a:lnTo>
                <a:lnTo>
                  <a:pt x="620101" y="932816"/>
                </a:lnTo>
                <a:lnTo>
                  <a:pt x="610270" y="929006"/>
                </a:lnTo>
                <a:lnTo>
                  <a:pt x="601073" y="924878"/>
                </a:lnTo>
                <a:lnTo>
                  <a:pt x="592510" y="921068"/>
                </a:lnTo>
                <a:lnTo>
                  <a:pt x="583947" y="916941"/>
                </a:lnTo>
                <a:lnTo>
                  <a:pt x="576018" y="912178"/>
                </a:lnTo>
                <a:lnTo>
                  <a:pt x="568724" y="907733"/>
                </a:lnTo>
                <a:lnTo>
                  <a:pt x="561747" y="903288"/>
                </a:lnTo>
                <a:lnTo>
                  <a:pt x="555404" y="898208"/>
                </a:lnTo>
                <a:lnTo>
                  <a:pt x="550013" y="893128"/>
                </a:lnTo>
                <a:lnTo>
                  <a:pt x="544938" y="887731"/>
                </a:lnTo>
                <a:lnTo>
                  <a:pt x="540498" y="882651"/>
                </a:lnTo>
                <a:lnTo>
                  <a:pt x="536376" y="876936"/>
                </a:lnTo>
                <a:lnTo>
                  <a:pt x="532253" y="872173"/>
                </a:lnTo>
                <a:lnTo>
                  <a:pt x="528447" y="867728"/>
                </a:lnTo>
                <a:lnTo>
                  <a:pt x="524641" y="863601"/>
                </a:lnTo>
                <a:lnTo>
                  <a:pt x="520836" y="860426"/>
                </a:lnTo>
                <a:lnTo>
                  <a:pt x="517347" y="857251"/>
                </a:lnTo>
                <a:lnTo>
                  <a:pt x="514176" y="854393"/>
                </a:lnTo>
                <a:lnTo>
                  <a:pt x="511004" y="852488"/>
                </a:lnTo>
                <a:lnTo>
                  <a:pt x="507833" y="850583"/>
                </a:lnTo>
                <a:lnTo>
                  <a:pt x="504661" y="849313"/>
                </a:lnTo>
                <a:lnTo>
                  <a:pt x="501807" y="848361"/>
                </a:lnTo>
                <a:lnTo>
                  <a:pt x="499270" y="847726"/>
                </a:lnTo>
                <a:lnTo>
                  <a:pt x="496099" y="847408"/>
                </a:lnTo>
                <a:lnTo>
                  <a:pt x="493561" y="847408"/>
                </a:lnTo>
                <a:close/>
                <a:moveTo>
                  <a:pt x="1304925" y="828675"/>
                </a:moveTo>
                <a:lnTo>
                  <a:pt x="1476375" y="828675"/>
                </a:lnTo>
                <a:lnTo>
                  <a:pt x="1476375" y="1252538"/>
                </a:lnTo>
                <a:lnTo>
                  <a:pt x="1304925" y="1252538"/>
                </a:lnTo>
                <a:lnTo>
                  <a:pt x="1304925" y="828675"/>
                </a:lnTo>
                <a:close/>
                <a:moveTo>
                  <a:pt x="634055" y="655638"/>
                </a:moveTo>
                <a:lnTo>
                  <a:pt x="641349" y="655638"/>
                </a:lnTo>
                <a:lnTo>
                  <a:pt x="648644" y="655638"/>
                </a:lnTo>
                <a:lnTo>
                  <a:pt x="655938" y="655956"/>
                </a:lnTo>
                <a:lnTo>
                  <a:pt x="662915" y="656591"/>
                </a:lnTo>
                <a:lnTo>
                  <a:pt x="669892" y="657226"/>
                </a:lnTo>
                <a:lnTo>
                  <a:pt x="677187" y="658178"/>
                </a:lnTo>
                <a:lnTo>
                  <a:pt x="684164" y="659766"/>
                </a:lnTo>
                <a:lnTo>
                  <a:pt x="691141" y="661036"/>
                </a:lnTo>
                <a:lnTo>
                  <a:pt x="698118" y="662623"/>
                </a:lnTo>
                <a:lnTo>
                  <a:pt x="704778" y="664211"/>
                </a:lnTo>
                <a:lnTo>
                  <a:pt x="711438" y="666433"/>
                </a:lnTo>
                <a:lnTo>
                  <a:pt x="718415" y="668338"/>
                </a:lnTo>
                <a:lnTo>
                  <a:pt x="724758" y="670878"/>
                </a:lnTo>
                <a:lnTo>
                  <a:pt x="731418" y="673418"/>
                </a:lnTo>
                <a:lnTo>
                  <a:pt x="737761" y="676276"/>
                </a:lnTo>
                <a:lnTo>
                  <a:pt x="744421" y="679133"/>
                </a:lnTo>
                <a:lnTo>
                  <a:pt x="750446" y="682308"/>
                </a:lnTo>
                <a:lnTo>
                  <a:pt x="763132" y="688976"/>
                </a:lnTo>
                <a:lnTo>
                  <a:pt x="775500" y="696596"/>
                </a:lnTo>
                <a:lnTo>
                  <a:pt x="787235" y="704533"/>
                </a:lnTo>
                <a:lnTo>
                  <a:pt x="798652" y="713423"/>
                </a:lnTo>
                <a:lnTo>
                  <a:pt x="809435" y="722631"/>
                </a:lnTo>
                <a:lnTo>
                  <a:pt x="819900" y="732791"/>
                </a:lnTo>
                <a:lnTo>
                  <a:pt x="830049" y="743586"/>
                </a:lnTo>
                <a:lnTo>
                  <a:pt x="839880" y="754698"/>
                </a:lnTo>
                <a:lnTo>
                  <a:pt x="849394" y="766446"/>
                </a:lnTo>
                <a:lnTo>
                  <a:pt x="858274" y="778511"/>
                </a:lnTo>
                <a:lnTo>
                  <a:pt x="866520" y="791211"/>
                </a:lnTo>
                <a:lnTo>
                  <a:pt x="874449" y="804546"/>
                </a:lnTo>
                <a:lnTo>
                  <a:pt x="881743" y="818198"/>
                </a:lnTo>
                <a:lnTo>
                  <a:pt x="888403" y="832168"/>
                </a:lnTo>
                <a:lnTo>
                  <a:pt x="894746" y="847091"/>
                </a:lnTo>
                <a:lnTo>
                  <a:pt x="900137" y="861696"/>
                </a:lnTo>
                <a:lnTo>
                  <a:pt x="905529" y="876936"/>
                </a:lnTo>
                <a:lnTo>
                  <a:pt x="909651" y="892811"/>
                </a:lnTo>
                <a:lnTo>
                  <a:pt x="913457" y="908686"/>
                </a:lnTo>
                <a:lnTo>
                  <a:pt x="916946" y="924878"/>
                </a:lnTo>
                <a:lnTo>
                  <a:pt x="919166" y="941706"/>
                </a:lnTo>
                <a:lnTo>
                  <a:pt x="921068" y="958533"/>
                </a:lnTo>
                <a:lnTo>
                  <a:pt x="922020" y="975678"/>
                </a:lnTo>
                <a:lnTo>
                  <a:pt x="922337" y="992823"/>
                </a:lnTo>
                <a:lnTo>
                  <a:pt x="922337" y="1002031"/>
                </a:lnTo>
                <a:lnTo>
                  <a:pt x="922020" y="1010921"/>
                </a:lnTo>
                <a:lnTo>
                  <a:pt x="921386" y="1019811"/>
                </a:lnTo>
                <a:lnTo>
                  <a:pt x="920434" y="1028384"/>
                </a:lnTo>
                <a:lnTo>
                  <a:pt x="919483" y="1037274"/>
                </a:lnTo>
                <a:lnTo>
                  <a:pt x="918214" y="1045846"/>
                </a:lnTo>
                <a:lnTo>
                  <a:pt x="916628" y="1054419"/>
                </a:lnTo>
                <a:lnTo>
                  <a:pt x="915043" y="1062674"/>
                </a:lnTo>
                <a:lnTo>
                  <a:pt x="912823" y="1070929"/>
                </a:lnTo>
                <a:lnTo>
                  <a:pt x="910603" y="1079501"/>
                </a:lnTo>
                <a:lnTo>
                  <a:pt x="908383" y="1087756"/>
                </a:lnTo>
                <a:lnTo>
                  <a:pt x="906163" y="1095694"/>
                </a:lnTo>
                <a:lnTo>
                  <a:pt x="903309" y="1103631"/>
                </a:lnTo>
                <a:lnTo>
                  <a:pt x="900137" y="1111569"/>
                </a:lnTo>
                <a:lnTo>
                  <a:pt x="897283" y="1119189"/>
                </a:lnTo>
                <a:lnTo>
                  <a:pt x="894111" y="1126809"/>
                </a:lnTo>
                <a:lnTo>
                  <a:pt x="887134" y="1141731"/>
                </a:lnTo>
                <a:lnTo>
                  <a:pt x="879523" y="1156336"/>
                </a:lnTo>
                <a:lnTo>
                  <a:pt x="871277" y="1170624"/>
                </a:lnTo>
                <a:lnTo>
                  <a:pt x="862714" y="1184276"/>
                </a:lnTo>
                <a:lnTo>
                  <a:pt x="853517" y="1197611"/>
                </a:lnTo>
                <a:lnTo>
                  <a:pt x="843686" y="1209994"/>
                </a:lnTo>
                <a:lnTo>
                  <a:pt x="833854" y="1222376"/>
                </a:lnTo>
                <a:lnTo>
                  <a:pt x="823389" y="1233806"/>
                </a:lnTo>
                <a:lnTo>
                  <a:pt x="812606" y="1244919"/>
                </a:lnTo>
                <a:lnTo>
                  <a:pt x="801823" y="1255396"/>
                </a:lnTo>
                <a:lnTo>
                  <a:pt x="790406" y="1265239"/>
                </a:lnTo>
                <a:lnTo>
                  <a:pt x="778989" y="1274446"/>
                </a:lnTo>
                <a:lnTo>
                  <a:pt x="767255" y="1282701"/>
                </a:lnTo>
                <a:lnTo>
                  <a:pt x="755521" y="1290956"/>
                </a:lnTo>
                <a:lnTo>
                  <a:pt x="743786" y="1298259"/>
                </a:lnTo>
                <a:lnTo>
                  <a:pt x="732052" y="1304609"/>
                </a:lnTo>
                <a:lnTo>
                  <a:pt x="720318" y="1310641"/>
                </a:lnTo>
                <a:lnTo>
                  <a:pt x="708584" y="1315721"/>
                </a:lnTo>
                <a:lnTo>
                  <a:pt x="696849" y="1320166"/>
                </a:lnTo>
                <a:lnTo>
                  <a:pt x="685432" y="1323659"/>
                </a:lnTo>
                <a:lnTo>
                  <a:pt x="674015" y="1326516"/>
                </a:lnTo>
                <a:lnTo>
                  <a:pt x="662915" y="1328421"/>
                </a:lnTo>
                <a:lnTo>
                  <a:pt x="657207" y="1329374"/>
                </a:lnTo>
                <a:lnTo>
                  <a:pt x="652132" y="1329691"/>
                </a:lnTo>
                <a:lnTo>
                  <a:pt x="646424" y="1330009"/>
                </a:lnTo>
                <a:lnTo>
                  <a:pt x="641349" y="1330326"/>
                </a:lnTo>
                <a:lnTo>
                  <a:pt x="635958" y="1330009"/>
                </a:lnTo>
                <a:lnTo>
                  <a:pt x="630884" y="1329691"/>
                </a:lnTo>
                <a:lnTo>
                  <a:pt x="625492" y="1329374"/>
                </a:lnTo>
                <a:lnTo>
                  <a:pt x="620101" y="1328421"/>
                </a:lnTo>
                <a:lnTo>
                  <a:pt x="609001" y="1326516"/>
                </a:lnTo>
                <a:lnTo>
                  <a:pt x="597584" y="1323659"/>
                </a:lnTo>
                <a:lnTo>
                  <a:pt x="585850" y="1320166"/>
                </a:lnTo>
                <a:lnTo>
                  <a:pt x="574433" y="1315721"/>
                </a:lnTo>
                <a:lnTo>
                  <a:pt x="562698" y="1310641"/>
                </a:lnTo>
                <a:lnTo>
                  <a:pt x="550647" y="1304609"/>
                </a:lnTo>
                <a:lnTo>
                  <a:pt x="538913" y="1298259"/>
                </a:lnTo>
                <a:lnTo>
                  <a:pt x="527179" y="1290956"/>
                </a:lnTo>
                <a:lnTo>
                  <a:pt x="515444" y="1282701"/>
                </a:lnTo>
                <a:lnTo>
                  <a:pt x="503710" y="1274446"/>
                </a:lnTo>
                <a:lnTo>
                  <a:pt x="492293" y="1265239"/>
                </a:lnTo>
                <a:lnTo>
                  <a:pt x="481193" y="1255396"/>
                </a:lnTo>
                <a:lnTo>
                  <a:pt x="470093" y="1244919"/>
                </a:lnTo>
                <a:lnTo>
                  <a:pt x="459310" y="1233806"/>
                </a:lnTo>
                <a:lnTo>
                  <a:pt x="448845" y="1222376"/>
                </a:lnTo>
                <a:lnTo>
                  <a:pt x="438696" y="1209994"/>
                </a:lnTo>
                <a:lnTo>
                  <a:pt x="429499" y="1197611"/>
                </a:lnTo>
                <a:lnTo>
                  <a:pt x="419985" y="1184276"/>
                </a:lnTo>
                <a:lnTo>
                  <a:pt x="411422" y="1170624"/>
                </a:lnTo>
                <a:lnTo>
                  <a:pt x="403176" y="1156336"/>
                </a:lnTo>
                <a:lnTo>
                  <a:pt x="395565" y="1141731"/>
                </a:lnTo>
                <a:lnTo>
                  <a:pt x="388588" y="1126809"/>
                </a:lnTo>
                <a:lnTo>
                  <a:pt x="385416" y="1119189"/>
                </a:lnTo>
                <a:lnTo>
                  <a:pt x="382245" y="1111569"/>
                </a:lnTo>
                <a:lnTo>
                  <a:pt x="379390" y="1103631"/>
                </a:lnTo>
                <a:lnTo>
                  <a:pt x="376853" y="1095694"/>
                </a:lnTo>
                <a:lnTo>
                  <a:pt x="374316" y="1087756"/>
                </a:lnTo>
                <a:lnTo>
                  <a:pt x="372096" y="1079501"/>
                </a:lnTo>
                <a:lnTo>
                  <a:pt x="369559" y="1070929"/>
                </a:lnTo>
                <a:lnTo>
                  <a:pt x="367656" y="1062674"/>
                </a:lnTo>
                <a:lnTo>
                  <a:pt x="366071" y="1054419"/>
                </a:lnTo>
                <a:lnTo>
                  <a:pt x="364485" y="1045846"/>
                </a:lnTo>
                <a:lnTo>
                  <a:pt x="363216" y="1037274"/>
                </a:lnTo>
                <a:lnTo>
                  <a:pt x="362265" y="1028384"/>
                </a:lnTo>
                <a:lnTo>
                  <a:pt x="361313" y="1019811"/>
                </a:lnTo>
                <a:lnTo>
                  <a:pt x="360996" y="1010921"/>
                </a:lnTo>
                <a:lnTo>
                  <a:pt x="360362" y="1002031"/>
                </a:lnTo>
                <a:lnTo>
                  <a:pt x="360362" y="992823"/>
                </a:lnTo>
                <a:lnTo>
                  <a:pt x="360679" y="975678"/>
                </a:lnTo>
                <a:lnTo>
                  <a:pt x="361948" y="958533"/>
                </a:lnTo>
                <a:lnTo>
                  <a:pt x="363533" y="941706"/>
                </a:lnTo>
                <a:lnTo>
                  <a:pt x="366071" y="924878"/>
                </a:lnTo>
                <a:lnTo>
                  <a:pt x="368925" y="908686"/>
                </a:lnTo>
                <a:lnTo>
                  <a:pt x="373048" y="892811"/>
                </a:lnTo>
                <a:lnTo>
                  <a:pt x="377171" y="876936"/>
                </a:lnTo>
                <a:lnTo>
                  <a:pt x="382245" y="861696"/>
                </a:lnTo>
                <a:lnTo>
                  <a:pt x="387953" y="847091"/>
                </a:lnTo>
                <a:lnTo>
                  <a:pt x="393979" y="832168"/>
                </a:lnTo>
                <a:lnTo>
                  <a:pt x="400956" y="818198"/>
                </a:lnTo>
                <a:lnTo>
                  <a:pt x="408568" y="804546"/>
                </a:lnTo>
                <a:lnTo>
                  <a:pt x="416179" y="791211"/>
                </a:lnTo>
                <a:lnTo>
                  <a:pt x="424425" y="778511"/>
                </a:lnTo>
                <a:lnTo>
                  <a:pt x="433305" y="766446"/>
                </a:lnTo>
                <a:lnTo>
                  <a:pt x="442819" y="754698"/>
                </a:lnTo>
                <a:lnTo>
                  <a:pt x="452650" y="743586"/>
                </a:lnTo>
                <a:lnTo>
                  <a:pt x="462482" y="732791"/>
                </a:lnTo>
                <a:lnTo>
                  <a:pt x="473264" y="722631"/>
                </a:lnTo>
                <a:lnTo>
                  <a:pt x="484047" y="713423"/>
                </a:lnTo>
                <a:lnTo>
                  <a:pt x="495464" y="704533"/>
                </a:lnTo>
                <a:lnTo>
                  <a:pt x="507516" y="696596"/>
                </a:lnTo>
                <a:lnTo>
                  <a:pt x="519567" y="688976"/>
                </a:lnTo>
                <a:lnTo>
                  <a:pt x="531936" y="682308"/>
                </a:lnTo>
                <a:lnTo>
                  <a:pt x="538278" y="679133"/>
                </a:lnTo>
                <a:lnTo>
                  <a:pt x="544938" y="676276"/>
                </a:lnTo>
                <a:lnTo>
                  <a:pt x="551281" y="673418"/>
                </a:lnTo>
                <a:lnTo>
                  <a:pt x="557941" y="670878"/>
                </a:lnTo>
                <a:lnTo>
                  <a:pt x="564284" y="668338"/>
                </a:lnTo>
                <a:lnTo>
                  <a:pt x="571261" y="666433"/>
                </a:lnTo>
                <a:lnTo>
                  <a:pt x="577921" y="664211"/>
                </a:lnTo>
                <a:lnTo>
                  <a:pt x="584898" y="662623"/>
                </a:lnTo>
                <a:lnTo>
                  <a:pt x="591875" y="661036"/>
                </a:lnTo>
                <a:lnTo>
                  <a:pt x="598535" y="659766"/>
                </a:lnTo>
                <a:lnTo>
                  <a:pt x="605830" y="658178"/>
                </a:lnTo>
                <a:lnTo>
                  <a:pt x="612490" y="657226"/>
                </a:lnTo>
                <a:lnTo>
                  <a:pt x="619784" y="656591"/>
                </a:lnTo>
                <a:lnTo>
                  <a:pt x="627078" y="655956"/>
                </a:lnTo>
                <a:lnTo>
                  <a:pt x="634055" y="655638"/>
                </a:lnTo>
                <a:close/>
                <a:moveTo>
                  <a:pt x="1604962" y="463550"/>
                </a:moveTo>
                <a:lnTo>
                  <a:pt x="1776412" y="463550"/>
                </a:lnTo>
                <a:lnTo>
                  <a:pt x="1776412" y="1252538"/>
                </a:lnTo>
                <a:lnTo>
                  <a:pt x="1604962" y="1252538"/>
                </a:lnTo>
                <a:lnTo>
                  <a:pt x="1604962" y="463550"/>
                </a:lnTo>
                <a:close/>
                <a:moveTo>
                  <a:pt x="0" y="0"/>
                </a:moveTo>
                <a:lnTo>
                  <a:pt x="2125663" y="0"/>
                </a:lnTo>
                <a:lnTo>
                  <a:pt x="2125663" y="171553"/>
                </a:lnTo>
                <a:lnTo>
                  <a:pt x="2039621" y="171553"/>
                </a:lnTo>
                <a:lnTo>
                  <a:pt x="2039621" y="1577975"/>
                </a:lnTo>
                <a:lnTo>
                  <a:pt x="1252220" y="1577975"/>
                </a:lnTo>
                <a:lnTo>
                  <a:pt x="1252220" y="1449310"/>
                </a:lnTo>
                <a:lnTo>
                  <a:pt x="1911033" y="1449310"/>
                </a:lnTo>
                <a:lnTo>
                  <a:pt x="1911033" y="171553"/>
                </a:lnTo>
                <a:lnTo>
                  <a:pt x="195263" y="171553"/>
                </a:lnTo>
                <a:lnTo>
                  <a:pt x="195263" y="1249164"/>
                </a:lnTo>
                <a:lnTo>
                  <a:pt x="66675" y="1249164"/>
                </a:lnTo>
                <a:lnTo>
                  <a:pt x="66675" y="171553"/>
                </a:lnTo>
                <a:lnTo>
                  <a:pt x="0" y="171553"/>
                </a:lnTo>
                <a:lnTo>
                  <a:pt x="0" y="0"/>
                </a:lnTo>
                <a:close/>
              </a:path>
            </a:pathLst>
          </a:custGeom>
          <a:solidFill>
            <a:sysClr val="window" lastClr="FFFFFF"/>
          </a:solidFill>
          <a:ln>
            <a:noFill/>
          </a:ln>
          <a:extLst/>
        </p:spPr>
        <p:txBody>
          <a:bodyPr anchor="ctr">
            <a:scene3d>
              <a:camera prst="orthographicFront"/>
              <a:lightRig rig="threePt" dir="t"/>
            </a:scene3d>
            <a:sp3d contourW="12700">
              <a:contourClr>
                <a:srgbClr val="FFFFFF"/>
              </a:contourClr>
            </a:sp3d>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宋体" panose="02010600030101010101" pitchFamily="2" charset="-122"/>
            </a:endParaRPr>
          </a:p>
        </p:txBody>
      </p:sp>
    </p:spTree>
    <p:extLst>
      <p:ext uri="{BB962C8B-B14F-4D97-AF65-F5344CB8AC3E}">
        <p14:creationId xmlns:p14="http://schemas.microsoft.com/office/powerpoint/2010/main" val="1932227934"/>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61"/>
                                        </p:tgtEl>
                                        <p:attrNameLst>
                                          <p:attrName>style.visibility</p:attrName>
                                        </p:attrNameLst>
                                      </p:cBhvr>
                                      <p:to>
                                        <p:strVal val="visible"/>
                                      </p:to>
                                    </p:set>
                                    <p:animEffect transition="in" filter="fade">
                                      <p:cBhvr>
                                        <p:cTn id="7" dur="500"/>
                                        <p:tgtEl>
                                          <p:spTgt spid="61"/>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66"/>
                                        </p:tgtEl>
                                        <p:attrNameLst>
                                          <p:attrName>style.visibility</p:attrName>
                                        </p:attrNameLst>
                                      </p:cBhvr>
                                      <p:to>
                                        <p:strVal val="visible"/>
                                      </p:to>
                                    </p:set>
                                    <p:animEffect transition="in" filter="fade">
                                      <p:cBhvr>
                                        <p:cTn id="10" dur="500"/>
                                        <p:tgtEl>
                                          <p:spTgt spid="66"/>
                                        </p:tgtEl>
                                      </p:cBhvr>
                                    </p:animEffect>
                                  </p:childTnLst>
                                </p:cTn>
                              </p:par>
                              <p:par>
                                <p:cTn id="11" presetID="10" presetClass="entr" presetSubtype="0" fill="hold" nodeType="withEffect">
                                  <p:stCondLst>
                                    <p:cond delay="250"/>
                                  </p:stCondLst>
                                  <p:childTnLst>
                                    <p:set>
                                      <p:cBhvr>
                                        <p:cTn id="12" dur="1" fill="hold">
                                          <p:stCondLst>
                                            <p:cond delay="0"/>
                                          </p:stCondLst>
                                        </p:cTn>
                                        <p:tgtEl>
                                          <p:spTgt spid="67"/>
                                        </p:tgtEl>
                                        <p:attrNameLst>
                                          <p:attrName>style.visibility</p:attrName>
                                        </p:attrNameLst>
                                      </p:cBhvr>
                                      <p:to>
                                        <p:strVal val="visible"/>
                                      </p:to>
                                    </p:set>
                                    <p:animEffect transition="in" filter="fade">
                                      <p:cBhvr>
                                        <p:cTn id="13" dur="500"/>
                                        <p:tgtEl>
                                          <p:spTgt spid="67"/>
                                        </p:tgtEl>
                                      </p:cBhvr>
                                    </p:animEffect>
                                  </p:childTnLst>
                                </p:cTn>
                              </p:par>
                              <p:par>
                                <p:cTn id="14" presetID="10" presetClass="entr" presetSubtype="0" fill="hold" nodeType="withEffect">
                                  <p:stCondLst>
                                    <p:cond delay="250"/>
                                  </p:stCondLst>
                                  <p:childTnLst>
                                    <p:set>
                                      <p:cBhvr>
                                        <p:cTn id="15" dur="1" fill="hold">
                                          <p:stCondLst>
                                            <p:cond delay="0"/>
                                          </p:stCondLst>
                                        </p:cTn>
                                        <p:tgtEl>
                                          <p:spTgt spid="70"/>
                                        </p:tgtEl>
                                        <p:attrNameLst>
                                          <p:attrName>style.visibility</p:attrName>
                                        </p:attrNameLst>
                                      </p:cBhvr>
                                      <p:to>
                                        <p:strVal val="visible"/>
                                      </p:to>
                                    </p:set>
                                    <p:animEffect transition="in" filter="fade">
                                      <p:cBhvr>
                                        <p:cTn id="16" dur="500"/>
                                        <p:tgtEl>
                                          <p:spTgt spid="70"/>
                                        </p:tgtEl>
                                      </p:cBhvr>
                                    </p:animEffect>
                                  </p:childTnLst>
                                </p:cTn>
                              </p:par>
                              <p:par>
                                <p:cTn id="17" presetID="10" presetClass="entr" presetSubtype="0" fill="hold" nodeType="withEffect">
                                  <p:stCondLst>
                                    <p:cond delay="250"/>
                                  </p:stCondLst>
                                  <p:childTnLst>
                                    <p:set>
                                      <p:cBhvr>
                                        <p:cTn id="18" dur="1" fill="hold">
                                          <p:stCondLst>
                                            <p:cond delay="0"/>
                                          </p:stCondLst>
                                        </p:cTn>
                                        <p:tgtEl>
                                          <p:spTgt spid="73"/>
                                        </p:tgtEl>
                                        <p:attrNameLst>
                                          <p:attrName>style.visibility</p:attrName>
                                        </p:attrNameLst>
                                      </p:cBhvr>
                                      <p:to>
                                        <p:strVal val="visible"/>
                                      </p:to>
                                    </p:set>
                                    <p:animEffect transition="in" filter="fade">
                                      <p:cBhvr>
                                        <p:cTn id="19" dur="500"/>
                                        <p:tgtEl>
                                          <p:spTgt spid="73"/>
                                        </p:tgtEl>
                                      </p:cBhvr>
                                    </p:animEffect>
                                  </p:childTnLst>
                                </p:cTn>
                              </p:par>
                              <p:par>
                                <p:cTn id="20" presetID="10" presetClass="entr" presetSubtype="0" fill="hold" nodeType="withEffect">
                                  <p:stCondLst>
                                    <p:cond delay="250"/>
                                  </p:stCondLst>
                                  <p:childTnLst>
                                    <p:set>
                                      <p:cBhvr>
                                        <p:cTn id="21" dur="1" fill="hold">
                                          <p:stCondLst>
                                            <p:cond delay="0"/>
                                          </p:stCondLst>
                                        </p:cTn>
                                        <p:tgtEl>
                                          <p:spTgt spid="77"/>
                                        </p:tgtEl>
                                        <p:attrNameLst>
                                          <p:attrName>style.visibility</p:attrName>
                                        </p:attrNameLst>
                                      </p:cBhvr>
                                      <p:to>
                                        <p:strVal val="visible"/>
                                      </p:to>
                                    </p:set>
                                    <p:animEffect transition="in" filter="fade">
                                      <p:cBhvr>
                                        <p:cTn id="22" dur="500"/>
                                        <p:tgtEl>
                                          <p:spTgt spid="77"/>
                                        </p:tgtEl>
                                      </p:cBhvr>
                                    </p:animEffect>
                                  </p:childTnLst>
                                </p:cTn>
                              </p:par>
                              <p:par>
                                <p:cTn id="23" presetID="2" presetClass="entr" presetSubtype="1" fill="hold" grpId="0" nodeType="withEffect">
                                  <p:stCondLst>
                                    <p:cond delay="250"/>
                                  </p:stCondLst>
                                  <p:childTnLst>
                                    <p:set>
                                      <p:cBhvr>
                                        <p:cTn id="24" dur="1" fill="hold">
                                          <p:stCondLst>
                                            <p:cond delay="0"/>
                                          </p:stCondLst>
                                        </p:cTn>
                                        <p:tgtEl>
                                          <p:spTgt spid="80"/>
                                        </p:tgtEl>
                                        <p:attrNameLst>
                                          <p:attrName>style.visibility</p:attrName>
                                        </p:attrNameLst>
                                      </p:cBhvr>
                                      <p:to>
                                        <p:strVal val="visible"/>
                                      </p:to>
                                    </p:set>
                                    <p:anim calcmode="lin" valueType="num">
                                      <p:cBhvr additive="base">
                                        <p:cTn id="25" dur="500" fill="hold"/>
                                        <p:tgtEl>
                                          <p:spTgt spid="80"/>
                                        </p:tgtEl>
                                        <p:attrNameLst>
                                          <p:attrName>ppt_x</p:attrName>
                                        </p:attrNameLst>
                                      </p:cBhvr>
                                      <p:tavLst>
                                        <p:tav tm="0">
                                          <p:val>
                                            <p:strVal val="#ppt_x"/>
                                          </p:val>
                                        </p:tav>
                                        <p:tav tm="100000">
                                          <p:val>
                                            <p:strVal val="#ppt_x"/>
                                          </p:val>
                                        </p:tav>
                                      </p:tavLst>
                                    </p:anim>
                                    <p:anim calcmode="lin" valueType="num">
                                      <p:cBhvr additive="base">
                                        <p:cTn id="26" dur="500" fill="hold"/>
                                        <p:tgtEl>
                                          <p:spTgt spid="80"/>
                                        </p:tgtEl>
                                        <p:attrNameLst>
                                          <p:attrName>ppt_y</p:attrName>
                                        </p:attrNameLst>
                                      </p:cBhvr>
                                      <p:tavLst>
                                        <p:tav tm="0">
                                          <p:val>
                                            <p:strVal val="0-#ppt_h/2"/>
                                          </p:val>
                                        </p:tav>
                                        <p:tav tm="100000">
                                          <p:val>
                                            <p:strVal val="#ppt_y"/>
                                          </p:val>
                                        </p:tav>
                                      </p:tavLst>
                                    </p:anim>
                                  </p:childTnLst>
                                </p:cTn>
                              </p:par>
                            </p:childTnLst>
                          </p:cTn>
                        </p:par>
                        <p:par>
                          <p:cTn id="27" fill="hold">
                            <p:stCondLst>
                              <p:cond delay="750"/>
                            </p:stCondLst>
                            <p:childTnLst>
                              <p:par>
                                <p:cTn id="28" presetID="42" presetClass="entr" presetSubtype="0" fill="hold" grpId="0" nodeType="afterEffect">
                                  <p:stCondLst>
                                    <p:cond delay="0"/>
                                  </p:stCondLst>
                                  <p:childTnLst>
                                    <p:set>
                                      <p:cBhvr>
                                        <p:cTn id="29" dur="1" fill="hold">
                                          <p:stCondLst>
                                            <p:cond delay="0"/>
                                          </p:stCondLst>
                                        </p:cTn>
                                        <p:tgtEl>
                                          <p:spTgt spid="76"/>
                                        </p:tgtEl>
                                        <p:attrNameLst>
                                          <p:attrName>style.visibility</p:attrName>
                                        </p:attrNameLst>
                                      </p:cBhvr>
                                      <p:to>
                                        <p:strVal val="visible"/>
                                      </p:to>
                                    </p:set>
                                    <p:animEffect transition="in" filter="fade">
                                      <p:cBhvr>
                                        <p:cTn id="30" dur="1000"/>
                                        <p:tgtEl>
                                          <p:spTgt spid="76"/>
                                        </p:tgtEl>
                                      </p:cBhvr>
                                    </p:animEffect>
                                    <p:anim calcmode="lin" valueType="num">
                                      <p:cBhvr>
                                        <p:cTn id="31" dur="1000" fill="hold"/>
                                        <p:tgtEl>
                                          <p:spTgt spid="76"/>
                                        </p:tgtEl>
                                        <p:attrNameLst>
                                          <p:attrName>ppt_x</p:attrName>
                                        </p:attrNameLst>
                                      </p:cBhvr>
                                      <p:tavLst>
                                        <p:tav tm="0">
                                          <p:val>
                                            <p:strVal val="#ppt_x"/>
                                          </p:val>
                                        </p:tav>
                                        <p:tav tm="100000">
                                          <p:val>
                                            <p:strVal val="#ppt_x"/>
                                          </p:val>
                                        </p:tav>
                                      </p:tavLst>
                                    </p:anim>
                                    <p:anim calcmode="lin" valueType="num">
                                      <p:cBhvr>
                                        <p:cTn id="32"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76" grpId="0"/>
      <p:bldP spid="80"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3" name="组合 2"/>
          <p:cNvGrpSpPr/>
          <p:nvPr/>
        </p:nvGrpSpPr>
        <p:grpSpPr>
          <a:xfrm>
            <a:off x="839916" y="1944704"/>
            <a:ext cx="6890149" cy="2271977"/>
            <a:chOff x="839916" y="1843103"/>
            <a:chExt cx="6890149" cy="2271977"/>
          </a:xfrm>
        </p:grpSpPr>
        <p:sp>
          <p:nvSpPr>
            <p:cNvPr id="18" name="矩形: 圆角 17"/>
            <p:cNvSpPr/>
            <p:nvPr/>
          </p:nvSpPr>
          <p:spPr>
            <a:xfrm>
              <a:off x="839916" y="1843103"/>
              <a:ext cx="6890149" cy="2271977"/>
            </a:xfrm>
            <a:prstGeom prst="roundRect">
              <a:avLst>
                <a:gd name="adj" fmla="val 3975"/>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7" name="矩形 6"/>
            <p:cNvSpPr/>
            <p:nvPr/>
          </p:nvSpPr>
          <p:spPr>
            <a:xfrm>
              <a:off x="935168" y="1881636"/>
              <a:ext cx="6684833" cy="2199577"/>
            </a:xfrm>
            <a:prstGeom prst="rect">
              <a:avLst/>
            </a:prstGeom>
          </p:spPr>
          <p:txBody>
            <a:bodyPr wrap="square">
              <a:spAutoFit/>
            </a:bodyPr>
            <a:lstStyle/>
            <a:p>
              <a:pPr algn="just">
                <a:lnSpc>
                  <a:spcPct val="140000"/>
                </a:lnSpc>
              </a:pPr>
              <a:r>
                <a:rPr lang="zh-CN" altLang="en-US" sz="2000"/>
                <a:t>萨顿运用“推理” 的方法提出基因位于染色体上的假说，对此我持怀疑态度，这只是主观臆测，并不具有逻辑的必然性，其正确与否还需要真实的实验来检验。我能不能设计一个实验，看看生物的遗传与染色体到底是什么关系，基因又是怎么回事？</a:t>
              </a:r>
            </a:p>
          </p:txBody>
        </p:sp>
      </p:grpSp>
      <p:grpSp>
        <p:nvGrpSpPr>
          <p:cNvPr id="2" name="组合 1"/>
          <p:cNvGrpSpPr/>
          <p:nvPr/>
        </p:nvGrpSpPr>
        <p:grpSpPr>
          <a:xfrm>
            <a:off x="839915" y="4442068"/>
            <a:ext cx="6890149" cy="1315263"/>
            <a:chOff x="839915" y="3891730"/>
            <a:chExt cx="7180136" cy="1197968"/>
          </a:xfrm>
        </p:grpSpPr>
        <p:sp>
          <p:nvSpPr>
            <p:cNvPr id="19" name="矩形: 圆角 18"/>
            <p:cNvSpPr/>
            <p:nvPr/>
          </p:nvSpPr>
          <p:spPr>
            <a:xfrm>
              <a:off x="839915" y="3891730"/>
              <a:ext cx="7180136" cy="1197968"/>
            </a:xfrm>
            <a:prstGeom prst="roundRect">
              <a:avLst>
                <a:gd name="adj" fmla="val 3975"/>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4" name="矩形 13"/>
            <p:cNvSpPr/>
            <p:nvPr/>
          </p:nvSpPr>
          <p:spPr>
            <a:xfrm>
              <a:off x="892834" y="3935085"/>
              <a:ext cx="6941937" cy="1064315"/>
            </a:xfrm>
            <a:prstGeom prst="rect">
              <a:avLst/>
            </a:prstGeom>
          </p:spPr>
          <p:txBody>
            <a:bodyPr wrap="square">
              <a:spAutoFit/>
            </a:bodyPr>
            <a:lstStyle/>
            <a:p>
              <a:pPr algn="just">
                <a:lnSpc>
                  <a:spcPct val="120000"/>
                </a:lnSpc>
              </a:pPr>
              <a:r>
                <a:rPr lang="zh-CN" altLang="en-US" sz="2000"/>
                <a:t>用什么作实验材料呢？这是个关键问题。材料选对了，实验就成功了一半。巴甫洛夫有狗，孟德尔有豌豆，那我该选择什么呢？</a:t>
              </a:r>
              <a:endParaRPr lang="en-US" altLang="zh-CN" sz="2000"/>
            </a:p>
          </p:txBody>
        </p:sp>
      </p:grpSp>
      <p:grpSp>
        <p:nvGrpSpPr>
          <p:cNvPr id="15" name="组合 14"/>
          <p:cNvGrpSpPr/>
          <p:nvPr/>
        </p:nvGrpSpPr>
        <p:grpSpPr>
          <a:xfrm>
            <a:off x="8161865" y="1944704"/>
            <a:ext cx="3003951" cy="4181959"/>
            <a:chOff x="7766577" y="1679830"/>
            <a:chExt cx="3003951" cy="4181959"/>
          </a:xfrm>
        </p:grpSpPr>
        <p:pic>
          <p:nvPicPr>
            <p:cNvPr id="16" name="Picture 2" descr="https://timgsa.baidu.com/timg?image&amp;quality=80&amp;size=b9999_10000&amp;sec=1553529250872&amp;di=9401eeebdd6fcf76ffa40e47bab49024&amp;imgtype=0&amp;src=http%3A%2F%2Fi3.sinaimg.cn%2Fdy%2F2015%2F1221%2FU12776P1DT20151221093022.jp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766577" y="1679830"/>
              <a:ext cx="3003951" cy="3812627"/>
            </a:xfrm>
            <a:prstGeom prst="rect">
              <a:avLst/>
            </a:prstGeom>
            <a:noFill/>
            <a:extLst>
              <a:ext uri="{909E8E84-426E-40DD-AFC4-6F175D3DCCD1}">
                <a14:hiddenFill xmlns:a14="http://schemas.microsoft.com/office/drawing/2010/main">
                  <a:solidFill>
                    <a:srgbClr val="FFFFFF"/>
                  </a:solidFill>
                </a14:hiddenFill>
              </a:ext>
            </a:extLst>
          </p:spPr>
        </p:pic>
        <p:sp>
          <p:nvSpPr>
            <p:cNvPr id="17" name="矩形 16"/>
            <p:cNvSpPr/>
            <p:nvPr/>
          </p:nvSpPr>
          <p:spPr>
            <a:xfrm>
              <a:off x="8341574" y="5492457"/>
              <a:ext cx="2185214" cy="369332"/>
            </a:xfrm>
            <a:prstGeom prst="rect">
              <a:avLst/>
            </a:prstGeom>
          </p:spPr>
          <p:txBody>
            <a:bodyPr wrap="none">
              <a:spAutoFit/>
            </a:bodyPr>
            <a:lstStyle/>
            <a:p>
              <a:r>
                <a:rPr lang="zh-CN" altLang="en-US">
                  <a:solidFill>
                    <a:srgbClr val="333333"/>
                  </a:solidFill>
                  <a:latin typeface="Arial" panose="020B0604020202020204" pitchFamily="34" charset="0"/>
                </a:rPr>
                <a:t>托马斯</a:t>
              </a:r>
              <a:r>
                <a:rPr lang="en-US" altLang="zh-CN">
                  <a:solidFill>
                    <a:srgbClr val="333333"/>
                  </a:solidFill>
                  <a:latin typeface="Arial" panose="020B0604020202020204" pitchFamily="34" charset="0"/>
                </a:rPr>
                <a:t>·</a:t>
              </a:r>
              <a:r>
                <a:rPr lang="zh-CN" altLang="en-US">
                  <a:solidFill>
                    <a:srgbClr val="333333"/>
                  </a:solidFill>
                  <a:latin typeface="Arial" panose="020B0604020202020204" pitchFamily="34" charset="0"/>
                </a:rPr>
                <a:t>亨特</a:t>
              </a:r>
              <a:r>
                <a:rPr lang="en-US" altLang="zh-CN">
                  <a:solidFill>
                    <a:srgbClr val="333333"/>
                  </a:solidFill>
                  <a:latin typeface="Arial" panose="020B0604020202020204" pitchFamily="34" charset="0"/>
                </a:rPr>
                <a:t>·</a:t>
              </a:r>
              <a:r>
                <a:rPr lang="zh-CN" altLang="en-US">
                  <a:solidFill>
                    <a:srgbClr val="333333"/>
                  </a:solidFill>
                  <a:latin typeface="Arial" panose="020B0604020202020204" pitchFamily="34" charset="0"/>
                </a:rPr>
                <a:t>摩尔根</a:t>
              </a:r>
              <a:endParaRPr lang="zh-CN" altLang="en-US"/>
            </a:p>
          </p:txBody>
        </p:sp>
      </p:grpSp>
      <p:grpSp>
        <p:nvGrpSpPr>
          <p:cNvPr id="26" name="淘宝网Chenying0907出品 7"/>
          <p:cNvGrpSpPr/>
          <p:nvPr/>
        </p:nvGrpSpPr>
        <p:grpSpPr>
          <a:xfrm>
            <a:off x="552971" y="324163"/>
            <a:ext cx="604358" cy="216024"/>
            <a:chOff x="264939" y="188640"/>
            <a:chExt cx="604358" cy="216024"/>
          </a:xfrm>
        </p:grpSpPr>
        <p:sp>
          <p:nvSpPr>
            <p:cNvPr id="27" name="燕尾形 26"/>
            <p:cNvSpPr/>
            <p:nvPr/>
          </p:nvSpPr>
          <p:spPr>
            <a:xfrm>
              <a:off x="264939" y="188640"/>
              <a:ext cx="216024" cy="216024"/>
            </a:xfrm>
            <a:prstGeom prst="chevron">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8" name="燕尾形 27"/>
            <p:cNvSpPr/>
            <p:nvPr/>
          </p:nvSpPr>
          <p:spPr>
            <a:xfrm>
              <a:off x="454914" y="188640"/>
              <a:ext cx="216024" cy="216024"/>
            </a:xfrm>
            <a:prstGeom prst="chevron">
              <a:avLst/>
            </a:prstGeom>
            <a:solidFill>
              <a:srgbClr val="01ACBE">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9" name="燕尾形 28"/>
            <p:cNvSpPr/>
            <p:nvPr/>
          </p:nvSpPr>
          <p:spPr>
            <a:xfrm>
              <a:off x="653273" y="188640"/>
              <a:ext cx="216024" cy="216024"/>
            </a:xfrm>
            <a:prstGeom prst="chevron">
              <a:avLst/>
            </a:prstGeom>
            <a:solidFill>
              <a:srgbClr val="01ACBE">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30" name="淘宝网Chenying0907出品 9"/>
          <p:cNvSpPr txBox="1"/>
          <p:nvPr/>
        </p:nvSpPr>
        <p:spPr>
          <a:xfrm>
            <a:off x="1345058" y="186512"/>
            <a:ext cx="4790239" cy="438582"/>
          </a:xfrm>
          <a:prstGeom prst="rect">
            <a:avLst/>
          </a:prstGeom>
          <a:noFill/>
        </p:spPr>
        <p:txBody>
          <a:bodyPr wrap="square" lIns="68580" tIns="34290" rIns="68580" bIns="34290" rtlCol="0">
            <a:spAutoFit/>
          </a:bodyPr>
          <a:lstStyle/>
          <a:p>
            <a:pPr marL="0" lvl="1"/>
            <a:r>
              <a:rPr lang="zh-CN" altLang="en-US" sz="2400" b="1" dirty="0">
                <a:solidFill>
                  <a:srgbClr val="01ACBE"/>
                </a:solidFill>
                <a:latin typeface="微软雅黑" pitchFamily="34" charset="-122"/>
                <a:ea typeface="微软雅黑" pitchFamily="34" charset="-122"/>
              </a:rPr>
              <a:t>基因位于染色体上的实验证据</a:t>
            </a:r>
          </a:p>
        </p:txBody>
      </p:sp>
      <p:cxnSp>
        <p:nvCxnSpPr>
          <p:cNvPr id="31" name="淘宝网Chenying0907出品 12"/>
          <p:cNvCxnSpPr/>
          <p:nvPr/>
        </p:nvCxnSpPr>
        <p:spPr>
          <a:xfrm>
            <a:off x="1417067" y="620688"/>
            <a:ext cx="964907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0" name="圆角矩形 19"/>
          <p:cNvSpPr/>
          <p:nvPr/>
        </p:nvSpPr>
        <p:spPr>
          <a:xfrm>
            <a:off x="1976837" y="1094759"/>
            <a:ext cx="4215412" cy="576064"/>
          </a:xfrm>
          <a:prstGeom prst="roundRect">
            <a:avLst>
              <a:gd name="adj" fmla="val 50000"/>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solidFill>
                  <a:schemeClr val="bg1"/>
                </a:solidFill>
                <a:latin typeface="微软雅黑" panose="020B0503020204020204" pitchFamily="34" charset="-122"/>
                <a:ea typeface="微软雅黑" panose="020B0503020204020204" pitchFamily="34" charset="-122"/>
              </a:rPr>
              <a:t>摩尔根的果蝇杂交</a:t>
            </a:r>
            <a:r>
              <a:rPr lang="zh-CN" altLang="en-US" sz="2800" dirty="0" smtClean="0">
                <a:solidFill>
                  <a:schemeClr val="bg1"/>
                </a:solidFill>
                <a:latin typeface="微软雅黑" panose="020B0503020204020204" pitchFamily="34" charset="-122"/>
                <a:ea typeface="微软雅黑" panose="020B0503020204020204" pitchFamily="34" charset="-122"/>
              </a:rPr>
              <a:t>实验</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1000"/>
                                        <p:tgtEl>
                                          <p:spTgt spid="20"/>
                                        </p:tgtEl>
                                      </p:cBhvr>
                                    </p:animEffect>
                                    <p:anim calcmode="lin" valueType="num">
                                      <p:cBhvr>
                                        <p:cTn id="15" dur="1000" fill="hold"/>
                                        <p:tgtEl>
                                          <p:spTgt spid="20"/>
                                        </p:tgtEl>
                                        <p:attrNameLst>
                                          <p:attrName>ppt_x</p:attrName>
                                        </p:attrNameLst>
                                      </p:cBhvr>
                                      <p:tavLst>
                                        <p:tav tm="0">
                                          <p:val>
                                            <p:strVal val="#ppt_x"/>
                                          </p:val>
                                        </p:tav>
                                        <p:tav tm="100000">
                                          <p:val>
                                            <p:strVal val="#ppt_x"/>
                                          </p:val>
                                        </p:tav>
                                      </p:tavLst>
                                    </p:anim>
                                    <p:anim calcmode="lin" valueType="num">
                                      <p:cBhvr>
                                        <p:cTn id="16"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fade">
                                      <p:cBhvr>
                                        <p:cTn id="21" dur="1000"/>
                                        <p:tgtEl>
                                          <p:spTgt spid="3"/>
                                        </p:tgtEl>
                                      </p:cBhvr>
                                    </p:animEffect>
                                    <p:anim calcmode="lin" valueType="num">
                                      <p:cBhvr>
                                        <p:cTn id="22" dur="1000" fill="hold"/>
                                        <p:tgtEl>
                                          <p:spTgt spid="3"/>
                                        </p:tgtEl>
                                        <p:attrNameLst>
                                          <p:attrName>ppt_x</p:attrName>
                                        </p:attrNameLst>
                                      </p:cBhvr>
                                      <p:tavLst>
                                        <p:tav tm="0">
                                          <p:val>
                                            <p:strVal val="#ppt_x"/>
                                          </p:val>
                                        </p:tav>
                                        <p:tav tm="100000">
                                          <p:val>
                                            <p:strVal val="#ppt_x"/>
                                          </p:val>
                                        </p:tav>
                                      </p:tavLst>
                                    </p:anim>
                                    <p:anim calcmode="lin" valueType="num">
                                      <p:cBhvr>
                                        <p:cTn id="23"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after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1000"/>
                                        <p:tgtEl>
                                          <p:spTgt spid="2"/>
                                        </p:tgtEl>
                                      </p:cBhvr>
                                    </p:animEffect>
                                    <p:anim calcmode="lin" valueType="num">
                                      <p:cBhvr>
                                        <p:cTn id="29" dur="1000" fill="hold"/>
                                        <p:tgtEl>
                                          <p:spTgt spid="2"/>
                                        </p:tgtEl>
                                        <p:attrNameLst>
                                          <p:attrName>ppt_x</p:attrName>
                                        </p:attrNameLst>
                                      </p:cBhvr>
                                      <p:tavLst>
                                        <p:tav tm="0">
                                          <p:val>
                                            <p:strVal val="#ppt_x"/>
                                          </p:val>
                                        </p:tav>
                                        <p:tav tm="100000">
                                          <p:val>
                                            <p:strVal val="#ppt_x"/>
                                          </p:val>
                                        </p:tav>
                                      </p:tavLst>
                                    </p:anim>
                                    <p:anim calcmode="lin" valueType="num">
                                      <p:cBhvr>
                                        <p:cTn id="30"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8" name="组合 7"/>
          <p:cNvGrpSpPr/>
          <p:nvPr/>
        </p:nvGrpSpPr>
        <p:grpSpPr>
          <a:xfrm>
            <a:off x="839915" y="2145554"/>
            <a:ext cx="6890149" cy="3776950"/>
            <a:chOff x="839916" y="1843103"/>
            <a:chExt cx="6890149" cy="3776950"/>
          </a:xfrm>
        </p:grpSpPr>
        <p:sp>
          <p:nvSpPr>
            <p:cNvPr id="9" name="矩形: 圆角 8"/>
            <p:cNvSpPr/>
            <p:nvPr/>
          </p:nvSpPr>
          <p:spPr>
            <a:xfrm>
              <a:off x="839916" y="1843103"/>
              <a:ext cx="6890149" cy="3776950"/>
            </a:xfrm>
            <a:prstGeom prst="roundRect">
              <a:avLst>
                <a:gd name="adj" fmla="val 3975"/>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0" name="矩形 9"/>
            <p:cNvSpPr/>
            <p:nvPr/>
          </p:nvSpPr>
          <p:spPr>
            <a:xfrm>
              <a:off x="935168" y="1873170"/>
              <a:ext cx="6684833" cy="3655103"/>
            </a:xfrm>
            <a:prstGeom prst="rect">
              <a:avLst/>
            </a:prstGeom>
          </p:spPr>
          <p:txBody>
            <a:bodyPr wrap="square">
              <a:spAutoFit/>
            </a:bodyPr>
            <a:lstStyle/>
            <a:p>
              <a:pPr algn="just">
                <a:lnSpc>
                  <a:spcPct val="140000"/>
                </a:lnSpc>
              </a:pPr>
              <a:r>
                <a:rPr lang="zh-CN" altLang="en-US" sz="2400" b="1"/>
                <a:t>果蝇作为遗传学实验材料的优势：</a:t>
              </a:r>
              <a:endParaRPr lang="en-US" altLang="zh-CN" sz="2400" b="1"/>
            </a:p>
            <a:p>
              <a:pPr marL="342900" indent="-342900" algn="just">
                <a:lnSpc>
                  <a:spcPct val="140000"/>
                </a:lnSpc>
                <a:buFont typeface="Arial" panose="020B0604020202020204" pitchFamily="34" charset="0"/>
                <a:buChar char="•"/>
              </a:pPr>
              <a:r>
                <a:rPr lang="zh-CN" altLang="en-US" sz="2400"/>
                <a:t>个体小，体长</a:t>
              </a:r>
              <a:r>
                <a:rPr lang="en-US" altLang="zh-CN" sz="2400"/>
                <a:t>3~4</a:t>
              </a:r>
              <a:r>
                <a:rPr lang="zh-CN" altLang="en-US" sz="2400"/>
                <a:t>毫米；</a:t>
              </a:r>
              <a:endParaRPr lang="en-US" altLang="zh-CN" sz="2400"/>
            </a:p>
            <a:p>
              <a:pPr marL="342900" indent="-342900" algn="just">
                <a:lnSpc>
                  <a:spcPct val="140000"/>
                </a:lnSpc>
                <a:buFont typeface="Arial" panose="020B0604020202020204" pitchFamily="34" charset="0"/>
                <a:buChar char="•"/>
              </a:pPr>
              <a:r>
                <a:rPr lang="zh-CN" altLang="en-US" sz="2400"/>
                <a:t>容易饲养、繁殖能力强、繁殖速度快 ；</a:t>
              </a:r>
              <a:endParaRPr lang="en-US" altLang="zh-CN" sz="2400"/>
            </a:p>
            <a:p>
              <a:pPr marL="342900" indent="-342900" algn="just">
                <a:lnSpc>
                  <a:spcPct val="140000"/>
                </a:lnSpc>
                <a:buFont typeface="Arial" panose="020B0604020202020204" pitchFamily="34" charset="0"/>
                <a:buChar char="•"/>
              </a:pPr>
              <a:r>
                <a:rPr lang="zh-CN" altLang="en-US" sz="2400"/>
                <a:t>雌雄易区分，在低倍镜下就能观察；</a:t>
              </a:r>
              <a:endParaRPr lang="en-US" altLang="zh-CN" sz="2400"/>
            </a:p>
            <a:p>
              <a:pPr marL="342900" indent="-342900" algn="just">
                <a:lnSpc>
                  <a:spcPct val="140000"/>
                </a:lnSpc>
                <a:buFont typeface="Arial" panose="020B0604020202020204" pitchFamily="34" charset="0"/>
                <a:buChar char="•"/>
              </a:pPr>
              <a:r>
                <a:rPr lang="zh-CN" altLang="en-US" sz="2400"/>
                <a:t>染色体数目少，仅有</a:t>
              </a:r>
              <a:r>
                <a:rPr lang="en-US" altLang="zh-CN" sz="2400"/>
                <a:t>3</a:t>
              </a:r>
              <a:r>
                <a:rPr lang="zh-CN" altLang="en-US" sz="2400"/>
                <a:t>对常染色体和</a:t>
              </a:r>
              <a:r>
                <a:rPr lang="en-US" altLang="zh-CN" sz="2400"/>
                <a:t>1</a:t>
              </a:r>
              <a:r>
                <a:rPr lang="zh-CN" altLang="en-US" sz="2400"/>
                <a:t>对性染色体，且形态大小等均有明显差异，易于遗传学操作。</a:t>
              </a:r>
              <a:endParaRPr lang="en-US" altLang="zh-CN" sz="2400"/>
            </a:p>
          </p:txBody>
        </p:sp>
      </p:grpSp>
      <p:pic>
        <p:nvPicPr>
          <p:cNvPr id="14" name="图片 13"/>
          <p:cNvPicPr>
            <a:picLocks noChangeAspect="1"/>
          </p:cNvPicPr>
          <p:nvPr/>
        </p:nvPicPr>
        <p:blipFill>
          <a:blip r:embed="rId3">
            <a:clrChange>
              <a:clrFrom>
                <a:srgbClr val="FFFFFF"/>
              </a:clrFrom>
              <a:clrTo>
                <a:srgbClr val="FFFFFF">
                  <a:alpha val="0"/>
                </a:srgbClr>
              </a:clrTo>
            </a:clrChange>
          </a:blip>
          <a:stretch>
            <a:fillRect/>
          </a:stretch>
        </p:blipFill>
        <p:spPr>
          <a:xfrm>
            <a:off x="7515883" y="2159150"/>
            <a:ext cx="4156323" cy="1847255"/>
          </a:xfrm>
          <a:prstGeom prst="rect">
            <a:avLst/>
          </a:prstGeom>
        </p:spPr>
      </p:pic>
      <p:pic>
        <p:nvPicPr>
          <p:cNvPr id="16" name="Picture 2" descr="https://timgsa.baidu.com/timg?image&amp;quality=80&amp;size=b9999_10000&amp;sec=1553531057960&amp;di=a0563192f60832a1f98bbd2471ce4ed7&amp;imgtype=0&amp;src=http%3A%2F%2Fyzhtml01.book118.com%2F2016%2F09%2F17%2F20%2F28107343%2F12.files%2Ffile0001.png"/>
          <p:cNvPicPr>
            <a:picLocks noChangeAspect="1" noChangeArrowheads="1"/>
          </p:cNvPicPr>
          <p:nvPr/>
        </p:nvPicPr>
        <p:blipFill>
          <a:blip r:embed="rId4" cstate="print">
            <a:extLst>
              <a:ext uri="{28A0092B-C50C-407E-A947-70E740481C1C}">
                <a14:useLocalDpi xmlns:a14="http://schemas.microsoft.com/office/drawing/2010/main" val="0"/>
              </a:ext>
            </a:extLst>
          </a:blip>
          <a:srcRect r="33564" b="12936"/>
          <a:stretch>
            <a:fillRect/>
          </a:stretch>
        </p:blipFill>
        <p:spPr bwMode="auto">
          <a:xfrm>
            <a:off x="8002092" y="4108730"/>
            <a:ext cx="3670114" cy="1893159"/>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淘宝网Chenying0907出品 7"/>
          <p:cNvGrpSpPr/>
          <p:nvPr/>
        </p:nvGrpSpPr>
        <p:grpSpPr>
          <a:xfrm>
            <a:off x="552971" y="324163"/>
            <a:ext cx="604358" cy="216024"/>
            <a:chOff x="264939" y="188640"/>
            <a:chExt cx="604358" cy="216024"/>
          </a:xfrm>
        </p:grpSpPr>
        <p:sp>
          <p:nvSpPr>
            <p:cNvPr id="17" name="燕尾形 16"/>
            <p:cNvSpPr/>
            <p:nvPr/>
          </p:nvSpPr>
          <p:spPr>
            <a:xfrm>
              <a:off x="264939" y="188640"/>
              <a:ext cx="216024" cy="216024"/>
            </a:xfrm>
            <a:prstGeom prst="chevron">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 name="燕尾形 17"/>
            <p:cNvSpPr/>
            <p:nvPr/>
          </p:nvSpPr>
          <p:spPr>
            <a:xfrm>
              <a:off x="454914" y="188640"/>
              <a:ext cx="216024" cy="216024"/>
            </a:xfrm>
            <a:prstGeom prst="chevron">
              <a:avLst/>
            </a:prstGeom>
            <a:solidFill>
              <a:srgbClr val="01ACBE">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9" name="燕尾形 18"/>
            <p:cNvSpPr/>
            <p:nvPr/>
          </p:nvSpPr>
          <p:spPr>
            <a:xfrm>
              <a:off x="653273" y="188640"/>
              <a:ext cx="216024" cy="216024"/>
            </a:xfrm>
            <a:prstGeom prst="chevron">
              <a:avLst/>
            </a:prstGeom>
            <a:solidFill>
              <a:srgbClr val="01ACBE">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20" name="淘宝网Chenying0907出品 9"/>
          <p:cNvSpPr txBox="1"/>
          <p:nvPr/>
        </p:nvSpPr>
        <p:spPr>
          <a:xfrm>
            <a:off x="1345058" y="186512"/>
            <a:ext cx="4790239" cy="438582"/>
          </a:xfrm>
          <a:prstGeom prst="rect">
            <a:avLst/>
          </a:prstGeom>
          <a:noFill/>
        </p:spPr>
        <p:txBody>
          <a:bodyPr wrap="square" lIns="68580" tIns="34290" rIns="68580" bIns="34290" rtlCol="0">
            <a:spAutoFit/>
          </a:bodyPr>
          <a:lstStyle/>
          <a:p>
            <a:pPr marL="0" lvl="1"/>
            <a:r>
              <a:rPr lang="zh-CN" altLang="en-US" sz="2400" b="1" dirty="0">
                <a:solidFill>
                  <a:srgbClr val="01ACBE"/>
                </a:solidFill>
                <a:latin typeface="微软雅黑" pitchFamily="34" charset="-122"/>
                <a:ea typeface="微软雅黑" pitchFamily="34" charset="-122"/>
              </a:rPr>
              <a:t>基因位于染色体上的实验证据</a:t>
            </a:r>
          </a:p>
        </p:txBody>
      </p:sp>
      <p:cxnSp>
        <p:nvCxnSpPr>
          <p:cNvPr id="21" name="淘宝网Chenying0907出品 12"/>
          <p:cNvCxnSpPr/>
          <p:nvPr/>
        </p:nvCxnSpPr>
        <p:spPr>
          <a:xfrm>
            <a:off x="1417067" y="620688"/>
            <a:ext cx="964907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2" name="圆角矩形 21"/>
          <p:cNvSpPr/>
          <p:nvPr/>
        </p:nvSpPr>
        <p:spPr>
          <a:xfrm>
            <a:off x="1317749" y="1289265"/>
            <a:ext cx="5018883" cy="576064"/>
          </a:xfrm>
          <a:prstGeom prst="roundRect">
            <a:avLst>
              <a:gd name="adj" fmla="val 5000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rgbClr val="01ACBE"/>
                </a:solidFill>
                <a:latin typeface="微软雅黑" panose="020B0503020204020204" pitchFamily="34" charset="-122"/>
                <a:ea typeface="微软雅黑" panose="020B0503020204020204" pitchFamily="34" charset="-122"/>
              </a:rPr>
              <a:t>实验室里的明星模式生物</a:t>
            </a:r>
            <a:r>
              <a:rPr lang="en-US" altLang="zh-CN" sz="2400" b="1" dirty="0">
                <a:solidFill>
                  <a:srgbClr val="01ACBE"/>
                </a:solidFill>
                <a:latin typeface="微软雅黑" panose="020B0503020204020204" pitchFamily="34" charset="-122"/>
                <a:ea typeface="微软雅黑" panose="020B0503020204020204" pitchFamily="34" charset="-122"/>
              </a:rPr>
              <a:t>—</a:t>
            </a:r>
            <a:r>
              <a:rPr lang="zh-CN" altLang="en-US" sz="2400" b="1" dirty="0">
                <a:solidFill>
                  <a:srgbClr val="01ACBE"/>
                </a:solidFill>
                <a:latin typeface="微软雅黑" panose="020B0503020204020204" pitchFamily="34" charset="-122"/>
                <a:ea typeface="微软雅黑" panose="020B0503020204020204" pitchFamily="34" charset="-122"/>
              </a:rPr>
              <a:t>果蝇</a:t>
            </a:r>
          </a:p>
        </p:txBody>
      </p:sp>
      <p:sp>
        <p:nvSpPr>
          <p:cNvPr id="29" name="Freeform 5"/>
          <p:cNvSpPr>
            <a:spLocks/>
          </p:cNvSpPr>
          <p:nvPr/>
        </p:nvSpPr>
        <p:spPr bwMode="auto">
          <a:xfrm rot="10800000">
            <a:off x="942928" y="1293670"/>
            <a:ext cx="584615" cy="51814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rgbClr val="FFC165"/>
              </a:gs>
              <a:gs pos="100000">
                <a:srgbClr val="FF9A05"/>
              </a:gs>
            </a:gsLst>
            <a:lin ang="2700000" scaled="1"/>
            <a:tileRect/>
          </a:gradFill>
          <a:ln w="2540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wrap="square" lIns="91440" tIns="45720" rIns="91440" bIns="45720" numCol="1" anchor="t" anchorCtr="0" compatLnSpc="1">
            <a:prstTxWarp prst="textNoShape">
              <a:avLst/>
            </a:prstTxWarp>
          </a:bodyPr>
          <a:lstStyle/>
          <a:p>
            <a:endParaRPr lang="zh-CN" altLang="en-US">
              <a:solidFill>
                <a:prstClr val="black"/>
              </a:solidFill>
              <a:latin typeface="Impact MT Std" pitchFamily="34" charset="0"/>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0"/>
                                        <p:tgtEl>
                                          <p:spTgt spid="22"/>
                                        </p:tgtEl>
                                      </p:cBhvr>
                                    </p:animEffect>
                                    <p:anim calcmode="lin" valueType="num">
                                      <p:cBhvr>
                                        <p:cTn id="8" dur="1000" fill="hold"/>
                                        <p:tgtEl>
                                          <p:spTgt spid="22"/>
                                        </p:tgtEl>
                                        <p:attrNameLst>
                                          <p:attrName>ppt_x</p:attrName>
                                        </p:attrNameLst>
                                      </p:cBhvr>
                                      <p:tavLst>
                                        <p:tav tm="0">
                                          <p:val>
                                            <p:strVal val="#ppt_x"/>
                                          </p:val>
                                        </p:tav>
                                        <p:tav tm="100000">
                                          <p:val>
                                            <p:strVal val="#ppt_x"/>
                                          </p:val>
                                        </p:tav>
                                      </p:tavLst>
                                    </p:anim>
                                    <p:anim calcmode="lin" valueType="num">
                                      <p:cBhvr>
                                        <p:cTn id="9"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after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1000"/>
                                        <p:tgtEl>
                                          <p:spTgt spid="14"/>
                                        </p:tgtEl>
                                      </p:cBhvr>
                                    </p:animEffect>
                                    <p:anim calcmode="lin" valueType="num">
                                      <p:cBhvr>
                                        <p:cTn id="15" dur="1000" fill="hold"/>
                                        <p:tgtEl>
                                          <p:spTgt spid="14"/>
                                        </p:tgtEl>
                                        <p:attrNameLst>
                                          <p:attrName>ppt_x</p:attrName>
                                        </p:attrNameLst>
                                      </p:cBhvr>
                                      <p:tavLst>
                                        <p:tav tm="0">
                                          <p:val>
                                            <p:strVal val="#ppt_x"/>
                                          </p:val>
                                        </p:tav>
                                        <p:tav tm="100000">
                                          <p:val>
                                            <p:strVal val="#ppt_x"/>
                                          </p:val>
                                        </p:tav>
                                      </p:tavLst>
                                    </p:anim>
                                    <p:anim calcmode="lin" valueType="num">
                                      <p:cBhvr>
                                        <p:cTn id="1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1000"/>
                                        <p:tgtEl>
                                          <p:spTgt spid="16"/>
                                        </p:tgtEl>
                                      </p:cBhvr>
                                    </p:animEffect>
                                    <p:anim calcmode="lin" valueType="num">
                                      <p:cBhvr>
                                        <p:cTn id="22" dur="1000" fill="hold"/>
                                        <p:tgtEl>
                                          <p:spTgt spid="16"/>
                                        </p:tgtEl>
                                        <p:attrNameLst>
                                          <p:attrName>ppt_x</p:attrName>
                                        </p:attrNameLst>
                                      </p:cBhvr>
                                      <p:tavLst>
                                        <p:tav tm="0">
                                          <p:val>
                                            <p:strVal val="#ppt_x"/>
                                          </p:val>
                                        </p:tav>
                                        <p:tav tm="100000">
                                          <p:val>
                                            <p:strVal val="#ppt_x"/>
                                          </p:val>
                                        </p:tav>
                                      </p:tavLst>
                                    </p:anim>
                                    <p:anim calcmode="lin" valueType="num">
                                      <p:cBhvr>
                                        <p:cTn id="2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after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矩形: 圆角 3"/>
          <p:cNvSpPr/>
          <p:nvPr/>
        </p:nvSpPr>
        <p:spPr>
          <a:xfrm>
            <a:off x="910281" y="2290119"/>
            <a:ext cx="10371438" cy="3731740"/>
          </a:xfrm>
          <a:prstGeom prst="roundRect">
            <a:avLst>
              <a:gd name="adj" fmla="val 3643"/>
            </a:avLst>
          </a:prstGeom>
          <a:no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6046572" y="2453089"/>
            <a:ext cx="5033319" cy="3271657"/>
            <a:chOff x="6096000" y="2453089"/>
            <a:chExt cx="5033319" cy="3271657"/>
          </a:xfrm>
        </p:grpSpPr>
        <p:pic>
          <p:nvPicPr>
            <p:cNvPr id="2" name="图片 1"/>
            <p:cNvPicPr>
              <a:picLocks noChangeAspect="1"/>
            </p:cNvPicPr>
            <p:nvPr/>
          </p:nvPicPr>
          <p:blipFill>
            <a:blip r:embed="rId3"/>
            <a:stretch>
              <a:fillRect/>
            </a:stretch>
          </p:blipFill>
          <p:spPr>
            <a:xfrm>
              <a:off x="6096000" y="2453089"/>
              <a:ext cx="5033319" cy="3271657"/>
            </a:xfrm>
            <a:prstGeom prst="rect">
              <a:avLst/>
            </a:prstGeom>
            <a:ln>
              <a:noFill/>
            </a:ln>
            <a:effectLst>
              <a:outerShdw blurRad="292100" dist="139700" dir="2700000" algn="tl" rotWithShape="0">
                <a:srgbClr val="333333">
                  <a:alpha val="65000"/>
                </a:srgbClr>
              </a:outerShdw>
            </a:effectLst>
          </p:spPr>
        </p:pic>
        <p:sp>
          <p:nvSpPr>
            <p:cNvPr id="14" name="矩形 13"/>
            <p:cNvSpPr/>
            <p:nvPr/>
          </p:nvSpPr>
          <p:spPr>
            <a:xfrm>
              <a:off x="7878323" y="2453089"/>
              <a:ext cx="1468672" cy="461665"/>
            </a:xfrm>
            <a:prstGeom prst="rect">
              <a:avLst/>
            </a:prstGeom>
          </p:spPr>
          <p:txBody>
            <a:bodyPr wrap="none">
              <a:spAutoFit/>
            </a:bodyPr>
            <a:lstStyle/>
            <a:p>
              <a:r>
                <a:rPr lang="en-US" altLang="zh-CN" sz="2400">
                  <a:solidFill>
                    <a:schemeClr val="bg1"/>
                  </a:solidFill>
                </a:rPr>
                <a:t>superstar</a:t>
              </a:r>
              <a:endParaRPr lang="zh-CN" altLang="en-US" sz="2400">
                <a:solidFill>
                  <a:schemeClr val="bg1"/>
                </a:solidFill>
              </a:endParaRPr>
            </a:p>
          </p:txBody>
        </p:sp>
      </p:grpSp>
      <p:grpSp>
        <p:nvGrpSpPr>
          <p:cNvPr id="6" name="组合 5"/>
          <p:cNvGrpSpPr/>
          <p:nvPr/>
        </p:nvGrpSpPr>
        <p:grpSpPr>
          <a:xfrm>
            <a:off x="1099923" y="2453088"/>
            <a:ext cx="4664161" cy="3260385"/>
            <a:chOff x="1149351" y="2453088"/>
            <a:chExt cx="4664161" cy="3260385"/>
          </a:xfrm>
        </p:grpSpPr>
        <p:pic>
          <p:nvPicPr>
            <p:cNvPr id="3" name="图片 2"/>
            <p:cNvPicPr>
              <a:picLocks noChangeAspect="1"/>
            </p:cNvPicPr>
            <p:nvPr/>
          </p:nvPicPr>
          <p:blipFill>
            <a:blip r:embed="rId4"/>
            <a:stretch>
              <a:fillRect/>
            </a:stretch>
          </p:blipFill>
          <p:spPr>
            <a:xfrm>
              <a:off x="1149351" y="2453089"/>
              <a:ext cx="4664161" cy="3260384"/>
            </a:xfrm>
            <a:prstGeom prst="rect">
              <a:avLst/>
            </a:prstGeom>
            <a:ln>
              <a:noFill/>
            </a:ln>
            <a:effectLst>
              <a:outerShdw blurRad="292100" dist="139700" dir="2700000" algn="tl" rotWithShape="0">
                <a:srgbClr val="333333">
                  <a:alpha val="65000"/>
                </a:srgbClr>
              </a:outerShdw>
            </a:effectLst>
          </p:spPr>
        </p:pic>
        <p:sp>
          <p:nvSpPr>
            <p:cNvPr id="15" name="矩形 14"/>
            <p:cNvSpPr/>
            <p:nvPr/>
          </p:nvSpPr>
          <p:spPr>
            <a:xfrm>
              <a:off x="3081322" y="2453088"/>
              <a:ext cx="800219" cy="461665"/>
            </a:xfrm>
            <a:prstGeom prst="rect">
              <a:avLst/>
            </a:prstGeom>
          </p:spPr>
          <p:txBody>
            <a:bodyPr wrap="none">
              <a:spAutoFit/>
            </a:bodyPr>
            <a:lstStyle/>
            <a:p>
              <a:r>
                <a:rPr lang="zh-CN" altLang="en-US" sz="2400">
                  <a:solidFill>
                    <a:schemeClr val="bg1"/>
                  </a:solidFill>
                </a:rPr>
                <a:t>蝇室</a:t>
              </a:r>
            </a:p>
          </p:txBody>
        </p:sp>
      </p:grpSp>
      <p:grpSp>
        <p:nvGrpSpPr>
          <p:cNvPr id="16" name="淘宝网Chenying0907出品 7"/>
          <p:cNvGrpSpPr/>
          <p:nvPr/>
        </p:nvGrpSpPr>
        <p:grpSpPr>
          <a:xfrm>
            <a:off x="552971" y="324163"/>
            <a:ext cx="604358" cy="216024"/>
            <a:chOff x="264939" y="188640"/>
            <a:chExt cx="604358" cy="216024"/>
          </a:xfrm>
        </p:grpSpPr>
        <p:sp>
          <p:nvSpPr>
            <p:cNvPr id="17" name="燕尾形 16"/>
            <p:cNvSpPr/>
            <p:nvPr/>
          </p:nvSpPr>
          <p:spPr>
            <a:xfrm>
              <a:off x="264939" y="188640"/>
              <a:ext cx="216024" cy="216024"/>
            </a:xfrm>
            <a:prstGeom prst="chevron">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 name="燕尾形 17"/>
            <p:cNvSpPr/>
            <p:nvPr/>
          </p:nvSpPr>
          <p:spPr>
            <a:xfrm>
              <a:off x="454914" y="188640"/>
              <a:ext cx="216024" cy="216024"/>
            </a:xfrm>
            <a:prstGeom prst="chevron">
              <a:avLst/>
            </a:prstGeom>
            <a:solidFill>
              <a:srgbClr val="01ACBE">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9" name="燕尾形 18"/>
            <p:cNvSpPr/>
            <p:nvPr/>
          </p:nvSpPr>
          <p:spPr>
            <a:xfrm>
              <a:off x="653273" y="188640"/>
              <a:ext cx="216024" cy="216024"/>
            </a:xfrm>
            <a:prstGeom prst="chevron">
              <a:avLst/>
            </a:prstGeom>
            <a:solidFill>
              <a:srgbClr val="01ACBE">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20" name="淘宝网Chenying0907出品 9"/>
          <p:cNvSpPr txBox="1"/>
          <p:nvPr/>
        </p:nvSpPr>
        <p:spPr>
          <a:xfrm>
            <a:off x="1345058" y="186512"/>
            <a:ext cx="4790239" cy="438582"/>
          </a:xfrm>
          <a:prstGeom prst="rect">
            <a:avLst/>
          </a:prstGeom>
          <a:noFill/>
        </p:spPr>
        <p:txBody>
          <a:bodyPr wrap="square" lIns="68580" tIns="34290" rIns="68580" bIns="34290" rtlCol="0">
            <a:spAutoFit/>
          </a:bodyPr>
          <a:lstStyle/>
          <a:p>
            <a:pPr marL="0" lvl="1"/>
            <a:r>
              <a:rPr lang="zh-CN" altLang="en-US" sz="2400" b="1" dirty="0">
                <a:solidFill>
                  <a:srgbClr val="01ACBE"/>
                </a:solidFill>
                <a:latin typeface="微软雅黑" pitchFamily="34" charset="-122"/>
                <a:ea typeface="微软雅黑" pitchFamily="34" charset="-122"/>
              </a:rPr>
              <a:t>基因位于染色体上的实验证据</a:t>
            </a:r>
          </a:p>
        </p:txBody>
      </p:sp>
      <p:cxnSp>
        <p:nvCxnSpPr>
          <p:cNvPr id="21" name="淘宝网Chenying0907出品 12"/>
          <p:cNvCxnSpPr/>
          <p:nvPr/>
        </p:nvCxnSpPr>
        <p:spPr>
          <a:xfrm>
            <a:off x="1417067" y="620688"/>
            <a:ext cx="964907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3" name="圆角矩形 22"/>
          <p:cNvSpPr/>
          <p:nvPr/>
        </p:nvSpPr>
        <p:spPr>
          <a:xfrm>
            <a:off x="1317749" y="1289265"/>
            <a:ext cx="5018883" cy="576064"/>
          </a:xfrm>
          <a:prstGeom prst="roundRect">
            <a:avLst>
              <a:gd name="adj" fmla="val 5000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rgbClr val="01ACBE"/>
                </a:solidFill>
                <a:latin typeface="微软雅黑" panose="020B0503020204020204" pitchFamily="34" charset="-122"/>
                <a:ea typeface="微软雅黑" panose="020B0503020204020204" pitchFamily="34" charset="-122"/>
              </a:rPr>
              <a:t>实验室里的明星模式生物</a:t>
            </a:r>
            <a:r>
              <a:rPr lang="en-US" altLang="zh-CN" sz="2400" b="1" dirty="0">
                <a:solidFill>
                  <a:srgbClr val="01ACBE"/>
                </a:solidFill>
                <a:latin typeface="微软雅黑" panose="020B0503020204020204" pitchFamily="34" charset="-122"/>
                <a:ea typeface="微软雅黑" panose="020B0503020204020204" pitchFamily="34" charset="-122"/>
              </a:rPr>
              <a:t>—</a:t>
            </a:r>
            <a:r>
              <a:rPr lang="zh-CN" altLang="en-US" sz="2400" b="1" dirty="0">
                <a:solidFill>
                  <a:srgbClr val="01ACBE"/>
                </a:solidFill>
                <a:latin typeface="微软雅黑" panose="020B0503020204020204" pitchFamily="34" charset="-122"/>
                <a:ea typeface="微软雅黑" panose="020B0503020204020204" pitchFamily="34" charset="-122"/>
              </a:rPr>
              <a:t>果蝇</a:t>
            </a:r>
          </a:p>
        </p:txBody>
      </p:sp>
      <p:sp>
        <p:nvSpPr>
          <p:cNvPr id="24" name="Freeform 5"/>
          <p:cNvSpPr>
            <a:spLocks/>
          </p:cNvSpPr>
          <p:nvPr/>
        </p:nvSpPr>
        <p:spPr bwMode="auto">
          <a:xfrm rot="10800000">
            <a:off x="942928" y="1293670"/>
            <a:ext cx="584615" cy="51814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rgbClr val="FFC165"/>
              </a:gs>
              <a:gs pos="100000">
                <a:srgbClr val="FF9A05"/>
              </a:gs>
            </a:gsLst>
            <a:lin ang="2700000" scaled="1"/>
            <a:tileRect/>
          </a:gradFill>
          <a:ln w="2540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wrap="square" lIns="91440" tIns="45720" rIns="91440" bIns="45720" numCol="1" anchor="t" anchorCtr="0" compatLnSpc="1">
            <a:prstTxWarp prst="textNoShape">
              <a:avLst/>
            </a:prstTxWarp>
          </a:bodyPr>
          <a:lstStyle/>
          <a:p>
            <a:endParaRPr lang="zh-CN" altLang="en-US">
              <a:solidFill>
                <a:prstClr val="black"/>
              </a:solidFill>
              <a:latin typeface="Impact MT Std" pitchFamily="34" charset="0"/>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
                                        <p:tgtEl>
                                          <p:spTgt spid="4"/>
                                        </p:tgtEl>
                                      </p:cBhvr>
                                    </p:animEffect>
                                  </p:childTnLst>
                                </p:cTn>
                              </p:par>
                            </p:childTnLst>
                          </p:cTn>
                        </p:par>
                        <p:par>
                          <p:cTn id="8" fill="hold" nodeType="afterGroup">
                            <p:stCondLst>
                              <p:cond delay="500"/>
                            </p:stCondLst>
                            <p:childTnLst>
                              <p:par>
                                <p:cTn id="9" presetID="42"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42" presetClass="entr" presetSubtype="0"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
                                          </p:val>
                                        </p:tav>
                                        <p:tav tm="100000">
                                          <p:val>
                                            <p:strVal val="#ppt_x"/>
                                          </p:val>
                                        </p:tav>
                                      </p:tavLst>
                                    </p:anim>
                                    <p:anim calcmode="lin" valueType="num">
                                      <p:cBhvr>
                                        <p:cTn id="2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 Box 4"/>
          <p:cNvSpPr txBox="1"/>
          <p:nvPr/>
        </p:nvSpPr>
        <p:spPr>
          <a:xfrm>
            <a:off x="1360432" y="1977331"/>
            <a:ext cx="577234" cy="584775"/>
          </a:xfrm>
          <a:prstGeom prst="rect">
            <a:avLst/>
          </a:prstGeom>
          <a:noFill/>
          <a:ln w="9525">
            <a:noFill/>
          </a:ln>
        </p:spPr>
        <p:txBody>
          <a:bodyPr wrap="square"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en-US" altLang="zh-CN" sz="3200" b="0">
                <a:solidFill>
                  <a:srgbClr val="01ACBE"/>
                </a:solidFill>
                <a:latin typeface="+mn-ea"/>
              </a:rPr>
              <a:t>P</a:t>
            </a:r>
            <a:endParaRPr lang="zh-CN" altLang="en-US" sz="3200" b="0">
              <a:solidFill>
                <a:srgbClr val="01ACBE"/>
              </a:solidFill>
              <a:latin typeface="+mn-ea"/>
            </a:endParaRPr>
          </a:p>
        </p:txBody>
      </p:sp>
      <p:sp>
        <p:nvSpPr>
          <p:cNvPr id="7" name="Text Box 5"/>
          <p:cNvSpPr txBox="1"/>
          <p:nvPr/>
        </p:nvSpPr>
        <p:spPr>
          <a:xfrm>
            <a:off x="1360432" y="3491821"/>
            <a:ext cx="685924" cy="584775"/>
          </a:xfrm>
          <a:prstGeom prst="rect">
            <a:avLst/>
          </a:prstGeom>
          <a:noFill/>
          <a:ln w="9525">
            <a:noFill/>
          </a:ln>
        </p:spPr>
        <p:txBody>
          <a:bodyPr wrap="square"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en-US" altLang="zh-CN" sz="3200" b="0">
                <a:solidFill>
                  <a:srgbClr val="01ACBE"/>
                </a:solidFill>
                <a:latin typeface="+mn-ea"/>
              </a:rPr>
              <a:t>F</a:t>
            </a:r>
            <a:r>
              <a:rPr lang="en-US" altLang="zh-CN" sz="3200" b="0" baseline="-25000">
                <a:solidFill>
                  <a:srgbClr val="01ACBE"/>
                </a:solidFill>
                <a:latin typeface="+mn-ea"/>
              </a:rPr>
              <a:t>1</a:t>
            </a:r>
            <a:endParaRPr lang="zh-CN" altLang="en-US" sz="3200" b="0" baseline="-25000">
              <a:solidFill>
                <a:srgbClr val="01ACBE"/>
              </a:solidFill>
              <a:latin typeface="+mn-ea"/>
            </a:endParaRPr>
          </a:p>
        </p:txBody>
      </p:sp>
      <p:sp>
        <p:nvSpPr>
          <p:cNvPr id="8" name="Text Box 6"/>
          <p:cNvSpPr txBox="1"/>
          <p:nvPr/>
        </p:nvSpPr>
        <p:spPr>
          <a:xfrm>
            <a:off x="1360431" y="5013453"/>
            <a:ext cx="625787" cy="584775"/>
          </a:xfrm>
          <a:prstGeom prst="rect">
            <a:avLst/>
          </a:prstGeom>
          <a:noFill/>
          <a:ln w="9525">
            <a:noFill/>
          </a:ln>
        </p:spPr>
        <p:txBody>
          <a:bodyPr wrap="square"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en-US" altLang="zh-CN" sz="3200" b="0">
                <a:solidFill>
                  <a:srgbClr val="01ACBE"/>
                </a:solidFill>
                <a:latin typeface="+mn-ea"/>
              </a:rPr>
              <a:t>F</a:t>
            </a:r>
            <a:r>
              <a:rPr lang="en-US" altLang="zh-CN" sz="3200" b="0" baseline="-25000">
                <a:solidFill>
                  <a:srgbClr val="01ACBE"/>
                </a:solidFill>
                <a:latin typeface="+mn-ea"/>
              </a:rPr>
              <a:t>2</a:t>
            </a:r>
            <a:endParaRPr lang="zh-CN" altLang="en-US" sz="3200" b="0" baseline="-25000">
              <a:solidFill>
                <a:srgbClr val="01ACBE"/>
              </a:solidFill>
              <a:latin typeface="+mn-ea"/>
            </a:endParaRPr>
          </a:p>
        </p:txBody>
      </p:sp>
      <p:sp>
        <p:nvSpPr>
          <p:cNvPr id="9" name="Text Box 8"/>
          <p:cNvSpPr txBox="1"/>
          <p:nvPr/>
        </p:nvSpPr>
        <p:spPr>
          <a:xfrm>
            <a:off x="2301264" y="5898033"/>
            <a:ext cx="3373115" cy="400110"/>
          </a:xfrm>
          <a:prstGeom prst="rect">
            <a:avLst/>
          </a:prstGeom>
          <a:noFill/>
          <a:ln w="9525">
            <a:noFill/>
          </a:ln>
        </p:spPr>
        <p:txBody>
          <a:bodyPr wrap="square"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zh-CN" altLang="en-US">
                <a:solidFill>
                  <a:schemeClr val="tx1">
                    <a:lumMod val="95000"/>
                    <a:lumOff val="5000"/>
                  </a:schemeClr>
                </a:solidFill>
                <a:latin typeface="微软雅黑" panose="020B0503020204020204" pitchFamily="34" charset="-122"/>
                <a:ea typeface="微软雅黑" panose="020B0503020204020204" pitchFamily="34" charset="-122"/>
              </a:rPr>
              <a:t>红（雌、雄）：白 </a:t>
            </a:r>
            <a:r>
              <a:rPr lang="en-US" altLang="zh-CN">
                <a:solidFill>
                  <a:schemeClr val="tx1">
                    <a:lumMod val="95000"/>
                    <a:lumOff val="5000"/>
                  </a:schemeClr>
                </a:solidFill>
                <a:latin typeface="微软雅黑" panose="020B0503020204020204" pitchFamily="34" charset="-122"/>
                <a:ea typeface="微软雅黑" panose="020B0503020204020204" pitchFamily="34" charset="-122"/>
              </a:rPr>
              <a:t>(</a:t>
            </a:r>
            <a:r>
              <a:rPr lang="zh-CN" altLang="en-US">
                <a:solidFill>
                  <a:schemeClr val="tx1">
                    <a:lumMod val="95000"/>
                    <a:lumOff val="5000"/>
                  </a:schemeClr>
                </a:solidFill>
                <a:latin typeface="微软雅黑" panose="020B0503020204020204" pitchFamily="34" charset="-122"/>
                <a:ea typeface="微软雅黑" panose="020B0503020204020204" pitchFamily="34" charset="-122"/>
              </a:rPr>
              <a:t>雄</a:t>
            </a:r>
            <a:r>
              <a:rPr lang="en-US" altLang="zh-CN">
                <a:solidFill>
                  <a:schemeClr val="tx1">
                    <a:lumMod val="95000"/>
                    <a:lumOff val="5000"/>
                  </a:schemeClr>
                </a:solidFill>
                <a:latin typeface="微软雅黑" panose="020B0503020204020204" pitchFamily="34" charset="-122"/>
                <a:ea typeface="微软雅黑" panose="020B0503020204020204" pitchFamily="34" charset="-122"/>
              </a:rPr>
              <a:t>)=3:1</a:t>
            </a:r>
          </a:p>
        </p:txBody>
      </p:sp>
      <p:sp>
        <p:nvSpPr>
          <p:cNvPr id="11" name="Text Box 21"/>
          <p:cNvSpPr txBox="1"/>
          <p:nvPr/>
        </p:nvSpPr>
        <p:spPr>
          <a:xfrm>
            <a:off x="3679054" y="1952890"/>
            <a:ext cx="617537" cy="701675"/>
          </a:xfrm>
          <a:prstGeom prst="rect">
            <a:avLst/>
          </a:prstGeom>
          <a:noFill/>
          <a:ln w="9525">
            <a:noFill/>
          </a:ln>
        </p:spPr>
        <p:txBody>
          <a:bodyPr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en-US" altLang="zh-CN" sz="4000">
                <a:latin typeface="Times New Roman" panose="02020603050405020304" pitchFamily="18" charset="0"/>
                <a:ea typeface="黑体" panose="02010609060101010101" pitchFamily="2" charset="-122"/>
              </a:rPr>
              <a:t>×</a:t>
            </a:r>
          </a:p>
        </p:txBody>
      </p:sp>
      <p:sp>
        <p:nvSpPr>
          <p:cNvPr id="12" name="Line 25"/>
          <p:cNvSpPr/>
          <p:nvPr/>
        </p:nvSpPr>
        <p:spPr>
          <a:xfrm flipH="1">
            <a:off x="4040018" y="2539481"/>
            <a:ext cx="0" cy="649287"/>
          </a:xfrm>
          <a:prstGeom prst="line">
            <a:avLst/>
          </a:prstGeom>
          <a:ln w="28575" cap="flat" cmpd="sng">
            <a:solidFill>
              <a:schemeClr val="tx1">
                <a:lumMod val="95000"/>
                <a:lumOff val="5000"/>
              </a:schemeClr>
            </a:solidFill>
            <a:prstDash val="solid"/>
            <a:round/>
            <a:headEnd type="none" w="med" len="med"/>
            <a:tailEnd type="triangle" w="med" len="med"/>
          </a:ln>
        </p:spPr>
        <p:txBody>
          <a:bodyPr/>
          <a:lstStyle/>
          <a:p>
            <a:endParaRPr lang="zh-CN" altLang="en-US"/>
          </a:p>
        </p:txBody>
      </p:sp>
      <p:sp>
        <p:nvSpPr>
          <p:cNvPr id="13" name="矩形 12"/>
          <p:cNvSpPr/>
          <p:nvPr/>
        </p:nvSpPr>
        <p:spPr>
          <a:xfrm>
            <a:off x="4040018" y="4110441"/>
            <a:ext cx="1194558" cy="338554"/>
          </a:xfrm>
          <a:prstGeom prst="rect">
            <a:avLst/>
          </a:prstGeom>
          <a:noFill/>
          <a:ln w="9525">
            <a:noFill/>
          </a:ln>
        </p:spPr>
        <p:txBody>
          <a:bodyPr wrap="none"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en-US" altLang="zh-CN" sz="1600" b="0">
                <a:solidFill>
                  <a:schemeClr val="tx1">
                    <a:lumMod val="95000"/>
                    <a:lumOff val="5000"/>
                  </a:schemeClr>
                </a:solidFill>
                <a:latin typeface="微软雅黑" panose="020B0503020204020204" pitchFamily="34" charset="-122"/>
                <a:ea typeface="微软雅黑" panose="020B0503020204020204" pitchFamily="34" charset="-122"/>
              </a:rPr>
              <a:t>F</a:t>
            </a:r>
            <a:r>
              <a:rPr lang="en-US" altLang="zh-CN" sz="1600" b="0" baseline="-25000">
                <a:solidFill>
                  <a:schemeClr val="tx1">
                    <a:lumMod val="95000"/>
                    <a:lumOff val="5000"/>
                  </a:schemeClr>
                </a:solidFill>
                <a:latin typeface="微软雅黑" panose="020B0503020204020204" pitchFamily="34" charset="-122"/>
                <a:ea typeface="微软雅黑" panose="020B0503020204020204" pitchFamily="34" charset="-122"/>
              </a:rPr>
              <a:t>1</a:t>
            </a:r>
            <a:r>
              <a:rPr lang="zh-CN" altLang="en-US" sz="1600" b="0">
                <a:solidFill>
                  <a:schemeClr val="tx1">
                    <a:lumMod val="95000"/>
                    <a:lumOff val="5000"/>
                  </a:schemeClr>
                </a:solidFill>
                <a:latin typeface="微软雅黑" panose="020B0503020204020204" pitchFamily="34" charset="-122"/>
                <a:ea typeface="微软雅黑" panose="020B0503020204020204" pitchFamily="34" charset="-122"/>
              </a:rPr>
              <a:t>雌雄交配</a:t>
            </a:r>
          </a:p>
        </p:txBody>
      </p:sp>
      <p:sp>
        <p:nvSpPr>
          <p:cNvPr id="50" name="Line 25"/>
          <p:cNvSpPr/>
          <p:nvPr/>
        </p:nvSpPr>
        <p:spPr>
          <a:xfrm flipH="1">
            <a:off x="4011961" y="4012121"/>
            <a:ext cx="0" cy="536601"/>
          </a:xfrm>
          <a:prstGeom prst="line">
            <a:avLst/>
          </a:prstGeom>
          <a:ln w="28575" cap="flat" cmpd="sng">
            <a:solidFill>
              <a:schemeClr val="tx1">
                <a:lumMod val="95000"/>
                <a:lumOff val="5000"/>
              </a:schemeClr>
            </a:solidFill>
            <a:prstDash val="solid"/>
            <a:round/>
            <a:headEnd type="none" w="med" len="med"/>
            <a:tailEnd type="triangle" w="med" len="med"/>
          </a:ln>
        </p:spPr>
        <p:txBody>
          <a:bodyPr/>
          <a:lstStyle/>
          <a:p>
            <a:endParaRPr lang="zh-CN" altLang="en-US"/>
          </a:p>
        </p:txBody>
      </p:sp>
      <p:sp>
        <p:nvSpPr>
          <p:cNvPr id="51" name="Text Box 8"/>
          <p:cNvSpPr txBox="1"/>
          <p:nvPr/>
        </p:nvSpPr>
        <p:spPr>
          <a:xfrm>
            <a:off x="5259233" y="5543922"/>
            <a:ext cx="934393" cy="338554"/>
          </a:xfrm>
          <a:prstGeom prst="rect">
            <a:avLst/>
          </a:prstGeom>
          <a:noFill/>
          <a:ln w="9525">
            <a:noFill/>
          </a:ln>
        </p:spPr>
        <p:txBody>
          <a:bodyPr wrap="square"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zh-CN" altLang="en-US" sz="1600" b="0" spc="-150">
                <a:solidFill>
                  <a:schemeClr val="tx1">
                    <a:lumMod val="95000"/>
                    <a:lumOff val="5000"/>
                  </a:schemeClr>
                </a:solidFill>
                <a:latin typeface="微软雅黑" panose="020B0503020204020204" pitchFamily="34" charset="-122"/>
                <a:ea typeface="微软雅黑" panose="020B0503020204020204" pitchFamily="34" charset="-122"/>
              </a:rPr>
              <a:t>白雄 </a:t>
            </a:r>
            <a:r>
              <a:rPr lang="en-US" altLang="zh-CN" sz="1600" b="0" spc="-150">
                <a:solidFill>
                  <a:schemeClr val="tx1">
                    <a:lumMod val="95000"/>
                    <a:lumOff val="5000"/>
                  </a:schemeClr>
                </a:solidFill>
                <a:latin typeface="微软雅黑" panose="020B0503020204020204" pitchFamily="34" charset="-122"/>
                <a:ea typeface="微软雅黑" panose="020B0503020204020204" pitchFamily="34" charset="-122"/>
              </a:rPr>
              <a:t>782</a:t>
            </a:r>
          </a:p>
        </p:txBody>
      </p:sp>
      <p:sp>
        <p:nvSpPr>
          <p:cNvPr id="52" name="矩形 51"/>
          <p:cNvSpPr/>
          <p:nvPr/>
        </p:nvSpPr>
        <p:spPr>
          <a:xfrm>
            <a:off x="2704477" y="5543922"/>
            <a:ext cx="1002197" cy="338554"/>
          </a:xfrm>
          <a:prstGeom prst="rect">
            <a:avLst/>
          </a:prstGeom>
        </p:spPr>
        <p:txBody>
          <a:bodyPr wrap="none">
            <a:spAutoFit/>
          </a:bodyPr>
          <a:lstStyle/>
          <a:p>
            <a:r>
              <a:rPr lang="zh-CN" altLang="en-US" sz="1600" spc="-150">
                <a:solidFill>
                  <a:schemeClr val="tx1">
                    <a:lumMod val="95000"/>
                    <a:lumOff val="5000"/>
                  </a:schemeClr>
                </a:solidFill>
                <a:latin typeface="微软雅黑" panose="020B0503020204020204" pitchFamily="34" charset="-122"/>
                <a:ea typeface="微软雅黑" panose="020B0503020204020204" pitchFamily="34" charset="-122"/>
              </a:rPr>
              <a:t>红雌 </a:t>
            </a:r>
            <a:r>
              <a:rPr lang="en-US" altLang="zh-CN" sz="1600" spc="-150">
                <a:solidFill>
                  <a:schemeClr val="tx1">
                    <a:lumMod val="95000"/>
                    <a:lumOff val="5000"/>
                  </a:schemeClr>
                </a:solidFill>
                <a:latin typeface="微软雅黑" panose="020B0503020204020204" pitchFamily="34" charset="-122"/>
                <a:ea typeface="微软雅黑" panose="020B0503020204020204" pitchFamily="34" charset="-122"/>
              </a:rPr>
              <a:t>2495</a:t>
            </a:r>
            <a:endParaRPr lang="zh-CN" altLang="en-US" sz="1600" spc="-150">
              <a:latin typeface="微软雅黑" panose="020B0503020204020204" pitchFamily="34" charset="-122"/>
              <a:ea typeface="微软雅黑" panose="020B0503020204020204" pitchFamily="34" charset="-122"/>
            </a:endParaRPr>
          </a:p>
        </p:txBody>
      </p:sp>
      <p:sp>
        <p:nvSpPr>
          <p:cNvPr id="53" name="矩形 52"/>
          <p:cNvSpPr/>
          <p:nvPr/>
        </p:nvSpPr>
        <p:spPr>
          <a:xfrm>
            <a:off x="4088427" y="5543922"/>
            <a:ext cx="1002197" cy="338554"/>
          </a:xfrm>
          <a:prstGeom prst="rect">
            <a:avLst/>
          </a:prstGeom>
        </p:spPr>
        <p:txBody>
          <a:bodyPr wrap="none">
            <a:spAutoFit/>
          </a:bodyPr>
          <a:lstStyle/>
          <a:p>
            <a:r>
              <a:rPr lang="zh-CN" altLang="en-US" sz="1600" spc="-150">
                <a:solidFill>
                  <a:schemeClr val="tx1">
                    <a:lumMod val="95000"/>
                    <a:lumOff val="5000"/>
                  </a:schemeClr>
                </a:solidFill>
                <a:latin typeface="微软雅黑" panose="020B0503020204020204" pitchFamily="34" charset="-122"/>
                <a:ea typeface="微软雅黑" panose="020B0503020204020204" pitchFamily="34" charset="-122"/>
              </a:rPr>
              <a:t>红雄 </a:t>
            </a:r>
            <a:r>
              <a:rPr lang="en-US" altLang="zh-CN" sz="1600" spc="-150">
                <a:solidFill>
                  <a:schemeClr val="tx1">
                    <a:lumMod val="95000"/>
                    <a:lumOff val="5000"/>
                  </a:schemeClr>
                </a:solidFill>
                <a:latin typeface="微软雅黑" panose="020B0503020204020204" pitchFamily="34" charset="-122"/>
                <a:ea typeface="微软雅黑" panose="020B0503020204020204" pitchFamily="34" charset="-122"/>
              </a:rPr>
              <a:t>1011</a:t>
            </a:r>
            <a:endParaRPr lang="zh-CN" altLang="en-US" sz="1600" spc="-150">
              <a:latin typeface="微软雅黑" panose="020B0503020204020204" pitchFamily="34" charset="-122"/>
              <a:ea typeface="微软雅黑" panose="020B0503020204020204" pitchFamily="34" charset="-122"/>
            </a:endParaRPr>
          </a:p>
        </p:txBody>
      </p:sp>
      <p:grpSp>
        <p:nvGrpSpPr>
          <p:cNvPr id="91" name="组合 90"/>
          <p:cNvGrpSpPr/>
          <p:nvPr/>
        </p:nvGrpSpPr>
        <p:grpSpPr>
          <a:xfrm>
            <a:off x="757565" y="2918909"/>
            <a:ext cx="455825" cy="1244298"/>
            <a:chOff x="330793" y="3127862"/>
            <a:chExt cx="455825" cy="1244298"/>
          </a:xfrm>
        </p:grpSpPr>
        <p:sp>
          <p:nvSpPr>
            <p:cNvPr id="92" name="矩形: 圆角 91"/>
            <p:cNvSpPr/>
            <p:nvPr/>
          </p:nvSpPr>
          <p:spPr>
            <a:xfrm>
              <a:off x="351879" y="3127862"/>
              <a:ext cx="434739" cy="1174838"/>
            </a:xfrm>
            <a:prstGeom prst="roundRect">
              <a:avLst>
                <a:gd name="adj" fmla="val 50000"/>
              </a:avLst>
            </a:prstGeom>
            <a:solidFill>
              <a:srgbClr val="01ACB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l" defTabSz="914400" rtl="0" eaLnBrk="1" fontAlgn="auto" latinLnBrk="0" hangingPunct="1">
                <a:lnSpc>
                  <a:spcPct val="120000"/>
                </a:lnSpc>
                <a:spcBef>
                  <a:spcPct val="0"/>
                </a:spcBef>
                <a:spcAft>
                  <a:spcPct val="0"/>
                </a:spcAft>
                <a:buClrTx/>
                <a:buSzTx/>
                <a:buFontTx/>
                <a:buNone/>
                <a:defRPr/>
              </a:pPr>
              <a:endParaRPr kumimoji="0" lang="zh-CN" altLang="en-US" sz="2000" b="0" i="0" u="none" strike="noStrike" kern="1200" cap="none" spc="0" normalizeH="0" baseline="0" noProof="0">
                <a:ln>
                  <a:noFill/>
                </a:ln>
                <a:solidFill>
                  <a:schemeClr val="bg1"/>
                </a:solidFill>
                <a:effectLst/>
                <a:uLnTx/>
                <a:uFillTx/>
                <a:latin typeface="Arial"/>
                <a:ea typeface="微软雅黑" panose="020B0503020204020204" pitchFamily="34" charset="-122"/>
                <a:cs typeface="+mn-cs"/>
              </a:endParaRPr>
            </a:p>
          </p:txBody>
        </p:sp>
        <p:sp>
          <p:nvSpPr>
            <p:cNvPr id="93" name="文本框 92"/>
            <p:cNvSpPr txBox="1"/>
            <p:nvPr/>
          </p:nvSpPr>
          <p:spPr>
            <a:xfrm>
              <a:off x="330793" y="3171831"/>
              <a:ext cx="290834" cy="1200329"/>
            </a:xfrm>
            <a:prstGeom prst="rect">
              <a:avLst/>
            </a:prstGeom>
            <a:noFill/>
          </p:spPr>
          <p:txBody>
            <a:bodyPr wrap="square" rtlCol="0">
              <a:spAutoFit/>
            </a:bodyPr>
            <a:lstStyle/>
            <a:p>
              <a:r>
                <a:rPr lang="zh-CN" altLang="en-US" sz="2400" b="1">
                  <a:solidFill>
                    <a:schemeClr val="bg1"/>
                  </a:solidFill>
                  <a:latin typeface="微软雅黑" panose="020B0503020204020204" pitchFamily="34" charset="-122"/>
                  <a:ea typeface="微软雅黑" panose="020B0503020204020204" pitchFamily="34" charset="-122"/>
                </a:rPr>
                <a:t>实验一</a:t>
              </a:r>
            </a:p>
          </p:txBody>
        </p:sp>
      </p:grpSp>
      <p:grpSp>
        <p:nvGrpSpPr>
          <p:cNvPr id="2" name="组合 1"/>
          <p:cNvGrpSpPr/>
          <p:nvPr/>
        </p:nvGrpSpPr>
        <p:grpSpPr>
          <a:xfrm>
            <a:off x="2411649" y="1684047"/>
            <a:ext cx="1239148" cy="1376812"/>
            <a:chOff x="2411649" y="1684047"/>
            <a:chExt cx="1239148" cy="1376812"/>
          </a:xfrm>
        </p:grpSpPr>
        <p:sp>
          <p:nvSpPr>
            <p:cNvPr id="40" name="矩形 39"/>
            <p:cNvSpPr/>
            <p:nvPr/>
          </p:nvSpPr>
          <p:spPr>
            <a:xfrm>
              <a:off x="2440209" y="1684047"/>
              <a:ext cx="1210588" cy="338554"/>
            </a:xfrm>
            <a:prstGeom prst="rect">
              <a:avLst/>
            </a:prstGeom>
          </p:spPr>
          <p:txBody>
            <a:bodyPr wrap="none">
              <a:spAutoFit/>
            </a:bodyPr>
            <a:lstStyle/>
            <a:p>
              <a:r>
                <a:rPr lang="zh-CN" altLang="en-US" sz="1600">
                  <a:solidFill>
                    <a:schemeClr val="tx1">
                      <a:lumMod val="95000"/>
                      <a:lumOff val="5000"/>
                    </a:schemeClr>
                  </a:solidFill>
                  <a:latin typeface="微软雅黑" panose="020B0503020204020204" pitchFamily="34" charset="-122"/>
                  <a:ea typeface="微软雅黑" panose="020B0503020204020204" pitchFamily="34" charset="-122"/>
                </a:rPr>
                <a:t>红眼雌果蝇</a:t>
              </a:r>
            </a:p>
          </p:txBody>
        </p:sp>
        <p:pic>
          <p:nvPicPr>
            <p:cNvPr id="119" name="图片 118"/>
            <p:cNvPicPr>
              <a:picLocks noChangeAspect="1"/>
            </p:cNvPicPr>
            <p:nvPr/>
          </p:nvPicPr>
          <p:blipFill>
            <a:blip r:embed="rId3"/>
            <a:srcRect r="49925"/>
            <a:stretch>
              <a:fillRect/>
            </a:stretch>
          </p:blipFill>
          <p:spPr>
            <a:xfrm>
              <a:off x="2411649" y="2010931"/>
              <a:ext cx="1182935" cy="1049928"/>
            </a:xfrm>
            <a:prstGeom prst="ellipse">
              <a:avLst/>
            </a:prstGeom>
          </p:spPr>
        </p:pic>
      </p:grpSp>
      <p:grpSp>
        <p:nvGrpSpPr>
          <p:cNvPr id="3" name="组合 2"/>
          <p:cNvGrpSpPr/>
          <p:nvPr/>
        </p:nvGrpSpPr>
        <p:grpSpPr>
          <a:xfrm>
            <a:off x="4221001" y="1684047"/>
            <a:ext cx="1210588" cy="1195442"/>
            <a:chOff x="4221001" y="1684047"/>
            <a:chExt cx="1210588" cy="1195442"/>
          </a:xfrm>
        </p:grpSpPr>
        <p:sp>
          <p:nvSpPr>
            <p:cNvPr id="46" name="矩形 45"/>
            <p:cNvSpPr/>
            <p:nvPr/>
          </p:nvSpPr>
          <p:spPr>
            <a:xfrm>
              <a:off x="4221001" y="1684047"/>
              <a:ext cx="1210588" cy="338554"/>
            </a:xfrm>
            <a:prstGeom prst="rect">
              <a:avLst/>
            </a:prstGeom>
          </p:spPr>
          <p:txBody>
            <a:bodyPr wrap="none">
              <a:spAutoFit/>
            </a:bodyPr>
            <a:lstStyle/>
            <a:p>
              <a:r>
                <a:rPr lang="zh-CN" altLang="en-US" sz="1600">
                  <a:solidFill>
                    <a:schemeClr val="tx1">
                      <a:lumMod val="95000"/>
                      <a:lumOff val="5000"/>
                    </a:schemeClr>
                  </a:solidFill>
                  <a:latin typeface="微软雅黑" panose="020B0503020204020204" pitchFamily="34" charset="-122"/>
                  <a:ea typeface="微软雅黑" panose="020B0503020204020204" pitchFamily="34" charset="-122"/>
                </a:rPr>
                <a:t>白眼雄果蝇</a:t>
              </a:r>
            </a:p>
          </p:txBody>
        </p:sp>
        <p:pic>
          <p:nvPicPr>
            <p:cNvPr id="120" name="图片 119"/>
            <p:cNvPicPr>
              <a:picLocks noChangeAspect="1"/>
            </p:cNvPicPr>
            <p:nvPr/>
          </p:nvPicPr>
          <p:blipFill>
            <a:blip r:embed="rId4"/>
            <a:stretch>
              <a:fillRect/>
            </a:stretch>
          </p:blipFill>
          <p:spPr>
            <a:xfrm>
              <a:off x="4259302" y="1970773"/>
              <a:ext cx="1067082" cy="908716"/>
            </a:xfrm>
            <a:prstGeom prst="rect">
              <a:avLst/>
            </a:prstGeom>
          </p:spPr>
        </p:pic>
      </p:grpSp>
      <p:grpSp>
        <p:nvGrpSpPr>
          <p:cNvPr id="5" name="组合 4"/>
          <p:cNvGrpSpPr/>
          <p:nvPr/>
        </p:nvGrpSpPr>
        <p:grpSpPr>
          <a:xfrm>
            <a:off x="4003775" y="3079716"/>
            <a:ext cx="1767012" cy="910241"/>
            <a:chOff x="4003775" y="3079716"/>
            <a:chExt cx="1767012" cy="910241"/>
          </a:xfrm>
        </p:grpSpPr>
        <p:pic>
          <p:nvPicPr>
            <p:cNvPr id="122" name="图片 121"/>
            <p:cNvPicPr>
              <a:picLocks noChangeAspect="1"/>
            </p:cNvPicPr>
            <p:nvPr/>
          </p:nvPicPr>
          <p:blipFill>
            <a:blip r:embed="rId3"/>
            <a:srcRect l="49229"/>
            <a:stretch>
              <a:fillRect/>
            </a:stretch>
          </p:blipFill>
          <p:spPr>
            <a:xfrm>
              <a:off x="4003775" y="3079716"/>
              <a:ext cx="1144670" cy="910241"/>
            </a:xfrm>
            <a:prstGeom prst="ellipse">
              <a:avLst/>
            </a:prstGeom>
          </p:spPr>
        </p:pic>
        <p:sp>
          <p:nvSpPr>
            <p:cNvPr id="124" name="矩形 123"/>
            <p:cNvSpPr/>
            <p:nvPr/>
          </p:nvSpPr>
          <p:spPr>
            <a:xfrm>
              <a:off x="4970568" y="3419490"/>
              <a:ext cx="800219" cy="338554"/>
            </a:xfrm>
            <a:prstGeom prst="rect">
              <a:avLst/>
            </a:prstGeom>
          </p:spPr>
          <p:txBody>
            <a:bodyPr wrap="none">
              <a:spAutoFit/>
            </a:bodyPr>
            <a:lstStyle/>
            <a:p>
              <a:r>
                <a:rPr lang="zh-CN" altLang="en-US" sz="1600">
                  <a:solidFill>
                    <a:schemeClr val="tx1">
                      <a:lumMod val="95000"/>
                      <a:lumOff val="5000"/>
                    </a:schemeClr>
                  </a:solidFill>
                  <a:latin typeface="微软雅黑" panose="020B0503020204020204" pitchFamily="34" charset="-122"/>
                  <a:ea typeface="微软雅黑" panose="020B0503020204020204" pitchFamily="34" charset="-122"/>
                </a:rPr>
                <a:t>红眼雄</a:t>
              </a:r>
            </a:p>
          </p:txBody>
        </p:sp>
      </p:grpSp>
      <p:grpSp>
        <p:nvGrpSpPr>
          <p:cNvPr id="4" name="组合 3"/>
          <p:cNvGrpSpPr/>
          <p:nvPr/>
        </p:nvGrpSpPr>
        <p:grpSpPr>
          <a:xfrm>
            <a:off x="2320704" y="3029005"/>
            <a:ext cx="1761256" cy="1049928"/>
            <a:chOff x="2320704" y="3029005"/>
            <a:chExt cx="1761256" cy="1049928"/>
          </a:xfrm>
        </p:grpSpPr>
        <p:pic>
          <p:nvPicPr>
            <p:cNvPr id="121" name="图片 120"/>
            <p:cNvPicPr>
              <a:picLocks noChangeAspect="1"/>
            </p:cNvPicPr>
            <p:nvPr/>
          </p:nvPicPr>
          <p:blipFill>
            <a:blip r:embed="rId3"/>
            <a:srcRect r="49925"/>
            <a:stretch>
              <a:fillRect/>
            </a:stretch>
          </p:blipFill>
          <p:spPr>
            <a:xfrm>
              <a:off x="2899025" y="3029005"/>
              <a:ext cx="1182935" cy="1049928"/>
            </a:xfrm>
            <a:prstGeom prst="ellipse">
              <a:avLst/>
            </a:prstGeom>
          </p:spPr>
        </p:pic>
        <p:sp>
          <p:nvSpPr>
            <p:cNvPr id="125" name="矩形 124"/>
            <p:cNvSpPr/>
            <p:nvPr/>
          </p:nvSpPr>
          <p:spPr>
            <a:xfrm>
              <a:off x="2320704" y="3400619"/>
              <a:ext cx="800219" cy="338554"/>
            </a:xfrm>
            <a:prstGeom prst="rect">
              <a:avLst/>
            </a:prstGeom>
          </p:spPr>
          <p:txBody>
            <a:bodyPr wrap="none">
              <a:spAutoFit/>
            </a:bodyPr>
            <a:lstStyle/>
            <a:p>
              <a:r>
                <a:rPr lang="zh-CN" altLang="en-US" sz="1600">
                  <a:solidFill>
                    <a:schemeClr val="tx1">
                      <a:lumMod val="95000"/>
                      <a:lumOff val="5000"/>
                    </a:schemeClr>
                  </a:solidFill>
                  <a:latin typeface="微软雅黑" panose="020B0503020204020204" pitchFamily="34" charset="-122"/>
                  <a:ea typeface="微软雅黑" panose="020B0503020204020204" pitchFamily="34" charset="-122"/>
                </a:rPr>
                <a:t>红眼雌</a:t>
              </a:r>
            </a:p>
          </p:txBody>
        </p:sp>
      </p:grpSp>
      <p:grpSp>
        <p:nvGrpSpPr>
          <p:cNvPr id="10" name="组合 9"/>
          <p:cNvGrpSpPr/>
          <p:nvPr/>
        </p:nvGrpSpPr>
        <p:grpSpPr>
          <a:xfrm>
            <a:off x="6209236" y="1952890"/>
            <a:ext cx="5177029" cy="3903921"/>
            <a:chOff x="6209236" y="1952890"/>
            <a:chExt cx="5177029" cy="3903921"/>
          </a:xfrm>
        </p:grpSpPr>
        <p:sp>
          <p:nvSpPr>
            <p:cNvPr id="114" name="矩形: 圆角 113"/>
            <p:cNvSpPr/>
            <p:nvPr/>
          </p:nvSpPr>
          <p:spPr>
            <a:xfrm>
              <a:off x="6209236" y="1952890"/>
              <a:ext cx="5177029" cy="3903921"/>
            </a:xfrm>
            <a:prstGeom prst="roundRect">
              <a:avLst>
                <a:gd name="adj" fmla="val 314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30" name="矩形 129"/>
            <p:cNvSpPr/>
            <p:nvPr/>
          </p:nvSpPr>
          <p:spPr>
            <a:xfrm>
              <a:off x="6285063" y="2004824"/>
              <a:ext cx="4846447" cy="960776"/>
            </a:xfrm>
            <a:prstGeom prst="rect">
              <a:avLst/>
            </a:prstGeom>
          </p:spPr>
          <p:txBody>
            <a:bodyPr wrap="square">
              <a:spAutoFit/>
            </a:bodyPr>
            <a:lstStyle/>
            <a:p>
              <a:pPr marL="342900" indent="-342900">
                <a:lnSpc>
                  <a:spcPct val="150000"/>
                </a:lnSpc>
                <a:buFont typeface="Arial" panose="020B0604020202020204" pitchFamily="34" charset="0"/>
                <a:buChar char="•"/>
              </a:pPr>
              <a:r>
                <a:rPr lang="zh-CN" altLang="en-US" sz="2000" dirty="0"/>
                <a:t>就果蝇红眼和白眼这一对相对性状来看，</a:t>
              </a:r>
              <a:r>
                <a:rPr lang="en-US" altLang="zh-CN" sz="2000" dirty="0"/>
                <a:t>F</a:t>
              </a:r>
              <a:r>
                <a:rPr lang="en-US" altLang="zh-CN" sz="2000" baseline="-25000" dirty="0"/>
                <a:t>1</a:t>
              </a:r>
              <a:r>
                <a:rPr lang="zh-CN" altLang="en-US" sz="2000" dirty="0"/>
                <a:t>全为红眼，说明红眼对白眼是显性；</a:t>
              </a:r>
            </a:p>
          </p:txBody>
        </p:sp>
      </p:grpSp>
      <p:sp>
        <p:nvSpPr>
          <p:cNvPr id="131" name="矩形 130"/>
          <p:cNvSpPr/>
          <p:nvPr/>
        </p:nvSpPr>
        <p:spPr>
          <a:xfrm>
            <a:off x="6285063" y="3142831"/>
            <a:ext cx="4846447" cy="142244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altLang="zh-CN" sz="2000" dirty="0"/>
              <a:t>F</a:t>
            </a:r>
            <a:r>
              <a:rPr lang="en-US" altLang="zh-CN" sz="2000" baseline="-25000" dirty="0"/>
              <a:t>2</a:t>
            </a:r>
            <a:r>
              <a:rPr lang="zh-CN" altLang="en-US" sz="2000" dirty="0"/>
              <a:t>中红眼和白眼的数量比是</a:t>
            </a:r>
            <a:r>
              <a:rPr lang="en-US" altLang="zh-CN" sz="2000" dirty="0"/>
              <a:t>3:1</a:t>
            </a:r>
            <a:r>
              <a:rPr lang="zh-CN" altLang="en-US" sz="2000" dirty="0"/>
              <a:t>，符合分离定律，说明果蝇的红眼和白眼是受一对等位基因控制的；</a:t>
            </a:r>
          </a:p>
        </p:txBody>
      </p:sp>
      <p:sp>
        <p:nvSpPr>
          <p:cNvPr id="132" name="矩形 131"/>
          <p:cNvSpPr/>
          <p:nvPr/>
        </p:nvSpPr>
        <p:spPr>
          <a:xfrm>
            <a:off x="6285063" y="4742503"/>
            <a:ext cx="4947122" cy="960776"/>
          </a:xfrm>
          <a:prstGeom prst="rect">
            <a:avLst/>
          </a:prstGeom>
        </p:spPr>
        <p:txBody>
          <a:bodyPr wrap="square">
            <a:spAutoFit/>
          </a:bodyPr>
          <a:lstStyle/>
          <a:p>
            <a:pPr marL="342900" indent="-342900">
              <a:lnSpc>
                <a:spcPct val="150000"/>
              </a:lnSpc>
              <a:buFont typeface="Arial" panose="020B0604020202020204" pitchFamily="34" charset="0"/>
              <a:buChar char="•"/>
            </a:pPr>
            <a:r>
              <a:rPr lang="zh-CN" altLang="en-US" sz="2000"/>
              <a:t>白眼性状的表现总是与性别相关联，该如何解释这一现象呢？</a:t>
            </a:r>
          </a:p>
        </p:txBody>
      </p:sp>
      <p:grpSp>
        <p:nvGrpSpPr>
          <p:cNvPr id="133" name="组合 132"/>
          <p:cNvGrpSpPr/>
          <p:nvPr/>
        </p:nvGrpSpPr>
        <p:grpSpPr>
          <a:xfrm>
            <a:off x="2077790" y="4533614"/>
            <a:ext cx="4138692" cy="1056782"/>
            <a:chOff x="2077790" y="4533614"/>
            <a:chExt cx="4138692" cy="1056782"/>
          </a:xfrm>
        </p:grpSpPr>
        <p:pic>
          <p:nvPicPr>
            <p:cNvPr id="134" name="图片 133"/>
            <p:cNvPicPr>
              <a:picLocks noChangeAspect="1"/>
            </p:cNvPicPr>
            <p:nvPr/>
          </p:nvPicPr>
          <p:blipFill>
            <a:blip r:embed="rId3"/>
            <a:srcRect r="49925"/>
            <a:stretch>
              <a:fillRect/>
            </a:stretch>
          </p:blipFill>
          <p:spPr>
            <a:xfrm>
              <a:off x="2077790" y="4533614"/>
              <a:ext cx="1182935" cy="1049928"/>
            </a:xfrm>
            <a:prstGeom prst="ellipse">
              <a:avLst/>
            </a:prstGeom>
          </p:spPr>
        </p:pic>
        <p:pic>
          <p:nvPicPr>
            <p:cNvPr id="135" name="图片 134"/>
            <p:cNvPicPr>
              <a:picLocks noChangeAspect="1"/>
            </p:cNvPicPr>
            <p:nvPr/>
          </p:nvPicPr>
          <p:blipFill>
            <a:blip r:embed="rId3"/>
            <a:srcRect l="49229"/>
            <a:stretch>
              <a:fillRect/>
            </a:stretch>
          </p:blipFill>
          <p:spPr>
            <a:xfrm>
              <a:off x="4080105" y="4564829"/>
              <a:ext cx="1144670" cy="910241"/>
            </a:xfrm>
            <a:prstGeom prst="ellipse">
              <a:avLst/>
            </a:prstGeom>
          </p:spPr>
        </p:pic>
        <p:pic>
          <p:nvPicPr>
            <p:cNvPr id="136" name="图片 135"/>
            <p:cNvPicPr>
              <a:picLocks noChangeAspect="1"/>
            </p:cNvPicPr>
            <p:nvPr/>
          </p:nvPicPr>
          <p:blipFill>
            <a:blip r:embed="rId4"/>
            <a:srcRect l="3307"/>
            <a:stretch>
              <a:fillRect/>
            </a:stretch>
          </p:blipFill>
          <p:spPr>
            <a:xfrm>
              <a:off x="5184688" y="4540468"/>
              <a:ext cx="1031794" cy="908716"/>
            </a:xfrm>
            <a:prstGeom prst="rect">
              <a:avLst/>
            </a:prstGeom>
          </p:spPr>
        </p:pic>
        <p:pic>
          <p:nvPicPr>
            <p:cNvPr id="137" name="图片 136"/>
            <p:cNvPicPr>
              <a:picLocks noChangeAspect="1"/>
            </p:cNvPicPr>
            <p:nvPr/>
          </p:nvPicPr>
          <p:blipFill>
            <a:blip r:embed="rId3"/>
            <a:srcRect r="49925"/>
            <a:stretch>
              <a:fillRect/>
            </a:stretch>
          </p:blipFill>
          <p:spPr>
            <a:xfrm>
              <a:off x="3165422" y="4540468"/>
              <a:ext cx="1182935" cy="1049928"/>
            </a:xfrm>
            <a:prstGeom prst="ellipse">
              <a:avLst/>
            </a:prstGeom>
          </p:spPr>
        </p:pic>
      </p:grpSp>
      <p:grpSp>
        <p:nvGrpSpPr>
          <p:cNvPr id="41" name="淘宝网Chenying0907出品 7"/>
          <p:cNvGrpSpPr/>
          <p:nvPr/>
        </p:nvGrpSpPr>
        <p:grpSpPr>
          <a:xfrm>
            <a:off x="552971" y="324163"/>
            <a:ext cx="604358" cy="216024"/>
            <a:chOff x="264939" y="188640"/>
            <a:chExt cx="604358" cy="216024"/>
          </a:xfrm>
        </p:grpSpPr>
        <p:sp>
          <p:nvSpPr>
            <p:cNvPr id="42" name="燕尾形 41"/>
            <p:cNvSpPr/>
            <p:nvPr/>
          </p:nvSpPr>
          <p:spPr>
            <a:xfrm>
              <a:off x="264939" y="188640"/>
              <a:ext cx="216024" cy="216024"/>
            </a:xfrm>
            <a:prstGeom prst="chevron">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3" name="燕尾形 42"/>
            <p:cNvSpPr/>
            <p:nvPr/>
          </p:nvSpPr>
          <p:spPr>
            <a:xfrm>
              <a:off x="454914" y="188640"/>
              <a:ext cx="216024" cy="216024"/>
            </a:xfrm>
            <a:prstGeom prst="chevron">
              <a:avLst/>
            </a:prstGeom>
            <a:solidFill>
              <a:srgbClr val="01ACBE">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4" name="燕尾形 43"/>
            <p:cNvSpPr/>
            <p:nvPr/>
          </p:nvSpPr>
          <p:spPr>
            <a:xfrm>
              <a:off x="653273" y="188640"/>
              <a:ext cx="216024" cy="216024"/>
            </a:xfrm>
            <a:prstGeom prst="chevron">
              <a:avLst/>
            </a:prstGeom>
            <a:solidFill>
              <a:srgbClr val="01ACBE">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45" name="淘宝网Chenying0907出品 9"/>
          <p:cNvSpPr txBox="1"/>
          <p:nvPr/>
        </p:nvSpPr>
        <p:spPr>
          <a:xfrm>
            <a:off x="1345058" y="186512"/>
            <a:ext cx="4790239" cy="438582"/>
          </a:xfrm>
          <a:prstGeom prst="rect">
            <a:avLst/>
          </a:prstGeom>
          <a:noFill/>
        </p:spPr>
        <p:txBody>
          <a:bodyPr wrap="square" lIns="68580" tIns="34290" rIns="68580" bIns="34290" rtlCol="0">
            <a:spAutoFit/>
          </a:bodyPr>
          <a:lstStyle/>
          <a:p>
            <a:pPr marL="0" lvl="1"/>
            <a:r>
              <a:rPr lang="zh-CN" altLang="en-US" sz="2400" b="1" dirty="0">
                <a:solidFill>
                  <a:srgbClr val="01ACBE"/>
                </a:solidFill>
                <a:latin typeface="微软雅黑" pitchFamily="34" charset="-122"/>
                <a:ea typeface="微软雅黑" pitchFamily="34" charset="-122"/>
              </a:rPr>
              <a:t>基因位于染色体上的实验证据</a:t>
            </a:r>
          </a:p>
        </p:txBody>
      </p:sp>
      <p:cxnSp>
        <p:nvCxnSpPr>
          <p:cNvPr id="47" name="淘宝网Chenying0907出品 12"/>
          <p:cNvCxnSpPr/>
          <p:nvPr/>
        </p:nvCxnSpPr>
        <p:spPr>
          <a:xfrm>
            <a:off x="1417067" y="620688"/>
            <a:ext cx="964907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48" name="圆角矩形 47"/>
          <p:cNvSpPr/>
          <p:nvPr/>
        </p:nvSpPr>
        <p:spPr>
          <a:xfrm>
            <a:off x="3650797" y="774215"/>
            <a:ext cx="4215412" cy="576064"/>
          </a:xfrm>
          <a:prstGeom prst="roundRect">
            <a:avLst>
              <a:gd name="adj" fmla="val 50000"/>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solidFill>
                  <a:schemeClr val="bg1"/>
                </a:solidFill>
                <a:latin typeface="微软雅黑" panose="020B0503020204020204" pitchFamily="34" charset="-122"/>
                <a:ea typeface="微软雅黑" panose="020B0503020204020204" pitchFamily="34" charset="-122"/>
              </a:rPr>
              <a:t>摩尔根的果蝇杂交</a:t>
            </a:r>
            <a:r>
              <a:rPr lang="zh-CN" altLang="en-US" sz="2800" dirty="0" smtClean="0">
                <a:solidFill>
                  <a:schemeClr val="bg1"/>
                </a:solidFill>
                <a:latin typeface="微软雅黑" panose="020B0503020204020204" pitchFamily="34" charset="-122"/>
                <a:ea typeface="微软雅黑" panose="020B0503020204020204" pitchFamily="34" charset="-122"/>
              </a:rPr>
              <a:t>实验</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1000"/>
                                        <p:tgtEl>
                                          <p:spTgt spid="48"/>
                                        </p:tgtEl>
                                      </p:cBhvr>
                                    </p:animEffect>
                                    <p:anim calcmode="lin" valueType="num">
                                      <p:cBhvr>
                                        <p:cTn id="8" dur="1000" fill="hold"/>
                                        <p:tgtEl>
                                          <p:spTgt spid="48"/>
                                        </p:tgtEl>
                                        <p:attrNameLst>
                                          <p:attrName>ppt_x</p:attrName>
                                        </p:attrNameLst>
                                      </p:cBhvr>
                                      <p:tavLst>
                                        <p:tav tm="0">
                                          <p:val>
                                            <p:strVal val="#ppt_x"/>
                                          </p:val>
                                        </p:tav>
                                        <p:tav tm="100000">
                                          <p:val>
                                            <p:strVal val="#ppt_x"/>
                                          </p:val>
                                        </p:tav>
                                      </p:tavLst>
                                    </p:anim>
                                    <p:anim calcmode="lin" valueType="num">
                                      <p:cBhvr>
                                        <p:cTn id="9"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91"/>
                                        </p:tgtEl>
                                        <p:attrNameLst>
                                          <p:attrName>style.visibility</p:attrName>
                                        </p:attrNameLst>
                                      </p:cBhvr>
                                      <p:to>
                                        <p:strVal val="visible"/>
                                      </p:to>
                                    </p:set>
                                    <p:animEffect transition="in" filter="wipe(left)">
                                      <p:cBhvr>
                                        <p:cTn id="14" dur="750"/>
                                        <p:tgtEl>
                                          <p:spTgt spid="91"/>
                                        </p:tgtEl>
                                      </p:cBhvr>
                                    </p:animEffect>
                                  </p:childTnLst>
                                </p:cTn>
                              </p:par>
                            </p:childTnLst>
                          </p:cTn>
                        </p:par>
                      </p:childTnLst>
                    </p:cTn>
                  </p:par>
                  <p:par>
                    <p:cTn id="15" fill="hold" nodeType="clickPar">
                      <p:stCondLst>
                        <p:cond delay="indefinite"/>
                      </p:stCondLst>
                      <p:childTnLst>
                        <p:par>
                          <p:cTn id="16" fill="hold" nodeType="afterGroup">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750"/>
                                        <p:tgtEl>
                                          <p:spTgt spid="6"/>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42" presetClass="entr" presetSubtype="0" fill="hold" nodeType="click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500"/>
                                        <p:tgtEl>
                                          <p:spTgt spid="2"/>
                                        </p:tgtEl>
                                      </p:cBhvr>
                                    </p:animEffect>
                                    <p:anim calcmode="lin" valueType="num">
                                      <p:cBhvr>
                                        <p:cTn id="25" dur="500" fill="hold"/>
                                        <p:tgtEl>
                                          <p:spTgt spid="2"/>
                                        </p:tgtEl>
                                        <p:attrNameLst>
                                          <p:attrName>ppt_x</p:attrName>
                                        </p:attrNameLst>
                                      </p:cBhvr>
                                      <p:tavLst>
                                        <p:tav tm="0">
                                          <p:val>
                                            <p:strVal val="#ppt_x"/>
                                          </p:val>
                                        </p:tav>
                                        <p:tav tm="100000">
                                          <p:val>
                                            <p:strVal val="#ppt_x"/>
                                          </p:val>
                                        </p:tav>
                                      </p:tavLst>
                                    </p:anim>
                                    <p:anim calcmode="lin" valueType="num">
                                      <p:cBhvr>
                                        <p:cTn id="26" dur="5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47" presetClass="entr"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1000"/>
                                        <p:tgtEl>
                                          <p:spTgt spid="11"/>
                                        </p:tgtEl>
                                      </p:cBhvr>
                                    </p:animEffect>
                                    <p:anim calcmode="lin" valueType="num">
                                      <p:cBhvr>
                                        <p:cTn id="32" dur="1000" fill="hold"/>
                                        <p:tgtEl>
                                          <p:spTgt spid="11"/>
                                        </p:tgtEl>
                                        <p:attrNameLst>
                                          <p:attrName>ppt_x</p:attrName>
                                        </p:attrNameLst>
                                      </p:cBhvr>
                                      <p:tavLst>
                                        <p:tav tm="0">
                                          <p:val>
                                            <p:strVal val="#ppt_x"/>
                                          </p:val>
                                        </p:tav>
                                        <p:tav tm="100000">
                                          <p:val>
                                            <p:strVal val="#ppt_x"/>
                                          </p:val>
                                        </p:tav>
                                      </p:tavLst>
                                    </p:anim>
                                    <p:anim calcmode="lin" valueType="num">
                                      <p:cBhvr>
                                        <p:cTn id="3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4" fill="hold" nodeType="clickPar">
                      <p:stCondLst>
                        <p:cond delay="indefinite"/>
                      </p:stCondLst>
                      <p:childTnLst>
                        <p:par>
                          <p:cTn id="35" fill="hold" nodeType="afterGroup">
                            <p:stCondLst>
                              <p:cond delay="0"/>
                            </p:stCondLst>
                            <p:childTnLst>
                              <p:par>
                                <p:cTn id="36" presetID="42" presetClass="entr" presetSubtype="0" fill="hold" nodeType="clickEffect">
                                  <p:stCondLst>
                                    <p:cond delay="0"/>
                                  </p:stCondLst>
                                  <p:childTnLst>
                                    <p:set>
                                      <p:cBhvr>
                                        <p:cTn id="37" dur="1" fill="hold">
                                          <p:stCondLst>
                                            <p:cond delay="0"/>
                                          </p:stCondLst>
                                        </p:cTn>
                                        <p:tgtEl>
                                          <p:spTgt spid="3"/>
                                        </p:tgtEl>
                                        <p:attrNameLst>
                                          <p:attrName>style.visibility</p:attrName>
                                        </p:attrNameLst>
                                      </p:cBhvr>
                                      <p:to>
                                        <p:strVal val="visible"/>
                                      </p:to>
                                    </p:set>
                                    <p:animEffect transition="in" filter="fade">
                                      <p:cBhvr>
                                        <p:cTn id="38" dur="500"/>
                                        <p:tgtEl>
                                          <p:spTgt spid="3"/>
                                        </p:tgtEl>
                                      </p:cBhvr>
                                    </p:animEffect>
                                    <p:anim calcmode="lin" valueType="num">
                                      <p:cBhvr>
                                        <p:cTn id="39" dur="500" fill="hold"/>
                                        <p:tgtEl>
                                          <p:spTgt spid="3"/>
                                        </p:tgtEl>
                                        <p:attrNameLst>
                                          <p:attrName>ppt_x</p:attrName>
                                        </p:attrNameLst>
                                      </p:cBhvr>
                                      <p:tavLst>
                                        <p:tav tm="0">
                                          <p:val>
                                            <p:strVal val="#ppt_x"/>
                                          </p:val>
                                        </p:tav>
                                        <p:tav tm="100000">
                                          <p:val>
                                            <p:strVal val="#ppt_x"/>
                                          </p:val>
                                        </p:tav>
                                      </p:tavLst>
                                    </p:anim>
                                    <p:anim calcmode="lin" valueType="num">
                                      <p:cBhvr>
                                        <p:cTn id="40" dur="5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41" fill="hold" nodeType="clickPar">
                      <p:stCondLst>
                        <p:cond delay="indefinite"/>
                      </p:stCondLst>
                      <p:childTnLst>
                        <p:par>
                          <p:cTn id="42" fill="hold" nodeType="afterGroup">
                            <p:stCondLst>
                              <p:cond delay="0"/>
                            </p:stCondLst>
                            <p:childTnLst>
                              <p:par>
                                <p:cTn id="43" presetID="22" presetClass="entr" presetSubtype="1" fill="hold"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up)">
                                      <p:cBhvr>
                                        <p:cTn id="45" dur="750"/>
                                        <p:tgtEl>
                                          <p:spTgt spid="12"/>
                                        </p:tgtEl>
                                      </p:cBhvr>
                                    </p:animEffect>
                                  </p:childTnLst>
                                </p:cTn>
                              </p:par>
                            </p:childTnLst>
                          </p:cTn>
                        </p:par>
                      </p:childTnLst>
                    </p:cTn>
                  </p:par>
                  <p:par>
                    <p:cTn id="46" fill="hold" nodeType="clickPar">
                      <p:stCondLst>
                        <p:cond delay="indefinite"/>
                      </p:stCondLst>
                      <p:childTnLst>
                        <p:par>
                          <p:cTn id="47" fill="hold" nodeType="afterGroup">
                            <p:stCondLst>
                              <p:cond delay="0"/>
                            </p:stCondLst>
                            <p:childTnLst>
                              <p:par>
                                <p:cTn id="48" presetID="22" presetClass="entr" presetSubtype="8" fill="hold" grpId="0" nodeType="click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wipe(left)">
                                      <p:cBhvr>
                                        <p:cTn id="50" dur="750"/>
                                        <p:tgtEl>
                                          <p:spTgt spid="7"/>
                                        </p:tgtEl>
                                      </p:cBhvr>
                                    </p:animEffect>
                                  </p:childTnLst>
                                </p:cTn>
                              </p:par>
                            </p:childTnLst>
                          </p:cTn>
                        </p:par>
                      </p:childTnLst>
                    </p:cTn>
                  </p:par>
                  <p:par>
                    <p:cTn id="51" fill="hold" nodeType="clickPar">
                      <p:stCondLst>
                        <p:cond delay="indefinite"/>
                      </p:stCondLst>
                      <p:childTnLst>
                        <p:par>
                          <p:cTn id="52" fill="hold" nodeType="afterGroup">
                            <p:stCondLst>
                              <p:cond delay="0"/>
                            </p:stCondLst>
                            <p:childTnLst>
                              <p:par>
                                <p:cTn id="53" presetID="42" presetClass="entr" presetSubtype="0" fill="hold" nodeType="click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fade">
                                      <p:cBhvr>
                                        <p:cTn id="55" dur="500"/>
                                        <p:tgtEl>
                                          <p:spTgt spid="4"/>
                                        </p:tgtEl>
                                      </p:cBhvr>
                                    </p:animEffect>
                                    <p:anim calcmode="lin" valueType="num">
                                      <p:cBhvr>
                                        <p:cTn id="56" dur="500" fill="hold"/>
                                        <p:tgtEl>
                                          <p:spTgt spid="4"/>
                                        </p:tgtEl>
                                        <p:attrNameLst>
                                          <p:attrName>ppt_x</p:attrName>
                                        </p:attrNameLst>
                                      </p:cBhvr>
                                      <p:tavLst>
                                        <p:tav tm="0">
                                          <p:val>
                                            <p:strVal val="#ppt_x"/>
                                          </p:val>
                                        </p:tav>
                                        <p:tav tm="100000">
                                          <p:val>
                                            <p:strVal val="#ppt_x"/>
                                          </p:val>
                                        </p:tav>
                                      </p:tavLst>
                                    </p:anim>
                                    <p:anim calcmode="lin" valueType="num">
                                      <p:cBhvr>
                                        <p:cTn id="57" dur="5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58" fill="hold" nodeType="clickPar">
                      <p:stCondLst>
                        <p:cond delay="indefinite"/>
                      </p:stCondLst>
                      <p:childTnLst>
                        <p:par>
                          <p:cTn id="59" fill="hold" nodeType="afterGroup">
                            <p:stCondLst>
                              <p:cond delay="0"/>
                            </p:stCondLst>
                            <p:childTnLst>
                              <p:par>
                                <p:cTn id="60" presetID="42" presetClass="entr" presetSubtype="0" fill="hold" nodeType="clickEffect">
                                  <p:stCondLst>
                                    <p:cond delay="0"/>
                                  </p:stCondLst>
                                  <p:childTnLst>
                                    <p:set>
                                      <p:cBhvr>
                                        <p:cTn id="61" dur="1" fill="hold">
                                          <p:stCondLst>
                                            <p:cond delay="0"/>
                                          </p:stCondLst>
                                        </p:cTn>
                                        <p:tgtEl>
                                          <p:spTgt spid="5"/>
                                        </p:tgtEl>
                                        <p:attrNameLst>
                                          <p:attrName>style.visibility</p:attrName>
                                        </p:attrNameLst>
                                      </p:cBhvr>
                                      <p:to>
                                        <p:strVal val="visible"/>
                                      </p:to>
                                    </p:set>
                                    <p:animEffect transition="in" filter="fade">
                                      <p:cBhvr>
                                        <p:cTn id="62" dur="500"/>
                                        <p:tgtEl>
                                          <p:spTgt spid="5"/>
                                        </p:tgtEl>
                                      </p:cBhvr>
                                    </p:animEffect>
                                    <p:anim calcmode="lin" valueType="num">
                                      <p:cBhvr>
                                        <p:cTn id="63" dur="500" fill="hold"/>
                                        <p:tgtEl>
                                          <p:spTgt spid="5"/>
                                        </p:tgtEl>
                                        <p:attrNameLst>
                                          <p:attrName>ppt_x</p:attrName>
                                        </p:attrNameLst>
                                      </p:cBhvr>
                                      <p:tavLst>
                                        <p:tav tm="0">
                                          <p:val>
                                            <p:strVal val="#ppt_x"/>
                                          </p:val>
                                        </p:tav>
                                        <p:tav tm="100000">
                                          <p:val>
                                            <p:strVal val="#ppt_x"/>
                                          </p:val>
                                        </p:tav>
                                      </p:tavLst>
                                    </p:anim>
                                    <p:anim calcmode="lin" valueType="num">
                                      <p:cBhvr>
                                        <p:cTn id="64" dur="5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65" fill="hold" nodeType="clickPar">
                      <p:stCondLst>
                        <p:cond delay="indefinite"/>
                      </p:stCondLst>
                      <p:childTnLst>
                        <p:par>
                          <p:cTn id="66" fill="hold" nodeType="afterGroup">
                            <p:stCondLst>
                              <p:cond delay="0"/>
                            </p:stCondLst>
                            <p:childTnLst>
                              <p:par>
                                <p:cTn id="67" presetID="22" presetClass="entr" presetSubtype="1" fill="hold" nodeType="clickEffect">
                                  <p:stCondLst>
                                    <p:cond delay="0"/>
                                  </p:stCondLst>
                                  <p:childTnLst>
                                    <p:set>
                                      <p:cBhvr>
                                        <p:cTn id="68" dur="1" fill="hold">
                                          <p:stCondLst>
                                            <p:cond delay="0"/>
                                          </p:stCondLst>
                                        </p:cTn>
                                        <p:tgtEl>
                                          <p:spTgt spid="50"/>
                                        </p:tgtEl>
                                        <p:attrNameLst>
                                          <p:attrName>style.visibility</p:attrName>
                                        </p:attrNameLst>
                                      </p:cBhvr>
                                      <p:to>
                                        <p:strVal val="visible"/>
                                      </p:to>
                                    </p:set>
                                    <p:animEffect transition="in" filter="wipe(up)">
                                      <p:cBhvr>
                                        <p:cTn id="69" dur="750"/>
                                        <p:tgtEl>
                                          <p:spTgt spid="50"/>
                                        </p:tgtEl>
                                      </p:cBhvr>
                                    </p:animEffect>
                                  </p:childTnLst>
                                </p:cTn>
                              </p:par>
                            </p:childTnLst>
                          </p:cTn>
                        </p:par>
                      </p:childTnLst>
                    </p:cTn>
                  </p:par>
                  <p:par>
                    <p:cTn id="70" fill="hold" nodeType="clickPar">
                      <p:stCondLst>
                        <p:cond delay="indefinite"/>
                      </p:stCondLst>
                      <p:childTnLst>
                        <p:par>
                          <p:cTn id="71" fill="hold" nodeType="afterGroup">
                            <p:stCondLst>
                              <p:cond delay="0"/>
                            </p:stCondLst>
                            <p:childTnLst>
                              <p:par>
                                <p:cTn id="72" presetID="22" presetClass="entr" presetSubtype="8" fill="hold" grpId="0" nodeType="click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wipe(left)">
                                      <p:cBhvr>
                                        <p:cTn id="74" dur="750"/>
                                        <p:tgtEl>
                                          <p:spTgt spid="13"/>
                                        </p:tgtEl>
                                      </p:cBhvr>
                                    </p:animEffect>
                                  </p:childTnLst>
                                </p:cTn>
                              </p:par>
                            </p:childTnLst>
                          </p:cTn>
                        </p:par>
                      </p:childTnLst>
                    </p:cTn>
                  </p:par>
                  <p:par>
                    <p:cTn id="75" fill="hold" nodeType="clickPar">
                      <p:stCondLst>
                        <p:cond delay="indefinite"/>
                      </p:stCondLst>
                      <p:childTnLst>
                        <p:par>
                          <p:cTn id="76" fill="hold" nodeType="afterGroup">
                            <p:stCondLst>
                              <p:cond delay="0"/>
                            </p:stCondLst>
                            <p:childTnLst>
                              <p:par>
                                <p:cTn id="77" presetID="22" presetClass="entr" presetSubtype="8" fill="hold" grpId="0" nodeType="clickEffect">
                                  <p:stCondLst>
                                    <p:cond delay="0"/>
                                  </p:stCondLst>
                                  <p:childTnLst>
                                    <p:set>
                                      <p:cBhvr>
                                        <p:cTn id="78" dur="1" fill="hold">
                                          <p:stCondLst>
                                            <p:cond delay="0"/>
                                          </p:stCondLst>
                                        </p:cTn>
                                        <p:tgtEl>
                                          <p:spTgt spid="8"/>
                                        </p:tgtEl>
                                        <p:attrNameLst>
                                          <p:attrName>style.visibility</p:attrName>
                                        </p:attrNameLst>
                                      </p:cBhvr>
                                      <p:to>
                                        <p:strVal val="visible"/>
                                      </p:to>
                                    </p:set>
                                    <p:animEffect transition="in" filter="wipe(left)">
                                      <p:cBhvr>
                                        <p:cTn id="79" dur="750"/>
                                        <p:tgtEl>
                                          <p:spTgt spid="8"/>
                                        </p:tgtEl>
                                      </p:cBhvr>
                                    </p:animEffect>
                                  </p:childTnLst>
                                </p:cTn>
                              </p:par>
                            </p:childTnLst>
                          </p:cTn>
                        </p:par>
                      </p:childTnLst>
                    </p:cTn>
                  </p:par>
                  <p:par>
                    <p:cTn id="80" fill="hold" nodeType="clickPar">
                      <p:stCondLst>
                        <p:cond delay="indefinite"/>
                      </p:stCondLst>
                      <p:childTnLst>
                        <p:par>
                          <p:cTn id="81" fill="hold" nodeType="afterGroup">
                            <p:stCondLst>
                              <p:cond delay="0"/>
                            </p:stCondLst>
                            <p:childTnLst>
                              <p:par>
                                <p:cTn id="82" presetID="42" presetClass="entr" presetSubtype="0" fill="hold" nodeType="clickEffect">
                                  <p:stCondLst>
                                    <p:cond delay="0"/>
                                  </p:stCondLst>
                                  <p:childTnLst>
                                    <p:set>
                                      <p:cBhvr>
                                        <p:cTn id="83" dur="1" fill="hold">
                                          <p:stCondLst>
                                            <p:cond delay="0"/>
                                          </p:stCondLst>
                                        </p:cTn>
                                        <p:tgtEl>
                                          <p:spTgt spid="133"/>
                                        </p:tgtEl>
                                        <p:attrNameLst>
                                          <p:attrName>style.visibility</p:attrName>
                                        </p:attrNameLst>
                                      </p:cBhvr>
                                      <p:to>
                                        <p:strVal val="visible"/>
                                      </p:to>
                                    </p:set>
                                    <p:animEffect transition="in" filter="fade">
                                      <p:cBhvr>
                                        <p:cTn id="84" dur="500"/>
                                        <p:tgtEl>
                                          <p:spTgt spid="133"/>
                                        </p:tgtEl>
                                      </p:cBhvr>
                                    </p:animEffect>
                                    <p:anim calcmode="lin" valueType="num">
                                      <p:cBhvr>
                                        <p:cTn id="85" dur="500" fill="hold"/>
                                        <p:tgtEl>
                                          <p:spTgt spid="133"/>
                                        </p:tgtEl>
                                        <p:attrNameLst>
                                          <p:attrName>ppt_x</p:attrName>
                                        </p:attrNameLst>
                                      </p:cBhvr>
                                      <p:tavLst>
                                        <p:tav tm="0">
                                          <p:val>
                                            <p:strVal val="#ppt_x"/>
                                          </p:val>
                                        </p:tav>
                                        <p:tav tm="100000">
                                          <p:val>
                                            <p:strVal val="#ppt_x"/>
                                          </p:val>
                                        </p:tav>
                                      </p:tavLst>
                                    </p:anim>
                                    <p:anim calcmode="lin" valueType="num">
                                      <p:cBhvr>
                                        <p:cTn id="86" dur="500" fill="hold"/>
                                        <p:tgtEl>
                                          <p:spTgt spid="133"/>
                                        </p:tgtEl>
                                        <p:attrNameLst>
                                          <p:attrName>ppt_y</p:attrName>
                                        </p:attrNameLst>
                                      </p:cBhvr>
                                      <p:tavLst>
                                        <p:tav tm="0">
                                          <p:val>
                                            <p:strVal val="#ppt_y+.1"/>
                                          </p:val>
                                        </p:tav>
                                        <p:tav tm="100000">
                                          <p:val>
                                            <p:strVal val="#ppt_y"/>
                                          </p:val>
                                        </p:tav>
                                      </p:tavLst>
                                    </p:anim>
                                  </p:childTnLst>
                                </p:cTn>
                              </p:par>
                            </p:childTnLst>
                          </p:cTn>
                        </p:par>
                      </p:childTnLst>
                    </p:cTn>
                  </p:par>
                  <p:par>
                    <p:cTn id="87" fill="hold" nodeType="clickPar">
                      <p:stCondLst>
                        <p:cond delay="indefinite"/>
                      </p:stCondLst>
                      <p:childTnLst>
                        <p:par>
                          <p:cTn id="88" fill="hold" nodeType="afterGroup">
                            <p:stCondLst>
                              <p:cond delay="0"/>
                            </p:stCondLst>
                            <p:childTnLst>
                              <p:par>
                                <p:cTn id="89" presetID="42" presetClass="entr" presetSubtype="0" fill="hold" grpId="0" nodeType="clickEffect">
                                  <p:stCondLst>
                                    <p:cond delay="0"/>
                                  </p:stCondLst>
                                  <p:childTnLst>
                                    <p:set>
                                      <p:cBhvr>
                                        <p:cTn id="90" dur="1" fill="hold">
                                          <p:stCondLst>
                                            <p:cond delay="0"/>
                                          </p:stCondLst>
                                        </p:cTn>
                                        <p:tgtEl>
                                          <p:spTgt spid="52"/>
                                        </p:tgtEl>
                                        <p:attrNameLst>
                                          <p:attrName>style.visibility</p:attrName>
                                        </p:attrNameLst>
                                      </p:cBhvr>
                                      <p:to>
                                        <p:strVal val="visible"/>
                                      </p:to>
                                    </p:set>
                                    <p:animEffect transition="in" filter="fade">
                                      <p:cBhvr>
                                        <p:cTn id="91" dur="500"/>
                                        <p:tgtEl>
                                          <p:spTgt spid="52"/>
                                        </p:tgtEl>
                                      </p:cBhvr>
                                    </p:animEffect>
                                    <p:anim calcmode="lin" valueType="num">
                                      <p:cBhvr>
                                        <p:cTn id="92" dur="500" fill="hold"/>
                                        <p:tgtEl>
                                          <p:spTgt spid="52"/>
                                        </p:tgtEl>
                                        <p:attrNameLst>
                                          <p:attrName>ppt_x</p:attrName>
                                        </p:attrNameLst>
                                      </p:cBhvr>
                                      <p:tavLst>
                                        <p:tav tm="0">
                                          <p:val>
                                            <p:strVal val="#ppt_x"/>
                                          </p:val>
                                        </p:tav>
                                        <p:tav tm="100000">
                                          <p:val>
                                            <p:strVal val="#ppt_x"/>
                                          </p:val>
                                        </p:tav>
                                      </p:tavLst>
                                    </p:anim>
                                    <p:anim calcmode="lin" valueType="num">
                                      <p:cBhvr>
                                        <p:cTn id="93" dur="500" fill="hold"/>
                                        <p:tgtEl>
                                          <p:spTgt spid="52"/>
                                        </p:tgtEl>
                                        <p:attrNameLst>
                                          <p:attrName>ppt_y</p:attrName>
                                        </p:attrNameLst>
                                      </p:cBhvr>
                                      <p:tavLst>
                                        <p:tav tm="0">
                                          <p:val>
                                            <p:strVal val="#ppt_y+.1"/>
                                          </p:val>
                                        </p:tav>
                                        <p:tav tm="100000">
                                          <p:val>
                                            <p:strVal val="#ppt_y"/>
                                          </p:val>
                                        </p:tav>
                                      </p:tavLst>
                                    </p:anim>
                                  </p:childTnLst>
                                </p:cTn>
                              </p:par>
                            </p:childTnLst>
                          </p:cTn>
                        </p:par>
                      </p:childTnLst>
                    </p:cTn>
                  </p:par>
                  <p:par>
                    <p:cTn id="94" fill="hold" nodeType="clickPar">
                      <p:stCondLst>
                        <p:cond delay="indefinite"/>
                      </p:stCondLst>
                      <p:childTnLst>
                        <p:par>
                          <p:cTn id="95" fill="hold" nodeType="afterGroup">
                            <p:stCondLst>
                              <p:cond delay="0"/>
                            </p:stCondLst>
                            <p:childTnLst>
                              <p:par>
                                <p:cTn id="96" presetID="42" presetClass="entr" presetSubtype="0" fill="hold" grpId="0" nodeType="clickEffect">
                                  <p:stCondLst>
                                    <p:cond delay="0"/>
                                  </p:stCondLst>
                                  <p:childTnLst>
                                    <p:set>
                                      <p:cBhvr>
                                        <p:cTn id="97" dur="1" fill="hold">
                                          <p:stCondLst>
                                            <p:cond delay="0"/>
                                          </p:stCondLst>
                                        </p:cTn>
                                        <p:tgtEl>
                                          <p:spTgt spid="53"/>
                                        </p:tgtEl>
                                        <p:attrNameLst>
                                          <p:attrName>style.visibility</p:attrName>
                                        </p:attrNameLst>
                                      </p:cBhvr>
                                      <p:to>
                                        <p:strVal val="visible"/>
                                      </p:to>
                                    </p:set>
                                    <p:animEffect transition="in" filter="fade">
                                      <p:cBhvr>
                                        <p:cTn id="98" dur="500"/>
                                        <p:tgtEl>
                                          <p:spTgt spid="53"/>
                                        </p:tgtEl>
                                      </p:cBhvr>
                                    </p:animEffect>
                                    <p:anim calcmode="lin" valueType="num">
                                      <p:cBhvr>
                                        <p:cTn id="99" dur="500" fill="hold"/>
                                        <p:tgtEl>
                                          <p:spTgt spid="53"/>
                                        </p:tgtEl>
                                        <p:attrNameLst>
                                          <p:attrName>ppt_x</p:attrName>
                                        </p:attrNameLst>
                                      </p:cBhvr>
                                      <p:tavLst>
                                        <p:tav tm="0">
                                          <p:val>
                                            <p:strVal val="#ppt_x"/>
                                          </p:val>
                                        </p:tav>
                                        <p:tav tm="100000">
                                          <p:val>
                                            <p:strVal val="#ppt_x"/>
                                          </p:val>
                                        </p:tav>
                                      </p:tavLst>
                                    </p:anim>
                                    <p:anim calcmode="lin" valueType="num">
                                      <p:cBhvr>
                                        <p:cTn id="100" dur="500" fill="hold"/>
                                        <p:tgtEl>
                                          <p:spTgt spid="53"/>
                                        </p:tgtEl>
                                        <p:attrNameLst>
                                          <p:attrName>ppt_y</p:attrName>
                                        </p:attrNameLst>
                                      </p:cBhvr>
                                      <p:tavLst>
                                        <p:tav tm="0">
                                          <p:val>
                                            <p:strVal val="#ppt_y+.1"/>
                                          </p:val>
                                        </p:tav>
                                        <p:tav tm="100000">
                                          <p:val>
                                            <p:strVal val="#ppt_y"/>
                                          </p:val>
                                        </p:tav>
                                      </p:tavLst>
                                    </p:anim>
                                  </p:childTnLst>
                                </p:cTn>
                              </p:par>
                            </p:childTnLst>
                          </p:cTn>
                        </p:par>
                      </p:childTnLst>
                    </p:cTn>
                  </p:par>
                  <p:par>
                    <p:cTn id="101" fill="hold" nodeType="clickPar">
                      <p:stCondLst>
                        <p:cond delay="indefinite"/>
                      </p:stCondLst>
                      <p:childTnLst>
                        <p:par>
                          <p:cTn id="102" fill="hold" nodeType="afterGroup">
                            <p:stCondLst>
                              <p:cond delay="0"/>
                            </p:stCondLst>
                            <p:childTnLst>
                              <p:par>
                                <p:cTn id="103" presetID="42" presetClass="entr" presetSubtype="0" fill="hold" grpId="0" nodeType="clickEffect">
                                  <p:stCondLst>
                                    <p:cond delay="0"/>
                                  </p:stCondLst>
                                  <p:childTnLst>
                                    <p:set>
                                      <p:cBhvr>
                                        <p:cTn id="104" dur="1" fill="hold">
                                          <p:stCondLst>
                                            <p:cond delay="0"/>
                                          </p:stCondLst>
                                        </p:cTn>
                                        <p:tgtEl>
                                          <p:spTgt spid="51"/>
                                        </p:tgtEl>
                                        <p:attrNameLst>
                                          <p:attrName>style.visibility</p:attrName>
                                        </p:attrNameLst>
                                      </p:cBhvr>
                                      <p:to>
                                        <p:strVal val="visible"/>
                                      </p:to>
                                    </p:set>
                                    <p:animEffect transition="in" filter="fade">
                                      <p:cBhvr>
                                        <p:cTn id="105" dur="500"/>
                                        <p:tgtEl>
                                          <p:spTgt spid="51"/>
                                        </p:tgtEl>
                                      </p:cBhvr>
                                    </p:animEffect>
                                    <p:anim calcmode="lin" valueType="num">
                                      <p:cBhvr>
                                        <p:cTn id="106" dur="500" fill="hold"/>
                                        <p:tgtEl>
                                          <p:spTgt spid="51"/>
                                        </p:tgtEl>
                                        <p:attrNameLst>
                                          <p:attrName>ppt_x</p:attrName>
                                        </p:attrNameLst>
                                      </p:cBhvr>
                                      <p:tavLst>
                                        <p:tav tm="0">
                                          <p:val>
                                            <p:strVal val="#ppt_x"/>
                                          </p:val>
                                        </p:tav>
                                        <p:tav tm="100000">
                                          <p:val>
                                            <p:strVal val="#ppt_x"/>
                                          </p:val>
                                        </p:tav>
                                      </p:tavLst>
                                    </p:anim>
                                    <p:anim calcmode="lin" valueType="num">
                                      <p:cBhvr>
                                        <p:cTn id="107" dur="500" fill="hold"/>
                                        <p:tgtEl>
                                          <p:spTgt spid="51"/>
                                        </p:tgtEl>
                                        <p:attrNameLst>
                                          <p:attrName>ppt_y</p:attrName>
                                        </p:attrNameLst>
                                      </p:cBhvr>
                                      <p:tavLst>
                                        <p:tav tm="0">
                                          <p:val>
                                            <p:strVal val="#ppt_y+.1"/>
                                          </p:val>
                                        </p:tav>
                                        <p:tav tm="100000">
                                          <p:val>
                                            <p:strVal val="#ppt_y"/>
                                          </p:val>
                                        </p:tav>
                                      </p:tavLst>
                                    </p:anim>
                                  </p:childTnLst>
                                </p:cTn>
                              </p:par>
                            </p:childTnLst>
                          </p:cTn>
                        </p:par>
                      </p:childTnLst>
                    </p:cTn>
                  </p:par>
                  <p:par>
                    <p:cTn id="108" fill="hold" nodeType="clickPar">
                      <p:stCondLst>
                        <p:cond delay="indefinite"/>
                      </p:stCondLst>
                      <p:childTnLst>
                        <p:par>
                          <p:cTn id="109" fill="hold" nodeType="afterGroup">
                            <p:stCondLst>
                              <p:cond delay="0"/>
                            </p:stCondLst>
                            <p:childTnLst>
                              <p:par>
                                <p:cTn id="110" presetID="42" presetClass="entr" presetSubtype="0" fill="hold" grpId="0" nodeType="clickEffect">
                                  <p:stCondLst>
                                    <p:cond delay="0"/>
                                  </p:stCondLst>
                                  <p:childTnLst>
                                    <p:set>
                                      <p:cBhvr>
                                        <p:cTn id="111" dur="1" fill="hold">
                                          <p:stCondLst>
                                            <p:cond delay="0"/>
                                          </p:stCondLst>
                                        </p:cTn>
                                        <p:tgtEl>
                                          <p:spTgt spid="9"/>
                                        </p:tgtEl>
                                        <p:attrNameLst>
                                          <p:attrName>style.visibility</p:attrName>
                                        </p:attrNameLst>
                                      </p:cBhvr>
                                      <p:to>
                                        <p:strVal val="visible"/>
                                      </p:to>
                                    </p:set>
                                    <p:animEffect transition="in" filter="fade">
                                      <p:cBhvr>
                                        <p:cTn id="112" dur="500"/>
                                        <p:tgtEl>
                                          <p:spTgt spid="9"/>
                                        </p:tgtEl>
                                      </p:cBhvr>
                                    </p:animEffect>
                                    <p:anim calcmode="lin" valueType="num">
                                      <p:cBhvr>
                                        <p:cTn id="113" dur="500" fill="hold"/>
                                        <p:tgtEl>
                                          <p:spTgt spid="9"/>
                                        </p:tgtEl>
                                        <p:attrNameLst>
                                          <p:attrName>ppt_x</p:attrName>
                                        </p:attrNameLst>
                                      </p:cBhvr>
                                      <p:tavLst>
                                        <p:tav tm="0">
                                          <p:val>
                                            <p:strVal val="#ppt_x"/>
                                          </p:val>
                                        </p:tav>
                                        <p:tav tm="100000">
                                          <p:val>
                                            <p:strVal val="#ppt_x"/>
                                          </p:val>
                                        </p:tav>
                                      </p:tavLst>
                                    </p:anim>
                                    <p:anim calcmode="lin" valueType="num">
                                      <p:cBhvr>
                                        <p:cTn id="114" dur="5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15" fill="hold" nodeType="clickPar">
                      <p:stCondLst>
                        <p:cond delay="indefinite"/>
                      </p:stCondLst>
                      <p:childTnLst>
                        <p:par>
                          <p:cTn id="116" fill="hold" nodeType="afterGroup">
                            <p:stCondLst>
                              <p:cond delay="0"/>
                            </p:stCondLst>
                            <p:childTnLst>
                              <p:par>
                                <p:cTn id="117" presetID="42" presetClass="entr" presetSubtype="0" fill="hold" nodeType="clickEffect">
                                  <p:stCondLst>
                                    <p:cond delay="0"/>
                                  </p:stCondLst>
                                  <p:childTnLst>
                                    <p:set>
                                      <p:cBhvr>
                                        <p:cTn id="118" dur="1" fill="hold">
                                          <p:stCondLst>
                                            <p:cond delay="0"/>
                                          </p:stCondLst>
                                        </p:cTn>
                                        <p:tgtEl>
                                          <p:spTgt spid="10"/>
                                        </p:tgtEl>
                                        <p:attrNameLst>
                                          <p:attrName>style.visibility</p:attrName>
                                        </p:attrNameLst>
                                      </p:cBhvr>
                                      <p:to>
                                        <p:strVal val="visible"/>
                                      </p:to>
                                    </p:set>
                                    <p:animEffect transition="in" filter="fade">
                                      <p:cBhvr>
                                        <p:cTn id="119" dur="1000"/>
                                        <p:tgtEl>
                                          <p:spTgt spid="10"/>
                                        </p:tgtEl>
                                      </p:cBhvr>
                                    </p:animEffect>
                                    <p:anim calcmode="lin" valueType="num">
                                      <p:cBhvr>
                                        <p:cTn id="120" dur="1000" fill="hold"/>
                                        <p:tgtEl>
                                          <p:spTgt spid="10"/>
                                        </p:tgtEl>
                                        <p:attrNameLst>
                                          <p:attrName>ppt_x</p:attrName>
                                        </p:attrNameLst>
                                      </p:cBhvr>
                                      <p:tavLst>
                                        <p:tav tm="0">
                                          <p:val>
                                            <p:strVal val="#ppt_x"/>
                                          </p:val>
                                        </p:tav>
                                        <p:tav tm="100000">
                                          <p:val>
                                            <p:strVal val="#ppt_x"/>
                                          </p:val>
                                        </p:tav>
                                      </p:tavLst>
                                    </p:anim>
                                    <p:anim calcmode="lin" valueType="num">
                                      <p:cBhvr>
                                        <p:cTn id="12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22" fill="hold" nodeType="clickPar">
                      <p:stCondLst>
                        <p:cond delay="indefinite"/>
                      </p:stCondLst>
                      <p:childTnLst>
                        <p:par>
                          <p:cTn id="123" fill="hold" nodeType="afterGroup">
                            <p:stCondLst>
                              <p:cond delay="0"/>
                            </p:stCondLst>
                            <p:childTnLst>
                              <p:par>
                                <p:cTn id="124" presetID="42" presetClass="entr" presetSubtype="0" fill="hold" grpId="0" nodeType="clickEffect">
                                  <p:stCondLst>
                                    <p:cond delay="0"/>
                                  </p:stCondLst>
                                  <p:childTnLst>
                                    <p:set>
                                      <p:cBhvr>
                                        <p:cTn id="125" dur="1" fill="hold">
                                          <p:stCondLst>
                                            <p:cond delay="0"/>
                                          </p:stCondLst>
                                        </p:cTn>
                                        <p:tgtEl>
                                          <p:spTgt spid="131"/>
                                        </p:tgtEl>
                                        <p:attrNameLst>
                                          <p:attrName>style.visibility</p:attrName>
                                        </p:attrNameLst>
                                      </p:cBhvr>
                                      <p:to>
                                        <p:strVal val="visible"/>
                                      </p:to>
                                    </p:set>
                                    <p:animEffect transition="in" filter="fade">
                                      <p:cBhvr>
                                        <p:cTn id="126" dur="1000"/>
                                        <p:tgtEl>
                                          <p:spTgt spid="131"/>
                                        </p:tgtEl>
                                      </p:cBhvr>
                                    </p:animEffect>
                                    <p:anim calcmode="lin" valueType="num">
                                      <p:cBhvr>
                                        <p:cTn id="127" dur="1000" fill="hold"/>
                                        <p:tgtEl>
                                          <p:spTgt spid="131"/>
                                        </p:tgtEl>
                                        <p:attrNameLst>
                                          <p:attrName>ppt_x</p:attrName>
                                        </p:attrNameLst>
                                      </p:cBhvr>
                                      <p:tavLst>
                                        <p:tav tm="0">
                                          <p:val>
                                            <p:strVal val="#ppt_x"/>
                                          </p:val>
                                        </p:tav>
                                        <p:tav tm="100000">
                                          <p:val>
                                            <p:strVal val="#ppt_x"/>
                                          </p:val>
                                        </p:tav>
                                      </p:tavLst>
                                    </p:anim>
                                    <p:anim calcmode="lin" valueType="num">
                                      <p:cBhvr>
                                        <p:cTn id="128" dur="1000" fill="hold"/>
                                        <p:tgtEl>
                                          <p:spTgt spid="131"/>
                                        </p:tgtEl>
                                        <p:attrNameLst>
                                          <p:attrName>ppt_y</p:attrName>
                                        </p:attrNameLst>
                                      </p:cBhvr>
                                      <p:tavLst>
                                        <p:tav tm="0">
                                          <p:val>
                                            <p:strVal val="#ppt_y+.1"/>
                                          </p:val>
                                        </p:tav>
                                        <p:tav tm="100000">
                                          <p:val>
                                            <p:strVal val="#ppt_y"/>
                                          </p:val>
                                        </p:tav>
                                      </p:tavLst>
                                    </p:anim>
                                  </p:childTnLst>
                                </p:cTn>
                              </p:par>
                            </p:childTnLst>
                          </p:cTn>
                        </p:par>
                      </p:childTnLst>
                    </p:cTn>
                  </p:par>
                  <p:par>
                    <p:cTn id="129" fill="hold" nodeType="clickPar">
                      <p:stCondLst>
                        <p:cond delay="indefinite"/>
                      </p:stCondLst>
                      <p:childTnLst>
                        <p:par>
                          <p:cTn id="130" fill="hold" nodeType="afterGroup">
                            <p:stCondLst>
                              <p:cond delay="0"/>
                            </p:stCondLst>
                            <p:childTnLst>
                              <p:par>
                                <p:cTn id="131" presetID="42" presetClass="entr" presetSubtype="0" fill="hold" grpId="0" nodeType="clickEffect">
                                  <p:stCondLst>
                                    <p:cond delay="0"/>
                                  </p:stCondLst>
                                  <p:childTnLst>
                                    <p:set>
                                      <p:cBhvr>
                                        <p:cTn id="132" dur="1" fill="hold">
                                          <p:stCondLst>
                                            <p:cond delay="0"/>
                                          </p:stCondLst>
                                        </p:cTn>
                                        <p:tgtEl>
                                          <p:spTgt spid="132"/>
                                        </p:tgtEl>
                                        <p:attrNameLst>
                                          <p:attrName>style.visibility</p:attrName>
                                        </p:attrNameLst>
                                      </p:cBhvr>
                                      <p:to>
                                        <p:strVal val="visible"/>
                                      </p:to>
                                    </p:set>
                                    <p:animEffect transition="in" filter="fade">
                                      <p:cBhvr>
                                        <p:cTn id="133" dur="1000"/>
                                        <p:tgtEl>
                                          <p:spTgt spid="132"/>
                                        </p:tgtEl>
                                      </p:cBhvr>
                                    </p:animEffect>
                                    <p:anim calcmode="lin" valueType="num">
                                      <p:cBhvr>
                                        <p:cTn id="134" dur="1000" fill="hold"/>
                                        <p:tgtEl>
                                          <p:spTgt spid="132"/>
                                        </p:tgtEl>
                                        <p:attrNameLst>
                                          <p:attrName>ppt_x</p:attrName>
                                        </p:attrNameLst>
                                      </p:cBhvr>
                                      <p:tavLst>
                                        <p:tav tm="0">
                                          <p:val>
                                            <p:strVal val="#ppt_x"/>
                                          </p:val>
                                        </p:tav>
                                        <p:tav tm="100000">
                                          <p:val>
                                            <p:strVal val="#ppt_x"/>
                                          </p:val>
                                        </p:tav>
                                      </p:tavLst>
                                    </p:anim>
                                    <p:anim calcmode="lin" valueType="num">
                                      <p:cBhvr>
                                        <p:cTn id="135" dur="1000" fill="hold"/>
                                        <p:tgtEl>
                                          <p:spTgt spid="1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1" grpId="0"/>
      <p:bldP spid="13" grpId="0"/>
      <p:bldP spid="51" grpId="0"/>
      <p:bldP spid="52" grpId="0"/>
      <p:bldP spid="53" grpId="0"/>
      <p:bldP spid="131" grpId="0"/>
      <p:bldP spid="132" grpId="0"/>
      <p:bldP spid="48" grpId="0" animBg="1"/>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1"/>
          <p:cNvGrpSpPr/>
          <p:nvPr/>
        </p:nvGrpSpPr>
        <p:grpSpPr>
          <a:xfrm>
            <a:off x="659765" y="1941830"/>
            <a:ext cx="6681470" cy="3961130"/>
            <a:chOff x="1039" y="3058"/>
            <a:chExt cx="10522" cy="6238"/>
          </a:xfrm>
        </p:grpSpPr>
        <p:sp>
          <p:nvSpPr>
            <p:cNvPr id="114" name="矩形: 圆角 113"/>
            <p:cNvSpPr/>
            <p:nvPr/>
          </p:nvSpPr>
          <p:spPr>
            <a:xfrm>
              <a:off x="1039" y="3058"/>
              <a:ext cx="10522" cy="6238"/>
            </a:xfrm>
            <a:prstGeom prst="roundRect">
              <a:avLst>
                <a:gd name="adj" fmla="val 314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 name="矩形 3"/>
            <p:cNvSpPr/>
            <p:nvPr/>
          </p:nvSpPr>
          <p:spPr>
            <a:xfrm>
              <a:off x="1177" y="3219"/>
              <a:ext cx="10115" cy="3724"/>
            </a:xfrm>
            <a:prstGeom prst="rect">
              <a:avLst/>
            </a:prstGeom>
          </p:spPr>
          <p:txBody>
            <a:bodyPr wrap="square">
              <a:spAutoFit/>
            </a:bodyPr>
            <a:lstStyle/>
            <a:p>
              <a:pPr marL="285750" indent="-285750" algn="just">
                <a:lnSpc>
                  <a:spcPct val="125000"/>
                </a:lnSpc>
                <a:buFont typeface="Arial" panose="020B0604020202020204" pitchFamily="34" charset="0"/>
                <a:buChar char="•"/>
              </a:pPr>
              <a:r>
                <a:rPr lang="zh-CN" altLang="en-US" sz="2000"/>
                <a:t>性别是生物最明显的相对性状，绝大多数生物都有雌、雄性之分，许多生物的性别是由性染色体决定的，在二倍体生物体细胞中，染色体是成对存在的，绝大多数同源染色体的形态结构和大小等基本相似，称为常染色体，有一对形态结构大小和功能不同的染色体与性别决定有关，这对染色体称之为性染色体。</a:t>
              </a:r>
            </a:p>
          </p:txBody>
        </p:sp>
      </p:grpSp>
      <p:pic>
        <p:nvPicPr>
          <p:cNvPr id="36" name="Picture 2" descr="https://timgsa.baidu.com/timg?image&amp;quality=80&amp;size=b9999_10000&amp;sec=1553531057960&amp;di=a0563192f60832a1f98bbd2471ce4ed7&amp;imgtype=0&amp;src=http%3A%2F%2Fyzhtml01.book118.com%2F2016%2F09%2F17%2F20%2F28107343%2F12.files%2Ffile0001.png"/>
          <p:cNvPicPr>
            <a:picLocks noChangeAspect="1" noChangeArrowheads="1"/>
          </p:cNvPicPr>
          <p:nvPr/>
        </p:nvPicPr>
        <p:blipFill>
          <a:blip r:embed="rId3" cstate="print">
            <a:extLst>
              <a:ext uri="{28A0092B-C50C-407E-A947-70E740481C1C}">
                <a14:useLocalDpi xmlns:a14="http://schemas.microsoft.com/office/drawing/2010/main" val="0"/>
              </a:ext>
            </a:extLst>
          </a:blip>
          <a:srcRect r="33564" b="12936"/>
          <a:stretch>
            <a:fillRect/>
          </a:stretch>
        </p:blipFill>
        <p:spPr bwMode="auto">
          <a:xfrm>
            <a:off x="7736967" y="1918838"/>
            <a:ext cx="3670114" cy="1893159"/>
          </a:xfrm>
          <a:prstGeom prst="rect">
            <a:avLst/>
          </a:prstGeom>
          <a:noFill/>
          <a:extLst>
            <a:ext uri="{909E8E84-426E-40DD-AFC4-6F175D3DCCD1}">
              <a14:hiddenFill xmlns:a14="http://schemas.microsoft.com/office/drawing/2010/main">
                <a:solidFill>
                  <a:srgbClr val="FFFFFF"/>
                </a:solidFill>
              </a14:hiddenFill>
            </a:ext>
          </a:extLst>
        </p:spPr>
      </p:pic>
      <p:sp>
        <p:nvSpPr>
          <p:cNvPr id="12" name="矩形 11"/>
          <p:cNvSpPr/>
          <p:nvPr/>
        </p:nvSpPr>
        <p:spPr>
          <a:xfrm>
            <a:off x="747146" y="4620006"/>
            <a:ext cx="6507094" cy="1210844"/>
          </a:xfrm>
          <a:prstGeom prst="rect">
            <a:avLst/>
          </a:prstGeom>
        </p:spPr>
        <p:txBody>
          <a:bodyPr wrap="square">
            <a:spAutoFit/>
          </a:bodyPr>
          <a:lstStyle/>
          <a:p>
            <a:pPr marL="285750" indent="-285750" algn="just">
              <a:lnSpc>
                <a:spcPct val="125000"/>
              </a:lnSpc>
              <a:buFont typeface="Arial" panose="020B0604020202020204" pitchFamily="34" charset="0"/>
              <a:buChar char="•"/>
            </a:pPr>
            <a:r>
              <a:rPr lang="zh-CN" altLang="en-US" sz="2000"/>
              <a:t>果蝇的体细胞有</a:t>
            </a:r>
            <a:r>
              <a:rPr lang="en-US" altLang="zh-CN" sz="2000"/>
              <a:t>4</a:t>
            </a:r>
            <a:r>
              <a:rPr lang="zh-CN" altLang="en-US" sz="2000"/>
              <a:t>对染色体，</a:t>
            </a:r>
            <a:r>
              <a:rPr lang="en-US" altLang="zh-CN" sz="2000"/>
              <a:t>2</a:t>
            </a:r>
            <a:r>
              <a:rPr lang="zh-CN" altLang="en-US" sz="2000"/>
              <a:t>对是常染色体，</a:t>
            </a:r>
            <a:r>
              <a:rPr lang="en-US" altLang="zh-CN" sz="2000"/>
              <a:t>1</a:t>
            </a:r>
            <a:r>
              <a:rPr lang="zh-CN" altLang="en-US" sz="2000"/>
              <a:t>对是性染色体，在雌果蝇中性染色体是同型的，用</a:t>
            </a:r>
            <a:r>
              <a:rPr lang="en-US" altLang="zh-CN" sz="2000"/>
              <a:t>XX</a:t>
            </a:r>
            <a:r>
              <a:rPr lang="zh-CN" altLang="en-US" sz="2000"/>
              <a:t>表示，在雄果蝇中，性染色体是异型的，用</a:t>
            </a:r>
            <a:r>
              <a:rPr lang="en-US" altLang="zh-CN" sz="2000"/>
              <a:t>XY</a:t>
            </a:r>
            <a:r>
              <a:rPr lang="zh-CN" altLang="en-US" sz="2000"/>
              <a:t>表示。</a:t>
            </a:r>
          </a:p>
        </p:txBody>
      </p:sp>
      <p:grpSp>
        <p:nvGrpSpPr>
          <p:cNvPr id="13" name="淘宝网Chenying0907出品 7"/>
          <p:cNvGrpSpPr/>
          <p:nvPr/>
        </p:nvGrpSpPr>
        <p:grpSpPr>
          <a:xfrm>
            <a:off x="552971" y="324163"/>
            <a:ext cx="604358" cy="216024"/>
            <a:chOff x="264939" y="188640"/>
            <a:chExt cx="604358" cy="216024"/>
          </a:xfrm>
        </p:grpSpPr>
        <p:sp>
          <p:nvSpPr>
            <p:cNvPr id="14" name="燕尾形 13"/>
            <p:cNvSpPr/>
            <p:nvPr/>
          </p:nvSpPr>
          <p:spPr>
            <a:xfrm>
              <a:off x="264939" y="188640"/>
              <a:ext cx="216024" cy="216024"/>
            </a:xfrm>
            <a:prstGeom prst="chevron">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 name="燕尾形 14"/>
            <p:cNvSpPr/>
            <p:nvPr/>
          </p:nvSpPr>
          <p:spPr>
            <a:xfrm>
              <a:off x="454914" y="188640"/>
              <a:ext cx="216024" cy="216024"/>
            </a:xfrm>
            <a:prstGeom prst="chevron">
              <a:avLst/>
            </a:prstGeom>
            <a:solidFill>
              <a:srgbClr val="01ACBE">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 name="燕尾形 15"/>
            <p:cNvSpPr/>
            <p:nvPr/>
          </p:nvSpPr>
          <p:spPr>
            <a:xfrm>
              <a:off x="653273" y="188640"/>
              <a:ext cx="216024" cy="216024"/>
            </a:xfrm>
            <a:prstGeom prst="chevron">
              <a:avLst/>
            </a:prstGeom>
            <a:solidFill>
              <a:srgbClr val="01ACBE">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7" name="淘宝网Chenying0907出品 9"/>
          <p:cNvSpPr txBox="1"/>
          <p:nvPr/>
        </p:nvSpPr>
        <p:spPr>
          <a:xfrm>
            <a:off x="1345058" y="186512"/>
            <a:ext cx="4790239" cy="438582"/>
          </a:xfrm>
          <a:prstGeom prst="rect">
            <a:avLst/>
          </a:prstGeom>
          <a:noFill/>
        </p:spPr>
        <p:txBody>
          <a:bodyPr wrap="square" lIns="68580" tIns="34290" rIns="68580" bIns="34290" rtlCol="0">
            <a:spAutoFit/>
          </a:bodyPr>
          <a:lstStyle/>
          <a:p>
            <a:pPr marL="0" lvl="1"/>
            <a:r>
              <a:rPr lang="zh-CN" altLang="en-US" sz="2400" b="1" dirty="0">
                <a:solidFill>
                  <a:srgbClr val="01ACBE"/>
                </a:solidFill>
                <a:latin typeface="微软雅黑" pitchFamily="34" charset="-122"/>
                <a:ea typeface="微软雅黑" pitchFamily="34" charset="-122"/>
              </a:rPr>
              <a:t>基因位于染色体上的实验证据</a:t>
            </a:r>
          </a:p>
        </p:txBody>
      </p:sp>
      <p:cxnSp>
        <p:nvCxnSpPr>
          <p:cNvPr id="18" name="淘宝网Chenying0907出品 12"/>
          <p:cNvCxnSpPr/>
          <p:nvPr/>
        </p:nvCxnSpPr>
        <p:spPr>
          <a:xfrm>
            <a:off x="1417067" y="620688"/>
            <a:ext cx="964907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0" name="圆角矩形 19"/>
          <p:cNvSpPr/>
          <p:nvPr/>
        </p:nvSpPr>
        <p:spPr>
          <a:xfrm>
            <a:off x="1317750" y="1289265"/>
            <a:ext cx="3976146" cy="576064"/>
          </a:xfrm>
          <a:prstGeom prst="roundRect">
            <a:avLst>
              <a:gd name="adj" fmla="val 5000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rgbClr val="01ACBE"/>
                </a:solidFill>
                <a:latin typeface="微软雅黑" panose="020B0503020204020204" pitchFamily="34" charset="-122"/>
                <a:ea typeface="微软雅黑" panose="020B0503020204020204" pitchFamily="34" charset="-122"/>
              </a:rPr>
              <a:t>同时期细胞学研究背景</a:t>
            </a:r>
          </a:p>
        </p:txBody>
      </p:sp>
      <p:sp>
        <p:nvSpPr>
          <p:cNvPr id="21" name="Freeform 5"/>
          <p:cNvSpPr>
            <a:spLocks/>
          </p:cNvSpPr>
          <p:nvPr/>
        </p:nvSpPr>
        <p:spPr bwMode="auto">
          <a:xfrm rot="10800000">
            <a:off x="942928" y="1293670"/>
            <a:ext cx="584615" cy="51814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rgbClr val="FFC165"/>
              </a:gs>
              <a:gs pos="100000">
                <a:srgbClr val="FF9A05"/>
              </a:gs>
            </a:gsLst>
            <a:lin ang="2700000" scaled="1"/>
            <a:tileRect/>
          </a:gradFill>
          <a:ln w="25400">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wrap="square" lIns="91440" tIns="45720" rIns="91440" bIns="45720" numCol="1" anchor="t" anchorCtr="0" compatLnSpc="1">
            <a:prstTxWarp prst="textNoShape">
              <a:avLst/>
            </a:prstTxWarp>
          </a:bodyPr>
          <a:lstStyle/>
          <a:p>
            <a:endParaRPr lang="zh-CN" altLang="en-US">
              <a:solidFill>
                <a:prstClr val="black"/>
              </a:solidFill>
              <a:latin typeface="Impact MT Std" pitchFamily="34" charset="0"/>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childTnLst>
                    </p:cTn>
                  </p:par>
                  <p:par>
                    <p:cTn id="15" fill="hold" nodeType="clickPar">
                      <p:stCondLst>
                        <p:cond delay="indefinite"/>
                      </p:stCondLst>
                      <p:childTnLst>
                        <p:par>
                          <p:cTn id="16" fill="hold" nodeType="afterGroup">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wipe(left)">
                                      <p:cBhvr>
                                        <p:cTn id="19" dur="500"/>
                                        <p:tgtEl>
                                          <p:spTgt spid="12"/>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42" presetClass="entr" presetSubtype="0" fill="hold" nodeType="click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fade">
                                      <p:cBhvr>
                                        <p:cTn id="24" dur="1000"/>
                                        <p:tgtEl>
                                          <p:spTgt spid="36"/>
                                        </p:tgtEl>
                                      </p:cBhvr>
                                    </p:animEffect>
                                    <p:anim calcmode="lin" valueType="num">
                                      <p:cBhvr>
                                        <p:cTn id="25" dur="1000" fill="hold"/>
                                        <p:tgtEl>
                                          <p:spTgt spid="36"/>
                                        </p:tgtEl>
                                        <p:attrNameLst>
                                          <p:attrName>ppt_x</p:attrName>
                                        </p:attrNameLst>
                                      </p:cBhvr>
                                      <p:tavLst>
                                        <p:tav tm="0">
                                          <p:val>
                                            <p:strVal val="#ppt_x"/>
                                          </p:val>
                                        </p:tav>
                                        <p:tav tm="100000">
                                          <p:val>
                                            <p:strVal val="#ppt_x"/>
                                          </p:val>
                                        </p:tav>
                                      </p:tavLst>
                                    </p:anim>
                                    <p:anim calcmode="lin" valueType="num">
                                      <p:cBhvr>
                                        <p:cTn id="26"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0"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8" name="Text Box 8"/>
          <p:cNvSpPr txBox="1"/>
          <p:nvPr/>
        </p:nvSpPr>
        <p:spPr>
          <a:xfrm>
            <a:off x="7389939" y="5297805"/>
            <a:ext cx="3456359" cy="861774"/>
          </a:xfrm>
          <a:prstGeom prst="rect">
            <a:avLst/>
          </a:prstGeom>
          <a:noFill/>
          <a:ln w="9525">
            <a:noFill/>
          </a:ln>
        </p:spPr>
        <p:txBody>
          <a:bodyPr wrap="square"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zh-CN" altLang="en-US">
                <a:solidFill>
                  <a:schemeClr val="tx1">
                    <a:lumMod val="95000"/>
                    <a:lumOff val="5000"/>
                  </a:schemeClr>
                </a:solidFill>
                <a:latin typeface="微软雅黑" panose="020B0503020204020204" pitchFamily="34" charset="-122"/>
                <a:ea typeface="微软雅黑" panose="020B0503020204020204" pitchFamily="34" charset="-122"/>
              </a:rPr>
              <a:t>红（雌、雄）：白 </a:t>
            </a:r>
            <a:r>
              <a:rPr lang="en-US" altLang="zh-CN">
                <a:solidFill>
                  <a:schemeClr val="tx1">
                    <a:lumMod val="95000"/>
                    <a:lumOff val="5000"/>
                  </a:schemeClr>
                </a:solidFill>
                <a:latin typeface="微软雅黑" panose="020B0503020204020204" pitchFamily="34" charset="-122"/>
                <a:ea typeface="微软雅黑" panose="020B0503020204020204" pitchFamily="34" charset="-122"/>
              </a:rPr>
              <a:t>(</a:t>
            </a:r>
            <a:r>
              <a:rPr lang="zh-CN" altLang="en-US">
                <a:solidFill>
                  <a:schemeClr val="tx1">
                    <a:lumMod val="95000"/>
                    <a:lumOff val="5000"/>
                  </a:schemeClr>
                </a:solidFill>
                <a:latin typeface="微软雅黑" panose="020B0503020204020204" pitchFamily="34" charset="-122"/>
                <a:ea typeface="微软雅黑" panose="020B0503020204020204" pitchFamily="34" charset="-122"/>
              </a:rPr>
              <a:t>雄</a:t>
            </a:r>
            <a:r>
              <a:rPr lang="en-US" altLang="zh-CN">
                <a:solidFill>
                  <a:schemeClr val="tx1">
                    <a:lumMod val="95000"/>
                    <a:lumOff val="5000"/>
                  </a:schemeClr>
                </a:solidFill>
                <a:latin typeface="微软雅黑" panose="020B0503020204020204" pitchFamily="34" charset="-122"/>
                <a:ea typeface="微软雅黑" panose="020B0503020204020204" pitchFamily="34" charset="-122"/>
              </a:rPr>
              <a:t>)=3:1</a:t>
            </a:r>
          </a:p>
          <a:p>
            <a:r>
              <a:rPr lang="zh-CN" altLang="en-US">
                <a:solidFill>
                  <a:schemeClr val="tx1">
                    <a:lumMod val="95000"/>
                    <a:lumOff val="5000"/>
                  </a:schemeClr>
                </a:solidFill>
                <a:latin typeface="微软雅黑" panose="020B0503020204020204" pitchFamily="34" charset="-122"/>
                <a:ea typeface="微软雅黑" panose="020B0503020204020204" pitchFamily="34" charset="-122"/>
              </a:rPr>
              <a:t>红雌：红雄：白 雄</a:t>
            </a:r>
            <a:r>
              <a:rPr lang="en-US" altLang="zh-CN">
                <a:solidFill>
                  <a:schemeClr val="tx1">
                    <a:lumMod val="95000"/>
                    <a:lumOff val="5000"/>
                  </a:schemeClr>
                </a:solidFill>
                <a:latin typeface="微软雅黑" panose="020B0503020204020204" pitchFamily="34" charset="-122"/>
                <a:ea typeface="微软雅黑" panose="020B0503020204020204" pitchFamily="34" charset="-122"/>
              </a:rPr>
              <a:t>=2:1:1</a:t>
            </a:r>
          </a:p>
        </p:txBody>
      </p:sp>
      <p:grpSp>
        <p:nvGrpSpPr>
          <p:cNvPr id="11" name="组合 10"/>
          <p:cNvGrpSpPr/>
          <p:nvPr/>
        </p:nvGrpSpPr>
        <p:grpSpPr>
          <a:xfrm>
            <a:off x="8751726" y="1868330"/>
            <a:ext cx="617537" cy="1347875"/>
            <a:chOff x="8751726" y="1868330"/>
            <a:chExt cx="617537" cy="1347875"/>
          </a:xfrm>
        </p:grpSpPr>
        <p:sp>
          <p:nvSpPr>
            <p:cNvPr id="9" name="Text Box 21"/>
            <p:cNvSpPr txBox="1"/>
            <p:nvPr/>
          </p:nvSpPr>
          <p:spPr>
            <a:xfrm>
              <a:off x="8751726" y="1868330"/>
              <a:ext cx="617537" cy="523220"/>
            </a:xfrm>
            <a:prstGeom prst="rect">
              <a:avLst/>
            </a:prstGeom>
            <a:noFill/>
            <a:ln w="9525">
              <a:noFill/>
            </a:ln>
          </p:spPr>
          <p:txBody>
            <a:bodyPr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en-US" altLang="zh-CN" sz="2800">
                  <a:latin typeface="Times New Roman" panose="02020603050405020304" pitchFamily="18" charset="0"/>
                  <a:ea typeface="黑体" panose="02010609060101010101" pitchFamily="2" charset="-122"/>
                </a:rPr>
                <a:t>×</a:t>
              </a:r>
            </a:p>
          </p:txBody>
        </p:sp>
        <p:sp>
          <p:nvSpPr>
            <p:cNvPr id="10" name="Line 25"/>
            <p:cNvSpPr/>
            <p:nvPr/>
          </p:nvSpPr>
          <p:spPr>
            <a:xfrm flipH="1">
              <a:off x="9026190" y="2352003"/>
              <a:ext cx="0" cy="864202"/>
            </a:xfrm>
            <a:prstGeom prst="line">
              <a:avLst/>
            </a:prstGeom>
            <a:ln w="28575" cap="flat" cmpd="sng">
              <a:solidFill>
                <a:schemeClr val="tx1">
                  <a:lumMod val="95000"/>
                  <a:lumOff val="5000"/>
                </a:schemeClr>
              </a:solidFill>
              <a:prstDash val="solid"/>
              <a:round/>
              <a:headEnd type="none" w="med" len="med"/>
              <a:tailEnd type="triangle" w="med" len="med"/>
            </a:ln>
          </p:spPr>
          <p:txBody>
            <a:bodyPr/>
            <a:lstStyle/>
            <a:p>
              <a:endParaRPr lang="zh-CN" altLang="en-US"/>
            </a:p>
          </p:txBody>
        </p:sp>
      </p:grpSp>
      <p:sp>
        <p:nvSpPr>
          <p:cNvPr id="65" name="矩形 64"/>
          <p:cNvSpPr/>
          <p:nvPr/>
        </p:nvSpPr>
        <p:spPr>
          <a:xfrm>
            <a:off x="2699227" y="1610219"/>
            <a:ext cx="614271" cy="461665"/>
          </a:xfrm>
          <a:prstGeom prst="rect">
            <a:avLst/>
          </a:prstGeom>
        </p:spPr>
        <p:txBody>
          <a:bodyPr wrap="none">
            <a:spAutoFit/>
          </a:bodyPr>
          <a:lstStyle/>
          <a:p>
            <a:r>
              <a:rPr lang="en-US" altLang="zh-CN" sz="2400" b="1">
                <a:solidFill>
                  <a:srgbClr val="4F45AE"/>
                </a:solidFill>
                <a:latin typeface="微软雅黑" panose="020B0503020204020204" pitchFamily="34" charset="-122"/>
                <a:ea typeface="微软雅黑" panose="020B0503020204020204" pitchFamily="34" charset="-122"/>
              </a:rPr>
              <a:t>XX</a:t>
            </a:r>
            <a:endParaRPr lang="zh-CN" altLang="en-US" sz="2400" b="1">
              <a:solidFill>
                <a:srgbClr val="4F45AE"/>
              </a:solidFill>
              <a:latin typeface="微软雅黑" panose="020B0503020204020204" pitchFamily="34" charset="-122"/>
              <a:ea typeface="微软雅黑" panose="020B0503020204020204" pitchFamily="34" charset="-122"/>
            </a:endParaRPr>
          </a:p>
        </p:txBody>
      </p:sp>
      <p:grpSp>
        <p:nvGrpSpPr>
          <p:cNvPr id="68" name="组合 67"/>
          <p:cNvGrpSpPr/>
          <p:nvPr/>
        </p:nvGrpSpPr>
        <p:grpSpPr>
          <a:xfrm>
            <a:off x="757565" y="2795551"/>
            <a:ext cx="455825" cy="1421554"/>
            <a:chOff x="330793" y="3004504"/>
            <a:chExt cx="455825" cy="1421554"/>
          </a:xfrm>
        </p:grpSpPr>
        <p:sp>
          <p:nvSpPr>
            <p:cNvPr id="69" name="矩形: 圆角 68"/>
            <p:cNvSpPr/>
            <p:nvPr/>
          </p:nvSpPr>
          <p:spPr>
            <a:xfrm>
              <a:off x="351879" y="3004504"/>
              <a:ext cx="434739" cy="1421554"/>
            </a:xfrm>
            <a:prstGeom prst="roundRect">
              <a:avLst>
                <a:gd name="adj" fmla="val 50000"/>
              </a:avLst>
            </a:prstGeom>
            <a:solidFill>
              <a:srgbClr val="01ACB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l" defTabSz="914400" rtl="0" eaLnBrk="1" fontAlgn="auto" latinLnBrk="0" hangingPunct="1">
                <a:lnSpc>
                  <a:spcPct val="12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solidFill>
                <a:effectLst/>
                <a:uLnTx/>
                <a:uFillTx/>
                <a:latin typeface="Arial"/>
                <a:ea typeface="微软雅黑" panose="020B0503020204020204" pitchFamily="34" charset="-122"/>
                <a:cs typeface="+mn-cs"/>
              </a:endParaRPr>
            </a:p>
          </p:txBody>
        </p:sp>
        <p:sp>
          <p:nvSpPr>
            <p:cNvPr id="70" name="文本框 69"/>
            <p:cNvSpPr txBox="1"/>
            <p:nvPr/>
          </p:nvSpPr>
          <p:spPr>
            <a:xfrm>
              <a:off x="330793" y="3171831"/>
              <a:ext cx="290834" cy="1200329"/>
            </a:xfrm>
            <a:prstGeom prst="rect">
              <a:avLst/>
            </a:prstGeom>
            <a:noFill/>
          </p:spPr>
          <p:txBody>
            <a:bodyPr wrap="square" rtlCol="0">
              <a:spAutoFit/>
            </a:bodyPr>
            <a:lstStyle/>
            <a:p>
              <a:r>
                <a:rPr lang="zh-CN" altLang="en-US" sz="2400" b="1">
                  <a:solidFill>
                    <a:schemeClr val="bg1"/>
                  </a:solidFill>
                  <a:latin typeface="微软雅黑" panose="020B0503020204020204" pitchFamily="34" charset="-122"/>
                  <a:ea typeface="微软雅黑" panose="020B0503020204020204" pitchFamily="34" charset="-122"/>
                </a:rPr>
                <a:t>实验一</a:t>
              </a:r>
            </a:p>
          </p:txBody>
        </p:sp>
      </p:grpSp>
      <p:sp>
        <p:nvSpPr>
          <p:cNvPr id="66" name="矩形 65"/>
          <p:cNvSpPr/>
          <p:nvPr/>
        </p:nvSpPr>
        <p:spPr>
          <a:xfrm>
            <a:off x="4211585" y="5581622"/>
            <a:ext cx="599844" cy="461665"/>
          </a:xfrm>
          <a:prstGeom prst="rect">
            <a:avLst/>
          </a:prstGeom>
        </p:spPr>
        <p:txBody>
          <a:bodyPr wrap="none">
            <a:spAutoFit/>
          </a:bodyPr>
          <a:lstStyle/>
          <a:p>
            <a:r>
              <a:rPr lang="en-US" altLang="zh-CN" sz="2400" b="1">
                <a:solidFill>
                  <a:srgbClr val="4F45AE"/>
                </a:solidFill>
                <a:latin typeface="微软雅黑" panose="020B0503020204020204" pitchFamily="34" charset="-122"/>
                <a:ea typeface="微软雅黑" panose="020B0503020204020204" pitchFamily="34" charset="-122"/>
              </a:rPr>
              <a:t>X</a:t>
            </a:r>
            <a:r>
              <a:rPr lang="en-US" altLang="zh-CN" sz="2400" b="1">
                <a:solidFill>
                  <a:srgbClr val="FFD00C"/>
                </a:solidFill>
                <a:latin typeface="微软雅黑" panose="020B0503020204020204" pitchFamily="34" charset="-122"/>
                <a:ea typeface="微软雅黑" panose="020B0503020204020204" pitchFamily="34" charset="-122"/>
              </a:rPr>
              <a:t>Y</a:t>
            </a:r>
            <a:endParaRPr lang="zh-CN" altLang="en-US" sz="2400" b="1">
              <a:solidFill>
                <a:srgbClr val="FFD00C"/>
              </a:solidFill>
              <a:latin typeface="微软雅黑" panose="020B0503020204020204" pitchFamily="34" charset="-122"/>
              <a:ea typeface="微软雅黑" panose="020B0503020204020204" pitchFamily="34" charset="-122"/>
            </a:endParaRPr>
          </a:p>
        </p:txBody>
      </p:sp>
      <p:sp>
        <p:nvSpPr>
          <p:cNvPr id="80" name="矩形 79"/>
          <p:cNvSpPr/>
          <p:nvPr/>
        </p:nvSpPr>
        <p:spPr>
          <a:xfrm>
            <a:off x="2388845" y="3319033"/>
            <a:ext cx="614271" cy="461665"/>
          </a:xfrm>
          <a:prstGeom prst="rect">
            <a:avLst/>
          </a:prstGeom>
        </p:spPr>
        <p:txBody>
          <a:bodyPr wrap="none">
            <a:spAutoFit/>
          </a:bodyPr>
          <a:lstStyle/>
          <a:p>
            <a:r>
              <a:rPr lang="en-US" altLang="zh-CN" sz="2400" b="1">
                <a:solidFill>
                  <a:srgbClr val="4F45AE"/>
                </a:solidFill>
                <a:latin typeface="微软雅黑" panose="020B0503020204020204" pitchFamily="34" charset="-122"/>
                <a:ea typeface="微软雅黑" panose="020B0503020204020204" pitchFamily="34" charset="-122"/>
              </a:rPr>
              <a:t>X</a:t>
            </a:r>
            <a:r>
              <a:rPr lang="en-US" altLang="zh-CN" sz="2400" b="1">
                <a:solidFill>
                  <a:srgbClr val="FFD00C"/>
                </a:solidFill>
                <a:latin typeface="微软雅黑" panose="020B0503020204020204" pitchFamily="34" charset="-122"/>
                <a:ea typeface="微软雅黑" panose="020B0503020204020204" pitchFamily="34" charset="-122"/>
              </a:rPr>
              <a:t>X</a:t>
            </a:r>
            <a:endParaRPr lang="zh-CN" altLang="en-US" sz="2400" b="1">
              <a:solidFill>
                <a:srgbClr val="FFD00C"/>
              </a:solidFill>
              <a:latin typeface="微软雅黑" panose="020B0503020204020204" pitchFamily="34" charset="-122"/>
              <a:ea typeface="微软雅黑" panose="020B0503020204020204" pitchFamily="34" charset="-122"/>
            </a:endParaRPr>
          </a:p>
        </p:txBody>
      </p:sp>
      <p:sp>
        <p:nvSpPr>
          <p:cNvPr id="81" name="矩形 80"/>
          <p:cNvSpPr/>
          <p:nvPr/>
        </p:nvSpPr>
        <p:spPr>
          <a:xfrm>
            <a:off x="2236445" y="5583542"/>
            <a:ext cx="614271" cy="461665"/>
          </a:xfrm>
          <a:prstGeom prst="rect">
            <a:avLst/>
          </a:prstGeom>
        </p:spPr>
        <p:txBody>
          <a:bodyPr wrap="none">
            <a:spAutoFit/>
          </a:bodyPr>
          <a:lstStyle/>
          <a:p>
            <a:r>
              <a:rPr lang="en-US" altLang="zh-CN" sz="2400" b="1">
                <a:solidFill>
                  <a:srgbClr val="4F45AE"/>
                </a:solidFill>
                <a:latin typeface="微软雅黑" panose="020B0503020204020204" pitchFamily="34" charset="-122"/>
                <a:ea typeface="微软雅黑" panose="020B0503020204020204" pitchFamily="34" charset="-122"/>
              </a:rPr>
              <a:t>XX</a:t>
            </a:r>
            <a:endParaRPr lang="zh-CN" altLang="en-US" sz="2400" b="1">
              <a:solidFill>
                <a:srgbClr val="4F45AE"/>
              </a:solidFill>
              <a:latin typeface="微软雅黑" panose="020B0503020204020204" pitchFamily="34" charset="-122"/>
              <a:ea typeface="微软雅黑" panose="020B0503020204020204" pitchFamily="34" charset="-122"/>
            </a:endParaRPr>
          </a:p>
        </p:txBody>
      </p:sp>
      <p:sp>
        <p:nvSpPr>
          <p:cNvPr id="83" name="矩形 82"/>
          <p:cNvSpPr/>
          <p:nvPr/>
        </p:nvSpPr>
        <p:spPr>
          <a:xfrm>
            <a:off x="5083097" y="3290416"/>
            <a:ext cx="599844" cy="461665"/>
          </a:xfrm>
          <a:prstGeom prst="rect">
            <a:avLst/>
          </a:prstGeom>
        </p:spPr>
        <p:txBody>
          <a:bodyPr wrap="none">
            <a:spAutoFit/>
          </a:bodyPr>
          <a:lstStyle/>
          <a:p>
            <a:r>
              <a:rPr lang="en-US" altLang="zh-CN" sz="2400" b="1">
                <a:solidFill>
                  <a:srgbClr val="4F45AE"/>
                </a:solidFill>
                <a:latin typeface="微软雅黑" panose="020B0503020204020204" pitchFamily="34" charset="-122"/>
                <a:ea typeface="微软雅黑" panose="020B0503020204020204" pitchFamily="34" charset="-122"/>
              </a:rPr>
              <a:t>X</a:t>
            </a:r>
            <a:r>
              <a:rPr lang="en-US" altLang="zh-CN" sz="2400" b="1">
                <a:solidFill>
                  <a:srgbClr val="FFD00C"/>
                </a:solidFill>
                <a:latin typeface="微软雅黑" panose="020B0503020204020204" pitchFamily="34" charset="-122"/>
                <a:ea typeface="微软雅黑" panose="020B0503020204020204" pitchFamily="34" charset="-122"/>
              </a:rPr>
              <a:t>Y</a:t>
            </a:r>
            <a:endParaRPr lang="zh-CN" altLang="en-US" sz="2400" b="1">
              <a:solidFill>
                <a:srgbClr val="FFD00C"/>
              </a:solidFill>
              <a:latin typeface="微软雅黑" panose="020B0503020204020204" pitchFamily="34" charset="-122"/>
              <a:ea typeface="微软雅黑" panose="020B0503020204020204" pitchFamily="34" charset="-122"/>
            </a:endParaRPr>
          </a:p>
        </p:txBody>
      </p:sp>
      <p:sp>
        <p:nvSpPr>
          <p:cNvPr id="84" name="矩形 83"/>
          <p:cNvSpPr/>
          <p:nvPr/>
        </p:nvSpPr>
        <p:spPr>
          <a:xfrm>
            <a:off x="5237657" y="5579150"/>
            <a:ext cx="599844" cy="461665"/>
          </a:xfrm>
          <a:prstGeom prst="rect">
            <a:avLst/>
          </a:prstGeom>
        </p:spPr>
        <p:txBody>
          <a:bodyPr wrap="none">
            <a:spAutoFit/>
          </a:bodyPr>
          <a:lstStyle/>
          <a:p>
            <a:r>
              <a:rPr lang="en-US" altLang="zh-CN" sz="2400" b="1">
                <a:solidFill>
                  <a:srgbClr val="FFD00C"/>
                </a:solidFill>
                <a:latin typeface="微软雅黑" panose="020B0503020204020204" pitchFamily="34" charset="-122"/>
                <a:ea typeface="微软雅黑" panose="020B0503020204020204" pitchFamily="34" charset="-122"/>
              </a:rPr>
              <a:t>XY</a:t>
            </a:r>
            <a:endParaRPr lang="zh-CN" altLang="en-US" sz="2400" b="1">
              <a:solidFill>
                <a:srgbClr val="FFD00C"/>
              </a:solidFill>
              <a:latin typeface="微软雅黑" panose="020B0503020204020204" pitchFamily="34" charset="-122"/>
              <a:ea typeface="微软雅黑" panose="020B0503020204020204" pitchFamily="34" charset="-122"/>
            </a:endParaRPr>
          </a:p>
        </p:txBody>
      </p:sp>
      <p:grpSp>
        <p:nvGrpSpPr>
          <p:cNvPr id="5" name="组合 4"/>
          <p:cNvGrpSpPr/>
          <p:nvPr/>
        </p:nvGrpSpPr>
        <p:grpSpPr>
          <a:xfrm>
            <a:off x="1360431" y="1952890"/>
            <a:ext cx="4721860" cy="3668199"/>
            <a:chOff x="1360431" y="1952890"/>
            <a:chExt cx="4721860" cy="3668199"/>
          </a:xfrm>
        </p:grpSpPr>
        <p:grpSp>
          <p:nvGrpSpPr>
            <p:cNvPr id="4" name="组合 3"/>
            <p:cNvGrpSpPr/>
            <p:nvPr/>
          </p:nvGrpSpPr>
          <p:grpSpPr>
            <a:xfrm>
              <a:off x="3679054" y="1952890"/>
              <a:ext cx="1555522" cy="2595832"/>
              <a:chOff x="3679054" y="1952890"/>
              <a:chExt cx="1555522" cy="2595832"/>
            </a:xfrm>
          </p:grpSpPr>
          <p:sp>
            <p:nvSpPr>
              <p:cNvPr id="62" name="Text Box 21"/>
              <p:cNvSpPr txBox="1"/>
              <p:nvPr/>
            </p:nvSpPr>
            <p:spPr>
              <a:xfrm>
                <a:off x="3679054" y="1952890"/>
                <a:ext cx="617537" cy="701675"/>
              </a:xfrm>
              <a:prstGeom prst="rect">
                <a:avLst/>
              </a:prstGeom>
              <a:noFill/>
              <a:ln w="9525">
                <a:noFill/>
              </a:ln>
            </p:spPr>
            <p:txBody>
              <a:bodyPr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en-US" altLang="zh-CN" sz="4000">
                    <a:latin typeface="Times New Roman" panose="02020603050405020304" pitchFamily="18" charset="0"/>
                    <a:ea typeface="黑体" panose="02010609060101010101" pitchFamily="2" charset="-122"/>
                  </a:rPr>
                  <a:t>×</a:t>
                </a:r>
              </a:p>
            </p:txBody>
          </p:sp>
          <p:sp>
            <p:nvSpPr>
              <p:cNvPr id="63" name="Line 25"/>
              <p:cNvSpPr/>
              <p:nvPr/>
            </p:nvSpPr>
            <p:spPr>
              <a:xfrm flipH="1">
                <a:off x="4040018" y="2539481"/>
                <a:ext cx="0" cy="649287"/>
              </a:xfrm>
              <a:prstGeom prst="line">
                <a:avLst/>
              </a:prstGeom>
              <a:ln w="28575" cap="flat" cmpd="sng">
                <a:solidFill>
                  <a:schemeClr val="tx1">
                    <a:lumMod val="95000"/>
                    <a:lumOff val="5000"/>
                  </a:schemeClr>
                </a:solidFill>
                <a:prstDash val="solid"/>
                <a:round/>
                <a:headEnd type="none" w="med" len="med"/>
                <a:tailEnd type="triangle" w="med" len="med"/>
              </a:ln>
            </p:spPr>
            <p:txBody>
              <a:bodyPr/>
              <a:lstStyle/>
              <a:p>
                <a:endParaRPr lang="zh-CN" altLang="en-US"/>
              </a:p>
            </p:txBody>
          </p:sp>
          <p:sp>
            <p:nvSpPr>
              <p:cNvPr id="64" name="矩形 63"/>
              <p:cNvSpPr/>
              <p:nvPr/>
            </p:nvSpPr>
            <p:spPr>
              <a:xfrm>
                <a:off x="4040018" y="4110441"/>
                <a:ext cx="1194558" cy="338554"/>
              </a:xfrm>
              <a:prstGeom prst="rect">
                <a:avLst/>
              </a:prstGeom>
              <a:noFill/>
              <a:ln w="9525">
                <a:noFill/>
              </a:ln>
            </p:spPr>
            <p:txBody>
              <a:bodyPr wrap="none"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en-US" altLang="zh-CN" sz="1600" b="0">
                    <a:solidFill>
                      <a:schemeClr val="tx1">
                        <a:lumMod val="95000"/>
                        <a:lumOff val="5000"/>
                      </a:schemeClr>
                    </a:solidFill>
                    <a:latin typeface="微软雅黑" panose="020B0503020204020204" pitchFamily="34" charset="-122"/>
                    <a:ea typeface="微软雅黑" panose="020B0503020204020204" pitchFamily="34" charset="-122"/>
                  </a:rPr>
                  <a:t>F</a:t>
                </a:r>
                <a:r>
                  <a:rPr lang="en-US" altLang="zh-CN" sz="1600" b="0" baseline="-25000">
                    <a:solidFill>
                      <a:schemeClr val="tx1">
                        <a:lumMod val="95000"/>
                        <a:lumOff val="5000"/>
                      </a:schemeClr>
                    </a:solidFill>
                    <a:latin typeface="微软雅黑" panose="020B0503020204020204" pitchFamily="34" charset="-122"/>
                    <a:ea typeface="微软雅黑" panose="020B0503020204020204" pitchFamily="34" charset="-122"/>
                  </a:rPr>
                  <a:t>1</a:t>
                </a:r>
                <a:r>
                  <a:rPr lang="zh-CN" altLang="en-US" sz="1600" b="0">
                    <a:solidFill>
                      <a:schemeClr val="tx1">
                        <a:lumMod val="95000"/>
                        <a:lumOff val="5000"/>
                      </a:schemeClr>
                    </a:solidFill>
                    <a:latin typeface="微软雅黑" panose="020B0503020204020204" pitchFamily="34" charset="-122"/>
                    <a:ea typeface="微软雅黑" panose="020B0503020204020204" pitchFamily="34" charset="-122"/>
                  </a:rPr>
                  <a:t>雌雄交配</a:t>
                </a:r>
              </a:p>
            </p:txBody>
          </p:sp>
          <p:sp>
            <p:nvSpPr>
              <p:cNvPr id="67" name="Line 25"/>
              <p:cNvSpPr/>
              <p:nvPr/>
            </p:nvSpPr>
            <p:spPr>
              <a:xfrm flipH="1">
                <a:off x="4011961" y="4012121"/>
                <a:ext cx="0" cy="536601"/>
              </a:xfrm>
              <a:prstGeom prst="line">
                <a:avLst/>
              </a:prstGeom>
              <a:ln w="28575" cap="flat" cmpd="sng">
                <a:solidFill>
                  <a:schemeClr val="tx1">
                    <a:lumMod val="95000"/>
                    <a:lumOff val="5000"/>
                  </a:schemeClr>
                </a:solidFill>
                <a:prstDash val="solid"/>
                <a:round/>
                <a:headEnd type="none" w="med" len="med"/>
                <a:tailEnd type="triangle" w="med" len="med"/>
              </a:ln>
            </p:spPr>
            <p:txBody>
              <a:bodyPr/>
              <a:lstStyle/>
              <a:p>
                <a:endParaRPr lang="zh-CN" altLang="en-US"/>
              </a:p>
            </p:txBody>
          </p:sp>
        </p:grpSp>
        <p:grpSp>
          <p:nvGrpSpPr>
            <p:cNvPr id="3" name="组合 2"/>
            <p:cNvGrpSpPr/>
            <p:nvPr/>
          </p:nvGrpSpPr>
          <p:grpSpPr>
            <a:xfrm>
              <a:off x="1360431" y="1959481"/>
              <a:ext cx="4721860" cy="3661608"/>
              <a:chOff x="1360431" y="1977331"/>
              <a:chExt cx="4721860" cy="3643757"/>
            </a:xfrm>
          </p:grpSpPr>
          <p:sp>
            <p:nvSpPr>
              <p:cNvPr id="59" name="Text Box 4"/>
              <p:cNvSpPr txBox="1"/>
              <p:nvPr/>
            </p:nvSpPr>
            <p:spPr>
              <a:xfrm>
                <a:off x="1360432" y="1977331"/>
                <a:ext cx="577234" cy="584775"/>
              </a:xfrm>
              <a:prstGeom prst="rect">
                <a:avLst/>
              </a:prstGeom>
              <a:noFill/>
              <a:ln w="9525">
                <a:noFill/>
              </a:ln>
            </p:spPr>
            <p:txBody>
              <a:bodyPr wrap="square"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en-US" altLang="zh-CN" sz="3200">
                    <a:solidFill>
                      <a:srgbClr val="4F45AE"/>
                    </a:solidFill>
                    <a:latin typeface="+mn-ea"/>
                  </a:rPr>
                  <a:t>P</a:t>
                </a:r>
                <a:endParaRPr lang="zh-CN" altLang="en-US" sz="3200">
                  <a:solidFill>
                    <a:srgbClr val="4F45AE"/>
                  </a:solidFill>
                  <a:latin typeface="+mn-ea"/>
                </a:endParaRPr>
              </a:p>
            </p:txBody>
          </p:sp>
          <p:sp>
            <p:nvSpPr>
              <p:cNvPr id="60" name="Text Box 5"/>
              <p:cNvSpPr txBox="1"/>
              <p:nvPr/>
            </p:nvSpPr>
            <p:spPr>
              <a:xfrm>
                <a:off x="1360432" y="3491821"/>
                <a:ext cx="685924" cy="584775"/>
              </a:xfrm>
              <a:prstGeom prst="rect">
                <a:avLst/>
              </a:prstGeom>
              <a:noFill/>
              <a:ln w="9525">
                <a:noFill/>
              </a:ln>
            </p:spPr>
            <p:txBody>
              <a:bodyPr wrap="square"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en-US" altLang="zh-CN" sz="3200">
                    <a:solidFill>
                      <a:srgbClr val="4F45AE"/>
                    </a:solidFill>
                    <a:latin typeface="+mn-ea"/>
                  </a:rPr>
                  <a:t>F</a:t>
                </a:r>
                <a:r>
                  <a:rPr lang="en-US" altLang="zh-CN" sz="3200" baseline="-25000">
                    <a:solidFill>
                      <a:srgbClr val="4F45AE"/>
                    </a:solidFill>
                    <a:latin typeface="+mn-ea"/>
                  </a:rPr>
                  <a:t>1</a:t>
                </a:r>
                <a:endParaRPr lang="zh-CN" altLang="en-US" sz="3200" baseline="-25000">
                  <a:solidFill>
                    <a:srgbClr val="4F45AE"/>
                  </a:solidFill>
                  <a:latin typeface="+mn-ea"/>
                </a:endParaRPr>
              </a:p>
            </p:txBody>
          </p:sp>
          <p:sp>
            <p:nvSpPr>
              <p:cNvPr id="61" name="Text Box 6"/>
              <p:cNvSpPr txBox="1"/>
              <p:nvPr/>
            </p:nvSpPr>
            <p:spPr>
              <a:xfrm>
                <a:off x="1360431" y="5013453"/>
                <a:ext cx="625787" cy="584775"/>
              </a:xfrm>
              <a:prstGeom prst="rect">
                <a:avLst/>
              </a:prstGeom>
              <a:noFill/>
              <a:ln w="9525">
                <a:noFill/>
              </a:ln>
            </p:spPr>
            <p:txBody>
              <a:bodyPr wrap="square"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en-US" altLang="zh-CN" sz="3200">
                    <a:solidFill>
                      <a:srgbClr val="4F45AE"/>
                    </a:solidFill>
                    <a:latin typeface="+mn-ea"/>
                  </a:rPr>
                  <a:t>F</a:t>
                </a:r>
                <a:r>
                  <a:rPr lang="en-US" altLang="zh-CN" sz="3200" baseline="-25000">
                    <a:solidFill>
                      <a:srgbClr val="4F45AE"/>
                    </a:solidFill>
                    <a:latin typeface="+mn-ea"/>
                  </a:rPr>
                  <a:t>2</a:t>
                </a:r>
                <a:endParaRPr lang="zh-CN" altLang="en-US" sz="3200" baseline="-25000">
                  <a:solidFill>
                    <a:srgbClr val="4F45AE"/>
                  </a:solidFill>
                  <a:latin typeface="+mn-ea"/>
                </a:endParaRPr>
              </a:p>
            </p:txBody>
          </p:sp>
          <p:grpSp>
            <p:nvGrpSpPr>
              <p:cNvPr id="2" name="组合 1"/>
              <p:cNvGrpSpPr/>
              <p:nvPr/>
            </p:nvGrpSpPr>
            <p:grpSpPr>
              <a:xfrm>
                <a:off x="1943599" y="1978356"/>
                <a:ext cx="4138692" cy="3642732"/>
                <a:chOff x="1943599" y="1978356"/>
                <a:chExt cx="4138692" cy="3642732"/>
              </a:xfrm>
            </p:grpSpPr>
            <p:pic>
              <p:nvPicPr>
                <p:cNvPr id="71" name="图片 70"/>
                <p:cNvPicPr>
                  <a:picLocks noChangeAspect="1"/>
                </p:cNvPicPr>
                <p:nvPr/>
              </p:nvPicPr>
              <p:blipFill>
                <a:blip r:embed="rId3"/>
                <a:srcRect r="49925"/>
                <a:stretch>
                  <a:fillRect/>
                </a:stretch>
              </p:blipFill>
              <p:spPr>
                <a:xfrm>
                  <a:off x="2411649" y="2010931"/>
                  <a:ext cx="1182935" cy="1049928"/>
                </a:xfrm>
                <a:prstGeom prst="ellipse">
                  <a:avLst/>
                </a:prstGeom>
              </p:spPr>
            </p:pic>
            <p:pic>
              <p:nvPicPr>
                <p:cNvPr id="72" name="图片 71"/>
                <p:cNvPicPr>
                  <a:picLocks noChangeAspect="1"/>
                </p:cNvPicPr>
                <p:nvPr/>
              </p:nvPicPr>
              <p:blipFill>
                <a:blip r:embed="rId4"/>
                <a:stretch>
                  <a:fillRect/>
                </a:stretch>
              </p:blipFill>
              <p:spPr>
                <a:xfrm>
                  <a:off x="4236442" y="1978356"/>
                  <a:ext cx="1067082" cy="908716"/>
                </a:xfrm>
                <a:prstGeom prst="rect">
                  <a:avLst/>
                </a:prstGeom>
              </p:spPr>
            </p:pic>
            <p:pic>
              <p:nvPicPr>
                <p:cNvPr id="73" name="图片 72"/>
                <p:cNvPicPr>
                  <a:picLocks noChangeAspect="1"/>
                </p:cNvPicPr>
                <p:nvPr/>
              </p:nvPicPr>
              <p:blipFill>
                <a:blip r:embed="rId3"/>
                <a:srcRect r="49925"/>
                <a:stretch>
                  <a:fillRect/>
                </a:stretch>
              </p:blipFill>
              <p:spPr>
                <a:xfrm>
                  <a:off x="2899025" y="3029005"/>
                  <a:ext cx="1182935" cy="1049928"/>
                </a:xfrm>
                <a:prstGeom prst="ellipse">
                  <a:avLst/>
                </a:prstGeom>
              </p:spPr>
            </p:pic>
            <p:pic>
              <p:nvPicPr>
                <p:cNvPr id="74" name="图片 73"/>
                <p:cNvPicPr>
                  <a:picLocks noChangeAspect="1"/>
                </p:cNvPicPr>
                <p:nvPr/>
              </p:nvPicPr>
              <p:blipFill>
                <a:blip r:embed="rId3"/>
                <a:srcRect l="49229"/>
                <a:stretch>
                  <a:fillRect/>
                </a:stretch>
              </p:blipFill>
              <p:spPr>
                <a:xfrm>
                  <a:off x="4019805" y="3070668"/>
                  <a:ext cx="1144670" cy="910241"/>
                </a:xfrm>
                <a:prstGeom prst="ellipse">
                  <a:avLst/>
                </a:prstGeom>
              </p:spPr>
            </p:pic>
            <p:grpSp>
              <p:nvGrpSpPr>
                <p:cNvPr id="87" name="组合 86"/>
                <p:cNvGrpSpPr/>
                <p:nvPr/>
              </p:nvGrpSpPr>
              <p:grpSpPr>
                <a:xfrm>
                  <a:off x="1943599" y="4564306"/>
                  <a:ext cx="4138692" cy="1056782"/>
                  <a:chOff x="2077790" y="4533614"/>
                  <a:chExt cx="4138692" cy="1056782"/>
                </a:xfrm>
              </p:grpSpPr>
              <p:pic>
                <p:nvPicPr>
                  <p:cNvPr id="77" name="图片 76"/>
                  <p:cNvPicPr>
                    <a:picLocks noChangeAspect="1"/>
                  </p:cNvPicPr>
                  <p:nvPr/>
                </p:nvPicPr>
                <p:blipFill>
                  <a:blip r:embed="rId3"/>
                  <a:srcRect r="49925"/>
                  <a:stretch>
                    <a:fillRect/>
                  </a:stretch>
                </p:blipFill>
                <p:spPr>
                  <a:xfrm>
                    <a:off x="2077790" y="4533614"/>
                    <a:ext cx="1182935" cy="1049928"/>
                  </a:xfrm>
                  <a:prstGeom prst="ellipse">
                    <a:avLst/>
                  </a:prstGeom>
                </p:spPr>
              </p:pic>
              <p:pic>
                <p:nvPicPr>
                  <p:cNvPr id="78" name="图片 77"/>
                  <p:cNvPicPr>
                    <a:picLocks noChangeAspect="1"/>
                  </p:cNvPicPr>
                  <p:nvPr/>
                </p:nvPicPr>
                <p:blipFill>
                  <a:blip r:embed="rId3"/>
                  <a:srcRect l="49229"/>
                  <a:stretch>
                    <a:fillRect/>
                  </a:stretch>
                </p:blipFill>
                <p:spPr>
                  <a:xfrm>
                    <a:off x="4080105" y="4564829"/>
                    <a:ext cx="1144670" cy="910241"/>
                  </a:xfrm>
                  <a:prstGeom prst="ellipse">
                    <a:avLst/>
                  </a:prstGeom>
                </p:spPr>
              </p:pic>
              <p:pic>
                <p:nvPicPr>
                  <p:cNvPr id="79" name="图片 78"/>
                  <p:cNvPicPr>
                    <a:picLocks noChangeAspect="1"/>
                  </p:cNvPicPr>
                  <p:nvPr/>
                </p:nvPicPr>
                <p:blipFill>
                  <a:blip r:embed="rId4"/>
                  <a:srcRect l="3307"/>
                  <a:stretch>
                    <a:fillRect/>
                  </a:stretch>
                </p:blipFill>
                <p:spPr>
                  <a:xfrm>
                    <a:off x="5184688" y="4540468"/>
                    <a:ext cx="1031794" cy="908716"/>
                  </a:xfrm>
                  <a:prstGeom prst="rect">
                    <a:avLst/>
                  </a:prstGeom>
                </p:spPr>
              </p:pic>
              <p:pic>
                <p:nvPicPr>
                  <p:cNvPr id="86" name="图片 85"/>
                  <p:cNvPicPr>
                    <a:picLocks noChangeAspect="1"/>
                  </p:cNvPicPr>
                  <p:nvPr/>
                </p:nvPicPr>
                <p:blipFill>
                  <a:blip r:embed="rId3"/>
                  <a:srcRect r="49925"/>
                  <a:stretch>
                    <a:fillRect/>
                  </a:stretch>
                </p:blipFill>
                <p:spPr>
                  <a:xfrm>
                    <a:off x="3165422" y="4540468"/>
                    <a:ext cx="1182935" cy="1049928"/>
                  </a:xfrm>
                  <a:prstGeom prst="ellipse">
                    <a:avLst/>
                  </a:prstGeom>
                </p:spPr>
              </p:pic>
            </p:grpSp>
          </p:grpSp>
        </p:grpSp>
      </p:grpSp>
      <p:sp>
        <p:nvSpPr>
          <p:cNvPr id="88" name="矩形 87"/>
          <p:cNvSpPr/>
          <p:nvPr/>
        </p:nvSpPr>
        <p:spPr>
          <a:xfrm>
            <a:off x="3362440" y="5583541"/>
            <a:ext cx="614271" cy="461665"/>
          </a:xfrm>
          <a:prstGeom prst="rect">
            <a:avLst/>
          </a:prstGeom>
        </p:spPr>
        <p:txBody>
          <a:bodyPr wrap="none">
            <a:spAutoFit/>
          </a:bodyPr>
          <a:lstStyle/>
          <a:p>
            <a:r>
              <a:rPr lang="en-US" altLang="zh-CN" sz="2400" b="1">
                <a:solidFill>
                  <a:srgbClr val="4F45AE"/>
                </a:solidFill>
                <a:latin typeface="微软雅黑" panose="020B0503020204020204" pitchFamily="34" charset="-122"/>
                <a:ea typeface="微软雅黑" panose="020B0503020204020204" pitchFamily="34" charset="-122"/>
              </a:rPr>
              <a:t>X</a:t>
            </a:r>
            <a:r>
              <a:rPr lang="en-US" altLang="zh-CN" sz="2400" b="1">
                <a:solidFill>
                  <a:srgbClr val="FFD00C"/>
                </a:solidFill>
                <a:latin typeface="微软雅黑" panose="020B0503020204020204" pitchFamily="34" charset="-122"/>
                <a:ea typeface="微软雅黑" panose="020B0503020204020204" pitchFamily="34" charset="-122"/>
              </a:rPr>
              <a:t>X</a:t>
            </a:r>
            <a:endParaRPr lang="zh-CN" altLang="en-US" sz="2400" b="1">
              <a:solidFill>
                <a:srgbClr val="FFD00C"/>
              </a:solidFill>
              <a:latin typeface="微软雅黑" panose="020B0503020204020204" pitchFamily="34" charset="-122"/>
              <a:ea typeface="微软雅黑" panose="020B0503020204020204" pitchFamily="34" charset="-122"/>
            </a:endParaRPr>
          </a:p>
        </p:txBody>
      </p:sp>
      <p:sp>
        <p:nvSpPr>
          <p:cNvPr id="89" name="箭头: 右 88"/>
          <p:cNvSpPr/>
          <p:nvPr/>
        </p:nvSpPr>
        <p:spPr>
          <a:xfrm>
            <a:off x="5984417" y="3629204"/>
            <a:ext cx="599844" cy="245753"/>
          </a:xfrm>
          <a:prstGeom prst="rightArrow">
            <a:avLst>
              <a:gd name="adj1" fmla="val 50000"/>
              <a:gd name="adj2" fmla="val 84107"/>
            </a:avLst>
          </a:prstGeom>
          <a:solidFill>
            <a:srgbClr val="4F45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7565431" y="1858548"/>
            <a:ext cx="1210588" cy="754101"/>
            <a:chOff x="7565431" y="1858548"/>
            <a:chExt cx="1210588" cy="754101"/>
          </a:xfrm>
        </p:grpSpPr>
        <p:sp>
          <p:nvSpPr>
            <p:cNvPr id="21" name="文本框 20"/>
            <p:cNvSpPr txBox="1"/>
            <p:nvPr/>
          </p:nvSpPr>
          <p:spPr>
            <a:xfrm flipH="1">
              <a:off x="7709248" y="1858548"/>
              <a:ext cx="1002977" cy="523220"/>
            </a:xfrm>
            <a:prstGeom prst="rect">
              <a:avLst/>
            </a:prstGeom>
            <a:noFill/>
          </p:spPr>
          <p:txBody>
            <a:bodyPr wrap="square" rtlCol="0">
              <a:spAutoFit/>
            </a:bodyPr>
            <a:lstStyle/>
            <a:p>
              <a:r>
                <a:rPr lang="en-US" altLang="zh-CN" sz="2800" b="1"/>
                <a:t>X</a:t>
              </a:r>
              <a:r>
                <a:rPr lang="en-US" altLang="zh-CN" sz="2800" b="1" baseline="30000"/>
                <a:t>+</a:t>
              </a:r>
              <a:r>
                <a:rPr lang="en-US" altLang="zh-CN" sz="2800" b="1"/>
                <a:t>X</a:t>
              </a:r>
              <a:r>
                <a:rPr lang="en-US" altLang="zh-CN" sz="2800" b="1" baseline="30000"/>
                <a:t>+</a:t>
              </a:r>
              <a:endParaRPr lang="zh-CN" altLang="en-US" sz="2800" b="1" baseline="30000"/>
            </a:p>
          </p:txBody>
        </p:sp>
        <p:sp>
          <p:nvSpPr>
            <p:cNvPr id="91" name="矩形 90"/>
            <p:cNvSpPr/>
            <p:nvPr/>
          </p:nvSpPr>
          <p:spPr>
            <a:xfrm>
              <a:off x="7565431" y="2274095"/>
              <a:ext cx="1210588" cy="338554"/>
            </a:xfrm>
            <a:prstGeom prst="rect">
              <a:avLst/>
            </a:prstGeom>
          </p:spPr>
          <p:txBody>
            <a:bodyPr wrap="none">
              <a:spAutoFit/>
            </a:bodyPr>
            <a:lstStyle/>
            <a:p>
              <a:r>
                <a:rPr lang="zh-CN" altLang="en-US" sz="1600">
                  <a:solidFill>
                    <a:schemeClr val="tx1">
                      <a:lumMod val="95000"/>
                      <a:lumOff val="5000"/>
                    </a:schemeClr>
                  </a:solidFill>
                  <a:latin typeface="微软雅黑" panose="020B0503020204020204" pitchFamily="34" charset="-122"/>
                  <a:ea typeface="微软雅黑" panose="020B0503020204020204" pitchFamily="34" charset="-122"/>
                </a:rPr>
                <a:t>红眼雌果蝇</a:t>
              </a:r>
            </a:p>
          </p:txBody>
        </p:sp>
      </p:grpSp>
      <p:grpSp>
        <p:nvGrpSpPr>
          <p:cNvPr id="7" name="组合 6"/>
          <p:cNvGrpSpPr/>
          <p:nvPr/>
        </p:nvGrpSpPr>
        <p:grpSpPr>
          <a:xfrm>
            <a:off x="9309261" y="1809653"/>
            <a:ext cx="1210588" cy="754101"/>
            <a:chOff x="9309261" y="1858548"/>
            <a:chExt cx="1210588" cy="754101"/>
          </a:xfrm>
        </p:grpSpPr>
        <p:sp>
          <p:nvSpPr>
            <p:cNvPr id="22" name="文本框 21"/>
            <p:cNvSpPr txBox="1"/>
            <p:nvPr/>
          </p:nvSpPr>
          <p:spPr>
            <a:xfrm flipH="1">
              <a:off x="9492773" y="1858548"/>
              <a:ext cx="1002977" cy="523220"/>
            </a:xfrm>
            <a:prstGeom prst="rect">
              <a:avLst/>
            </a:prstGeom>
            <a:noFill/>
          </p:spPr>
          <p:txBody>
            <a:bodyPr wrap="square" rtlCol="0">
              <a:spAutoFit/>
            </a:bodyPr>
            <a:lstStyle/>
            <a:p>
              <a:r>
                <a:rPr lang="en-US" altLang="zh-CN" sz="2800" b="1"/>
                <a:t>X</a:t>
              </a:r>
              <a:r>
                <a:rPr lang="en-US" altLang="zh-CN" sz="2800" b="1" baseline="30000"/>
                <a:t>w</a:t>
              </a:r>
              <a:r>
                <a:rPr lang="en-US" altLang="zh-CN" sz="2800" b="1"/>
                <a:t>Y</a:t>
              </a:r>
              <a:endParaRPr lang="zh-CN" altLang="en-US" sz="2800" b="1" baseline="30000"/>
            </a:p>
          </p:txBody>
        </p:sp>
        <p:sp>
          <p:nvSpPr>
            <p:cNvPr id="92" name="矩形 91"/>
            <p:cNvSpPr/>
            <p:nvPr/>
          </p:nvSpPr>
          <p:spPr>
            <a:xfrm>
              <a:off x="9309261" y="2274095"/>
              <a:ext cx="1210588" cy="338554"/>
            </a:xfrm>
            <a:prstGeom prst="rect">
              <a:avLst/>
            </a:prstGeom>
          </p:spPr>
          <p:txBody>
            <a:bodyPr wrap="none">
              <a:spAutoFit/>
            </a:bodyPr>
            <a:lstStyle/>
            <a:p>
              <a:r>
                <a:rPr lang="zh-CN" altLang="en-US" sz="1600">
                  <a:solidFill>
                    <a:schemeClr val="tx1">
                      <a:lumMod val="95000"/>
                      <a:lumOff val="5000"/>
                    </a:schemeClr>
                  </a:solidFill>
                  <a:latin typeface="微软雅黑" panose="020B0503020204020204" pitchFamily="34" charset="-122"/>
                  <a:ea typeface="微软雅黑" panose="020B0503020204020204" pitchFamily="34" charset="-122"/>
                </a:rPr>
                <a:t>白眼雄果蝇</a:t>
              </a:r>
            </a:p>
          </p:txBody>
        </p:sp>
      </p:grpSp>
      <p:grpSp>
        <p:nvGrpSpPr>
          <p:cNvPr id="105" name="组合 104"/>
          <p:cNvGrpSpPr/>
          <p:nvPr/>
        </p:nvGrpSpPr>
        <p:grpSpPr>
          <a:xfrm>
            <a:off x="7170170" y="4359675"/>
            <a:ext cx="1005684" cy="755164"/>
            <a:chOff x="7170170" y="4639075"/>
            <a:chExt cx="1005684" cy="755164"/>
          </a:xfrm>
        </p:grpSpPr>
        <p:sp>
          <p:nvSpPr>
            <p:cNvPr id="24" name="文本框 23"/>
            <p:cNvSpPr txBox="1"/>
            <p:nvPr/>
          </p:nvSpPr>
          <p:spPr>
            <a:xfrm flipH="1">
              <a:off x="7172877" y="4639075"/>
              <a:ext cx="1002977" cy="523220"/>
            </a:xfrm>
            <a:prstGeom prst="rect">
              <a:avLst/>
            </a:prstGeom>
            <a:noFill/>
          </p:spPr>
          <p:txBody>
            <a:bodyPr wrap="square" rtlCol="0">
              <a:spAutoFit/>
            </a:bodyPr>
            <a:lstStyle/>
            <a:p>
              <a:r>
                <a:rPr lang="en-US" altLang="zh-CN" sz="2800" b="1"/>
                <a:t>X</a:t>
              </a:r>
              <a:r>
                <a:rPr lang="en-US" altLang="zh-CN" sz="2800" b="1" baseline="30000"/>
                <a:t>+</a:t>
              </a:r>
              <a:r>
                <a:rPr lang="en-US" altLang="zh-CN" sz="2800" b="1"/>
                <a:t>X</a:t>
              </a:r>
              <a:r>
                <a:rPr lang="en-US" altLang="zh-CN" sz="2800" b="1" baseline="30000"/>
                <a:t>+</a:t>
              </a:r>
              <a:endParaRPr lang="zh-CN" altLang="en-US" sz="2800" b="1" baseline="30000"/>
            </a:p>
          </p:txBody>
        </p:sp>
        <p:sp>
          <p:nvSpPr>
            <p:cNvPr id="96" name="矩形 95"/>
            <p:cNvSpPr/>
            <p:nvPr/>
          </p:nvSpPr>
          <p:spPr>
            <a:xfrm>
              <a:off x="7170170" y="5055685"/>
              <a:ext cx="800219" cy="338554"/>
            </a:xfrm>
            <a:prstGeom prst="rect">
              <a:avLst/>
            </a:prstGeom>
          </p:spPr>
          <p:txBody>
            <a:bodyPr wrap="none">
              <a:spAutoFit/>
            </a:bodyPr>
            <a:lstStyle/>
            <a:p>
              <a:r>
                <a:rPr lang="zh-CN" altLang="en-US" sz="1600">
                  <a:solidFill>
                    <a:schemeClr val="tx1">
                      <a:lumMod val="95000"/>
                      <a:lumOff val="5000"/>
                    </a:schemeClr>
                  </a:solidFill>
                  <a:latin typeface="微软雅黑" panose="020B0503020204020204" pitchFamily="34" charset="-122"/>
                  <a:ea typeface="微软雅黑" panose="020B0503020204020204" pitchFamily="34" charset="-122"/>
                </a:rPr>
                <a:t>红眼雌</a:t>
              </a:r>
            </a:p>
          </p:txBody>
        </p:sp>
      </p:grpSp>
      <p:grpSp>
        <p:nvGrpSpPr>
          <p:cNvPr id="104" name="组合 103"/>
          <p:cNvGrpSpPr/>
          <p:nvPr/>
        </p:nvGrpSpPr>
        <p:grpSpPr>
          <a:xfrm>
            <a:off x="7523386" y="3352901"/>
            <a:ext cx="1210588" cy="727965"/>
            <a:chOff x="7660546" y="3101441"/>
            <a:chExt cx="1210588" cy="727965"/>
          </a:xfrm>
        </p:grpSpPr>
        <p:sp>
          <p:nvSpPr>
            <p:cNvPr id="27" name="文本框 26"/>
            <p:cNvSpPr txBox="1"/>
            <p:nvPr/>
          </p:nvSpPr>
          <p:spPr>
            <a:xfrm flipH="1">
              <a:off x="7848046" y="3101441"/>
              <a:ext cx="1002977" cy="523220"/>
            </a:xfrm>
            <a:prstGeom prst="rect">
              <a:avLst/>
            </a:prstGeom>
            <a:noFill/>
          </p:spPr>
          <p:txBody>
            <a:bodyPr wrap="square" rtlCol="0">
              <a:spAutoFit/>
            </a:bodyPr>
            <a:lstStyle/>
            <a:p>
              <a:r>
                <a:rPr lang="en-US" altLang="zh-CN" sz="2800" b="1" err="1"/>
                <a:t>X</a:t>
              </a:r>
              <a:r>
                <a:rPr lang="en-US" altLang="zh-CN" sz="2800" b="1" baseline="30000" err="1"/>
                <a:t>+</a:t>
              </a:r>
              <a:r>
                <a:rPr lang="en-US" altLang="zh-CN" sz="2800" b="1" err="1"/>
                <a:t>X</a:t>
              </a:r>
              <a:r>
                <a:rPr lang="en-US" altLang="zh-CN" sz="2800" b="1" baseline="30000" err="1"/>
                <a:t>w</a:t>
              </a:r>
              <a:endParaRPr lang="zh-CN" altLang="en-US" sz="2800" b="1" baseline="30000"/>
            </a:p>
          </p:txBody>
        </p:sp>
        <p:sp>
          <p:nvSpPr>
            <p:cNvPr id="97" name="矩形 96"/>
            <p:cNvSpPr/>
            <p:nvPr/>
          </p:nvSpPr>
          <p:spPr>
            <a:xfrm>
              <a:off x="7660546" y="3490852"/>
              <a:ext cx="1210588" cy="338554"/>
            </a:xfrm>
            <a:prstGeom prst="rect">
              <a:avLst/>
            </a:prstGeom>
          </p:spPr>
          <p:txBody>
            <a:bodyPr wrap="none">
              <a:spAutoFit/>
            </a:bodyPr>
            <a:lstStyle/>
            <a:p>
              <a:r>
                <a:rPr lang="zh-CN" altLang="en-US" sz="1600">
                  <a:solidFill>
                    <a:schemeClr val="tx1">
                      <a:lumMod val="95000"/>
                      <a:lumOff val="5000"/>
                    </a:schemeClr>
                  </a:solidFill>
                  <a:latin typeface="微软雅黑" panose="020B0503020204020204" pitchFamily="34" charset="-122"/>
                  <a:ea typeface="微软雅黑" panose="020B0503020204020204" pitchFamily="34" charset="-122"/>
                </a:rPr>
                <a:t>红眼雌果蝇</a:t>
              </a:r>
            </a:p>
          </p:txBody>
        </p:sp>
      </p:grpSp>
      <p:grpSp>
        <p:nvGrpSpPr>
          <p:cNvPr id="103" name="组合 102"/>
          <p:cNvGrpSpPr/>
          <p:nvPr/>
        </p:nvGrpSpPr>
        <p:grpSpPr>
          <a:xfrm>
            <a:off x="9271665" y="3352901"/>
            <a:ext cx="1210588" cy="727965"/>
            <a:chOff x="9119265" y="3101441"/>
            <a:chExt cx="1210588" cy="727965"/>
          </a:xfrm>
        </p:grpSpPr>
        <p:sp>
          <p:nvSpPr>
            <p:cNvPr id="28" name="文本框 27"/>
            <p:cNvSpPr txBox="1"/>
            <p:nvPr/>
          </p:nvSpPr>
          <p:spPr>
            <a:xfrm flipH="1">
              <a:off x="9253214" y="3101441"/>
              <a:ext cx="1002977" cy="523220"/>
            </a:xfrm>
            <a:prstGeom prst="rect">
              <a:avLst/>
            </a:prstGeom>
            <a:noFill/>
          </p:spPr>
          <p:txBody>
            <a:bodyPr wrap="square" rtlCol="0">
              <a:spAutoFit/>
            </a:bodyPr>
            <a:lstStyle/>
            <a:p>
              <a:r>
                <a:rPr lang="en-US" altLang="zh-CN" sz="2800" b="1"/>
                <a:t>X</a:t>
              </a:r>
              <a:r>
                <a:rPr lang="en-US" altLang="zh-CN" sz="2800" b="1" baseline="30000"/>
                <a:t>+</a:t>
              </a:r>
              <a:r>
                <a:rPr lang="en-US" altLang="zh-CN" sz="2800" b="1"/>
                <a:t>Y</a:t>
              </a:r>
              <a:endParaRPr lang="zh-CN" altLang="en-US" sz="2800" b="1" baseline="30000"/>
            </a:p>
          </p:txBody>
        </p:sp>
        <p:sp>
          <p:nvSpPr>
            <p:cNvPr id="98" name="矩形 97"/>
            <p:cNvSpPr/>
            <p:nvPr/>
          </p:nvSpPr>
          <p:spPr>
            <a:xfrm>
              <a:off x="9119265" y="3490852"/>
              <a:ext cx="1210588" cy="338554"/>
            </a:xfrm>
            <a:prstGeom prst="rect">
              <a:avLst/>
            </a:prstGeom>
          </p:spPr>
          <p:txBody>
            <a:bodyPr wrap="none">
              <a:spAutoFit/>
            </a:bodyPr>
            <a:lstStyle/>
            <a:p>
              <a:r>
                <a:rPr lang="zh-CN" altLang="en-US" sz="1600">
                  <a:solidFill>
                    <a:schemeClr val="tx1">
                      <a:lumMod val="95000"/>
                      <a:lumOff val="5000"/>
                    </a:schemeClr>
                  </a:solidFill>
                  <a:latin typeface="微软雅黑" panose="020B0503020204020204" pitchFamily="34" charset="-122"/>
                  <a:ea typeface="微软雅黑" panose="020B0503020204020204" pitchFamily="34" charset="-122"/>
                </a:rPr>
                <a:t>红眼雄果蝇</a:t>
              </a:r>
            </a:p>
          </p:txBody>
        </p:sp>
      </p:grpSp>
      <p:grpSp>
        <p:nvGrpSpPr>
          <p:cNvPr id="106" name="组合 105"/>
          <p:cNvGrpSpPr/>
          <p:nvPr/>
        </p:nvGrpSpPr>
        <p:grpSpPr>
          <a:xfrm>
            <a:off x="8250237" y="4359675"/>
            <a:ext cx="1002977" cy="755164"/>
            <a:chOff x="8250237" y="4639075"/>
            <a:chExt cx="1002977" cy="755164"/>
          </a:xfrm>
        </p:grpSpPr>
        <p:sp>
          <p:nvSpPr>
            <p:cNvPr id="23" name="文本框 22"/>
            <p:cNvSpPr txBox="1"/>
            <p:nvPr/>
          </p:nvSpPr>
          <p:spPr>
            <a:xfrm flipH="1">
              <a:off x="8250237" y="4639075"/>
              <a:ext cx="1002977" cy="523220"/>
            </a:xfrm>
            <a:prstGeom prst="rect">
              <a:avLst/>
            </a:prstGeom>
            <a:noFill/>
          </p:spPr>
          <p:txBody>
            <a:bodyPr wrap="square" rtlCol="0">
              <a:spAutoFit/>
            </a:bodyPr>
            <a:lstStyle/>
            <a:p>
              <a:r>
                <a:rPr lang="en-US" altLang="zh-CN" sz="2800" b="1"/>
                <a:t>X</a:t>
              </a:r>
              <a:r>
                <a:rPr lang="en-US" altLang="zh-CN" sz="2800" b="1" baseline="30000"/>
                <a:t>+</a:t>
              </a:r>
              <a:r>
                <a:rPr lang="en-US" altLang="zh-CN" sz="2800" b="1"/>
                <a:t>X</a:t>
              </a:r>
              <a:r>
                <a:rPr lang="en-US" altLang="zh-CN" sz="2800" b="1" baseline="30000"/>
                <a:t>w</a:t>
              </a:r>
              <a:endParaRPr lang="zh-CN" altLang="en-US" sz="2800" b="1" baseline="30000"/>
            </a:p>
          </p:txBody>
        </p:sp>
        <p:sp>
          <p:nvSpPr>
            <p:cNvPr id="99" name="矩形 98"/>
            <p:cNvSpPr/>
            <p:nvPr/>
          </p:nvSpPr>
          <p:spPr>
            <a:xfrm>
              <a:off x="8258775" y="5055685"/>
              <a:ext cx="800219" cy="338554"/>
            </a:xfrm>
            <a:prstGeom prst="rect">
              <a:avLst/>
            </a:prstGeom>
          </p:spPr>
          <p:txBody>
            <a:bodyPr wrap="none">
              <a:spAutoFit/>
            </a:bodyPr>
            <a:lstStyle/>
            <a:p>
              <a:r>
                <a:rPr lang="zh-CN" altLang="en-US" sz="1600">
                  <a:solidFill>
                    <a:schemeClr val="tx1">
                      <a:lumMod val="95000"/>
                      <a:lumOff val="5000"/>
                    </a:schemeClr>
                  </a:solidFill>
                  <a:latin typeface="微软雅黑" panose="020B0503020204020204" pitchFamily="34" charset="-122"/>
                  <a:ea typeface="微软雅黑" panose="020B0503020204020204" pitchFamily="34" charset="-122"/>
                </a:rPr>
                <a:t>红眼雌</a:t>
              </a:r>
            </a:p>
          </p:txBody>
        </p:sp>
      </p:grpSp>
      <p:grpSp>
        <p:nvGrpSpPr>
          <p:cNvPr id="107" name="组合 106"/>
          <p:cNvGrpSpPr/>
          <p:nvPr/>
        </p:nvGrpSpPr>
        <p:grpSpPr>
          <a:xfrm>
            <a:off x="9307606" y="4359675"/>
            <a:ext cx="1004632" cy="755164"/>
            <a:chOff x="9307606" y="4639075"/>
            <a:chExt cx="1004632" cy="755164"/>
          </a:xfrm>
        </p:grpSpPr>
        <p:sp>
          <p:nvSpPr>
            <p:cNvPr id="25" name="文本框 24"/>
            <p:cNvSpPr txBox="1"/>
            <p:nvPr/>
          </p:nvSpPr>
          <p:spPr>
            <a:xfrm flipH="1">
              <a:off x="9309261" y="4639075"/>
              <a:ext cx="1002977" cy="523220"/>
            </a:xfrm>
            <a:prstGeom prst="rect">
              <a:avLst/>
            </a:prstGeom>
            <a:noFill/>
          </p:spPr>
          <p:txBody>
            <a:bodyPr wrap="square" rtlCol="0">
              <a:spAutoFit/>
            </a:bodyPr>
            <a:lstStyle/>
            <a:p>
              <a:r>
                <a:rPr lang="en-US" altLang="zh-CN" sz="2800" b="1"/>
                <a:t>X</a:t>
              </a:r>
              <a:r>
                <a:rPr lang="en-US" altLang="zh-CN" sz="2800" b="1" baseline="30000"/>
                <a:t>+</a:t>
              </a:r>
              <a:r>
                <a:rPr lang="en-US" altLang="zh-CN" sz="2800" b="1"/>
                <a:t>Y</a:t>
              </a:r>
              <a:endParaRPr lang="zh-CN" altLang="en-US" sz="2800" b="1" baseline="30000"/>
            </a:p>
          </p:txBody>
        </p:sp>
        <p:sp>
          <p:nvSpPr>
            <p:cNvPr id="100" name="矩形 99"/>
            <p:cNvSpPr/>
            <p:nvPr/>
          </p:nvSpPr>
          <p:spPr>
            <a:xfrm>
              <a:off x="9307606" y="5055685"/>
              <a:ext cx="800219" cy="338554"/>
            </a:xfrm>
            <a:prstGeom prst="rect">
              <a:avLst/>
            </a:prstGeom>
          </p:spPr>
          <p:txBody>
            <a:bodyPr wrap="none">
              <a:spAutoFit/>
            </a:bodyPr>
            <a:lstStyle/>
            <a:p>
              <a:r>
                <a:rPr lang="zh-CN" altLang="en-US" sz="1600">
                  <a:solidFill>
                    <a:schemeClr val="tx1">
                      <a:lumMod val="95000"/>
                      <a:lumOff val="5000"/>
                    </a:schemeClr>
                  </a:solidFill>
                  <a:latin typeface="微软雅黑" panose="020B0503020204020204" pitchFamily="34" charset="-122"/>
                  <a:ea typeface="微软雅黑" panose="020B0503020204020204" pitchFamily="34" charset="-122"/>
                </a:rPr>
                <a:t>红眼雄</a:t>
              </a:r>
            </a:p>
          </p:txBody>
        </p:sp>
      </p:grpSp>
      <p:grpSp>
        <p:nvGrpSpPr>
          <p:cNvPr id="108" name="组合 107"/>
          <p:cNvGrpSpPr/>
          <p:nvPr/>
        </p:nvGrpSpPr>
        <p:grpSpPr>
          <a:xfrm>
            <a:off x="10145458" y="4359675"/>
            <a:ext cx="1002977" cy="755164"/>
            <a:chOff x="10145458" y="4639075"/>
            <a:chExt cx="1002977" cy="755164"/>
          </a:xfrm>
        </p:grpSpPr>
        <p:sp>
          <p:nvSpPr>
            <p:cNvPr id="26" name="文本框 25"/>
            <p:cNvSpPr txBox="1"/>
            <p:nvPr/>
          </p:nvSpPr>
          <p:spPr>
            <a:xfrm flipH="1">
              <a:off x="10145458" y="4639075"/>
              <a:ext cx="1002977" cy="523220"/>
            </a:xfrm>
            <a:prstGeom prst="rect">
              <a:avLst/>
            </a:prstGeom>
            <a:noFill/>
          </p:spPr>
          <p:txBody>
            <a:bodyPr wrap="square" rtlCol="0">
              <a:spAutoFit/>
            </a:bodyPr>
            <a:lstStyle/>
            <a:p>
              <a:r>
                <a:rPr lang="en-US" altLang="zh-CN" sz="2800" b="1"/>
                <a:t>X</a:t>
              </a:r>
              <a:r>
                <a:rPr lang="en-US" altLang="zh-CN" sz="2800" b="1" baseline="30000"/>
                <a:t>w</a:t>
              </a:r>
              <a:r>
                <a:rPr lang="en-US" altLang="zh-CN" sz="2800" b="1"/>
                <a:t>Y</a:t>
              </a:r>
              <a:endParaRPr lang="zh-CN" altLang="en-US" sz="2800" b="1" baseline="30000"/>
            </a:p>
          </p:txBody>
        </p:sp>
        <p:sp>
          <p:nvSpPr>
            <p:cNvPr id="101" name="矩形 100"/>
            <p:cNvSpPr/>
            <p:nvPr/>
          </p:nvSpPr>
          <p:spPr>
            <a:xfrm>
              <a:off x="10173079" y="5055685"/>
              <a:ext cx="800219" cy="338554"/>
            </a:xfrm>
            <a:prstGeom prst="rect">
              <a:avLst/>
            </a:prstGeom>
          </p:spPr>
          <p:txBody>
            <a:bodyPr wrap="none">
              <a:spAutoFit/>
            </a:bodyPr>
            <a:lstStyle/>
            <a:p>
              <a:r>
                <a:rPr lang="zh-CN" altLang="en-US" sz="1600">
                  <a:solidFill>
                    <a:schemeClr val="tx1">
                      <a:lumMod val="95000"/>
                      <a:lumOff val="5000"/>
                    </a:schemeClr>
                  </a:solidFill>
                  <a:latin typeface="微软雅黑" panose="020B0503020204020204" pitchFamily="34" charset="-122"/>
                  <a:ea typeface="微软雅黑" panose="020B0503020204020204" pitchFamily="34" charset="-122"/>
                </a:rPr>
                <a:t>白眼雄</a:t>
              </a:r>
            </a:p>
          </p:txBody>
        </p:sp>
      </p:grpSp>
      <p:grpSp>
        <p:nvGrpSpPr>
          <p:cNvPr id="12" name="组合 11"/>
          <p:cNvGrpSpPr/>
          <p:nvPr/>
        </p:nvGrpSpPr>
        <p:grpSpPr>
          <a:xfrm>
            <a:off x="8762873" y="3376160"/>
            <a:ext cx="617537" cy="955421"/>
            <a:chOff x="8762873" y="3124700"/>
            <a:chExt cx="617537" cy="955421"/>
          </a:xfrm>
        </p:grpSpPr>
        <p:sp>
          <p:nvSpPr>
            <p:cNvPr id="90" name="Line 25"/>
            <p:cNvSpPr/>
            <p:nvPr/>
          </p:nvSpPr>
          <p:spPr>
            <a:xfrm flipH="1">
              <a:off x="9038379" y="3592302"/>
              <a:ext cx="0" cy="487819"/>
            </a:xfrm>
            <a:prstGeom prst="line">
              <a:avLst/>
            </a:prstGeom>
            <a:ln w="28575" cap="flat" cmpd="sng">
              <a:solidFill>
                <a:schemeClr val="tx1">
                  <a:lumMod val="95000"/>
                  <a:lumOff val="5000"/>
                </a:schemeClr>
              </a:solidFill>
              <a:prstDash val="solid"/>
              <a:round/>
              <a:headEnd type="none" w="med" len="med"/>
              <a:tailEnd type="triangle" w="med" len="med"/>
            </a:ln>
          </p:spPr>
          <p:txBody>
            <a:bodyPr/>
            <a:lstStyle/>
            <a:p>
              <a:endParaRPr lang="zh-CN" altLang="en-US"/>
            </a:p>
          </p:txBody>
        </p:sp>
        <p:sp>
          <p:nvSpPr>
            <p:cNvPr id="102" name="Text Box 21"/>
            <p:cNvSpPr txBox="1"/>
            <p:nvPr/>
          </p:nvSpPr>
          <p:spPr>
            <a:xfrm>
              <a:off x="8762873" y="3124700"/>
              <a:ext cx="617537" cy="523220"/>
            </a:xfrm>
            <a:prstGeom prst="rect">
              <a:avLst/>
            </a:prstGeom>
            <a:noFill/>
            <a:ln w="9525">
              <a:noFill/>
            </a:ln>
          </p:spPr>
          <p:txBody>
            <a:bodyPr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en-US" altLang="zh-CN" sz="2800">
                  <a:latin typeface="Times New Roman" panose="02020603050405020304" pitchFamily="18" charset="0"/>
                  <a:ea typeface="黑体" panose="02010609060101010101" pitchFamily="2" charset="-122"/>
                </a:rPr>
                <a:t>×</a:t>
              </a:r>
            </a:p>
          </p:txBody>
        </p:sp>
      </p:grpSp>
      <p:sp>
        <p:nvSpPr>
          <p:cNvPr id="85" name="矩形 84"/>
          <p:cNvSpPr/>
          <p:nvPr/>
        </p:nvSpPr>
        <p:spPr>
          <a:xfrm>
            <a:off x="4478073" y="1651882"/>
            <a:ext cx="599844" cy="461665"/>
          </a:xfrm>
          <a:prstGeom prst="rect">
            <a:avLst/>
          </a:prstGeom>
        </p:spPr>
        <p:txBody>
          <a:bodyPr wrap="none">
            <a:spAutoFit/>
          </a:bodyPr>
          <a:lstStyle/>
          <a:p>
            <a:r>
              <a:rPr lang="en-US" altLang="zh-CN" sz="2400" b="1">
                <a:solidFill>
                  <a:srgbClr val="FFD00C"/>
                </a:solidFill>
                <a:latin typeface="微软雅黑" panose="020B0503020204020204" pitchFamily="34" charset="-122"/>
                <a:ea typeface="微软雅黑" panose="020B0503020204020204" pitchFamily="34" charset="-122"/>
              </a:rPr>
              <a:t>XY</a:t>
            </a:r>
            <a:endParaRPr lang="zh-CN" altLang="en-US" sz="2400" b="1">
              <a:solidFill>
                <a:srgbClr val="FFD00C"/>
              </a:solidFill>
              <a:latin typeface="微软雅黑" panose="020B0503020204020204" pitchFamily="34" charset="-122"/>
              <a:ea typeface="微软雅黑" panose="020B0503020204020204" pitchFamily="34" charset="-122"/>
            </a:endParaRPr>
          </a:p>
        </p:txBody>
      </p:sp>
      <p:sp>
        <p:nvSpPr>
          <p:cNvPr id="13" name="矩形 12"/>
          <p:cNvSpPr/>
          <p:nvPr/>
        </p:nvSpPr>
        <p:spPr>
          <a:xfrm>
            <a:off x="8060793" y="2736632"/>
            <a:ext cx="510076" cy="461665"/>
          </a:xfrm>
          <a:prstGeom prst="rect">
            <a:avLst/>
          </a:prstGeom>
        </p:spPr>
        <p:txBody>
          <a:bodyPr wrap="none">
            <a:spAutoFit/>
          </a:bodyPr>
          <a:lstStyle/>
          <a:p>
            <a:r>
              <a:rPr lang="en-US" altLang="zh-CN" sz="2400" b="1">
                <a:solidFill>
                  <a:srgbClr val="4F45AE"/>
                </a:solidFill>
              </a:rPr>
              <a:t>X</a:t>
            </a:r>
            <a:r>
              <a:rPr lang="en-US" altLang="zh-CN" sz="2400" b="1" baseline="30000">
                <a:solidFill>
                  <a:srgbClr val="4F45AE"/>
                </a:solidFill>
              </a:rPr>
              <a:t>+</a:t>
            </a:r>
            <a:endParaRPr lang="zh-CN" altLang="en-US" sz="2400">
              <a:solidFill>
                <a:srgbClr val="4F45AE"/>
              </a:solidFill>
            </a:endParaRPr>
          </a:p>
        </p:txBody>
      </p:sp>
      <p:sp>
        <p:nvSpPr>
          <p:cNvPr id="75" name="Text Box 4"/>
          <p:cNvSpPr txBox="1"/>
          <p:nvPr/>
        </p:nvSpPr>
        <p:spPr>
          <a:xfrm>
            <a:off x="6659958" y="2010950"/>
            <a:ext cx="577234" cy="461665"/>
          </a:xfrm>
          <a:prstGeom prst="rect">
            <a:avLst/>
          </a:prstGeom>
          <a:noFill/>
          <a:ln w="9525">
            <a:noFill/>
          </a:ln>
        </p:spPr>
        <p:txBody>
          <a:bodyPr wrap="square"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en-US" altLang="zh-CN" sz="2400" b="0">
                <a:latin typeface="+mn-ea"/>
              </a:rPr>
              <a:t>P</a:t>
            </a:r>
            <a:endParaRPr lang="zh-CN" altLang="en-US" sz="2400" b="0">
              <a:latin typeface="+mn-ea"/>
            </a:endParaRPr>
          </a:p>
        </p:txBody>
      </p:sp>
      <p:sp>
        <p:nvSpPr>
          <p:cNvPr id="76" name="Text Box 4"/>
          <p:cNvSpPr txBox="1"/>
          <p:nvPr/>
        </p:nvSpPr>
        <p:spPr>
          <a:xfrm>
            <a:off x="6659958" y="2715398"/>
            <a:ext cx="796342" cy="461665"/>
          </a:xfrm>
          <a:prstGeom prst="rect">
            <a:avLst/>
          </a:prstGeom>
          <a:noFill/>
          <a:ln w="9525">
            <a:noFill/>
          </a:ln>
        </p:spPr>
        <p:txBody>
          <a:bodyPr wrap="square"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zh-CN" altLang="en-US" sz="2400" b="0">
                <a:latin typeface="+mn-ea"/>
              </a:rPr>
              <a:t>配子</a:t>
            </a:r>
          </a:p>
        </p:txBody>
      </p:sp>
      <p:sp>
        <p:nvSpPr>
          <p:cNvPr id="82" name="Text Box 4"/>
          <p:cNvSpPr txBox="1"/>
          <p:nvPr/>
        </p:nvSpPr>
        <p:spPr>
          <a:xfrm>
            <a:off x="6659958" y="3455872"/>
            <a:ext cx="796342" cy="461665"/>
          </a:xfrm>
          <a:prstGeom prst="rect">
            <a:avLst/>
          </a:prstGeom>
          <a:noFill/>
          <a:ln w="9525">
            <a:noFill/>
          </a:ln>
        </p:spPr>
        <p:txBody>
          <a:bodyPr wrap="square"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en-US" altLang="zh-CN" sz="2400" b="0">
                <a:latin typeface="+mn-ea"/>
              </a:rPr>
              <a:t>F</a:t>
            </a:r>
            <a:r>
              <a:rPr lang="en-US" altLang="zh-CN" sz="2400" b="0" baseline="-25000">
                <a:latin typeface="+mn-ea"/>
              </a:rPr>
              <a:t>1</a:t>
            </a:r>
            <a:endParaRPr lang="zh-CN" altLang="en-US" sz="2400" b="0" baseline="-25000">
              <a:latin typeface="+mn-ea"/>
            </a:endParaRPr>
          </a:p>
        </p:txBody>
      </p:sp>
      <p:sp>
        <p:nvSpPr>
          <p:cNvPr id="14" name="矩形 13"/>
          <p:cNvSpPr/>
          <p:nvPr/>
        </p:nvSpPr>
        <p:spPr>
          <a:xfrm>
            <a:off x="6659958" y="4470431"/>
            <a:ext cx="482824" cy="461665"/>
          </a:xfrm>
          <a:prstGeom prst="rect">
            <a:avLst/>
          </a:prstGeom>
        </p:spPr>
        <p:txBody>
          <a:bodyPr wrap="none">
            <a:spAutoFit/>
          </a:bodyPr>
          <a:lstStyle/>
          <a:p>
            <a:r>
              <a:rPr lang="en-US" altLang="zh-CN" sz="2400">
                <a:latin typeface="+mn-ea"/>
              </a:rPr>
              <a:t>F</a:t>
            </a:r>
            <a:r>
              <a:rPr lang="en-US" altLang="zh-CN" sz="2400" baseline="-25000">
                <a:latin typeface="+mn-ea"/>
              </a:rPr>
              <a:t>2</a:t>
            </a:r>
            <a:endParaRPr lang="zh-CN" altLang="en-US" sz="2400" baseline="-25000">
              <a:latin typeface="+mn-ea"/>
            </a:endParaRPr>
          </a:p>
        </p:txBody>
      </p:sp>
      <p:sp>
        <p:nvSpPr>
          <p:cNvPr id="93" name="矩形 92"/>
          <p:cNvSpPr/>
          <p:nvPr/>
        </p:nvSpPr>
        <p:spPr>
          <a:xfrm>
            <a:off x="9524222" y="2754330"/>
            <a:ext cx="550151" cy="461665"/>
          </a:xfrm>
          <a:prstGeom prst="rect">
            <a:avLst/>
          </a:prstGeom>
        </p:spPr>
        <p:txBody>
          <a:bodyPr wrap="none">
            <a:spAutoFit/>
          </a:bodyPr>
          <a:lstStyle/>
          <a:p>
            <a:r>
              <a:rPr lang="en-US" altLang="zh-CN" sz="2400" b="1" err="1">
                <a:solidFill>
                  <a:srgbClr val="4F45AE"/>
                </a:solidFill>
              </a:rPr>
              <a:t>X</a:t>
            </a:r>
            <a:r>
              <a:rPr lang="en-US" altLang="zh-CN" sz="2400" b="1" baseline="30000" err="1">
                <a:solidFill>
                  <a:srgbClr val="4F45AE"/>
                </a:solidFill>
              </a:rPr>
              <a:t>w</a:t>
            </a:r>
            <a:endParaRPr lang="zh-CN" altLang="en-US" sz="2400" baseline="30000">
              <a:solidFill>
                <a:srgbClr val="4F45AE"/>
              </a:solidFill>
            </a:endParaRPr>
          </a:p>
        </p:txBody>
      </p:sp>
      <p:sp>
        <p:nvSpPr>
          <p:cNvPr id="94" name="矩形 93"/>
          <p:cNvSpPr/>
          <p:nvPr/>
        </p:nvSpPr>
        <p:spPr>
          <a:xfrm>
            <a:off x="10173079" y="2754330"/>
            <a:ext cx="389850" cy="461665"/>
          </a:xfrm>
          <a:prstGeom prst="rect">
            <a:avLst/>
          </a:prstGeom>
        </p:spPr>
        <p:txBody>
          <a:bodyPr wrap="none">
            <a:spAutoFit/>
          </a:bodyPr>
          <a:lstStyle/>
          <a:p>
            <a:r>
              <a:rPr lang="en-US" altLang="zh-CN" sz="2400" b="1">
                <a:solidFill>
                  <a:srgbClr val="4F45AE"/>
                </a:solidFill>
              </a:rPr>
              <a:t>Y</a:t>
            </a:r>
            <a:endParaRPr lang="zh-CN" altLang="en-US" sz="2400" baseline="30000">
              <a:solidFill>
                <a:srgbClr val="4F45AE"/>
              </a:solidFill>
            </a:endParaRPr>
          </a:p>
        </p:txBody>
      </p:sp>
      <p:grpSp>
        <p:nvGrpSpPr>
          <p:cNvPr id="95" name="淘宝网Chenying0907出品 7"/>
          <p:cNvGrpSpPr/>
          <p:nvPr/>
        </p:nvGrpSpPr>
        <p:grpSpPr>
          <a:xfrm>
            <a:off x="552971" y="324163"/>
            <a:ext cx="604358" cy="216024"/>
            <a:chOff x="264939" y="188640"/>
            <a:chExt cx="604358" cy="216024"/>
          </a:xfrm>
        </p:grpSpPr>
        <p:sp>
          <p:nvSpPr>
            <p:cNvPr id="109" name="燕尾形 108"/>
            <p:cNvSpPr/>
            <p:nvPr/>
          </p:nvSpPr>
          <p:spPr>
            <a:xfrm>
              <a:off x="264939" y="188640"/>
              <a:ext cx="216024" cy="216024"/>
            </a:xfrm>
            <a:prstGeom prst="chevron">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0" name="燕尾形 109"/>
            <p:cNvSpPr/>
            <p:nvPr/>
          </p:nvSpPr>
          <p:spPr>
            <a:xfrm>
              <a:off x="454914" y="188640"/>
              <a:ext cx="216024" cy="216024"/>
            </a:xfrm>
            <a:prstGeom prst="chevron">
              <a:avLst/>
            </a:prstGeom>
            <a:solidFill>
              <a:srgbClr val="01ACBE">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1" name="燕尾形 110"/>
            <p:cNvSpPr/>
            <p:nvPr/>
          </p:nvSpPr>
          <p:spPr>
            <a:xfrm>
              <a:off x="653273" y="188640"/>
              <a:ext cx="216024" cy="216024"/>
            </a:xfrm>
            <a:prstGeom prst="chevron">
              <a:avLst/>
            </a:prstGeom>
            <a:solidFill>
              <a:srgbClr val="01ACBE">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12" name="淘宝网Chenying0907出品 9"/>
          <p:cNvSpPr txBox="1"/>
          <p:nvPr/>
        </p:nvSpPr>
        <p:spPr>
          <a:xfrm>
            <a:off x="1345058" y="186512"/>
            <a:ext cx="4790239" cy="438582"/>
          </a:xfrm>
          <a:prstGeom prst="rect">
            <a:avLst/>
          </a:prstGeom>
          <a:noFill/>
        </p:spPr>
        <p:txBody>
          <a:bodyPr wrap="square" lIns="68580" tIns="34290" rIns="68580" bIns="34290" rtlCol="0">
            <a:spAutoFit/>
          </a:bodyPr>
          <a:lstStyle/>
          <a:p>
            <a:pPr marL="0" lvl="1"/>
            <a:r>
              <a:rPr lang="zh-CN" altLang="en-US" sz="2400" b="1" dirty="0">
                <a:solidFill>
                  <a:srgbClr val="01ACBE"/>
                </a:solidFill>
                <a:latin typeface="微软雅黑" pitchFamily="34" charset="-122"/>
                <a:ea typeface="微软雅黑" pitchFamily="34" charset="-122"/>
              </a:rPr>
              <a:t>基因位于染色体上的实验证据</a:t>
            </a:r>
          </a:p>
        </p:txBody>
      </p:sp>
      <p:cxnSp>
        <p:nvCxnSpPr>
          <p:cNvPr id="113" name="淘宝网Chenying0907出品 12"/>
          <p:cNvCxnSpPr/>
          <p:nvPr/>
        </p:nvCxnSpPr>
        <p:spPr>
          <a:xfrm>
            <a:off x="1417067" y="620688"/>
            <a:ext cx="964907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4" name="圆角矩形 113"/>
          <p:cNvSpPr/>
          <p:nvPr/>
        </p:nvSpPr>
        <p:spPr>
          <a:xfrm>
            <a:off x="3650797" y="998803"/>
            <a:ext cx="4215412" cy="576064"/>
          </a:xfrm>
          <a:prstGeom prst="roundRect">
            <a:avLst>
              <a:gd name="adj" fmla="val 50000"/>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defRPr/>
            </a:pPr>
            <a:r>
              <a:rPr lang="zh-CN" altLang="en-US" sz="2800" dirty="0">
                <a:solidFill>
                  <a:schemeClr val="bg1"/>
                </a:solidFill>
                <a:latin typeface="微软雅黑" panose="020B0503020204020204" pitchFamily="34" charset="-122"/>
                <a:ea typeface="微软雅黑" panose="020B0503020204020204" pitchFamily="34" charset="-122"/>
              </a:rPr>
              <a:t>果蝇杂交实验分析图解</a:t>
            </a:r>
          </a:p>
        </p:txBody>
      </p:sp>
    </p:spTree>
    <p:extLst>
      <p:ext uri="{BB962C8B-B14F-4D97-AF65-F5344CB8AC3E}">
        <p14:creationId xmlns:p14="http://schemas.microsoft.com/office/powerpoint/2010/main" val="161539026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4"/>
                                        </p:tgtEl>
                                        <p:attrNameLst>
                                          <p:attrName>style.visibility</p:attrName>
                                        </p:attrNameLst>
                                      </p:cBhvr>
                                      <p:to>
                                        <p:strVal val="visible"/>
                                      </p:to>
                                    </p:set>
                                    <p:animEffect transition="in" filter="fade">
                                      <p:cBhvr>
                                        <p:cTn id="7" dur="1000"/>
                                        <p:tgtEl>
                                          <p:spTgt spid="114"/>
                                        </p:tgtEl>
                                      </p:cBhvr>
                                    </p:animEffect>
                                    <p:anim calcmode="lin" valueType="num">
                                      <p:cBhvr>
                                        <p:cTn id="8" dur="1000" fill="hold"/>
                                        <p:tgtEl>
                                          <p:spTgt spid="114"/>
                                        </p:tgtEl>
                                        <p:attrNameLst>
                                          <p:attrName>ppt_x</p:attrName>
                                        </p:attrNameLst>
                                      </p:cBhvr>
                                      <p:tavLst>
                                        <p:tav tm="0">
                                          <p:val>
                                            <p:strVal val="#ppt_x"/>
                                          </p:val>
                                        </p:tav>
                                        <p:tav tm="100000">
                                          <p:val>
                                            <p:strVal val="#ppt_x"/>
                                          </p:val>
                                        </p:tav>
                                      </p:tavLst>
                                    </p:anim>
                                    <p:anim calcmode="lin" valueType="num">
                                      <p:cBhvr>
                                        <p:cTn id="9" dur="1000" fill="hold"/>
                                        <p:tgtEl>
                                          <p:spTgt spid="114"/>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68"/>
                                        </p:tgtEl>
                                        <p:attrNameLst>
                                          <p:attrName>style.visibility</p:attrName>
                                        </p:attrNameLst>
                                      </p:cBhvr>
                                      <p:to>
                                        <p:strVal val="visible"/>
                                      </p:to>
                                    </p:set>
                                    <p:animEffect transition="in" filter="wipe(left)">
                                      <p:cBhvr>
                                        <p:cTn id="13" dur="750"/>
                                        <p:tgtEl>
                                          <p:spTgt spid="68"/>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42" presetClass="entr" presetSubtype="0"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
                                          </p:val>
                                        </p:tav>
                                        <p:tav tm="100000">
                                          <p:val>
                                            <p:strVal val="#ppt_x"/>
                                          </p:val>
                                        </p:tav>
                                      </p:tavLst>
                                    </p:anim>
                                    <p:anim calcmode="lin" valueType="num">
                                      <p:cBhvr>
                                        <p:cTn id="20" dur="1000" fill="hold"/>
                                        <p:tgtEl>
                                          <p:spTgt spid="5"/>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1000"/>
                            </p:stCondLst>
                            <p:childTnLst>
                              <p:par>
                                <p:cTn id="22" presetID="22" presetClass="entr" presetSubtype="1" fill="hold" grpId="0" nodeType="afterEffect">
                                  <p:stCondLst>
                                    <p:cond delay="0"/>
                                  </p:stCondLst>
                                  <p:childTnLst>
                                    <p:set>
                                      <p:cBhvr>
                                        <p:cTn id="23" dur="1" fill="hold">
                                          <p:stCondLst>
                                            <p:cond delay="0"/>
                                          </p:stCondLst>
                                        </p:cTn>
                                        <p:tgtEl>
                                          <p:spTgt spid="65"/>
                                        </p:tgtEl>
                                        <p:attrNameLst>
                                          <p:attrName>style.visibility</p:attrName>
                                        </p:attrNameLst>
                                      </p:cBhvr>
                                      <p:to>
                                        <p:strVal val="visible"/>
                                      </p:to>
                                    </p:set>
                                    <p:animEffect transition="in" filter="wipe(up)">
                                      <p:cBhvr>
                                        <p:cTn id="24" dur="1000"/>
                                        <p:tgtEl>
                                          <p:spTgt spid="65"/>
                                        </p:tgtEl>
                                      </p:cBhvr>
                                    </p:animEffect>
                                  </p:childTnLst>
                                </p:cTn>
                              </p:par>
                            </p:childTnLst>
                          </p:cTn>
                        </p:par>
                        <p:par>
                          <p:cTn id="25" fill="hold" nodeType="afterGroup">
                            <p:stCondLst>
                              <p:cond delay="2000"/>
                            </p:stCondLst>
                            <p:childTnLst>
                              <p:par>
                                <p:cTn id="26" presetID="22" presetClass="entr" presetSubtype="1" fill="hold" grpId="0" nodeType="afterEffect">
                                  <p:stCondLst>
                                    <p:cond delay="0"/>
                                  </p:stCondLst>
                                  <p:childTnLst>
                                    <p:set>
                                      <p:cBhvr>
                                        <p:cTn id="27" dur="1" fill="hold">
                                          <p:stCondLst>
                                            <p:cond delay="0"/>
                                          </p:stCondLst>
                                        </p:cTn>
                                        <p:tgtEl>
                                          <p:spTgt spid="85"/>
                                        </p:tgtEl>
                                        <p:attrNameLst>
                                          <p:attrName>style.visibility</p:attrName>
                                        </p:attrNameLst>
                                      </p:cBhvr>
                                      <p:to>
                                        <p:strVal val="visible"/>
                                      </p:to>
                                    </p:set>
                                    <p:animEffect transition="in" filter="wipe(up)">
                                      <p:cBhvr>
                                        <p:cTn id="28" dur="1000"/>
                                        <p:tgtEl>
                                          <p:spTgt spid="85"/>
                                        </p:tgtEl>
                                      </p:cBhvr>
                                    </p:animEffect>
                                  </p:childTnLst>
                                </p:cTn>
                              </p:par>
                            </p:childTnLst>
                          </p:cTn>
                        </p:par>
                        <p:par>
                          <p:cTn id="29" fill="hold" nodeType="afterGroup">
                            <p:stCondLst>
                              <p:cond delay="3000"/>
                            </p:stCondLst>
                            <p:childTnLst>
                              <p:par>
                                <p:cTn id="30" presetID="22" presetClass="entr" presetSubtype="1" fill="hold" grpId="0" nodeType="afterEffect">
                                  <p:stCondLst>
                                    <p:cond delay="0"/>
                                  </p:stCondLst>
                                  <p:childTnLst>
                                    <p:set>
                                      <p:cBhvr>
                                        <p:cTn id="31" dur="1" fill="hold">
                                          <p:stCondLst>
                                            <p:cond delay="0"/>
                                          </p:stCondLst>
                                        </p:cTn>
                                        <p:tgtEl>
                                          <p:spTgt spid="80"/>
                                        </p:tgtEl>
                                        <p:attrNameLst>
                                          <p:attrName>style.visibility</p:attrName>
                                        </p:attrNameLst>
                                      </p:cBhvr>
                                      <p:to>
                                        <p:strVal val="visible"/>
                                      </p:to>
                                    </p:set>
                                    <p:animEffect transition="in" filter="wipe(up)">
                                      <p:cBhvr>
                                        <p:cTn id="32" dur="1000"/>
                                        <p:tgtEl>
                                          <p:spTgt spid="80"/>
                                        </p:tgtEl>
                                      </p:cBhvr>
                                    </p:animEffect>
                                  </p:childTnLst>
                                </p:cTn>
                              </p:par>
                            </p:childTnLst>
                          </p:cTn>
                        </p:par>
                        <p:par>
                          <p:cTn id="33" fill="hold" nodeType="afterGroup">
                            <p:stCondLst>
                              <p:cond delay="4000"/>
                            </p:stCondLst>
                            <p:childTnLst>
                              <p:par>
                                <p:cTn id="34" presetID="22" presetClass="entr" presetSubtype="1" fill="hold" grpId="0" nodeType="afterEffect">
                                  <p:stCondLst>
                                    <p:cond delay="0"/>
                                  </p:stCondLst>
                                  <p:childTnLst>
                                    <p:set>
                                      <p:cBhvr>
                                        <p:cTn id="35" dur="1" fill="hold">
                                          <p:stCondLst>
                                            <p:cond delay="0"/>
                                          </p:stCondLst>
                                        </p:cTn>
                                        <p:tgtEl>
                                          <p:spTgt spid="83"/>
                                        </p:tgtEl>
                                        <p:attrNameLst>
                                          <p:attrName>style.visibility</p:attrName>
                                        </p:attrNameLst>
                                      </p:cBhvr>
                                      <p:to>
                                        <p:strVal val="visible"/>
                                      </p:to>
                                    </p:set>
                                    <p:animEffect transition="in" filter="wipe(up)">
                                      <p:cBhvr>
                                        <p:cTn id="36" dur="1000"/>
                                        <p:tgtEl>
                                          <p:spTgt spid="83"/>
                                        </p:tgtEl>
                                      </p:cBhvr>
                                    </p:animEffect>
                                  </p:childTnLst>
                                </p:cTn>
                              </p:par>
                            </p:childTnLst>
                          </p:cTn>
                        </p:par>
                        <p:par>
                          <p:cTn id="37" fill="hold" nodeType="afterGroup">
                            <p:stCondLst>
                              <p:cond delay="5000"/>
                            </p:stCondLst>
                            <p:childTnLst>
                              <p:par>
                                <p:cTn id="38" presetID="22" presetClass="entr" presetSubtype="1" fill="hold" grpId="0" nodeType="afterEffect">
                                  <p:stCondLst>
                                    <p:cond delay="0"/>
                                  </p:stCondLst>
                                  <p:childTnLst>
                                    <p:set>
                                      <p:cBhvr>
                                        <p:cTn id="39" dur="1" fill="hold">
                                          <p:stCondLst>
                                            <p:cond delay="0"/>
                                          </p:stCondLst>
                                        </p:cTn>
                                        <p:tgtEl>
                                          <p:spTgt spid="81"/>
                                        </p:tgtEl>
                                        <p:attrNameLst>
                                          <p:attrName>style.visibility</p:attrName>
                                        </p:attrNameLst>
                                      </p:cBhvr>
                                      <p:to>
                                        <p:strVal val="visible"/>
                                      </p:to>
                                    </p:set>
                                    <p:animEffect transition="in" filter="wipe(up)">
                                      <p:cBhvr>
                                        <p:cTn id="40" dur="1000"/>
                                        <p:tgtEl>
                                          <p:spTgt spid="81"/>
                                        </p:tgtEl>
                                      </p:cBhvr>
                                    </p:animEffect>
                                  </p:childTnLst>
                                </p:cTn>
                              </p:par>
                            </p:childTnLst>
                          </p:cTn>
                        </p:par>
                        <p:par>
                          <p:cTn id="41" fill="hold" nodeType="afterGroup">
                            <p:stCondLst>
                              <p:cond delay="6000"/>
                            </p:stCondLst>
                            <p:childTnLst>
                              <p:par>
                                <p:cTn id="42" presetID="22" presetClass="entr" presetSubtype="1" fill="hold" grpId="0" nodeType="afterEffect">
                                  <p:stCondLst>
                                    <p:cond delay="0"/>
                                  </p:stCondLst>
                                  <p:childTnLst>
                                    <p:set>
                                      <p:cBhvr>
                                        <p:cTn id="43" dur="1" fill="hold">
                                          <p:stCondLst>
                                            <p:cond delay="0"/>
                                          </p:stCondLst>
                                        </p:cTn>
                                        <p:tgtEl>
                                          <p:spTgt spid="88"/>
                                        </p:tgtEl>
                                        <p:attrNameLst>
                                          <p:attrName>style.visibility</p:attrName>
                                        </p:attrNameLst>
                                      </p:cBhvr>
                                      <p:to>
                                        <p:strVal val="visible"/>
                                      </p:to>
                                    </p:set>
                                    <p:animEffect transition="in" filter="wipe(up)">
                                      <p:cBhvr>
                                        <p:cTn id="44" dur="1000"/>
                                        <p:tgtEl>
                                          <p:spTgt spid="88"/>
                                        </p:tgtEl>
                                      </p:cBhvr>
                                    </p:animEffect>
                                  </p:childTnLst>
                                </p:cTn>
                              </p:par>
                            </p:childTnLst>
                          </p:cTn>
                        </p:par>
                        <p:par>
                          <p:cTn id="45" fill="hold" nodeType="afterGroup">
                            <p:stCondLst>
                              <p:cond delay="7000"/>
                            </p:stCondLst>
                            <p:childTnLst>
                              <p:par>
                                <p:cTn id="46" presetID="22" presetClass="entr" presetSubtype="1" fill="hold" grpId="0" nodeType="afterEffect">
                                  <p:stCondLst>
                                    <p:cond delay="0"/>
                                  </p:stCondLst>
                                  <p:childTnLst>
                                    <p:set>
                                      <p:cBhvr>
                                        <p:cTn id="47" dur="1" fill="hold">
                                          <p:stCondLst>
                                            <p:cond delay="0"/>
                                          </p:stCondLst>
                                        </p:cTn>
                                        <p:tgtEl>
                                          <p:spTgt spid="66"/>
                                        </p:tgtEl>
                                        <p:attrNameLst>
                                          <p:attrName>style.visibility</p:attrName>
                                        </p:attrNameLst>
                                      </p:cBhvr>
                                      <p:to>
                                        <p:strVal val="visible"/>
                                      </p:to>
                                    </p:set>
                                    <p:animEffect transition="in" filter="wipe(up)">
                                      <p:cBhvr>
                                        <p:cTn id="48" dur="1000"/>
                                        <p:tgtEl>
                                          <p:spTgt spid="66"/>
                                        </p:tgtEl>
                                      </p:cBhvr>
                                    </p:animEffect>
                                  </p:childTnLst>
                                </p:cTn>
                              </p:par>
                            </p:childTnLst>
                          </p:cTn>
                        </p:par>
                        <p:par>
                          <p:cTn id="49" fill="hold" nodeType="afterGroup">
                            <p:stCondLst>
                              <p:cond delay="8000"/>
                            </p:stCondLst>
                            <p:childTnLst>
                              <p:par>
                                <p:cTn id="50" presetID="22" presetClass="entr" presetSubtype="1" fill="hold" grpId="0" nodeType="afterEffect">
                                  <p:stCondLst>
                                    <p:cond delay="0"/>
                                  </p:stCondLst>
                                  <p:childTnLst>
                                    <p:set>
                                      <p:cBhvr>
                                        <p:cTn id="51" dur="1" fill="hold">
                                          <p:stCondLst>
                                            <p:cond delay="0"/>
                                          </p:stCondLst>
                                        </p:cTn>
                                        <p:tgtEl>
                                          <p:spTgt spid="84"/>
                                        </p:tgtEl>
                                        <p:attrNameLst>
                                          <p:attrName>style.visibility</p:attrName>
                                        </p:attrNameLst>
                                      </p:cBhvr>
                                      <p:to>
                                        <p:strVal val="visible"/>
                                      </p:to>
                                    </p:set>
                                    <p:animEffect transition="in" filter="wipe(up)">
                                      <p:cBhvr>
                                        <p:cTn id="52" dur="1000"/>
                                        <p:tgtEl>
                                          <p:spTgt spid="84"/>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22" presetClass="entr" presetSubtype="8" fill="hold" grpId="0" nodeType="clickEffect">
                                  <p:stCondLst>
                                    <p:cond delay="0"/>
                                  </p:stCondLst>
                                  <p:childTnLst>
                                    <p:set>
                                      <p:cBhvr>
                                        <p:cTn id="56" dur="1" fill="hold">
                                          <p:stCondLst>
                                            <p:cond delay="0"/>
                                          </p:stCondLst>
                                        </p:cTn>
                                        <p:tgtEl>
                                          <p:spTgt spid="89"/>
                                        </p:tgtEl>
                                        <p:attrNameLst>
                                          <p:attrName>style.visibility</p:attrName>
                                        </p:attrNameLst>
                                      </p:cBhvr>
                                      <p:to>
                                        <p:strVal val="visible"/>
                                      </p:to>
                                    </p:set>
                                    <p:animEffect transition="in" filter="wipe(left)">
                                      <p:cBhvr>
                                        <p:cTn id="57" dur="500"/>
                                        <p:tgtEl>
                                          <p:spTgt spid="89"/>
                                        </p:tgtEl>
                                      </p:cBhvr>
                                    </p:animEffect>
                                  </p:childTnLst>
                                </p:cTn>
                              </p:par>
                            </p:childTnLst>
                          </p:cTn>
                        </p:par>
                      </p:childTnLst>
                    </p:cTn>
                  </p:par>
                  <p:par>
                    <p:cTn id="58" fill="hold" nodeType="clickPar">
                      <p:stCondLst>
                        <p:cond delay="indefinite"/>
                      </p:stCondLst>
                      <p:childTnLst>
                        <p:par>
                          <p:cTn id="59" fill="hold" nodeType="afterGroup">
                            <p:stCondLst>
                              <p:cond delay="0"/>
                            </p:stCondLst>
                            <p:childTnLst>
                              <p:par>
                                <p:cTn id="60" presetID="22" presetClass="entr" presetSubtype="8" fill="hold" grpId="0" nodeType="clickEffect">
                                  <p:stCondLst>
                                    <p:cond delay="0"/>
                                  </p:stCondLst>
                                  <p:childTnLst>
                                    <p:set>
                                      <p:cBhvr>
                                        <p:cTn id="61" dur="1" fill="hold">
                                          <p:stCondLst>
                                            <p:cond delay="0"/>
                                          </p:stCondLst>
                                        </p:cTn>
                                        <p:tgtEl>
                                          <p:spTgt spid="75"/>
                                        </p:tgtEl>
                                        <p:attrNameLst>
                                          <p:attrName>style.visibility</p:attrName>
                                        </p:attrNameLst>
                                      </p:cBhvr>
                                      <p:to>
                                        <p:strVal val="visible"/>
                                      </p:to>
                                    </p:set>
                                    <p:animEffect transition="in" filter="wipe(left)">
                                      <p:cBhvr>
                                        <p:cTn id="62" dur="500"/>
                                        <p:tgtEl>
                                          <p:spTgt spid="75"/>
                                        </p:tgtEl>
                                      </p:cBhvr>
                                    </p:animEffect>
                                  </p:childTnLst>
                                </p:cTn>
                              </p:par>
                            </p:childTnLst>
                          </p:cTn>
                        </p:par>
                      </p:childTnLst>
                    </p:cTn>
                  </p:par>
                  <p:par>
                    <p:cTn id="63" fill="hold" nodeType="clickPar">
                      <p:stCondLst>
                        <p:cond delay="indefinite"/>
                      </p:stCondLst>
                      <p:childTnLst>
                        <p:par>
                          <p:cTn id="64" fill="hold" nodeType="afterGroup">
                            <p:stCondLst>
                              <p:cond delay="0"/>
                            </p:stCondLst>
                            <p:childTnLst>
                              <p:par>
                                <p:cTn id="65" presetID="42" presetClass="entr" presetSubtype="0" fill="hold" nodeType="click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fade">
                                      <p:cBhvr>
                                        <p:cTn id="67" dur="750"/>
                                        <p:tgtEl>
                                          <p:spTgt spid="6"/>
                                        </p:tgtEl>
                                      </p:cBhvr>
                                    </p:animEffect>
                                    <p:anim calcmode="lin" valueType="num">
                                      <p:cBhvr>
                                        <p:cTn id="68" dur="750" fill="hold"/>
                                        <p:tgtEl>
                                          <p:spTgt spid="6"/>
                                        </p:tgtEl>
                                        <p:attrNameLst>
                                          <p:attrName>ppt_x</p:attrName>
                                        </p:attrNameLst>
                                      </p:cBhvr>
                                      <p:tavLst>
                                        <p:tav tm="0">
                                          <p:val>
                                            <p:strVal val="#ppt_x"/>
                                          </p:val>
                                        </p:tav>
                                        <p:tav tm="100000">
                                          <p:val>
                                            <p:strVal val="#ppt_x"/>
                                          </p:val>
                                        </p:tav>
                                      </p:tavLst>
                                    </p:anim>
                                    <p:anim calcmode="lin" valueType="num">
                                      <p:cBhvr>
                                        <p:cTn id="69" dur="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70" fill="hold" nodeType="clickPar">
                      <p:stCondLst>
                        <p:cond delay="indefinite"/>
                      </p:stCondLst>
                      <p:childTnLst>
                        <p:par>
                          <p:cTn id="71" fill="hold" nodeType="afterGroup">
                            <p:stCondLst>
                              <p:cond delay="0"/>
                            </p:stCondLst>
                            <p:childTnLst>
                              <p:par>
                                <p:cTn id="72" presetID="42" presetClass="entr" presetSubtype="0" fill="hold" nodeType="clickEffect">
                                  <p:stCondLst>
                                    <p:cond delay="0"/>
                                  </p:stCondLst>
                                  <p:childTnLst>
                                    <p:set>
                                      <p:cBhvr>
                                        <p:cTn id="73" dur="1" fill="hold">
                                          <p:stCondLst>
                                            <p:cond delay="0"/>
                                          </p:stCondLst>
                                        </p:cTn>
                                        <p:tgtEl>
                                          <p:spTgt spid="7"/>
                                        </p:tgtEl>
                                        <p:attrNameLst>
                                          <p:attrName>style.visibility</p:attrName>
                                        </p:attrNameLst>
                                      </p:cBhvr>
                                      <p:to>
                                        <p:strVal val="visible"/>
                                      </p:to>
                                    </p:set>
                                    <p:animEffect transition="in" filter="fade">
                                      <p:cBhvr>
                                        <p:cTn id="74" dur="750"/>
                                        <p:tgtEl>
                                          <p:spTgt spid="7"/>
                                        </p:tgtEl>
                                      </p:cBhvr>
                                    </p:animEffect>
                                    <p:anim calcmode="lin" valueType="num">
                                      <p:cBhvr>
                                        <p:cTn id="75" dur="750" fill="hold"/>
                                        <p:tgtEl>
                                          <p:spTgt spid="7"/>
                                        </p:tgtEl>
                                        <p:attrNameLst>
                                          <p:attrName>ppt_x</p:attrName>
                                        </p:attrNameLst>
                                      </p:cBhvr>
                                      <p:tavLst>
                                        <p:tav tm="0">
                                          <p:val>
                                            <p:strVal val="#ppt_x"/>
                                          </p:val>
                                        </p:tav>
                                        <p:tav tm="100000">
                                          <p:val>
                                            <p:strVal val="#ppt_x"/>
                                          </p:val>
                                        </p:tav>
                                      </p:tavLst>
                                    </p:anim>
                                    <p:anim calcmode="lin" valueType="num">
                                      <p:cBhvr>
                                        <p:cTn id="76" dur="75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77" fill="hold" nodeType="clickPar">
                      <p:stCondLst>
                        <p:cond delay="indefinite"/>
                      </p:stCondLst>
                      <p:childTnLst>
                        <p:par>
                          <p:cTn id="78" fill="hold" nodeType="afterGroup">
                            <p:stCondLst>
                              <p:cond delay="0"/>
                            </p:stCondLst>
                            <p:childTnLst>
                              <p:par>
                                <p:cTn id="79" presetID="22" presetClass="entr" presetSubtype="1" fill="hold" nodeType="click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wipe(up)">
                                      <p:cBhvr>
                                        <p:cTn id="81" dur="500"/>
                                        <p:tgtEl>
                                          <p:spTgt spid="11"/>
                                        </p:tgtEl>
                                      </p:cBhvr>
                                    </p:animEffect>
                                  </p:childTnLst>
                                </p:cTn>
                              </p:par>
                            </p:childTnLst>
                          </p:cTn>
                        </p:par>
                      </p:childTnLst>
                    </p:cTn>
                  </p:par>
                  <p:par>
                    <p:cTn id="82" fill="hold" nodeType="clickPar">
                      <p:stCondLst>
                        <p:cond delay="indefinite"/>
                      </p:stCondLst>
                      <p:childTnLst>
                        <p:par>
                          <p:cTn id="83" fill="hold" nodeType="afterGroup">
                            <p:stCondLst>
                              <p:cond delay="0"/>
                            </p:stCondLst>
                            <p:childTnLst>
                              <p:par>
                                <p:cTn id="84" presetID="22" presetClass="entr" presetSubtype="8" fill="hold" grpId="0" nodeType="clickEffect">
                                  <p:stCondLst>
                                    <p:cond delay="0"/>
                                  </p:stCondLst>
                                  <p:childTnLst>
                                    <p:set>
                                      <p:cBhvr>
                                        <p:cTn id="85" dur="1" fill="hold">
                                          <p:stCondLst>
                                            <p:cond delay="0"/>
                                          </p:stCondLst>
                                        </p:cTn>
                                        <p:tgtEl>
                                          <p:spTgt spid="76"/>
                                        </p:tgtEl>
                                        <p:attrNameLst>
                                          <p:attrName>style.visibility</p:attrName>
                                        </p:attrNameLst>
                                      </p:cBhvr>
                                      <p:to>
                                        <p:strVal val="visible"/>
                                      </p:to>
                                    </p:set>
                                    <p:animEffect transition="in" filter="wipe(left)">
                                      <p:cBhvr>
                                        <p:cTn id="86" dur="500"/>
                                        <p:tgtEl>
                                          <p:spTgt spid="76"/>
                                        </p:tgtEl>
                                      </p:cBhvr>
                                    </p:animEffect>
                                  </p:childTnLst>
                                </p:cTn>
                              </p:par>
                            </p:childTnLst>
                          </p:cTn>
                        </p:par>
                        <p:par>
                          <p:cTn id="87" fill="hold" nodeType="afterGroup">
                            <p:stCondLst>
                              <p:cond delay="500"/>
                            </p:stCondLst>
                            <p:childTnLst>
                              <p:par>
                                <p:cTn id="88" presetID="22" presetClass="entr" presetSubtype="8" fill="hold" grpId="0" nodeType="afterEffect">
                                  <p:stCondLst>
                                    <p:cond delay="0"/>
                                  </p:stCondLst>
                                  <p:childTnLst>
                                    <p:set>
                                      <p:cBhvr>
                                        <p:cTn id="89" dur="1" fill="hold">
                                          <p:stCondLst>
                                            <p:cond delay="0"/>
                                          </p:stCondLst>
                                        </p:cTn>
                                        <p:tgtEl>
                                          <p:spTgt spid="13"/>
                                        </p:tgtEl>
                                        <p:attrNameLst>
                                          <p:attrName>style.visibility</p:attrName>
                                        </p:attrNameLst>
                                      </p:cBhvr>
                                      <p:to>
                                        <p:strVal val="visible"/>
                                      </p:to>
                                    </p:set>
                                    <p:animEffect transition="in" filter="wipe(left)">
                                      <p:cBhvr>
                                        <p:cTn id="90" dur="1000"/>
                                        <p:tgtEl>
                                          <p:spTgt spid="13"/>
                                        </p:tgtEl>
                                      </p:cBhvr>
                                    </p:animEffect>
                                  </p:childTnLst>
                                </p:cTn>
                              </p:par>
                            </p:childTnLst>
                          </p:cTn>
                        </p:par>
                        <p:par>
                          <p:cTn id="91" fill="hold" nodeType="afterGroup">
                            <p:stCondLst>
                              <p:cond delay="1500"/>
                            </p:stCondLst>
                            <p:childTnLst>
                              <p:par>
                                <p:cTn id="92" presetID="22" presetClass="entr" presetSubtype="8" fill="hold" grpId="0" nodeType="afterEffect">
                                  <p:stCondLst>
                                    <p:cond delay="0"/>
                                  </p:stCondLst>
                                  <p:childTnLst>
                                    <p:set>
                                      <p:cBhvr>
                                        <p:cTn id="93" dur="1" fill="hold">
                                          <p:stCondLst>
                                            <p:cond delay="0"/>
                                          </p:stCondLst>
                                        </p:cTn>
                                        <p:tgtEl>
                                          <p:spTgt spid="93"/>
                                        </p:tgtEl>
                                        <p:attrNameLst>
                                          <p:attrName>style.visibility</p:attrName>
                                        </p:attrNameLst>
                                      </p:cBhvr>
                                      <p:to>
                                        <p:strVal val="visible"/>
                                      </p:to>
                                    </p:set>
                                    <p:animEffect transition="in" filter="wipe(left)">
                                      <p:cBhvr>
                                        <p:cTn id="94" dur="1000"/>
                                        <p:tgtEl>
                                          <p:spTgt spid="93"/>
                                        </p:tgtEl>
                                      </p:cBhvr>
                                    </p:animEffect>
                                  </p:childTnLst>
                                </p:cTn>
                              </p:par>
                            </p:childTnLst>
                          </p:cTn>
                        </p:par>
                        <p:par>
                          <p:cTn id="95" fill="hold" nodeType="afterGroup">
                            <p:stCondLst>
                              <p:cond delay="2500"/>
                            </p:stCondLst>
                            <p:childTnLst>
                              <p:par>
                                <p:cTn id="96" presetID="22" presetClass="entr" presetSubtype="8" fill="hold" grpId="0" nodeType="afterEffect">
                                  <p:stCondLst>
                                    <p:cond delay="0"/>
                                  </p:stCondLst>
                                  <p:childTnLst>
                                    <p:set>
                                      <p:cBhvr>
                                        <p:cTn id="97" dur="1" fill="hold">
                                          <p:stCondLst>
                                            <p:cond delay="0"/>
                                          </p:stCondLst>
                                        </p:cTn>
                                        <p:tgtEl>
                                          <p:spTgt spid="94"/>
                                        </p:tgtEl>
                                        <p:attrNameLst>
                                          <p:attrName>style.visibility</p:attrName>
                                        </p:attrNameLst>
                                      </p:cBhvr>
                                      <p:to>
                                        <p:strVal val="visible"/>
                                      </p:to>
                                    </p:set>
                                    <p:animEffect transition="in" filter="wipe(left)">
                                      <p:cBhvr>
                                        <p:cTn id="98" dur="1000"/>
                                        <p:tgtEl>
                                          <p:spTgt spid="94"/>
                                        </p:tgtEl>
                                      </p:cBhvr>
                                    </p:animEffect>
                                  </p:childTnLst>
                                </p:cTn>
                              </p:par>
                            </p:childTnLst>
                          </p:cTn>
                        </p:par>
                      </p:childTnLst>
                    </p:cTn>
                  </p:par>
                  <p:par>
                    <p:cTn id="99" fill="hold" nodeType="clickPar">
                      <p:stCondLst>
                        <p:cond delay="indefinite"/>
                      </p:stCondLst>
                      <p:childTnLst>
                        <p:par>
                          <p:cTn id="100" fill="hold" nodeType="afterGroup">
                            <p:stCondLst>
                              <p:cond delay="0"/>
                            </p:stCondLst>
                            <p:childTnLst>
                              <p:par>
                                <p:cTn id="101" presetID="22" presetClass="entr" presetSubtype="8" fill="hold" grpId="0" nodeType="clickEffect">
                                  <p:stCondLst>
                                    <p:cond delay="0"/>
                                  </p:stCondLst>
                                  <p:childTnLst>
                                    <p:set>
                                      <p:cBhvr>
                                        <p:cTn id="102" dur="1" fill="hold">
                                          <p:stCondLst>
                                            <p:cond delay="0"/>
                                          </p:stCondLst>
                                        </p:cTn>
                                        <p:tgtEl>
                                          <p:spTgt spid="82"/>
                                        </p:tgtEl>
                                        <p:attrNameLst>
                                          <p:attrName>style.visibility</p:attrName>
                                        </p:attrNameLst>
                                      </p:cBhvr>
                                      <p:to>
                                        <p:strVal val="visible"/>
                                      </p:to>
                                    </p:set>
                                    <p:animEffect transition="in" filter="wipe(left)">
                                      <p:cBhvr>
                                        <p:cTn id="103" dur="500"/>
                                        <p:tgtEl>
                                          <p:spTgt spid="82"/>
                                        </p:tgtEl>
                                      </p:cBhvr>
                                    </p:animEffect>
                                  </p:childTnLst>
                                </p:cTn>
                              </p:par>
                            </p:childTnLst>
                          </p:cTn>
                        </p:par>
                        <p:par>
                          <p:cTn id="104" fill="hold" nodeType="afterGroup">
                            <p:stCondLst>
                              <p:cond delay="500"/>
                            </p:stCondLst>
                            <p:childTnLst>
                              <p:par>
                                <p:cTn id="105" presetID="42" presetClass="entr" presetSubtype="0" fill="hold" nodeType="afterEffect">
                                  <p:stCondLst>
                                    <p:cond delay="0"/>
                                  </p:stCondLst>
                                  <p:childTnLst>
                                    <p:set>
                                      <p:cBhvr>
                                        <p:cTn id="106" dur="1" fill="hold">
                                          <p:stCondLst>
                                            <p:cond delay="0"/>
                                          </p:stCondLst>
                                        </p:cTn>
                                        <p:tgtEl>
                                          <p:spTgt spid="104"/>
                                        </p:tgtEl>
                                        <p:attrNameLst>
                                          <p:attrName>style.visibility</p:attrName>
                                        </p:attrNameLst>
                                      </p:cBhvr>
                                      <p:to>
                                        <p:strVal val="visible"/>
                                      </p:to>
                                    </p:set>
                                    <p:animEffect transition="in" filter="fade">
                                      <p:cBhvr>
                                        <p:cTn id="107" dur="1000"/>
                                        <p:tgtEl>
                                          <p:spTgt spid="104"/>
                                        </p:tgtEl>
                                      </p:cBhvr>
                                    </p:animEffect>
                                    <p:anim calcmode="lin" valueType="num">
                                      <p:cBhvr>
                                        <p:cTn id="108" dur="1000" fill="hold"/>
                                        <p:tgtEl>
                                          <p:spTgt spid="104"/>
                                        </p:tgtEl>
                                        <p:attrNameLst>
                                          <p:attrName>ppt_x</p:attrName>
                                        </p:attrNameLst>
                                      </p:cBhvr>
                                      <p:tavLst>
                                        <p:tav tm="0">
                                          <p:val>
                                            <p:strVal val="#ppt_x"/>
                                          </p:val>
                                        </p:tav>
                                        <p:tav tm="100000">
                                          <p:val>
                                            <p:strVal val="#ppt_x"/>
                                          </p:val>
                                        </p:tav>
                                      </p:tavLst>
                                    </p:anim>
                                    <p:anim calcmode="lin" valueType="num">
                                      <p:cBhvr>
                                        <p:cTn id="109" dur="1000" fill="hold"/>
                                        <p:tgtEl>
                                          <p:spTgt spid="104"/>
                                        </p:tgtEl>
                                        <p:attrNameLst>
                                          <p:attrName>ppt_y</p:attrName>
                                        </p:attrNameLst>
                                      </p:cBhvr>
                                      <p:tavLst>
                                        <p:tav tm="0">
                                          <p:val>
                                            <p:strVal val="#ppt_y+.1"/>
                                          </p:val>
                                        </p:tav>
                                        <p:tav tm="100000">
                                          <p:val>
                                            <p:strVal val="#ppt_y"/>
                                          </p:val>
                                        </p:tav>
                                      </p:tavLst>
                                    </p:anim>
                                  </p:childTnLst>
                                </p:cTn>
                              </p:par>
                            </p:childTnLst>
                          </p:cTn>
                        </p:par>
                        <p:par>
                          <p:cTn id="110" fill="hold" nodeType="afterGroup">
                            <p:stCondLst>
                              <p:cond delay="1500"/>
                            </p:stCondLst>
                            <p:childTnLst>
                              <p:par>
                                <p:cTn id="111" presetID="42" presetClass="entr" presetSubtype="0" fill="hold" nodeType="afterEffect">
                                  <p:stCondLst>
                                    <p:cond delay="0"/>
                                  </p:stCondLst>
                                  <p:childTnLst>
                                    <p:set>
                                      <p:cBhvr>
                                        <p:cTn id="112" dur="1" fill="hold">
                                          <p:stCondLst>
                                            <p:cond delay="0"/>
                                          </p:stCondLst>
                                        </p:cTn>
                                        <p:tgtEl>
                                          <p:spTgt spid="103"/>
                                        </p:tgtEl>
                                        <p:attrNameLst>
                                          <p:attrName>style.visibility</p:attrName>
                                        </p:attrNameLst>
                                      </p:cBhvr>
                                      <p:to>
                                        <p:strVal val="visible"/>
                                      </p:to>
                                    </p:set>
                                    <p:animEffect transition="in" filter="fade">
                                      <p:cBhvr>
                                        <p:cTn id="113" dur="1000"/>
                                        <p:tgtEl>
                                          <p:spTgt spid="103"/>
                                        </p:tgtEl>
                                      </p:cBhvr>
                                    </p:animEffect>
                                    <p:anim calcmode="lin" valueType="num">
                                      <p:cBhvr>
                                        <p:cTn id="114" dur="1000" fill="hold"/>
                                        <p:tgtEl>
                                          <p:spTgt spid="103"/>
                                        </p:tgtEl>
                                        <p:attrNameLst>
                                          <p:attrName>ppt_x</p:attrName>
                                        </p:attrNameLst>
                                      </p:cBhvr>
                                      <p:tavLst>
                                        <p:tav tm="0">
                                          <p:val>
                                            <p:strVal val="#ppt_x"/>
                                          </p:val>
                                        </p:tav>
                                        <p:tav tm="100000">
                                          <p:val>
                                            <p:strVal val="#ppt_x"/>
                                          </p:val>
                                        </p:tav>
                                      </p:tavLst>
                                    </p:anim>
                                    <p:anim calcmode="lin" valueType="num">
                                      <p:cBhvr>
                                        <p:cTn id="115" dur="1000" fill="hold"/>
                                        <p:tgtEl>
                                          <p:spTgt spid="103"/>
                                        </p:tgtEl>
                                        <p:attrNameLst>
                                          <p:attrName>ppt_y</p:attrName>
                                        </p:attrNameLst>
                                      </p:cBhvr>
                                      <p:tavLst>
                                        <p:tav tm="0">
                                          <p:val>
                                            <p:strVal val="#ppt_y+.1"/>
                                          </p:val>
                                        </p:tav>
                                        <p:tav tm="100000">
                                          <p:val>
                                            <p:strVal val="#ppt_y"/>
                                          </p:val>
                                        </p:tav>
                                      </p:tavLst>
                                    </p:anim>
                                  </p:childTnLst>
                                </p:cTn>
                              </p:par>
                            </p:childTnLst>
                          </p:cTn>
                        </p:par>
                      </p:childTnLst>
                    </p:cTn>
                  </p:par>
                  <p:par>
                    <p:cTn id="116" fill="hold" nodeType="clickPar">
                      <p:stCondLst>
                        <p:cond delay="indefinite"/>
                      </p:stCondLst>
                      <p:childTnLst>
                        <p:par>
                          <p:cTn id="117" fill="hold" nodeType="afterGroup">
                            <p:stCondLst>
                              <p:cond delay="0"/>
                            </p:stCondLst>
                            <p:childTnLst>
                              <p:par>
                                <p:cTn id="118" presetID="22" presetClass="entr" presetSubtype="1" fill="hold" nodeType="clickEffect">
                                  <p:stCondLst>
                                    <p:cond delay="0"/>
                                  </p:stCondLst>
                                  <p:childTnLst>
                                    <p:set>
                                      <p:cBhvr>
                                        <p:cTn id="119" dur="1" fill="hold">
                                          <p:stCondLst>
                                            <p:cond delay="0"/>
                                          </p:stCondLst>
                                        </p:cTn>
                                        <p:tgtEl>
                                          <p:spTgt spid="12"/>
                                        </p:tgtEl>
                                        <p:attrNameLst>
                                          <p:attrName>style.visibility</p:attrName>
                                        </p:attrNameLst>
                                      </p:cBhvr>
                                      <p:to>
                                        <p:strVal val="visible"/>
                                      </p:to>
                                    </p:set>
                                    <p:animEffect transition="in" filter="wipe(up)">
                                      <p:cBhvr>
                                        <p:cTn id="120" dur="500"/>
                                        <p:tgtEl>
                                          <p:spTgt spid="12"/>
                                        </p:tgtEl>
                                      </p:cBhvr>
                                    </p:animEffect>
                                  </p:childTnLst>
                                </p:cTn>
                              </p:par>
                            </p:childTnLst>
                          </p:cTn>
                        </p:par>
                      </p:childTnLst>
                    </p:cTn>
                  </p:par>
                  <p:par>
                    <p:cTn id="121" fill="hold" nodeType="clickPar">
                      <p:stCondLst>
                        <p:cond delay="indefinite"/>
                      </p:stCondLst>
                      <p:childTnLst>
                        <p:par>
                          <p:cTn id="122" fill="hold" nodeType="afterGroup">
                            <p:stCondLst>
                              <p:cond delay="0"/>
                            </p:stCondLst>
                            <p:childTnLst>
                              <p:par>
                                <p:cTn id="123" presetID="22" presetClass="entr" presetSubtype="8" fill="hold" grpId="0" nodeType="clickEffect">
                                  <p:stCondLst>
                                    <p:cond delay="0"/>
                                  </p:stCondLst>
                                  <p:childTnLst>
                                    <p:set>
                                      <p:cBhvr>
                                        <p:cTn id="124" dur="1" fill="hold">
                                          <p:stCondLst>
                                            <p:cond delay="0"/>
                                          </p:stCondLst>
                                        </p:cTn>
                                        <p:tgtEl>
                                          <p:spTgt spid="14"/>
                                        </p:tgtEl>
                                        <p:attrNameLst>
                                          <p:attrName>style.visibility</p:attrName>
                                        </p:attrNameLst>
                                      </p:cBhvr>
                                      <p:to>
                                        <p:strVal val="visible"/>
                                      </p:to>
                                    </p:set>
                                    <p:animEffect transition="in" filter="wipe(left)">
                                      <p:cBhvr>
                                        <p:cTn id="125" dur="500"/>
                                        <p:tgtEl>
                                          <p:spTgt spid="14"/>
                                        </p:tgtEl>
                                      </p:cBhvr>
                                    </p:animEffect>
                                  </p:childTnLst>
                                </p:cTn>
                              </p:par>
                            </p:childTnLst>
                          </p:cTn>
                        </p:par>
                        <p:par>
                          <p:cTn id="126" fill="hold" nodeType="afterGroup">
                            <p:stCondLst>
                              <p:cond delay="500"/>
                            </p:stCondLst>
                            <p:childTnLst>
                              <p:par>
                                <p:cTn id="127" presetID="42" presetClass="entr" presetSubtype="0" fill="hold" nodeType="afterEffect">
                                  <p:stCondLst>
                                    <p:cond delay="0"/>
                                  </p:stCondLst>
                                  <p:childTnLst>
                                    <p:set>
                                      <p:cBhvr>
                                        <p:cTn id="128" dur="1" fill="hold">
                                          <p:stCondLst>
                                            <p:cond delay="0"/>
                                          </p:stCondLst>
                                        </p:cTn>
                                        <p:tgtEl>
                                          <p:spTgt spid="105"/>
                                        </p:tgtEl>
                                        <p:attrNameLst>
                                          <p:attrName>style.visibility</p:attrName>
                                        </p:attrNameLst>
                                      </p:cBhvr>
                                      <p:to>
                                        <p:strVal val="visible"/>
                                      </p:to>
                                    </p:set>
                                    <p:animEffect transition="in" filter="fade">
                                      <p:cBhvr>
                                        <p:cTn id="129" dur="750"/>
                                        <p:tgtEl>
                                          <p:spTgt spid="105"/>
                                        </p:tgtEl>
                                      </p:cBhvr>
                                    </p:animEffect>
                                    <p:anim calcmode="lin" valueType="num">
                                      <p:cBhvr>
                                        <p:cTn id="130" dur="750" fill="hold"/>
                                        <p:tgtEl>
                                          <p:spTgt spid="105"/>
                                        </p:tgtEl>
                                        <p:attrNameLst>
                                          <p:attrName>ppt_x</p:attrName>
                                        </p:attrNameLst>
                                      </p:cBhvr>
                                      <p:tavLst>
                                        <p:tav tm="0">
                                          <p:val>
                                            <p:strVal val="#ppt_x"/>
                                          </p:val>
                                        </p:tav>
                                        <p:tav tm="100000">
                                          <p:val>
                                            <p:strVal val="#ppt_x"/>
                                          </p:val>
                                        </p:tav>
                                      </p:tavLst>
                                    </p:anim>
                                    <p:anim calcmode="lin" valueType="num">
                                      <p:cBhvr>
                                        <p:cTn id="131" dur="750" fill="hold"/>
                                        <p:tgtEl>
                                          <p:spTgt spid="105"/>
                                        </p:tgtEl>
                                        <p:attrNameLst>
                                          <p:attrName>ppt_y</p:attrName>
                                        </p:attrNameLst>
                                      </p:cBhvr>
                                      <p:tavLst>
                                        <p:tav tm="0">
                                          <p:val>
                                            <p:strVal val="#ppt_y+.1"/>
                                          </p:val>
                                        </p:tav>
                                        <p:tav tm="100000">
                                          <p:val>
                                            <p:strVal val="#ppt_y"/>
                                          </p:val>
                                        </p:tav>
                                      </p:tavLst>
                                    </p:anim>
                                  </p:childTnLst>
                                </p:cTn>
                              </p:par>
                            </p:childTnLst>
                          </p:cTn>
                        </p:par>
                        <p:par>
                          <p:cTn id="132" fill="hold" nodeType="afterGroup">
                            <p:stCondLst>
                              <p:cond delay="1250"/>
                            </p:stCondLst>
                            <p:childTnLst>
                              <p:par>
                                <p:cTn id="133" presetID="42" presetClass="entr" presetSubtype="0" fill="hold" nodeType="afterEffect">
                                  <p:stCondLst>
                                    <p:cond delay="0"/>
                                  </p:stCondLst>
                                  <p:childTnLst>
                                    <p:set>
                                      <p:cBhvr>
                                        <p:cTn id="134" dur="1" fill="hold">
                                          <p:stCondLst>
                                            <p:cond delay="0"/>
                                          </p:stCondLst>
                                        </p:cTn>
                                        <p:tgtEl>
                                          <p:spTgt spid="106"/>
                                        </p:tgtEl>
                                        <p:attrNameLst>
                                          <p:attrName>style.visibility</p:attrName>
                                        </p:attrNameLst>
                                      </p:cBhvr>
                                      <p:to>
                                        <p:strVal val="visible"/>
                                      </p:to>
                                    </p:set>
                                    <p:animEffect transition="in" filter="fade">
                                      <p:cBhvr>
                                        <p:cTn id="135" dur="750"/>
                                        <p:tgtEl>
                                          <p:spTgt spid="106"/>
                                        </p:tgtEl>
                                      </p:cBhvr>
                                    </p:animEffect>
                                    <p:anim calcmode="lin" valueType="num">
                                      <p:cBhvr>
                                        <p:cTn id="136" dur="750" fill="hold"/>
                                        <p:tgtEl>
                                          <p:spTgt spid="106"/>
                                        </p:tgtEl>
                                        <p:attrNameLst>
                                          <p:attrName>ppt_x</p:attrName>
                                        </p:attrNameLst>
                                      </p:cBhvr>
                                      <p:tavLst>
                                        <p:tav tm="0">
                                          <p:val>
                                            <p:strVal val="#ppt_x"/>
                                          </p:val>
                                        </p:tav>
                                        <p:tav tm="100000">
                                          <p:val>
                                            <p:strVal val="#ppt_x"/>
                                          </p:val>
                                        </p:tav>
                                      </p:tavLst>
                                    </p:anim>
                                    <p:anim calcmode="lin" valueType="num">
                                      <p:cBhvr>
                                        <p:cTn id="137" dur="750" fill="hold"/>
                                        <p:tgtEl>
                                          <p:spTgt spid="106"/>
                                        </p:tgtEl>
                                        <p:attrNameLst>
                                          <p:attrName>ppt_y</p:attrName>
                                        </p:attrNameLst>
                                      </p:cBhvr>
                                      <p:tavLst>
                                        <p:tav tm="0">
                                          <p:val>
                                            <p:strVal val="#ppt_y+.1"/>
                                          </p:val>
                                        </p:tav>
                                        <p:tav tm="100000">
                                          <p:val>
                                            <p:strVal val="#ppt_y"/>
                                          </p:val>
                                        </p:tav>
                                      </p:tavLst>
                                    </p:anim>
                                  </p:childTnLst>
                                </p:cTn>
                              </p:par>
                            </p:childTnLst>
                          </p:cTn>
                        </p:par>
                        <p:par>
                          <p:cTn id="138" fill="hold" nodeType="afterGroup">
                            <p:stCondLst>
                              <p:cond delay="2000"/>
                            </p:stCondLst>
                            <p:childTnLst>
                              <p:par>
                                <p:cTn id="139" presetID="42" presetClass="entr" presetSubtype="0" fill="hold" nodeType="afterEffect">
                                  <p:stCondLst>
                                    <p:cond delay="0"/>
                                  </p:stCondLst>
                                  <p:childTnLst>
                                    <p:set>
                                      <p:cBhvr>
                                        <p:cTn id="140" dur="1" fill="hold">
                                          <p:stCondLst>
                                            <p:cond delay="0"/>
                                          </p:stCondLst>
                                        </p:cTn>
                                        <p:tgtEl>
                                          <p:spTgt spid="107"/>
                                        </p:tgtEl>
                                        <p:attrNameLst>
                                          <p:attrName>style.visibility</p:attrName>
                                        </p:attrNameLst>
                                      </p:cBhvr>
                                      <p:to>
                                        <p:strVal val="visible"/>
                                      </p:to>
                                    </p:set>
                                    <p:animEffect transition="in" filter="fade">
                                      <p:cBhvr>
                                        <p:cTn id="141" dur="750"/>
                                        <p:tgtEl>
                                          <p:spTgt spid="107"/>
                                        </p:tgtEl>
                                      </p:cBhvr>
                                    </p:animEffect>
                                    <p:anim calcmode="lin" valueType="num">
                                      <p:cBhvr>
                                        <p:cTn id="142" dur="750" fill="hold"/>
                                        <p:tgtEl>
                                          <p:spTgt spid="107"/>
                                        </p:tgtEl>
                                        <p:attrNameLst>
                                          <p:attrName>ppt_x</p:attrName>
                                        </p:attrNameLst>
                                      </p:cBhvr>
                                      <p:tavLst>
                                        <p:tav tm="0">
                                          <p:val>
                                            <p:strVal val="#ppt_x"/>
                                          </p:val>
                                        </p:tav>
                                        <p:tav tm="100000">
                                          <p:val>
                                            <p:strVal val="#ppt_x"/>
                                          </p:val>
                                        </p:tav>
                                      </p:tavLst>
                                    </p:anim>
                                    <p:anim calcmode="lin" valueType="num">
                                      <p:cBhvr>
                                        <p:cTn id="143" dur="750" fill="hold"/>
                                        <p:tgtEl>
                                          <p:spTgt spid="107"/>
                                        </p:tgtEl>
                                        <p:attrNameLst>
                                          <p:attrName>ppt_y</p:attrName>
                                        </p:attrNameLst>
                                      </p:cBhvr>
                                      <p:tavLst>
                                        <p:tav tm="0">
                                          <p:val>
                                            <p:strVal val="#ppt_y+.1"/>
                                          </p:val>
                                        </p:tav>
                                        <p:tav tm="100000">
                                          <p:val>
                                            <p:strVal val="#ppt_y"/>
                                          </p:val>
                                        </p:tav>
                                      </p:tavLst>
                                    </p:anim>
                                  </p:childTnLst>
                                </p:cTn>
                              </p:par>
                            </p:childTnLst>
                          </p:cTn>
                        </p:par>
                        <p:par>
                          <p:cTn id="144" fill="hold" nodeType="afterGroup">
                            <p:stCondLst>
                              <p:cond delay="2750"/>
                            </p:stCondLst>
                            <p:childTnLst>
                              <p:par>
                                <p:cTn id="145" presetID="42" presetClass="entr" presetSubtype="0" fill="hold" nodeType="afterEffect">
                                  <p:stCondLst>
                                    <p:cond delay="0"/>
                                  </p:stCondLst>
                                  <p:childTnLst>
                                    <p:set>
                                      <p:cBhvr>
                                        <p:cTn id="146" dur="1" fill="hold">
                                          <p:stCondLst>
                                            <p:cond delay="0"/>
                                          </p:stCondLst>
                                        </p:cTn>
                                        <p:tgtEl>
                                          <p:spTgt spid="108"/>
                                        </p:tgtEl>
                                        <p:attrNameLst>
                                          <p:attrName>style.visibility</p:attrName>
                                        </p:attrNameLst>
                                      </p:cBhvr>
                                      <p:to>
                                        <p:strVal val="visible"/>
                                      </p:to>
                                    </p:set>
                                    <p:animEffect transition="in" filter="fade">
                                      <p:cBhvr>
                                        <p:cTn id="147" dur="750"/>
                                        <p:tgtEl>
                                          <p:spTgt spid="108"/>
                                        </p:tgtEl>
                                      </p:cBhvr>
                                    </p:animEffect>
                                    <p:anim calcmode="lin" valueType="num">
                                      <p:cBhvr>
                                        <p:cTn id="148" dur="750" fill="hold"/>
                                        <p:tgtEl>
                                          <p:spTgt spid="108"/>
                                        </p:tgtEl>
                                        <p:attrNameLst>
                                          <p:attrName>ppt_x</p:attrName>
                                        </p:attrNameLst>
                                      </p:cBhvr>
                                      <p:tavLst>
                                        <p:tav tm="0">
                                          <p:val>
                                            <p:strVal val="#ppt_x"/>
                                          </p:val>
                                        </p:tav>
                                        <p:tav tm="100000">
                                          <p:val>
                                            <p:strVal val="#ppt_x"/>
                                          </p:val>
                                        </p:tav>
                                      </p:tavLst>
                                    </p:anim>
                                    <p:anim calcmode="lin" valueType="num">
                                      <p:cBhvr>
                                        <p:cTn id="149" dur="750" fill="hold"/>
                                        <p:tgtEl>
                                          <p:spTgt spid="108"/>
                                        </p:tgtEl>
                                        <p:attrNameLst>
                                          <p:attrName>ppt_y</p:attrName>
                                        </p:attrNameLst>
                                      </p:cBhvr>
                                      <p:tavLst>
                                        <p:tav tm="0">
                                          <p:val>
                                            <p:strVal val="#ppt_y+.1"/>
                                          </p:val>
                                        </p:tav>
                                        <p:tav tm="100000">
                                          <p:val>
                                            <p:strVal val="#ppt_y"/>
                                          </p:val>
                                        </p:tav>
                                      </p:tavLst>
                                    </p:anim>
                                  </p:childTnLst>
                                </p:cTn>
                              </p:par>
                            </p:childTnLst>
                          </p:cTn>
                        </p:par>
                        <p:par>
                          <p:cTn id="150" fill="hold" nodeType="afterGroup">
                            <p:stCondLst>
                              <p:cond delay="3500"/>
                            </p:stCondLst>
                            <p:childTnLst>
                              <p:par>
                                <p:cTn id="151" presetID="42" presetClass="entr" presetSubtype="0" fill="hold" grpId="0" nodeType="afterEffect">
                                  <p:stCondLst>
                                    <p:cond delay="0"/>
                                  </p:stCondLst>
                                  <p:childTnLst>
                                    <p:set>
                                      <p:cBhvr>
                                        <p:cTn id="152" dur="1" fill="hold">
                                          <p:stCondLst>
                                            <p:cond delay="0"/>
                                          </p:stCondLst>
                                        </p:cTn>
                                        <p:tgtEl>
                                          <p:spTgt spid="8"/>
                                        </p:tgtEl>
                                        <p:attrNameLst>
                                          <p:attrName>style.visibility</p:attrName>
                                        </p:attrNameLst>
                                      </p:cBhvr>
                                      <p:to>
                                        <p:strVal val="visible"/>
                                      </p:to>
                                    </p:set>
                                    <p:animEffect transition="in" filter="fade">
                                      <p:cBhvr>
                                        <p:cTn id="153" dur="750"/>
                                        <p:tgtEl>
                                          <p:spTgt spid="8"/>
                                        </p:tgtEl>
                                      </p:cBhvr>
                                    </p:animEffect>
                                    <p:anim calcmode="lin" valueType="num">
                                      <p:cBhvr>
                                        <p:cTn id="154" dur="750" fill="hold"/>
                                        <p:tgtEl>
                                          <p:spTgt spid="8"/>
                                        </p:tgtEl>
                                        <p:attrNameLst>
                                          <p:attrName>ppt_x</p:attrName>
                                        </p:attrNameLst>
                                      </p:cBhvr>
                                      <p:tavLst>
                                        <p:tav tm="0">
                                          <p:val>
                                            <p:strVal val="#ppt_x"/>
                                          </p:val>
                                        </p:tav>
                                        <p:tav tm="100000">
                                          <p:val>
                                            <p:strVal val="#ppt_x"/>
                                          </p:val>
                                        </p:tav>
                                      </p:tavLst>
                                    </p:anim>
                                    <p:anim calcmode="lin" valueType="num">
                                      <p:cBhvr>
                                        <p:cTn id="155" dur="75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65" grpId="0"/>
      <p:bldP spid="66" grpId="0"/>
      <p:bldP spid="80" grpId="0"/>
      <p:bldP spid="81" grpId="0"/>
      <p:bldP spid="83" grpId="0"/>
      <p:bldP spid="84" grpId="0"/>
      <p:bldP spid="88" grpId="0"/>
      <p:bldP spid="89" grpId="0" animBg="1"/>
      <p:bldP spid="85" grpId="0"/>
      <p:bldP spid="13" grpId="0"/>
      <p:bldP spid="75" grpId="0"/>
      <p:bldP spid="76" grpId="0"/>
      <p:bldP spid="82" grpId="0"/>
      <p:bldP spid="14" grpId="0"/>
      <p:bldP spid="93" grpId="0"/>
      <p:bldP spid="94" grpId="0"/>
      <p:bldP spid="114" grpId="0" animBg="1"/>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5" name="矩形 64"/>
          <p:cNvSpPr/>
          <p:nvPr/>
        </p:nvSpPr>
        <p:spPr>
          <a:xfrm>
            <a:off x="2100119" y="1610219"/>
            <a:ext cx="614271" cy="461665"/>
          </a:xfrm>
          <a:prstGeom prst="rect">
            <a:avLst/>
          </a:prstGeom>
        </p:spPr>
        <p:txBody>
          <a:bodyPr wrap="none">
            <a:spAutoFit/>
          </a:bodyPr>
          <a:lstStyle/>
          <a:p>
            <a:r>
              <a:rPr lang="en-US" altLang="zh-CN" sz="2400" b="1">
                <a:solidFill>
                  <a:srgbClr val="4F45AE"/>
                </a:solidFill>
                <a:latin typeface="微软雅黑" panose="020B0503020204020204" pitchFamily="34" charset="-122"/>
                <a:ea typeface="微软雅黑" panose="020B0503020204020204" pitchFamily="34" charset="-122"/>
              </a:rPr>
              <a:t>XX</a:t>
            </a:r>
            <a:endParaRPr lang="zh-CN" altLang="en-US" sz="2400" b="1">
              <a:solidFill>
                <a:srgbClr val="4F45AE"/>
              </a:solidFill>
              <a:latin typeface="微软雅黑" panose="020B0503020204020204" pitchFamily="34" charset="-122"/>
              <a:ea typeface="微软雅黑" panose="020B0503020204020204" pitchFamily="34" charset="-122"/>
            </a:endParaRPr>
          </a:p>
        </p:txBody>
      </p:sp>
      <p:sp>
        <p:nvSpPr>
          <p:cNvPr id="66" name="矩形 65"/>
          <p:cNvSpPr/>
          <p:nvPr/>
        </p:nvSpPr>
        <p:spPr>
          <a:xfrm>
            <a:off x="3612477" y="5581622"/>
            <a:ext cx="599844" cy="461665"/>
          </a:xfrm>
          <a:prstGeom prst="rect">
            <a:avLst/>
          </a:prstGeom>
        </p:spPr>
        <p:txBody>
          <a:bodyPr wrap="none">
            <a:spAutoFit/>
          </a:bodyPr>
          <a:lstStyle/>
          <a:p>
            <a:r>
              <a:rPr lang="en-US" altLang="zh-CN" sz="2400" b="1">
                <a:solidFill>
                  <a:srgbClr val="4F45AE"/>
                </a:solidFill>
                <a:latin typeface="微软雅黑" panose="020B0503020204020204" pitchFamily="34" charset="-122"/>
                <a:ea typeface="微软雅黑" panose="020B0503020204020204" pitchFamily="34" charset="-122"/>
              </a:rPr>
              <a:t>X</a:t>
            </a:r>
            <a:r>
              <a:rPr lang="en-US" altLang="zh-CN" sz="2400" b="1">
                <a:solidFill>
                  <a:srgbClr val="FFD00C"/>
                </a:solidFill>
                <a:latin typeface="微软雅黑" panose="020B0503020204020204" pitchFamily="34" charset="-122"/>
                <a:ea typeface="微软雅黑" panose="020B0503020204020204" pitchFamily="34" charset="-122"/>
              </a:rPr>
              <a:t>Y</a:t>
            </a:r>
            <a:endParaRPr lang="zh-CN" altLang="en-US" sz="2400" b="1">
              <a:solidFill>
                <a:srgbClr val="FFD00C"/>
              </a:solidFill>
              <a:latin typeface="微软雅黑" panose="020B0503020204020204" pitchFamily="34" charset="-122"/>
              <a:ea typeface="微软雅黑" panose="020B0503020204020204" pitchFamily="34" charset="-122"/>
            </a:endParaRPr>
          </a:p>
        </p:txBody>
      </p:sp>
      <p:sp>
        <p:nvSpPr>
          <p:cNvPr id="80" name="矩形 79"/>
          <p:cNvSpPr/>
          <p:nvPr/>
        </p:nvSpPr>
        <p:spPr>
          <a:xfrm>
            <a:off x="1789737" y="3319033"/>
            <a:ext cx="614271" cy="461665"/>
          </a:xfrm>
          <a:prstGeom prst="rect">
            <a:avLst/>
          </a:prstGeom>
        </p:spPr>
        <p:txBody>
          <a:bodyPr wrap="none">
            <a:spAutoFit/>
          </a:bodyPr>
          <a:lstStyle/>
          <a:p>
            <a:r>
              <a:rPr lang="en-US" altLang="zh-CN" sz="2400" b="1">
                <a:solidFill>
                  <a:srgbClr val="4F45AE"/>
                </a:solidFill>
                <a:latin typeface="微软雅黑" panose="020B0503020204020204" pitchFamily="34" charset="-122"/>
                <a:ea typeface="微软雅黑" panose="020B0503020204020204" pitchFamily="34" charset="-122"/>
              </a:rPr>
              <a:t>X</a:t>
            </a:r>
            <a:r>
              <a:rPr lang="en-US" altLang="zh-CN" sz="2400" b="1">
                <a:solidFill>
                  <a:srgbClr val="FFD00C"/>
                </a:solidFill>
                <a:latin typeface="微软雅黑" panose="020B0503020204020204" pitchFamily="34" charset="-122"/>
                <a:ea typeface="微软雅黑" panose="020B0503020204020204" pitchFamily="34" charset="-122"/>
              </a:rPr>
              <a:t>X</a:t>
            </a:r>
            <a:endParaRPr lang="zh-CN" altLang="en-US" sz="2400" b="1">
              <a:solidFill>
                <a:srgbClr val="FFD00C"/>
              </a:solidFill>
              <a:latin typeface="微软雅黑" panose="020B0503020204020204" pitchFamily="34" charset="-122"/>
              <a:ea typeface="微软雅黑" panose="020B0503020204020204" pitchFamily="34" charset="-122"/>
            </a:endParaRPr>
          </a:p>
        </p:txBody>
      </p:sp>
      <p:sp>
        <p:nvSpPr>
          <p:cNvPr id="81" name="矩形 80"/>
          <p:cNvSpPr/>
          <p:nvPr/>
        </p:nvSpPr>
        <p:spPr>
          <a:xfrm>
            <a:off x="1637337" y="5583542"/>
            <a:ext cx="614271" cy="461665"/>
          </a:xfrm>
          <a:prstGeom prst="rect">
            <a:avLst/>
          </a:prstGeom>
        </p:spPr>
        <p:txBody>
          <a:bodyPr wrap="none">
            <a:spAutoFit/>
          </a:bodyPr>
          <a:lstStyle/>
          <a:p>
            <a:r>
              <a:rPr lang="en-US" altLang="zh-CN" sz="2400" b="1">
                <a:solidFill>
                  <a:srgbClr val="4F45AE"/>
                </a:solidFill>
                <a:latin typeface="微软雅黑" panose="020B0503020204020204" pitchFamily="34" charset="-122"/>
                <a:ea typeface="微软雅黑" panose="020B0503020204020204" pitchFamily="34" charset="-122"/>
              </a:rPr>
              <a:t>XX</a:t>
            </a:r>
            <a:endParaRPr lang="zh-CN" altLang="en-US" sz="2400" b="1">
              <a:solidFill>
                <a:srgbClr val="4F45AE"/>
              </a:solidFill>
              <a:latin typeface="微软雅黑" panose="020B0503020204020204" pitchFamily="34" charset="-122"/>
              <a:ea typeface="微软雅黑" panose="020B0503020204020204" pitchFamily="34" charset="-122"/>
            </a:endParaRPr>
          </a:p>
        </p:txBody>
      </p:sp>
      <p:sp>
        <p:nvSpPr>
          <p:cNvPr id="83" name="矩形 82"/>
          <p:cNvSpPr/>
          <p:nvPr/>
        </p:nvSpPr>
        <p:spPr>
          <a:xfrm>
            <a:off x="4483989" y="3290416"/>
            <a:ext cx="599844" cy="461665"/>
          </a:xfrm>
          <a:prstGeom prst="rect">
            <a:avLst/>
          </a:prstGeom>
        </p:spPr>
        <p:txBody>
          <a:bodyPr wrap="none">
            <a:spAutoFit/>
          </a:bodyPr>
          <a:lstStyle/>
          <a:p>
            <a:r>
              <a:rPr lang="en-US" altLang="zh-CN" sz="2400" b="1">
                <a:solidFill>
                  <a:srgbClr val="4F45AE"/>
                </a:solidFill>
                <a:latin typeface="微软雅黑" panose="020B0503020204020204" pitchFamily="34" charset="-122"/>
                <a:ea typeface="微软雅黑" panose="020B0503020204020204" pitchFamily="34" charset="-122"/>
              </a:rPr>
              <a:t>X</a:t>
            </a:r>
            <a:r>
              <a:rPr lang="en-US" altLang="zh-CN" sz="2400" b="1">
                <a:solidFill>
                  <a:srgbClr val="FFD00C"/>
                </a:solidFill>
                <a:latin typeface="微软雅黑" panose="020B0503020204020204" pitchFamily="34" charset="-122"/>
                <a:ea typeface="微软雅黑" panose="020B0503020204020204" pitchFamily="34" charset="-122"/>
              </a:rPr>
              <a:t>Y</a:t>
            </a:r>
            <a:endParaRPr lang="zh-CN" altLang="en-US" sz="2400" b="1">
              <a:solidFill>
                <a:srgbClr val="FFD00C"/>
              </a:solidFill>
              <a:latin typeface="微软雅黑" panose="020B0503020204020204" pitchFamily="34" charset="-122"/>
              <a:ea typeface="微软雅黑" panose="020B0503020204020204" pitchFamily="34" charset="-122"/>
            </a:endParaRPr>
          </a:p>
        </p:txBody>
      </p:sp>
      <p:sp>
        <p:nvSpPr>
          <p:cNvPr id="84" name="矩形 83"/>
          <p:cNvSpPr/>
          <p:nvPr/>
        </p:nvSpPr>
        <p:spPr>
          <a:xfrm>
            <a:off x="4638549" y="5579150"/>
            <a:ext cx="599844" cy="461665"/>
          </a:xfrm>
          <a:prstGeom prst="rect">
            <a:avLst/>
          </a:prstGeom>
        </p:spPr>
        <p:txBody>
          <a:bodyPr wrap="none">
            <a:spAutoFit/>
          </a:bodyPr>
          <a:lstStyle/>
          <a:p>
            <a:r>
              <a:rPr lang="en-US" altLang="zh-CN" sz="2400" b="1">
                <a:solidFill>
                  <a:srgbClr val="FFD00C"/>
                </a:solidFill>
                <a:latin typeface="微软雅黑" panose="020B0503020204020204" pitchFamily="34" charset="-122"/>
                <a:ea typeface="微软雅黑" panose="020B0503020204020204" pitchFamily="34" charset="-122"/>
              </a:rPr>
              <a:t>XY</a:t>
            </a:r>
            <a:endParaRPr lang="zh-CN" altLang="en-US" sz="2400" b="1">
              <a:solidFill>
                <a:srgbClr val="FFD00C"/>
              </a:solidFill>
              <a:latin typeface="微软雅黑" panose="020B0503020204020204" pitchFamily="34" charset="-122"/>
              <a:ea typeface="微软雅黑" panose="020B0503020204020204" pitchFamily="34" charset="-122"/>
            </a:endParaRPr>
          </a:p>
        </p:txBody>
      </p:sp>
      <p:grpSp>
        <p:nvGrpSpPr>
          <p:cNvPr id="5" name="组合 4"/>
          <p:cNvGrpSpPr/>
          <p:nvPr/>
        </p:nvGrpSpPr>
        <p:grpSpPr>
          <a:xfrm>
            <a:off x="761323" y="1952890"/>
            <a:ext cx="4721860" cy="3668199"/>
            <a:chOff x="1360431" y="1952890"/>
            <a:chExt cx="4721860" cy="3668199"/>
          </a:xfrm>
        </p:grpSpPr>
        <p:grpSp>
          <p:nvGrpSpPr>
            <p:cNvPr id="4" name="组合 3"/>
            <p:cNvGrpSpPr/>
            <p:nvPr/>
          </p:nvGrpSpPr>
          <p:grpSpPr>
            <a:xfrm>
              <a:off x="3679054" y="1952890"/>
              <a:ext cx="1555522" cy="2595832"/>
              <a:chOff x="3679054" y="1952890"/>
              <a:chExt cx="1555522" cy="2595832"/>
            </a:xfrm>
          </p:grpSpPr>
          <p:sp>
            <p:nvSpPr>
              <p:cNvPr id="62" name="Text Box 21"/>
              <p:cNvSpPr txBox="1"/>
              <p:nvPr/>
            </p:nvSpPr>
            <p:spPr>
              <a:xfrm>
                <a:off x="3679054" y="1952890"/>
                <a:ext cx="617537" cy="701675"/>
              </a:xfrm>
              <a:prstGeom prst="rect">
                <a:avLst/>
              </a:prstGeom>
              <a:noFill/>
              <a:ln w="9525">
                <a:noFill/>
              </a:ln>
            </p:spPr>
            <p:txBody>
              <a:bodyPr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en-US" altLang="zh-CN" sz="4000">
                    <a:latin typeface="Times New Roman" panose="02020603050405020304" pitchFamily="18" charset="0"/>
                    <a:ea typeface="黑体" panose="02010609060101010101" pitchFamily="2" charset="-122"/>
                  </a:rPr>
                  <a:t>×</a:t>
                </a:r>
              </a:p>
            </p:txBody>
          </p:sp>
          <p:sp>
            <p:nvSpPr>
              <p:cNvPr id="63" name="Line 25"/>
              <p:cNvSpPr/>
              <p:nvPr/>
            </p:nvSpPr>
            <p:spPr>
              <a:xfrm flipH="1">
                <a:off x="4040018" y="2539481"/>
                <a:ext cx="0" cy="649287"/>
              </a:xfrm>
              <a:prstGeom prst="line">
                <a:avLst/>
              </a:prstGeom>
              <a:ln w="28575" cap="flat" cmpd="sng">
                <a:solidFill>
                  <a:schemeClr val="tx1">
                    <a:lumMod val="95000"/>
                    <a:lumOff val="5000"/>
                  </a:schemeClr>
                </a:solidFill>
                <a:prstDash val="solid"/>
                <a:round/>
                <a:headEnd type="none" w="med" len="med"/>
                <a:tailEnd type="triangle" w="med" len="med"/>
              </a:ln>
            </p:spPr>
            <p:txBody>
              <a:bodyPr/>
              <a:lstStyle/>
              <a:p>
                <a:endParaRPr lang="zh-CN" altLang="en-US"/>
              </a:p>
            </p:txBody>
          </p:sp>
          <p:sp>
            <p:nvSpPr>
              <p:cNvPr id="64" name="矩形 63"/>
              <p:cNvSpPr/>
              <p:nvPr/>
            </p:nvSpPr>
            <p:spPr>
              <a:xfrm>
                <a:off x="4040018" y="4110441"/>
                <a:ext cx="1194558" cy="338554"/>
              </a:xfrm>
              <a:prstGeom prst="rect">
                <a:avLst/>
              </a:prstGeom>
              <a:noFill/>
              <a:ln w="9525">
                <a:noFill/>
              </a:ln>
            </p:spPr>
            <p:txBody>
              <a:bodyPr wrap="none"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en-US" altLang="zh-CN" sz="1600" b="0">
                    <a:solidFill>
                      <a:schemeClr val="tx1">
                        <a:lumMod val="95000"/>
                        <a:lumOff val="5000"/>
                      </a:schemeClr>
                    </a:solidFill>
                    <a:latin typeface="微软雅黑" panose="020B0503020204020204" pitchFamily="34" charset="-122"/>
                    <a:ea typeface="微软雅黑" panose="020B0503020204020204" pitchFamily="34" charset="-122"/>
                  </a:rPr>
                  <a:t>F</a:t>
                </a:r>
                <a:r>
                  <a:rPr lang="en-US" altLang="zh-CN" sz="1600" b="0" baseline="-25000">
                    <a:solidFill>
                      <a:schemeClr val="tx1">
                        <a:lumMod val="95000"/>
                        <a:lumOff val="5000"/>
                      </a:schemeClr>
                    </a:solidFill>
                    <a:latin typeface="微软雅黑" panose="020B0503020204020204" pitchFamily="34" charset="-122"/>
                    <a:ea typeface="微软雅黑" panose="020B0503020204020204" pitchFamily="34" charset="-122"/>
                  </a:rPr>
                  <a:t>1</a:t>
                </a:r>
                <a:r>
                  <a:rPr lang="zh-CN" altLang="en-US" sz="1600" b="0">
                    <a:solidFill>
                      <a:schemeClr val="tx1">
                        <a:lumMod val="95000"/>
                        <a:lumOff val="5000"/>
                      </a:schemeClr>
                    </a:solidFill>
                    <a:latin typeface="微软雅黑" panose="020B0503020204020204" pitchFamily="34" charset="-122"/>
                    <a:ea typeface="微软雅黑" panose="020B0503020204020204" pitchFamily="34" charset="-122"/>
                  </a:rPr>
                  <a:t>雌雄交配</a:t>
                </a:r>
              </a:p>
            </p:txBody>
          </p:sp>
          <p:sp>
            <p:nvSpPr>
              <p:cNvPr id="67" name="Line 25"/>
              <p:cNvSpPr/>
              <p:nvPr/>
            </p:nvSpPr>
            <p:spPr>
              <a:xfrm flipH="1">
                <a:off x="4011961" y="4012121"/>
                <a:ext cx="0" cy="536601"/>
              </a:xfrm>
              <a:prstGeom prst="line">
                <a:avLst/>
              </a:prstGeom>
              <a:ln w="28575" cap="flat" cmpd="sng">
                <a:solidFill>
                  <a:schemeClr val="tx1">
                    <a:lumMod val="95000"/>
                    <a:lumOff val="5000"/>
                  </a:schemeClr>
                </a:solidFill>
                <a:prstDash val="solid"/>
                <a:round/>
                <a:headEnd type="none" w="med" len="med"/>
                <a:tailEnd type="triangle" w="med" len="med"/>
              </a:ln>
            </p:spPr>
            <p:txBody>
              <a:bodyPr/>
              <a:lstStyle/>
              <a:p>
                <a:endParaRPr lang="zh-CN" altLang="en-US"/>
              </a:p>
            </p:txBody>
          </p:sp>
        </p:grpSp>
        <p:grpSp>
          <p:nvGrpSpPr>
            <p:cNvPr id="3" name="组合 2"/>
            <p:cNvGrpSpPr/>
            <p:nvPr/>
          </p:nvGrpSpPr>
          <p:grpSpPr>
            <a:xfrm>
              <a:off x="1360431" y="1959481"/>
              <a:ext cx="4721860" cy="3661608"/>
              <a:chOff x="1360431" y="1977331"/>
              <a:chExt cx="4721860" cy="3643757"/>
            </a:xfrm>
          </p:grpSpPr>
          <p:sp>
            <p:nvSpPr>
              <p:cNvPr id="59" name="Text Box 4"/>
              <p:cNvSpPr txBox="1"/>
              <p:nvPr/>
            </p:nvSpPr>
            <p:spPr>
              <a:xfrm>
                <a:off x="1360432" y="1977331"/>
                <a:ext cx="577234" cy="584775"/>
              </a:xfrm>
              <a:prstGeom prst="rect">
                <a:avLst/>
              </a:prstGeom>
              <a:noFill/>
              <a:ln w="9525">
                <a:noFill/>
              </a:ln>
            </p:spPr>
            <p:txBody>
              <a:bodyPr wrap="square"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en-US" altLang="zh-CN" sz="3200">
                    <a:solidFill>
                      <a:srgbClr val="4F45AE"/>
                    </a:solidFill>
                    <a:latin typeface="+mn-ea"/>
                  </a:rPr>
                  <a:t>P</a:t>
                </a:r>
                <a:endParaRPr lang="zh-CN" altLang="en-US" sz="3200">
                  <a:solidFill>
                    <a:srgbClr val="4F45AE"/>
                  </a:solidFill>
                  <a:latin typeface="+mn-ea"/>
                </a:endParaRPr>
              </a:p>
            </p:txBody>
          </p:sp>
          <p:sp>
            <p:nvSpPr>
              <p:cNvPr id="60" name="Text Box 5"/>
              <p:cNvSpPr txBox="1"/>
              <p:nvPr/>
            </p:nvSpPr>
            <p:spPr>
              <a:xfrm>
                <a:off x="1360432" y="3491821"/>
                <a:ext cx="685924" cy="584775"/>
              </a:xfrm>
              <a:prstGeom prst="rect">
                <a:avLst/>
              </a:prstGeom>
              <a:noFill/>
              <a:ln w="9525">
                <a:noFill/>
              </a:ln>
            </p:spPr>
            <p:txBody>
              <a:bodyPr wrap="square"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en-US" altLang="zh-CN" sz="3200">
                    <a:solidFill>
                      <a:srgbClr val="4F45AE"/>
                    </a:solidFill>
                    <a:latin typeface="+mn-ea"/>
                  </a:rPr>
                  <a:t>F</a:t>
                </a:r>
                <a:r>
                  <a:rPr lang="en-US" altLang="zh-CN" sz="3200" baseline="-25000">
                    <a:solidFill>
                      <a:srgbClr val="4F45AE"/>
                    </a:solidFill>
                    <a:latin typeface="+mn-ea"/>
                  </a:rPr>
                  <a:t>1</a:t>
                </a:r>
                <a:endParaRPr lang="zh-CN" altLang="en-US" sz="3200" baseline="-25000">
                  <a:solidFill>
                    <a:srgbClr val="4F45AE"/>
                  </a:solidFill>
                  <a:latin typeface="+mn-ea"/>
                </a:endParaRPr>
              </a:p>
            </p:txBody>
          </p:sp>
          <p:sp>
            <p:nvSpPr>
              <p:cNvPr id="61" name="Text Box 6"/>
              <p:cNvSpPr txBox="1"/>
              <p:nvPr/>
            </p:nvSpPr>
            <p:spPr>
              <a:xfrm>
                <a:off x="1360431" y="5013453"/>
                <a:ext cx="625787" cy="584775"/>
              </a:xfrm>
              <a:prstGeom prst="rect">
                <a:avLst/>
              </a:prstGeom>
              <a:noFill/>
              <a:ln w="9525">
                <a:noFill/>
              </a:ln>
            </p:spPr>
            <p:txBody>
              <a:bodyPr wrap="square"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en-US" altLang="zh-CN" sz="3200">
                    <a:solidFill>
                      <a:srgbClr val="4F45AE"/>
                    </a:solidFill>
                    <a:latin typeface="+mn-ea"/>
                  </a:rPr>
                  <a:t>F</a:t>
                </a:r>
                <a:r>
                  <a:rPr lang="en-US" altLang="zh-CN" sz="3200" baseline="-25000">
                    <a:solidFill>
                      <a:srgbClr val="4F45AE"/>
                    </a:solidFill>
                    <a:latin typeface="+mn-ea"/>
                  </a:rPr>
                  <a:t>2</a:t>
                </a:r>
                <a:endParaRPr lang="zh-CN" altLang="en-US" sz="3200" baseline="-25000">
                  <a:solidFill>
                    <a:srgbClr val="4F45AE"/>
                  </a:solidFill>
                  <a:latin typeface="+mn-ea"/>
                </a:endParaRPr>
              </a:p>
            </p:txBody>
          </p:sp>
          <p:grpSp>
            <p:nvGrpSpPr>
              <p:cNvPr id="2" name="组合 1"/>
              <p:cNvGrpSpPr/>
              <p:nvPr/>
            </p:nvGrpSpPr>
            <p:grpSpPr>
              <a:xfrm>
                <a:off x="1943599" y="1978356"/>
                <a:ext cx="4138692" cy="3642732"/>
                <a:chOff x="1943599" y="1978356"/>
                <a:chExt cx="4138692" cy="3642732"/>
              </a:xfrm>
            </p:grpSpPr>
            <p:pic>
              <p:nvPicPr>
                <p:cNvPr id="71" name="图片 70"/>
                <p:cNvPicPr>
                  <a:picLocks noChangeAspect="1"/>
                </p:cNvPicPr>
                <p:nvPr/>
              </p:nvPicPr>
              <p:blipFill>
                <a:blip r:embed="rId3"/>
                <a:srcRect r="49925"/>
                <a:stretch>
                  <a:fillRect/>
                </a:stretch>
              </p:blipFill>
              <p:spPr>
                <a:xfrm>
                  <a:off x="2411649" y="2010931"/>
                  <a:ext cx="1182935" cy="1049928"/>
                </a:xfrm>
                <a:prstGeom prst="ellipse">
                  <a:avLst/>
                </a:prstGeom>
              </p:spPr>
            </p:pic>
            <p:pic>
              <p:nvPicPr>
                <p:cNvPr id="72" name="图片 71"/>
                <p:cNvPicPr>
                  <a:picLocks noChangeAspect="1"/>
                </p:cNvPicPr>
                <p:nvPr/>
              </p:nvPicPr>
              <p:blipFill>
                <a:blip r:embed="rId4"/>
                <a:stretch>
                  <a:fillRect/>
                </a:stretch>
              </p:blipFill>
              <p:spPr>
                <a:xfrm>
                  <a:off x="4236442" y="1978356"/>
                  <a:ext cx="1067082" cy="908716"/>
                </a:xfrm>
                <a:prstGeom prst="rect">
                  <a:avLst/>
                </a:prstGeom>
              </p:spPr>
            </p:pic>
            <p:pic>
              <p:nvPicPr>
                <p:cNvPr id="73" name="图片 72"/>
                <p:cNvPicPr>
                  <a:picLocks noChangeAspect="1"/>
                </p:cNvPicPr>
                <p:nvPr/>
              </p:nvPicPr>
              <p:blipFill>
                <a:blip r:embed="rId3"/>
                <a:srcRect r="49925"/>
                <a:stretch>
                  <a:fillRect/>
                </a:stretch>
              </p:blipFill>
              <p:spPr>
                <a:xfrm>
                  <a:off x="2899025" y="3029005"/>
                  <a:ext cx="1182935" cy="1049928"/>
                </a:xfrm>
                <a:prstGeom prst="ellipse">
                  <a:avLst/>
                </a:prstGeom>
              </p:spPr>
            </p:pic>
            <p:pic>
              <p:nvPicPr>
                <p:cNvPr id="74" name="图片 73"/>
                <p:cNvPicPr>
                  <a:picLocks noChangeAspect="1"/>
                </p:cNvPicPr>
                <p:nvPr/>
              </p:nvPicPr>
              <p:blipFill>
                <a:blip r:embed="rId3"/>
                <a:srcRect l="49229"/>
                <a:stretch>
                  <a:fillRect/>
                </a:stretch>
              </p:blipFill>
              <p:spPr>
                <a:xfrm>
                  <a:off x="4019805" y="3070668"/>
                  <a:ext cx="1144670" cy="910241"/>
                </a:xfrm>
                <a:prstGeom prst="ellipse">
                  <a:avLst/>
                </a:prstGeom>
              </p:spPr>
            </p:pic>
            <p:grpSp>
              <p:nvGrpSpPr>
                <p:cNvPr id="87" name="组合 86"/>
                <p:cNvGrpSpPr/>
                <p:nvPr/>
              </p:nvGrpSpPr>
              <p:grpSpPr>
                <a:xfrm>
                  <a:off x="1943599" y="4564306"/>
                  <a:ext cx="4138692" cy="1056782"/>
                  <a:chOff x="2077790" y="4533614"/>
                  <a:chExt cx="4138692" cy="1056782"/>
                </a:xfrm>
              </p:grpSpPr>
              <p:pic>
                <p:nvPicPr>
                  <p:cNvPr id="77" name="图片 76"/>
                  <p:cNvPicPr>
                    <a:picLocks noChangeAspect="1"/>
                  </p:cNvPicPr>
                  <p:nvPr/>
                </p:nvPicPr>
                <p:blipFill>
                  <a:blip r:embed="rId3"/>
                  <a:srcRect r="49925"/>
                  <a:stretch>
                    <a:fillRect/>
                  </a:stretch>
                </p:blipFill>
                <p:spPr>
                  <a:xfrm>
                    <a:off x="2077790" y="4533614"/>
                    <a:ext cx="1182935" cy="1049928"/>
                  </a:xfrm>
                  <a:prstGeom prst="ellipse">
                    <a:avLst/>
                  </a:prstGeom>
                </p:spPr>
              </p:pic>
              <p:pic>
                <p:nvPicPr>
                  <p:cNvPr id="78" name="图片 77"/>
                  <p:cNvPicPr>
                    <a:picLocks noChangeAspect="1"/>
                  </p:cNvPicPr>
                  <p:nvPr/>
                </p:nvPicPr>
                <p:blipFill>
                  <a:blip r:embed="rId3"/>
                  <a:srcRect l="49229"/>
                  <a:stretch>
                    <a:fillRect/>
                  </a:stretch>
                </p:blipFill>
                <p:spPr>
                  <a:xfrm>
                    <a:off x="4080105" y="4564829"/>
                    <a:ext cx="1144670" cy="910241"/>
                  </a:xfrm>
                  <a:prstGeom prst="ellipse">
                    <a:avLst/>
                  </a:prstGeom>
                </p:spPr>
              </p:pic>
              <p:pic>
                <p:nvPicPr>
                  <p:cNvPr id="79" name="图片 78"/>
                  <p:cNvPicPr>
                    <a:picLocks noChangeAspect="1"/>
                  </p:cNvPicPr>
                  <p:nvPr/>
                </p:nvPicPr>
                <p:blipFill>
                  <a:blip r:embed="rId4"/>
                  <a:srcRect l="3307"/>
                  <a:stretch>
                    <a:fillRect/>
                  </a:stretch>
                </p:blipFill>
                <p:spPr>
                  <a:xfrm>
                    <a:off x="5184688" y="4540468"/>
                    <a:ext cx="1031794" cy="908716"/>
                  </a:xfrm>
                  <a:prstGeom prst="rect">
                    <a:avLst/>
                  </a:prstGeom>
                </p:spPr>
              </p:pic>
              <p:pic>
                <p:nvPicPr>
                  <p:cNvPr id="86" name="图片 85"/>
                  <p:cNvPicPr>
                    <a:picLocks noChangeAspect="1"/>
                  </p:cNvPicPr>
                  <p:nvPr/>
                </p:nvPicPr>
                <p:blipFill>
                  <a:blip r:embed="rId3"/>
                  <a:srcRect r="49925"/>
                  <a:stretch>
                    <a:fillRect/>
                  </a:stretch>
                </p:blipFill>
                <p:spPr>
                  <a:xfrm>
                    <a:off x="3165422" y="4540468"/>
                    <a:ext cx="1182935" cy="1049928"/>
                  </a:xfrm>
                  <a:prstGeom prst="ellipse">
                    <a:avLst/>
                  </a:prstGeom>
                </p:spPr>
              </p:pic>
            </p:grpSp>
          </p:grpSp>
        </p:grpSp>
      </p:grpSp>
      <p:sp>
        <p:nvSpPr>
          <p:cNvPr id="88" name="矩形 87"/>
          <p:cNvSpPr/>
          <p:nvPr/>
        </p:nvSpPr>
        <p:spPr>
          <a:xfrm>
            <a:off x="2763332" y="5583541"/>
            <a:ext cx="614271" cy="461665"/>
          </a:xfrm>
          <a:prstGeom prst="rect">
            <a:avLst/>
          </a:prstGeom>
        </p:spPr>
        <p:txBody>
          <a:bodyPr wrap="none">
            <a:spAutoFit/>
          </a:bodyPr>
          <a:lstStyle/>
          <a:p>
            <a:r>
              <a:rPr lang="en-US" altLang="zh-CN" sz="2400" b="1">
                <a:solidFill>
                  <a:srgbClr val="4F45AE"/>
                </a:solidFill>
                <a:latin typeface="微软雅黑" panose="020B0503020204020204" pitchFamily="34" charset="-122"/>
                <a:ea typeface="微软雅黑" panose="020B0503020204020204" pitchFamily="34" charset="-122"/>
              </a:rPr>
              <a:t>X</a:t>
            </a:r>
            <a:r>
              <a:rPr lang="en-US" altLang="zh-CN" sz="2400" b="1">
                <a:solidFill>
                  <a:srgbClr val="FFD00C"/>
                </a:solidFill>
                <a:latin typeface="微软雅黑" panose="020B0503020204020204" pitchFamily="34" charset="-122"/>
                <a:ea typeface="微软雅黑" panose="020B0503020204020204" pitchFamily="34" charset="-122"/>
              </a:rPr>
              <a:t>X</a:t>
            </a:r>
            <a:endParaRPr lang="zh-CN" altLang="en-US" sz="2400" b="1">
              <a:solidFill>
                <a:srgbClr val="FFD00C"/>
              </a:solidFill>
              <a:latin typeface="微软雅黑" panose="020B0503020204020204" pitchFamily="34" charset="-122"/>
              <a:ea typeface="微软雅黑" panose="020B0503020204020204" pitchFamily="34" charset="-122"/>
            </a:endParaRPr>
          </a:p>
        </p:txBody>
      </p:sp>
      <p:sp>
        <p:nvSpPr>
          <p:cNvPr id="89" name="箭头: 右 88"/>
          <p:cNvSpPr/>
          <p:nvPr/>
        </p:nvSpPr>
        <p:spPr>
          <a:xfrm>
            <a:off x="5385309" y="3629204"/>
            <a:ext cx="599844" cy="245753"/>
          </a:xfrm>
          <a:prstGeom prst="rightArrow">
            <a:avLst>
              <a:gd name="adj1" fmla="val 50000"/>
              <a:gd name="adj2" fmla="val 84107"/>
            </a:avLst>
          </a:prstGeom>
          <a:solidFill>
            <a:srgbClr val="4F45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矩形 84"/>
          <p:cNvSpPr/>
          <p:nvPr/>
        </p:nvSpPr>
        <p:spPr>
          <a:xfrm>
            <a:off x="3878965" y="1651882"/>
            <a:ext cx="599844" cy="461665"/>
          </a:xfrm>
          <a:prstGeom prst="rect">
            <a:avLst/>
          </a:prstGeom>
        </p:spPr>
        <p:txBody>
          <a:bodyPr wrap="none">
            <a:spAutoFit/>
          </a:bodyPr>
          <a:lstStyle/>
          <a:p>
            <a:r>
              <a:rPr lang="en-US" altLang="zh-CN" sz="2400" b="1">
                <a:solidFill>
                  <a:srgbClr val="FFD00C"/>
                </a:solidFill>
                <a:latin typeface="微软雅黑" panose="020B0503020204020204" pitchFamily="34" charset="-122"/>
                <a:ea typeface="微软雅黑" panose="020B0503020204020204" pitchFamily="34" charset="-122"/>
              </a:rPr>
              <a:t>XY</a:t>
            </a:r>
            <a:endParaRPr lang="zh-CN" altLang="en-US" sz="2400" b="1">
              <a:solidFill>
                <a:srgbClr val="FFD00C"/>
              </a:solidFill>
              <a:latin typeface="微软雅黑" panose="020B0503020204020204" pitchFamily="34" charset="-122"/>
              <a:ea typeface="微软雅黑" panose="020B0503020204020204" pitchFamily="34" charset="-122"/>
            </a:endParaRPr>
          </a:p>
        </p:txBody>
      </p:sp>
      <p:grpSp>
        <p:nvGrpSpPr>
          <p:cNvPr id="95" name="淘宝网Chenying0907出品 7"/>
          <p:cNvGrpSpPr/>
          <p:nvPr/>
        </p:nvGrpSpPr>
        <p:grpSpPr>
          <a:xfrm>
            <a:off x="552971" y="324163"/>
            <a:ext cx="604358" cy="216024"/>
            <a:chOff x="264939" y="188640"/>
            <a:chExt cx="604358" cy="216024"/>
          </a:xfrm>
        </p:grpSpPr>
        <p:sp>
          <p:nvSpPr>
            <p:cNvPr id="109" name="燕尾形 108"/>
            <p:cNvSpPr/>
            <p:nvPr/>
          </p:nvSpPr>
          <p:spPr>
            <a:xfrm>
              <a:off x="264939" y="188640"/>
              <a:ext cx="216024" cy="216024"/>
            </a:xfrm>
            <a:prstGeom prst="chevron">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0" name="燕尾形 109"/>
            <p:cNvSpPr/>
            <p:nvPr/>
          </p:nvSpPr>
          <p:spPr>
            <a:xfrm>
              <a:off x="454914" y="188640"/>
              <a:ext cx="216024" cy="216024"/>
            </a:xfrm>
            <a:prstGeom prst="chevron">
              <a:avLst/>
            </a:prstGeom>
            <a:solidFill>
              <a:srgbClr val="01ACBE">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1" name="燕尾形 110"/>
            <p:cNvSpPr/>
            <p:nvPr/>
          </p:nvSpPr>
          <p:spPr>
            <a:xfrm>
              <a:off x="653273" y="188640"/>
              <a:ext cx="216024" cy="216024"/>
            </a:xfrm>
            <a:prstGeom prst="chevron">
              <a:avLst/>
            </a:prstGeom>
            <a:solidFill>
              <a:srgbClr val="01ACBE">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12" name="淘宝网Chenying0907出品 9"/>
          <p:cNvSpPr txBox="1"/>
          <p:nvPr/>
        </p:nvSpPr>
        <p:spPr>
          <a:xfrm>
            <a:off x="1345058" y="186512"/>
            <a:ext cx="4790239" cy="438582"/>
          </a:xfrm>
          <a:prstGeom prst="rect">
            <a:avLst/>
          </a:prstGeom>
          <a:noFill/>
        </p:spPr>
        <p:txBody>
          <a:bodyPr wrap="square" lIns="68580" tIns="34290" rIns="68580" bIns="34290" rtlCol="0">
            <a:spAutoFit/>
          </a:bodyPr>
          <a:lstStyle/>
          <a:p>
            <a:pPr marL="0" lvl="1"/>
            <a:r>
              <a:rPr lang="zh-CN" altLang="en-US" sz="2400" b="1" dirty="0">
                <a:solidFill>
                  <a:srgbClr val="01ACBE"/>
                </a:solidFill>
                <a:latin typeface="微软雅黑" pitchFamily="34" charset="-122"/>
                <a:ea typeface="微软雅黑" pitchFamily="34" charset="-122"/>
              </a:rPr>
              <a:t>基因位于染色体上的实验证据</a:t>
            </a:r>
          </a:p>
        </p:txBody>
      </p:sp>
      <p:cxnSp>
        <p:nvCxnSpPr>
          <p:cNvPr id="113" name="淘宝网Chenying0907出品 12"/>
          <p:cNvCxnSpPr/>
          <p:nvPr/>
        </p:nvCxnSpPr>
        <p:spPr>
          <a:xfrm>
            <a:off x="817959" y="620688"/>
            <a:ext cx="964907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14" name="圆角矩形 113"/>
          <p:cNvSpPr/>
          <p:nvPr/>
        </p:nvSpPr>
        <p:spPr>
          <a:xfrm>
            <a:off x="1863252" y="779408"/>
            <a:ext cx="7558486" cy="576064"/>
          </a:xfrm>
          <a:prstGeom prst="roundRect">
            <a:avLst>
              <a:gd name="adj" fmla="val 50000"/>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zh-CN" sz="2800" b="1" dirty="0"/>
              <a:t>作出假设，解释</a:t>
            </a:r>
            <a:r>
              <a:rPr lang="zh-CN" altLang="zh-CN" sz="2800" b="1" dirty="0" smtClean="0"/>
              <a:t>现象</a:t>
            </a:r>
            <a:r>
              <a:rPr lang="zh-CN" altLang="en-US" sz="2800" dirty="0" smtClean="0">
                <a:solidFill>
                  <a:schemeClr val="bg1"/>
                </a:solidFill>
                <a:latin typeface="微软雅黑" panose="020B0503020204020204" pitchFamily="34" charset="-122"/>
                <a:ea typeface="微软雅黑" panose="020B0503020204020204" pitchFamily="34" charset="-122"/>
              </a:rPr>
              <a:t>：果蝇</a:t>
            </a:r>
            <a:r>
              <a:rPr lang="zh-CN" altLang="en-US" sz="2800" dirty="0">
                <a:solidFill>
                  <a:schemeClr val="bg1"/>
                </a:solidFill>
                <a:latin typeface="微软雅黑" panose="020B0503020204020204" pitchFamily="34" charset="-122"/>
                <a:ea typeface="微软雅黑" panose="020B0503020204020204" pitchFamily="34" charset="-122"/>
              </a:rPr>
              <a:t>杂交</a:t>
            </a:r>
            <a:r>
              <a:rPr lang="zh-CN" altLang="en-US" sz="2800" dirty="0" smtClean="0">
                <a:solidFill>
                  <a:schemeClr val="bg1"/>
                </a:solidFill>
                <a:latin typeface="微软雅黑" panose="020B0503020204020204" pitchFamily="34" charset="-122"/>
                <a:ea typeface="微软雅黑" panose="020B0503020204020204" pitchFamily="34" charset="-122"/>
              </a:rPr>
              <a:t>实验</a:t>
            </a:r>
            <a:endParaRPr lang="zh-CN" altLang="zh-CN" sz="2800" dirty="0"/>
          </a:p>
        </p:txBody>
      </p:sp>
      <p:pic>
        <p:nvPicPr>
          <p:cNvPr id="115" name="图片 114" descr=" "/>
          <p:cNvPicPr/>
          <p:nvPr/>
        </p:nvPicPr>
        <p:blipFill>
          <a:blip r:embed="rId5" r:link="rId6"/>
          <a:stretch>
            <a:fillRect/>
          </a:stretch>
        </p:blipFill>
        <p:spPr>
          <a:xfrm>
            <a:off x="6510374" y="1651882"/>
            <a:ext cx="4828278" cy="2378728"/>
          </a:xfrm>
          <a:prstGeom prst="rect">
            <a:avLst/>
          </a:prstGeom>
          <a:noFill/>
          <a:ln>
            <a:noFill/>
          </a:ln>
        </p:spPr>
      </p:pic>
      <p:pic>
        <p:nvPicPr>
          <p:cNvPr id="116" name="Picture 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827498" y="4030610"/>
            <a:ext cx="6527917" cy="22247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4"/>
                                        </p:tgtEl>
                                        <p:attrNameLst>
                                          <p:attrName>style.visibility</p:attrName>
                                        </p:attrNameLst>
                                      </p:cBhvr>
                                      <p:to>
                                        <p:strVal val="visible"/>
                                      </p:to>
                                    </p:set>
                                    <p:animEffect transition="in" filter="fade">
                                      <p:cBhvr>
                                        <p:cTn id="7" dur="1000"/>
                                        <p:tgtEl>
                                          <p:spTgt spid="114"/>
                                        </p:tgtEl>
                                      </p:cBhvr>
                                    </p:animEffect>
                                    <p:anim calcmode="lin" valueType="num">
                                      <p:cBhvr>
                                        <p:cTn id="8" dur="1000" fill="hold"/>
                                        <p:tgtEl>
                                          <p:spTgt spid="114"/>
                                        </p:tgtEl>
                                        <p:attrNameLst>
                                          <p:attrName>ppt_x</p:attrName>
                                        </p:attrNameLst>
                                      </p:cBhvr>
                                      <p:tavLst>
                                        <p:tav tm="0">
                                          <p:val>
                                            <p:strVal val="#ppt_x"/>
                                          </p:val>
                                        </p:tav>
                                        <p:tav tm="100000">
                                          <p:val>
                                            <p:strVal val="#ppt_x"/>
                                          </p:val>
                                        </p:tav>
                                      </p:tavLst>
                                    </p:anim>
                                    <p:anim calcmode="lin" valueType="num">
                                      <p:cBhvr>
                                        <p:cTn id="9" dur="1000" fill="hold"/>
                                        <p:tgtEl>
                                          <p:spTgt spid="11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after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par>
                          <p:cTn id="17" fill="hold" nodeType="afterGroup">
                            <p:stCondLst>
                              <p:cond delay="1000"/>
                            </p:stCondLst>
                            <p:childTnLst>
                              <p:par>
                                <p:cTn id="18" presetID="22" presetClass="entr" presetSubtype="1" fill="hold" grpId="0" nodeType="afterEffect">
                                  <p:stCondLst>
                                    <p:cond delay="0"/>
                                  </p:stCondLst>
                                  <p:childTnLst>
                                    <p:set>
                                      <p:cBhvr>
                                        <p:cTn id="19" dur="1" fill="hold">
                                          <p:stCondLst>
                                            <p:cond delay="0"/>
                                          </p:stCondLst>
                                        </p:cTn>
                                        <p:tgtEl>
                                          <p:spTgt spid="65"/>
                                        </p:tgtEl>
                                        <p:attrNameLst>
                                          <p:attrName>style.visibility</p:attrName>
                                        </p:attrNameLst>
                                      </p:cBhvr>
                                      <p:to>
                                        <p:strVal val="visible"/>
                                      </p:to>
                                    </p:set>
                                    <p:animEffect transition="in" filter="wipe(up)">
                                      <p:cBhvr>
                                        <p:cTn id="20" dur="1000"/>
                                        <p:tgtEl>
                                          <p:spTgt spid="65"/>
                                        </p:tgtEl>
                                      </p:cBhvr>
                                    </p:animEffect>
                                  </p:childTnLst>
                                </p:cTn>
                              </p:par>
                            </p:childTnLst>
                          </p:cTn>
                        </p:par>
                        <p:par>
                          <p:cTn id="21" fill="hold" nodeType="afterGroup">
                            <p:stCondLst>
                              <p:cond delay="2000"/>
                            </p:stCondLst>
                            <p:childTnLst>
                              <p:par>
                                <p:cTn id="22" presetID="22" presetClass="entr" presetSubtype="1" fill="hold" grpId="0" nodeType="afterEffect">
                                  <p:stCondLst>
                                    <p:cond delay="0"/>
                                  </p:stCondLst>
                                  <p:childTnLst>
                                    <p:set>
                                      <p:cBhvr>
                                        <p:cTn id="23" dur="1" fill="hold">
                                          <p:stCondLst>
                                            <p:cond delay="0"/>
                                          </p:stCondLst>
                                        </p:cTn>
                                        <p:tgtEl>
                                          <p:spTgt spid="85"/>
                                        </p:tgtEl>
                                        <p:attrNameLst>
                                          <p:attrName>style.visibility</p:attrName>
                                        </p:attrNameLst>
                                      </p:cBhvr>
                                      <p:to>
                                        <p:strVal val="visible"/>
                                      </p:to>
                                    </p:set>
                                    <p:animEffect transition="in" filter="wipe(up)">
                                      <p:cBhvr>
                                        <p:cTn id="24" dur="1000"/>
                                        <p:tgtEl>
                                          <p:spTgt spid="85"/>
                                        </p:tgtEl>
                                      </p:cBhvr>
                                    </p:animEffect>
                                  </p:childTnLst>
                                </p:cTn>
                              </p:par>
                            </p:childTnLst>
                          </p:cTn>
                        </p:par>
                        <p:par>
                          <p:cTn id="25" fill="hold" nodeType="afterGroup">
                            <p:stCondLst>
                              <p:cond delay="3000"/>
                            </p:stCondLst>
                            <p:childTnLst>
                              <p:par>
                                <p:cTn id="26" presetID="22" presetClass="entr" presetSubtype="1" fill="hold" grpId="0" nodeType="afterEffect">
                                  <p:stCondLst>
                                    <p:cond delay="0"/>
                                  </p:stCondLst>
                                  <p:childTnLst>
                                    <p:set>
                                      <p:cBhvr>
                                        <p:cTn id="27" dur="1" fill="hold">
                                          <p:stCondLst>
                                            <p:cond delay="0"/>
                                          </p:stCondLst>
                                        </p:cTn>
                                        <p:tgtEl>
                                          <p:spTgt spid="80"/>
                                        </p:tgtEl>
                                        <p:attrNameLst>
                                          <p:attrName>style.visibility</p:attrName>
                                        </p:attrNameLst>
                                      </p:cBhvr>
                                      <p:to>
                                        <p:strVal val="visible"/>
                                      </p:to>
                                    </p:set>
                                    <p:animEffect transition="in" filter="wipe(up)">
                                      <p:cBhvr>
                                        <p:cTn id="28" dur="1000"/>
                                        <p:tgtEl>
                                          <p:spTgt spid="80"/>
                                        </p:tgtEl>
                                      </p:cBhvr>
                                    </p:animEffect>
                                  </p:childTnLst>
                                </p:cTn>
                              </p:par>
                            </p:childTnLst>
                          </p:cTn>
                        </p:par>
                        <p:par>
                          <p:cTn id="29" fill="hold" nodeType="afterGroup">
                            <p:stCondLst>
                              <p:cond delay="4000"/>
                            </p:stCondLst>
                            <p:childTnLst>
                              <p:par>
                                <p:cTn id="30" presetID="22" presetClass="entr" presetSubtype="1" fill="hold" grpId="0" nodeType="afterEffect">
                                  <p:stCondLst>
                                    <p:cond delay="0"/>
                                  </p:stCondLst>
                                  <p:childTnLst>
                                    <p:set>
                                      <p:cBhvr>
                                        <p:cTn id="31" dur="1" fill="hold">
                                          <p:stCondLst>
                                            <p:cond delay="0"/>
                                          </p:stCondLst>
                                        </p:cTn>
                                        <p:tgtEl>
                                          <p:spTgt spid="83"/>
                                        </p:tgtEl>
                                        <p:attrNameLst>
                                          <p:attrName>style.visibility</p:attrName>
                                        </p:attrNameLst>
                                      </p:cBhvr>
                                      <p:to>
                                        <p:strVal val="visible"/>
                                      </p:to>
                                    </p:set>
                                    <p:animEffect transition="in" filter="wipe(up)">
                                      <p:cBhvr>
                                        <p:cTn id="32" dur="1000"/>
                                        <p:tgtEl>
                                          <p:spTgt spid="83"/>
                                        </p:tgtEl>
                                      </p:cBhvr>
                                    </p:animEffect>
                                  </p:childTnLst>
                                </p:cTn>
                              </p:par>
                            </p:childTnLst>
                          </p:cTn>
                        </p:par>
                        <p:par>
                          <p:cTn id="33" fill="hold" nodeType="afterGroup">
                            <p:stCondLst>
                              <p:cond delay="5000"/>
                            </p:stCondLst>
                            <p:childTnLst>
                              <p:par>
                                <p:cTn id="34" presetID="22" presetClass="entr" presetSubtype="1" fill="hold" grpId="0" nodeType="afterEffect">
                                  <p:stCondLst>
                                    <p:cond delay="0"/>
                                  </p:stCondLst>
                                  <p:childTnLst>
                                    <p:set>
                                      <p:cBhvr>
                                        <p:cTn id="35" dur="1" fill="hold">
                                          <p:stCondLst>
                                            <p:cond delay="0"/>
                                          </p:stCondLst>
                                        </p:cTn>
                                        <p:tgtEl>
                                          <p:spTgt spid="81"/>
                                        </p:tgtEl>
                                        <p:attrNameLst>
                                          <p:attrName>style.visibility</p:attrName>
                                        </p:attrNameLst>
                                      </p:cBhvr>
                                      <p:to>
                                        <p:strVal val="visible"/>
                                      </p:to>
                                    </p:set>
                                    <p:animEffect transition="in" filter="wipe(up)">
                                      <p:cBhvr>
                                        <p:cTn id="36" dur="1000"/>
                                        <p:tgtEl>
                                          <p:spTgt spid="81"/>
                                        </p:tgtEl>
                                      </p:cBhvr>
                                    </p:animEffect>
                                  </p:childTnLst>
                                </p:cTn>
                              </p:par>
                            </p:childTnLst>
                          </p:cTn>
                        </p:par>
                        <p:par>
                          <p:cTn id="37" fill="hold" nodeType="afterGroup">
                            <p:stCondLst>
                              <p:cond delay="6000"/>
                            </p:stCondLst>
                            <p:childTnLst>
                              <p:par>
                                <p:cTn id="38" presetID="22" presetClass="entr" presetSubtype="1" fill="hold" grpId="0" nodeType="afterEffect">
                                  <p:stCondLst>
                                    <p:cond delay="0"/>
                                  </p:stCondLst>
                                  <p:childTnLst>
                                    <p:set>
                                      <p:cBhvr>
                                        <p:cTn id="39" dur="1" fill="hold">
                                          <p:stCondLst>
                                            <p:cond delay="0"/>
                                          </p:stCondLst>
                                        </p:cTn>
                                        <p:tgtEl>
                                          <p:spTgt spid="88"/>
                                        </p:tgtEl>
                                        <p:attrNameLst>
                                          <p:attrName>style.visibility</p:attrName>
                                        </p:attrNameLst>
                                      </p:cBhvr>
                                      <p:to>
                                        <p:strVal val="visible"/>
                                      </p:to>
                                    </p:set>
                                    <p:animEffect transition="in" filter="wipe(up)">
                                      <p:cBhvr>
                                        <p:cTn id="40" dur="1000"/>
                                        <p:tgtEl>
                                          <p:spTgt spid="88"/>
                                        </p:tgtEl>
                                      </p:cBhvr>
                                    </p:animEffect>
                                  </p:childTnLst>
                                </p:cTn>
                              </p:par>
                            </p:childTnLst>
                          </p:cTn>
                        </p:par>
                        <p:par>
                          <p:cTn id="41" fill="hold" nodeType="afterGroup">
                            <p:stCondLst>
                              <p:cond delay="7000"/>
                            </p:stCondLst>
                            <p:childTnLst>
                              <p:par>
                                <p:cTn id="42" presetID="22" presetClass="entr" presetSubtype="1" fill="hold" grpId="0" nodeType="afterEffect">
                                  <p:stCondLst>
                                    <p:cond delay="0"/>
                                  </p:stCondLst>
                                  <p:childTnLst>
                                    <p:set>
                                      <p:cBhvr>
                                        <p:cTn id="43" dur="1" fill="hold">
                                          <p:stCondLst>
                                            <p:cond delay="0"/>
                                          </p:stCondLst>
                                        </p:cTn>
                                        <p:tgtEl>
                                          <p:spTgt spid="66"/>
                                        </p:tgtEl>
                                        <p:attrNameLst>
                                          <p:attrName>style.visibility</p:attrName>
                                        </p:attrNameLst>
                                      </p:cBhvr>
                                      <p:to>
                                        <p:strVal val="visible"/>
                                      </p:to>
                                    </p:set>
                                    <p:animEffect transition="in" filter="wipe(up)">
                                      <p:cBhvr>
                                        <p:cTn id="44" dur="1000"/>
                                        <p:tgtEl>
                                          <p:spTgt spid="66"/>
                                        </p:tgtEl>
                                      </p:cBhvr>
                                    </p:animEffect>
                                  </p:childTnLst>
                                </p:cTn>
                              </p:par>
                            </p:childTnLst>
                          </p:cTn>
                        </p:par>
                        <p:par>
                          <p:cTn id="45" fill="hold" nodeType="afterGroup">
                            <p:stCondLst>
                              <p:cond delay="8000"/>
                            </p:stCondLst>
                            <p:childTnLst>
                              <p:par>
                                <p:cTn id="46" presetID="22" presetClass="entr" presetSubtype="1" fill="hold" grpId="0" nodeType="afterEffect">
                                  <p:stCondLst>
                                    <p:cond delay="0"/>
                                  </p:stCondLst>
                                  <p:childTnLst>
                                    <p:set>
                                      <p:cBhvr>
                                        <p:cTn id="47" dur="1" fill="hold">
                                          <p:stCondLst>
                                            <p:cond delay="0"/>
                                          </p:stCondLst>
                                        </p:cTn>
                                        <p:tgtEl>
                                          <p:spTgt spid="84"/>
                                        </p:tgtEl>
                                        <p:attrNameLst>
                                          <p:attrName>style.visibility</p:attrName>
                                        </p:attrNameLst>
                                      </p:cBhvr>
                                      <p:to>
                                        <p:strVal val="visible"/>
                                      </p:to>
                                    </p:set>
                                    <p:animEffect transition="in" filter="wipe(up)">
                                      <p:cBhvr>
                                        <p:cTn id="48" dur="1000"/>
                                        <p:tgtEl>
                                          <p:spTgt spid="84"/>
                                        </p:tgtEl>
                                      </p:cBhvr>
                                    </p:animEffect>
                                  </p:childTnLst>
                                </p:cTn>
                              </p:par>
                            </p:childTnLst>
                          </p:cTn>
                        </p:par>
                      </p:childTnLst>
                    </p:cTn>
                  </p:par>
                  <p:par>
                    <p:cTn id="49" fill="hold" nodeType="clickPar">
                      <p:stCondLst>
                        <p:cond delay="indefinite"/>
                      </p:stCondLst>
                      <p:childTnLst>
                        <p:par>
                          <p:cTn id="50" fill="hold" nodeType="afterGroup">
                            <p:stCondLst>
                              <p:cond delay="0"/>
                            </p:stCondLst>
                            <p:childTnLst>
                              <p:par>
                                <p:cTn id="51" presetID="22" presetClass="entr" presetSubtype="8" fill="hold" grpId="0" nodeType="clickEffect">
                                  <p:stCondLst>
                                    <p:cond delay="0"/>
                                  </p:stCondLst>
                                  <p:childTnLst>
                                    <p:set>
                                      <p:cBhvr>
                                        <p:cTn id="52" dur="1" fill="hold">
                                          <p:stCondLst>
                                            <p:cond delay="0"/>
                                          </p:stCondLst>
                                        </p:cTn>
                                        <p:tgtEl>
                                          <p:spTgt spid="89"/>
                                        </p:tgtEl>
                                        <p:attrNameLst>
                                          <p:attrName>style.visibility</p:attrName>
                                        </p:attrNameLst>
                                      </p:cBhvr>
                                      <p:to>
                                        <p:strVal val="visible"/>
                                      </p:to>
                                    </p:set>
                                    <p:animEffect transition="in" filter="wipe(left)">
                                      <p:cBhvr>
                                        <p:cTn id="53" dur="500"/>
                                        <p:tgtEl>
                                          <p:spTgt spid="89"/>
                                        </p:tgtEl>
                                      </p:cBhvr>
                                    </p:animEffect>
                                  </p:childTnLst>
                                </p:cTn>
                              </p:par>
                            </p:childTnLst>
                          </p:cTn>
                        </p:par>
                      </p:childTnLst>
                    </p:cTn>
                  </p:par>
                  <p:par>
                    <p:cTn id="54" fill="hold">
                      <p:stCondLst>
                        <p:cond delay="indefinite"/>
                      </p:stCondLst>
                      <p:childTnLst>
                        <p:par>
                          <p:cTn id="55" fill="hold">
                            <p:stCondLst>
                              <p:cond delay="0"/>
                            </p:stCondLst>
                            <p:childTnLst>
                              <p:par>
                                <p:cTn id="56" presetID="1" presetClass="entr" presetSubtype="0" fill="hold" nodeType="clickEffect">
                                  <p:stCondLst>
                                    <p:cond delay="0"/>
                                  </p:stCondLst>
                                  <p:childTnLst>
                                    <p:set>
                                      <p:cBhvr>
                                        <p:cTn id="57" dur="1" fill="hold">
                                          <p:stCondLst>
                                            <p:cond delay="0"/>
                                          </p:stCondLst>
                                        </p:cTn>
                                        <p:tgtEl>
                                          <p:spTgt spid="115"/>
                                        </p:tgtEl>
                                        <p:attrNameLst>
                                          <p:attrName>style.visibility</p:attrName>
                                        </p:attrNameLst>
                                      </p:cBhvr>
                                      <p:to>
                                        <p:strVal val="visible"/>
                                      </p:to>
                                    </p:set>
                                  </p:childTnLst>
                                </p:cTn>
                              </p:par>
                            </p:childTnLst>
                          </p:cTn>
                        </p:par>
                      </p:childTnLst>
                    </p:cTn>
                  </p:par>
                  <p:par>
                    <p:cTn id="58" fill="hold">
                      <p:stCondLst>
                        <p:cond delay="indefinite"/>
                      </p:stCondLst>
                      <p:childTnLst>
                        <p:par>
                          <p:cTn id="59" fill="hold">
                            <p:stCondLst>
                              <p:cond delay="0"/>
                            </p:stCondLst>
                            <p:childTnLst>
                              <p:par>
                                <p:cTn id="60" presetID="1" presetClass="entr" presetSubtype="0" fill="hold" nodeType="clickEffect">
                                  <p:stCondLst>
                                    <p:cond delay="0"/>
                                  </p:stCondLst>
                                  <p:childTnLst>
                                    <p:set>
                                      <p:cBhvr>
                                        <p:cTn id="61" dur="1" fill="hold">
                                          <p:stCondLst>
                                            <p:cond delay="0"/>
                                          </p:stCondLst>
                                        </p:cTn>
                                        <p:tgtEl>
                                          <p:spTgt spid="1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P spid="66" grpId="0"/>
      <p:bldP spid="80" grpId="0"/>
      <p:bldP spid="81" grpId="0"/>
      <p:bldP spid="83" grpId="0"/>
      <p:bldP spid="84" grpId="0"/>
      <p:bldP spid="88" grpId="0"/>
      <p:bldP spid="89" grpId="0" animBg="1"/>
      <p:bldP spid="85" grpId="0"/>
      <p:bldP spid="114"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淘宝网Chenying0907出品 7"/>
          <p:cNvGrpSpPr/>
          <p:nvPr/>
        </p:nvGrpSpPr>
        <p:grpSpPr>
          <a:xfrm>
            <a:off x="552971" y="324163"/>
            <a:ext cx="604358" cy="216024"/>
            <a:chOff x="264939" y="188640"/>
            <a:chExt cx="604358" cy="216024"/>
          </a:xfrm>
        </p:grpSpPr>
        <p:sp>
          <p:nvSpPr>
            <p:cNvPr id="3" name="燕尾形 2"/>
            <p:cNvSpPr/>
            <p:nvPr/>
          </p:nvSpPr>
          <p:spPr>
            <a:xfrm>
              <a:off x="264939" y="188640"/>
              <a:ext cx="216024" cy="216024"/>
            </a:xfrm>
            <a:prstGeom prst="chevron">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 name="燕尾形 3"/>
            <p:cNvSpPr/>
            <p:nvPr/>
          </p:nvSpPr>
          <p:spPr>
            <a:xfrm>
              <a:off x="454914" y="188640"/>
              <a:ext cx="216024" cy="216024"/>
            </a:xfrm>
            <a:prstGeom prst="chevron">
              <a:avLst/>
            </a:prstGeom>
            <a:solidFill>
              <a:srgbClr val="01ACBE">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燕尾形 4"/>
            <p:cNvSpPr/>
            <p:nvPr/>
          </p:nvSpPr>
          <p:spPr>
            <a:xfrm>
              <a:off x="653273" y="188640"/>
              <a:ext cx="216024" cy="216024"/>
            </a:xfrm>
            <a:prstGeom prst="chevron">
              <a:avLst/>
            </a:prstGeom>
            <a:solidFill>
              <a:srgbClr val="01ACBE">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6" name="淘宝网Chenying0907出品 12"/>
          <p:cNvCxnSpPr/>
          <p:nvPr/>
        </p:nvCxnSpPr>
        <p:spPr>
          <a:xfrm>
            <a:off x="817959" y="620688"/>
            <a:ext cx="964907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 name="圆角矩形 6"/>
          <p:cNvSpPr/>
          <p:nvPr/>
        </p:nvSpPr>
        <p:spPr>
          <a:xfrm>
            <a:off x="1863252" y="779408"/>
            <a:ext cx="7558486" cy="576064"/>
          </a:xfrm>
          <a:prstGeom prst="roundRect">
            <a:avLst>
              <a:gd name="adj" fmla="val 50000"/>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zh-CN" sz="2800" b="1" dirty="0"/>
              <a:t>演绎推理</a:t>
            </a:r>
            <a:r>
              <a:rPr lang="zh-CN" altLang="en-US" sz="2800" dirty="0" smtClean="0">
                <a:solidFill>
                  <a:schemeClr val="bg1"/>
                </a:solidFill>
                <a:latin typeface="微软雅黑" panose="020B0503020204020204" pitchFamily="34" charset="-122"/>
                <a:ea typeface="微软雅黑" panose="020B0503020204020204" pitchFamily="34" charset="-122"/>
              </a:rPr>
              <a:t>：果蝇</a:t>
            </a:r>
            <a:r>
              <a:rPr lang="zh-CN" altLang="en-US" sz="2800" dirty="0">
                <a:solidFill>
                  <a:schemeClr val="bg1"/>
                </a:solidFill>
                <a:latin typeface="微软雅黑" panose="020B0503020204020204" pitchFamily="34" charset="-122"/>
                <a:ea typeface="微软雅黑" panose="020B0503020204020204" pitchFamily="34" charset="-122"/>
              </a:rPr>
              <a:t>杂交</a:t>
            </a:r>
            <a:r>
              <a:rPr lang="zh-CN" altLang="en-US" sz="2800" dirty="0" smtClean="0">
                <a:solidFill>
                  <a:schemeClr val="bg1"/>
                </a:solidFill>
                <a:latin typeface="微软雅黑" panose="020B0503020204020204" pitchFamily="34" charset="-122"/>
                <a:ea typeface="微软雅黑" panose="020B0503020204020204" pitchFamily="34" charset="-122"/>
              </a:rPr>
              <a:t>实验</a:t>
            </a:r>
            <a:endParaRPr lang="zh-CN" altLang="zh-CN" sz="2800" dirty="0"/>
          </a:p>
        </p:txBody>
      </p:sp>
      <p:sp>
        <p:nvSpPr>
          <p:cNvPr id="8" name="淘宝网Chenying0907出品 9"/>
          <p:cNvSpPr txBox="1"/>
          <p:nvPr/>
        </p:nvSpPr>
        <p:spPr>
          <a:xfrm>
            <a:off x="1345058" y="186512"/>
            <a:ext cx="4790239" cy="438582"/>
          </a:xfrm>
          <a:prstGeom prst="rect">
            <a:avLst/>
          </a:prstGeom>
          <a:noFill/>
        </p:spPr>
        <p:txBody>
          <a:bodyPr wrap="square" lIns="68580" tIns="34290" rIns="68580" bIns="34290" rtlCol="0">
            <a:spAutoFit/>
          </a:bodyPr>
          <a:lstStyle/>
          <a:p>
            <a:pPr marL="0" lvl="1"/>
            <a:r>
              <a:rPr lang="zh-CN" altLang="en-US" sz="2400" b="1" dirty="0">
                <a:solidFill>
                  <a:srgbClr val="01ACBE"/>
                </a:solidFill>
                <a:latin typeface="微软雅黑" pitchFamily="34" charset="-122"/>
                <a:ea typeface="微软雅黑" pitchFamily="34" charset="-122"/>
              </a:rPr>
              <a:t>基因位于染色体上的实验证据</a:t>
            </a:r>
          </a:p>
        </p:txBody>
      </p:sp>
      <p:pic>
        <p:nvPicPr>
          <p:cNvPr id="9" name="图片 8" descr=" "/>
          <p:cNvPicPr/>
          <p:nvPr/>
        </p:nvPicPr>
        <p:blipFill>
          <a:blip r:embed="rId2" r:link="rId3"/>
          <a:stretch>
            <a:fillRect/>
          </a:stretch>
        </p:blipFill>
        <p:spPr>
          <a:xfrm>
            <a:off x="2217566" y="1825952"/>
            <a:ext cx="7835461" cy="4243771"/>
          </a:xfrm>
          <a:prstGeom prst="rect">
            <a:avLst/>
          </a:prstGeom>
          <a:noFill/>
          <a:ln>
            <a:noFill/>
          </a:ln>
        </p:spPr>
      </p:pic>
    </p:spTree>
    <p:extLst>
      <p:ext uri="{BB962C8B-B14F-4D97-AF65-F5344CB8AC3E}">
        <p14:creationId xmlns:p14="http://schemas.microsoft.com/office/powerpoint/2010/main" val="402309261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59" name="Text Box 4"/>
          <p:cNvSpPr txBox="1"/>
          <p:nvPr/>
        </p:nvSpPr>
        <p:spPr>
          <a:xfrm>
            <a:off x="771355" y="2754466"/>
            <a:ext cx="814127" cy="707886"/>
          </a:xfrm>
          <a:prstGeom prst="rect">
            <a:avLst/>
          </a:prstGeom>
          <a:noFill/>
          <a:ln w="9525">
            <a:noFill/>
          </a:ln>
        </p:spPr>
        <p:txBody>
          <a:bodyPr wrap="square"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zh-CN" altLang="en-US">
                <a:solidFill>
                  <a:srgbClr val="4F45AE"/>
                </a:solidFill>
                <a:latin typeface="+mn-ea"/>
              </a:rPr>
              <a:t>测交亲本</a:t>
            </a:r>
          </a:p>
        </p:txBody>
      </p:sp>
      <p:grpSp>
        <p:nvGrpSpPr>
          <p:cNvPr id="68" name="组合 67"/>
          <p:cNvGrpSpPr/>
          <p:nvPr/>
        </p:nvGrpSpPr>
        <p:grpSpPr>
          <a:xfrm>
            <a:off x="2342452" y="1845760"/>
            <a:ext cx="1308727" cy="498246"/>
            <a:chOff x="318864" y="3159564"/>
            <a:chExt cx="170556" cy="498246"/>
          </a:xfrm>
        </p:grpSpPr>
        <p:sp>
          <p:nvSpPr>
            <p:cNvPr id="69" name="矩形: 圆角 68"/>
            <p:cNvSpPr/>
            <p:nvPr/>
          </p:nvSpPr>
          <p:spPr>
            <a:xfrm>
              <a:off x="318864" y="3159564"/>
              <a:ext cx="170556" cy="498246"/>
            </a:xfrm>
            <a:prstGeom prst="roundRect">
              <a:avLst>
                <a:gd name="adj" fmla="val 29145"/>
              </a:avLst>
            </a:prstGeom>
            <a:solidFill>
              <a:srgbClr val="01ACB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l" defTabSz="914400" rtl="0" eaLnBrk="1" fontAlgn="auto" latinLnBrk="0" hangingPunct="1">
                <a:lnSpc>
                  <a:spcPct val="12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solidFill>
                <a:effectLst/>
                <a:uLnTx/>
                <a:uFillTx/>
                <a:latin typeface="Arial"/>
                <a:ea typeface="微软雅黑" panose="020B0503020204020204" pitchFamily="34" charset="-122"/>
                <a:cs typeface="+mn-cs"/>
              </a:endParaRPr>
            </a:p>
          </p:txBody>
        </p:sp>
        <p:sp>
          <p:nvSpPr>
            <p:cNvPr id="70" name="文本框 69"/>
            <p:cNvSpPr txBox="1"/>
            <p:nvPr/>
          </p:nvSpPr>
          <p:spPr>
            <a:xfrm>
              <a:off x="330793" y="3171831"/>
              <a:ext cx="143440" cy="461665"/>
            </a:xfrm>
            <a:prstGeom prst="rect">
              <a:avLst/>
            </a:prstGeom>
            <a:noFill/>
          </p:spPr>
          <p:txBody>
            <a:bodyPr wrap="square" rtlCol="0">
              <a:spAutoFit/>
            </a:bodyPr>
            <a:lstStyle/>
            <a:p>
              <a:r>
                <a:rPr lang="zh-CN" altLang="en-US" sz="2400" b="1" dirty="0">
                  <a:solidFill>
                    <a:schemeClr val="bg1"/>
                  </a:solidFill>
                  <a:latin typeface="微软雅黑" panose="020B0503020204020204" pitchFamily="34" charset="-122"/>
                  <a:ea typeface="微软雅黑" panose="020B0503020204020204" pitchFamily="34" charset="-122"/>
                </a:rPr>
                <a:t>实验二</a:t>
              </a:r>
            </a:p>
          </p:txBody>
        </p:sp>
      </p:grpSp>
      <p:grpSp>
        <p:nvGrpSpPr>
          <p:cNvPr id="3" name="组合 2"/>
          <p:cNvGrpSpPr/>
          <p:nvPr/>
        </p:nvGrpSpPr>
        <p:grpSpPr>
          <a:xfrm>
            <a:off x="4096656" y="2709830"/>
            <a:ext cx="1210588" cy="754101"/>
            <a:chOff x="9309261" y="1858548"/>
            <a:chExt cx="1210588" cy="754101"/>
          </a:xfrm>
        </p:grpSpPr>
        <p:sp>
          <p:nvSpPr>
            <p:cNvPr id="22" name="文本框 21"/>
            <p:cNvSpPr txBox="1"/>
            <p:nvPr/>
          </p:nvSpPr>
          <p:spPr>
            <a:xfrm flipH="1">
              <a:off x="9492773" y="1858548"/>
              <a:ext cx="1002977" cy="523220"/>
            </a:xfrm>
            <a:prstGeom prst="rect">
              <a:avLst/>
            </a:prstGeom>
            <a:noFill/>
          </p:spPr>
          <p:txBody>
            <a:bodyPr wrap="square" rtlCol="0">
              <a:spAutoFit/>
            </a:bodyPr>
            <a:lstStyle/>
            <a:p>
              <a:r>
                <a:rPr lang="en-US" altLang="zh-CN" sz="2800" b="1"/>
                <a:t>X</a:t>
              </a:r>
              <a:r>
                <a:rPr lang="en-US" altLang="zh-CN" sz="2800" b="1" baseline="30000"/>
                <a:t>w</a:t>
              </a:r>
              <a:r>
                <a:rPr lang="en-US" altLang="zh-CN" sz="2800" b="1"/>
                <a:t>Y</a:t>
              </a:r>
              <a:endParaRPr lang="zh-CN" altLang="en-US" sz="2800" b="1" baseline="30000"/>
            </a:p>
          </p:txBody>
        </p:sp>
        <p:sp>
          <p:nvSpPr>
            <p:cNvPr id="92" name="矩形 91"/>
            <p:cNvSpPr/>
            <p:nvPr/>
          </p:nvSpPr>
          <p:spPr>
            <a:xfrm>
              <a:off x="9309261" y="2274095"/>
              <a:ext cx="1210588" cy="338554"/>
            </a:xfrm>
            <a:prstGeom prst="rect">
              <a:avLst/>
            </a:prstGeom>
          </p:spPr>
          <p:txBody>
            <a:bodyPr wrap="none">
              <a:spAutoFit/>
            </a:bodyPr>
            <a:lstStyle/>
            <a:p>
              <a:r>
                <a:rPr lang="zh-CN" altLang="en-US" sz="1600">
                  <a:solidFill>
                    <a:schemeClr val="tx1">
                      <a:lumMod val="95000"/>
                      <a:lumOff val="5000"/>
                    </a:schemeClr>
                  </a:solidFill>
                  <a:latin typeface="微软雅黑" panose="020B0503020204020204" pitchFamily="34" charset="-122"/>
                  <a:ea typeface="微软雅黑" panose="020B0503020204020204" pitchFamily="34" charset="-122"/>
                </a:rPr>
                <a:t>白眼雄果蝇</a:t>
              </a:r>
            </a:p>
          </p:txBody>
        </p:sp>
      </p:grpSp>
      <p:grpSp>
        <p:nvGrpSpPr>
          <p:cNvPr id="75" name="组合 74"/>
          <p:cNvGrpSpPr/>
          <p:nvPr/>
        </p:nvGrpSpPr>
        <p:grpSpPr>
          <a:xfrm>
            <a:off x="1785911" y="2735966"/>
            <a:ext cx="1210588" cy="727965"/>
            <a:chOff x="7660546" y="3101441"/>
            <a:chExt cx="1210588" cy="727965"/>
          </a:xfrm>
        </p:grpSpPr>
        <p:sp>
          <p:nvSpPr>
            <p:cNvPr id="76" name="文本框 75"/>
            <p:cNvSpPr txBox="1"/>
            <p:nvPr/>
          </p:nvSpPr>
          <p:spPr>
            <a:xfrm flipH="1">
              <a:off x="7848046" y="3101441"/>
              <a:ext cx="1002977" cy="523220"/>
            </a:xfrm>
            <a:prstGeom prst="rect">
              <a:avLst/>
            </a:prstGeom>
            <a:noFill/>
          </p:spPr>
          <p:txBody>
            <a:bodyPr wrap="square" rtlCol="0">
              <a:spAutoFit/>
            </a:bodyPr>
            <a:lstStyle/>
            <a:p>
              <a:r>
                <a:rPr lang="en-US" altLang="zh-CN" sz="2800" b="1"/>
                <a:t>X</a:t>
              </a:r>
              <a:r>
                <a:rPr lang="en-US" altLang="zh-CN" sz="2800" b="1" baseline="30000"/>
                <a:t>+</a:t>
              </a:r>
              <a:r>
                <a:rPr lang="en-US" altLang="zh-CN" sz="2800" b="1"/>
                <a:t>X</a:t>
              </a:r>
              <a:r>
                <a:rPr lang="en-US" altLang="zh-CN" sz="2800" b="1" baseline="30000"/>
                <a:t>w</a:t>
              </a:r>
              <a:endParaRPr lang="zh-CN" altLang="en-US" sz="2800" b="1" baseline="30000"/>
            </a:p>
          </p:txBody>
        </p:sp>
        <p:sp>
          <p:nvSpPr>
            <p:cNvPr id="82" name="矩形 81"/>
            <p:cNvSpPr/>
            <p:nvPr/>
          </p:nvSpPr>
          <p:spPr>
            <a:xfrm>
              <a:off x="7660546" y="3490852"/>
              <a:ext cx="1210588" cy="338554"/>
            </a:xfrm>
            <a:prstGeom prst="rect">
              <a:avLst/>
            </a:prstGeom>
          </p:spPr>
          <p:txBody>
            <a:bodyPr wrap="none">
              <a:spAutoFit/>
            </a:bodyPr>
            <a:lstStyle/>
            <a:p>
              <a:r>
                <a:rPr lang="zh-CN" altLang="en-US" sz="1600">
                  <a:solidFill>
                    <a:schemeClr val="tx1">
                      <a:lumMod val="95000"/>
                      <a:lumOff val="5000"/>
                    </a:schemeClr>
                  </a:solidFill>
                  <a:latin typeface="微软雅黑" panose="020B0503020204020204" pitchFamily="34" charset="-122"/>
                  <a:ea typeface="微软雅黑" panose="020B0503020204020204" pitchFamily="34" charset="-122"/>
                </a:rPr>
                <a:t>红眼雌果蝇</a:t>
              </a:r>
            </a:p>
          </p:txBody>
        </p:sp>
      </p:grpSp>
      <p:grpSp>
        <p:nvGrpSpPr>
          <p:cNvPr id="2" name="组合 1"/>
          <p:cNvGrpSpPr/>
          <p:nvPr/>
        </p:nvGrpSpPr>
        <p:grpSpPr>
          <a:xfrm>
            <a:off x="3388338" y="2754466"/>
            <a:ext cx="617537" cy="1596244"/>
            <a:chOff x="3388338" y="2754466"/>
            <a:chExt cx="617537" cy="1596244"/>
          </a:xfrm>
        </p:grpSpPr>
        <p:sp>
          <p:nvSpPr>
            <p:cNvPr id="93" name="Text Box 21"/>
            <p:cNvSpPr txBox="1"/>
            <p:nvPr/>
          </p:nvSpPr>
          <p:spPr>
            <a:xfrm>
              <a:off x="3388338" y="2754466"/>
              <a:ext cx="617537" cy="523220"/>
            </a:xfrm>
            <a:prstGeom prst="rect">
              <a:avLst/>
            </a:prstGeom>
            <a:noFill/>
            <a:ln w="9525">
              <a:noFill/>
            </a:ln>
          </p:spPr>
          <p:txBody>
            <a:bodyPr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en-US" altLang="zh-CN" sz="2800">
                  <a:latin typeface="Times New Roman" panose="02020603050405020304" pitchFamily="18" charset="0"/>
                  <a:ea typeface="黑体" panose="02010609060101010101" pitchFamily="2" charset="-122"/>
                </a:rPr>
                <a:t>×</a:t>
              </a:r>
            </a:p>
          </p:txBody>
        </p:sp>
        <p:sp>
          <p:nvSpPr>
            <p:cNvPr id="94" name="Line 25"/>
            <p:cNvSpPr/>
            <p:nvPr/>
          </p:nvSpPr>
          <p:spPr>
            <a:xfrm flipH="1">
              <a:off x="3668147" y="3486508"/>
              <a:ext cx="0" cy="864202"/>
            </a:xfrm>
            <a:prstGeom prst="line">
              <a:avLst/>
            </a:prstGeom>
            <a:ln w="28575" cap="flat" cmpd="sng">
              <a:solidFill>
                <a:schemeClr val="tx1">
                  <a:lumMod val="95000"/>
                  <a:lumOff val="5000"/>
                </a:schemeClr>
              </a:solidFill>
              <a:prstDash val="solid"/>
              <a:round/>
              <a:headEnd type="none" w="med" len="med"/>
              <a:tailEnd type="triangle" w="med" len="med"/>
            </a:ln>
          </p:spPr>
          <p:txBody>
            <a:bodyPr/>
            <a:lstStyle/>
            <a:p>
              <a:endParaRPr lang="zh-CN" altLang="en-US"/>
            </a:p>
          </p:txBody>
        </p:sp>
      </p:grpSp>
      <p:sp>
        <p:nvSpPr>
          <p:cNvPr id="95" name="Text Box 4"/>
          <p:cNvSpPr txBox="1"/>
          <p:nvPr/>
        </p:nvSpPr>
        <p:spPr>
          <a:xfrm>
            <a:off x="784114" y="4510736"/>
            <a:ext cx="814127" cy="707886"/>
          </a:xfrm>
          <a:prstGeom prst="rect">
            <a:avLst/>
          </a:prstGeom>
          <a:noFill/>
          <a:ln w="9525">
            <a:noFill/>
          </a:ln>
        </p:spPr>
        <p:txBody>
          <a:bodyPr wrap="square"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zh-CN" altLang="en-US">
                <a:solidFill>
                  <a:srgbClr val="4F45AE"/>
                </a:solidFill>
                <a:latin typeface="+mn-ea"/>
              </a:rPr>
              <a:t>测交子代</a:t>
            </a:r>
          </a:p>
        </p:txBody>
      </p:sp>
      <p:grpSp>
        <p:nvGrpSpPr>
          <p:cNvPr id="109" name="组合 108"/>
          <p:cNvGrpSpPr/>
          <p:nvPr/>
        </p:nvGrpSpPr>
        <p:grpSpPr>
          <a:xfrm>
            <a:off x="1643252" y="4342265"/>
            <a:ext cx="1002977" cy="755164"/>
            <a:chOff x="8250237" y="4639075"/>
            <a:chExt cx="1002977" cy="755164"/>
          </a:xfrm>
        </p:grpSpPr>
        <p:sp>
          <p:nvSpPr>
            <p:cNvPr id="110" name="文本框 109"/>
            <p:cNvSpPr txBox="1"/>
            <p:nvPr/>
          </p:nvSpPr>
          <p:spPr>
            <a:xfrm flipH="1">
              <a:off x="8250237" y="4639075"/>
              <a:ext cx="1002977" cy="523220"/>
            </a:xfrm>
            <a:prstGeom prst="rect">
              <a:avLst/>
            </a:prstGeom>
            <a:noFill/>
          </p:spPr>
          <p:txBody>
            <a:bodyPr wrap="square" rtlCol="0">
              <a:spAutoFit/>
            </a:bodyPr>
            <a:lstStyle/>
            <a:p>
              <a:r>
                <a:rPr lang="en-US" altLang="zh-CN" sz="2800" b="1"/>
                <a:t>X</a:t>
              </a:r>
              <a:r>
                <a:rPr lang="en-US" altLang="zh-CN" sz="2800" b="1" baseline="30000"/>
                <a:t>+</a:t>
              </a:r>
              <a:r>
                <a:rPr lang="en-US" altLang="zh-CN" sz="2800" b="1"/>
                <a:t>X</a:t>
              </a:r>
              <a:r>
                <a:rPr lang="en-US" altLang="zh-CN" sz="2800" b="1" baseline="30000"/>
                <a:t>w</a:t>
              </a:r>
              <a:endParaRPr lang="zh-CN" altLang="en-US" sz="2800" b="1" baseline="30000"/>
            </a:p>
          </p:txBody>
        </p:sp>
        <p:sp>
          <p:nvSpPr>
            <p:cNvPr id="111" name="矩形 110"/>
            <p:cNvSpPr/>
            <p:nvPr/>
          </p:nvSpPr>
          <p:spPr>
            <a:xfrm>
              <a:off x="8258775" y="5055685"/>
              <a:ext cx="800219" cy="338554"/>
            </a:xfrm>
            <a:prstGeom prst="rect">
              <a:avLst/>
            </a:prstGeom>
          </p:spPr>
          <p:txBody>
            <a:bodyPr wrap="none">
              <a:spAutoFit/>
            </a:bodyPr>
            <a:lstStyle/>
            <a:p>
              <a:r>
                <a:rPr lang="zh-CN" altLang="en-US" sz="1600">
                  <a:solidFill>
                    <a:schemeClr val="tx1">
                      <a:lumMod val="95000"/>
                      <a:lumOff val="5000"/>
                    </a:schemeClr>
                  </a:solidFill>
                  <a:latin typeface="微软雅黑" panose="020B0503020204020204" pitchFamily="34" charset="-122"/>
                  <a:ea typeface="微软雅黑" panose="020B0503020204020204" pitchFamily="34" charset="-122"/>
                </a:rPr>
                <a:t>红眼雌</a:t>
              </a:r>
            </a:p>
          </p:txBody>
        </p:sp>
      </p:grpSp>
      <p:grpSp>
        <p:nvGrpSpPr>
          <p:cNvPr id="112" name="组合 111"/>
          <p:cNvGrpSpPr/>
          <p:nvPr/>
        </p:nvGrpSpPr>
        <p:grpSpPr>
          <a:xfrm>
            <a:off x="2655995" y="4342265"/>
            <a:ext cx="1039699" cy="755164"/>
            <a:chOff x="8181656" y="4639075"/>
            <a:chExt cx="1039699" cy="755164"/>
          </a:xfrm>
        </p:grpSpPr>
        <p:sp>
          <p:nvSpPr>
            <p:cNvPr id="113" name="文本框 112"/>
            <p:cNvSpPr txBox="1"/>
            <p:nvPr/>
          </p:nvSpPr>
          <p:spPr>
            <a:xfrm flipH="1">
              <a:off x="8181656" y="4639075"/>
              <a:ext cx="1039699" cy="523220"/>
            </a:xfrm>
            <a:prstGeom prst="rect">
              <a:avLst/>
            </a:prstGeom>
            <a:noFill/>
          </p:spPr>
          <p:txBody>
            <a:bodyPr wrap="square" rtlCol="0">
              <a:spAutoFit/>
            </a:bodyPr>
            <a:lstStyle/>
            <a:p>
              <a:r>
                <a:rPr lang="en-US" altLang="zh-CN" sz="2800" b="1"/>
                <a:t>X</a:t>
              </a:r>
              <a:r>
                <a:rPr lang="en-US" altLang="zh-CN" sz="2800" b="1" baseline="30000"/>
                <a:t>w</a:t>
              </a:r>
              <a:r>
                <a:rPr lang="en-US" altLang="zh-CN" sz="2800" b="1"/>
                <a:t>X</a:t>
              </a:r>
              <a:r>
                <a:rPr lang="en-US" altLang="zh-CN" sz="2800" b="1" baseline="30000"/>
                <a:t>w</a:t>
              </a:r>
              <a:endParaRPr lang="zh-CN" altLang="en-US" sz="2800" b="1" baseline="30000"/>
            </a:p>
          </p:txBody>
        </p:sp>
        <p:sp>
          <p:nvSpPr>
            <p:cNvPr id="114" name="矩形 113"/>
            <p:cNvSpPr/>
            <p:nvPr/>
          </p:nvSpPr>
          <p:spPr>
            <a:xfrm>
              <a:off x="8258775" y="5055685"/>
              <a:ext cx="800219" cy="338554"/>
            </a:xfrm>
            <a:prstGeom prst="rect">
              <a:avLst/>
            </a:prstGeom>
          </p:spPr>
          <p:txBody>
            <a:bodyPr wrap="none">
              <a:spAutoFit/>
            </a:bodyPr>
            <a:lstStyle/>
            <a:p>
              <a:r>
                <a:rPr lang="zh-CN" altLang="en-US" sz="1600">
                  <a:solidFill>
                    <a:schemeClr val="tx1">
                      <a:lumMod val="95000"/>
                      <a:lumOff val="5000"/>
                    </a:schemeClr>
                  </a:solidFill>
                  <a:latin typeface="微软雅黑" panose="020B0503020204020204" pitchFamily="34" charset="-122"/>
                  <a:ea typeface="微软雅黑" panose="020B0503020204020204" pitchFamily="34" charset="-122"/>
                </a:rPr>
                <a:t>白眼雌</a:t>
              </a:r>
            </a:p>
          </p:txBody>
        </p:sp>
      </p:grpSp>
      <p:grpSp>
        <p:nvGrpSpPr>
          <p:cNvPr id="115" name="组合 114"/>
          <p:cNvGrpSpPr/>
          <p:nvPr/>
        </p:nvGrpSpPr>
        <p:grpSpPr>
          <a:xfrm>
            <a:off x="3754191" y="4342265"/>
            <a:ext cx="1004632" cy="755164"/>
            <a:chOff x="9307606" y="4639075"/>
            <a:chExt cx="1004632" cy="755164"/>
          </a:xfrm>
        </p:grpSpPr>
        <p:sp>
          <p:nvSpPr>
            <p:cNvPr id="116" name="文本框 115"/>
            <p:cNvSpPr txBox="1"/>
            <p:nvPr/>
          </p:nvSpPr>
          <p:spPr>
            <a:xfrm flipH="1">
              <a:off x="9309261" y="4639075"/>
              <a:ext cx="1002977" cy="523220"/>
            </a:xfrm>
            <a:prstGeom prst="rect">
              <a:avLst/>
            </a:prstGeom>
            <a:noFill/>
          </p:spPr>
          <p:txBody>
            <a:bodyPr wrap="square" rtlCol="0">
              <a:spAutoFit/>
            </a:bodyPr>
            <a:lstStyle/>
            <a:p>
              <a:r>
                <a:rPr lang="en-US" altLang="zh-CN" sz="2800" b="1"/>
                <a:t>X</a:t>
              </a:r>
              <a:r>
                <a:rPr lang="en-US" altLang="zh-CN" sz="2800" b="1" baseline="30000"/>
                <a:t>+</a:t>
              </a:r>
              <a:r>
                <a:rPr lang="en-US" altLang="zh-CN" sz="2800" b="1"/>
                <a:t>Y</a:t>
              </a:r>
              <a:endParaRPr lang="zh-CN" altLang="en-US" sz="2800" b="1" baseline="30000"/>
            </a:p>
          </p:txBody>
        </p:sp>
        <p:sp>
          <p:nvSpPr>
            <p:cNvPr id="117" name="矩形 116"/>
            <p:cNvSpPr/>
            <p:nvPr/>
          </p:nvSpPr>
          <p:spPr>
            <a:xfrm>
              <a:off x="9307606" y="5055685"/>
              <a:ext cx="800219" cy="338554"/>
            </a:xfrm>
            <a:prstGeom prst="rect">
              <a:avLst/>
            </a:prstGeom>
          </p:spPr>
          <p:txBody>
            <a:bodyPr wrap="none">
              <a:spAutoFit/>
            </a:bodyPr>
            <a:lstStyle/>
            <a:p>
              <a:r>
                <a:rPr lang="zh-CN" altLang="en-US" sz="1600">
                  <a:solidFill>
                    <a:schemeClr val="tx1">
                      <a:lumMod val="95000"/>
                      <a:lumOff val="5000"/>
                    </a:schemeClr>
                  </a:solidFill>
                  <a:latin typeface="微软雅黑" panose="020B0503020204020204" pitchFamily="34" charset="-122"/>
                  <a:ea typeface="微软雅黑" panose="020B0503020204020204" pitchFamily="34" charset="-122"/>
                </a:rPr>
                <a:t>红眼雄</a:t>
              </a:r>
            </a:p>
          </p:txBody>
        </p:sp>
      </p:grpSp>
      <p:grpSp>
        <p:nvGrpSpPr>
          <p:cNvPr id="118" name="组合 117"/>
          <p:cNvGrpSpPr/>
          <p:nvPr/>
        </p:nvGrpSpPr>
        <p:grpSpPr>
          <a:xfrm>
            <a:off x="4592043" y="4342265"/>
            <a:ext cx="1002977" cy="755164"/>
            <a:chOff x="10145458" y="4639075"/>
            <a:chExt cx="1002977" cy="755164"/>
          </a:xfrm>
        </p:grpSpPr>
        <p:sp>
          <p:nvSpPr>
            <p:cNvPr id="119" name="文本框 118"/>
            <p:cNvSpPr txBox="1"/>
            <p:nvPr/>
          </p:nvSpPr>
          <p:spPr>
            <a:xfrm flipH="1">
              <a:off x="10145458" y="4639075"/>
              <a:ext cx="1002977" cy="523220"/>
            </a:xfrm>
            <a:prstGeom prst="rect">
              <a:avLst/>
            </a:prstGeom>
            <a:noFill/>
          </p:spPr>
          <p:txBody>
            <a:bodyPr wrap="square" rtlCol="0">
              <a:spAutoFit/>
            </a:bodyPr>
            <a:lstStyle/>
            <a:p>
              <a:r>
                <a:rPr lang="en-US" altLang="zh-CN" sz="2800" b="1"/>
                <a:t>X</a:t>
              </a:r>
              <a:r>
                <a:rPr lang="en-US" altLang="zh-CN" sz="2800" b="1" baseline="30000"/>
                <a:t>w</a:t>
              </a:r>
              <a:r>
                <a:rPr lang="en-US" altLang="zh-CN" sz="2800" b="1"/>
                <a:t>Y</a:t>
              </a:r>
              <a:endParaRPr lang="zh-CN" altLang="en-US" sz="2800" b="1" baseline="30000"/>
            </a:p>
          </p:txBody>
        </p:sp>
        <p:sp>
          <p:nvSpPr>
            <p:cNvPr id="120" name="矩形 119"/>
            <p:cNvSpPr/>
            <p:nvPr/>
          </p:nvSpPr>
          <p:spPr>
            <a:xfrm>
              <a:off x="10173079" y="5055685"/>
              <a:ext cx="800219" cy="338554"/>
            </a:xfrm>
            <a:prstGeom prst="rect">
              <a:avLst/>
            </a:prstGeom>
          </p:spPr>
          <p:txBody>
            <a:bodyPr wrap="none">
              <a:spAutoFit/>
            </a:bodyPr>
            <a:lstStyle/>
            <a:p>
              <a:r>
                <a:rPr lang="zh-CN" altLang="en-US" sz="1600">
                  <a:solidFill>
                    <a:schemeClr val="tx1">
                      <a:lumMod val="95000"/>
                      <a:lumOff val="5000"/>
                    </a:schemeClr>
                  </a:solidFill>
                  <a:latin typeface="微软雅黑" panose="020B0503020204020204" pitchFamily="34" charset="-122"/>
                  <a:ea typeface="微软雅黑" panose="020B0503020204020204" pitchFamily="34" charset="-122"/>
                </a:rPr>
                <a:t>白眼雄</a:t>
              </a:r>
            </a:p>
          </p:txBody>
        </p:sp>
      </p:grpSp>
      <p:sp>
        <p:nvSpPr>
          <p:cNvPr id="121" name="Text Box 8"/>
          <p:cNvSpPr txBox="1"/>
          <p:nvPr/>
        </p:nvSpPr>
        <p:spPr>
          <a:xfrm>
            <a:off x="3582560" y="5372956"/>
            <a:ext cx="1700585" cy="400110"/>
          </a:xfrm>
          <a:prstGeom prst="rect">
            <a:avLst/>
          </a:prstGeom>
          <a:noFill/>
          <a:ln w="9525">
            <a:noFill/>
          </a:ln>
        </p:spPr>
        <p:txBody>
          <a:bodyPr wrap="square"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zh-CN" altLang="en-US">
                <a:solidFill>
                  <a:schemeClr val="tx1">
                    <a:lumMod val="95000"/>
                    <a:lumOff val="5000"/>
                  </a:schemeClr>
                </a:solidFill>
                <a:latin typeface="微软雅黑" panose="020B0503020204020204" pitchFamily="34" charset="-122"/>
                <a:ea typeface="微软雅黑" panose="020B0503020204020204" pitchFamily="34" charset="-122"/>
              </a:rPr>
              <a:t>红：白 </a:t>
            </a:r>
            <a:r>
              <a:rPr lang="en-US" altLang="zh-CN">
                <a:solidFill>
                  <a:schemeClr val="tx1">
                    <a:lumMod val="95000"/>
                    <a:lumOff val="5000"/>
                  </a:schemeClr>
                </a:solidFill>
                <a:latin typeface="微软雅黑" panose="020B0503020204020204" pitchFamily="34" charset="-122"/>
                <a:ea typeface="微软雅黑" panose="020B0503020204020204" pitchFamily="34" charset="-122"/>
              </a:rPr>
              <a:t>= 1:1</a:t>
            </a:r>
          </a:p>
        </p:txBody>
      </p:sp>
      <p:sp>
        <p:nvSpPr>
          <p:cNvPr id="122" name="Text Box 8"/>
          <p:cNvSpPr txBox="1"/>
          <p:nvPr/>
        </p:nvSpPr>
        <p:spPr>
          <a:xfrm>
            <a:off x="1663285" y="5345016"/>
            <a:ext cx="1844891" cy="400110"/>
          </a:xfrm>
          <a:prstGeom prst="rect">
            <a:avLst/>
          </a:prstGeom>
          <a:noFill/>
          <a:ln w="9525">
            <a:noFill/>
          </a:ln>
        </p:spPr>
        <p:txBody>
          <a:bodyPr wrap="square"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zh-CN" altLang="en-US">
                <a:solidFill>
                  <a:schemeClr val="tx1">
                    <a:lumMod val="95000"/>
                    <a:lumOff val="5000"/>
                  </a:schemeClr>
                </a:solidFill>
                <a:latin typeface="微软雅黑" panose="020B0503020204020204" pitchFamily="34" charset="-122"/>
                <a:ea typeface="微软雅黑" panose="020B0503020204020204" pitchFamily="34" charset="-122"/>
              </a:rPr>
              <a:t>雌：雄 </a:t>
            </a:r>
            <a:r>
              <a:rPr lang="en-US" altLang="zh-CN">
                <a:solidFill>
                  <a:schemeClr val="tx1">
                    <a:lumMod val="95000"/>
                    <a:lumOff val="5000"/>
                  </a:schemeClr>
                </a:solidFill>
                <a:latin typeface="微软雅黑" panose="020B0503020204020204" pitchFamily="34" charset="-122"/>
                <a:ea typeface="微软雅黑" panose="020B0503020204020204" pitchFamily="34" charset="-122"/>
              </a:rPr>
              <a:t>= 1:1</a:t>
            </a:r>
          </a:p>
        </p:txBody>
      </p:sp>
      <p:grpSp>
        <p:nvGrpSpPr>
          <p:cNvPr id="123" name="组合 122"/>
          <p:cNvGrpSpPr/>
          <p:nvPr/>
        </p:nvGrpSpPr>
        <p:grpSpPr>
          <a:xfrm>
            <a:off x="9555649" y="2611704"/>
            <a:ext cx="1210588" cy="754101"/>
            <a:chOff x="9309261" y="1858548"/>
            <a:chExt cx="1210588" cy="754101"/>
          </a:xfrm>
        </p:grpSpPr>
        <p:sp>
          <p:nvSpPr>
            <p:cNvPr id="124" name="文本框 123"/>
            <p:cNvSpPr txBox="1"/>
            <p:nvPr/>
          </p:nvSpPr>
          <p:spPr>
            <a:xfrm flipH="1">
              <a:off x="9492773" y="1858548"/>
              <a:ext cx="1002977" cy="523220"/>
            </a:xfrm>
            <a:prstGeom prst="rect">
              <a:avLst/>
            </a:prstGeom>
            <a:noFill/>
          </p:spPr>
          <p:txBody>
            <a:bodyPr wrap="square" rtlCol="0">
              <a:spAutoFit/>
            </a:bodyPr>
            <a:lstStyle/>
            <a:p>
              <a:r>
                <a:rPr lang="en-US" altLang="zh-CN" sz="2800" b="1"/>
                <a:t>X</a:t>
              </a:r>
              <a:r>
                <a:rPr lang="en-US" altLang="zh-CN" sz="2800" b="1" baseline="30000"/>
                <a:t>+</a:t>
              </a:r>
              <a:r>
                <a:rPr lang="en-US" altLang="zh-CN" sz="2800" b="1"/>
                <a:t>Y</a:t>
              </a:r>
              <a:endParaRPr lang="zh-CN" altLang="en-US" sz="2800" b="1" baseline="30000"/>
            </a:p>
          </p:txBody>
        </p:sp>
        <p:sp>
          <p:nvSpPr>
            <p:cNvPr id="125" name="矩形 124"/>
            <p:cNvSpPr/>
            <p:nvPr/>
          </p:nvSpPr>
          <p:spPr>
            <a:xfrm>
              <a:off x="9309261" y="2274095"/>
              <a:ext cx="1210588" cy="338554"/>
            </a:xfrm>
            <a:prstGeom prst="rect">
              <a:avLst/>
            </a:prstGeom>
          </p:spPr>
          <p:txBody>
            <a:bodyPr wrap="none">
              <a:spAutoFit/>
            </a:bodyPr>
            <a:lstStyle/>
            <a:p>
              <a:r>
                <a:rPr lang="zh-CN" altLang="en-US" sz="1600">
                  <a:solidFill>
                    <a:schemeClr val="tx1">
                      <a:lumMod val="95000"/>
                      <a:lumOff val="5000"/>
                    </a:schemeClr>
                  </a:solidFill>
                  <a:latin typeface="微软雅黑" panose="020B0503020204020204" pitchFamily="34" charset="-122"/>
                  <a:ea typeface="微软雅黑" panose="020B0503020204020204" pitchFamily="34" charset="-122"/>
                </a:rPr>
                <a:t>红眼雄果蝇</a:t>
              </a:r>
            </a:p>
          </p:txBody>
        </p:sp>
      </p:grpSp>
      <p:grpSp>
        <p:nvGrpSpPr>
          <p:cNvPr id="126" name="组合 125"/>
          <p:cNvGrpSpPr/>
          <p:nvPr/>
        </p:nvGrpSpPr>
        <p:grpSpPr>
          <a:xfrm>
            <a:off x="7244904" y="2637840"/>
            <a:ext cx="1243594" cy="727965"/>
            <a:chOff x="7660546" y="3101441"/>
            <a:chExt cx="1243594" cy="727965"/>
          </a:xfrm>
        </p:grpSpPr>
        <p:sp>
          <p:nvSpPr>
            <p:cNvPr id="127" name="文本框 126"/>
            <p:cNvSpPr txBox="1"/>
            <p:nvPr/>
          </p:nvSpPr>
          <p:spPr>
            <a:xfrm flipH="1">
              <a:off x="7848045" y="3101441"/>
              <a:ext cx="1056095" cy="523220"/>
            </a:xfrm>
            <a:prstGeom prst="rect">
              <a:avLst/>
            </a:prstGeom>
            <a:noFill/>
          </p:spPr>
          <p:txBody>
            <a:bodyPr wrap="square" rtlCol="0">
              <a:spAutoFit/>
            </a:bodyPr>
            <a:lstStyle/>
            <a:p>
              <a:r>
                <a:rPr lang="en-US" altLang="zh-CN" sz="2800" b="1"/>
                <a:t>X</a:t>
              </a:r>
              <a:r>
                <a:rPr lang="en-US" altLang="zh-CN" sz="2800" b="1" baseline="30000"/>
                <a:t>w</a:t>
              </a:r>
              <a:r>
                <a:rPr lang="en-US" altLang="zh-CN" sz="2800" b="1"/>
                <a:t>X</a:t>
              </a:r>
              <a:r>
                <a:rPr lang="en-US" altLang="zh-CN" sz="2800" b="1" baseline="30000"/>
                <a:t>w</a:t>
              </a:r>
              <a:endParaRPr lang="zh-CN" altLang="en-US" sz="2800" b="1" baseline="30000"/>
            </a:p>
          </p:txBody>
        </p:sp>
        <p:sp>
          <p:nvSpPr>
            <p:cNvPr id="128" name="矩形 127"/>
            <p:cNvSpPr/>
            <p:nvPr/>
          </p:nvSpPr>
          <p:spPr>
            <a:xfrm>
              <a:off x="7660546" y="3490852"/>
              <a:ext cx="1210588" cy="338554"/>
            </a:xfrm>
            <a:prstGeom prst="rect">
              <a:avLst/>
            </a:prstGeom>
          </p:spPr>
          <p:txBody>
            <a:bodyPr wrap="none">
              <a:spAutoFit/>
            </a:bodyPr>
            <a:lstStyle/>
            <a:p>
              <a:r>
                <a:rPr lang="zh-CN" altLang="en-US" sz="1600">
                  <a:solidFill>
                    <a:schemeClr val="tx1">
                      <a:lumMod val="95000"/>
                      <a:lumOff val="5000"/>
                    </a:schemeClr>
                  </a:solidFill>
                  <a:latin typeface="微软雅黑" panose="020B0503020204020204" pitchFamily="34" charset="-122"/>
                  <a:ea typeface="微软雅黑" panose="020B0503020204020204" pitchFamily="34" charset="-122"/>
                </a:rPr>
                <a:t>白眼雌果蝇</a:t>
              </a:r>
            </a:p>
          </p:txBody>
        </p:sp>
      </p:grpSp>
      <p:grpSp>
        <p:nvGrpSpPr>
          <p:cNvPr id="5" name="组合 4"/>
          <p:cNvGrpSpPr/>
          <p:nvPr/>
        </p:nvGrpSpPr>
        <p:grpSpPr>
          <a:xfrm>
            <a:off x="8847331" y="2656340"/>
            <a:ext cx="617537" cy="1596244"/>
            <a:chOff x="8847331" y="2656340"/>
            <a:chExt cx="617537" cy="1596244"/>
          </a:xfrm>
        </p:grpSpPr>
        <p:sp>
          <p:nvSpPr>
            <p:cNvPr id="129" name="Text Box 21"/>
            <p:cNvSpPr txBox="1"/>
            <p:nvPr/>
          </p:nvSpPr>
          <p:spPr>
            <a:xfrm>
              <a:off x="8847331" y="2656340"/>
              <a:ext cx="617537" cy="523220"/>
            </a:xfrm>
            <a:prstGeom prst="rect">
              <a:avLst/>
            </a:prstGeom>
            <a:noFill/>
            <a:ln w="9525">
              <a:noFill/>
            </a:ln>
          </p:spPr>
          <p:txBody>
            <a:bodyPr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en-US" altLang="zh-CN" sz="2800">
                  <a:latin typeface="Times New Roman" panose="02020603050405020304" pitchFamily="18" charset="0"/>
                  <a:ea typeface="黑体" panose="02010609060101010101" pitchFamily="2" charset="-122"/>
                </a:rPr>
                <a:t>×</a:t>
              </a:r>
            </a:p>
          </p:txBody>
        </p:sp>
        <p:sp>
          <p:nvSpPr>
            <p:cNvPr id="130" name="Line 25"/>
            <p:cNvSpPr/>
            <p:nvPr/>
          </p:nvSpPr>
          <p:spPr>
            <a:xfrm flipH="1">
              <a:off x="9127140" y="3388382"/>
              <a:ext cx="0" cy="864202"/>
            </a:xfrm>
            <a:prstGeom prst="line">
              <a:avLst/>
            </a:prstGeom>
            <a:ln w="28575" cap="flat" cmpd="sng">
              <a:solidFill>
                <a:schemeClr val="tx1">
                  <a:lumMod val="95000"/>
                  <a:lumOff val="5000"/>
                </a:schemeClr>
              </a:solidFill>
              <a:prstDash val="solid"/>
              <a:round/>
              <a:headEnd type="none" w="med" len="med"/>
              <a:tailEnd type="triangle" w="med" len="med"/>
            </a:ln>
          </p:spPr>
          <p:txBody>
            <a:bodyPr/>
            <a:lstStyle/>
            <a:p>
              <a:endParaRPr lang="zh-CN" altLang="en-US"/>
            </a:p>
          </p:txBody>
        </p:sp>
      </p:grpSp>
      <p:grpSp>
        <p:nvGrpSpPr>
          <p:cNvPr id="131" name="组合 130"/>
          <p:cNvGrpSpPr/>
          <p:nvPr/>
        </p:nvGrpSpPr>
        <p:grpSpPr>
          <a:xfrm>
            <a:off x="7748749" y="4342265"/>
            <a:ext cx="1002977" cy="755164"/>
            <a:chOff x="8250237" y="4639075"/>
            <a:chExt cx="1002977" cy="755164"/>
          </a:xfrm>
        </p:grpSpPr>
        <p:sp>
          <p:nvSpPr>
            <p:cNvPr id="132" name="文本框 131"/>
            <p:cNvSpPr txBox="1"/>
            <p:nvPr/>
          </p:nvSpPr>
          <p:spPr>
            <a:xfrm flipH="1">
              <a:off x="8250237" y="4639075"/>
              <a:ext cx="1002977" cy="523220"/>
            </a:xfrm>
            <a:prstGeom prst="rect">
              <a:avLst/>
            </a:prstGeom>
            <a:noFill/>
          </p:spPr>
          <p:txBody>
            <a:bodyPr wrap="square" rtlCol="0">
              <a:spAutoFit/>
            </a:bodyPr>
            <a:lstStyle/>
            <a:p>
              <a:r>
                <a:rPr lang="en-US" altLang="zh-CN" sz="2800" b="1"/>
                <a:t>X</a:t>
              </a:r>
              <a:r>
                <a:rPr lang="en-US" altLang="zh-CN" sz="2800" b="1" baseline="30000"/>
                <a:t>+</a:t>
              </a:r>
              <a:r>
                <a:rPr lang="en-US" altLang="zh-CN" sz="2800" b="1"/>
                <a:t>X</a:t>
              </a:r>
              <a:r>
                <a:rPr lang="en-US" altLang="zh-CN" sz="2800" b="1" baseline="30000"/>
                <a:t>w</a:t>
              </a:r>
              <a:endParaRPr lang="zh-CN" altLang="en-US" sz="2800" b="1" baseline="30000"/>
            </a:p>
          </p:txBody>
        </p:sp>
        <p:sp>
          <p:nvSpPr>
            <p:cNvPr id="133" name="矩形 132"/>
            <p:cNvSpPr/>
            <p:nvPr/>
          </p:nvSpPr>
          <p:spPr>
            <a:xfrm>
              <a:off x="8258775" y="5055685"/>
              <a:ext cx="800219" cy="338554"/>
            </a:xfrm>
            <a:prstGeom prst="rect">
              <a:avLst/>
            </a:prstGeom>
          </p:spPr>
          <p:txBody>
            <a:bodyPr wrap="none">
              <a:spAutoFit/>
            </a:bodyPr>
            <a:lstStyle/>
            <a:p>
              <a:r>
                <a:rPr lang="zh-CN" altLang="en-US" sz="1600">
                  <a:solidFill>
                    <a:schemeClr val="tx1">
                      <a:lumMod val="95000"/>
                      <a:lumOff val="5000"/>
                    </a:schemeClr>
                  </a:solidFill>
                  <a:latin typeface="微软雅黑" panose="020B0503020204020204" pitchFamily="34" charset="-122"/>
                  <a:ea typeface="微软雅黑" panose="020B0503020204020204" pitchFamily="34" charset="-122"/>
                </a:rPr>
                <a:t>红眼雌</a:t>
              </a:r>
            </a:p>
          </p:txBody>
        </p:sp>
      </p:grpSp>
      <p:grpSp>
        <p:nvGrpSpPr>
          <p:cNvPr id="140" name="组合 139"/>
          <p:cNvGrpSpPr/>
          <p:nvPr/>
        </p:nvGrpSpPr>
        <p:grpSpPr>
          <a:xfrm>
            <a:off x="9577093" y="4342265"/>
            <a:ext cx="1002977" cy="755164"/>
            <a:chOff x="10145458" y="4639075"/>
            <a:chExt cx="1002977" cy="755164"/>
          </a:xfrm>
        </p:grpSpPr>
        <p:sp>
          <p:nvSpPr>
            <p:cNvPr id="141" name="文本框 140"/>
            <p:cNvSpPr txBox="1"/>
            <p:nvPr/>
          </p:nvSpPr>
          <p:spPr>
            <a:xfrm flipH="1">
              <a:off x="10145458" y="4639075"/>
              <a:ext cx="1002977" cy="523220"/>
            </a:xfrm>
            <a:prstGeom prst="rect">
              <a:avLst/>
            </a:prstGeom>
            <a:noFill/>
          </p:spPr>
          <p:txBody>
            <a:bodyPr wrap="square" rtlCol="0">
              <a:spAutoFit/>
            </a:bodyPr>
            <a:lstStyle/>
            <a:p>
              <a:r>
                <a:rPr lang="en-US" altLang="zh-CN" sz="2800" b="1"/>
                <a:t>X</a:t>
              </a:r>
              <a:r>
                <a:rPr lang="en-US" altLang="zh-CN" sz="2800" b="1" baseline="30000"/>
                <a:t>w</a:t>
              </a:r>
              <a:r>
                <a:rPr lang="en-US" altLang="zh-CN" sz="2800" b="1"/>
                <a:t>Y</a:t>
              </a:r>
              <a:endParaRPr lang="zh-CN" altLang="en-US" sz="2800" b="1" baseline="30000"/>
            </a:p>
          </p:txBody>
        </p:sp>
        <p:sp>
          <p:nvSpPr>
            <p:cNvPr id="142" name="矩形 141"/>
            <p:cNvSpPr/>
            <p:nvPr/>
          </p:nvSpPr>
          <p:spPr>
            <a:xfrm>
              <a:off x="10173079" y="5055685"/>
              <a:ext cx="800219" cy="338554"/>
            </a:xfrm>
            <a:prstGeom prst="rect">
              <a:avLst/>
            </a:prstGeom>
          </p:spPr>
          <p:txBody>
            <a:bodyPr wrap="none">
              <a:spAutoFit/>
            </a:bodyPr>
            <a:lstStyle/>
            <a:p>
              <a:r>
                <a:rPr lang="zh-CN" altLang="en-US" sz="1600">
                  <a:solidFill>
                    <a:schemeClr val="tx1">
                      <a:lumMod val="95000"/>
                      <a:lumOff val="5000"/>
                    </a:schemeClr>
                  </a:solidFill>
                  <a:latin typeface="微软雅黑" panose="020B0503020204020204" pitchFamily="34" charset="-122"/>
                  <a:ea typeface="微软雅黑" panose="020B0503020204020204" pitchFamily="34" charset="-122"/>
                </a:rPr>
                <a:t>白眼雄</a:t>
              </a:r>
            </a:p>
          </p:txBody>
        </p:sp>
      </p:grpSp>
      <p:sp>
        <p:nvSpPr>
          <p:cNvPr id="144" name="Text Box 8"/>
          <p:cNvSpPr txBox="1"/>
          <p:nvPr/>
        </p:nvSpPr>
        <p:spPr>
          <a:xfrm>
            <a:off x="8157967" y="5220524"/>
            <a:ext cx="2082682" cy="861774"/>
          </a:xfrm>
          <a:prstGeom prst="rect">
            <a:avLst/>
          </a:prstGeom>
          <a:noFill/>
          <a:ln w="9525">
            <a:noFill/>
          </a:ln>
        </p:spPr>
        <p:txBody>
          <a:bodyPr wrap="square"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zh-CN" altLang="en-US">
                <a:solidFill>
                  <a:schemeClr val="tx1">
                    <a:lumMod val="95000"/>
                    <a:lumOff val="5000"/>
                  </a:schemeClr>
                </a:solidFill>
                <a:latin typeface="微软雅黑" panose="020B0503020204020204" pitchFamily="34" charset="-122"/>
                <a:ea typeface="微软雅黑" panose="020B0503020204020204" pitchFamily="34" charset="-122"/>
              </a:rPr>
              <a:t>雌果蝇均为红色</a:t>
            </a:r>
            <a:endParaRPr lang="en-US" altLang="zh-CN">
              <a:solidFill>
                <a:schemeClr val="tx1">
                  <a:lumMod val="95000"/>
                  <a:lumOff val="5000"/>
                </a:schemeClr>
              </a:solidFill>
              <a:latin typeface="微软雅黑" panose="020B0503020204020204" pitchFamily="34" charset="-122"/>
              <a:ea typeface="微软雅黑" panose="020B0503020204020204" pitchFamily="34" charset="-122"/>
            </a:endParaRPr>
          </a:p>
          <a:p>
            <a:r>
              <a:rPr lang="zh-CN" altLang="en-US">
                <a:solidFill>
                  <a:schemeClr val="tx1">
                    <a:lumMod val="95000"/>
                    <a:lumOff val="5000"/>
                  </a:schemeClr>
                </a:solidFill>
                <a:latin typeface="微软雅黑" panose="020B0503020204020204" pitchFamily="34" charset="-122"/>
                <a:ea typeface="微软雅黑" panose="020B0503020204020204" pitchFamily="34" charset="-122"/>
              </a:rPr>
              <a:t>雄果蝇均为白色</a:t>
            </a:r>
            <a:endParaRPr lang="en-US" altLang="zh-CN">
              <a:solidFill>
                <a:schemeClr val="tx1">
                  <a:lumMod val="95000"/>
                  <a:lumOff val="5000"/>
                </a:schemeClr>
              </a:solidFill>
              <a:latin typeface="微软雅黑" panose="020B0503020204020204" pitchFamily="34" charset="-122"/>
              <a:ea typeface="微软雅黑" panose="020B0503020204020204" pitchFamily="34" charset="-122"/>
            </a:endParaRPr>
          </a:p>
        </p:txBody>
      </p:sp>
      <p:grpSp>
        <p:nvGrpSpPr>
          <p:cNvPr id="145" name="组合 144"/>
          <p:cNvGrpSpPr/>
          <p:nvPr/>
        </p:nvGrpSpPr>
        <p:grpSpPr>
          <a:xfrm>
            <a:off x="7877956" y="1845760"/>
            <a:ext cx="1308727" cy="498246"/>
            <a:chOff x="318864" y="3159564"/>
            <a:chExt cx="170556" cy="498246"/>
          </a:xfrm>
        </p:grpSpPr>
        <p:sp>
          <p:nvSpPr>
            <p:cNvPr id="146" name="矩形: 圆角 145"/>
            <p:cNvSpPr/>
            <p:nvPr/>
          </p:nvSpPr>
          <p:spPr>
            <a:xfrm>
              <a:off x="318864" y="3159564"/>
              <a:ext cx="170556" cy="498246"/>
            </a:xfrm>
            <a:prstGeom prst="roundRect">
              <a:avLst>
                <a:gd name="adj" fmla="val 29145"/>
              </a:avLst>
            </a:prstGeom>
            <a:solidFill>
              <a:srgbClr val="01ACB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l" defTabSz="914400" rtl="0" eaLnBrk="1" fontAlgn="auto" latinLnBrk="0" hangingPunct="1">
                <a:lnSpc>
                  <a:spcPct val="12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solidFill>
                <a:effectLst/>
                <a:uLnTx/>
                <a:uFillTx/>
                <a:latin typeface="Arial"/>
                <a:ea typeface="微软雅黑" panose="020B0503020204020204" pitchFamily="34" charset="-122"/>
                <a:cs typeface="+mn-cs"/>
              </a:endParaRPr>
            </a:p>
          </p:txBody>
        </p:sp>
        <p:sp>
          <p:nvSpPr>
            <p:cNvPr id="147" name="文本框 146"/>
            <p:cNvSpPr txBox="1"/>
            <p:nvPr/>
          </p:nvSpPr>
          <p:spPr>
            <a:xfrm>
              <a:off x="330793" y="3171831"/>
              <a:ext cx="143440" cy="461665"/>
            </a:xfrm>
            <a:prstGeom prst="rect">
              <a:avLst/>
            </a:prstGeom>
            <a:noFill/>
          </p:spPr>
          <p:txBody>
            <a:bodyPr wrap="square" rtlCol="0">
              <a:spAutoFit/>
            </a:bodyPr>
            <a:lstStyle/>
            <a:p>
              <a:r>
                <a:rPr lang="zh-CN" altLang="en-US" sz="2400" b="1">
                  <a:solidFill>
                    <a:schemeClr val="bg1"/>
                  </a:solidFill>
                  <a:latin typeface="微软雅黑" panose="020B0503020204020204" pitchFamily="34" charset="-122"/>
                  <a:ea typeface="微软雅黑" panose="020B0503020204020204" pitchFamily="34" charset="-122"/>
                </a:rPr>
                <a:t>实验三</a:t>
              </a:r>
            </a:p>
          </p:txBody>
        </p:sp>
      </p:grpSp>
      <p:sp>
        <p:nvSpPr>
          <p:cNvPr id="148" name="Text Box 4"/>
          <p:cNvSpPr txBox="1"/>
          <p:nvPr/>
        </p:nvSpPr>
        <p:spPr>
          <a:xfrm>
            <a:off x="6448217" y="2754466"/>
            <a:ext cx="814127" cy="707886"/>
          </a:xfrm>
          <a:prstGeom prst="rect">
            <a:avLst/>
          </a:prstGeom>
          <a:noFill/>
          <a:ln w="9525">
            <a:noFill/>
          </a:ln>
        </p:spPr>
        <p:txBody>
          <a:bodyPr wrap="square"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zh-CN" altLang="en-US">
                <a:solidFill>
                  <a:srgbClr val="4F45AE"/>
                </a:solidFill>
                <a:latin typeface="+mn-ea"/>
              </a:rPr>
              <a:t>测交亲本</a:t>
            </a:r>
          </a:p>
        </p:txBody>
      </p:sp>
      <p:sp>
        <p:nvSpPr>
          <p:cNvPr id="149" name="Text Box 4"/>
          <p:cNvSpPr txBox="1"/>
          <p:nvPr/>
        </p:nvSpPr>
        <p:spPr>
          <a:xfrm>
            <a:off x="6448217" y="4510736"/>
            <a:ext cx="814127" cy="707886"/>
          </a:xfrm>
          <a:prstGeom prst="rect">
            <a:avLst/>
          </a:prstGeom>
          <a:noFill/>
          <a:ln w="9525">
            <a:noFill/>
          </a:ln>
        </p:spPr>
        <p:txBody>
          <a:bodyPr wrap="square"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zh-CN" altLang="en-US">
                <a:solidFill>
                  <a:srgbClr val="4F45AE"/>
                </a:solidFill>
                <a:latin typeface="+mn-ea"/>
              </a:rPr>
              <a:t>测交子代</a:t>
            </a:r>
          </a:p>
        </p:txBody>
      </p:sp>
      <p:grpSp>
        <p:nvGrpSpPr>
          <p:cNvPr id="54" name="淘宝网Chenying0907出品 7"/>
          <p:cNvGrpSpPr/>
          <p:nvPr/>
        </p:nvGrpSpPr>
        <p:grpSpPr>
          <a:xfrm>
            <a:off x="552971" y="324163"/>
            <a:ext cx="604358" cy="216024"/>
            <a:chOff x="264939" y="188640"/>
            <a:chExt cx="604358" cy="216024"/>
          </a:xfrm>
        </p:grpSpPr>
        <p:sp>
          <p:nvSpPr>
            <p:cNvPr id="55" name="燕尾形 54"/>
            <p:cNvSpPr/>
            <p:nvPr/>
          </p:nvSpPr>
          <p:spPr>
            <a:xfrm>
              <a:off x="264939" y="188640"/>
              <a:ext cx="216024" cy="216024"/>
            </a:xfrm>
            <a:prstGeom prst="chevron">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0" name="燕尾形 59"/>
            <p:cNvSpPr/>
            <p:nvPr/>
          </p:nvSpPr>
          <p:spPr>
            <a:xfrm>
              <a:off x="454914" y="188640"/>
              <a:ext cx="216024" cy="216024"/>
            </a:xfrm>
            <a:prstGeom prst="chevron">
              <a:avLst/>
            </a:prstGeom>
            <a:solidFill>
              <a:srgbClr val="01ACBE">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1" name="燕尾形 60"/>
            <p:cNvSpPr/>
            <p:nvPr/>
          </p:nvSpPr>
          <p:spPr>
            <a:xfrm>
              <a:off x="653273" y="188640"/>
              <a:ext cx="216024" cy="216024"/>
            </a:xfrm>
            <a:prstGeom prst="chevron">
              <a:avLst/>
            </a:prstGeom>
            <a:solidFill>
              <a:srgbClr val="01ACBE">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62" name="淘宝网Chenying0907出品 9"/>
          <p:cNvSpPr txBox="1"/>
          <p:nvPr/>
        </p:nvSpPr>
        <p:spPr>
          <a:xfrm>
            <a:off x="1345058" y="186512"/>
            <a:ext cx="4790239" cy="438582"/>
          </a:xfrm>
          <a:prstGeom prst="rect">
            <a:avLst/>
          </a:prstGeom>
          <a:noFill/>
        </p:spPr>
        <p:txBody>
          <a:bodyPr wrap="square" lIns="68580" tIns="34290" rIns="68580" bIns="34290" rtlCol="0">
            <a:spAutoFit/>
          </a:bodyPr>
          <a:lstStyle/>
          <a:p>
            <a:pPr marL="0" lvl="1"/>
            <a:r>
              <a:rPr lang="zh-CN" altLang="en-US" sz="2400" b="1" dirty="0">
                <a:solidFill>
                  <a:srgbClr val="01ACBE"/>
                </a:solidFill>
                <a:latin typeface="微软雅黑" pitchFamily="34" charset="-122"/>
                <a:ea typeface="微软雅黑" pitchFamily="34" charset="-122"/>
              </a:rPr>
              <a:t>基因位于染色体上的实验证据</a:t>
            </a:r>
          </a:p>
        </p:txBody>
      </p:sp>
      <p:cxnSp>
        <p:nvCxnSpPr>
          <p:cNvPr id="63" name="淘宝网Chenying0907出品 12"/>
          <p:cNvCxnSpPr/>
          <p:nvPr/>
        </p:nvCxnSpPr>
        <p:spPr>
          <a:xfrm>
            <a:off x="1417067" y="620688"/>
            <a:ext cx="964907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4" name="圆角矩形 63"/>
          <p:cNvSpPr/>
          <p:nvPr/>
        </p:nvSpPr>
        <p:spPr>
          <a:xfrm>
            <a:off x="3650797" y="998803"/>
            <a:ext cx="4215412" cy="576064"/>
          </a:xfrm>
          <a:prstGeom prst="roundRect">
            <a:avLst>
              <a:gd name="adj" fmla="val 50000"/>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defRPr/>
            </a:pPr>
            <a:r>
              <a:rPr lang="zh-CN" altLang="en-US" sz="2800" dirty="0">
                <a:solidFill>
                  <a:schemeClr val="bg1"/>
                </a:solidFill>
                <a:latin typeface="微软雅黑" panose="020B0503020204020204" pitchFamily="34" charset="-122"/>
                <a:ea typeface="微软雅黑" panose="020B0503020204020204" pitchFamily="34" charset="-122"/>
              </a:rPr>
              <a:t>果蝇杂交实验分析图解</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nodeType="after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wipe(left)">
                                      <p:cBhvr>
                                        <p:cTn id="7" dur="750"/>
                                        <p:tgtEl>
                                          <p:spTgt spid="68"/>
                                        </p:tgtEl>
                                      </p:cBhvr>
                                    </p:animEffect>
                                  </p:childTnLst>
                                </p:cTn>
                              </p:par>
                            </p:childTnLst>
                          </p:cTn>
                        </p:par>
                        <p:par>
                          <p:cTn id="8" fill="hold" nodeType="afterGroup">
                            <p:stCondLst>
                              <p:cond delay="750"/>
                            </p:stCondLst>
                            <p:childTnLst>
                              <p:par>
                                <p:cTn id="9" presetID="2" presetClass="entr" presetSubtype="1" fill="hold" grpId="0" nodeType="afterEffect">
                                  <p:stCondLst>
                                    <p:cond delay="0"/>
                                  </p:stCondLst>
                                  <p:childTnLst>
                                    <p:set>
                                      <p:cBhvr>
                                        <p:cTn id="10" dur="1" fill="hold">
                                          <p:stCondLst>
                                            <p:cond delay="0"/>
                                          </p:stCondLst>
                                        </p:cTn>
                                        <p:tgtEl>
                                          <p:spTgt spid="59"/>
                                        </p:tgtEl>
                                        <p:attrNameLst>
                                          <p:attrName>style.visibility</p:attrName>
                                        </p:attrNameLst>
                                      </p:cBhvr>
                                      <p:to>
                                        <p:strVal val="visible"/>
                                      </p:to>
                                    </p:set>
                                    <p:anim calcmode="lin" valueType="num">
                                      <p:cBhvr additive="base">
                                        <p:cTn id="11" dur="500" fill="hold"/>
                                        <p:tgtEl>
                                          <p:spTgt spid="59"/>
                                        </p:tgtEl>
                                        <p:attrNameLst>
                                          <p:attrName>ppt_x</p:attrName>
                                        </p:attrNameLst>
                                      </p:cBhvr>
                                      <p:tavLst>
                                        <p:tav tm="0">
                                          <p:val>
                                            <p:strVal val="#ppt_x"/>
                                          </p:val>
                                        </p:tav>
                                        <p:tav tm="100000">
                                          <p:val>
                                            <p:strVal val="#ppt_x"/>
                                          </p:val>
                                        </p:tav>
                                      </p:tavLst>
                                    </p:anim>
                                    <p:anim calcmode="lin" valueType="num">
                                      <p:cBhvr additive="base">
                                        <p:cTn id="12" dur="500" fill="hold"/>
                                        <p:tgtEl>
                                          <p:spTgt spid="59"/>
                                        </p:tgtEl>
                                        <p:attrNameLst>
                                          <p:attrName>ppt_y</p:attrName>
                                        </p:attrNameLst>
                                      </p:cBhvr>
                                      <p:tavLst>
                                        <p:tav tm="0">
                                          <p:val>
                                            <p:strVal val="0-#ppt_h/2"/>
                                          </p:val>
                                        </p:tav>
                                        <p:tav tm="100000">
                                          <p:val>
                                            <p:strVal val="#ppt_y"/>
                                          </p:val>
                                        </p:tav>
                                      </p:tavLst>
                                    </p:anim>
                                  </p:childTnLst>
                                </p:cTn>
                              </p:par>
                            </p:childTnLst>
                          </p:cTn>
                        </p:par>
                        <p:par>
                          <p:cTn id="13" fill="hold" nodeType="afterGroup">
                            <p:stCondLst>
                              <p:cond delay="1250"/>
                            </p:stCondLst>
                            <p:childTnLst>
                              <p:par>
                                <p:cTn id="14" presetID="2" presetClass="entr" presetSubtype="1" fill="hold" nodeType="afterEffect">
                                  <p:stCondLst>
                                    <p:cond delay="0"/>
                                  </p:stCondLst>
                                  <p:childTnLst>
                                    <p:set>
                                      <p:cBhvr>
                                        <p:cTn id="15" dur="1" fill="hold">
                                          <p:stCondLst>
                                            <p:cond delay="0"/>
                                          </p:stCondLst>
                                        </p:cTn>
                                        <p:tgtEl>
                                          <p:spTgt spid="75"/>
                                        </p:tgtEl>
                                        <p:attrNameLst>
                                          <p:attrName>style.visibility</p:attrName>
                                        </p:attrNameLst>
                                      </p:cBhvr>
                                      <p:to>
                                        <p:strVal val="visible"/>
                                      </p:to>
                                    </p:set>
                                    <p:anim calcmode="lin" valueType="num">
                                      <p:cBhvr additive="base">
                                        <p:cTn id="16" dur="500" fill="hold"/>
                                        <p:tgtEl>
                                          <p:spTgt spid="75"/>
                                        </p:tgtEl>
                                        <p:attrNameLst>
                                          <p:attrName>ppt_x</p:attrName>
                                        </p:attrNameLst>
                                      </p:cBhvr>
                                      <p:tavLst>
                                        <p:tav tm="0">
                                          <p:val>
                                            <p:strVal val="#ppt_x"/>
                                          </p:val>
                                        </p:tav>
                                        <p:tav tm="100000">
                                          <p:val>
                                            <p:strVal val="#ppt_x"/>
                                          </p:val>
                                        </p:tav>
                                      </p:tavLst>
                                    </p:anim>
                                    <p:anim calcmode="lin" valueType="num">
                                      <p:cBhvr additive="base">
                                        <p:cTn id="17" dur="500" fill="hold"/>
                                        <p:tgtEl>
                                          <p:spTgt spid="75"/>
                                        </p:tgtEl>
                                        <p:attrNameLst>
                                          <p:attrName>ppt_y</p:attrName>
                                        </p:attrNameLst>
                                      </p:cBhvr>
                                      <p:tavLst>
                                        <p:tav tm="0">
                                          <p:val>
                                            <p:strVal val="0-#ppt_h/2"/>
                                          </p:val>
                                        </p:tav>
                                        <p:tav tm="100000">
                                          <p:val>
                                            <p:strVal val="#ppt_y"/>
                                          </p:val>
                                        </p:tav>
                                      </p:tavLst>
                                    </p:anim>
                                  </p:childTnLst>
                                </p:cTn>
                              </p:par>
                            </p:childTnLst>
                          </p:cTn>
                        </p:par>
                        <p:par>
                          <p:cTn id="18" fill="hold" nodeType="afterGroup">
                            <p:stCondLst>
                              <p:cond delay="1750"/>
                            </p:stCondLst>
                            <p:childTnLst>
                              <p:par>
                                <p:cTn id="19" presetID="2" presetClass="entr" presetSubtype="1"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fill="hold"/>
                                        <p:tgtEl>
                                          <p:spTgt spid="3"/>
                                        </p:tgtEl>
                                        <p:attrNameLst>
                                          <p:attrName>ppt_x</p:attrName>
                                        </p:attrNameLst>
                                      </p:cBhvr>
                                      <p:tavLst>
                                        <p:tav tm="0">
                                          <p:val>
                                            <p:strVal val="#ppt_x"/>
                                          </p:val>
                                        </p:tav>
                                        <p:tav tm="100000">
                                          <p:val>
                                            <p:strVal val="#ppt_x"/>
                                          </p:val>
                                        </p:tav>
                                      </p:tavLst>
                                    </p:anim>
                                    <p:anim calcmode="lin" valueType="num">
                                      <p:cBhvr additive="base">
                                        <p:cTn id="22" dur="500" fill="hold"/>
                                        <p:tgtEl>
                                          <p:spTgt spid="3"/>
                                        </p:tgtEl>
                                        <p:attrNameLst>
                                          <p:attrName>ppt_y</p:attrName>
                                        </p:attrNameLst>
                                      </p:cBhvr>
                                      <p:tavLst>
                                        <p:tav tm="0">
                                          <p:val>
                                            <p:strVal val="0-#ppt_h/2"/>
                                          </p:val>
                                        </p:tav>
                                        <p:tav tm="100000">
                                          <p:val>
                                            <p:strVal val="#ppt_y"/>
                                          </p:val>
                                        </p:tav>
                                      </p:tavLst>
                                    </p:anim>
                                  </p:childTnLst>
                                </p:cTn>
                              </p:par>
                            </p:childTnLst>
                          </p:cTn>
                        </p:par>
                        <p:par>
                          <p:cTn id="23" fill="hold" nodeType="afterGroup">
                            <p:stCondLst>
                              <p:cond delay="2250"/>
                            </p:stCondLst>
                            <p:childTnLst>
                              <p:par>
                                <p:cTn id="24" presetID="2" presetClass="entr" presetSubtype="1" fill="hold" nodeType="afterEffect">
                                  <p:stCondLst>
                                    <p:cond delay="0"/>
                                  </p:stCondLst>
                                  <p:childTnLst>
                                    <p:set>
                                      <p:cBhvr>
                                        <p:cTn id="25" dur="1" fill="hold">
                                          <p:stCondLst>
                                            <p:cond delay="0"/>
                                          </p:stCondLst>
                                        </p:cTn>
                                        <p:tgtEl>
                                          <p:spTgt spid="2"/>
                                        </p:tgtEl>
                                        <p:attrNameLst>
                                          <p:attrName>style.visibility</p:attrName>
                                        </p:attrNameLst>
                                      </p:cBhvr>
                                      <p:to>
                                        <p:strVal val="visible"/>
                                      </p:to>
                                    </p:set>
                                    <p:anim calcmode="lin" valueType="num">
                                      <p:cBhvr additive="base">
                                        <p:cTn id="26" dur="500" fill="hold"/>
                                        <p:tgtEl>
                                          <p:spTgt spid="2"/>
                                        </p:tgtEl>
                                        <p:attrNameLst>
                                          <p:attrName>ppt_x</p:attrName>
                                        </p:attrNameLst>
                                      </p:cBhvr>
                                      <p:tavLst>
                                        <p:tav tm="0">
                                          <p:val>
                                            <p:strVal val="#ppt_x"/>
                                          </p:val>
                                        </p:tav>
                                        <p:tav tm="100000">
                                          <p:val>
                                            <p:strVal val="#ppt_x"/>
                                          </p:val>
                                        </p:tav>
                                      </p:tavLst>
                                    </p:anim>
                                    <p:anim calcmode="lin" valueType="num">
                                      <p:cBhvr additive="base">
                                        <p:cTn id="27" dur="500" fill="hold"/>
                                        <p:tgtEl>
                                          <p:spTgt spid="2"/>
                                        </p:tgtEl>
                                        <p:attrNameLst>
                                          <p:attrName>ppt_y</p:attrName>
                                        </p:attrNameLst>
                                      </p:cBhvr>
                                      <p:tavLst>
                                        <p:tav tm="0">
                                          <p:val>
                                            <p:strVal val="0-#ppt_h/2"/>
                                          </p:val>
                                        </p:tav>
                                        <p:tav tm="100000">
                                          <p:val>
                                            <p:strVal val="#ppt_y"/>
                                          </p:val>
                                        </p:tav>
                                      </p:tavLst>
                                    </p:anim>
                                  </p:childTnLst>
                                </p:cTn>
                              </p:par>
                            </p:childTnLst>
                          </p:cTn>
                        </p:par>
                        <p:par>
                          <p:cTn id="28" fill="hold" nodeType="afterGroup">
                            <p:stCondLst>
                              <p:cond delay="2750"/>
                            </p:stCondLst>
                            <p:childTnLst>
                              <p:par>
                                <p:cTn id="29" presetID="2" presetClass="entr" presetSubtype="1" fill="hold" grpId="0" nodeType="afterEffect">
                                  <p:stCondLst>
                                    <p:cond delay="0"/>
                                  </p:stCondLst>
                                  <p:childTnLst>
                                    <p:set>
                                      <p:cBhvr>
                                        <p:cTn id="30" dur="1" fill="hold">
                                          <p:stCondLst>
                                            <p:cond delay="0"/>
                                          </p:stCondLst>
                                        </p:cTn>
                                        <p:tgtEl>
                                          <p:spTgt spid="95"/>
                                        </p:tgtEl>
                                        <p:attrNameLst>
                                          <p:attrName>style.visibility</p:attrName>
                                        </p:attrNameLst>
                                      </p:cBhvr>
                                      <p:to>
                                        <p:strVal val="visible"/>
                                      </p:to>
                                    </p:set>
                                    <p:anim calcmode="lin" valueType="num">
                                      <p:cBhvr additive="base">
                                        <p:cTn id="31" dur="500" fill="hold"/>
                                        <p:tgtEl>
                                          <p:spTgt spid="95"/>
                                        </p:tgtEl>
                                        <p:attrNameLst>
                                          <p:attrName>ppt_x</p:attrName>
                                        </p:attrNameLst>
                                      </p:cBhvr>
                                      <p:tavLst>
                                        <p:tav tm="0">
                                          <p:val>
                                            <p:strVal val="#ppt_x"/>
                                          </p:val>
                                        </p:tav>
                                        <p:tav tm="100000">
                                          <p:val>
                                            <p:strVal val="#ppt_x"/>
                                          </p:val>
                                        </p:tav>
                                      </p:tavLst>
                                    </p:anim>
                                    <p:anim calcmode="lin" valueType="num">
                                      <p:cBhvr additive="base">
                                        <p:cTn id="32" dur="500" fill="hold"/>
                                        <p:tgtEl>
                                          <p:spTgt spid="95"/>
                                        </p:tgtEl>
                                        <p:attrNameLst>
                                          <p:attrName>ppt_y</p:attrName>
                                        </p:attrNameLst>
                                      </p:cBhvr>
                                      <p:tavLst>
                                        <p:tav tm="0">
                                          <p:val>
                                            <p:strVal val="0-#ppt_h/2"/>
                                          </p:val>
                                        </p:tav>
                                        <p:tav tm="100000">
                                          <p:val>
                                            <p:strVal val="#ppt_y"/>
                                          </p:val>
                                        </p:tav>
                                      </p:tavLst>
                                    </p:anim>
                                  </p:childTnLst>
                                </p:cTn>
                              </p:par>
                            </p:childTnLst>
                          </p:cTn>
                        </p:par>
                        <p:par>
                          <p:cTn id="33" fill="hold" nodeType="afterGroup">
                            <p:stCondLst>
                              <p:cond delay="3250"/>
                            </p:stCondLst>
                            <p:childTnLst>
                              <p:par>
                                <p:cTn id="34" presetID="2" presetClass="entr" presetSubtype="1" fill="hold" nodeType="afterEffect">
                                  <p:stCondLst>
                                    <p:cond delay="0"/>
                                  </p:stCondLst>
                                  <p:childTnLst>
                                    <p:set>
                                      <p:cBhvr>
                                        <p:cTn id="35" dur="1" fill="hold">
                                          <p:stCondLst>
                                            <p:cond delay="0"/>
                                          </p:stCondLst>
                                        </p:cTn>
                                        <p:tgtEl>
                                          <p:spTgt spid="109"/>
                                        </p:tgtEl>
                                        <p:attrNameLst>
                                          <p:attrName>style.visibility</p:attrName>
                                        </p:attrNameLst>
                                      </p:cBhvr>
                                      <p:to>
                                        <p:strVal val="visible"/>
                                      </p:to>
                                    </p:set>
                                    <p:anim calcmode="lin" valueType="num">
                                      <p:cBhvr additive="base">
                                        <p:cTn id="36" dur="500" fill="hold"/>
                                        <p:tgtEl>
                                          <p:spTgt spid="109"/>
                                        </p:tgtEl>
                                        <p:attrNameLst>
                                          <p:attrName>ppt_x</p:attrName>
                                        </p:attrNameLst>
                                      </p:cBhvr>
                                      <p:tavLst>
                                        <p:tav tm="0">
                                          <p:val>
                                            <p:strVal val="#ppt_x"/>
                                          </p:val>
                                        </p:tav>
                                        <p:tav tm="100000">
                                          <p:val>
                                            <p:strVal val="#ppt_x"/>
                                          </p:val>
                                        </p:tav>
                                      </p:tavLst>
                                    </p:anim>
                                    <p:anim calcmode="lin" valueType="num">
                                      <p:cBhvr additive="base">
                                        <p:cTn id="37" dur="500" fill="hold"/>
                                        <p:tgtEl>
                                          <p:spTgt spid="109"/>
                                        </p:tgtEl>
                                        <p:attrNameLst>
                                          <p:attrName>ppt_y</p:attrName>
                                        </p:attrNameLst>
                                      </p:cBhvr>
                                      <p:tavLst>
                                        <p:tav tm="0">
                                          <p:val>
                                            <p:strVal val="0-#ppt_h/2"/>
                                          </p:val>
                                        </p:tav>
                                        <p:tav tm="100000">
                                          <p:val>
                                            <p:strVal val="#ppt_y"/>
                                          </p:val>
                                        </p:tav>
                                      </p:tavLst>
                                    </p:anim>
                                  </p:childTnLst>
                                </p:cTn>
                              </p:par>
                            </p:childTnLst>
                          </p:cTn>
                        </p:par>
                        <p:par>
                          <p:cTn id="38" fill="hold" nodeType="afterGroup">
                            <p:stCondLst>
                              <p:cond delay="3750"/>
                            </p:stCondLst>
                            <p:childTnLst>
                              <p:par>
                                <p:cTn id="39" presetID="2" presetClass="entr" presetSubtype="1" fill="hold" nodeType="afterEffect">
                                  <p:stCondLst>
                                    <p:cond delay="0"/>
                                  </p:stCondLst>
                                  <p:childTnLst>
                                    <p:set>
                                      <p:cBhvr>
                                        <p:cTn id="40" dur="1" fill="hold">
                                          <p:stCondLst>
                                            <p:cond delay="0"/>
                                          </p:stCondLst>
                                        </p:cTn>
                                        <p:tgtEl>
                                          <p:spTgt spid="112"/>
                                        </p:tgtEl>
                                        <p:attrNameLst>
                                          <p:attrName>style.visibility</p:attrName>
                                        </p:attrNameLst>
                                      </p:cBhvr>
                                      <p:to>
                                        <p:strVal val="visible"/>
                                      </p:to>
                                    </p:set>
                                    <p:anim calcmode="lin" valueType="num">
                                      <p:cBhvr additive="base">
                                        <p:cTn id="41" dur="500" fill="hold"/>
                                        <p:tgtEl>
                                          <p:spTgt spid="112"/>
                                        </p:tgtEl>
                                        <p:attrNameLst>
                                          <p:attrName>ppt_x</p:attrName>
                                        </p:attrNameLst>
                                      </p:cBhvr>
                                      <p:tavLst>
                                        <p:tav tm="0">
                                          <p:val>
                                            <p:strVal val="#ppt_x"/>
                                          </p:val>
                                        </p:tav>
                                        <p:tav tm="100000">
                                          <p:val>
                                            <p:strVal val="#ppt_x"/>
                                          </p:val>
                                        </p:tav>
                                      </p:tavLst>
                                    </p:anim>
                                    <p:anim calcmode="lin" valueType="num">
                                      <p:cBhvr additive="base">
                                        <p:cTn id="42" dur="500" fill="hold"/>
                                        <p:tgtEl>
                                          <p:spTgt spid="112"/>
                                        </p:tgtEl>
                                        <p:attrNameLst>
                                          <p:attrName>ppt_y</p:attrName>
                                        </p:attrNameLst>
                                      </p:cBhvr>
                                      <p:tavLst>
                                        <p:tav tm="0">
                                          <p:val>
                                            <p:strVal val="0-#ppt_h/2"/>
                                          </p:val>
                                        </p:tav>
                                        <p:tav tm="100000">
                                          <p:val>
                                            <p:strVal val="#ppt_y"/>
                                          </p:val>
                                        </p:tav>
                                      </p:tavLst>
                                    </p:anim>
                                  </p:childTnLst>
                                </p:cTn>
                              </p:par>
                            </p:childTnLst>
                          </p:cTn>
                        </p:par>
                        <p:par>
                          <p:cTn id="43" fill="hold" nodeType="afterGroup">
                            <p:stCondLst>
                              <p:cond delay="4250"/>
                            </p:stCondLst>
                            <p:childTnLst>
                              <p:par>
                                <p:cTn id="44" presetID="2" presetClass="entr" presetSubtype="1" fill="hold" nodeType="afterEffect">
                                  <p:stCondLst>
                                    <p:cond delay="0"/>
                                  </p:stCondLst>
                                  <p:childTnLst>
                                    <p:set>
                                      <p:cBhvr>
                                        <p:cTn id="45" dur="1" fill="hold">
                                          <p:stCondLst>
                                            <p:cond delay="0"/>
                                          </p:stCondLst>
                                        </p:cTn>
                                        <p:tgtEl>
                                          <p:spTgt spid="115"/>
                                        </p:tgtEl>
                                        <p:attrNameLst>
                                          <p:attrName>style.visibility</p:attrName>
                                        </p:attrNameLst>
                                      </p:cBhvr>
                                      <p:to>
                                        <p:strVal val="visible"/>
                                      </p:to>
                                    </p:set>
                                    <p:anim calcmode="lin" valueType="num">
                                      <p:cBhvr additive="base">
                                        <p:cTn id="46" dur="500" fill="hold"/>
                                        <p:tgtEl>
                                          <p:spTgt spid="115"/>
                                        </p:tgtEl>
                                        <p:attrNameLst>
                                          <p:attrName>ppt_x</p:attrName>
                                        </p:attrNameLst>
                                      </p:cBhvr>
                                      <p:tavLst>
                                        <p:tav tm="0">
                                          <p:val>
                                            <p:strVal val="#ppt_x"/>
                                          </p:val>
                                        </p:tav>
                                        <p:tav tm="100000">
                                          <p:val>
                                            <p:strVal val="#ppt_x"/>
                                          </p:val>
                                        </p:tav>
                                      </p:tavLst>
                                    </p:anim>
                                    <p:anim calcmode="lin" valueType="num">
                                      <p:cBhvr additive="base">
                                        <p:cTn id="47" dur="500" fill="hold"/>
                                        <p:tgtEl>
                                          <p:spTgt spid="115"/>
                                        </p:tgtEl>
                                        <p:attrNameLst>
                                          <p:attrName>ppt_y</p:attrName>
                                        </p:attrNameLst>
                                      </p:cBhvr>
                                      <p:tavLst>
                                        <p:tav tm="0">
                                          <p:val>
                                            <p:strVal val="0-#ppt_h/2"/>
                                          </p:val>
                                        </p:tav>
                                        <p:tav tm="100000">
                                          <p:val>
                                            <p:strVal val="#ppt_y"/>
                                          </p:val>
                                        </p:tav>
                                      </p:tavLst>
                                    </p:anim>
                                  </p:childTnLst>
                                </p:cTn>
                              </p:par>
                            </p:childTnLst>
                          </p:cTn>
                        </p:par>
                        <p:par>
                          <p:cTn id="48" fill="hold" nodeType="afterGroup">
                            <p:stCondLst>
                              <p:cond delay="4750"/>
                            </p:stCondLst>
                            <p:childTnLst>
                              <p:par>
                                <p:cTn id="49" presetID="2" presetClass="entr" presetSubtype="1" fill="hold" nodeType="afterEffect">
                                  <p:stCondLst>
                                    <p:cond delay="0"/>
                                  </p:stCondLst>
                                  <p:childTnLst>
                                    <p:set>
                                      <p:cBhvr>
                                        <p:cTn id="50" dur="1" fill="hold">
                                          <p:stCondLst>
                                            <p:cond delay="0"/>
                                          </p:stCondLst>
                                        </p:cTn>
                                        <p:tgtEl>
                                          <p:spTgt spid="118"/>
                                        </p:tgtEl>
                                        <p:attrNameLst>
                                          <p:attrName>style.visibility</p:attrName>
                                        </p:attrNameLst>
                                      </p:cBhvr>
                                      <p:to>
                                        <p:strVal val="visible"/>
                                      </p:to>
                                    </p:set>
                                    <p:anim calcmode="lin" valueType="num">
                                      <p:cBhvr additive="base">
                                        <p:cTn id="51" dur="500" fill="hold"/>
                                        <p:tgtEl>
                                          <p:spTgt spid="118"/>
                                        </p:tgtEl>
                                        <p:attrNameLst>
                                          <p:attrName>ppt_x</p:attrName>
                                        </p:attrNameLst>
                                      </p:cBhvr>
                                      <p:tavLst>
                                        <p:tav tm="0">
                                          <p:val>
                                            <p:strVal val="#ppt_x"/>
                                          </p:val>
                                        </p:tav>
                                        <p:tav tm="100000">
                                          <p:val>
                                            <p:strVal val="#ppt_x"/>
                                          </p:val>
                                        </p:tav>
                                      </p:tavLst>
                                    </p:anim>
                                    <p:anim calcmode="lin" valueType="num">
                                      <p:cBhvr additive="base">
                                        <p:cTn id="52" dur="500" fill="hold"/>
                                        <p:tgtEl>
                                          <p:spTgt spid="118"/>
                                        </p:tgtEl>
                                        <p:attrNameLst>
                                          <p:attrName>ppt_y</p:attrName>
                                        </p:attrNameLst>
                                      </p:cBhvr>
                                      <p:tavLst>
                                        <p:tav tm="0">
                                          <p:val>
                                            <p:strVal val="0-#ppt_h/2"/>
                                          </p:val>
                                        </p:tav>
                                        <p:tav tm="100000">
                                          <p:val>
                                            <p:strVal val="#ppt_y"/>
                                          </p:val>
                                        </p:tav>
                                      </p:tavLst>
                                    </p:anim>
                                  </p:childTnLst>
                                </p:cTn>
                              </p:par>
                            </p:childTnLst>
                          </p:cTn>
                        </p:par>
                        <p:par>
                          <p:cTn id="53" fill="hold" nodeType="afterGroup">
                            <p:stCondLst>
                              <p:cond delay="5250"/>
                            </p:stCondLst>
                            <p:childTnLst>
                              <p:par>
                                <p:cTn id="54" presetID="42" presetClass="entr" presetSubtype="0" fill="hold" grpId="0" nodeType="afterEffect">
                                  <p:stCondLst>
                                    <p:cond delay="0"/>
                                  </p:stCondLst>
                                  <p:childTnLst>
                                    <p:set>
                                      <p:cBhvr>
                                        <p:cTn id="55" dur="1" fill="hold">
                                          <p:stCondLst>
                                            <p:cond delay="0"/>
                                          </p:stCondLst>
                                        </p:cTn>
                                        <p:tgtEl>
                                          <p:spTgt spid="122"/>
                                        </p:tgtEl>
                                        <p:attrNameLst>
                                          <p:attrName>style.visibility</p:attrName>
                                        </p:attrNameLst>
                                      </p:cBhvr>
                                      <p:to>
                                        <p:strVal val="visible"/>
                                      </p:to>
                                    </p:set>
                                    <p:animEffect transition="in" filter="fade">
                                      <p:cBhvr>
                                        <p:cTn id="56" dur="1000"/>
                                        <p:tgtEl>
                                          <p:spTgt spid="122"/>
                                        </p:tgtEl>
                                      </p:cBhvr>
                                    </p:animEffect>
                                    <p:anim calcmode="lin" valueType="num">
                                      <p:cBhvr>
                                        <p:cTn id="57" dur="1000" fill="hold"/>
                                        <p:tgtEl>
                                          <p:spTgt spid="122"/>
                                        </p:tgtEl>
                                        <p:attrNameLst>
                                          <p:attrName>ppt_x</p:attrName>
                                        </p:attrNameLst>
                                      </p:cBhvr>
                                      <p:tavLst>
                                        <p:tav tm="0">
                                          <p:val>
                                            <p:strVal val="#ppt_x"/>
                                          </p:val>
                                        </p:tav>
                                        <p:tav tm="100000">
                                          <p:val>
                                            <p:strVal val="#ppt_x"/>
                                          </p:val>
                                        </p:tav>
                                      </p:tavLst>
                                    </p:anim>
                                    <p:anim calcmode="lin" valueType="num">
                                      <p:cBhvr>
                                        <p:cTn id="58" dur="1000" fill="hold"/>
                                        <p:tgtEl>
                                          <p:spTgt spid="122"/>
                                        </p:tgtEl>
                                        <p:attrNameLst>
                                          <p:attrName>ppt_y</p:attrName>
                                        </p:attrNameLst>
                                      </p:cBhvr>
                                      <p:tavLst>
                                        <p:tav tm="0">
                                          <p:val>
                                            <p:strVal val="#ppt_y+.1"/>
                                          </p:val>
                                        </p:tav>
                                        <p:tav tm="100000">
                                          <p:val>
                                            <p:strVal val="#ppt_y"/>
                                          </p:val>
                                        </p:tav>
                                      </p:tavLst>
                                    </p:anim>
                                  </p:childTnLst>
                                </p:cTn>
                              </p:par>
                            </p:childTnLst>
                          </p:cTn>
                        </p:par>
                        <p:par>
                          <p:cTn id="59" fill="hold" nodeType="afterGroup">
                            <p:stCondLst>
                              <p:cond delay="6250"/>
                            </p:stCondLst>
                            <p:childTnLst>
                              <p:par>
                                <p:cTn id="60" presetID="42" presetClass="entr" presetSubtype="0" fill="hold" grpId="0" nodeType="afterEffect">
                                  <p:stCondLst>
                                    <p:cond delay="0"/>
                                  </p:stCondLst>
                                  <p:childTnLst>
                                    <p:set>
                                      <p:cBhvr>
                                        <p:cTn id="61" dur="1" fill="hold">
                                          <p:stCondLst>
                                            <p:cond delay="0"/>
                                          </p:stCondLst>
                                        </p:cTn>
                                        <p:tgtEl>
                                          <p:spTgt spid="121"/>
                                        </p:tgtEl>
                                        <p:attrNameLst>
                                          <p:attrName>style.visibility</p:attrName>
                                        </p:attrNameLst>
                                      </p:cBhvr>
                                      <p:to>
                                        <p:strVal val="visible"/>
                                      </p:to>
                                    </p:set>
                                    <p:animEffect transition="in" filter="fade">
                                      <p:cBhvr>
                                        <p:cTn id="62" dur="1000"/>
                                        <p:tgtEl>
                                          <p:spTgt spid="121"/>
                                        </p:tgtEl>
                                      </p:cBhvr>
                                    </p:animEffect>
                                    <p:anim calcmode="lin" valueType="num">
                                      <p:cBhvr>
                                        <p:cTn id="63" dur="1000" fill="hold"/>
                                        <p:tgtEl>
                                          <p:spTgt spid="121"/>
                                        </p:tgtEl>
                                        <p:attrNameLst>
                                          <p:attrName>ppt_x</p:attrName>
                                        </p:attrNameLst>
                                      </p:cBhvr>
                                      <p:tavLst>
                                        <p:tav tm="0">
                                          <p:val>
                                            <p:strVal val="#ppt_x"/>
                                          </p:val>
                                        </p:tav>
                                        <p:tav tm="100000">
                                          <p:val>
                                            <p:strVal val="#ppt_x"/>
                                          </p:val>
                                        </p:tav>
                                      </p:tavLst>
                                    </p:anim>
                                    <p:anim calcmode="lin" valueType="num">
                                      <p:cBhvr>
                                        <p:cTn id="64" dur="1000" fill="hold"/>
                                        <p:tgtEl>
                                          <p:spTgt spid="121"/>
                                        </p:tgtEl>
                                        <p:attrNameLst>
                                          <p:attrName>ppt_y</p:attrName>
                                        </p:attrNameLst>
                                      </p:cBhvr>
                                      <p:tavLst>
                                        <p:tav tm="0">
                                          <p:val>
                                            <p:strVal val="#ppt_y+.1"/>
                                          </p:val>
                                        </p:tav>
                                        <p:tav tm="100000">
                                          <p:val>
                                            <p:strVal val="#ppt_y"/>
                                          </p:val>
                                        </p:tav>
                                      </p:tavLst>
                                    </p:anim>
                                  </p:childTnLst>
                                </p:cTn>
                              </p:par>
                            </p:childTnLst>
                          </p:cTn>
                        </p:par>
                      </p:childTnLst>
                    </p:cTn>
                  </p:par>
                  <p:par>
                    <p:cTn id="65" fill="hold" nodeType="clickPar">
                      <p:stCondLst>
                        <p:cond delay="indefinite"/>
                      </p:stCondLst>
                      <p:childTnLst>
                        <p:par>
                          <p:cTn id="66" fill="hold" nodeType="afterGroup">
                            <p:stCondLst>
                              <p:cond delay="0"/>
                            </p:stCondLst>
                            <p:childTnLst>
                              <p:par>
                                <p:cTn id="67" presetID="22" presetClass="entr" presetSubtype="8" fill="hold" nodeType="clickEffect">
                                  <p:stCondLst>
                                    <p:cond delay="0"/>
                                  </p:stCondLst>
                                  <p:childTnLst>
                                    <p:set>
                                      <p:cBhvr>
                                        <p:cTn id="68" dur="1" fill="hold">
                                          <p:stCondLst>
                                            <p:cond delay="0"/>
                                          </p:stCondLst>
                                        </p:cTn>
                                        <p:tgtEl>
                                          <p:spTgt spid="145"/>
                                        </p:tgtEl>
                                        <p:attrNameLst>
                                          <p:attrName>style.visibility</p:attrName>
                                        </p:attrNameLst>
                                      </p:cBhvr>
                                      <p:to>
                                        <p:strVal val="visible"/>
                                      </p:to>
                                    </p:set>
                                    <p:animEffect transition="in" filter="wipe(left)">
                                      <p:cBhvr>
                                        <p:cTn id="69" dur="750"/>
                                        <p:tgtEl>
                                          <p:spTgt spid="145"/>
                                        </p:tgtEl>
                                      </p:cBhvr>
                                    </p:animEffect>
                                  </p:childTnLst>
                                </p:cTn>
                              </p:par>
                            </p:childTnLst>
                          </p:cTn>
                        </p:par>
                        <p:par>
                          <p:cTn id="70" fill="hold" nodeType="afterGroup">
                            <p:stCondLst>
                              <p:cond delay="750"/>
                            </p:stCondLst>
                            <p:childTnLst>
                              <p:par>
                                <p:cTn id="71" presetID="22" presetClass="entr" presetSubtype="8" fill="hold" grpId="0" nodeType="afterEffect">
                                  <p:stCondLst>
                                    <p:cond delay="0"/>
                                  </p:stCondLst>
                                  <p:childTnLst>
                                    <p:set>
                                      <p:cBhvr>
                                        <p:cTn id="72" dur="1" fill="hold">
                                          <p:stCondLst>
                                            <p:cond delay="0"/>
                                          </p:stCondLst>
                                        </p:cTn>
                                        <p:tgtEl>
                                          <p:spTgt spid="148"/>
                                        </p:tgtEl>
                                        <p:attrNameLst>
                                          <p:attrName>style.visibility</p:attrName>
                                        </p:attrNameLst>
                                      </p:cBhvr>
                                      <p:to>
                                        <p:strVal val="visible"/>
                                      </p:to>
                                    </p:set>
                                    <p:animEffect transition="in" filter="wipe(left)">
                                      <p:cBhvr>
                                        <p:cTn id="73" dur="750"/>
                                        <p:tgtEl>
                                          <p:spTgt spid="148"/>
                                        </p:tgtEl>
                                      </p:cBhvr>
                                    </p:animEffect>
                                  </p:childTnLst>
                                </p:cTn>
                              </p:par>
                            </p:childTnLst>
                          </p:cTn>
                        </p:par>
                        <p:par>
                          <p:cTn id="74" fill="hold" nodeType="afterGroup">
                            <p:stCondLst>
                              <p:cond delay="1500"/>
                            </p:stCondLst>
                            <p:childTnLst>
                              <p:par>
                                <p:cTn id="75" presetID="2" presetClass="entr" presetSubtype="1" fill="hold" nodeType="afterEffect">
                                  <p:stCondLst>
                                    <p:cond delay="0"/>
                                  </p:stCondLst>
                                  <p:childTnLst>
                                    <p:set>
                                      <p:cBhvr>
                                        <p:cTn id="76" dur="1" fill="hold">
                                          <p:stCondLst>
                                            <p:cond delay="0"/>
                                          </p:stCondLst>
                                        </p:cTn>
                                        <p:tgtEl>
                                          <p:spTgt spid="126"/>
                                        </p:tgtEl>
                                        <p:attrNameLst>
                                          <p:attrName>style.visibility</p:attrName>
                                        </p:attrNameLst>
                                      </p:cBhvr>
                                      <p:to>
                                        <p:strVal val="visible"/>
                                      </p:to>
                                    </p:set>
                                    <p:anim calcmode="lin" valueType="num">
                                      <p:cBhvr additive="base">
                                        <p:cTn id="77" dur="500" fill="hold"/>
                                        <p:tgtEl>
                                          <p:spTgt spid="126"/>
                                        </p:tgtEl>
                                        <p:attrNameLst>
                                          <p:attrName>ppt_x</p:attrName>
                                        </p:attrNameLst>
                                      </p:cBhvr>
                                      <p:tavLst>
                                        <p:tav tm="0">
                                          <p:val>
                                            <p:strVal val="#ppt_x"/>
                                          </p:val>
                                        </p:tav>
                                        <p:tav tm="100000">
                                          <p:val>
                                            <p:strVal val="#ppt_x"/>
                                          </p:val>
                                        </p:tav>
                                      </p:tavLst>
                                    </p:anim>
                                    <p:anim calcmode="lin" valueType="num">
                                      <p:cBhvr additive="base">
                                        <p:cTn id="78" dur="500" fill="hold"/>
                                        <p:tgtEl>
                                          <p:spTgt spid="126"/>
                                        </p:tgtEl>
                                        <p:attrNameLst>
                                          <p:attrName>ppt_y</p:attrName>
                                        </p:attrNameLst>
                                      </p:cBhvr>
                                      <p:tavLst>
                                        <p:tav tm="0">
                                          <p:val>
                                            <p:strVal val="0-#ppt_h/2"/>
                                          </p:val>
                                        </p:tav>
                                        <p:tav tm="100000">
                                          <p:val>
                                            <p:strVal val="#ppt_y"/>
                                          </p:val>
                                        </p:tav>
                                      </p:tavLst>
                                    </p:anim>
                                  </p:childTnLst>
                                </p:cTn>
                              </p:par>
                            </p:childTnLst>
                          </p:cTn>
                        </p:par>
                        <p:par>
                          <p:cTn id="79" fill="hold" nodeType="afterGroup">
                            <p:stCondLst>
                              <p:cond delay="2000"/>
                            </p:stCondLst>
                            <p:childTnLst>
                              <p:par>
                                <p:cTn id="80" presetID="2" presetClass="entr" presetSubtype="1" fill="hold" nodeType="afterEffect">
                                  <p:stCondLst>
                                    <p:cond delay="0"/>
                                  </p:stCondLst>
                                  <p:childTnLst>
                                    <p:set>
                                      <p:cBhvr>
                                        <p:cTn id="81" dur="1" fill="hold">
                                          <p:stCondLst>
                                            <p:cond delay="0"/>
                                          </p:stCondLst>
                                        </p:cTn>
                                        <p:tgtEl>
                                          <p:spTgt spid="123"/>
                                        </p:tgtEl>
                                        <p:attrNameLst>
                                          <p:attrName>style.visibility</p:attrName>
                                        </p:attrNameLst>
                                      </p:cBhvr>
                                      <p:to>
                                        <p:strVal val="visible"/>
                                      </p:to>
                                    </p:set>
                                    <p:anim calcmode="lin" valueType="num">
                                      <p:cBhvr additive="base">
                                        <p:cTn id="82" dur="500" fill="hold"/>
                                        <p:tgtEl>
                                          <p:spTgt spid="123"/>
                                        </p:tgtEl>
                                        <p:attrNameLst>
                                          <p:attrName>ppt_x</p:attrName>
                                        </p:attrNameLst>
                                      </p:cBhvr>
                                      <p:tavLst>
                                        <p:tav tm="0">
                                          <p:val>
                                            <p:strVal val="#ppt_x"/>
                                          </p:val>
                                        </p:tav>
                                        <p:tav tm="100000">
                                          <p:val>
                                            <p:strVal val="#ppt_x"/>
                                          </p:val>
                                        </p:tav>
                                      </p:tavLst>
                                    </p:anim>
                                    <p:anim calcmode="lin" valueType="num">
                                      <p:cBhvr additive="base">
                                        <p:cTn id="83" dur="500" fill="hold"/>
                                        <p:tgtEl>
                                          <p:spTgt spid="123"/>
                                        </p:tgtEl>
                                        <p:attrNameLst>
                                          <p:attrName>ppt_y</p:attrName>
                                        </p:attrNameLst>
                                      </p:cBhvr>
                                      <p:tavLst>
                                        <p:tav tm="0">
                                          <p:val>
                                            <p:strVal val="0-#ppt_h/2"/>
                                          </p:val>
                                        </p:tav>
                                        <p:tav tm="100000">
                                          <p:val>
                                            <p:strVal val="#ppt_y"/>
                                          </p:val>
                                        </p:tav>
                                      </p:tavLst>
                                    </p:anim>
                                  </p:childTnLst>
                                </p:cTn>
                              </p:par>
                            </p:childTnLst>
                          </p:cTn>
                        </p:par>
                        <p:par>
                          <p:cTn id="84" fill="hold" nodeType="afterGroup">
                            <p:stCondLst>
                              <p:cond delay="2500"/>
                            </p:stCondLst>
                            <p:childTnLst>
                              <p:par>
                                <p:cTn id="85" presetID="2" presetClass="entr" presetSubtype="1" fill="hold" nodeType="afterEffect">
                                  <p:stCondLst>
                                    <p:cond delay="0"/>
                                  </p:stCondLst>
                                  <p:childTnLst>
                                    <p:set>
                                      <p:cBhvr>
                                        <p:cTn id="86" dur="1" fill="hold">
                                          <p:stCondLst>
                                            <p:cond delay="0"/>
                                          </p:stCondLst>
                                        </p:cTn>
                                        <p:tgtEl>
                                          <p:spTgt spid="5"/>
                                        </p:tgtEl>
                                        <p:attrNameLst>
                                          <p:attrName>style.visibility</p:attrName>
                                        </p:attrNameLst>
                                      </p:cBhvr>
                                      <p:to>
                                        <p:strVal val="visible"/>
                                      </p:to>
                                    </p:set>
                                    <p:anim calcmode="lin" valueType="num">
                                      <p:cBhvr additive="base">
                                        <p:cTn id="87" dur="500" fill="hold"/>
                                        <p:tgtEl>
                                          <p:spTgt spid="5"/>
                                        </p:tgtEl>
                                        <p:attrNameLst>
                                          <p:attrName>ppt_x</p:attrName>
                                        </p:attrNameLst>
                                      </p:cBhvr>
                                      <p:tavLst>
                                        <p:tav tm="0">
                                          <p:val>
                                            <p:strVal val="#ppt_x"/>
                                          </p:val>
                                        </p:tav>
                                        <p:tav tm="100000">
                                          <p:val>
                                            <p:strVal val="#ppt_x"/>
                                          </p:val>
                                        </p:tav>
                                      </p:tavLst>
                                    </p:anim>
                                    <p:anim calcmode="lin" valueType="num">
                                      <p:cBhvr additive="base">
                                        <p:cTn id="88" dur="500" fill="hold"/>
                                        <p:tgtEl>
                                          <p:spTgt spid="5"/>
                                        </p:tgtEl>
                                        <p:attrNameLst>
                                          <p:attrName>ppt_y</p:attrName>
                                        </p:attrNameLst>
                                      </p:cBhvr>
                                      <p:tavLst>
                                        <p:tav tm="0">
                                          <p:val>
                                            <p:strVal val="0-#ppt_h/2"/>
                                          </p:val>
                                        </p:tav>
                                        <p:tav tm="100000">
                                          <p:val>
                                            <p:strVal val="#ppt_y"/>
                                          </p:val>
                                        </p:tav>
                                      </p:tavLst>
                                    </p:anim>
                                  </p:childTnLst>
                                </p:cTn>
                              </p:par>
                            </p:childTnLst>
                          </p:cTn>
                        </p:par>
                        <p:par>
                          <p:cTn id="89" fill="hold" nodeType="afterGroup">
                            <p:stCondLst>
                              <p:cond delay="3000"/>
                            </p:stCondLst>
                            <p:childTnLst>
                              <p:par>
                                <p:cTn id="90" presetID="22" presetClass="entr" presetSubtype="8" fill="hold" grpId="0" nodeType="afterEffect">
                                  <p:stCondLst>
                                    <p:cond delay="0"/>
                                  </p:stCondLst>
                                  <p:childTnLst>
                                    <p:set>
                                      <p:cBhvr>
                                        <p:cTn id="91" dur="1" fill="hold">
                                          <p:stCondLst>
                                            <p:cond delay="0"/>
                                          </p:stCondLst>
                                        </p:cTn>
                                        <p:tgtEl>
                                          <p:spTgt spid="149"/>
                                        </p:tgtEl>
                                        <p:attrNameLst>
                                          <p:attrName>style.visibility</p:attrName>
                                        </p:attrNameLst>
                                      </p:cBhvr>
                                      <p:to>
                                        <p:strVal val="visible"/>
                                      </p:to>
                                    </p:set>
                                    <p:animEffect transition="in" filter="wipe(left)">
                                      <p:cBhvr>
                                        <p:cTn id="92" dur="750"/>
                                        <p:tgtEl>
                                          <p:spTgt spid="149"/>
                                        </p:tgtEl>
                                      </p:cBhvr>
                                    </p:animEffect>
                                  </p:childTnLst>
                                </p:cTn>
                              </p:par>
                            </p:childTnLst>
                          </p:cTn>
                        </p:par>
                        <p:par>
                          <p:cTn id="93" fill="hold" nodeType="afterGroup">
                            <p:stCondLst>
                              <p:cond delay="3750"/>
                            </p:stCondLst>
                            <p:childTnLst>
                              <p:par>
                                <p:cTn id="94" presetID="2" presetClass="entr" presetSubtype="1" fill="hold" nodeType="afterEffect">
                                  <p:stCondLst>
                                    <p:cond delay="0"/>
                                  </p:stCondLst>
                                  <p:childTnLst>
                                    <p:set>
                                      <p:cBhvr>
                                        <p:cTn id="95" dur="1" fill="hold">
                                          <p:stCondLst>
                                            <p:cond delay="0"/>
                                          </p:stCondLst>
                                        </p:cTn>
                                        <p:tgtEl>
                                          <p:spTgt spid="131"/>
                                        </p:tgtEl>
                                        <p:attrNameLst>
                                          <p:attrName>style.visibility</p:attrName>
                                        </p:attrNameLst>
                                      </p:cBhvr>
                                      <p:to>
                                        <p:strVal val="visible"/>
                                      </p:to>
                                    </p:set>
                                    <p:anim calcmode="lin" valueType="num">
                                      <p:cBhvr additive="base">
                                        <p:cTn id="96" dur="500" fill="hold"/>
                                        <p:tgtEl>
                                          <p:spTgt spid="131"/>
                                        </p:tgtEl>
                                        <p:attrNameLst>
                                          <p:attrName>ppt_x</p:attrName>
                                        </p:attrNameLst>
                                      </p:cBhvr>
                                      <p:tavLst>
                                        <p:tav tm="0">
                                          <p:val>
                                            <p:strVal val="#ppt_x"/>
                                          </p:val>
                                        </p:tav>
                                        <p:tav tm="100000">
                                          <p:val>
                                            <p:strVal val="#ppt_x"/>
                                          </p:val>
                                        </p:tav>
                                      </p:tavLst>
                                    </p:anim>
                                    <p:anim calcmode="lin" valueType="num">
                                      <p:cBhvr additive="base">
                                        <p:cTn id="97" dur="500" fill="hold"/>
                                        <p:tgtEl>
                                          <p:spTgt spid="131"/>
                                        </p:tgtEl>
                                        <p:attrNameLst>
                                          <p:attrName>ppt_y</p:attrName>
                                        </p:attrNameLst>
                                      </p:cBhvr>
                                      <p:tavLst>
                                        <p:tav tm="0">
                                          <p:val>
                                            <p:strVal val="0-#ppt_h/2"/>
                                          </p:val>
                                        </p:tav>
                                        <p:tav tm="100000">
                                          <p:val>
                                            <p:strVal val="#ppt_y"/>
                                          </p:val>
                                        </p:tav>
                                      </p:tavLst>
                                    </p:anim>
                                  </p:childTnLst>
                                </p:cTn>
                              </p:par>
                            </p:childTnLst>
                          </p:cTn>
                        </p:par>
                        <p:par>
                          <p:cTn id="98" fill="hold" nodeType="afterGroup">
                            <p:stCondLst>
                              <p:cond delay="4250"/>
                            </p:stCondLst>
                            <p:childTnLst>
                              <p:par>
                                <p:cTn id="99" presetID="2" presetClass="entr" presetSubtype="1" fill="hold" nodeType="afterEffect">
                                  <p:stCondLst>
                                    <p:cond delay="0"/>
                                  </p:stCondLst>
                                  <p:childTnLst>
                                    <p:set>
                                      <p:cBhvr>
                                        <p:cTn id="100" dur="1" fill="hold">
                                          <p:stCondLst>
                                            <p:cond delay="0"/>
                                          </p:stCondLst>
                                        </p:cTn>
                                        <p:tgtEl>
                                          <p:spTgt spid="140"/>
                                        </p:tgtEl>
                                        <p:attrNameLst>
                                          <p:attrName>style.visibility</p:attrName>
                                        </p:attrNameLst>
                                      </p:cBhvr>
                                      <p:to>
                                        <p:strVal val="visible"/>
                                      </p:to>
                                    </p:set>
                                    <p:anim calcmode="lin" valueType="num">
                                      <p:cBhvr additive="base">
                                        <p:cTn id="101" dur="500" fill="hold"/>
                                        <p:tgtEl>
                                          <p:spTgt spid="140"/>
                                        </p:tgtEl>
                                        <p:attrNameLst>
                                          <p:attrName>ppt_x</p:attrName>
                                        </p:attrNameLst>
                                      </p:cBhvr>
                                      <p:tavLst>
                                        <p:tav tm="0">
                                          <p:val>
                                            <p:strVal val="#ppt_x"/>
                                          </p:val>
                                        </p:tav>
                                        <p:tav tm="100000">
                                          <p:val>
                                            <p:strVal val="#ppt_x"/>
                                          </p:val>
                                        </p:tav>
                                      </p:tavLst>
                                    </p:anim>
                                    <p:anim calcmode="lin" valueType="num">
                                      <p:cBhvr additive="base">
                                        <p:cTn id="102" dur="500" fill="hold"/>
                                        <p:tgtEl>
                                          <p:spTgt spid="140"/>
                                        </p:tgtEl>
                                        <p:attrNameLst>
                                          <p:attrName>ppt_y</p:attrName>
                                        </p:attrNameLst>
                                      </p:cBhvr>
                                      <p:tavLst>
                                        <p:tav tm="0">
                                          <p:val>
                                            <p:strVal val="0-#ppt_h/2"/>
                                          </p:val>
                                        </p:tav>
                                        <p:tav tm="100000">
                                          <p:val>
                                            <p:strVal val="#ppt_y"/>
                                          </p:val>
                                        </p:tav>
                                      </p:tavLst>
                                    </p:anim>
                                  </p:childTnLst>
                                </p:cTn>
                              </p:par>
                            </p:childTnLst>
                          </p:cTn>
                        </p:par>
                        <p:par>
                          <p:cTn id="103" fill="hold" nodeType="afterGroup">
                            <p:stCondLst>
                              <p:cond delay="4750"/>
                            </p:stCondLst>
                            <p:childTnLst>
                              <p:par>
                                <p:cTn id="104" presetID="42" presetClass="entr" presetSubtype="0" fill="hold" grpId="0" nodeType="afterEffect">
                                  <p:stCondLst>
                                    <p:cond delay="0"/>
                                  </p:stCondLst>
                                  <p:childTnLst>
                                    <p:set>
                                      <p:cBhvr>
                                        <p:cTn id="105" dur="1" fill="hold">
                                          <p:stCondLst>
                                            <p:cond delay="0"/>
                                          </p:stCondLst>
                                        </p:cTn>
                                        <p:tgtEl>
                                          <p:spTgt spid="144"/>
                                        </p:tgtEl>
                                        <p:attrNameLst>
                                          <p:attrName>style.visibility</p:attrName>
                                        </p:attrNameLst>
                                      </p:cBhvr>
                                      <p:to>
                                        <p:strVal val="visible"/>
                                      </p:to>
                                    </p:set>
                                    <p:animEffect transition="in" filter="fade">
                                      <p:cBhvr>
                                        <p:cTn id="106" dur="1000"/>
                                        <p:tgtEl>
                                          <p:spTgt spid="144"/>
                                        </p:tgtEl>
                                      </p:cBhvr>
                                    </p:animEffect>
                                    <p:anim calcmode="lin" valueType="num">
                                      <p:cBhvr>
                                        <p:cTn id="107" dur="1000" fill="hold"/>
                                        <p:tgtEl>
                                          <p:spTgt spid="144"/>
                                        </p:tgtEl>
                                        <p:attrNameLst>
                                          <p:attrName>ppt_x</p:attrName>
                                        </p:attrNameLst>
                                      </p:cBhvr>
                                      <p:tavLst>
                                        <p:tav tm="0">
                                          <p:val>
                                            <p:strVal val="#ppt_x"/>
                                          </p:val>
                                        </p:tav>
                                        <p:tav tm="100000">
                                          <p:val>
                                            <p:strVal val="#ppt_x"/>
                                          </p:val>
                                        </p:tav>
                                      </p:tavLst>
                                    </p:anim>
                                    <p:anim calcmode="lin" valueType="num">
                                      <p:cBhvr>
                                        <p:cTn id="108" dur="1000" fill="hold"/>
                                        <p:tgtEl>
                                          <p:spTgt spid="1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p:bldP spid="95" grpId="0"/>
      <p:bldP spid="121" grpId="0"/>
      <p:bldP spid="122" grpId="0"/>
      <p:bldP spid="144" grpId="0"/>
      <p:bldP spid="148" grpId="0"/>
      <p:bldP spid="149"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6" name="组合 5"/>
          <p:cNvGrpSpPr/>
          <p:nvPr/>
        </p:nvGrpSpPr>
        <p:grpSpPr>
          <a:xfrm>
            <a:off x="871254" y="2067748"/>
            <a:ext cx="10449493" cy="915121"/>
            <a:chOff x="751910" y="1385319"/>
            <a:chExt cx="10449493" cy="915121"/>
          </a:xfrm>
        </p:grpSpPr>
        <p:sp>
          <p:nvSpPr>
            <p:cNvPr id="7" name="矩形: 圆角 6"/>
            <p:cNvSpPr/>
            <p:nvPr/>
          </p:nvSpPr>
          <p:spPr>
            <a:xfrm>
              <a:off x="751910" y="1385319"/>
              <a:ext cx="10388263" cy="915121"/>
            </a:xfrm>
            <a:prstGeom prst="roundRect">
              <a:avLst>
                <a:gd name="adj" fmla="val 7492"/>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endParaRPr>
            </a:p>
          </p:txBody>
        </p:sp>
        <p:sp>
          <p:nvSpPr>
            <p:cNvPr id="8" name="矩形 7"/>
            <p:cNvSpPr/>
            <p:nvPr/>
          </p:nvSpPr>
          <p:spPr>
            <a:xfrm>
              <a:off x="813140" y="1385319"/>
              <a:ext cx="10388263" cy="853567"/>
            </a:xfrm>
            <a:prstGeom prst="rect">
              <a:avLst/>
            </a:prstGeom>
          </p:spPr>
          <p:txBody>
            <a:bodyPr wrap="square">
              <a:spAutoFit/>
            </a:bodyPr>
            <a:lstStyle/>
            <a:p>
              <a:pPr marL="342900" indent="-342900">
                <a:lnSpc>
                  <a:spcPct val="130000"/>
                </a:lnSpc>
                <a:buFont typeface="Wingdings" panose="05000000000000000000" pitchFamily="2" charset="2"/>
                <a:buChar char="ü"/>
              </a:pPr>
              <a:r>
                <a:rPr lang="zh-CN" altLang="en-US" sz="2000">
                  <a:latin typeface="微软雅黑" panose="020B0503020204020204" pitchFamily="34" charset="-122"/>
                  <a:ea typeface="微软雅黑" panose="020B0503020204020204" pitchFamily="34" charset="-122"/>
                </a:rPr>
                <a:t>摩尔根假设控制白眼性状的隐性基因</a:t>
              </a:r>
              <a:r>
                <a:rPr lang="en-US" altLang="zh-CN" sz="2000">
                  <a:latin typeface="微软雅黑" panose="020B0503020204020204" pitchFamily="34" charset="-122"/>
                  <a:ea typeface="微软雅黑" panose="020B0503020204020204" pitchFamily="34" charset="-122"/>
                </a:rPr>
                <a:t>w</a:t>
              </a:r>
              <a:r>
                <a:rPr lang="zh-CN" altLang="en-US" sz="2000">
                  <a:latin typeface="微软雅黑" panose="020B0503020204020204" pitchFamily="34" charset="-122"/>
                  <a:ea typeface="微软雅黑" panose="020B0503020204020204" pitchFamily="34" charset="-122"/>
                </a:rPr>
                <a:t>位于</a:t>
              </a:r>
              <a:r>
                <a:rPr lang="en-US" altLang="zh-CN" sz="2000">
                  <a:latin typeface="微软雅黑" panose="020B0503020204020204" pitchFamily="34" charset="-122"/>
                  <a:ea typeface="微软雅黑" panose="020B0503020204020204" pitchFamily="34" charset="-122"/>
                </a:rPr>
                <a:t>X</a:t>
              </a:r>
              <a:r>
                <a:rPr lang="zh-CN" altLang="en-US" sz="2000">
                  <a:latin typeface="微软雅黑" panose="020B0503020204020204" pitchFamily="34" charset="-122"/>
                  <a:ea typeface="微软雅黑" panose="020B0503020204020204" pitchFamily="34" charset="-122"/>
                </a:rPr>
                <a:t>染色体上，</a:t>
              </a:r>
              <a:r>
                <a:rPr lang="en-US" altLang="zh-CN" sz="2000">
                  <a:latin typeface="微软雅黑" panose="020B0503020204020204" pitchFamily="34" charset="-122"/>
                  <a:ea typeface="微软雅黑" panose="020B0503020204020204" pitchFamily="34" charset="-122"/>
                </a:rPr>
                <a:t>Y</a:t>
              </a:r>
              <a:r>
                <a:rPr lang="zh-CN" altLang="en-US" sz="2000">
                  <a:latin typeface="微软雅黑" panose="020B0503020204020204" pitchFamily="34" charset="-122"/>
                  <a:ea typeface="微软雅黑" panose="020B0503020204020204" pitchFamily="34" charset="-122"/>
                </a:rPr>
                <a:t>染色体上不携带这个基因的显性等位基因，这一假设圆满地解释了果蝇的白眼遗传。</a:t>
              </a:r>
            </a:p>
          </p:txBody>
        </p:sp>
      </p:grpSp>
      <p:grpSp>
        <p:nvGrpSpPr>
          <p:cNvPr id="9" name="组合 8"/>
          <p:cNvGrpSpPr/>
          <p:nvPr/>
        </p:nvGrpSpPr>
        <p:grpSpPr>
          <a:xfrm>
            <a:off x="901869" y="3152625"/>
            <a:ext cx="10388263" cy="1293285"/>
            <a:chOff x="716884" y="2490022"/>
            <a:chExt cx="10533866" cy="1293285"/>
          </a:xfrm>
        </p:grpSpPr>
        <p:sp>
          <p:nvSpPr>
            <p:cNvPr id="10" name="矩形: 圆角 9"/>
            <p:cNvSpPr/>
            <p:nvPr/>
          </p:nvSpPr>
          <p:spPr>
            <a:xfrm>
              <a:off x="716884" y="2490022"/>
              <a:ext cx="10533866" cy="1293285"/>
            </a:xfrm>
            <a:prstGeom prst="roundRect">
              <a:avLst>
                <a:gd name="adj" fmla="val 7492"/>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endParaRPr>
            </a:p>
          </p:txBody>
        </p:sp>
        <p:sp>
          <p:nvSpPr>
            <p:cNvPr id="11" name="矩形 10"/>
            <p:cNvSpPr/>
            <p:nvPr/>
          </p:nvSpPr>
          <p:spPr>
            <a:xfrm>
              <a:off x="813140" y="2490022"/>
              <a:ext cx="10388263" cy="1253677"/>
            </a:xfrm>
            <a:prstGeom prst="rect">
              <a:avLst/>
            </a:prstGeom>
          </p:spPr>
          <p:txBody>
            <a:bodyPr wrap="square">
              <a:spAutoFit/>
            </a:bodyPr>
            <a:lstStyle/>
            <a:p>
              <a:pPr marL="342900" indent="-342900">
                <a:lnSpc>
                  <a:spcPct val="130000"/>
                </a:lnSpc>
                <a:buFont typeface="Wingdings" panose="05000000000000000000" pitchFamily="2" charset="2"/>
                <a:buChar char="ü"/>
              </a:pPr>
              <a:r>
                <a:rPr lang="zh-CN" altLang="en-US" sz="2000" dirty="0">
                  <a:latin typeface="微软雅黑" panose="020B0503020204020204" pitchFamily="34" charset="-122"/>
                  <a:ea typeface="微软雅黑" panose="020B0503020204020204" pitchFamily="34" charset="-122"/>
                </a:rPr>
                <a:t>后来，摩尔根根据这一假设预测白眼雌果蝇与白眼雄果蝇杂交，</a:t>
              </a:r>
              <a:r>
                <a:rPr lang="en-US" altLang="zh-CN" sz="2000" dirty="0">
                  <a:latin typeface="微软雅黑" panose="020B0503020204020204" pitchFamily="34" charset="-122"/>
                  <a:ea typeface="微软雅黑" panose="020B0503020204020204" pitchFamily="34" charset="-122"/>
                </a:rPr>
                <a:t>F</a:t>
              </a:r>
              <a:r>
                <a:rPr lang="en-US" altLang="zh-CN" sz="2000" baseline="-25000" dirty="0">
                  <a:latin typeface="微软雅黑" panose="020B0503020204020204" pitchFamily="34" charset="-122"/>
                  <a:ea typeface="微软雅黑" panose="020B0503020204020204" pitchFamily="34" charset="-122"/>
                </a:rPr>
                <a:t>1</a:t>
              </a:r>
              <a:r>
                <a:rPr lang="zh-CN" altLang="en-US" sz="2000" dirty="0">
                  <a:latin typeface="微软雅黑" panose="020B0503020204020204" pitchFamily="34" charset="-122"/>
                  <a:ea typeface="微软雅黑" panose="020B0503020204020204" pitchFamily="34" charset="-122"/>
                </a:rPr>
                <a:t>应该全部为白眼。真实的实验结果与摩尔根的预测相吻合，那说明摩尔根的假设是正确的。这种研究问题的思路与孟德尔豌豆杂交实验的研究思路一致，都是“</a:t>
              </a:r>
              <a:r>
                <a:rPr lang="zh-CN" altLang="en-US" sz="2000" b="1" dirty="0">
                  <a:latin typeface="微软雅黑" panose="020B0503020204020204" pitchFamily="34" charset="-122"/>
                  <a:ea typeface="微软雅黑" panose="020B0503020204020204" pitchFamily="34" charset="-122"/>
                </a:rPr>
                <a:t>假说演绎法</a:t>
              </a:r>
              <a:r>
                <a:rPr lang="zh-CN" altLang="en-US" sz="2000" dirty="0">
                  <a:latin typeface="微软雅黑" panose="020B0503020204020204" pitchFamily="34" charset="-122"/>
                  <a:ea typeface="微软雅黑" panose="020B0503020204020204" pitchFamily="34" charset="-122"/>
                </a:rPr>
                <a:t>”。</a:t>
              </a:r>
            </a:p>
          </p:txBody>
        </p:sp>
      </p:grpSp>
      <p:grpSp>
        <p:nvGrpSpPr>
          <p:cNvPr id="12" name="组合 11"/>
          <p:cNvGrpSpPr/>
          <p:nvPr/>
        </p:nvGrpSpPr>
        <p:grpSpPr>
          <a:xfrm>
            <a:off x="901869" y="4631040"/>
            <a:ext cx="10388263" cy="922345"/>
            <a:chOff x="716884" y="4606528"/>
            <a:chExt cx="10388263" cy="922345"/>
          </a:xfrm>
        </p:grpSpPr>
        <p:sp>
          <p:nvSpPr>
            <p:cNvPr id="13" name="矩形: 圆角 12"/>
            <p:cNvSpPr/>
            <p:nvPr/>
          </p:nvSpPr>
          <p:spPr>
            <a:xfrm>
              <a:off x="716884" y="4606528"/>
              <a:ext cx="10388263" cy="922345"/>
            </a:xfrm>
            <a:prstGeom prst="roundRect">
              <a:avLst>
                <a:gd name="adj" fmla="val 7492"/>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endParaRPr>
            </a:p>
          </p:txBody>
        </p:sp>
        <p:sp>
          <p:nvSpPr>
            <p:cNvPr id="14" name="矩形 13"/>
            <p:cNvSpPr/>
            <p:nvPr/>
          </p:nvSpPr>
          <p:spPr>
            <a:xfrm>
              <a:off x="813140" y="4675306"/>
              <a:ext cx="10292007" cy="853567"/>
            </a:xfrm>
            <a:prstGeom prst="rect">
              <a:avLst/>
            </a:prstGeom>
          </p:spPr>
          <p:txBody>
            <a:bodyPr wrap="square">
              <a:spAutoFit/>
            </a:bodyPr>
            <a:lstStyle/>
            <a:p>
              <a:pPr marL="342900" indent="-342900">
                <a:lnSpc>
                  <a:spcPct val="130000"/>
                </a:lnSpc>
                <a:buFont typeface="Wingdings" panose="05000000000000000000" pitchFamily="2" charset="2"/>
                <a:buChar char="ü"/>
              </a:pPr>
              <a:r>
                <a:rPr lang="zh-CN" altLang="en-US" sz="2000">
                  <a:latin typeface="微软雅黑" panose="020B0503020204020204" pitchFamily="34" charset="-122"/>
                  <a:ea typeface="微软雅黑" panose="020B0503020204020204" pitchFamily="34" charset="-122"/>
                </a:rPr>
                <a:t>摩尔根和他学生们的工作，把一个特定的基因和一条特定的染色体</a:t>
              </a:r>
              <a:r>
                <a:rPr lang="en-US" altLang="zh-CN" sz="2000">
                  <a:latin typeface="微软雅黑" panose="020B0503020204020204" pitchFamily="34" charset="-122"/>
                  <a:ea typeface="微软雅黑" panose="020B0503020204020204" pitchFamily="34" charset="-122"/>
                </a:rPr>
                <a:t>——X</a:t>
              </a:r>
              <a:r>
                <a:rPr lang="zh-CN" altLang="en-US" sz="2000">
                  <a:latin typeface="微软雅黑" panose="020B0503020204020204" pitchFamily="34" charset="-122"/>
                  <a:ea typeface="微软雅黑" panose="020B0503020204020204" pitchFamily="34" charset="-122"/>
                </a:rPr>
                <a:t>染色体联系起来，从而用实验证明了基因在染色体上。从此，摩尔根成了孟德尔理论的坚定支持者。</a:t>
              </a:r>
            </a:p>
          </p:txBody>
        </p:sp>
      </p:grpSp>
      <p:grpSp>
        <p:nvGrpSpPr>
          <p:cNvPr id="18" name="淘宝网Chenying0907出品 7"/>
          <p:cNvGrpSpPr/>
          <p:nvPr/>
        </p:nvGrpSpPr>
        <p:grpSpPr>
          <a:xfrm>
            <a:off x="552971" y="324163"/>
            <a:ext cx="604358" cy="216024"/>
            <a:chOff x="264939" y="188640"/>
            <a:chExt cx="604358" cy="216024"/>
          </a:xfrm>
        </p:grpSpPr>
        <p:sp>
          <p:nvSpPr>
            <p:cNvPr id="19" name="燕尾形 18"/>
            <p:cNvSpPr/>
            <p:nvPr/>
          </p:nvSpPr>
          <p:spPr>
            <a:xfrm>
              <a:off x="264939" y="188640"/>
              <a:ext cx="216024" cy="216024"/>
            </a:xfrm>
            <a:prstGeom prst="chevron">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0" name="燕尾形 19"/>
            <p:cNvSpPr/>
            <p:nvPr/>
          </p:nvSpPr>
          <p:spPr>
            <a:xfrm>
              <a:off x="454914" y="188640"/>
              <a:ext cx="216024" cy="216024"/>
            </a:xfrm>
            <a:prstGeom prst="chevron">
              <a:avLst/>
            </a:prstGeom>
            <a:solidFill>
              <a:srgbClr val="01ACBE">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1" name="燕尾形 20"/>
            <p:cNvSpPr/>
            <p:nvPr/>
          </p:nvSpPr>
          <p:spPr>
            <a:xfrm>
              <a:off x="653273" y="188640"/>
              <a:ext cx="216024" cy="216024"/>
            </a:xfrm>
            <a:prstGeom prst="chevron">
              <a:avLst/>
            </a:prstGeom>
            <a:solidFill>
              <a:srgbClr val="01ACBE">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22" name="淘宝网Chenying0907出品 9"/>
          <p:cNvSpPr txBox="1"/>
          <p:nvPr/>
        </p:nvSpPr>
        <p:spPr>
          <a:xfrm>
            <a:off x="1345058" y="186512"/>
            <a:ext cx="4790239" cy="438582"/>
          </a:xfrm>
          <a:prstGeom prst="rect">
            <a:avLst/>
          </a:prstGeom>
          <a:noFill/>
        </p:spPr>
        <p:txBody>
          <a:bodyPr wrap="square" lIns="68580" tIns="34290" rIns="68580" bIns="34290" rtlCol="0">
            <a:spAutoFit/>
          </a:bodyPr>
          <a:lstStyle/>
          <a:p>
            <a:pPr marL="0" lvl="1"/>
            <a:r>
              <a:rPr lang="zh-CN" altLang="en-US" sz="2400" b="1" dirty="0">
                <a:solidFill>
                  <a:srgbClr val="01ACBE"/>
                </a:solidFill>
                <a:latin typeface="微软雅黑" pitchFamily="34" charset="-122"/>
                <a:ea typeface="微软雅黑" pitchFamily="34" charset="-122"/>
              </a:rPr>
              <a:t>基因位于染色体上的实验证据</a:t>
            </a:r>
          </a:p>
        </p:txBody>
      </p:sp>
      <p:cxnSp>
        <p:nvCxnSpPr>
          <p:cNvPr id="23" name="淘宝网Chenying0907出品 12"/>
          <p:cNvCxnSpPr/>
          <p:nvPr/>
        </p:nvCxnSpPr>
        <p:spPr>
          <a:xfrm>
            <a:off x="1417067" y="620688"/>
            <a:ext cx="964907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4" name="圆角矩形 23"/>
          <p:cNvSpPr/>
          <p:nvPr/>
        </p:nvSpPr>
        <p:spPr>
          <a:xfrm>
            <a:off x="3925595" y="1111087"/>
            <a:ext cx="4215412" cy="576064"/>
          </a:xfrm>
          <a:prstGeom prst="roundRect">
            <a:avLst>
              <a:gd name="adj" fmla="val 50000"/>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solidFill>
                  <a:schemeClr val="bg1"/>
                </a:solidFill>
                <a:latin typeface="微软雅黑" panose="020B0503020204020204" pitchFamily="34" charset="-122"/>
                <a:ea typeface="微软雅黑" panose="020B0503020204020204" pitchFamily="34" charset="-122"/>
              </a:rPr>
              <a:t>摩尔根的果蝇杂交</a:t>
            </a:r>
            <a:r>
              <a:rPr lang="zh-CN" altLang="en-US" sz="2800" dirty="0" smtClean="0">
                <a:solidFill>
                  <a:schemeClr val="bg1"/>
                </a:solidFill>
                <a:latin typeface="微软雅黑" panose="020B0503020204020204" pitchFamily="34" charset="-122"/>
                <a:ea typeface="微软雅黑" panose="020B0503020204020204" pitchFamily="34" charset="-122"/>
              </a:rPr>
              <a:t>实验</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750"/>
                                        <p:tgtEl>
                                          <p:spTgt spid="6"/>
                                        </p:tgtEl>
                                      </p:cBhvr>
                                    </p:animEffect>
                                    <p:anim calcmode="lin" valueType="num">
                                      <p:cBhvr>
                                        <p:cTn id="8" dur="1750" fill="hold"/>
                                        <p:tgtEl>
                                          <p:spTgt spid="6"/>
                                        </p:tgtEl>
                                        <p:attrNameLst>
                                          <p:attrName>ppt_x</p:attrName>
                                        </p:attrNameLst>
                                      </p:cBhvr>
                                      <p:tavLst>
                                        <p:tav tm="0">
                                          <p:val>
                                            <p:strVal val="#ppt_x"/>
                                          </p:val>
                                        </p:tav>
                                        <p:tav tm="100000">
                                          <p:val>
                                            <p:strVal val="#ppt_x"/>
                                          </p:val>
                                        </p:tav>
                                      </p:tavLst>
                                    </p:anim>
                                    <p:anim calcmode="lin" valueType="num">
                                      <p:cBhvr>
                                        <p:cTn id="9" dur="175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after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750"/>
                                        <p:tgtEl>
                                          <p:spTgt spid="9"/>
                                        </p:tgtEl>
                                      </p:cBhvr>
                                    </p:animEffect>
                                    <p:anim calcmode="lin" valueType="num">
                                      <p:cBhvr>
                                        <p:cTn id="15" dur="1750" fill="hold"/>
                                        <p:tgtEl>
                                          <p:spTgt spid="9"/>
                                        </p:tgtEl>
                                        <p:attrNameLst>
                                          <p:attrName>ppt_x</p:attrName>
                                        </p:attrNameLst>
                                      </p:cBhvr>
                                      <p:tavLst>
                                        <p:tav tm="0">
                                          <p:val>
                                            <p:strVal val="#ppt_x"/>
                                          </p:val>
                                        </p:tav>
                                        <p:tav tm="100000">
                                          <p:val>
                                            <p:strVal val="#ppt_x"/>
                                          </p:val>
                                        </p:tav>
                                      </p:tavLst>
                                    </p:anim>
                                    <p:anim calcmode="lin" valueType="num">
                                      <p:cBhvr>
                                        <p:cTn id="16" dur="175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750"/>
                                        <p:tgtEl>
                                          <p:spTgt spid="12"/>
                                        </p:tgtEl>
                                      </p:cBhvr>
                                    </p:animEffect>
                                    <p:anim calcmode="lin" valueType="num">
                                      <p:cBhvr>
                                        <p:cTn id="22" dur="1750" fill="hold"/>
                                        <p:tgtEl>
                                          <p:spTgt spid="12"/>
                                        </p:tgtEl>
                                        <p:attrNameLst>
                                          <p:attrName>ppt_x</p:attrName>
                                        </p:attrNameLst>
                                      </p:cBhvr>
                                      <p:tavLst>
                                        <p:tav tm="0">
                                          <p:val>
                                            <p:strVal val="#ppt_x"/>
                                          </p:val>
                                        </p:tav>
                                        <p:tav tm="100000">
                                          <p:val>
                                            <p:strVal val="#ppt_x"/>
                                          </p:val>
                                        </p:tav>
                                      </p:tavLst>
                                    </p:anim>
                                    <p:anim calcmode="lin" valueType="num">
                                      <p:cBhvr>
                                        <p:cTn id="23" dur="175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fade">
                                      <p:cBhvr>
                                        <p:cTn id="28" dur="1000"/>
                                        <p:tgtEl>
                                          <p:spTgt spid="24"/>
                                        </p:tgtEl>
                                      </p:cBhvr>
                                    </p:animEffect>
                                    <p:anim calcmode="lin" valueType="num">
                                      <p:cBhvr>
                                        <p:cTn id="29" dur="1000" fill="hold"/>
                                        <p:tgtEl>
                                          <p:spTgt spid="24"/>
                                        </p:tgtEl>
                                        <p:attrNameLst>
                                          <p:attrName>ppt_x</p:attrName>
                                        </p:attrNameLst>
                                      </p:cBhvr>
                                      <p:tavLst>
                                        <p:tav tm="0">
                                          <p:val>
                                            <p:strVal val="#ppt_x"/>
                                          </p:val>
                                        </p:tav>
                                        <p:tav tm="100000">
                                          <p:val>
                                            <p:strVal val="#ppt_x"/>
                                          </p:val>
                                        </p:tav>
                                      </p:tavLst>
                                    </p:anim>
                                    <p:anim calcmode="lin" valueType="num">
                                      <p:cBhvr>
                                        <p:cTn id="30"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2" name="组合 11"/>
          <p:cNvGrpSpPr/>
          <p:nvPr/>
        </p:nvGrpSpPr>
        <p:grpSpPr>
          <a:xfrm>
            <a:off x="912726" y="2874102"/>
            <a:ext cx="3579773" cy="2310349"/>
            <a:chOff x="1501421" y="2285859"/>
            <a:chExt cx="3579773" cy="2310349"/>
          </a:xfrm>
        </p:grpSpPr>
        <p:pic>
          <p:nvPicPr>
            <p:cNvPr id="6" name="Picture 2" descr="https://timgsa.baidu.com/timg?image&amp;quality=80&amp;size=b9999_10000&amp;sec=1553531057960&amp;di=a0563192f60832a1f98bbd2471ce4ed7&amp;imgtype=0&amp;src=http%3A%2F%2Fyzhtml01.book118.com%2F2016%2F09%2F17%2F20%2F28107343%2F12.files%2Ffile0001.png"/>
            <p:cNvPicPr>
              <a:picLocks noChangeAspect="1" noChangeArrowheads="1"/>
            </p:cNvPicPr>
            <p:nvPr/>
          </p:nvPicPr>
          <p:blipFill>
            <a:blip r:embed="rId3" cstate="print">
              <a:extLst>
                <a:ext uri="{28A0092B-C50C-407E-A947-70E740481C1C}">
                  <a14:useLocalDpi xmlns:a14="http://schemas.microsoft.com/office/drawing/2010/main" val="0"/>
                </a:ext>
              </a:extLst>
            </a:blip>
            <a:srcRect r="33564" b="12936"/>
            <a:stretch>
              <a:fillRect/>
            </a:stretch>
          </p:blipFill>
          <p:spPr bwMode="auto">
            <a:xfrm>
              <a:off x="1501421" y="2285859"/>
              <a:ext cx="3579773" cy="1846558"/>
            </a:xfrm>
            <a:prstGeom prst="rect">
              <a:avLst/>
            </a:prstGeom>
            <a:noFill/>
            <a:extLst>
              <a:ext uri="{909E8E84-426E-40DD-AFC4-6F175D3DCCD1}">
                <a14:hiddenFill xmlns:a14="http://schemas.microsoft.com/office/drawing/2010/main">
                  <a:solidFill>
                    <a:srgbClr val="FFFFFF"/>
                  </a:solidFill>
                </a14:hiddenFill>
              </a:ext>
            </a:extLst>
          </p:spPr>
        </p:pic>
        <p:sp>
          <p:nvSpPr>
            <p:cNvPr id="8" name="文本框 7"/>
            <p:cNvSpPr txBox="1"/>
            <p:nvPr/>
          </p:nvSpPr>
          <p:spPr>
            <a:xfrm>
              <a:off x="1712878" y="4257654"/>
              <a:ext cx="3279106" cy="338554"/>
            </a:xfrm>
            <a:prstGeom prst="rect">
              <a:avLst/>
            </a:prstGeom>
            <a:noFill/>
          </p:spPr>
          <p:txBody>
            <a:bodyPr wrap="square" rtlCol="0">
              <a:spAutoFit/>
            </a:bodyPr>
            <a:lstStyle/>
            <a:p>
              <a:r>
                <a:rPr lang="zh-CN" altLang="en-US" sz="1600"/>
                <a:t>雌雄果蝇体细胞染色体示意图</a:t>
              </a:r>
            </a:p>
          </p:txBody>
        </p:sp>
      </p:grpSp>
      <p:grpSp>
        <p:nvGrpSpPr>
          <p:cNvPr id="4" name="组合 3"/>
          <p:cNvGrpSpPr/>
          <p:nvPr/>
        </p:nvGrpSpPr>
        <p:grpSpPr>
          <a:xfrm>
            <a:off x="7742401" y="2743202"/>
            <a:ext cx="3433471" cy="2818162"/>
            <a:chOff x="7877081" y="2862147"/>
            <a:chExt cx="3433471" cy="2818162"/>
          </a:xfrm>
        </p:grpSpPr>
        <p:pic>
          <p:nvPicPr>
            <p:cNvPr id="3" name="图片 2"/>
            <p:cNvPicPr>
              <a:picLocks noChangeAspect="1"/>
            </p:cNvPicPr>
            <p:nvPr/>
          </p:nvPicPr>
          <p:blipFill>
            <a:blip r:embed="rId4"/>
            <a:stretch>
              <a:fillRect/>
            </a:stretch>
          </p:blipFill>
          <p:spPr>
            <a:xfrm>
              <a:off x="7877081" y="2862147"/>
              <a:ext cx="3433471" cy="2455202"/>
            </a:xfrm>
            <a:prstGeom prst="rect">
              <a:avLst/>
            </a:prstGeom>
          </p:spPr>
        </p:pic>
        <p:sp>
          <p:nvSpPr>
            <p:cNvPr id="33" name="矩形 32"/>
            <p:cNvSpPr/>
            <p:nvPr/>
          </p:nvSpPr>
          <p:spPr>
            <a:xfrm>
              <a:off x="8939421" y="5341755"/>
              <a:ext cx="1850339" cy="338554"/>
            </a:xfrm>
            <a:prstGeom prst="rect">
              <a:avLst/>
            </a:prstGeom>
          </p:spPr>
          <p:txBody>
            <a:bodyPr wrap="square">
              <a:spAutoFit/>
            </a:bodyPr>
            <a:lstStyle/>
            <a:p>
              <a:r>
                <a:rPr lang="zh-CN" altLang="en-US" sz="1600" kern="100">
                  <a:latin typeface="微软雅黑" panose="020B0503020204020204" pitchFamily="34" charset="-122"/>
                  <a:ea typeface="微软雅黑" panose="020B0503020204020204" pitchFamily="34" charset="-122"/>
                  <a:cs typeface="Times New Roman" panose="02020603050405020304" pitchFamily="18" charset="0"/>
                </a:rPr>
                <a:t>染色体的电镜照片</a:t>
              </a:r>
              <a:endParaRPr lang="zh-CN" altLang="en-US" sz="1600">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4727096" y="2079745"/>
            <a:ext cx="2688994" cy="3649152"/>
            <a:chOff x="4558553" y="2057443"/>
            <a:chExt cx="2688994" cy="3649152"/>
          </a:xfrm>
        </p:grpSpPr>
        <p:pic>
          <p:nvPicPr>
            <p:cNvPr id="2" name="图片 1"/>
            <p:cNvPicPr>
              <a:picLocks noChangeAspect="1"/>
            </p:cNvPicPr>
            <p:nvPr/>
          </p:nvPicPr>
          <p:blipFill>
            <a:blip r:embed="rId5"/>
            <a:stretch>
              <a:fillRect/>
            </a:stretch>
          </p:blipFill>
          <p:spPr>
            <a:xfrm>
              <a:off x="4558553" y="2057443"/>
              <a:ext cx="2688994" cy="3479875"/>
            </a:xfrm>
            <a:prstGeom prst="rect">
              <a:avLst/>
            </a:prstGeom>
          </p:spPr>
        </p:pic>
        <p:sp>
          <p:nvSpPr>
            <p:cNvPr id="17" name="矩形 16"/>
            <p:cNvSpPr/>
            <p:nvPr/>
          </p:nvSpPr>
          <p:spPr>
            <a:xfrm>
              <a:off x="4642516" y="5368041"/>
              <a:ext cx="2605031" cy="338554"/>
            </a:xfrm>
            <a:prstGeom prst="rect">
              <a:avLst/>
            </a:prstGeom>
            <a:solidFill>
              <a:schemeClr val="bg1"/>
            </a:solidFill>
          </p:spPr>
          <p:txBody>
            <a:bodyPr wrap="square">
              <a:spAutoFit/>
            </a:bodyPr>
            <a:lstStyle/>
            <a:p>
              <a:r>
                <a:rPr lang="zh-CN" altLang="en-US" sz="1600" kern="100">
                  <a:latin typeface="微软雅黑" panose="020B0503020204020204" pitchFamily="34" charset="-122"/>
                  <a:ea typeface="微软雅黑" panose="020B0503020204020204" pitchFamily="34" charset="-122"/>
                  <a:cs typeface="Times New Roman" panose="02020603050405020304" pitchFamily="18" charset="0"/>
                </a:rPr>
                <a:t>果蝇</a:t>
              </a:r>
              <a:r>
                <a:rPr lang="en-US" altLang="zh-CN" sz="1600" kern="100">
                  <a:latin typeface="微软雅黑" panose="020B0503020204020204" pitchFamily="34" charset="-122"/>
                  <a:ea typeface="微软雅黑" panose="020B0503020204020204" pitchFamily="34" charset="-122"/>
                  <a:cs typeface="Times New Roman" panose="02020603050405020304" pitchFamily="18" charset="0"/>
                </a:rPr>
                <a:t>X</a:t>
              </a:r>
              <a:r>
                <a:rPr lang="zh-CN" altLang="en-US" sz="1600" kern="100">
                  <a:latin typeface="微软雅黑" panose="020B0503020204020204" pitchFamily="34" charset="-122"/>
                  <a:ea typeface="微软雅黑" panose="020B0503020204020204" pitchFamily="34" charset="-122"/>
                  <a:cs typeface="Times New Roman" panose="02020603050405020304" pitchFamily="18" charset="0"/>
                </a:rPr>
                <a:t>染色体上的部分基因</a:t>
              </a:r>
              <a:endParaRPr lang="zh-CN" altLang="en-US" sz="1600">
                <a:latin typeface="微软雅黑" panose="020B0503020204020204" pitchFamily="34" charset="-122"/>
                <a:ea typeface="微软雅黑" panose="020B0503020204020204" pitchFamily="34" charset="-122"/>
              </a:endParaRPr>
            </a:p>
          </p:txBody>
        </p:sp>
      </p:grpSp>
      <p:grpSp>
        <p:nvGrpSpPr>
          <p:cNvPr id="14" name="淘宝网Chenying0907出品 7"/>
          <p:cNvGrpSpPr/>
          <p:nvPr/>
        </p:nvGrpSpPr>
        <p:grpSpPr>
          <a:xfrm>
            <a:off x="552971" y="324163"/>
            <a:ext cx="604358" cy="216024"/>
            <a:chOff x="264939" y="188640"/>
            <a:chExt cx="604358" cy="216024"/>
          </a:xfrm>
        </p:grpSpPr>
        <p:sp>
          <p:nvSpPr>
            <p:cNvPr id="15" name="燕尾形 14"/>
            <p:cNvSpPr/>
            <p:nvPr/>
          </p:nvSpPr>
          <p:spPr>
            <a:xfrm>
              <a:off x="264939" y="188640"/>
              <a:ext cx="216024" cy="216024"/>
            </a:xfrm>
            <a:prstGeom prst="chevron">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 name="燕尾形 15"/>
            <p:cNvSpPr/>
            <p:nvPr/>
          </p:nvSpPr>
          <p:spPr>
            <a:xfrm>
              <a:off x="454914" y="188640"/>
              <a:ext cx="216024" cy="216024"/>
            </a:xfrm>
            <a:prstGeom prst="chevron">
              <a:avLst/>
            </a:prstGeom>
            <a:solidFill>
              <a:srgbClr val="01ACBE">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 name="燕尾形 17"/>
            <p:cNvSpPr/>
            <p:nvPr/>
          </p:nvSpPr>
          <p:spPr>
            <a:xfrm>
              <a:off x="653273" y="188640"/>
              <a:ext cx="216024" cy="216024"/>
            </a:xfrm>
            <a:prstGeom prst="chevron">
              <a:avLst/>
            </a:prstGeom>
            <a:solidFill>
              <a:srgbClr val="01ACBE">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9" name="淘宝网Chenying0907出品 9"/>
          <p:cNvSpPr txBox="1"/>
          <p:nvPr/>
        </p:nvSpPr>
        <p:spPr>
          <a:xfrm>
            <a:off x="1345058" y="186512"/>
            <a:ext cx="4790239" cy="438582"/>
          </a:xfrm>
          <a:prstGeom prst="rect">
            <a:avLst/>
          </a:prstGeom>
          <a:noFill/>
        </p:spPr>
        <p:txBody>
          <a:bodyPr wrap="square" lIns="68580" tIns="34290" rIns="68580" bIns="34290" rtlCol="0">
            <a:spAutoFit/>
          </a:bodyPr>
          <a:lstStyle/>
          <a:p>
            <a:pPr marL="0" lvl="1"/>
            <a:r>
              <a:rPr lang="zh-CN" altLang="en-US" sz="2400" b="1" dirty="0">
                <a:solidFill>
                  <a:srgbClr val="01ACBE"/>
                </a:solidFill>
                <a:latin typeface="微软雅黑" pitchFamily="34" charset="-122"/>
                <a:ea typeface="微软雅黑" pitchFamily="34" charset="-122"/>
              </a:rPr>
              <a:t>基因位于染色体上的实验证据</a:t>
            </a:r>
          </a:p>
        </p:txBody>
      </p:sp>
      <p:cxnSp>
        <p:nvCxnSpPr>
          <p:cNvPr id="20" name="淘宝网Chenying0907出品 12"/>
          <p:cNvCxnSpPr/>
          <p:nvPr/>
        </p:nvCxnSpPr>
        <p:spPr>
          <a:xfrm>
            <a:off x="1417067" y="620688"/>
            <a:ext cx="964907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1" name="圆角矩形 20"/>
          <p:cNvSpPr/>
          <p:nvPr/>
        </p:nvSpPr>
        <p:spPr>
          <a:xfrm>
            <a:off x="3492460" y="1111087"/>
            <a:ext cx="5154237" cy="576064"/>
          </a:xfrm>
          <a:prstGeom prst="roundRect">
            <a:avLst>
              <a:gd name="adj" fmla="val 50000"/>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solidFill>
                  <a:schemeClr val="bg1"/>
                </a:solidFill>
                <a:latin typeface="微软雅黑" panose="020B0503020204020204" pitchFamily="34" charset="-122"/>
                <a:ea typeface="微软雅黑" panose="020B0503020204020204" pitchFamily="34" charset="-122"/>
              </a:rPr>
              <a:t>基因在染色体上呈</a:t>
            </a:r>
            <a:r>
              <a:rPr lang="zh-CN" altLang="en-US" sz="2800" dirty="0" smtClean="0">
                <a:solidFill>
                  <a:schemeClr val="bg1"/>
                </a:solidFill>
                <a:latin typeface="微软雅黑" panose="020B0503020204020204" pitchFamily="34" charset="-122"/>
                <a:ea typeface="微软雅黑" panose="020B0503020204020204" pitchFamily="34" charset="-122"/>
              </a:rPr>
              <a:t>线性排列</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2" presetClass="entr" presetSubtype="4"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down)">
                                      <p:cBhvr>
                                        <p:cTn id="21" dur="500"/>
                                        <p:tgtEl>
                                          <p:spTgt spid="5"/>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42" presetClass="entr" presetSubtype="0" fill="hold"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
                                          </p:val>
                                        </p:tav>
                                        <p:tav tm="100000">
                                          <p:val>
                                            <p:strVal val="#ppt_x"/>
                                          </p:val>
                                        </p:tav>
                                      </p:tavLst>
                                    </p:anim>
                                    <p:anim calcmode="lin" valueType="num">
                                      <p:cBhvr>
                                        <p:cTn id="28"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3" name="组合 12"/>
          <p:cNvGrpSpPr/>
          <p:nvPr/>
        </p:nvGrpSpPr>
        <p:grpSpPr>
          <a:xfrm>
            <a:off x="766598" y="2073873"/>
            <a:ext cx="3863066" cy="3507875"/>
            <a:chOff x="6706668" y="1108565"/>
            <a:chExt cx="3863066" cy="3507875"/>
          </a:xfrm>
        </p:grpSpPr>
        <p:pic>
          <p:nvPicPr>
            <p:cNvPr id="11" name="图片 10"/>
            <p:cNvPicPr>
              <a:picLocks noChangeAspect="1"/>
            </p:cNvPicPr>
            <p:nvPr/>
          </p:nvPicPr>
          <p:blipFill>
            <a:blip r:embed="rId3"/>
            <a:stretch>
              <a:fillRect/>
            </a:stretch>
          </p:blipFill>
          <p:spPr>
            <a:xfrm>
              <a:off x="6706668" y="1108565"/>
              <a:ext cx="3863066" cy="3044534"/>
            </a:xfrm>
            <a:prstGeom prst="rect">
              <a:avLst/>
            </a:prstGeom>
          </p:spPr>
        </p:pic>
        <p:sp>
          <p:nvSpPr>
            <p:cNvPr id="9" name="文本框 8"/>
            <p:cNvSpPr txBox="1"/>
            <p:nvPr/>
          </p:nvSpPr>
          <p:spPr>
            <a:xfrm>
              <a:off x="7219553" y="4216330"/>
              <a:ext cx="2837295" cy="400110"/>
            </a:xfrm>
            <a:prstGeom prst="rect">
              <a:avLst/>
            </a:prstGeom>
            <a:noFill/>
          </p:spPr>
          <p:txBody>
            <a:bodyPr wrap="square" rtlCol="0">
              <a:spAutoFit/>
            </a:bodyPr>
            <a:lstStyle/>
            <a:p>
              <a:r>
                <a:rPr lang="zh-CN" altLang="en-US" sz="2000"/>
                <a:t>人体细胞染色体示意图</a:t>
              </a:r>
            </a:p>
          </p:txBody>
        </p:sp>
      </p:grpSp>
      <p:grpSp>
        <p:nvGrpSpPr>
          <p:cNvPr id="5" name="组合 4"/>
          <p:cNvGrpSpPr/>
          <p:nvPr/>
        </p:nvGrpSpPr>
        <p:grpSpPr>
          <a:xfrm>
            <a:off x="5387546" y="2067748"/>
            <a:ext cx="6112476" cy="3756404"/>
            <a:chOff x="5387546" y="2067748"/>
            <a:chExt cx="6112476" cy="3756404"/>
          </a:xfrm>
        </p:grpSpPr>
        <p:sp>
          <p:nvSpPr>
            <p:cNvPr id="29" name="矩形: 圆角 28"/>
            <p:cNvSpPr/>
            <p:nvPr/>
          </p:nvSpPr>
          <p:spPr>
            <a:xfrm>
              <a:off x="5387546" y="2067748"/>
              <a:ext cx="6112476" cy="3756404"/>
            </a:xfrm>
            <a:prstGeom prst="roundRect">
              <a:avLst>
                <a:gd name="adj" fmla="val 4044"/>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endParaRPr>
            </a:p>
          </p:txBody>
        </p:sp>
        <p:sp>
          <p:nvSpPr>
            <p:cNvPr id="2" name="矩形 1"/>
            <p:cNvSpPr/>
            <p:nvPr/>
          </p:nvSpPr>
          <p:spPr>
            <a:xfrm>
              <a:off x="5454157" y="2170667"/>
              <a:ext cx="5790491" cy="2454005"/>
            </a:xfrm>
            <a:prstGeom prst="rect">
              <a:avLst/>
            </a:prstGeom>
          </p:spPr>
          <p:txBody>
            <a:bodyPr wrap="square">
              <a:spAutoFit/>
            </a:bodyPr>
            <a:lstStyle/>
            <a:p>
              <a:pPr marL="342900" indent="-342900" algn="just">
                <a:lnSpc>
                  <a:spcPct val="130000"/>
                </a:lnSpc>
                <a:buFont typeface="Arial" panose="020B0604020202020204" pitchFamily="34" charset="0"/>
                <a:buChar char="•"/>
              </a:pPr>
              <a:r>
                <a:rPr lang="en-US" altLang="zh-CN" sz="2000">
                  <a:latin typeface="微软雅黑" panose="020B0503020204020204" pitchFamily="34" charset="-122"/>
                  <a:ea typeface="微软雅黑" panose="020B0503020204020204" pitchFamily="34" charset="-122"/>
                </a:rPr>
                <a:t>1990</a:t>
              </a:r>
              <a:r>
                <a:rPr lang="zh-CN" altLang="en-US" sz="2000">
                  <a:latin typeface="微软雅黑" panose="020B0503020204020204" pitchFamily="34" charset="-122"/>
                  <a:ea typeface="微软雅黑" panose="020B0503020204020204" pitchFamily="34" charset="-122"/>
                </a:rPr>
                <a:t>正式启动人类基因组计划（</a:t>
              </a:r>
              <a:r>
                <a:rPr lang="en-US" altLang="zh-CN" sz="2000">
                  <a:latin typeface="微软雅黑" panose="020B0503020204020204" pitchFamily="34" charset="-122"/>
                  <a:ea typeface="微软雅黑" panose="020B0503020204020204" pitchFamily="34" charset="-122"/>
                </a:rPr>
                <a:t>Human Genome Project, HGP</a:t>
              </a:r>
              <a:r>
                <a:rPr lang="zh-CN" altLang="en-US" sz="2000">
                  <a:latin typeface="微软雅黑" panose="020B0503020204020204" pitchFamily="34" charset="-122"/>
                  <a:ea typeface="微软雅黑" panose="020B0503020204020204" pitchFamily="34" charset="-122"/>
                </a:rPr>
                <a:t>），该计划旨在测定组成人类染色体中所包含的</a:t>
              </a:r>
              <a:r>
                <a:rPr lang="en-US" altLang="zh-CN" sz="2000">
                  <a:latin typeface="微软雅黑" panose="020B0503020204020204" pitchFamily="34" charset="-122"/>
                  <a:ea typeface="微软雅黑" panose="020B0503020204020204" pitchFamily="34" charset="-122"/>
                </a:rPr>
                <a:t>30</a:t>
              </a:r>
              <a:r>
                <a:rPr lang="zh-CN" altLang="en-US" sz="2000">
                  <a:latin typeface="微软雅黑" panose="020B0503020204020204" pitchFamily="34" charset="-122"/>
                  <a:ea typeface="微软雅黑" panose="020B0503020204020204" pitchFamily="34" charset="-122"/>
                </a:rPr>
                <a:t>亿个碱基对组成的核苷酸序列，从而绘制人类基因组图谱，辨识基因及其序列，达到破译人类遗传信息的最终目的。该计划被誉为生命科学的“登月计划”。 </a:t>
              </a:r>
              <a:endParaRPr lang="en-US" altLang="zh-CN" sz="2000">
                <a:latin typeface="微软雅黑" panose="020B0503020204020204" pitchFamily="34" charset="-122"/>
                <a:ea typeface="微软雅黑" panose="020B0503020204020204" pitchFamily="34" charset="-122"/>
              </a:endParaRPr>
            </a:p>
          </p:txBody>
        </p:sp>
      </p:grpSp>
      <p:sp>
        <p:nvSpPr>
          <p:cNvPr id="28" name="矩形 27"/>
          <p:cNvSpPr/>
          <p:nvPr/>
        </p:nvSpPr>
        <p:spPr>
          <a:xfrm>
            <a:off x="5454158" y="4811918"/>
            <a:ext cx="5790490" cy="853567"/>
          </a:xfrm>
          <a:prstGeom prst="rect">
            <a:avLst/>
          </a:prstGeom>
        </p:spPr>
        <p:txBody>
          <a:bodyPr wrap="square">
            <a:spAutoFit/>
          </a:bodyPr>
          <a:lstStyle/>
          <a:p>
            <a:pPr marL="342900" indent="-342900" algn="just">
              <a:lnSpc>
                <a:spcPct val="130000"/>
              </a:lnSpc>
              <a:buFont typeface="Arial" panose="020B0604020202020204" pitchFamily="34" charset="0"/>
              <a:buChar char="•"/>
            </a:pPr>
            <a:r>
              <a:rPr lang="zh-CN" altLang="en-US" sz="2000">
                <a:latin typeface="微软雅黑" panose="020B0503020204020204" pitchFamily="34" charset="-122"/>
                <a:ea typeface="微软雅黑" panose="020B0503020204020204" pitchFamily="34" charset="-122"/>
              </a:rPr>
              <a:t>人类基因组进行测序时只测定了人的</a:t>
            </a:r>
            <a:r>
              <a:rPr lang="en-US" altLang="zh-CN" sz="2000">
                <a:latin typeface="微软雅黑" panose="020B0503020204020204" pitchFamily="34" charset="-122"/>
                <a:ea typeface="微软雅黑" panose="020B0503020204020204" pitchFamily="34" charset="-122"/>
              </a:rPr>
              <a:t>24</a:t>
            </a:r>
            <a:r>
              <a:rPr lang="zh-CN" altLang="en-US" sz="2000">
                <a:latin typeface="微软雅黑" panose="020B0503020204020204" pitchFamily="34" charset="-122"/>
                <a:ea typeface="微软雅黑" panose="020B0503020204020204" pitchFamily="34" charset="-122"/>
              </a:rPr>
              <a:t>条染色体的</a:t>
            </a:r>
            <a:r>
              <a:rPr lang="en-US" altLang="zh-CN" sz="2000">
                <a:latin typeface="微软雅黑" panose="020B0503020204020204" pitchFamily="34" charset="-122"/>
                <a:ea typeface="微软雅黑" panose="020B0503020204020204" pitchFamily="34" charset="-122"/>
              </a:rPr>
              <a:t>DNA</a:t>
            </a:r>
            <a:r>
              <a:rPr lang="zh-CN" altLang="en-US" sz="2000">
                <a:latin typeface="微软雅黑" panose="020B0503020204020204" pitchFamily="34" charset="-122"/>
                <a:ea typeface="微软雅黑" panose="020B0503020204020204" pitchFamily="34" charset="-122"/>
              </a:rPr>
              <a:t>序列，为什么不测定全部</a:t>
            </a:r>
            <a:r>
              <a:rPr lang="en-US" altLang="zh-CN" sz="2000">
                <a:latin typeface="微软雅黑" panose="020B0503020204020204" pitchFamily="34" charset="-122"/>
                <a:ea typeface="微软雅黑" panose="020B0503020204020204" pitchFamily="34" charset="-122"/>
              </a:rPr>
              <a:t>46</a:t>
            </a:r>
            <a:r>
              <a:rPr lang="zh-CN" altLang="en-US" sz="2000">
                <a:latin typeface="微软雅黑" panose="020B0503020204020204" pitchFamily="34" charset="-122"/>
                <a:ea typeface="微软雅黑" panose="020B0503020204020204" pitchFamily="34" charset="-122"/>
              </a:rPr>
              <a:t>条染色体？</a:t>
            </a:r>
            <a:endParaRPr lang="en-US" altLang="zh-CN" sz="2000">
              <a:latin typeface="微软雅黑" panose="020B0503020204020204" pitchFamily="34" charset="-122"/>
              <a:ea typeface="微软雅黑" panose="020B0503020204020204" pitchFamily="34" charset="-122"/>
            </a:endParaRPr>
          </a:p>
        </p:txBody>
      </p:sp>
      <p:grpSp>
        <p:nvGrpSpPr>
          <p:cNvPr id="12" name="淘宝网Chenying0907出品 7"/>
          <p:cNvGrpSpPr/>
          <p:nvPr/>
        </p:nvGrpSpPr>
        <p:grpSpPr>
          <a:xfrm>
            <a:off x="552971" y="324163"/>
            <a:ext cx="604358" cy="216024"/>
            <a:chOff x="264939" y="188640"/>
            <a:chExt cx="604358" cy="216024"/>
          </a:xfrm>
        </p:grpSpPr>
        <p:sp>
          <p:nvSpPr>
            <p:cNvPr id="14" name="燕尾形 13"/>
            <p:cNvSpPr/>
            <p:nvPr/>
          </p:nvSpPr>
          <p:spPr>
            <a:xfrm>
              <a:off x="264939" y="188640"/>
              <a:ext cx="216024" cy="216024"/>
            </a:xfrm>
            <a:prstGeom prst="chevron">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 name="燕尾形 14"/>
            <p:cNvSpPr/>
            <p:nvPr/>
          </p:nvSpPr>
          <p:spPr>
            <a:xfrm>
              <a:off x="454914" y="188640"/>
              <a:ext cx="216024" cy="216024"/>
            </a:xfrm>
            <a:prstGeom prst="chevron">
              <a:avLst/>
            </a:prstGeom>
            <a:solidFill>
              <a:srgbClr val="01ACBE">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 name="燕尾形 15"/>
            <p:cNvSpPr/>
            <p:nvPr/>
          </p:nvSpPr>
          <p:spPr>
            <a:xfrm>
              <a:off x="653273" y="188640"/>
              <a:ext cx="216024" cy="216024"/>
            </a:xfrm>
            <a:prstGeom prst="chevron">
              <a:avLst/>
            </a:prstGeom>
            <a:solidFill>
              <a:srgbClr val="01ACBE">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7" name="淘宝网Chenying0907出品 9"/>
          <p:cNvSpPr txBox="1"/>
          <p:nvPr/>
        </p:nvSpPr>
        <p:spPr>
          <a:xfrm>
            <a:off x="1345058" y="186512"/>
            <a:ext cx="4790239" cy="438582"/>
          </a:xfrm>
          <a:prstGeom prst="rect">
            <a:avLst/>
          </a:prstGeom>
          <a:noFill/>
        </p:spPr>
        <p:txBody>
          <a:bodyPr wrap="square" lIns="68580" tIns="34290" rIns="68580" bIns="34290" rtlCol="0">
            <a:spAutoFit/>
          </a:bodyPr>
          <a:lstStyle/>
          <a:p>
            <a:pPr marL="0" lvl="1"/>
            <a:r>
              <a:rPr lang="zh-CN" altLang="en-US" sz="2400" b="1" dirty="0">
                <a:solidFill>
                  <a:srgbClr val="01ACBE"/>
                </a:solidFill>
                <a:latin typeface="微软雅黑" pitchFamily="34" charset="-122"/>
                <a:ea typeface="微软雅黑" pitchFamily="34" charset="-122"/>
              </a:rPr>
              <a:t>基因位于染色体上的实验证据</a:t>
            </a:r>
          </a:p>
        </p:txBody>
      </p:sp>
      <p:cxnSp>
        <p:nvCxnSpPr>
          <p:cNvPr id="18" name="淘宝网Chenying0907出品 12"/>
          <p:cNvCxnSpPr/>
          <p:nvPr/>
        </p:nvCxnSpPr>
        <p:spPr>
          <a:xfrm>
            <a:off x="1417067" y="620688"/>
            <a:ext cx="964907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9" name="圆角矩形 18"/>
          <p:cNvSpPr/>
          <p:nvPr/>
        </p:nvSpPr>
        <p:spPr>
          <a:xfrm>
            <a:off x="3492460" y="1111087"/>
            <a:ext cx="3614193" cy="576064"/>
          </a:xfrm>
          <a:prstGeom prst="roundRect">
            <a:avLst>
              <a:gd name="adj" fmla="val 50000"/>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solidFill>
                  <a:schemeClr val="bg1"/>
                </a:solidFill>
                <a:latin typeface="微软雅黑" panose="020B0503020204020204" pitchFamily="34" charset="-122"/>
                <a:ea typeface="微软雅黑" panose="020B0503020204020204" pitchFamily="34" charset="-122"/>
              </a:rPr>
              <a:t>人类基因组计划</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after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1000"/>
                                        <p:tgtEl>
                                          <p:spTgt spid="28"/>
                                        </p:tgtEl>
                                      </p:cBhvr>
                                    </p:animEffect>
                                    <p:anim calcmode="lin" valueType="num">
                                      <p:cBhvr>
                                        <p:cTn id="29" dur="1000" fill="hold"/>
                                        <p:tgtEl>
                                          <p:spTgt spid="28"/>
                                        </p:tgtEl>
                                        <p:attrNameLst>
                                          <p:attrName>ppt_x</p:attrName>
                                        </p:attrNameLst>
                                      </p:cBhvr>
                                      <p:tavLst>
                                        <p:tav tm="0">
                                          <p:val>
                                            <p:strVal val="#ppt_x"/>
                                          </p:val>
                                        </p:tav>
                                        <p:tav tm="100000">
                                          <p:val>
                                            <p:strVal val="#ppt_x"/>
                                          </p:val>
                                        </p:tav>
                                      </p:tavLst>
                                    </p:anim>
                                    <p:anim calcmode="lin" valueType="num">
                                      <p:cBhvr>
                                        <p:cTn id="30"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19"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6" name="组合 5"/>
          <p:cNvGrpSpPr/>
          <p:nvPr/>
        </p:nvGrpSpPr>
        <p:grpSpPr>
          <a:xfrm>
            <a:off x="1357517" y="1135724"/>
            <a:ext cx="3214800" cy="4455941"/>
            <a:chOff x="7632457" y="1643516"/>
            <a:chExt cx="3214800" cy="4455941"/>
          </a:xfrm>
        </p:grpSpPr>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32457" y="1643516"/>
              <a:ext cx="3214800" cy="4038984"/>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8" name="矩形 7"/>
            <p:cNvSpPr/>
            <p:nvPr/>
          </p:nvSpPr>
          <p:spPr>
            <a:xfrm>
              <a:off x="8625882" y="5730125"/>
              <a:ext cx="1415772" cy="369332"/>
            </a:xfrm>
            <a:prstGeom prst="rect">
              <a:avLst/>
            </a:prstGeom>
          </p:spPr>
          <p:txBody>
            <a:bodyPr wrap="none">
              <a:spAutoFit/>
            </a:bodyPr>
            <a:lstStyle/>
            <a:p>
              <a:r>
                <a:rPr lang="zh-CN" altLang="en-US">
                  <a:solidFill>
                    <a:schemeClr val="tx1">
                      <a:lumMod val="95000"/>
                      <a:lumOff val="5000"/>
                    </a:schemeClr>
                  </a:solidFill>
                  <a:latin typeface="Arial" panose="020B0604020202020204" pitchFamily="34" charset="0"/>
                </a:rPr>
                <a:t>沃尔特</a:t>
              </a:r>
              <a:r>
                <a:rPr lang="en-US" altLang="zh-CN">
                  <a:solidFill>
                    <a:schemeClr val="tx1">
                      <a:lumMod val="95000"/>
                      <a:lumOff val="5000"/>
                    </a:schemeClr>
                  </a:solidFill>
                  <a:latin typeface="Arial" panose="020B0604020202020204" pitchFamily="34" charset="0"/>
                </a:rPr>
                <a:t>·</a:t>
              </a:r>
              <a:r>
                <a:rPr lang="zh-CN" altLang="en-US">
                  <a:solidFill>
                    <a:schemeClr val="tx1">
                      <a:lumMod val="95000"/>
                      <a:lumOff val="5000"/>
                    </a:schemeClr>
                  </a:solidFill>
                  <a:latin typeface="Arial" panose="020B0604020202020204" pitchFamily="34" charset="0"/>
                </a:rPr>
                <a:t>萨顿</a:t>
              </a:r>
              <a:endParaRPr lang="zh-CN" altLang="en-US">
                <a:solidFill>
                  <a:schemeClr val="tx1">
                    <a:lumMod val="95000"/>
                    <a:lumOff val="5000"/>
                  </a:schemeClr>
                </a:solidFill>
              </a:endParaRPr>
            </a:p>
          </p:txBody>
        </p:sp>
      </p:grpSp>
      <p:grpSp>
        <p:nvGrpSpPr>
          <p:cNvPr id="15" name="组合 14"/>
          <p:cNvGrpSpPr/>
          <p:nvPr/>
        </p:nvGrpSpPr>
        <p:grpSpPr>
          <a:xfrm>
            <a:off x="4736963" y="1051560"/>
            <a:ext cx="2882722" cy="1622822"/>
            <a:chOff x="4736963" y="1684020"/>
            <a:chExt cx="2631870" cy="1622822"/>
          </a:xfrm>
        </p:grpSpPr>
        <p:sp>
          <p:nvSpPr>
            <p:cNvPr id="9" name="思想气泡: 云 8"/>
            <p:cNvSpPr/>
            <p:nvPr/>
          </p:nvSpPr>
          <p:spPr>
            <a:xfrm>
              <a:off x="4736963" y="1684020"/>
              <a:ext cx="2631870" cy="1622822"/>
            </a:xfrm>
            <a:prstGeom prst="cloudCallout">
              <a:avLst>
                <a:gd name="adj1" fmla="val -49800"/>
                <a:gd name="adj2" fmla="val 42768"/>
              </a:avLst>
            </a:prstGeom>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5004742" y="1988820"/>
              <a:ext cx="2219344" cy="853054"/>
            </a:xfrm>
            <a:prstGeom prst="rect">
              <a:avLst/>
            </a:prstGeom>
            <a:noFill/>
          </p:spPr>
          <p:txBody>
            <a:bodyPr wrap="square" rtlCol="0">
              <a:spAutoFit/>
            </a:bodyPr>
            <a:lstStyle/>
            <a:p>
              <a:pPr>
                <a:lnSpc>
                  <a:spcPct val="130000"/>
                </a:lnSpc>
              </a:pPr>
              <a:r>
                <a:rPr lang="zh-CN" altLang="en-US" sz="2000">
                  <a:solidFill>
                    <a:schemeClr val="bg1"/>
                  </a:solidFill>
                </a:rPr>
                <a:t>我就说基因在染色体上吧！你还不信！</a:t>
              </a:r>
            </a:p>
          </p:txBody>
        </p:sp>
      </p:grpSp>
      <p:grpSp>
        <p:nvGrpSpPr>
          <p:cNvPr id="11" name="组合 10"/>
          <p:cNvGrpSpPr/>
          <p:nvPr/>
        </p:nvGrpSpPr>
        <p:grpSpPr>
          <a:xfrm>
            <a:off x="8339082" y="1632284"/>
            <a:ext cx="3003951" cy="4181959"/>
            <a:chOff x="7766577" y="1679830"/>
            <a:chExt cx="3003951" cy="4181959"/>
          </a:xfrm>
        </p:grpSpPr>
        <p:pic>
          <p:nvPicPr>
            <p:cNvPr id="12" name="Picture 2" descr="https://timgsa.baidu.com/timg?image&amp;quality=80&amp;size=b9999_10000&amp;sec=1553529250872&amp;di=9401eeebdd6fcf76ffa40e47bab49024&amp;imgtype=0&amp;src=http%3A%2F%2Fi3.sinaimg.cn%2Fdy%2F2015%2F1221%2FU12776P1DT20151221093022.jpg"/>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flipH="1">
              <a:off x="7766577" y="1679830"/>
              <a:ext cx="3003951" cy="3812627"/>
            </a:xfrm>
            <a:prstGeom prst="rect">
              <a:avLst/>
            </a:prstGeom>
            <a:noFill/>
            <a:extLst>
              <a:ext uri="{909E8E84-426E-40DD-AFC4-6F175D3DCCD1}">
                <a14:hiddenFill xmlns:a14="http://schemas.microsoft.com/office/drawing/2010/main">
                  <a:solidFill>
                    <a:srgbClr val="FFFFFF"/>
                  </a:solidFill>
                </a14:hiddenFill>
              </a:ext>
            </a:extLst>
          </p:spPr>
        </p:pic>
        <p:sp>
          <p:nvSpPr>
            <p:cNvPr id="13" name="矩形 12"/>
            <p:cNvSpPr/>
            <p:nvPr/>
          </p:nvSpPr>
          <p:spPr>
            <a:xfrm>
              <a:off x="8341574" y="5492457"/>
              <a:ext cx="2185214" cy="369332"/>
            </a:xfrm>
            <a:prstGeom prst="rect">
              <a:avLst/>
            </a:prstGeom>
          </p:spPr>
          <p:txBody>
            <a:bodyPr wrap="none">
              <a:spAutoFit/>
            </a:bodyPr>
            <a:lstStyle/>
            <a:p>
              <a:r>
                <a:rPr lang="zh-CN" altLang="en-US">
                  <a:solidFill>
                    <a:srgbClr val="333333"/>
                  </a:solidFill>
                  <a:latin typeface="Arial" panose="020B0604020202020204" pitchFamily="34" charset="0"/>
                </a:rPr>
                <a:t>托马斯</a:t>
              </a:r>
              <a:r>
                <a:rPr lang="en-US" altLang="zh-CN">
                  <a:solidFill>
                    <a:srgbClr val="333333"/>
                  </a:solidFill>
                  <a:latin typeface="Arial" panose="020B0604020202020204" pitchFamily="34" charset="0"/>
                </a:rPr>
                <a:t>·</a:t>
              </a:r>
              <a:r>
                <a:rPr lang="zh-CN" altLang="en-US">
                  <a:solidFill>
                    <a:srgbClr val="333333"/>
                  </a:solidFill>
                  <a:latin typeface="Arial" panose="020B0604020202020204" pitchFamily="34" charset="0"/>
                </a:rPr>
                <a:t>亨特</a:t>
              </a:r>
              <a:r>
                <a:rPr lang="en-US" altLang="zh-CN">
                  <a:solidFill>
                    <a:srgbClr val="333333"/>
                  </a:solidFill>
                  <a:latin typeface="Arial" panose="020B0604020202020204" pitchFamily="34" charset="0"/>
                </a:rPr>
                <a:t>·</a:t>
              </a:r>
              <a:r>
                <a:rPr lang="zh-CN" altLang="en-US">
                  <a:solidFill>
                    <a:srgbClr val="333333"/>
                  </a:solidFill>
                  <a:latin typeface="Arial" panose="020B0604020202020204" pitchFamily="34" charset="0"/>
                </a:rPr>
                <a:t>摩尔根</a:t>
              </a:r>
              <a:endParaRPr lang="zh-CN" altLang="en-US"/>
            </a:p>
          </p:txBody>
        </p:sp>
      </p:grpSp>
      <p:grpSp>
        <p:nvGrpSpPr>
          <p:cNvPr id="17" name="组合 16"/>
          <p:cNvGrpSpPr/>
          <p:nvPr/>
        </p:nvGrpSpPr>
        <p:grpSpPr>
          <a:xfrm>
            <a:off x="6096000" y="3528060"/>
            <a:ext cx="2141574" cy="1478280"/>
            <a:chOff x="6096000" y="3528060"/>
            <a:chExt cx="2141574" cy="1478280"/>
          </a:xfrm>
        </p:grpSpPr>
        <p:sp>
          <p:nvSpPr>
            <p:cNvPr id="14" name="思想气泡: 云 13"/>
            <p:cNvSpPr/>
            <p:nvPr/>
          </p:nvSpPr>
          <p:spPr>
            <a:xfrm flipH="1">
              <a:off x="6096000" y="3528060"/>
              <a:ext cx="2141574" cy="1478280"/>
            </a:xfrm>
            <a:prstGeom prst="cloudCallout">
              <a:avLst>
                <a:gd name="adj1" fmla="val -49800"/>
                <a:gd name="adj2" fmla="val 42768"/>
              </a:avLst>
            </a:prstGeom>
            <a:ln/>
          </p:spPr>
          <p:style>
            <a:lnRef idx="1">
              <a:schemeClr val="accent2"/>
            </a:lnRef>
            <a:fillRef idx="3">
              <a:schemeClr val="accent2"/>
            </a:fillRef>
            <a:effectRef idx="2">
              <a:schemeClr val="accent2"/>
            </a:effectRef>
            <a:fontRef idx="minor">
              <a:schemeClr val="lt1"/>
            </a:fontRef>
          </p:style>
          <p:txBody>
            <a:bodyPr rtlCol="0" anchor="ctr"/>
            <a:lstStyle/>
            <a:p>
              <a:pPr algn="ctr"/>
              <a:endParaRPr lang="zh-CN" altLang="en-US"/>
            </a:p>
          </p:txBody>
        </p:sp>
        <p:sp>
          <p:nvSpPr>
            <p:cNvPr id="16" name="文本框 15"/>
            <p:cNvSpPr txBox="1"/>
            <p:nvPr/>
          </p:nvSpPr>
          <p:spPr>
            <a:xfrm>
              <a:off x="6487529" y="3753043"/>
              <a:ext cx="1287487" cy="853054"/>
            </a:xfrm>
            <a:prstGeom prst="rect">
              <a:avLst/>
            </a:prstGeom>
            <a:noFill/>
          </p:spPr>
          <p:txBody>
            <a:bodyPr wrap="square" rtlCol="0">
              <a:spAutoFit/>
            </a:bodyPr>
            <a:lstStyle/>
            <a:p>
              <a:pPr>
                <a:lnSpc>
                  <a:spcPct val="130000"/>
                </a:lnSpc>
              </a:pPr>
              <a:r>
                <a:rPr lang="zh-CN" altLang="en-US" sz="2000" dirty="0">
                  <a:solidFill>
                    <a:schemeClr val="bg1"/>
                  </a:solidFill>
                </a:rPr>
                <a:t>好好好，都听你的！</a:t>
              </a:r>
            </a:p>
          </p:txBody>
        </p:sp>
      </p:grpSp>
      <p:grpSp>
        <p:nvGrpSpPr>
          <p:cNvPr id="18" name="淘宝网Chenying0907出品 7"/>
          <p:cNvGrpSpPr/>
          <p:nvPr/>
        </p:nvGrpSpPr>
        <p:grpSpPr>
          <a:xfrm>
            <a:off x="552971" y="324163"/>
            <a:ext cx="604358" cy="216024"/>
            <a:chOff x="264939" y="188640"/>
            <a:chExt cx="604358" cy="216024"/>
          </a:xfrm>
        </p:grpSpPr>
        <p:sp>
          <p:nvSpPr>
            <p:cNvPr id="19" name="燕尾形 18"/>
            <p:cNvSpPr/>
            <p:nvPr/>
          </p:nvSpPr>
          <p:spPr>
            <a:xfrm>
              <a:off x="264939" y="188640"/>
              <a:ext cx="216024" cy="216024"/>
            </a:xfrm>
            <a:prstGeom prst="chevron">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0" name="燕尾形 19"/>
            <p:cNvSpPr/>
            <p:nvPr/>
          </p:nvSpPr>
          <p:spPr>
            <a:xfrm>
              <a:off x="454914" y="188640"/>
              <a:ext cx="216024" cy="216024"/>
            </a:xfrm>
            <a:prstGeom prst="chevron">
              <a:avLst/>
            </a:prstGeom>
            <a:solidFill>
              <a:srgbClr val="01ACBE">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1" name="燕尾形 20"/>
            <p:cNvSpPr/>
            <p:nvPr/>
          </p:nvSpPr>
          <p:spPr>
            <a:xfrm>
              <a:off x="653273" y="188640"/>
              <a:ext cx="216024" cy="216024"/>
            </a:xfrm>
            <a:prstGeom prst="chevron">
              <a:avLst/>
            </a:prstGeom>
            <a:solidFill>
              <a:srgbClr val="01ACBE">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22" name="淘宝网Chenying0907出品 9"/>
          <p:cNvSpPr txBox="1"/>
          <p:nvPr/>
        </p:nvSpPr>
        <p:spPr>
          <a:xfrm>
            <a:off x="1345058" y="186512"/>
            <a:ext cx="4790239" cy="438582"/>
          </a:xfrm>
          <a:prstGeom prst="rect">
            <a:avLst/>
          </a:prstGeom>
          <a:noFill/>
        </p:spPr>
        <p:txBody>
          <a:bodyPr wrap="square" lIns="68580" tIns="34290" rIns="68580" bIns="34290" rtlCol="0">
            <a:spAutoFit/>
          </a:bodyPr>
          <a:lstStyle/>
          <a:p>
            <a:pPr marL="0" lvl="1"/>
            <a:r>
              <a:rPr lang="zh-CN" altLang="en-US" sz="2400" b="1" dirty="0">
                <a:solidFill>
                  <a:srgbClr val="01ACBE"/>
                </a:solidFill>
                <a:latin typeface="微软雅黑" pitchFamily="34" charset="-122"/>
                <a:ea typeface="微软雅黑" pitchFamily="34" charset="-122"/>
              </a:rPr>
              <a:t>基因位于染色体上的实验证据</a:t>
            </a:r>
          </a:p>
        </p:txBody>
      </p:sp>
      <p:cxnSp>
        <p:nvCxnSpPr>
          <p:cNvPr id="23" name="淘宝网Chenying0907出品 12"/>
          <p:cNvCxnSpPr/>
          <p:nvPr/>
        </p:nvCxnSpPr>
        <p:spPr>
          <a:xfrm>
            <a:off x="1417067" y="620688"/>
            <a:ext cx="964907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after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1000"/>
                                        <p:tgtEl>
                                          <p:spTgt spid="15"/>
                                        </p:tgtEl>
                                      </p:cBhvr>
                                    </p:animEffect>
                                    <p:anim calcmode="lin" valueType="num">
                                      <p:cBhvr>
                                        <p:cTn id="15" dur="1000" fill="hold"/>
                                        <p:tgtEl>
                                          <p:spTgt spid="15"/>
                                        </p:tgtEl>
                                        <p:attrNameLst>
                                          <p:attrName>ppt_x</p:attrName>
                                        </p:attrNameLst>
                                      </p:cBhvr>
                                      <p:tavLst>
                                        <p:tav tm="0">
                                          <p:val>
                                            <p:strVal val="#ppt_x"/>
                                          </p:val>
                                        </p:tav>
                                        <p:tav tm="100000">
                                          <p:val>
                                            <p:strVal val="#ppt_x"/>
                                          </p:val>
                                        </p:tav>
                                      </p:tavLst>
                                    </p:anim>
                                    <p:anim calcmode="lin" valueType="num">
                                      <p:cBhvr>
                                        <p:cTn id="1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after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1000"/>
                                        <p:tgtEl>
                                          <p:spTgt spid="17"/>
                                        </p:tgtEl>
                                      </p:cBhvr>
                                    </p:animEffect>
                                    <p:anim calcmode="lin" valueType="num">
                                      <p:cBhvr>
                                        <p:cTn id="29" dur="1000" fill="hold"/>
                                        <p:tgtEl>
                                          <p:spTgt spid="17"/>
                                        </p:tgtEl>
                                        <p:attrNameLst>
                                          <p:attrName>ppt_x</p:attrName>
                                        </p:attrNameLst>
                                      </p:cBhvr>
                                      <p:tavLst>
                                        <p:tav tm="0">
                                          <p:val>
                                            <p:strVal val="#ppt_x"/>
                                          </p:val>
                                        </p:tav>
                                        <p:tav tm="100000">
                                          <p:val>
                                            <p:strVal val="#ppt_x"/>
                                          </p:val>
                                        </p:tav>
                                      </p:tavLst>
                                    </p:anim>
                                    <p:anim calcmode="lin" valueType="num">
                                      <p:cBhvr>
                                        <p:cTn id="30"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淘宝网Chenying0907出品 1"/>
          <p:cNvGrpSpPr/>
          <p:nvPr/>
        </p:nvGrpSpPr>
        <p:grpSpPr>
          <a:xfrm>
            <a:off x="1619609" y="2085695"/>
            <a:ext cx="2763226" cy="3445442"/>
            <a:chOff x="3295850" y="1908877"/>
            <a:chExt cx="3738030" cy="4660916"/>
          </a:xfrm>
        </p:grpSpPr>
        <p:sp>
          <p:nvSpPr>
            <p:cNvPr id="3" name="圆角淘宝网Chenying0907出品 2"/>
            <p:cNvSpPr/>
            <p:nvPr/>
          </p:nvSpPr>
          <p:spPr>
            <a:xfrm rot="2760000">
              <a:off x="3098889" y="2634801"/>
              <a:ext cx="4660916" cy="3209067"/>
            </a:xfrm>
            <a:prstGeom prst="roundRect">
              <a:avLst>
                <a:gd name="adj" fmla="val 50000"/>
              </a:avLst>
            </a:prstGeom>
            <a:gradFill>
              <a:gsLst>
                <a:gs pos="33000">
                  <a:srgbClr val="6C6C6C">
                    <a:alpha val="42000"/>
                  </a:srgbClr>
                </a:gs>
                <a:gs pos="0">
                  <a:schemeClr val="tx1">
                    <a:alpha val="54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solidFill>
                  <a:prstClr val="white"/>
                </a:solidFill>
              </a:endParaRPr>
            </a:p>
          </p:txBody>
        </p:sp>
        <p:sp>
          <p:nvSpPr>
            <p:cNvPr id="4" name="淘宝网Chenying0907出品 5"/>
            <p:cNvSpPr>
              <a:spLocks/>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chemeClr val="bg1"/>
                </a:gs>
                <a:gs pos="73000">
                  <a:srgbClr val="ECECEC"/>
                </a:gs>
                <a:gs pos="100000">
                  <a:srgbClr val="D9D9D9"/>
                </a:gs>
              </a:gsLst>
              <a:lin ang="2700000" scaled="1"/>
              <a:tileRect/>
            </a:gradFill>
            <a:ln w="25400">
              <a:gradFill flip="none" rotWithShape="1">
                <a:gsLst>
                  <a:gs pos="29000">
                    <a:srgbClr val="E0E0E0"/>
                  </a:gs>
                  <a:gs pos="0">
                    <a:srgbClr val="999999"/>
                  </a:gs>
                  <a:gs pos="83000">
                    <a:schemeClr val="bg1"/>
                  </a:gs>
                </a:gsLst>
                <a:lin ang="2700000" scaled="1"/>
                <a:tileRect/>
              </a:gradFill>
            </a:ln>
            <a:effectLst>
              <a:outerShdw blurRad="355600" dist="88900" dir="2700000" algn="tl" rotWithShape="0">
                <a:prstClr val="black">
                  <a:alpha val="28000"/>
                </a:prstClr>
              </a:outerShdw>
            </a:effectLst>
          </p:spPr>
          <p:txBody>
            <a:bodyPr vert="horz" wrap="square" lIns="91416" tIns="45708" rIns="91416" bIns="45708" numCol="1" anchor="t" anchorCtr="0" compatLnSpc="1">
              <a:prstTxWarp prst="textNoShape">
                <a:avLst/>
              </a:prstTxWarp>
            </a:bodyPr>
            <a:lstStyle/>
            <a:p>
              <a:endParaRPr lang="zh-CN" altLang="en-US" sz="1799">
                <a:solidFill>
                  <a:prstClr val="black"/>
                </a:solidFill>
              </a:endParaRPr>
            </a:p>
          </p:txBody>
        </p:sp>
        <p:sp>
          <p:nvSpPr>
            <p:cNvPr id="5" name="圆角淘宝网Chenying0907出品 4"/>
            <p:cNvSpPr/>
            <p:nvPr/>
          </p:nvSpPr>
          <p:spPr>
            <a:xfrm rot="2760000">
              <a:off x="3358628" y="2852802"/>
              <a:ext cx="3953506" cy="2592561"/>
            </a:xfrm>
            <a:prstGeom prst="roundRect">
              <a:avLst>
                <a:gd name="adj" fmla="val 50000"/>
              </a:avLst>
            </a:prstGeom>
            <a:gradFill>
              <a:gsLst>
                <a:gs pos="37000">
                  <a:srgbClr val="6C6C6C">
                    <a:alpha val="50000"/>
                  </a:srgbClr>
                </a:gs>
                <a:gs pos="0">
                  <a:schemeClr val="tx1">
                    <a:alpha val="61000"/>
                  </a:schemeClr>
                </a:gs>
                <a:gs pos="100000">
                  <a:srgbClr val="D8D8D8">
                    <a:alpha val="0"/>
                  </a:srgbClr>
                </a:gs>
              </a:gsLst>
              <a:lin ang="0" scaled="0"/>
            </a:gradFill>
            <a:ln>
              <a:noFill/>
            </a:ln>
            <a:effectLst>
              <a:softEdge rad="254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solidFill>
                  <a:prstClr val="white"/>
                </a:solidFill>
              </a:endParaRPr>
            </a:p>
          </p:txBody>
        </p:sp>
        <p:sp>
          <p:nvSpPr>
            <p:cNvPr id="6" name="淘宝网Chenying0907出品 5"/>
            <p:cNvSpPr>
              <a:spLocks/>
            </p:cNvSpPr>
            <p:nvPr/>
          </p:nvSpPr>
          <p:spPr bwMode="auto">
            <a:xfrm rot="10800000">
              <a:off x="3589408" y="2523401"/>
              <a:ext cx="2056648" cy="182279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F8353D"/>
            </a:solidFill>
            <a:ln w="25400">
              <a:noFill/>
            </a:ln>
            <a:effectLst>
              <a:outerShdw blurRad="254000" dist="114300" dir="2700000" algn="tl" rotWithShape="0">
                <a:prstClr val="black">
                  <a:alpha val="25000"/>
                </a:prstClr>
              </a:outerShdw>
            </a:effectLst>
          </p:spPr>
          <p:txBody>
            <a:bodyPr vert="horz" wrap="square" lIns="91416" tIns="45708" rIns="91416" bIns="45708" numCol="1" anchor="t" anchorCtr="0" compatLnSpc="1">
              <a:prstTxWarp prst="textNoShape">
                <a:avLst/>
              </a:prstTxWarp>
            </a:bodyPr>
            <a:lstStyle/>
            <a:p>
              <a:endParaRPr lang="zh-CN" altLang="en-US" sz="1799">
                <a:solidFill>
                  <a:prstClr val="black"/>
                </a:solidFill>
              </a:endParaRPr>
            </a:p>
          </p:txBody>
        </p:sp>
      </p:grpSp>
      <p:sp>
        <p:nvSpPr>
          <p:cNvPr id="7" name="圆角淘宝网Chenying0907出品 6"/>
          <p:cNvSpPr/>
          <p:nvPr/>
        </p:nvSpPr>
        <p:spPr>
          <a:xfrm>
            <a:off x="3581501" y="2625912"/>
            <a:ext cx="6911355" cy="1001179"/>
          </a:xfrm>
          <a:prstGeom prst="roundRect">
            <a:avLst>
              <a:gd name="adj" fmla="val 9976"/>
            </a:avLst>
          </a:prstGeom>
          <a:solidFill>
            <a:srgbClr val="F8353D"/>
          </a:solidFill>
          <a:ln/>
        </p:spPr>
        <p:style>
          <a:lnRef idx="3">
            <a:schemeClr val="lt1"/>
          </a:lnRef>
          <a:fillRef idx="1">
            <a:schemeClr val="accent2"/>
          </a:fillRef>
          <a:effectRef idx="1">
            <a:schemeClr val="accent2"/>
          </a:effectRef>
          <a:fontRef idx="minor">
            <a:schemeClr val="lt1"/>
          </a:fontRef>
        </p:style>
        <p:txBody>
          <a:bodyPr rtlCol="0" anchor="ctr"/>
          <a:lstStyle/>
          <a:p>
            <a:pPr algn="ctr"/>
            <a:endParaRPr lang="zh-CN" altLang="en-US" sz="1799"/>
          </a:p>
        </p:txBody>
      </p:sp>
      <p:grpSp>
        <p:nvGrpSpPr>
          <p:cNvPr id="8" name="淘宝网Chenying0907出品 7"/>
          <p:cNvGrpSpPr/>
          <p:nvPr/>
        </p:nvGrpSpPr>
        <p:grpSpPr>
          <a:xfrm>
            <a:off x="3675195" y="3044279"/>
            <a:ext cx="157969" cy="157971"/>
            <a:chOff x="4486616" y="3001075"/>
            <a:chExt cx="274695" cy="274699"/>
          </a:xfrm>
        </p:grpSpPr>
        <p:sp>
          <p:nvSpPr>
            <p:cNvPr id="9" name="淘宝网Chenying0907出品 8"/>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solidFill>
                  <a:srgbClr val="F8353D"/>
                </a:solidFill>
              </a:endParaRPr>
            </a:p>
          </p:txBody>
        </p:sp>
        <p:sp>
          <p:nvSpPr>
            <p:cNvPr id="10" name="淘宝网Chenying0907出品 9"/>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solidFill>
                  <a:srgbClr val="F8353D"/>
                </a:solidFill>
              </a:endParaRPr>
            </a:p>
          </p:txBody>
        </p:sp>
      </p:grpSp>
      <p:grpSp>
        <p:nvGrpSpPr>
          <p:cNvPr id="11" name="淘宝网Chenying0907出品 10"/>
          <p:cNvGrpSpPr/>
          <p:nvPr/>
        </p:nvGrpSpPr>
        <p:grpSpPr>
          <a:xfrm>
            <a:off x="3275960" y="3044279"/>
            <a:ext cx="157969" cy="157971"/>
            <a:chOff x="4486616" y="3001075"/>
            <a:chExt cx="274695" cy="274699"/>
          </a:xfrm>
        </p:grpSpPr>
        <p:sp>
          <p:nvSpPr>
            <p:cNvPr id="12" name="淘宝网Chenying0907出品 11"/>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solidFill>
                  <a:prstClr val="white"/>
                </a:solidFill>
              </a:endParaRPr>
            </a:p>
          </p:txBody>
        </p:sp>
        <p:sp>
          <p:nvSpPr>
            <p:cNvPr id="13" name="淘宝网Chenying0907出品 12"/>
            <p:cNvSpPr/>
            <p:nvPr/>
          </p:nvSpPr>
          <p:spPr>
            <a:xfrm rot="16200000">
              <a:off x="4511585" y="3026055"/>
              <a:ext cx="224753" cy="224751"/>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solidFill>
                  <a:prstClr val="white"/>
                </a:solidFill>
              </a:endParaRPr>
            </a:p>
          </p:txBody>
        </p:sp>
      </p:grpSp>
      <p:grpSp>
        <p:nvGrpSpPr>
          <p:cNvPr id="14" name="淘宝网Chenying0907出品 13"/>
          <p:cNvGrpSpPr/>
          <p:nvPr/>
        </p:nvGrpSpPr>
        <p:grpSpPr>
          <a:xfrm>
            <a:off x="3364681" y="3089149"/>
            <a:ext cx="384217" cy="61414"/>
            <a:chOff x="4318304" y="3089060"/>
            <a:chExt cx="384317" cy="61430"/>
          </a:xfrm>
        </p:grpSpPr>
        <p:sp>
          <p:nvSpPr>
            <p:cNvPr id="15" name="圆角淘宝网Chenying0907出品 14"/>
            <p:cNvSpPr/>
            <p:nvPr/>
          </p:nvSpPr>
          <p:spPr>
            <a:xfrm rot="16200000">
              <a:off x="4499257" y="2947128"/>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solidFill>
                  <a:prstClr val="white"/>
                </a:solidFill>
              </a:endParaRPr>
            </a:p>
          </p:txBody>
        </p:sp>
        <p:sp>
          <p:nvSpPr>
            <p:cNvPr id="16" name="圆角淘宝网Chenying0907出品 15"/>
            <p:cNvSpPr/>
            <p:nvPr/>
          </p:nvSpPr>
          <p:spPr>
            <a:xfrm rot="16200000">
              <a:off x="4499258" y="2908107"/>
              <a:ext cx="22409"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solidFill>
                  <a:prstClr val="white"/>
                </a:solidFill>
              </a:endParaRPr>
            </a:p>
          </p:txBody>
        </p:sp>
      </p:grpSp>
      <p:sp>
        <p:nvSpPr>
          <p:cNvPr id="17" name="淘宝网Chenying0907出品 40"/>
          <p:cNvSpPr txBox="1"/>
          <p:nvPr/>
        </p:nvSpPr>
        <p:spPr>
          <a:xfrm>
            <a:off x="4661416" y="2782121"/>
            <a:ext cx="5831440" cy="757130"/>
          </a:xfrm>
          <a:prstGeom prst="rect">
            <a:avLst/>
          </a:prstGeom>
          <a:noFill/>
        </p:spPr>
        <p:txBody>
          <a:bodyPr wrap="square" rtlCol="0">
            <a:spAutoFit/>
          </a:bodyPr>
          <a:lstStyle/>
          <a:p>
            <a:pPr>
              <a:lnSpc>
                <a:spcPct val="120000"/>
              </a:lnSpc>
              <a:defRPr/>
            </a:pPr>
            <a:r>
              <a:rPr lang="zh-CN" altLang="en-US" sz="3600" b="1" dirty="0">
                <a:solidFill>
                  <a:schemeClr val="bg1"/>
                </a:solidFill>
                <a:latin typeface="微软雅黑" panose="020B0503020204020204" pitchFamily="34" charset="-122"/>
                <a:ea typeface="微软雅黑" panose="020B0503020204020204" pitchFamily="34" charset="-122"/>
              </a:rPr>
              <a:t>孟德尔遗传规律的现代解释</a:t>
            </a:r>
          </a:p>
        </p:txBody>
      </p:sp>
      <p:grpSp>
        <p:nvGrpSpPr>
          <p:cNvPr id="27" name="淘宝网Chenying0907出品 26"/>
          <p:cNvGrpSpPr/>
          <p:nvPr/>
        </p:nvGrpSpPr>
        <p:grpSpPr>
          <a:xfrm>
            <a:off x="4077122" y="2884248"/>
            <a:ext cx="601372" cy="562595"/>
            <a:chOff x="5030931" y="2884106"/>
            <a:chExt cx="601529" cy="562742"/>
          </a:xfrm>
        </p:grpSpPr>
        <p:sp>
          <p:nvSpPr>
            <p:cNvPr id="28" name="淘宝网Chenying0907出品 27"/>
            <p:cNvSpPr/>
            <p:nvPr/>
          </p:nvSpPr>
          <p:spPr>
            <a:xfrm>
              <a:off x="5055353" y="2884106"/>
              <a:ext cx="562742" cy="56274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solidFill>
                  <a:srgbClr val="F8353D"/>
                </a:solidFill>
                <a:latin typeface="Impact MT Std" pitchFamily="34" charset="0"/>
              </a:endParaRPr>
            </a:p>
          </p:txBody>
        </p:sp>
        <p:sp>
          <p:nvSpPr>
            <p:cNvPr id="29" name="淘宝网Chenying0907出品 58"/>
            <p:cNvSpPr txBox="1"/>
            <p:nvPr/>
          </p:nvSpPr>
          <p:spPr>
            <a:xfrm>
              <a:off x="5030931" y="2902999"/>
              <a:ext cx="601529" cy="523220"/>
            </a:xfrm>
            <a:prstGeom prst="rect">
              <a:avLst/>
            </a:prstGeom>
            <a:noFill/>
          </p:spPr>
          <p:txBody>
            <a:bodyPr wrap="square" rtlCol="0">
              <a:spAutoFit/>
            </a:bodyPr>
            <a:lstStyle/>
            <a:p>
              <a:pPr algn="ctr"/>
              <a:r>
                <a:rPr lang="en-US" altLang="zh-CN" sz="2799" dirty="0">
                  <a:solidFill>
                    <a:srgbClr val="F8353D"/>
                  </a:solidFill>
                  <a:latin typeface="Impact MT Std" pitchFamily="34" charset="0"/>
                </a:rPr>
                <a:t>03</a:t>
              </a:r>
              <a:endParaRPr lang="zh-CN" altLang="en-US" sz="2799" dirty="0">
                <a:solidFill>
                  <a:srgbClr val="F8353D"/>
                </a:solidFill>
                <a:latin typeface="Impact MT Std" pitchFamily="34" charset="0"/>
              </a:endParaRPr>
            </a:p>
          </p:txBody>
        </p:sp>
      </p:grpSp>
      <p:sp>
        <p:nvSpPr>
          <p:cNvPr id="23" name="KSO_Shape"/>
          <p:cNvSpPr>
            <a:spLocks/>
          </p:cNvSpPr>
          <p:nvPr/>
        </p:nvSpPr>
        <p:spPr bwMode="auto">
          <a:xfrm>
            <a:off x="2192472" y="2862249"/>
            <a:ext cx="863340" cy="854708"/>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1799">
              <a:solidFill>
                <a:schemeClr val="bg1"/>
              </a:solidFill>
              <a:ea typeface="宋体" panose="02010600030101010101" pitchFamily="2" charset="-122"/>
            </a:endParaRPr>
          </a:p>
        </p:txBody>
      </p:sp>
    </p:spTree>
    <p:extLst>
      <p:ext uri="{BB962C8B-B14F-4D97-AF65-F5344CB8AC3E}">
        <p14:creationId xmlns:p14="http://schemas.microsoft.com/office/powerpoint/2010/main" val="7742401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nodeType="withEffect">
                                  <p:stCondLst>
                                    <p:cond delay="25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nodeType="withEffect">
                                  <p:stCondLst>
                                    <p:cond delay="25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par>
                                <p:cTn id="17" presetID="10" presetClass="entr" presetSubtype="0" fill="hold" nodeType="withEffect">
                                  <p:stCondLst>
                                    <p:cond delay="25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par>
                                <p:cTn id="20" presetID="10" presetClass="entr" presetSubtype="0" fill="hold" nodeType="withEffect">
                                  <p:stCondLst>
                                    <p:cond delay="25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par>
                                <p:cTn id="23" presetID="2" presetClass="entr" presetSubtype="4" fill="hold" grpId="0" nodeType="withEffect">
                                  <p:stCondLst>
                                    <p:cond delay="250"/>
                                  </p:stCondLst>
                                  <p:childTnLst>
                                    <p:set>
                                      <p:cBhvr>
                                        <p:cTn id="24" dur="1" fill="hold">
                                          <p:stCondLst>
                                            <p:cond delay="0"/>
                                          </p:stCondLst>
                                        </p:cTn>
                                        <p:tgtEl>
                                          <p:spTgt spid="23"/>
                                        </p:tgtEl>
                                        <p:attrNameLst>
                                          <p:attrName>style.visibility</p:attrName>
                                        </p:attrNameLst>
                                      </p:cBhvr>
                                      <p:to>
                                        <p:strVal val="visible"/>
                                      </p:to>
                                    </p:set>
                                    <p:anim calcmode="lin" valueType="num">
                                      <p:cBhvr additive="base">
                                        <p:cTn id="25" dur="500" fill="hold"/>
                                        <p:tgtEl>
                                          <p:spTgt spid="23"/>
                                        </p:tgtEl>
                                        <p:attrNameLst>
                                          <p:attrName>ppt_x</p:attrName>
                                        </p:attrNameLst>
                                      </p:cBhvr>
                                      <p:tavLst>
                                        <p:tav tm="0">
                                          <p:val>
                                            <p:strVal val="#ppt_x"/>
                                          </p:val>
                                        </p:tav>
                                        <p:tav tm="100000">
                                          <p:val>
                                            <p:strVal val="#ppt_x"/>
                                          </p:val>
                                        </p:tav>
                                      </p:tavLst>
                                    </p:anim>
                                    <p:anim calcmode="lin" valueType="num">
                                      <p:cBhvr additive="base">
                                        <p:cTn id="26" dur="500" fill="hold"/>
                                        <p:tgtEl>
                                          <p:spTgt spid="23"/>
                                        </p:tgtEl>
                                        <p:attrNameLst>
                                          <p:attrName>ppt_y</p:attrName>
                                        </p:attrNameLst>
                                      </p:cBhvr>
                                      <p:tavLst>
                                        <p:tav tm="0">
                                          <p:val>
                                            <p:strVal val="1+#ppt_h/2"/>
                                          </p:val>
                                        </p:tav>
                                        <p:tav tm="100000">
                                          <p:val>
                                            <p:strVal val="#ppt_y"/>
                                          </p:val>
                                        </p:tav>
                                      </p:tavLst>
                                    </p:anim>
                                  </p:childTnLst>
                                </p:cTn>
                              </p:par>
                            </p:childTnLst>
                          </p:cTn>
                        </p:par>
                        <p:par>
                          <p:cTn id="27" fill="hold">
                            <p:stCondLst>
                              <p:cond delay="750"/>
                            </p:stCondLst>
                            <p:childTnLst>
                              <p:par>
                                <p:cTn id="28" presetID="42" presetClass="entr" presetSubtype="0" fill="hold" grpId="0" nodeType="after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fade">
                                      <p:cBhvr>
                                        <p:cTn id="30" dur="1000"/>
                                        <p:tgtEl>
                                          <p:spTgt spid="17"/>
                                        </p:tgtEl>
                                      </p:cBhvr>
                                    </p:animEffect>
                                    <p:anim calcmode="lin" valueType="num">
                                      <p:cBhvr>
                                        <p:cTn id="31" dur="1000" fill="hold"/>
                                        <p:tgtEl>
                                          <p:spTgt spid="17"/>
                                        </p:tgtEl>
                                        <p:attrNameLst>
                                          <p:attrName>ppt_x</p:attrName>
                                        </p:attrNameLst>
                                      </p:cBhvr>
                                      <p:tavLst>
                                        <p:tav tm="0">
                                          <p:val>
                                            <p:strVal val="#ppt_x"/>
                                          </p:val>
                                        </p:tav>
                                        <p:tav tm="100000">
                                          <p:val>
                                            <p:strVal val="#ppt_x"/>
                                          </p:val>
                                        </p:tav>
                                      </p:tavLst>
                                    </p:anim>
                                    <p:anim calcmode="lin" valueType="num">
                                      <p:cBhvr>
                                        <p:cTn id="32"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7" grpId="0"/>
      <p:bldP spid="23" grpId="0" animBg="1"/>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409" name="组合 408"/>
          <p:cNvGrpSpPr/>
          <p:nvPr/>
        </p:nvGrpSpPr>
        <p:grpSpPr>
          <a:xfrm>
            <a:off x="6795886" y="2113477"/>
            <a:ext cx="1238862" cy="1308746"/>
            <a:chOff x="6804744" y="1803010"/>
            <a:chExt cx="1238862" cy="1308746"/>
          </a:xfrm>
        </p:grpSpPr>
        <p:sp>
          <p:nvSpPr>
            <p:cNvPr id="257" name="椭圆 256"/>
            <p:cNvSpPr/>
            <p:nvPr/>
          </p:nvSpPr>
          <p:spPr>
            <a:xfrm>
              <a:off x="6804744" y="1803010"/>
              <a:ext cx="1238862" cy="1308746"/>
            </a:xfrm>
            <a:prstGeom prst="ellipse">
              <a:avLst/>
            </a:prstGeom>
            <a:solidFill>
              <a:srgbClr val="D1D1FF"/>
            </a:solidFill>
            <a:ln w="3810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7" name="组合 306"/>
            <p:cNvGrpSpPr/>
            <p:nvPr/>
          </p:nvGrpSpPr>
          <p:grpSpPr>
            <a:xfrm>
              <a:off x="7255565" y="1980630"/>
              <a:ext cx="297811" cy="953506"/>
              <a:chOff x="3986830" y="3227905"/>
              <a:chExt cx="297811" cy="953506"/>
            </a:xfrm>
          </p:grpSpPr>
          <p:grpSp>
            <p:nvGrpSpPr>
              <p:cNvPr id="308" name="组合 307"/>
              <p:cNvGrpSpPr/>
              <p:nvPr/>
            </p:nvGrpSpPr>
            <p:grpSpPr>
              <a:xfrm>
                <a:off x="3986830" y="3227905"/>
                <a:ext cx="297811" cy="953506"/>
                <a:chOff x="4338342" y="2803091"/>
                <a:chExt cx="297811" cy="953506"/>
              </a:xfrm>
            </p:grpSpPr>
            <p:grpSp>
              <p:nvGrpSpPr>
                <p:cNvPr id="311" name="组合 310"/>
                <p:cNvGrpSpPr/>
                <p:nvPr/>
              </p:nvGrpSpPr>
              <p:grpSpPr>
                <a:xfrm>
                  <a:off x="4338342" y="2803091"/>
                  <a:ext cx="297811" cy="953506"/>
                  <a:chOff x="3346342" y="2049446"/>
                  <a:chExt cx="310147" cy="993003"/>
                </a:xfrm>
              </p:grpSpPr>
              <p:grpSp>
                <p:nvGrpSpPr>
                  <p:cNvPr id="313" name="组合 312"/>
                  <p:cNvGrpSpPr/>
                  <p:nvPr/>
                </p:nvGrpSpPr>
                <p:grpSpPr>
                  <a:xfrm>
                    <a:off x="3346342" y="2049446"/>
                    <a:ext cx="308897" cy="566177"/>
                    <a:chOff x="3346342" y="2049446"/>
                    <a:chExt cx="308897" cy="566177"/>
                  </a:xfrm>
                </p:grpSpPr>
                <p:sp>
                  <p:nvSpPr>
                    <p:cNvPr id="317" name="椭圆 316"/>
                    <p:cNvSpPr/>
                    <p:nvPr/>
                  </p:nvSpPr>
                  <p:spPr>
                    <a:xfrm rot="20039984">
                      <a:off x="3346342" y="2052706"/>
                      <a:ext cx="128308"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8" name="椭圆 317"/>
                    <p:cNvSpPr/>
                    <p:nvPr/>
                  </p:nvSpPr>
                  <p:spPr>
                    <a:xfrm rot="1025989">
                      <a:off x="3526931" y="2049446"/>
                      <a:ext cx="128308"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4" name="组合 313"/>
                  <p:cNvGrpSpPr/>
                  <p:nvPr/>
                </p:nvGrpSpPr>
                <p:grpSpPr>
                  <a:xfrm flipV="1">
                    <a:off x="3347592" y="2476272"/>
                    <a:ext cx="308897" cy="566177"/>
                    <a:chOff x="3346342" y="2049446"/>
                    <a:chExt cx="308897" cy="566177"/>
                  </a:xfrm>
                </p:grpSpPr>
                <p:sp>
                  <p:nvSpPr>
                    <p:cNvPr id="315" name="椭圆 314"/>
                    <p:cNvSpPr/>
                    <p:nvPr/>
                  </p:nvSpPr>
                  <p:spPr>
                    <a:xfrm rot="20039984">
                      <a:off x="3346342" y="2052706"/>
                      <a:ext cx="128308"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6" name="椭圆 315"/>
                    <p:cNvSpPr/>
                    <p:nvPr/>
                  </p:nvSpPr>
                  <p:spPr>
                    <a:xfrm rot="1025989">
                      <a:off x="3526931" y="2049446"/>
                      <a:ext cx="128308"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12" name="椭圆 311"/>
                <p:cNvSpPr/>
                <p:nvPr/>
              </p:nvSpPr>
              <p:spPr>
                <a:xfrm>
                  <a:off x="4441177" y="3212190"/>
                  <a:ext cx="114883"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09" name="直接连接符 308"/>
              <p:cNvCxnSpPr/>
              <p:nvPr/>
            </p:nvCxnSpPr>
            <p:spPr>
              <a:xfrm rot="-1260000" flipH="1">
                <a:off x="3987344" y="3441850"/>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310" name="直接连接符 309"/>
              <p:cNvCxnSpPr/>
              <p:nvPr/>
            </p:nvCxnSpPr>
            <p:spPr>
              <a:xfrm rot="1260000">
                <a:off x="4200704" y="3449470"/>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sp>
          <p:nvSpPr>
            <p:cNvPr id="379" name="文本框 378"/>
            <p:cNvSpPr txBox="1"/>
            <p:nvPr/>
          </p:nvSpPr>
          <p:spPr>
            <a:xfrm>
              <a:off x="6885995" y="2013501"/>
              <a:ext cx="406521" cy="461665"/>
            </a:xfrm>
            <a:prstGeom prst="rect">
              <a:avLst/>
            </a:prstGeom>
            <a:noFill/>
          </p:spPr>
          <p:txBody>
            <a:bodyPr wrap="square" rtlCol="0">
              <a:spAutoFit/>
            </a:bodyPr>
            <a:lstStyle/>
            <a:p>
              <a:r>
                <a:rPr lang="en-US" altLang="zh-CN" sz="2400" b="1"/>
                <a:t>A</a:t>
              </a:r>
              <a:endParaRPr lang="zh-CN" altLang="en-US" sz="2400" b="1"/>
            </a:p>
          </p:txBody>
        </p:sp>
        <p:sp>
          <p:nvSpPr>
            <p:cNvPr id="380" name="文本框 379"/>
            <p:cNvSpPr txBox="1"/>
            <p:nvPr/>
          </p:nvSpPr>
          <p:spPr>
            <a:xfrm>
              <a:off x="7533684" y="2020060"/>
              <a:ext cx="406521" cy="461665"/>
            </a:xfrm>
            <a:prstGeom prst="rect">
              <a:avLst/>
            </a:prstGeom>
            <a:noFill/>
          </p:spPr>
          <p:txBody>
            <a:bodyPr wrap="square" rtlCol="0">
              <a:spAutoFit/>
            </a:bodyPr>
            <a:lstStyle/>
            <a:p>
              <a:r>
                <a:rPr lang="en-US" altLang="zh-CN" sz="2400" b="1"/>
                <a:t>A</a:t>
              </a:r>
              <a:endParaRPr lang="zh-CN" altLang="en-US" sz="2400" b="1"/>
            </a:p>
          </p:txBody>
        </p:sp>
      </p:grpSp>
      <p:grpSp>
        <p:nvGrpSpPr>
          <p:cNvPr id="401" name="组合 400"/>
          <p:cNvGrpSpPr/>
          <p:nvPr/>
        </p:nvGrpSpPr>
        <p:grpSpPr>
          <a:xfrm>
            <a:off x="1467686" y="3082752"/>
            <a:ext cx="1362748" cy="1583583"/>
            <a:chOff x="983816" y="2951922"/>
            <a:chExt cx="1362748" cy="1583583"/>
          </a:xfrm>
        </p:grpSpPr>
        <p:sp>
          <p:nvSpPr>
            <p:cNvPr id="16" name="椭圆 15"/>
            <p:cNvSpPr/>
            <p:nvPr/>
          </p:nvSpPr>
          <p:spPr>
            <a:xfrm>
              <a:off x="983816" y="2951922"/>
              <a:ext cx="1362748" cy="1583583"/>
            </a:xfrm>
            <a:prstGeom prst="ellipse">
              <a:avLst/>
            </a:prstGeom>
            <a:solidFill>
              <a:srgbClr val="D1D1FF"/>
            </a:solidFill>
            <a:ln w="3810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1" name="组合 330"/>
            <p:cNvGrpSpPr/>
            <p:nvPr/>
          </p:nvGrpSpPr>
          <p:grpSpPr>
            <a:xfrm>
              <a:off x="1057083" y="3277819"/>
              <a:ext cx="506493" cy="1119711"/>
              <a:chOff x="1114233" y="3153994"/>
              <a:chExt cx="506493" cy="1119711"/>
            </a:xfrm>
          </p:grpSpPr>
          <p:sp>
            <p:nvSpPr>
              <p:cNvPr id="14" name="文本框 13"/>
              <p:cNvSpPr txBox="1"/>
              <p:nvPr/>
            </p:nvSpPr>
            <p:spPr>
              <a:xfrm>
                <a:off x="1114233" y="3161460"/>
                <a:ext cx="406521" cy="461665"/>
              </a:xfrm>
              <a:prstGeom prst="rect">
                <a:avLst/>
              </a:prstGeom>
              <a:noFill/>
            </p:spPr>
            <p:txBody>
              <a:bodyPr wrap="square" rtlCol="0">
                <a:spAutoFit/>
              </a:bodyPr>
              <a:lstStyle/>
              <a:p>
                <a:r>
                  <a:rPr lang="en-US" altLang="zh-CN" sz="2400" b="1"/>
                  <a:t>A</a:t>
                </a:r>
                <a:endParaRPr lang="zh-CN" altLang="en-US" sz="2400" b="1"/>
              </a:p>
            </p:txBody>
          </p:sp>
          <p:grpSp>
            <p:nvGrpSpPr>
              <p:cNvPr id="5" name="组合 4"/>
              <p:cNvGrpSpPr/>
              <p:nvPr/>
            </p:nvGrpSpPr>
            <p:grpSpPr>
              <a:xfrm>
                <a:off x="1492418" y="3153994"/>
                <a:ext cx="128308" cy="1119711"/>
                <a:chOff x="1227232" y="3103653"/>
                <a:chExt cx="128308" cy="1119711"/>
              </a:xfrm>
            </p:grpSpPr>
            <p:grpSp>
              <p:nvGrpSpPr>
                <p:cNvPr id="18" name="组合 17"/>
                <p:cNvGrpSpPr/>
                <p:nvPr/>
              </p:nvGrpSpPr>
              <p:grpSpPr>
                <a:xfrm>
                  <a:off x="1227232" y="3103653"/>
                  <a:ext cx="128308" cy="1119711"/>
                  <a:chOff x="1917484" y="2458525"/>
                  <a:chExt cx="106040" cy="1119711"/>
                </a:xfrm>
              </p:grpSpPr>
              <p:grpSp>
                <p:nvGrpSpPr>
                  <p:cNvPr id="24" name="组合 23"/>
                  <p:cNvGrpSpPr/>
                  <p:nvPr/>
                </p:nvGrpSpPr>
                <p:grpSpPr>
                  <a:xfrm>
                    <a:off x="1917484" y="2458525"/>
                    <a:ext cx="106040" cy="1119711"/>
                    <a:chOff x="1917484" y="2458525"/>
                    <a:chExt cx="106040" cy="1119711"/>
                  </a:xfrm>
                </p:grpSpPr>
                <p:sp>
                  <p:nvSpPr>
                    <p:cNvPr id="26" name="椭圆 25"/>
                    <p:cNvSpPr/>
                    <p:nvPr/>
                  </p:nvSpPr>
                  <p:spPr>
                    <a:xfrm>
                      <a:off x="1917484" y="2458525"/>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1917484" y="3015319"/>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椭圆 24"/>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44" name="直接连接符 243"/>
                <p:cNvCxnSpPr/>
                <p:nvPr/>
              </p:nvCxnSpPr>
              <p:spPr>
                <a:xfrm flipH="1">
                  <a:off x="1250418" y="3341979"/>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grpSp>
        <p:grpSp>
          <p:nvGrpSpPr>
            <p:cNvPr id="341" name="组合 340"/>
            <p:cNvGrpSpPr/>
            <p:nvPr/>
          </p:nvGrpSpPr>
          <p:grpSpPr>
            <a:xfrm>
              <a:off x="1745525" y="3277819"/>
              <a:ext cx="528036" cy="1119711"/>
              <a:chOff x="1802675" y="3153994"/>
              <a:chExt cx="528036" cy="1119711"/>
            </a:xfrm>
          </p:grpSpPr>
          <p:grpSp>
            <p:nvGrpSpPr>
              <p:cNvPr id="246" name="组合 245"/>
              <p:cNvGrpSpPr/>
              <p:nvPr/>
            </p:nvGrpSpPr>
            <p:grpSpPr>
              <a:xfrm>
                <a:off x="1802675" y="3153994"/>
                <a:ext cx="128308" cy="1119711"/>
                <a:chOff x="1513147" y="3103653"/>
                <a:chExt cx="128308" cy="1119711"/>
              </a:xfrm>
            </p:grpSpPr>
            <p:grpSp>
              <p:nvGrpSpPr>
                <p:cNvPr id="19" name="组合 18"/>
                <p:cNvGrpSpPr/>
                <p:nvPr/>
              </p:nvGrpSpPr>
              <p:grpSpPr>
                <a:xfrm>
                  <a:off x="1513147" y="3103653"/>
                  <a:ext cx="128308" cy="1119711"/>
                  <a:chOff x="1917484" y="2458525"/>
                  <a:chExt cx="106040" cy="1119711"/>
                </a:xfrm>
              </p:grpSpPr>
              <p:grpSp>
                <p:nvGrpSpPr>
                  <p:cNvPr id="20" name="组合 19"/>
                  <p:cNvGrpSpPr/>
                  <p:nvPr/>
                </p:nvGrpSpPr>
                <p:grpSpPr>
                  <a:xfrm>
                    <a:off x="1917484" y="2458525"/>
                    <a:ext cx="106040" cy="1119711"/>
                    <a:chOff x="1917484" y="2458525"/>
                    <a:chExt cx="106040" cy="1119711"/>
                  </a:xfrm>
                </p:grpSpPr>
                <p:sp>
                  <p:nvSpPr>
                    <p:cNvPr id="22" name="椭圆 21"/>
                    <p:cNvSpPr/>
                    <p:nvPr/>
                  </p:nvSpPr>
                  <p:spPr>
                    <a:xfrm>
                      <a:off x="1917484" y="2458525"/>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1917484" y="3015319"/>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椭圆 20"/>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45" name="直接连接符 244"/>
                <p:cNvCxnSpPr/>
                <p:nvPr/>
              </p:nvCxnSpPr>
              <p:spPr>
                <a:xfrm flipH="1">
                  <a:off x="1541248" y="3336899"/>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sp>
            <p:nvSpPr>
              <p:cNvPr id="291" name="文本框 290"/>
              <p:cNvSpPr txBox="1"/>
              <p:nvPr/>
            </p:nvSpPr>
            <p:spPr>
              <a:xfrm>
                <a:off x="1924190" y="3153994"/>
                <a:ext cx="406521" cy="461665"/>
              </a:xfrm>
              <a:prstGeom prst="rect">
                <a:avLst/>
              </a:prstGeom>
              <a:noFill/>
            </p:spPr>
            <p:txBody>
              <a:bodyPr wrap="square" rtlCol="0">
                <a:spAutoFit/>
              </a:bodyPr>
              <a:lstStyle/>
              <a:p>
                <a:r>
                  <a:rPr lang="en-US" altLang="zh-CN" sz="2400" b="1"/>
                  <a:t>a</a:t>
                </a:r>
                <a:endParaRPr lang="zh-CN" altLang="en-US" sz="2400" b="1"/>
              </a:p>
            </p:txBody>
          </p:sp>
        </p:grpSp>
      </p:grpSp>
      <p:grpSp>
        <p:nvGrpSpPr>
          <p:cNvPr id="416" name="组合 415"/>
          <p:cNvGrpSpPr/>
          <p:nvPr/>
        </p:nvGrpSpPr>
        <p:grpSpPr>
          <a:xfrm>
            <a:off x="9403964" y="1502113"/>
            <a:ext cx="1023853" cy="1081608"/>
            <a:chOff x="9267216" y="835602"/>
            <a:chExt cx="1023853" cy="1081608"/>
          </a:xfrm>
        </p:grpSpPr>
        <p:sp>
          <p:nvSpPr>
            <p:cNvPr id="287" name="椭圆 286"/>
            <p:cNvSpPr/>
            <p:nvPr/>
          </p:nvSpPr>
          <p:spPr>
            <a:xfrm>
              <a:off x="9267216" y="835602"/>
              <a:ext cx="1023853" cy="1081608"/>
            </a:xfrm>
            <a:prstGeom prst="ellipse">
              <a:avLst/>
            </a:prstGeom>
            <a:solidFill>
              <a:srgbClr val="D1D1FF"/>
            </a:solidFill>
            <a:ln w="3810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2" name="组合 331"/>
            <p:cNvGrpSpPr/>
            <p:nvPr/>
          </p:nvGrpSpPr>
          <p:grpSpPr>
            <a:xfrm>
              <a:off x="9388417" y="919384"/>
              <a:ext cx="506493" cy="925381"/>
              <a:chOff x="1114233" y="3153994"/>
              <a:chExt cx="506493" cy="1119711"/>
            </a:xfrm>
          </p:grpSpPr>
          <p:sp>
            <p:nvSpPr>
              <p:cNvPr id="333" name="文本框 332"/>
              <p:cNvSpPr txBox="1"/>
              <p:nvPr/>
            </p:nvSpPr>
            <p:spPr>
              <a:xfrm>
                <a:off x="1114233" y="3161460"/>
                <a:ext cx="406521" cy="461665"/>
              </a:xfrm>
              <a:prstGeom prst="rect">
                <a:avLst/>
              </a:prstGeom>
              <a:noFill/>
            </p:spPr>
            <p:txBody>
              <a:bodyPr wrap="square" rtlCol="0">
                <a:spAutoFit/>
              </a:bodyPr>
              <a:lstStyle/>
              <a:p>
                <a:r>
                  <a:rPr lang="en-US" altLang="zh-CN" sz="2400" b="1"/>
                  <a:t>A</a:t>
                </a:r>
                <a:endParaRPr lang="zh-CN" altLang="en-US" sz="2400" b="1"/>
              </a:p>
            </p:txBody>
          </p:sp>
          <p:grpSp>
            <p:nvGrpSpPr>
              <p:cNvPr id="334" name="组合 333"/>
              <p:cNvGrpSpPr/>
              <p:nvPr/>
            </p:nvGrpSpPr>
            <p:grpSpPr>
              <a:xfrm>
                <a:off x="1492418" y="3153994"/>
                <a:ext cx="128308" cy="1119711"/>
                <a:chOff x="1227232" y="3103653"/>
                <a:chExt cx="128308" cy="1119711"/>
              </a:xfrm>
            </p:grpSpPr>
            <p:grpSp>
              <p:nvGrpSpPr>
                <p:cNvPr id="335" name="组合 334"/>
                <p:cNvGrpSpPr/>
                <p:nvPr/>
              </p:nvGrpSpPr>
              <p:grpSpPr>
                <a:xfrm>
                  <a:off x="1227232" y="3103653"/>
                  <a:ext cx="128308" cy="1119711"/>
                  <a:chOff x="1917484" y="2458525"/>
                  <a:chExt cx="106040" cy="1119711"/>
                </a:xfrm>
              </p:grpSpPr>
              <p:grpSp>
                <p:nvGrpSpPr>
                  <p:cNvPr id="337" name="组合 336"/>
                  <p:cNvGrpSpPr/>
                  <p:nvPr/>
                </p:nvGrpSpPr>
                <p:grpSpPr>
                  <a:xfrm>
                    <a:off x="1917484" y="2458525"/>
                    <a:ext cx="106040" cy="1119711"/>
                    <a:chOff x="1917484" y="2458525"/>
                    <a:chExt cx="106040" cy="1119711"/>
                  </a:xfrm>
                </p:grpSpPr>
                <p:sp>
                  <p:nvSpPr>
                    <p:cNvPr id="339" name="椭圆 338"/>
                    <p:cNvSpPr/>
                    <p:nvPr/>
                  </p:nvSpPr>
                  <p:spPr>
                    <a:xfrm>
                      <a:off x="1917484" y="2458525"/>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0" name="椭圆 339"/>
                    <p:cNvSpPr/>
                    <p:nvPr/>
                  </p:nvSpPr>
                  <p:spPr>
                    <a:xfrm>
                      <a:off x="1917484" y="3015319"/>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8" name="椭圆 337"/>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36" name="直接连接符 335"/>
                <p:cNvCxnSpPr/>
                <p:nvPr/>
              </p:nvCxnSpPr>
              <p:spPr>
                <a:xfrm flipH="1">
                  <a:off x="1250418" y="3341979"/>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417" name="组合 416"/>
          <p:cNvGrpSpPr/>
          <p:nvPr/>
        </p:nvGrpSpPr>
        <p:grpSpPr>
          <a:xfrm>
            <a:off x="9403964" y="2658922"/>
            <a:ext cx="1023853" cy="1081608"/>
            <a:chOff x="9267216" y="2313781"/>
            <a:chExt cx="1023853" cy="1081608"/>
          </a:xfrm>
        </p:grpSpPr>
        <p:sp>
          <p:nvSpPr>
            <p:cNvPr id="288" name="椭圆 287"/>
            <p:cNvSpPr/>
            <p:nvPr/>
          </p:nvSpPr>
          <p:spPr>
            <a:xfrm>
              <a:off x="9267216" y="2313781"/>
              <a:ext cx="1023853" cy="1081608"/>
            </a:xfrm>
            <a:prstGeom prst="ellipse">
              <a:avLst/>
            </a:prstGeom>
            <a:solidFill>
              <a:srgbClr val="D1D1FF"/>
            </a:solidFill>
            <a:ln w="3810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51" name="组合 350"/>
            <p:cNvGrpSpPr/>
            <p:nvPr/>
          </p:nvGrpSpPr>
          <p:grpSpPr>
            <a:xfrm>
              <a:off x="9388417" y="2421988"/>
              <a:ext cx="506493" cy="925381"/>
              <a:chOff x="1114233" y="3153994"/>
              <a:chExt cx="506493" cy="1119711"/>
            </a:xfrm>
          </p:grpSpPr>
          <p:sp>
            <p:nvSpPr>
              <p:cNvPr id="352" name="文本框 351"/>
              <p:cNvSpPr txBox="1"/>
              <p:nvPr/>
            </p:nvSpPr>
            <p:spPr>
              <a:xfrm>
                <a:off x="1114233" y="3161460"/>
                <a:ext cx="406521" cy="461665"/>
              </a:xfrm>
              <a:prstGeom prst="rect">
                <a:avLst/>
              </a:prstGeom>
              <a:noFill/>
            </p:spPr>
            <p:txBody>
              <a:bodyPr wrap="square" rtlCol="0">
                <a:spAutoFit/>
              </a:bodyPr>
              <a:lstStyle/>
              <a:p>
                <a:r>
                  <a:rPr lang="en-US" altLang="zh-CN" sz="2400" b="1"/>
                  <a:t>A</a:t>
                </a:r>
                <a:endParaRPr lang="zh-CN" altLang="en-US" sz="2400" b="1"/>
              </a:p>
            </p:txBody>
          </p:sp>
          <p:grpSp>
            <p:nvGrpSpPr>
              <p:cNvPr id="353" name="组合 352"/>
              <p:cNvGrpSpPr/>
              <p:nvPr/>
            </p:nvGrpSpPr>
            <p:grpSpPr>
              <a:xfrm>
                <a:off x="1492418" y="3153994"/>
                <a:ext cx="128308" cy="1119711"/>
                <a:chOff x="1227232" y="3103653"/>
                <a:chExt cx="128308" cy="1119711"/>
              </a:xfrm>
            </p:grpSpPr>
            <p:grpSp>
              <p:nvGrpSpPr>
                <p:cNvPr id="354" name="组合 353"/>
                <p:cNvGrpSpPr/>
                <p:nvPr/>
              </p:nvGrpSpPr>
              <p:grpSpPr>
                <a:xfrm>
                  <a:off x="1227232" y="3103653"/>
                  <a:ext cx="128308" cy="1119711"/>
                  <a:chOff x="1917484" y="2458525"/>
                  <a:chExt cx="106040" cy="1119711"/>
                </a:xfrm>
              </p:grpSpPr>
              <p:grpSp>
                <p:nvGrpSpPr>
                  <p:cNvPr id="356" name="组合 355"/>
                  <p:cNvGrpSpPr/>
                  <p:nvPr/>
                </p:nvGrpSpPr>
                <p:grpSpPr>
                  <a:xfrm>
                    <a:off x="1917484" y="2458525"/>
                    <a:ext cx="106040" cy="1119711"/>
                    <a:chOff x="1917484" y="2458525"/>
                    <a:chExt cx="106040" cy="1119711"/>
                  </a:xfrm>
                </p:grpSpPr>
                <p:sp>
                  <p:nvSpPr>
                    <p:cNvPr id="358" name="椭圆 357"/>
                    <p:cNvSpPr/>
                    <p:nvPr/>
                  </p:nvSpPr>
                  <p:spPr>
                    <a:xfrm>
                      <a:off x="1917484" y="2458525"/>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9" name="椭圆 358"/>
                    <p:cNvSpPr/>
                    <p:nvPr/>
                  </p:nvSpPr>
                  <p:spPr>
                    <a:xfrm>
                      <a:off x="1917484" y="3015319"/>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7" name="椭圆 356"/>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55" name="直接连接符 354"/>
                <p:cNvCxnSpPr/>
                <p:nvPr/>
              </p:nvCxnSpPr>
              <p:spPr>
                <a:xfrm flipH="1">
                  <a:off x="1250418" y="3341979"/>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418" name="组合 417"/>
          <p:cNvGrpSpPr/>
          <p:nvPr/>
        </p:nvGrpSpPr>
        <p:grpSpPr>
          <a:xfrm>
            <a:off x="9403964" y="3815731"/>
            <a:ext cx="1023853" cy="1081608"/>
            <a:chOff x="9284597" y="3828326"/>
            <a:chExt cx="1023853" cy="1081608"/>
          </a:xfrm>
        </p:grpSpPr>
        <p:sp>
          <p:nvSpPr>
            <p:cNvPr id="289" name="椭圆 288"/>
            <p:cNvSpPr/>
            <p:nvPr/>
          </p:nvSpPr>
          <p:spPr>
            <a:xfrm>
              <a:off x="9284597" y="3828326"/>
              <a:ext cx="1023853" cy="1081608"/>
            </a:xfrm>
            <a:prstGeom prst="ellipse">
              <a:avLst/>
            </a:prstGeom>
            <a:solidFill>
              <a:srgbClr val="D1D1FF"/>
            </a:solidFill>
            <a:ln w="3810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60" name="组合 359"/>
            <p:cNvGrpSpPr/>
            <p:nvPr/>
          </p:nvGrpSpPr>
          <p:grpSpPr>
            <a:xfrm>
              <a:off x="9737600" y="3910154"/>
              <a:ext cx="528036" cy="925381"/>
              <a:chOff x="1802675" y="3153994"/>
              <a:chExt cx="528036" cy="1119711"/>
            </a:xfrm>
          </p:grpSpPr>
          <p:grpSp>
            <p:nvGrpSpPr>
              <p:cNvPr id="361" name="组合 360"/>
              <p:cNvGrpSpPr/>
              <p:nvPr/>
            </p:nvGrpSpPr>
            <p:grpSpPr>
              <a:xfrm>
                <a:off x="1802675" y="3153994"/>
                <a:ext cx="128308" cy="1119711"/>
                <a:chOff x="1513147" y="3103653"/>
                <a:chExt cx="128308" cy="1119711"/>
              </a:xfrm>
            </p:grpSpPr>
            <p:grpSp>
              <p:nvGrpSpPr>
                <p:cNvPr id="363" name="组合 362"/>
                <p:cNvGrpSpPr/>
                <p:nvPr/>
              </p:nvGrpSpPr>
              <p:grpSpPr>
                <a:xfrm>
                  <a:off x="1513147" y="3103653"/>
                  <a:ext cx="128308" cy="1119711"/>
                  <a:chOff x="1917484" y="2458525"/>
                  <a:chExt cx="106040" cy="1119711"/>
                </a:xfrm>
              </p:grpSpPr>
              <p:grpSp>
                <p:nvGrpSpPr>
                  <p:cNvPr id="365" name="组合 364"/>
                  <p:cNvGrpSpPr/>
                  <p:nvPr/>
                </p:nvGrpSpPr>
                <p:grpSpPr>
                  <a:xfrm>
                    <a:off x="1917484" y="2458525"/>
                    <a:ext cx="106040" cy="1119711"/>
                    <a:chOff x="1917484" y="2458525"/>
                    <a:chExt cx="106040" cy="1119711"/>
                  </a:xfrm>
                </p:grpSpPr>
                <p:sp>
                  <p:nvSpPr>
                    <p:cNvPr id="367" name="椭圆 366"/>
                    <p:cNvSpPr/>
                    <p:nvPr/>
                  </p:nvSpPr>
                  <p:spPr>
                    <a:xfrm>
                      <a:off x="1917484" y="2458525"/>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8" name="椭圆 367"/>
                    <p:cNvSpPr/>
                    <p:nvPr/>
                  </p:nvSpPr>
                  <p:spPr>
                    <a:xfrm>
                      <a:off x="1917484" y="3015319"/>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6" name="椭圆 365"/>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64" name="直接连接符 363"/>
                <p:cNvCxnSpPr/>
                <p:nvPr/>
              </p:nvCxnSpPr>
              <p:spPr>
                <a:xfrm flipH="1">
                  <a:off x="1541248" y="3336899"/>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sp>
            <p:nvSpPr>
              <p:cNvPr id="362" name="文本框 361"/>
              <p:cNvSpPr txBox="1"/>
              <p:nvPr/>
            </p:nvSpPr>
            <p:spPr>
              <a:xfrm>
                <a:off x="1924190" y="3153994"/>
                <a:ext cx="406521" cy="461665"/>
              </a:xfrm>
              <a:prstGeom prst="rect">
                <a:avLst/>
              </a:prstGeom>
              <a:noFill/>
            </p:spPr>
            <p:txBody>
              <a:bodyPr wrap="square" rtlCol="0">
                <a:spAutoFit/>
              </a:bodyPr>
              <a:lstStyle/>
              <a:p>
                <a:r>
                  <a:rPr lang="en-US" altLang="zh-CN" sz="2400" b="1"/>
                  <a:t>a</a:t>
                </a:r>
                <a:endParaRPr lang="zh-CN" altLang="en-US" sz="2400" b="1"/>
              </a:p>
            </p:txBody>
          </p:sp>
        </p:grpSp>
      </p:grpSp>
      <p:grpSp>
        <p:nvGrpSpPr>
          <p:cNvPr id="419" name="组合 418"/>
          <p:cNvGrpSpPr/>
          <p:nvPr/>
        </p:nvGrpSpPr>
        <p:grpSpPr>
          <a:xfrm>
            <a:off x="9403964" y="4972541"/>
            <a:ext cx="1023853" cy="1081608"/>
            <a:chOff x="9445016" y="5313810"/>
            <a:chExt cx="1023853" cy="1081608"/>
          </a:xfrm>
        </p:grpSpPr>
        <p:sp>
          <p:nvSpPr>
            <p:cNvPr id="290" name="椭圆 289"/>
            <p:cNvSpPr/>
            <p:nvPr/>
          </p:nvSpPr>
          <p:spPr>
            <a:xfrm>
              <a:off x="9445016" y="5313810"/>
              <a:ext cx="1023853" cy="1081608"/>
            </a:xfrm>
            <a:prstGeom prst="ellipse">
              <a:avLst/>
            </a:prstGeom>
            <a:solidFill>
              <a:srgbClr val="D1D1FF"/>
            </a:solidFill>
            <a:ln w="3810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69" name="组合 368"/>
            <p:cNvGrpSpPr/>
            <p:nvPr/>
          </p:nvGrpSpPr>
          <p:grpSpPr>
            <a:xfrm>
              <a:off x="9888198" y="5392854"/>
              <a:ext cx="528036" cy="925381"/>
              <a:chOff x="1802675" y="3153994"/>
              <a:chExt cx="528036" cy="1119711"/>
            </a:xfrm>
          </p:grpSpPr>
          <p:grpSp>
            <p:nvGrpSpPr>
              <p:cNvPr id="370" name="组合 369"/>
              <p:cNvGrpSpPr/>
              <p:nvPr/>
            </p:nvGrpSpPr>
            <p:grpSpPr>
              <a:xfrm>
                <a:off x="1802675" y="3153994"/>
                <a:ext cx="128308" cy="1119711"/>
                <a:chOff x="1513147" y="3103653"/>
                <a:chExt cx="128308" cy="1119711"/>
              </a:xfrm>
            </p:grpSpPr>
            <p:grpSp>
              <p:nvGrpSpPr>
                <p:cNvPr id="372" name="组合 371"/>
                <p:cNvGrpSpPr/>
                <p:nvPr/>
              </p:nvGrpSpPr>
              <p:grpSpPr>
                <a:xfrm>
                  <a:off x="1513147" y="3103653"/>
                  <a:ext cx="128308" cy="1119711"/>
                  <a:chOff x="1917484" y="2458525"/>
                  <a:chExt cx="106040" cy="1119711"/>
                </a:xfrm>
              </p:grpSpPr>
              <p:grpSp>
                <p:nvGrpSpPr>
                  <p:cNvPr id="374" name="组合 373"/>
                  <p:cNvGrpSpPr/>
                  <p:nvPr/>
                </p:nvGrpSpPr>
                <p:grpSpPr>
                  <a:xfrm>
                    <a:off x="1917484" y="2458525"/>
                    <a:ext cx="106040" cy="1119711"/>
                    <a:chOff x="1917484" y="2458525"/>
                    <a:chExt cx="106040" cy="1119711"/>
                  </a:xfrm>
                </p:grpSpPr>
                <p:sp>
                  <p:nvSpPr>
                    <p:cNvPr id="376" name="椭圆 375"/>
                    <p:cNvSpPr/>
                    <p:nvPr/>
                  </p:nvSpPr>
                  <p:spPr>
                    <a:xfrm>
                      <a:off x="1917484" y="2458525"/>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7" name="椭圆 376"/>
                    <p:cNvSpPr/>
                    <p:nvPr/>
                  </p:nvSpPr>
                  <p:spPr>
                    <a:xfrm>
                      <a:off x="1917484" y="3015319"/>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75" name="椭圆 374"/>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73" name="直接连接符 372"/>
                <p:cNvCxnSpPr/>
                <p:nvPr/>
              </p:nvCxnSpPr>
              <p:spPr>
                <a:xfrm flipH="1">
                  <a:off x="1541248" y="3336899"/>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sp>
            <p:nvSpPr>
              <p:cNvPr id="371" name="文本框 370"/>
              <p:cNvSpPr txBox="1"/>
              <p:nvPr/>
            </p:nvSpPr>
            <p:spPr>
              <a:xfrm>
                <a:off x="1924190" y="3153994"/>
                <a:ext cx="406521" cy="461665"/>
              </a:xfrm>
              <a:prstGeom prst="rect">
                <a:avLst/>
              </a:prstGeom>
              <a:noFill/>
            </p:spPr>
            <p:txBody>
              <a:bodyPr wrap="square" rtlCol="0">
                <a:spAutoFit/>
              </a:bodyPr>
              <a:lstStyle/>
              <a:p>
                <a:r>
                  <a:rPr lang="en-US" altLang="zh-CN" sz="2400" b="1"/>
                  <a:t>a</a:t>
                </a:r>
                <a:endParaRPr lang="zh-CN" altLang="en-US" sz="2400" b="1"/>
              </a:p>
            </p:txBody>
          </p:sp>
        </p:grpSp>
      </p:grpSp>
      <p:grpSp>
        <p:nvGrpSpPr>
          <p:cNvPr id="408" name="组合 407"/>
          <p:cNvGrpSpPr/>
          <p:nvPr/>
        </p:nvGrpSpPr>
        <p:grpSpPr>
          <a:xfrm>
            <a:off x="6818247" y="4224775"/>
            <a:ext cx="1238862" cy="1308746"/>
            <a:chOff x="6813177" y="4266651"/>
            <a:chExt cx="1238862" cy="1308746"/>
          </a:xfrm>
        </p:grpSpPr>
        <p:sp>
          <p:nvSpPr>
            <p:cNvPr id="259" name="椭圆 258"/>
            <p:cNvSpPr/>
            <p:nvPr/>
          </p:nvSpPr>
          <p:spPr>
            <a:xfrm>
              <a:off x="6813177" y="4266651"/>
              <a:ext cx="1238862" cy="1308746"/>
            </a:xfrm>
            <a:prstGeom prst="ellipse">
              <a:avLst/>
            </a:prstGeom>
            <a:solidFill>
              <a:srgbClr val="D1D1FF"/>
            </a:solidFill>
            <a:ln w="3810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9" name="组合 318"/>
            <p:cNvGrpSpPr/>
            <p:nvPr/>
          </p:nvGrpSpPr>
          <p:grpSpPr>
            <a:xfrm>
              <a:off x="7234624" y="4433181"/>
              <a:ext cx="297811" cy="953506"/>
              <a:chOff x="3986830" y="3227905"/>
              <a:chExt cx="297811" cy="953506"/>
            </a:xfrm>
          </p:grpSpPr>
          <p:grpSp>
            <p:nvGrpSpPr>
              <p:cNvPr id="320" name="组合 319"/>
              <p:cNvGrpSpPr/>
              <p:nvPr/>
            </p:nvGrpSpPr>
            <p:grpSpPr>
              <a:xfrm>
                <a:off x="3986830" y="3227905"/>
                <a:ext cx="297811" cy="953506"/>
                <a:chOff x="4338342" y="2803091"/>
                <a:chExt cx="297811" cy="953506"/>
              </a:xfrm>
            </p:grpSpPr>
            <p:grpSp>
              <p:nvGrpSpPr>
                <p:cNvPr id="323" name="组合 322"/>
                <p:cNvGrpSpPr/>
                <p:nvPr/>
              </p:nvGrpSpPr>
              <p:grpSpPr>
                <a:xfrm>
                  <a:off x="4338342" y="2803091"/>
                  <a:ext cx="297811" cy="953506"/>
                  <a:chOff x="3346342" y="2049446"/>
                  <a:chExt cx="310147" cy="993003"/>
                </a:xfrm>
              </p:grpSpPr>
              <p:grpSp>
                <p:nvGrpSpPr>
                  <p:cNvPr id="325" name="组合 324"/>
                  <p:cNvGrpSpPr/>
                  <p:nvPr/>
                </p:nvGrpSpPr>
                <p:grpSpPr>
                  <a:xfrm>
                    <a:off x="3346342" y="2049446"/>
                    <a:ext cx="308897" cy="566177"/>
                    <a:chOff x="3346342" y="2049446"/>
                    <a:chExt cx="308897" cy="566177"/>
                  </a:xfrm>
                </p:grpSpPr>
                <p:sp>
                  <p:nvSpPr>
                    <p:cNvPr id="329" name="椭圆 328"/>
                    <p:cNvSpPr/>
                    <p:nvPr/>
                  </p:nvSpPr>
                  <p:spPr>
                    <a:xfrm rot="20039984">
                      <a:off x="3346342" y="2052706"/>
                      <a:ext cx="128308"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0" name="椭圆 329"/>
                    <p:cNvSpPr/>
                    <p:nvPr/>
                  </p:nvSpPr>
                  <p:spPr>
                    <a:xfrm rot="1025989">
                      <a:off x="3526931" y="2049446"/>
                      <a:ext cx="128308"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6" name="组合 325"/>
                  <p:cNvGrpSpPr/>
                  <p:nvPr/>
                </p:nvGrpSpPr>
                <p:grpSpPr>
                  <a:xfrm flipV="1">
                    <a:off x="3347592" y="2476272"/>
                    <a:ext cx="308897" cy="566177"/>
                    <a:chOff x="3346342" y="2049446"/>
                    <a:chExt cx="308897" cy="566177"/>
                  </a:xfrm>
                </p:grpSpPr>
                <p:sp>
                  <p:nvSpPr>
                    <p:cNvPr id="327" name="椭圆 326"/>
                    <p:cNvSpPr/>
                    <p:nvPr/>
                  </p:nvSpPr>
                  <p:spPr>
                    <a:xfrm rot="20039984">
                      <a:off x="3346342" y="2052706"/>
                      <a:ext cx="128308"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8" name="椭圆 327"/>
                    <p:cNvSpPr/>
                    <p:nvPr/>
                  </p:nvSpPr>
                  <p:spPr>
                    <a:xfrm rot="1025989">
                      <a:off x="3526931" y="2049446"/>
                      <a:ext cx="128308"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24" name="椭圆 323"/>
                <p:cNvSpPr/>
                <p:nvPr/>
              </p:nvSpPr>
              <p:spPr>
                <a:xfrm>
                  <a:off x="4441177" y="3212190"/>
                  <a:ext cx="114883"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321" name="直接连接符 320"/>
              <p:cNvCxnSpPr/>
              <p:nvPr/>
            </p:nvCxnSpPr>
            <p:spPr>
              <a:xfrm rot="-1260000" flipH="1">
                <a:off x="3987344" y="3441850"/>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322" name="直接连接符 321"/>
              <p:cNvCxnSpPr/>
              <p:nvPr/>
            </p:nvCxnSpPr>
            <p:spPr>
              <a:xfrm rot="1260000">
                <a:off x="4200704" y="3449470"/>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sp>
          <p:nvSpPr>
            <p:cNvPr id="384" name="文本框 383"/>
            <p:cNvSpPr txBox="1"/>
            <p:nvPr/>
          </p:nvSpPr>
          <p:spPr>
            <a:xfrm>
              <a:off x="7507557" y="4402901"/>
              <a:ext cx="406521" cy="461665"/>
            </a:xfrm>
            <a:prstGeom prst="rect">
              <a:avLst/>
            </a:prstGeom>
            <a:noFill/>
          </p:spPr>
          <p:txBody>
            <a:bodyPr wrap="square" rtlCol="0">
              <a:spAutoFit/>
            </a:bodyPr>
            <a:lstStyle/>
            <a:p>
              <a:r>
                <a:rPr lang="en-US" altLang="zh-CN" sz="2400" b="1"/>
                <a:t>a</a:t>
              </a:r>
              <a:endParaRPr lang="zh-CN" altLang="en-US" sz="2400" b="1"/>
            </a:p>
          </p:txBody>
        </p:sp>
        <p:sp>
          <p:nvSpPr>
            <p:cNvPr id="385" name="文本框 384"/>
            <p:cNvSpPr txBox="1"/>
            <p:nvPr/>
          </p:nvSpPr>
          <p:spPr>
            <a:xfrm>
              <a:off x="6934294" y="4433059"/>
              <a:ext cx="406521" cy="461665"/>
            </a:xfrm>
            <a:prstGeom prst="rect">
              <a:avLst/>
            </a:prstGeom>
            <a:noFill/>
          </p:spPr>
          <p:txBody>
            <a:bodyPr wrap="square" rtlCol="0">
              <a:spAutoFit/>
            </a:bodyPr>
            <a:lstStyle/>
            <a:p>
              <a:r>
                <a:rPr lang="en-US" altLang="zh-CN" sz="2400" b="1"/>
                <a:t>a</a:t>
              </a:r>
              <a:endParaRPr lang="zh-CN" altLang="en-US" sz="2400" b="1"/>
            </a:p>
          </p:txBody>
        </p:sp>
      </p:grpSp>
      <p:grpSp>
        <p:nvGrpSpPr>
          <p:cNvPr id="8" name="组合 7"/>
          <p:cNvGrpSpPr/>
          <p:nvPr/>
        </p:nvGrpSpPr>
        <p:grpSpPr>
          <a:xfrm>
            <a:off x="3772498" y="2965180"/>
            <a:ext cx="1758044" cy="1651590"/>
            <a:chOff x="3810598" y="2965180"/>
            <a:chExt cx="1758044" cy="1651590"/>
          </a:xfrm>
        </p:grpSpPr>
        <p:sp>
          <p:nvSpPr>
            <p:cNvPr id="247" name="椭圆 246"/>
            <p:cNvSpPr/>
            <p:nvPr/>
          </p:nvSpPr>
          <p:spPr>
            <a:xfrm>
              <a:off x="3810598" y="2965180"/>
              <a:ext cx="1733452" cy="1651590"/>
            </a:xfrm>
            <a:prstGeom prst="ellipse">
              <a:avLst/>
            </a:prstGeom>
            <a:solidFill>
              <a:srgbClr val="D1D1FF"/>
            </a:solidFill>
            <a:ln w="3810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6" name="组合 385"/>
            <p:cNvGrpSpPr/>
            <p:nvPr/>
          </p:nvGrpSpPr>
          <p:grpSpPr>
            <a:xfrm>
              <a:off x="4582601" y="3363908"/>
              <a:ext cx="986041" cy="962774"/>
              <a:chOff x="4296851" y="3233078"/>
              <a:chExt cx="986041" cy="962774"/>
            </a:xfrm>
          </p:grpSpPr>
          <p:grpSp>
            <p:nvGrpSpPr>
              <p:cNvPr id="295" name="组合 294"/>
              <p:cNvGrpSpPr/>
              <p:nvPr/>
            </p:nvGrpSpPr>
            <p:grpSpPr>
              <a:xfrm>
                <a:off x="4604493" y="3242346"/>
                <a:ext cx="297811" cy="953506"/>
                <a:chOff x="3986830" y="3227905"/>
                <a:chExt cx="297811" cy="953506"/>
              </a:xfrm>
            </p:grpSpPr>
            <p:grpSp>
              <p:nvGrpSpPr>
                <p:cNvPr id="296" name="组合 295"/>
                <p:cNvGrpSpPr/>
                <p:nvPr/>
              </p:nvGrpSpPr>
              <p:grpSpPr>
                <a:xfrm>
                  <a:off x="3986830" y="3227905"/>
                  <a:ext cx="297811" cy="953506"/>
                  <a:chOff x="4338342" y="2803091"/>
                  <a:chExt cx="297811" cy="953506"/>
                </a:xfrm>
              </p:grpSpPr>
              <p:grpSp>
                <p:nvGrpSpPr>
                  <p:cNvPr id="299" name="组合 298"/>
                  <p:cNvGrpSpPr/>
                  <p:nvPr/>
                </p:nvGrpSpPr>
                <p:grpSpPr>
                  <a:xfrm>
                    <a:off x="4338342" y="2803091"/>
                    <a:ext cx="297811" cy="953506"/>
                    <a:chOff x="3346342" y="2049446"/>
                    <a:chExt cx="310147" cy="993003"/>
                  </a:xfrm>
                </p:grpSpPr>
                <p:grpSp>
                  <p:nvGrpSpPr>
                    <p:cNvPr id="301" name="组合 300"/>
                    <p:cNvGrpSpPr/>
                    <p:nvPr/>
                  </p:nvGrpSpPr>
                  <p:grpSpPr>
                    <a:xfrm>
                      <a:off x="3346342" y="2049446"/>
                      <a:ext cx="308897" cy="566177"/>
                      <a:chOff x="3346342" y="2049446"/>
                      <a:chExt cx="308897" cy="566177"/>
                    </a:xfrm>
                  </p:grpSpPr>
                  <p:sp>
                    <p:nvSpPr>
                      <p:cNvPr id="305" name="椭圆 304"/>
                      <p:cNvSpPr/>
                      <p:nvPr/>
                    </p:nvSpPr>
                    <p:spPr>
                      <a:xfrm rot="20039984">
                        <a:off x="3346342" y="2052706"/>
                        <a:ext cx="128308"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6" name="椭圆 305"/>
                      <p:cNvSpPr/>
                      <p:nvPr/>
                    </p:nvSpPr>
                    <p:spPr>
                      <a:xfrm rot="1025989">
                        <a:off x="3526931" y="2049446"/>
                        <a:ext cx="128308"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02" name="组合 301"/>
                    <p:cNvGrpSpPr/>
                    <p:nvPr/>
                  </p:nvGrpSpPr>
                  <p:grpSpPr>
                    <a:xfrm flipV="1">
                      <a:off x="3347592" y="2476272"/>
                      <a:ext cx="308897" cy="566177"/>
                      <a:chOff x="3346342" y="2049446"/>
                      <a:chExt cx="308897" cy="566177"/>
                    </a:xfrm>
                  </p:grpSpPr>
                  <p:sp>
                    <p:nvSpPr>
                      <p:cNvPr id="303" name="椭圆 302"/>
                      <p:cNvSpPr/>
                      <p:nvPr/>
                    </p:nvSpPr>
                    <p:spPr>
                      <a:xfrm rot="20039984">
                        <a:off x="3346342" y="2052706"/>
                        <a:ext cx="128308"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4" name="椭圆 303"/>
                      <p:cNvSpPr/>
                      <p:nvPr/>
                    </p:nvSpPr>
                    <p:spPr>
                      <a:xfrm rot="1025989">
                        <a:off x="3526931" y="2049446"/>
                        <a:ext cx="128308"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00" name="椭圆 299"/>
                  <p:cNvSpPr/>
                  <p:nvPr/>
                </p:nvSpPr>
                <p:spPr>
                  <a:xfrm>
                    <a:off x="4441177" y="3212190"/>
                    <a:ext cx="114883"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97" name="直接连接符 296"/>
                <p:cNvCxnSpPr/>
                <p:nvPr/>
              </p:nvCxnSpPr>
              <p:spPr>
                <a:xfrm rot="-1260000" flipH="1">
                  <a:off x="3987344" y="3441850"/>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298" name="直接连接符 297"/>
                <p:cNvCxnSpPr/>
                <p:nvPr/>
              </p:nvCxnSpPr>
              <p:spPr>
                <a:xfrm rot="1260000">
                  <a:off x="4200704" y="3449470"/>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sp>
            <p:nvSpPr>
              <p:cNvPr id="382" name="文本框 381"/>
              <p:cNvSpPr txBox="1"/>
              <p:nvPr/>
            </p:nvSpPr>
            <p:spPr>
              <a:xfrm>
                <a:off x="4876371" y="3249123"/>
                <a:ext cx="406521" cy="461665"/>
              </a:xfrm>
              <a:prstGeom prst="rect">
                <a:avLst/>
              </a:prstGeom>
              <a:noFill/>
            </p:spPr>
            <p:txBody>
              <a:bodyPr wrap="square" rtlCol="0">
                <a:spAutoFit/>
              </a:bodyPr>
              <a:lstStyle/>
              <a:p>
                <a:r>
                  <a:rPr lang="en-US" altLang="zh-CN" sz="2400" b="1"/>
                  <a:t>a</a:t>
                </a:r>
                <a:endParaRPr lang="zh-CN" altLang="en-US" sz="2400" b="1"/>
              </a:p>
            </p:txBody>
          </p:sp>
          <p:sp>
            <p:nvSpPr>
              <p:cNvPr id="383" name="文本框 382"/>
              <p:cNvSpPr txBox="1"/>
              <p:nvPr/>
            </p:nvSpPr>
            <p:spPr>
              <a:xfrm>
                <a:off x="4296851" y="3233078"/>
                <a:ext cx="406521" cy="461665"/>
              </a:xfrm>
              <a:prstGeom prst="rect">
                <a:avLst/>
              </a:prstGeom>
              <a:noFill/>
            </p:spPr>
            <p:txBody>
              <a:bodyPr wrap="square" rtlCol="0">
                <a:spAutoFit/>
              </a:bodyPr>
              <a:lstStyle/>
              <a:p>
                <a:r>
                  <a:rPr lang="en-US" altLang="zh-CN" sz="2400" b="1"/>
                  <a:t>a</a:t>
                </a:r>
                <a:endParaRPr lang="zh-CN" altLang="en-US" sz="2400" b="1"/>
              </a:p>
            </p:txBody>
          </p:sp>
        </p:grpSp>
        <p:grpSp>
          <p:nvGrpSpPr>
            <p:cNvPr id="422" name="组合 421"/>
            <p:cNvGrpSpPr/>
            <p:nvPr/>
          </p:nvGrpSpPr>
          <p:grpSpPr>
            <a:xfrm>
              <a:off x="3820742" y="3358735"/>
              <a:ext cx="946057" cy="953506"/>
              <a:chOff x="3620717" y="3227905"/>
              <a:chExt cx="946057" cy="953506"/>
            </a:xfrm>
          </p:grpSpPr>
          <p:grpSp>
            <p:nvGrpSpPr>
              <p:cNvPr id="294" name="组合 293"/>
              <p:cNvGrpSpPr/>
              <p:nvPr/>
            </p:nvGrpSpPr>
            <p:grpSpPr>
              <a:xfrm>
                <a:off x="3939205" y="3227905"/>
                <a:ext cx="297811" cy="953506"/>
                <a:chOff x="3986830" y="3227905"/>
                <a:chExt cx="297811" cy="953506"/>
              </a:xfrm>
            </p:grpSpPr>
            <p:grpSp>
              <p:nvGrpSpPr>
                <p:cNvPr id="4" name="组合 3"/>
                <p:cNvGrpSpPr/>
                <p:nvPr/>
              </p:nvGrpSpPr>
              <p:grpSpPr>
                <a:xfrm>
                  <a:off x="3986830" y="3227905"/>
                  <a:ext cx="297811" cy="953506"/>
                  <a:chOff x="4338342" y="2803091"/>
                  <a:chExt cx="297811" cy="953506"/>
                </a:xfrm>
              </p:grpSpPr>
              <p:grpSp>
                <p:nvGrpSpPr>
                  <p:cNvPr id="3" name="组合 2"/>
                  <p:cNvGrpSpPr/>
                  <p:nvPr/>
                </p:nvGrpSpPr>
                <p:grpSpPr>
                  <a:xfrm>
                    <a:off x="4338342" y="2803091"/>
                    <a:ext cx="297811" cy="953506"/>
                    <a:chOff x="3346342" y="2049446"/>
                    <a:chExt cx="310147" cy="993003"/>
                  </a:xfrm>
                </p:grpSpPr>
                <p:grpSp>
                  <p:nvGrpSpPr>
                    <p:cNvPr id="2" name="组合 1"/>
                    <p:cNvGrpSpPr/>
                    <p:nvPr/>
                  </p:nvGrpSpPr>
                  <p:grpSpPr>
                    <a:xfrm>
                      <a:off x="3346342" y="2049446"/>
                      <a:ext cx="308897" cy="566177"/>
                      <a:chOff x="3346342" y="2049446"/>
                      <a:chExt cx="308897" cy="566177"/>
                    </a:xfrm>
                  </p:grpSpPr>
                  <p:sp>
                    <p:nvSpPr>
                      <p:cNvPr id="57" name="椭圆 56"/>
                      <p:cNvSpPr/>
                      <p:nvPr/>
                    </p:nvSpPr>
                    <p:spPr>
                      <a:xfrm rot="20039984">
                        <a:off x="3346342" y="2052706"/>
                        <a:ext cx="128308"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0" name="椭圆 239"/>
                      <p:cNvSpPr/>
                      <p:nvPr/>
                    </p:nvSpPr>
                    <p:spPr>
                      <a:xfrm rot="1025989">
                        <a:off x="3526931" y="2049446"/>
                        <a:ext cx="128308"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1" name="组合 240"/>
                    <p:cNvGrpSpPr/>
                    <p:nvPr/>
                  </p:nvGrpSpPr>
                  <p:grpSpPr>
                    <a:xfrm flipV="1">
                      <a:off x="3347592" y="2476272"/>
                      <a:ext cx="308897" cy="566177"/>
                      <a:chOff x="3346342" y="2049446"/>
                      <a:chExt cx="308897" cy="566177"/>
                    </a:xfrm>
                  </p:grpSpPr>
                  <p:sp>
                    <p:nvSpPr>
                      <p:cNvPr id="242" name="椭圆 241"/>
                      <p:cNvSpPr/>
                      <p:nvPr/>
                    </p:nvSpPr>
                    <p:spPr>
                      <a:xfrm rot="20039984">
                        <a:off x="3346342" y="2052706"/>
                        <a:ext cx="128308"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3" name="椭圆 242"/>
                      <p:cNvSpPr/>
                      <p:nvPr/>
                    </p:nvSpPr>
                    <p:spPr>
                      <a:xfrm rot="1025989">
                        <a:off x="3526931" y="2049446"/>
                        <a:ext cx="128308"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56" name="椭圆 55"/>
                  <p:cNvSpPr/>
                  <p:nvPr/>
                </p:nvSpPr>
                <p:spPr>
                  <a:xfrm>
                    <a:off x="4441177" y="3212190"/>
                    <a:ext cx="114883"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92" name="直接连接符 291"/>
                <p:cNvCxnSpPr/>
                <p:nvPr/>
              </p:nvCxnSpPr>
              <p:spPr>
                <a:xfrm rot="-1260000" flipH="1">
                  <a:off x="3987344" y="3441850"/>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293" name="直接连接符 292"/>
                <p:cNvCxnSpPr/>
                <p:nvPr/>
              </p:nvCxnSpPr>
              <p:spPr>
                <a:xfrm rot="1260000">
                  <a:off x="4200704" y="3449470"/>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sp>
            <p:nvSpPr>
              <p:cNvPr id="378" name="文本框 377"/>
              <p:cNvSpPr txBox="1"/>
              <p:nvPr/>
            </p:nvSpPr>
            <p:spPr>
              <a:xfrm>
                <a:off x="3620717" y="3295667"/>
                <a:ext cx="406521" cy="461665"/>
              </a:xfrm>
              <a:prstGeom prst="rect">
                <a:avLst/>
              </a:prstGeom>
              <a:noFill/>
            </p:spPr>
            <p:txBody>
              <a:bodyPr wrap="square" rtlCol="0">
                <a:spAutoFit/>
              </a:bodyPr>
              <a:lstStyle/>
              <a:p>
                <a:r>
                  <a:rPr lang="en-US" altLang="zh-CN" sz="2400" b="1"/>
                  <a:t>A</a:t>
                </a:r>
                <a:endParaRPr lang="zh-CN" altLang="en-US" sz="2400" b="1"/>
              </a:p>
            </p:txBody>
          </p:sp>
          <p:sp>
            <p:nvSpPr>
              <p:cNvPr id="387" name="文本框 386"/>
              <p:cNvSpPr txBox="1"/>
              <p:nvPr/>
            </p:nvSpPr>
            <p:spPr>
              <a:xfrm>
                <a:off x="4144048" y="3271169"/>
                <a:ext cx="422726" cy="461665"/>
              </a:xfrm>
              <a:prstGeom prst="rect">
                <a:avLst/>
              </a:prstGeom>
              <a:noFill/>
            </p:spPr>
            <p:txBody>
              <a:bodyPr wrap="square" rtlCol="0">
                <a:spAutoFit/>
              </a:bodyPr>
              <a:lstStyle/>
              <a:p>
                <a:r>
                  <a:rPr lang="en-US" altLang="zh-CN" sz="2400" b="1"/>
                  <a:t>A</a:t>
                </a:r>
                <a:endParaRPr lang="zh-CN" altLang="en-US" sz="2400" b="1"/>
              </a:p>
            </p:txBody>
          </p:sp>
        </p:grpSp>
      </p:grpSp>
      <p:grpSp>
        <p:nvGrpSpPr>
          <p:cNvPr id="12" name="组合 11"/>
          <p:cNvGrpSpPr/>
          <p:nvPr/>
        </p:nvGrpSpPr>
        <p:grpSpPr>
          <a:xfrm>
            <a:off x="2934765" y="3345185"/>
            <a:ext cx="766869" cy="960776"/>
            <a:chOff x="2934765" y="3345185"/>
            <a:chExt cx="766869" cy="960776"/>
          </a:xfrm>
        </p:grpSpPr>
        <p:cxnSp>
          <p:nvCxnSpPr>
            <p:cNvPr id="74" name="直接箭头连接符 73"/>
            <p:cNvCxnSpPr/>
            <p:nvPr/>
          </p:nvCxnSpPr>
          <p:spPr>
            <a:xfrm>
              <a:off x="2934765" y="3877346"/>
              <a:ext cx="766869" cy="0"/>
            </a:xfrm>
            <a:prstGeom prst="straightConnector1">
              <a:avLst/>
            </a:prstGeom>
            <a:ln w="28575">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388" name="文本框 387"/>
            <p:cNvSpPr txBox="1"/>
            <p:nvPr/>
          </p:nvSpPr>
          <p:spPr>
            <a:xfrm>
              <a:off x="2945626" y="3345185"/>
              <a:ext cx="697627" cy="960776"/>
            </a:xfrm>
            <a:prstGeom prst="rect">
              <a:avLst/>
            </a:prstGeom>
            <a:noFill/>
          </p:spPr>
          <p:txBody>
            <a:bodyPr wrap="none" rtlCol="0">
              <a:spAutoFit/>
            </a:bodyPr>
            <a:lstStyle/>
            <a:p>
              <a:pPr algn="ctr">
                <a:lnSpc>
                  <a:spcPct val="150000"/>
                </a:lnSpc>
              </a:pPr>
              <a:r>
                <a:rPr lang="zh-CN" altLang="en-US" sz="2000"/>
                <a:t>分裂</a:t>
              </a:r>
              <a:endParaRPr lang="en-US" altLang="zh-CN" sz="2000"/>
            </a:p>
            <a:p>
              <a:pPr algn="ctr">
                <a:lnSpc>
                  <a:spcPct val="150000"/>
                </a:lnSpc>
              </a:pPr>
              <a:r>
                <a:rPr lang="zh-CN" altLang="en-US" sz="2000"/>
                <a:t>间期</a:t>
              </a:r>
            </a:p>
          </p:txBody>
        </p:sp>
      </p:grpSp>
      <p:grpSp>
        <p:nvGrpSpPr>
          <p:cNvPr id="9" name="组合 8"/>
          <p:cNvGrpSpPr/>
          <p:nvPr/>
        </p:nvGrpSpPr>
        <p:grpSpPr>
          <a:xfrm>
            <a:off x="5549000" y="2802795"/>
            <a:ext cx="1155880" cy="2076354"/>
            <a:chOff x="5549000" y="2802795"/>
            <a:chExt cx="1155880" cy="2076354"/>
          </a:xfrm>
        </p:grpSpPr>
        <p:sp>
          <p:nvSpPr>
            <p:cNvPr id="396" name="文本框 395"/>
            <p:cNvSpPr txBox="1"/>
            <p:nvPr/>
          </p:nvSpPr>
          <p:spPr>
            <a:xfrm>
              <a:off x="5549000" y="3319018"/>
              <a:ext cx="782587" cy="960776"/>
            </a:xfrm>
            <a:prstGeom prst="rect">
              <a:avLst/>
            </a:prstGeom>
            <a:noFill/>
            <a:ln w="28575">
              <a:noFill/>
            </a:ln>
          </p:spPr>
          <p:txBody>
            <a:bodyPr wrap="none" rtlCol="0">
              <a:spAutoFit/>
            </a:bodyPr>
            <a:lstStyle/>
            <a:p>
              <a:pPr algn="ctr">
                <a:lnSpc>
                  <a:spcPct val="150000"/>
                </a:lnSpc>
              </a:pPr>
              <a:r>
                <a:rPr lang="zh-CN" altLang="en-US" sz="2000"/>
                <a:t>减数</a:t>
              </a:r>
              <a:endParaRPr lang="en-US" altLang="zh-CN" sz="2000"/>
            </a:p>
            <a:p>
              <a:pPr algn="ctr">
                <a:lnSpc>
                  <a:spcPct val="150000"/>
                </a:lnSpc>
              </a:pPr>
              <a:r>
                <a:rPr lang="zh-CN" altLang="en-US" sz="2000"/>
                <a:t>分裂</a:t>
              </a:r>
              <a:r>
                <a:rPr lang="en-US" altLang="zh-CN" sz="2000">
                  <a:latin typeface="Times New Roman" panose="02020603050405020304" pitchFamily="18" charset="0"/>
                  <a:cs typeface="Times New Roman" panose="02020603050405020304" pitchFamily="18" charset="0"/>
                </a:rPr>
                <a:t>Ⅰ</a:t>
              </a:r>
              <a:endParaRPr lang="zh-CN" altLang="en-US" sz="2000"/>
            </a:p>
          </p:txBody>
        </p:sp>
        <p:grpSp>
          <p:nvGrpSpPr>
            <p:cNvPr id="407" name="组合 406"/>
            <p:cNvGrpSpPr/>
            <p:nvPr/>
          </p:nvGrpSpPr>
          <p:grpSpPr>
            <a:xfrm>
              <a:off x="5634597" y="2802795"/>
              <a:ext cx="1070283" cy="2076354"/>
              <a:chOff x="5436492" y="2671965"/>
              <a:chExt cx="1295042" cy="2076354"/>
            </a:xfrm>
          </p:grpSpPr>
          <p:cxnSp>
            <p:nvCxnSpPr>
              <p:cNvPr id="403" name="连接符: 肘形 402"/>
              <p:cNvCxnSpPr/>
              <p:nvPr/>
            </p:nvCxnSpPr>
            <p:spPr>
              <a:xfrm>
                <a:off x="5436492" y="3710142"/>
                <a:ext cx="1295042" cy="1038177"/>
              </a:xfrm>
              <a:prstGeom prst="bentConnector3">
                <a:avLst>
                  <a:gd name="adj1" fmla="val 71741"/>
                </a:avLst>
              </a:prstGeom>
              <a:ln w="28575">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06" name="连接符: 肘形 405"/>
              <p:cNvCxnSpPr/>
              <p:nvPr/>
            </p:nvCxnSpPr>
            <p:spPr>
              <a:xfrm flipV="1">
                <a:off x="5436492" y="2671965"/>
                <a:ext cx="1295042" cy="1038177"/>
              </a:xfrm>
              <a:prstGeom prst="bentConnector3">
                <a:avLst>
                  <a:gd name="adj1" fmla="val 71741"/>
                </a:avLst>
              </a:prstGeom>
              <a:ln w="28575">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grpSp>
      </p:grpSp>
      <p:grpSp>
        <p:nvGrpSpPr>
          <p:cNvPr id="10" name="组合 9"/>
          <p:cNvGrpSpPr/>
          <p:nvPr/>
        </p:nvGrpSpPr>
        <p:grpSpPr>
          <a:xfrm>
            <a:off x="8064985" y="2083682"/>
            <a:ext cx="1214104" cy="1289252"/>
            <a:chOff x="8064985" y="2083682"/>
            <a:chExt cx="1214104" cy="1289252"/>
          </a:xfrm>
        </p:grpSpPr>
        <p:grpSp>
          <p:nvGrpSpPr>
            <p:cNvPr id="410" name="组合 409"/>
            <p:cNvGrpSpPr/>
            <p:nvPr/>
          </p:nvGrpSpPr>
          <p:grpSpPr>
            <a:xfrm>
              <a:off x="8101778" y="2083682"/>
              <a:ext cx="1177311" cy="1289252"/>
              <a:chOff x="5436492" y="2671965"/>
              <a:chExt cx="1295042" cy="2076354"/>
            </a:xfrm>
          </p:grpSpPr>
          <p:cxnSp>
            <p:nvCxnSpPr>
              <p:cNvPr id="411" name="连接符: 肘形 410"/>
              <p:cNvCxnSpPr/>
              <p:nvPr/>
            </p:nvCxnSpPr>
            <p:spPr>
              <a:xfrm>
                <a:off x="5436492" y="3710142"/>
                <a:ext cx="1295042" cy="1038177"/>
              </a:xfrm>
              <a:prstGeom prst="bentConnector3">
                <a:avLst>
                  <a:gd name="adj1" fmla="val 71741"/>
                </a:avLst>
              </a:prstGeom>
              <a:ln w="28575">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12" name="连接符: 肘形 411"/>
              <p:cNvCxnSpPr/>
              <p:nvPr/>
            </p:nvCxnSpPr>
            <p:spPr>
              <a:xfrm flipV="1">
                <a:off x="5436492" y="2671965"/>
                <a:ext cx="1295042" cy="1038177"/>
              </a:xfrm>
              <a:prstGeom prst="bentConnector3">
                <a:avLst>
                  <a:gd name="adj1" fmla="val 71741"/>
                </a:avLst>
              </a:prstGeom>
              <a:ln w="28575">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grpSp>
        <p:sp>
          <p:nvSpPr>
            <p:cNvPr id="420" name="文本框 419"/>
            <p:cNvSpPr txBox="1"/>
            <p:nvPr/>
          </p:nvSpPr>
          <p:spPr>
            <a:xfrm>
              <a:off x="8064985" y="2201427"/>
              <a:ext cx="862737" cy="960776"/>
            </a:xfrm>
            <a:prstGeom prst="rect">
              <a:avLst/>
            </a:prstGeom>
            <a:noFill/>
          </p:spPr>
          <p:txBody>
            <a:bodyPr wrap="none" rtlCol="0">
              <a:spAutoFit/>
            </a:bodyPr>
            <a:lstStyle/>
            <a:p>
              <a:pPr algn="ctr">
                <a:lnSpc>
                  <a:spcPct val="150000"/>
                </a:lnSpc>
              </a:pPr>
              <a:r>
                <a:rPr lang="zh-CN" altLang="en-US" sz="2000"/>
                <a:t>减数</a:t>
              </a:r>
              <a:endParaRPr lang="en-US" altLang="zh-CN" sz="2000"/>
            </a:p>
            <a:p>
              <a:pPr algn="ctr">
                <a:lnSpc>
                  <a:spcPct val="150000"/>
                </a:lnSpc>
              </a:pPr>
              <a:r>
                <a:rPr lang="zh-CN" altLang="en-US" sz="2000"/>
                <a:t>分裂</a:t>
              </a:r>
              <a:r>
                <a:rPr lang="en-US" altLang="zh-CN" sz="2000">
                  <a:latin typeface="Times New Roman" panose="02020603050405020304" pitchFamily="18" charset="0"/>
                  <a:cs typeface="Times New Roman" panose="02020603050405020304" pitchFamily="18" charset="0"/>
                </a:rPr>
                <a:t>Ⅱ</a:t>
              </a:r>
              <a:endParaRPr lang="zh-CN" altLang="en-US" sz="2000"/>
            </a:p>
          </p:txBody>
        </p:sp>
      </p:grpSp>
      <p:grpSp>
        <p:nvGrpSpPr>
          <p:cNvPr id="11" name="组合 10"/>
          <p:cNvGrpSpPr/>
          <p:nvPr/>
        </p:nvGrpSpPr>
        <p:grpSpPr>
          <a:xfrm>
            <a:off x="8064985" y="4291362"/>
            <a:ext cx="1142378" cy="1289252"/>
            <a:chOff x="8064985" y="4291362"/>
            <a:chExt cx="1142378" cy="1289252"/>
          </a:xfrm>
        </p:grpSpPr>
        <p:grpSp>
          <p:nvGrpSpPr>
            <p:cNvPr id="413" name="组合 412"/>
            <p:cNvGrpSpPr/>
            <p:nvPr/>
          </p:nvGrpSpPr>
          <p:grpSpPr>
            <a:xfrm>
              <a:off x="8137079" y="4291362"/>
              <a:ext cx="1070284" cy="1289252"/>
              <a:chOff x="5436492" y="2671965"/>
              <a:chExt cx="1295042" cy="2076354"/>
            </a:xfrm>
          </p:grpSpPr>
          <p:cxnSp>
            <p:nvCxnSpPr>
              <p:cNvPr id="414" name="连接符: 肘形 413"/>
              <p:cNvCxnSpPr/>
              <p:nvPr/>
            </p:nvCxnSpPr>
            <p:spPr>
              <a:xfrm>
                <a:off x="5436492" y="3710142"/>
                <a:ext cx="1295042" cy="1038177"/>
              </a:xfrm>
              <a:prstGeom prst="bentConnector3">
                <a:avLst>
                  <a:gd name="adj1" fmla="val 71741"/>
                </a:avLst>
              </a:prstGeom>
              <a:ln w="28575">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15" name="连接符: 肘形 414"/>
              <p:cNvCxnSpPr/>
              <p:nvPr/>
            </p:nvCxnSpPr>
            <p:spPr>
              <a:xfrm flipV="1">
                <a:off x="5436492" y="2671965"/>
                <a:ext cx="1295042" cy="1038177"/>
              </a:xfrm>
              <a:prstGeom prst="bentConnector3">
                <a:avLst>
                  <a:gd name="adj1" fmla="val 71741"/>
                </a:avLst>
              </a:prstGeom>
              <a:ln w="28575">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grpSp>
        <p:sp>
          <p:nvSpPr>
            <p:cNvPr id="421" name="文本框 420"/>
            <p:cNvSpPr txBox="1"/>
            <p:nvPr/>
          </p:nvSpPr>
          <p:spPr>
            <a:xfrm>
              <a:off x="8064985" y="4410583"/>
              <a:ext cx="862737" cy="960776"/>
            </a:xfrm>
            <a:prstGeom prst="rect">
              <a:avLst/>
            </a:prstGeom>
            <a:noFill/>
          </p:spPr>
          <p:txBody>
            <a:bodyPr wrap="none" rtlCol="0">
              <a:spAutoFit/>
            </a:bodyPr>
            <a:lstStyle/>
            <a:p>
              <a:pPr algn="ctr">
                <a:lnSpc>
                  <a:spcPct val="150000"/>
                </a:lnSpc>
              </a:pPr>
              <a:r>
                <a:rPr lang="zh-CN" altLang="en-US" sz="2000"/>
                <a:t>减数</a:t>
              </a:r>
              <a:endParaRPr lang="en-US" altLang="zh-CN" sz="2000"/>
            </a:p>
            <a:p>
              <a:pPr algn="ctr">
                <a:lnSpc>
                  <a:spcPct val="150000"/>
                </a:lnSpc>
              </a:pPr>
              <a:r>
                <a:rPr lang="zh-CN" altLang="en-US" sz="2000"/>
                <a:t>分裂</a:t>
              </a:r>
              <a:r>
                <a:rPr lang="en-US" altLang="zh-CN" sz="2000">
                  <a:latin typeface="Times New Roman" panose="02020603050405020304" pitchFamily="18" charset="0"/>
                  <a:cs typeface="Times New Roman" panose="02020603050405020304" pitchFamily="18" charset="0"/>
                </a:rPr>
                <a:t>Ⅱ</a:t>
              </a:r>
              <a:endParaRPr lang="zh-CN" altLang="en-US" sz="2000"/>
            </a:p>
          </p:txBody>
        </p:sp>
      </p:grpSp>
      <p:grpSp>
        <p:nvGrpSpPr>
          <p:cNvPr id="151" name="淘宝网Chenying0907出品 7"/>
          <p:cNvGrpSpPr/>
          <p:nvPr/>
        </p:nvGrpSpPr>
        <p:grpSpPr>
          <a:xfrm>
            <a:off x="552971" y="324163"/>
            <a:ext cx="604358" cy="216024"/>
            <a:chOff x="264939" y="188640"/>
            <a:chExt cx="604358" cy="216024"/>
          </a:xfrm>
        </p:grpSpPr>
        <p:sp>
          <p:nvSpPr>
            <p:cNvPr id="152" name="燕尾形 151"/>
            <p:cNvSpPr/>
            <p:nvPr/>
          </p:nvSpPr>
          <p:spPr>
            <a:xfrm>
              <a:off x="264939" y="188640"/>
              <a:ext cx="216024" cy="216024"/>
            </a:xfrm>
            <a:prstGeom prst="chevron">
              <a:avLst/>
            </a:prstGeom>
            <a:solidFill>
              <a:srgbClr val="F835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3" name="燕尾形 152"/>
            <p:cNvSpPr/>
            <p:nvPr/>
          </p:nvSpPr>
          <p:spPr>
            <a:xfrm>
              <a:off x="454914" y="188640"/>
              <a:ext cx="216024" cy="216024"/>
            </a:xfrm>
            <a:prstGeom prst="chevron">
              <a:avLst/>
            </a:prstGeom>
            <a:solidFill>
              <a:srgbClr val="F8353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54" name="燕尾形 153"/>
            <p:cNvSpPr/>
            <p:nvPr/>
          </p:nvSpPr>
          <p:spPr>
            <a:xfrm>
              <a:off x="653273" y="188640"/>
              <a:ext cx="216024" cy="216024"/>
            </a:xfrm>
            <a:prstGeom prst="chevron">
              <a:avLst/>
            </a:prstGeom>
            <a:solidFill>
              <a:srgbClr val="F8353D">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55" name="淘宝网Chenying0907出品 9"/>
          <p:cNvSpPr txBox="1"/>
          <p:nvPr/>
        </p:nvSpPr>
        <p:spPr>
          <a:xfrm>
            <a:off x="1345058" y="186512"/>
            <a:ext cx="4541391" cy="438582"/>
          </a:xfrm>
          <a:prstGeom prst="rect">
            <a:avLst/>
          </a:prstGeom>
          <a:noFill/>
        </p:spPr>
        <p:txBody>
          <a:bodyPr wrap="square" lIns="68580" tIns="34290" rIns="68580" bIns="34290" rtlCol="0">
            <a:spAutoFit/>
          </a:bodyPr>
          <a:lstStyle/>
          <a:p>
            <a:pPr marL="0" lvl="1"/>
            <a:r>
              <a:rPr lang="zh-CN" altLang="en-US" sz="2400" b="1" dirty="0">
                <a:solidFill>
                  <a:srgbClr val="F8353D"/>
                </a:solidFill>
                <a:latin typeface="微软雅黑" pitchFamily="34" charset="-122"/>
                <a:ea typeface="微软雅黑" pitchFamily="34" charset="-122"/>
              </a:rPr>
              <a:t>孟德尔遗传规律的现代解释</a:t>
            </a:r>
          </a:p>
        </p:txBody>
      </p:sp>
      <p:cxnSp>
        <p:nvCxnSpPr>
          <p:cNvPr id="156" name="淘宝网Chenying0907出品 12"/>
          <p:cNvCxnSpPr/>
          <p:nvPr/>
        </p:nvCxnSpPr>
        <p:spPr>
          <a:xfrm>
            <a:off x="1417067" y="620688"/>
            <a:ext cx="964907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1" fill="hold">
                                          <p:stCondLst>
                                            <p:cond delay="0"/>
                                          </p:stCondLst>
                                        </p:cTn>
                                        <p:tgtEl>
                                          <p:spTgt spid="401"/>
                                        </p:tgtEl>
                                        <p:attrNameLst>
                                          <p:attrName>style.visibility</p:attrName>
                                        </p:attrNameLst>
                                      </p:cBhvr>
                                      <p:to>
                                        <p:strVal val="visible"/>
                                      </p:to>
                                    </p:set>
                                    <p:animEffect transition="in" filter="wipe(left)">
                                      <p:cBhvr>
                                        <p:cTn id="7" dur="750"/>
                                        <p:tgtEl>
                                          <p:spTgt spid="40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750"/>
                                        <p:tgtEl>
                                          <p:spTgt spid="1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750"/>
                                        <p:tgtEl>
                                          <p:spTgt spid="8"/>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left)">
                                      <p:cBhvr>
                                        <p:cTn id="22" dur="750"/>
                                        <p:tgtEl>
                                          <p:spTgt spid="9"/>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409"/>
                                        </p:tgtEl>
                                        <p:attrNameLst>
                                          <p:attrName>style.visibility</p:attrName>
                                        </p:attrNameLst>
                                      </p:cBhvr>
                                      <p:to>
                                        <p:strVal val="visible"/>
                                      </p:to>
                                    </p:set>
                                    <p:animEffect transition="in" filter="wipe(left)">
                                      <p:cBhvr>
                                        <p:cTn id="27" dur="750"/>
                                        <p:tgtEl>
                                          <p:spTgt spid="409"/>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22" presetClass="entr" presetSubtype="8" fill="hold" nodeType="clickEffect">
                                  <p:stCondLst>
                                    <p:cond delay="0"/>
                                  </p:stCondLst>
                                  <p:childTnLst>
                                    <p:set>
                                      <p:cBhvr>
                                        <p:cTn id="31" dur="1" fill="hold">
                                          <p:stCondLst>
                                            <p:cond delay="0"/>
                                          </p:stCondLst>
                                        </p:cTn>
                                        <p:tgtEl>
                                          <p:spTgt spid="408"/>
                                        </p:tgtEl>
                                        <p:attrNameLst>
                                          <p:attrName>style.visibility</p:attrName>
                                        </p:attrNameLst>
                                      </p:cBhvr>
                                      <p:to>
                                        <p:strVal val="visible"/>
                                      </p:to>
                                    </p:set>
                                    <p:animEffect transition="in" filter="wipe(left)">
                                      <p:cBhvr>
                                        <p:cTn id="32" dur="750"/>
                                        <p:tgtEl>
                                          <p:spTgt spid="408"/>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750"/>
                                        <p:tgtEl>
                                          <p:spTgt spid="10"/>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22" presetClass="entr" presetSubtype="8" fill="hold" nodeType="clickEffect">
                                  <p:stCondLst>
                                    <p:cond delay="0"/>
                                  </p:stCondLst>
                                  <p:childTnLst>
                                    <p:set>
                                      <p:cBhvr>
                                        <p:cTn id="41" dur="1" fill="hold">
                                          <p:stCondLst>
                                            <p:cond delay="0"/>
                                          </p:stCondLst>
                                        </p:cTn>
                                        <p:tgtEl>
                                          <p:spTgt spid="416"/>
                                        </p:tgtEl>
                                        <p:attrNameLst>
                                          <p:attrName>style.visibility</p:attrName>
                                        </p:attrNameLst>
                                      </p:cBhvr>
                                      <p:to>
                                        <p:strVal val="visible"/>
                                      </p:to>
                                    </p:set>
                                    <p:animEffect transition="in" filter="wipe(left)">
                                      <p:cBhvr>
                                        <p:cTn id="42" dur="750"/>
                                        <p:tgtEl>
                                          <p:spTgt spid="416"/>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22" presetClass="entr" presetSubtype="8" fill="hold" nodeType="clickEffect">
                                  <p:stCondLst>
                                    <p:cond delay="0"/>
                                  </p:stCondLst>
                                  <p:childTnLst>
                                    <p:set>
                                      <p:cBhvr>
                                        <p:cTn id="46" dur="1" fill="hold">
                                          <p:stCondLst>
                                            <p:cond delay="0"/>
                                          </p:stCondLst>
                                        </p:cTn>
                                        <p:tgtEl>
                                          <p:spTgt spid="417"/>
                                        </p:tgtEl>
                                        <p:attrNameLst>
                                          <p:attrName>style.visibility</p:attrName>
                                        </p:attrNameLst>
                                      </p:cBhvr>
                                      <p:to>
                                        <p:strVal val="visible"/>
                                      </p:to>
                                    </p:set>
                                    <p:animEffect transition="in" filter="wipe(left)">
                                      <p:cBhvr>
                                        <p:cTn id="47" dur="750"/>
                                        <p:tgtEl>
                                          <p:spTgt spid="417"/>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22" presetClass="entr" presetSubtype="8" fill="hold" nodeType="click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wipe(left)">
                                      <p:cBhvr>
                                        <p:cTn id="52" dur="750"/>
                                        <p:tgtEl>
                                          <p:spTgt spid="11"/>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22" presetClass="entr" presetSubtype="8" fill="hold" nodeType="clickEffect">
                                  <p:stCondLst>
                                    <p:cond delay="0"/>
                                  </p:stCondLst>
                                  <p:childTnLst>
                                    <p:set>
                                      <p:cBhvr>
                                        <p:cTn id="56" dur="1" fill="hold">
                                          <p:stCondLst>
                                            <p:cond delay="0"/>
                                          </p:stCondLst>
                                        </p:cTn>
                                        <p:tgtEl>
                                          <p:spTgt spid="418"/>
                                        </p:tgtEl>
                                        <p:attrNameLst>
                                          <p:attrName>style.visibility</p:attrName>
                                        </p:attrNameLst>
                                      </p:cBhvr>
                                      <p:to>
                                        <p:strVal val="visible"/>
                                      </p:to>
                                    </p:set>
                                    <p:animEffect transition="in" filter="wipe(left)">
                                      <p:cBhvr>
                                        <p:cTn id="57" dur="750"/>
                                        <p:tgtEl>
                                          <p:spTgt spid="418"/>
                                        </p:tgtEl>
                                      </p:cBhvr>
                                    </p:animEffect>
                                  </p:childTnLst>
                                </p:cTn>
                              </p:par>
                            </p:childTnLst>
                          </p:cTn>
                        </p:par>
                      </p:childTnLst>
                    </p:cTn>
                  </p:par>
                  <p:par>
                    <p:cTn id="58" fill="hold" nodeType="clickPar">
                      <p:stCondLst>
                        <p:cond delay="indefinite"/>
                      </p:stCondLst>
                      <p:childTnLst>
                        <p:par>
                          <p:cTn id="59" fill="hold" nodeType="afterGroup">
                            <p:stCondLst>
                              <p:cond delay="0"/>
                            </p:stCondLst>
                            <p:childTnLst>
                              <p:par>
                                <p:cTn id="60" presetID="22" presetClass="entr" presetSubtype="8" fill="hold" nodeType="clickEffect">
                                  <p:stCondLst>
                                    <p:cond delay="0"/>
                                  </p:stCondLst>
                                  <p:childTnLst>
                                    <p:set>
                                      <p:cBhvr>
                                        <p:cTn id="61" dur="1" fill="hold">
                                          <p:stCondLst>
                                            <p:cond delay="0"/>
                                          </p:stCondLst>
                                        </p:cTn>
                                        <p:tgtEl>
                                          <p:spTgt spid="419"/>
                                        </p:tgtEl>
                                        <p:attrNameLst>
                                          <p:attrName>style.visibility</p:attrName>
                                        </p:attrNameLst>
                                      </p:cBhvr>
                                      <p:to>
                                        <p:strVal val="visible"/>
                                      </p:to>
                                    </p:set>
                                    <p:animEffect transition="in" filter="wipe(left)">
                                      <p:cBhvr>
                                        <p:cTn id="62" dur="750"/>
                                        <p:tgtEl>
                                          <p:spTgt spid="4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9" name="组合 8"/>
          <p:cNvGrpSpPr/>
          <p:nvPr/>
        </p:nvGrpSpPr>
        <p:grpSpPr>
          <a:xfrm>
            <a:off x="1094657" y="2073686"/>
            <a:ext cx="3854770" cy="623153"/>
            <a:chOff x="580070" y="2084596"/>
            <a:chExt cx="3854770" cy="623153"/>
          </a:xfrm>
        </p:grpSpPr>
        <p:sp>
          <p:nvSpPr>
            <p:cNvPr id="307" name="矩形: 圆角 306"/>
            <p:cNvSpPr/>
            <p:nvPr/>
          </p:nvSpPr>
          <p:spPr>
            <a:xfrm>
              <a:off x="580070" y="2084596"/>
              <a:ext cx="3824290" cy="623153"/>
            </a:xfrm>
            <a:prstGeom prst="roundRect">
              <a:avLst>
                <a:gd name="adj" fmla="val 9646"/>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23" name="文本框 422"/>
            <p:cNvSpPr txBox="1"/>
            <p:nvPr/>
          </p:nvSpPr>
          <p:spPr>
            <a:xfrm>
              <a:off x="610550" y="2215752"/>
              <a:ext cx="3824290" cy="437043"/>
            </a:xfrm>
            <a:prstGeom prst="rect">
              <a:avLst/>
            </a:prstGeom>
            <a:noFill/>
          </p:spPr>
          <p:txBody>
            <a:bodyPr wrap="square" rtlCol="0">
              <a:spAutoFit/>
            </a:bodyPr>
            <a:lstStyle/>
            <a:p>
              <a:pPr>
                <a:lnSpc>
                  <a:spcPct val="80000"/>
                </a:lnSpc>
              </a:pPr>
              <a:r>
                <a:rPr lang="zh-CN" altLang="en-US" sz="280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该细胞中：</a:t>
              </a:r>
              <a:r>
                <a:rPr lang="en-US" altLang="zh-CN" sz="280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A : a</a:t>
              </a:r>
              <a:r>
                <a:rPr lang="zh-CN" altLang="en-US" sz="280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280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1∶1</a:t>
              </a:r>
              <a:endParaRPr lang="zh-CN" altLang="en-US" sz="280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432" name="文本框 431"/>
          <p:cNvSpPr txBox="1"/>
          <p:nvPr/>
        </p:nvSpPr>
        <p:spPr>
          <a:xfrm>
            <a:off x="5733182" y="2385262"/>
            <a:ext cx="5390593" cy="2925673"/>
          </a:xfrm>
          <a:prstGeom prst="rect">
            <a:avLst/>
          </a:prstGeom>
          <a:noFill/>
        </p:spPr>
        <p:txBody>
          <a:bodyPr wrap="square" rtlCol="0">
            <a:spAutoFit/>
          </a:bodyPr>
          <a:lstStyle/>
          <a:p>
            <a:pPr>
              <a:lnSpc>
                <a:spcPct val="130000"/>
              </a:lnSpc>
            </a:pPr>
            <a:r>
              <a:rPr lang="zh-CN" altLang="en-US" sz="2400" b="1" dirty="0"/>
              <a:t>基因分离定律的实质是</a:t>
            </a:r>
            <a:r>
              <a:rPr lang="zh-CN" altLang="en-US" sz="2400" dirty="0"/>
              <a:t>：在杂合子的细胞中，位于一对同源染色体上的等位基因具有一定的独立性；在减数分裂形成配子的过程中，等位基因会随同源染色体的分开而分离，分别进入两个配子中独立的，随配子遗传给后代。</a:t>
            </a:r>
          </a:p>
        </p:txBody>
      </p:sp>
      <p:grpSp>
        <p:nvGrpSpPr>
          <p:cNvPr id="308" name="组合 307"/>
          <p:cNvGrpSpPr/>
          <p:nvPr/>
        </p:nvGrpSpPr>
        <p:grpSpPr>
          <a:xfrm>
            <a:off x="1094657" y="3300396"/>
            <a:ext cx="3854770" cy="623153"/>
            <a:chOff x="580070" y="2084596"/>
            <a:chExt cx="3854770" cy="623153"/>
          </a:xfrm>
        </p:grpSpPr>
        <p:sp>
          <p:nvSpPr>
            <p:cNvPr id="309" name="矩形: 圆角 308"/>
            <p:cNvSpPr/>
            <p:nvPr/>
          </p:nvSpPr>
          <p:spPr>
            <a:xfrm>
              <a:off x="580070" y="2084596"/>
              <a:ext cx="3824290" cy="623153"/>
            </a:xfrm>
            <a:prstGeom prst="roundRect">
              <a:avLst>
                <a:gd name="adj" fmla="val 9646"/>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10" name="文本框 309"/>
            <p:cNvSpPr txBox="1"/>
            <p:nvPr/>
          </p:nvSpPr>
          <p:spPr>
            <a:xfrm>
              <a:off x="610550" y="2215752"/>
              <a:ext cx="3824290" cy="437043"/>
            </a:xfrm>
            <a:prstGeom prst="rect">
              <a:avLst/>
            </a:prstGeom>
            <a:noFill/>
          </p:spPr>
          <p:txBody>
            <a:bodyPr wrap="square" rtlCol="0">
              <a:spAutoFit/>
            </a:bodyPr>
            <a:lstStyle/>
            <a:p>
              <a:pPr>
                <a:lnSpc>
                  <a:spcPct val="80000"/>
                </a:lnSpc>
              </a:pPr>
              <a:r>
                <a:rPr lang="zh-CN" altLang="en-US" sz="280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该个体中：</a:t>
              </a:r>
              <a:r>
                <a:rPr lang="en-US" altLang="zh-CN" sz="280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A : a</a:t>
              </a:r>
              <a:r>
                <a:rPr lang="zh-CN" altLang="en-US" sz="280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280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1∶1</a:t>
              </a:r>
              <a:endParaRPr lang="zh-CN" altLang="en-US" sz="280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cxnSp>
        <p:nvCxnSpPr>
          <p:cNvPr id="39" name="直接箭头连接符 38"/>
          <p:cNvCxnSpPr/>
          <p:nvPr/>
        </p:nvCxnSpPr>
        <p:spPr>
          <a:xfrm flipH="1">
            <a:off x="3022042" y="2716356"/>
            <a:ext cx="0" cy="553258"/>
          </a:xfrm>
          <a:prstGeom prst="straightConnector1">
            <a:avLst/>
          </a:prstGeom>
          <a:ln w="57150">
            <a:solidFill>
              <a:srgbClr val="4F45AE"/>
            </a:solidFill>
            <a:tailEnd type="triangle"/>
          </a:ln>
        </p:spPr>
        <p:style>
          <a:lnRef idx="1">
            <a:schemeClr val="accent1"/>
          </a:lnRef>
          <a:fillRef idx="0">
            <a:schemeClr val="accent1"/>
          </a:fillRef>
          <a:effectRef idx="0">
            <a:schemeClr val="accent1"/>
          </a:effectRef>
          <a:fontRef idx="minor">
            <a:schemeClr val="tx1"/>
          </a:fontRef>
        </p:style>
      </p:cxnSp>
      <p:cxnSp>
        <p:nvCxnSpPr>
          <p:cNvPr id="312" name="直接箭头连接符 311"/>
          <p:cNvCxnSpPr/>
          <p:nvPr/>
        </p:nvCxnSpPr>
        <p:spPr>
          <a:xfrm flipH="1">
            <a:off x="3022042" y="3951223"/>
            <a:ext cx="0" cy="553258"/>
          </a:xfrm>
          <a:prstGeom prst="straightConnector1">
            <a:avLst/>
          </a:prstGeom>
          <a:ln w="57150">
            <a:solidFill>
              <a:srgbClr val="4F45AE"/>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40" name="表格 39"/>
          <p:cNvGraphicFramePr>
            <a:graphicFrameLocks noGrp="1"/>
          </p:cNvGraphicFramePr>
          <p:nvPr>
            <p:extLst>
              <p:ext uri="{D42A27DB-BD31-4B8C-83A1-F6EECF244321}">
                <p14:modId xmlns:p14="http://schemas.microsoft.com/office/powerpoint/2010/main" val="2054390591"/>
              </p:ext>
            </p:extLst>
          </p:nvPr>
        </p:nvGraphicFramePr>
        <p:xfrm>
          <a:off x="1407637" y="4534728"/>
          <a:ext cx="3228810" cy="1371600"/>
        </p:xfrm>
        <a:graphic>
          <a:graphicData uri="http://schemas.openxmlformats.org/drawingml/2006/table">
            <a:tbl>
              <a:tblPr firstRow="1" bandRow="1">
                <a:tableStyleId>{21E4AEA4-8DFA-4A89-87EB-49C32662AFE0}</a:tableStyleId>
              </a:tblPr>
              <a:tblGrid>
                <a:gridCol w="1076270">
                  <a:extLst>
                    <a:ext uri="{9D8B030D-6E8A-4147-A177-3AD203B41FA5}">
                      <a16:colId xmlns="" xmlns:a16="http://schemas.microsoft.com/office/drawing/2014/main" val="20000"/>
                    </a:ext>
                  </a:extLst>
                </a:gridCol>
                <a:gridCol w="1076270">
                  <a:extLst>
                    <a:ext uri="{9D8B030D-6E8A-4147-A177-3AD203B41FA5}">
                      <a16:colId xmlns="" xmlns:a16="http://schemas.microsoft.com/office/drawing/2014/main" val="20001"/>
                    </a:ext>
                  </a:extLst>
                </a:gridCol>
                <a:gridCol w="1076270">
                  <a:extLst>
                    <a:ext uri="{9D8B030D-6E8A-4147-A177-3AD203B41FA5}">
                      <a16:colId xmlns="" xmlns:a16="http://schemas.microsoft.com/office/drawing/2014/main" val="20002"/>
                    </a:ext>
                  </a:extLst>
                </a:gridCol>
              </a:tblGrid>
              <a:tr h="370840">
                <a:tc>
                  <a:txBody>
                    <a:bodyPr/>
                    <a:lstStyle/>
                    <a:p>
                      <a:pPr algn="ctr"/>
                      <a:endParaRPr lang="zh-CN" altLang="en-US" sz="2400" b="1" dirty="0">
                        <a:solidFill>
                          <a:schemeClr val="bg1"/>
                        </a:solidFill>
                      </a:endParaRPr>
                    </a:p>
                  </a:txBody>
                  <a:tcPr anchor="ctr">
                    <a:solidFill>
                      <a:srgbClr val="E87071"/>
                    </a:solidFill>
                  </a:tcPr>
                </a:tc>
                <a:tc>
                  <a:txBody>
                    <a:bodyPr/>
                    <a:lstStyle/>
                    <a:p>
                      <a:pPr algn="ctr"/>
                      <a:r>
                        <a:rPr lang="en-US" altLang="zh-CN" sz="2400" dirty="0"/>
                        <a:t>A</a:t>
                      </a:r>
                      <a:endParaRPr lang="zh-CN" altLang="en-US" sz="2400" b="1" dirty="0">
                        <a:solidFill>
                          <a:schemeClr val="bg1"/>
                        </a:solidFill>
                      </a:endParaRPr>
                    </a:p>
                  </a:txBody>
                  <a:tcPr anchor="ctr">
                    <a:solidFill>
                      <a:srgbClr val="E87071"/>
                    </a:solidFill>
                  </a:tcPr>
                </a:tc>
                <a:tc>
                  <a:txBody>
                    <a:bodyPr/>
                    <a:lstStyle/>
                    <a:p>
                      <a:pPr algn="ctr"/>
                      <a:r>
                        <a:rPr lang="en-US" altLang="zh-CN" sz="2400" dirty="0"/>
                        <a:t>a</a:t>
                      </a:r>
                      <a:endParaRPr lang="zh-CN" altLang="en-US" sz="2400" b="1" dirty="0">
                        <a:solidFill>
                          <a:schemeClr val="bg1"/>
                        </a:solidFill>
                      </a:endParaRPr>
                    </a:p>
                  </a:txBody>
                  <a:tcPr anchor="ctr">
                    <a:solidFill>
                      <a:srgbClr val="E87071"/>
                    </a:solidFill>
                  </a:tcPr>
                </a:tc>
                <a:extLst>
                  <a:ext uri="{0D108BD9-81ED-4DB2-BD59-A6C34878D82A}">
                    <a16:rowId xmlns="" xmlns:a16="http://schemas.microsoft.com/office/drawing/2014/main" val="10000"/>
                  </a:ext>
                </a:extLst>
              </a:tr>
              <a:tr h="370840">
                <a:tc>
                  <a:txBody>
                    <a:bodyPr/>
                    <a:lstStyle/>
                    <a:p>
                      <a:pPr algn="ctr"/>
                      <a:r>
                        <a:rPr lang="en-US" altLang="zh-CN" sz="2400" dirty="0">
                          <a:solidFill>
                            <a:schemeClr val="bg1"/>
                          </a:solidFill>
                        </a:rPr>
                        <a:t>A</a:t>
                      </a:r>
                      <a:endParaRPr lang="zh-CN" altLang="en-US" sz="2400" b="1" dirty="0">
                        <a:solidFill>
                          <a:schemeClr val="bg1"/>
                        </a:solidFill>
                      </a:endParaRPr>
                    </a:p>
                  </a:txBody>
                  <a:tcPr anchor="ctr">
                    <a:solidFill>
                      <a:srgbClr val="E87071"/>
                    </a:solidFill>
                  </a:tcPr>
                </a:tc>
                <a:tc>
                  <a:txBody>
                    <a:bodyPr/>
                    <a:lstStyle/>
                    <a:p>
                      <a:pPr algn="ctr"/>
                      <a:r>
                        <a:rPr lang="en-US" altLang="zh-CN" sz="2400"/>
                        <a:t>AA</a:t>
                      </a:r>
                      <a:endParaRPr lang="zh-CN" altLang="en-US" sz="2400" b="1">
                        <a:solidFill>
                          <a:schemeClr val="tx1"/>
                        </a:solidFill>
                      </a:endParaRPr>
                    </a:p>
                  </a:txBody>
                  <a:tcPr anchor="ctr"/>
                </a:tc>
                <a:tc>
                  <a:txBody>
                    <a:bodyPr/>
                    <a:lstStyle/>
                    <a:p>
                      <a:pPr algn="ctr"/>
                      <a:r>
                        <a:rPr lang="en-US" altLang="zh-CN" sz="2400"/>
                        <a:t>Aa</a:t>
                      </a:r>
                      <a:endParaRPr lang="zh-CN" altLang="en-US" sz="2400" b="1">
                        <a:solidFill>
                          <a:schemeClr val="tx1"/>
                        </a:solidFill>
                      </a:endParaRPr>
                    </a:p>
                  </a:txBody>
                  <a:tcPr anchor="ctr"/>
                </a:tc>
                <a:extLst>
                  <a:ext uri="{0D108BD9-81ED-4DB2-BD59-A6C34878D82A}">
                    <a16:rowId xmlns="" xmlns:a16="http://schemas.microsoft.com/office/drawing/2014/main" val="10001"/>
                  </a:ext>
                </a:extLst>
              </a:tr>
              <a:tr h="370840">
                <a:tc>
                  <a:txBody>
                    <a:bodyPr/>
                    <a:lstStyle/>
                    <a:p>
                      <a:pPr algn="ctr"/>
                      <a:r>
                        <a:rPr lang="en-US" altLang="zh-CN" sz="2400" dirty="0">
                          <a:solidFill>
                            <a:schemeClr val="bg1"/>
                          </a:solidFill>
                        </a:rPr>
                        <a:t>a</a:t>
                      </a:r>
                      <a:endParaRPr lang="zh-CN" altLang="en-US" sz="2400" b="1" dirty="0">
                        <a:solidFill>
                          <a:schemeClr val="bg1"/>
                        </a:solidFill>
                      </a:endParaRPr>
                    </a:p>
                  </a:txBody>
                  <a:tcPr anchor="ctr">
                    <a:solidFill>
                      <a:srgbClr val="E87071"/>
                    </a:solidFill>
                  </a:tcPr>
                </a:tc>
                <a:tc>
                  <a:txBody>
                    <a:bodyPr/>
                    <a:lstStyle/>
                    <a:p>
                      <a:pPr algn="ctr"/>
                      <a:r>
                        <a:rPr lang="en-US" altLang="zh-CN" sz="2400"/>
                        <a:t>Aa</a:t>
                      </a:r>
                      <a:endParaRPr lang="zh-CN" altLang="en-US" sz="2400" b="1">
                        <a:solidFill>
                          <a:schemeClr val="tx1"/>
                        </a:solidFill>
                      </a:endParaRPr>
                    </a:p>
                  </a:txBody>
                  <a:tcPr anchor="ctr"/>
                </a:tc>
                <a:tc>
                  <a:txBody>
                    <a:bodyPr/>
                    <a:lstStyle/>
                    <a:p>
                      <a:pPr algn="ctr"/>
                      <a:r>
                        <a:rPr lang="en-US" altLang="zh-CN" sz="2400" dirty="0"/>
                        <a:t>aa</a:t>
                      </a:r>
                      <a:endParaRPr lang="zh-CN" altLang="en-US" sz="2400" b="1" dirty="0">
                        <a:solidFill>
                          <a:schemeClr val="tx1"/>
                        </a:solidFill>
                      </a:endParaRPr>
                    </a:p>
                  </a:txBody>
                  <a:tcPr anchor="ctr"/>
                </a:tc>
                <a:extLst>
                  <a:ext uri="{0D108BD9-81ED-4DB2-BD59-A6C34878D82A}">
                    <a16:rowId xmlns="" xmlns:a16="http://schemas.microsoft.com/office/drawing/2014/main" val="10002"/>
                  </a:ext>
                </a:extLst>
              </a:tr>
            </a:tbl>
          </a:graphicData>
        </a:graphic>
      </p:graphicFrame>
      <p:grpSp>
        <p:nvGrpSpPr>
          <p:cNvPr id="15" name="淘宝网Chenying0907出品 7"/>
          <p:cNvGrpSpPr/>
          <p:nvPr/>
        </p:nvGrpSpPr>
        <p:grpSpPr>
          <a:xfrm>
            <a:off x="552971" y="324163"/>
            <a:ext cx="604358" cy="216024"/>
            <a:chOff x="264939" y="188640"/>
            <a:chExt cx="604358" cy="216024"/>
          </a:xfrm>
        </p:grpSpPr>
        <p:sp>
          <p:nvSpPr>
            <p:cNvPr id="16" name="燕尾形 15"/>
            <p:cNvSpPr/>
            <p:nvPr/>
          </p:nvSpPr>
          <p:spPr>
            <a:xfrm>
              <a:off x="264939" y="188640"/>
              <a:ext cx="216024" cy="216024"/>
            </a:xfrm>
            <a:prstGeom prst="chevron">
              <a:avLst/>
            </a:prstGeom>
            <a:solidFill>
              <a:srgbClr val="F835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7" name="燕尾形 16"/>
            <p:cNvSpPr/>
            <p:nvPr/>
          </p:nvSpPr>
          <p:spPr>
            <a:xfrm>
              <a:off x="454914" y="188640"/>
              <a:ext cx="216024" cy="216024"/>
            </a:xfrm>
            <a:prstGeom prst="chevron">
              <a:avLst/>
            </a:prstGeom>
            <a:solidFill>
              <a:srgbClr val="F8353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 name="燕尾形 17"/>
            <p:cNvSpPr/>
            <p:nvPr/>
          </p:nvSpPr>
          <p:spPr>
            <a:xfrm>
              <a:off x="653273" y="188640"/>
              <a:ext cx="216024" cy="216024"/>
            </a:xfrm>
            <a:prstGeom prst="chevron">
              <a:avLst/>
            </a:prstGeom>
            <a:solidFill>
              <a:srgbClr val="F8353D">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9" name="淘宝网Chenying0907出品 9"/>
          <p:cNvSpPr txBox="1"/>
          <p:nvPr/>
        </p:nvSpPr>
        <p:spPr>
          <a:xfrm>
            <a:off x="1345058" y="186512"/>
            <a:ext cx="4541391" cy="438582"/>
          </a:xfrm>
          <a:prstGeom prst="rect">
            <a:avLst/>
          </a:prstGeom>
          <a:noFill/>
        </p:spPr>
        <p:txBody>
          <a:bodyPr wrap="square" lIns="68580" tIns="34290" rIns="68580" bIns="34290" rtlCol="0">
            <a:spAutoFit/>
          </a:bodyPr>
          <a:lstStyle/>
          <a:p>
            <a:pPr marL="0" lvl="1"/>
            <a:r>
              <a:rPr lang="zh-CN" altLang="en-US" sz="2400" b="1" dirty="0">
                <a:solidFill>
                  <a:srgbClr val="F8353D"/>
                </a:solidFill>
                <a:latin typeface="微软雅黑" pitchFamily="34" charset="-122"/>
                <a:ea typeface="微软雅黑" pitchFamily="34" charset="-122"/>
              </a:rPr>
              <a:t>孟德尔遗传规律的现代解释</a:t>
            </a:r>
          </a:p>
        </p:txBody>
      </p:sp>
      <p:cxnSp>
        <p:nvCxnSpPr>
          <p:cNvPr id="20" name="淘宝网Chenying0907出品 12"/>
          <p:cNvCxnSpPr/>
          <p:nvPr/>
        </p:nvCxnSpPr>
        <p:spPr>
          <a:xfrm>
            <a:off x="1417067" y="620688"/>
            <a:ext cx="964907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7"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cond evt="onBegin" delay="0">
                          <p:tn val="9"/>
                        </p:cond>
                      </p:stCondLst>
                      <p:childTnLst>
                        <p:par>
                          <p:cTn id="11" fill="hold" nodeType="afterGroup">
                            <p:stCondLst>
                              <p:cond delay="0"/>
                            </p:stCondLst>
                            <p:childTnLst>
                              <p:par>
                                <p:cTn id="12" presetID="47" presetClass="entr" presetSubtype="0" fill="hold" nodeType="clickEffect">
                                  <p:stCondLst>
                                    <p:cond delay="0"/>
                                  </p:stCondLst>
                                  <p:childTnLst>
                                    <p:set>
                                      <p:cBhvr>
                                        <p:cTn id="13" dur="1" fill="hold">
                                          <p:stCondLst>
                                            <p:cond delay="0"/>
                                          </p:stCondLst>
                                        </p:cTn>
                                        <p:tgtEl>
                                          <p:spTgt spid="39"/>
                                        </p:tgtEl>
                                        <p:attrNameLst>
                                          <p:attrName>style.visibility</p:attrName>
                                        </p:attrNameLst>
                                      </p:cBhvr>
                                      <p:to>
                                        <p:strVal val="visible"/>
                                      </p:to>
                                    </p:set>
                                    <p:animEffect transition="in" filter="fade">
                                      <p:cBhvr>
                                        <p:cTn id="14" dur="1000"/>
                                        <p:tgtEl>
                                          <p:spTgt spid="39"/>
                                        </p:tgtEl>
                                      </p:cBhvr>
                                    </p:animEffect>
                                    <p:anim calcmode="lin" valueType="num">
                                      <p:cBhvr>
                                        <p:cTn id="15" dur="1000" fill="hold"/>
                                        <p:tgtEl>
                                          <p:spTgt spid="39"/>
                                        </p:tgtEl>
                                        <p:attrNameLst>
                                          <p:attrName>ppt_x</p:attrName>
                                        </p:attrNameLst>
                                      </p:cBhvr>
                                      <p:tavLst>
                                        <p:tav tm="0">
                                          <p:val>
                                            <p:strVal val="#ppt_x"/>
                                          </p:val>
                                        </p:tav>
                                        <p:tav tm="100000">
                                          <p:val>
                                            <p:strVal val="#ppt_x"/>
                                          </p:val>
                                        </p:tav>
                                      </p:tavLst>
                                    </p:anim>
                                    <p:anim calcmode="lin" valueType="num">
                                      <p:cBhvr>
                                        <p:cTn id="16"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cond evt="onBegin" delay="0">
                          <p:tn val="16"/>
                        </p:cond>
                      </p:stCondLst>
                      <p:childTnLst>
                        <p:par>
                          <p:cTn id="18" fill="hold" nodeType="afterGroup">
                            <p:stCondLst>
                              <p:cond delay="0"/>
                            </p:stCondLst>
                            <p:childTnLst>
                              <p:par>
                                <p:cTn id="19" presetID="47" presetClass="entr" presetSubtype="0" fill="hold" nodeType="clickEffect">
                                  <p:stCondLst>
                                    <p:cond delay="0"/>
                                  </p:stCondLst>
                                  <p:childTnLst>
                                    <p:set>
                                      <p:cBhvr>
                                        <p:cTn id="20" dur="1" fill="hold">
                                          <p:stCondLst>
                                            <p:cond delay="0"/>
                                          </p:stCondLst>
                                        </p:cTn>
                                        <p:tgtEl>
                                          <p:spTgt spid="308"/>
                                        </p:tgtEl>
                                        <p:attrNameLst>
                                          <p:attrName>style.visibility</p:attrName>
                                        </p:attrNameLst>
                                      </p:cBhvr>
                                      <p:to>
                                        <p:strVal val="visible"/>
                                      </p:to>
                                    </p:set>
                                    <p:animEffect transition="in" filter="fade">
                                      <p:cBhvr>
                                        <p:cTn id="21" dur="1000"/>
                                        <p:tgtEl>
                                          <p:spTgt spid="308"/>
                                        </p:tgtEl>
                                      </p:cBhvr>
                                    </p:animEffect>
                                    <p:anim calcmode="lin" valueType="num">
                                      <p:cBhvr>
                                        <p:cTn id="22" dur="1000" fill="hold"/>
                                        <p:tgtEl>
                                          <p:spTgt spid="308"/>
                                        </p:tgtEl>
                                        <p:attrNameLst>
                                          <p:attrName>ppt_x</p:attrName>
                                        </p:attrNameLst>
                                      </p:cBhvr>
                                      <p:tavLst>
                                        <p:tav tm="0">
                                          <p:val>
                                            <p:strVal val="#ppt_x"/>
                                          </p:val>
                                        </p:tav>
                                        <p:tav tm="100000">
                                          <p:val>
                                            <p:strVal val="#ppt_x"/>
                                          </p:val>
                                        </p:tav>
                                      </p:tavLst>
                                    </p:anim>
                                    <p:anim calcmode="lin" valueType="num">
                                      <p:cBhvr>
                                        <p:cTn id="23" dur="1000" fill="hold"/>
                                        <p:tgtEl>
                                          <p:spTgt spid="308"/>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cond evt="onBegin" delay="0">
                          <p:tn val="23"/>
                        </p:cond>
                      </p:stCondLst>
                      <p:childTnLst>
                        <p:par>
                          <p:cTn id="25" fill="hold" nodeType="afterGroup">
                            <p:stCondLst>
                              <p:cond delay="0"/>
                            </p:stCondLst>
                            <p:childTnLst>
                              <p:par>
                                <p:cTn id="26" presetID="47" presetClass="entr" presetSubtype="0" fill="hold" nodeType="clickEffect">
                                  <p:stCondLst>
                                    <p:cond delay="0"/>
                                  </p:stCondLst>
                                  <p:childTnLst>
                                    <p:set>
                                      <p:cBhvr>
                                        <p:cTn id="27" dur="1" fill="hold">
                                          <p:stCondLst>
                                            <p:cond delay="0"/>
                                          </p:stCondLst>
                                        </p:cTn>
                                        <p:tgtEl>
                                          <p:spTgt spid="312"/>
                                        </p:tgtEl>
                                        <p:attrNameLst>
                                          <p:attrName>style.visibility</p:attrName>
                                        </p:attrNameLst>
                                      </p:cBhvr>
                                      <p:to>
                                        <p:strVal val="visible"/>
                                      </p:to>
                                    </p:set>
                                    <p:animEffect transition="in" filter="fade">
                                      <p:cBhvr>
                                        <p:cTn id="28" dur="1000"/>
                                        <p:tgtEl>
                                          <p:spTgt spid="312"/>
                                        </p:tgtEl>
                                      </p:cBhvr>
                                    </p:animEffect>
                                    <p:anim calcmode="lin" valueType="num">
                                      <p:cBhvr>
                                        <p:cTn id="29" dur="1000" fill="hold"/>
                                        <p:tgtEl>
                                          <p:spTgt spid="312"/>
                                        </p:tgtEl>
                                        <p:attrNameLst>
                                          <p:attrName>ppt_x</p:attrName>
                                        </p:attrNameLst>
                                      </p:cBhvr>
                                      <p:tavLst>
                                        <p:tav tm="0">
                                          <p:val>
                                            <p:strVal val="#ppt_x"/>
                                          </p:val>
                                        </p:tav>
                                        <p:tav tm="100000">
                                          <p:val>
                                            <p:strVal val="#ppt_x"/>
                                          </p:val>
                                        </p:tav>
                                      </p:tavLst>
                                    </p:anim>
                                    <p:anim calcmode="lin" valueType="num">
                                      <p:cBhvr>
                                        <p:cTn id="30" dur="1000" fill="hold"/>
                                        <p:tgtEl>
                                          <p:spTgt spid="312"/>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cond evt="onBegin" delay="0">
                          <p:tn val="30"/>
                        </p:cond>
                      </p:stCondLst>
                      <p:childTnLst>
                        <p:par>
                          <p:cTn id="32" fill="hold" nodeType="afterGroup">
                            <p:stCondLst>
                              <p:cond delay="0"/>
                            </p:stCondLst>
                            <p:childTnLst>
                              <p:par>
                                <p:cTn id="33" presetID="47" presetClass="entr" presetSubtype="0" fill="hold" nodeType="clickEffect">
                                  <p:stCondLst>
                                    <p:cond delay="0"/>
                                  </p:stCondLst>
                                  <p:childTnLst>
                                    <p:set>
                                      <p:cBhvr>
                                        <p:cTn id="34" dur="1" fill="hold">
                                          <p:stCondLst>
                                            <p:cond delay="0"/>
                                          </p:stCondLst>
                                        </p:cTn>
                                        <p:tgtEl>
                                          <p:spTgt spid="40"/>
                                        </p:tgtEl>
                                        <p:attrNameLst>
                                          <p:attrName>style.visibility</p:attrName>
                                        </p:attrNameLst>
                                      </p:cBhvr>
                                      <p:to>
                                        <p:strVal val="visible"/>
                                      </p:to>
                                    </p:set>
                                    <p:animEffect transition="in" filter="fade">
                                      <p:cBhvr>
                                        <p:cTn id="35" dur="1000"/>
                                        <p:tgtEl>
                                          <p:spTgt spid="40"/>
                                        </p:tgtEl>
                                      </p:cBhvr>
                                    </p:animEffect>
                                    <p:anim calcmode="lin" valueType="num">
                                      <p:cBhvr>
                                        <p:cTn id="36" dur="1000" fill="hold"/>
                                        <p:tgtEl>
                                          <p:spTgt spid="40"/>
                                        </p:tgtEl>
                                        <p:attrNameLst>
                                          <p:attrName>ppt_x</p:attrName>
                                        </p:attrNameLst>
                                      </p:cBhvr>
                                      <p:tavLst>
                                        <p:tav tm="0">
                                          <p:val>
                                            <p:strVal val="#ppt_x"/>
                                          </p:val>
                                        </p:tav>
                                        <p:tav tm="100000">
                                          <p:val>
                                            <p:strVal val="#ppt_x"/>
                                          </p:val>
                                        </p:tav>
                                      </p:tavLst>
                                    </p:anim>
                                    <p:anim calcmode="lin" valueType="num">
                                      <p:cBhvr>
                                        <p:cTn id="37"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par>
                    <p:cTn id="38" fill="hold" nodeType="clickPar">
                      <p:stCondLst>
                        <p:cond delay="indefinite"/>
                        <p:cond evt="onBegin" delay="0">
                          <p:tn val="37"/>
                        </p:cond>
                      </p:stCondLst>
                      <p:childTnLst>
                        <p:par>
                          <p:cTn id="39" fill="hold" nodeType="afterGroup">
                            <p:stCondLst>
                              <p:cond delay="0"/>
                            </p:stCondLst>
                            <p:childTnLst>
                              <p:par>
                                <p:cTn id="40" presetID="47" presetClass="entr" presetSubtype="0" fill="hold" grpId="0" nodeType="clickEffect">
                                  <p:stCondLst>
                                    <p:cond delay="0"/>
                                  </p:stCondLst>
                                  <p:childTnLst>
                                    <p:set>
                                      <p:cBhvr>
                                        <p:cTn id="41" dur="1" fill="hold">
                                          <p:stCondLst>
                                            <p:cond delay="0"/>
                                          </p:stCondLst>
                                        </p:cTn>
                                        <p:tgtEl>
                                          <p:spTgt spid="432"/>
                                        </p:tgtEl>
                                        <p:attrNameLst>
                                          <p:attrName>style.visibility</p:attrName>
                                        </p:attrNameLst>
                                      </p:cBhvr>
                                      <p:to>
                                        <p:strVal val="visible"/>
                                      </p:to>
                                    </p:set>
                                    <p:animEffect transition="in" filter="fade">
                                      <p:cBhvr>
                                        <p:cTn id="42" dur="1000"/>
                                        <p:tgtEl>
                                          <p:spTgt spid="432"/>
                                        </p:tgtEl>
                                      </p:cBhvr>
                                    </p:animEffect>
                                    <p:anim calcmode="lin" valueType="num">
                                      <p:cBhvr>
                                        <p:cTn id="43" dur="1000" fill="hold"/>
                                        <p:tgtEl>
                                          <p:spTgt spid="432"/>
                                        </p:tgtEl>
                                        <p:attrNameLst>
                                          <p:attrName>ppt_x</p:attrName>
                                        </p:attrNameLst>
                                      </p:cBhvr>
                                      <p:tavLst>
                                        <p:tav tm="0">
                                          <p:val>
                                            <p:strVal val="#ppt_x"/>
                                          </p:val>
                                        </p:tav>
                                        <p:tav tm="100000">
                                          <p:val>
                                            <p:strVal val="#ppt_x"/>
                                          </p:val>
                                        </p:tav>
                                      </p:tavLst>
                                    </p:anim>
                                    <p:anim calcmode="lin" valueType="num">
                                      <p:cBhvr>
                                        <p:cTn id="44" dur="1000" fill="hold"/>
                                        <p:tgtEl>
                                          <p:spTgt spid="4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2"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304" name="组合 303"/>
          <p:cNvGrpSpPr/>
          <p:nvPr/>
        </p:nvGrpSpPr>
        <p:grpSpPr>
          <a:xfrm>
            <a:off x="2867318" y="3254335"/>
            <a:ext cx="744845" cy="960776"/>
            <a:chOff x="2867318" y="3254335"/>
            <a:chExt cx="744845" cy="960776"/>
          </a:xfrm>
        </p:grpSpPr>
        <p:cxnSp>
          <p:nvCxnSpPr>
            <p:cNvPr id="47" name="直接箭头连接符 46"/>
            <p:cNvCxnSpPr/>
            <p:nvPr/>
          </p:nvCxnSpPr>
          <p:spPr>
            <a:xfrm>
              <a:off x="2915009" y="3775020"/>
              <a:ext cx="697154" cy="0"/>
            </a:xfrm>
            <a:prstGeom prst="straightConnector1">
              <a:avLst/>
            </a:prstGeom>
            <a:ln w="28575">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48" name="文本框 47"/>
            <p:cNvSpPr txBox="1"/>
            <p:nvPr/>
          </p:nvSpPr>
          <p:spPr>
            <a:xfrm>
              <a:off x="2867318" y="3254335"/>
              <a:ext cx="697627" cy="960776"/>
            </a:xfrm>
            <a:prstGeom prst="rect">
              <a:avLst/>
            </a:prstGeom>
            <a:noFill/>
          </p:spPr>
          <p:txBody>
            <a:bodyPr wrap="none" rtlCol="0">
              <a:spAutoFit/>
            </a:bodyPr>
            <a:lstStyle/>
            <a:p>
              <a:pPr algn="ctr">
                <a:lnSpc>
                  <a:spcPct val="150000"/>
                </a:lnSpc>
              </a:pPr>
              <a:r>
                <a:rPr lang="zh-CN" altLang="en-US" sz="2000"/>
                <a:t>分裂</a:t>
              </a:r>
              <a:endParaRPr lang="en-US" altLang="zh-CN" sz="2000"/>
            </a:p>
            <a:p>
              <a:pPr algn="ctr">
                <a:lnSpc>
                  <a:spcPct val="150000"/>
                </a:lnSpc>
              </a:pPr>
              <a:r>
                <a:rPr lang="zh-CN" altLang="en-US" sz="2000"/>
                <a:t>间期</a:t>
              </a:r>
            </a:p>
          </p:txBody>
        </p:sp>
      </p:grpSp>
      <p:grpSp>
        <p:nvGrpSpPr>
          <p:cNvPr id="49" name="组合 48"/>
          <p:cNvGrpSpPr/>
          <p:nvPr/>
        </p:nvGrpSpPr>
        <p:grpSpPr>
          <a:xfrm>
            <a:off x="5534687" y="2700469"/>
            <a:ext cx="1070283" cy="2076354"/>
            <a:chOff x="5253597" y="1948065"/>
            <a:chExt cx="1070283" cy="2076354"/>
          </a:xfrm>
        </p:grpSpPr>
        <p:sp>
          <p:nvSpPr>
            <p:cNvPr id="50" name="文本框 49"/>
            <p:cNvSpPr txBox="1"/>
            <p:nvPr/>
          </p:nvSpPr>
          <p:spPr>
            <a:xfrm>
              <a:off x="5261144" y="2471577"/>
              <a:ext cx="782587" cy="960776"/>
            </a:xfrm>
            <a:prstGeom prst="rect">
              <a:avLst/>
            </a:prstGeom>
            <a:noFill/>
            <a:ln w="28575">
              <a:noFill/>
            </a:ln>
          </p:spPr>
          <p:txBody>
            <a:bodyPr wrap="none" rtlCol="0">
              <a:spAutoFit/>
            </a:bodyPr>
            <a:lstStyle/>
            <a:p>
              <a:pPr algn="ctr">
                <a:lnSpc>
                  <a:spcPct val="150000"/>
                </a:lnSpc>
              </a:pPr>
              <a:r>
                <a:rPr lang="zh-CN" altLang="en-US" sz="2000"/>
                <a:t>减数</a:t>
              </a:r>
              <a:endParaRPr lang="en-US" altLang="zh-CN" sz="2000"/>
            </a:p>
            <a:p>
              <a:pPr algn="ctr">
                <a:lnSpc>
                  <a:spcPct val="150000"/>
                </a:lnSpc>
              </a:pPr>
              <a:r>
                <a:rPr lang="zh-CN" altLang="en-US" sz="2000"/>
                <a:t>分裂</a:t>
              </a:r>
              <a:r>
                <a:rPr lang="en-US" altLang="zh-CN" sz="2000">
                  <a:latin typeface="Times New Roman" panose="02020603050405020304" pitchFamily="18" charset="0"/>
                  <a:cs typeface="Times New Roman" panose="02020603050405020304" pitchFamily="18" charset="0"/>
                </a:rPr>
                <a:t>Ⅰ</a:t>
              </a:r>
              <a:endParaRPr lang="zh-CN" altLang="en-US" sz="2000"/>
            </a:p>
          </p:txBody>
        </p:sp>
        <p:grpSp>
          <p:nvGrpSpPr>
            <p:cNvPr id="51" name="组合 50"/>
            <p:cNvGrpSpPr/>
            <p:nvPr/>
          </p:nvGrpSpPr>
          <p:grpSpPr>
            <a:xfrm>
              <a:off x="5253597" y="1948065"/>
              <a:ext cx="1070283" cy="2076354"/>
              <a:chOff x="5141217" y="1948065"/>
              <a:chExt cx="1295042" cy="2076354"/>
            </a:xfrm>
          </p:grpSpPr>
          <p:cxnSp>
            <p:nvCxnSpPr>
              <p:cNvPr id="52" name="连接符: 肘形 51"/>
              <p:cNvCxnSpPr/>
              <p:nvPr/>
            </p:nvCxnSpPr>
            <p:spPr>
              <a:xfrm>
                <a:off x="5141217" y="2986242"/>
                <a:ext cx="1295042" cy="1038177"/>
              </a:xfrm>
              <a:prstGeom prst="bentConnector3">
                <a:avLst>
                  <a:gd name="adj1" fmla="val 71741"/>
                </a:avLst>
              </a:prstGeom>
              <a:ln w="28575">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53" name="连接符: 肘形 52"/>
              <p:cNvCxnSpPr/>
              <p:nvPr/>
            </p:nvCxnSpPr>
            <p:spPr>
              <a:xfrm flipV="1">
                <a:off x="5141217" y="1948065"/>
                <a:ext cx="1295042" cy="1038177"/>
              </a:xfrm>
              <a:prstGeom prst="bentConnector3">
                <a:avLst>
                  <a:gd name="adj1" fmla="val 71741"/>
                </a:avLst>
              </a:prstGeom>
              <a:ln w="28575">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grpSp>
      </p:grpSp>
      <p:grpSp>
        <p:nvGrpSpPr>
          <p:cNvPr id="54" name="组合 53"/>
          <p:cNvGrpSpPr/>
          <p:nvPr/>
        </p:nvGrpSpPr>
        <p:grpSpPr>
          <a:xfrm>
            <a:off x="7992662" y="1914681"/>
            <a:ext cx="1070283" cy="1289252"/>
            <a:chOff x="7806503" y="1162277"/>
            <a:chExt cx="1177311" cy="1289252"/>
          </a:xfrm>
        </p:grpSpPr>
        <p:cxnSp>
          <p:nvCxnSpPr>
            <p:cNvPr id="55" name="连接符: 肘形 54"/>
            <p:cNvCxnSpPr/>
            <p:nvPr/>
          </p:nvCxnSpPr>
          <p:spPr>
            <a:xfrm>
              <a:off x="7806503" y="1806903"/>
              <a:ext cx="1177311" cy="644626"/>
            </a:xfrm>
            <a:prstGeom prst="bentConnector3">
              <a:avLst>
                <a:gd name="adj1" fmla="val 71741"/>
              </a:avLst>
            </a:prstGeom>
            <a:ln w="28575">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56" name="连接符: 肘形 55"/>
            <p:cNvCxnSpPr/>
            <p:nvPr/>
          </p:nvCxnSpPr>
          <p:spPr>
            <a:xfrm flipV="1">
              <a:off x="7806503" y="1162277"/>
              <a:ext cx="1177311" cy="644626"/>
            </a:xfrm>
            <a:prstGeom prst="bentConnector3">
              <a:avLst>
                <a:gd name="adj1" fmla="val 71741"/>
              </a:avLst>
            </a:prstGeom>
            <a:ln w="28575">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57" name="文本框 56"/>
            <p:cNvSpPr txBox="1"/>
            <p:nvPr/>
          </p:nvSpPr>
          <p:spPr>
            <a:xfrm>
              <a:off x="7827392" y="1280022"/>
              <a:ext cx="862737" cy="960776"/>
            </a:xfrm>
            <a:prstGeom prst="rect">
              <a:avLst/>
            </a:prstGeom>
            <a:noFill/>
          </p:spPr>
          <p:txBody>
            <a:bodyPr wrap="none" rtlCol="0">
              <a:spAutoFit/>
            </a:bodyPr>
            <a:lstStyle/>
            <a:p>
              <a:pPr algn="ctr">
                <a:lnSpc>
                  <a:spcPct val="150000"/>
                </a:lnSpc>
              </a:pPr>
              <a:r>
                <a:rPr lang="zh-CN" altLang="en-US" sz="2000"/>
                <a:t>减数</a:t>
              </a:r>
              <a:endParaRPr lang="en-US" altLang="zh-CN" sz="2000"/>
            </a:p>
            <a:p>
              <a:pPr algn="ctr">
                <a:lnSpc>
                  <a:spcPct val="150000"/>
                </a:lnSpc>
              </a:pPr>
              <a:r>
                <a:rPr lang="zh-CN" altLang="en-US" sz="2000"/>
                <a:t>分裂</a:t>
              </a:r>
              <a:r>
                <a:rPr lang="en-US" altLang="zh-CN" sz="2000">
                  <a:latin typeface="Times New Roman" panose="02020603050405020304" pitchFamily="18" charset="0"/>
                  <a:cs typeface="Times New Roman" panose="02020603050405020304" pitchFamily="18" charset="0"/>
                </a:rPr>
                <a:t>Ⅱ</a:t>
              </a:r>
              <a:endParaRPr lang="zh-CN" altLang="en-US" sz="2000"/>
            </a:p>
          </p:txBody>
        </p:sp>
      </p:grpSp>
      <p:grpSp>
        <p:nvGrpSpPr>
          <p:cNvPr id="58" name="组合 57"/>
          <p:cNvGrpSpPr/>
          <p:nvPr/>
        </p:nvGrpSpPr>
        <p:grpSpPr>
          <a:xfrm>
            <a:off x="7992662" y="4189036"/>
            <a:ext cx="1038525" cy="1289252"/>
            <a:chOff x="7769710" y="3436632"/>
            <a:chExt cx="1142378" cy="1289252"/>
          </a:xfrm>
        </p:grpSpPr>
        <p:cxnSp>
          <p:nvCxnSpPr>
            <p:cNvPr id="59" name="连接符: 肘形 58"/>
            <p:cNvCxnSpPr/>
            <p:nvPr/>
          </p:nvCxnSpPr>
          <p:spPr>
            <a:xfrm>
              <a:off x="7841805" y="4081258"/>
              <a:ext cx="1070283" cy="644626"/>
            </a:xfrm>
            <a:prstGeom prst="bentConnector3">
              <a:avLst>
                <a:gd name="adj1" fmla="val 71741"/>
              </a:avLst>
            </a:prstGeom>
            <a:ln w="28575">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60" name="连接符: 肘形 59"/>
            <p:cNvCxnSpPr/>
            <p:nvPr/>
          </p:nvCxnSpPr>
          <p:spPr>
            <a:xfrm flipV="1">
              <a:off x="7841805" y="3436632"/>
              <a:ext cx="1070283" cy="644626"/>
            </a:xfrm>
            <a:prstGeom prst="bentConnector3">
              <a:avLst>
                <a:gd name="adj1" fmla="val 71741"/>
              </a:avLst>
            </a:prstGeom>
            <a:ln w="28575">
              <a:solidFill>
                <a:schemeClr val="tx1">
                  <a:lumMod val="95000"/>
                  <a:lumOff val="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61" name="文本框 60"/>
            <p:cNvSpPr txBox="1"/>
            <p:nvPr/>
          </p:nvSpPr>
          <p:spPr>
            <a:xfrm>
              <a:off x="7769710" y="3536803"/>
              <a:ext cx="862737" cy="960776"/>
            </a:xfrm>
            <a:prstGeom prst="rect">
              <a:avLst/>
            </a:prstGeom>
            <a:noFill/>
          </p:spPr>
          <p:txBody>
            <a:bodyPr wrap="none" rtlCol="0">
              <a:spAutoFit/>
            </a:bodyPr>
            <a:lstStyle/>
            <a:p>
              <a:pPr algn="ctr">
                <a:lnSpc>
                  <a:spcPct val="150000"/>
                </a:lnSpc>
              </a:pPr>
              <a:r>
                <a:rPr lang="zh-CN" altLang="en-US" sz="2000"/>
                <a:t>减数</a:t>
              </a:r>
              <a:endParaRPr lang="en-US" altLang="zh-CN" sz="2000"/>
            </a:p>
            <a:p>
              <a:pPr algn="ctr">
                <a:lnSpc>
                  <a:spcPct val="150000"/>
                </a:lnSpc>
              </a:pPr>
              <a:r>
                <a:rPr lang="zh-CN" altLang="en-US" sz="2000"/>
                <a:t>分裂</a:t>
              </a:r>
              <a:r>
                <a:rPr lang="en-US" altLang="zh-CN" sz="2000">
                  <a:latin typeface="Times New Roman" panose="02020603050405020304" pitchFamily="18" charset="0"/>
                  <a:cs typeface="Times New Roman" panose="02020603050405020304" pitchFamily="18" charset="0"/>
                </a:rPr>
                <a:t>Ⅱ</a:t>
              </a:r>
              <a:endParaRPr lang="zh-CN" altLang="en-US" sz="2000"/>
            </a:p>
          </p:txBody>
        </p:sp>
      </p:grpSp>
      <p:grpSp>
        <p:nvGrpSpPr>
          <p:cNvPr id="62" name="组合 61"/>
          <p:cNvGrpSpPr/>
          <p:nvPr/>
        </p:nvGrpSpPr>
        <p:grpSpPr>
          <a:xfrm>
            <a:off x="1202801" y="2927676"/>
            <a:ext cx="1716682" cy="1669610"/>
            <a:chOff x="827909" y="2006501"/>
            <a:chExt cx="1716682" cy="1669610"/>
          </a:xfrm>
        </p:grpSpPr>
        <p:sp>
          <p:nvSpPr>
            <p:cNvPr id="63" name="椭圆 62"/>
            <p:cNvSpPr/>
            <p:nvPr/>
          </p:nvSpPr>
          <p:spPr>
            <a:xfrm>
              <a:off x="827909" y="2006501"/>
              <a:ext cx="1653456" cy="1669610"/>
            </a:xfrm>
            <a:prstGeom prst="ellipse">
              <a:avLst/>
            </a:prstGeom>
            <a:solidFill>
              <a:srgbClr val="D1D1FF"/>
            </a:solidFill>
            <a:ln w="3810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4" name="组合 63"/>
            <p:cNvGrpSpPr/>
            <p:nvPr/>
          </p:nvGrpSpPr>
          <p:grpSpPr>
            <a:xfrm>
              <a:off x="851483" y="2323124"/>
              <a:ext cx="439818" cy="1017919"/>
              <a:chOff x="1180908" y="3153994"/>
              <a:chExt cx="439818" cy="1119711"/>
            </a:xfrm>
          </p:grpSpPr>
          <p:sp>
            <p:nvSpPr>
              <p:cNvPr id="92" name="文本框 91"/>
              <p:cNvSpPr txBox="1"/>
              <p:nvPr/>
            </p:nvSpPr>
            <p:spPr>
              <a:xfrm>
                <a:off x="1180908" y="3161460"/>
                <a:ext cx="406521" cy="440121"/>
              </a:xfrm>
              <a:prstGeom prst="rect">
                <a:avLst/>
              </a:prstGeom>
              <a:noFill/>
            </p:spPr>
            <p:txBody>
              <a:bodyPr wrap="square" rtlCol="0">
                <a:spAutoFit/>
              </a:bodyPr>
              <a:lstStyle/>
              <a:p>
                <a:r>
                  <a:rPr lang="en-US" altLang="zh-CN" sz="2000" b="1"/>
                  <a:t>A</a:t>
                </a:r>
                <a:endParaRPr lang="zh-CN" altLang="en-US" sz="2000" b="1"/>
              </a:p>
            </p:txBody>
          </p:sp>
          <p:grpSp>
            <p:nvGrpSpPr>
              <p:cNvPr id="93" name="组合 92"/>
              <p:cNvGrpSpPr/>
              <p:nvPr/>
            </p:nvGrpSpPr>
            <p:grpSpPr>
              <a:xfrm>
                <a:off x="1492418" y="3153994"/>
                <a:ext cx="128308" cy="1119711"/>
                <a:chOff x="1227232" y="3103653"/>
                <a:chExt cx="128308" cy="1119711"/>
              </a:xfrm>
            </p:grpSpPr>
            <p:grpSp>
              <p:nvGrpSpPr>
                <p:cNvPr id="94" name="组合 93"/>
                <p:cNvGrpSpPr/>
                <p:nvPr/>
              </p:nvGrpSpPr>
              <p:grpSpPr>
                <a:xfrm>
                  <a:off x="1227232" y="3103653"/>
                  <a:ext cx="128308" cy="1119711"/>
                  <a:chOff x="1917484" y="2458525"/>
                  <a:chExt cx="106040" cy="1119711"/>
                </a:xfrm>
              </p:grpSpPr>
              <p:grpSp>
                <p:nvGrpSpPr>
                  <p:cNvPr id="96" name="组合 95"/>
                  <p:cNvGrpSpPr/>
                  <p:nvPr/>
                </p:nvGrpSpPr>
                <p:grpSpPr>
                  <a:xfrm>
                    <a:off x="1917484" y="2458525"/>
                    <a:ext cx="106040" cy="1119711"/>
                    <a:chOff x="1917484" y="2458525"/>
                    <a:chExt cx="106040" cy="1119711"/>
                  </a:xfrm>
                </p:grpSpPr>
                <p:sp>
                  <p:nvSpPr>
                    <p:cNvPr id="98" name="椭圆 97"/>
                    <p:cNvSpPr/>
                    <p:nvPr/>
                  </p:nvSpPr>
                  <p:spPr>
                    <a:xfrm>
                      <a:off x="1917484" y="2458525"/>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99" name="椭圆 98"/>
                    <p:cNvSpPr/>
                    <p:nvPr/>
                  </p:nvSpPr>
                  <p:spPr>
                    <a:xfrm>
                      <a:off x="1917484" y="3015319"/>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sp>
                <p:nvSpPr>
                  <p:cNvPr id="97" name="椭圆 96"/>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cxnSp>
              <p:nvCxnSpPr>
                <p:cNvPr id="95" name="直接连接符 94"/>
                <p:cNvCxnSpPr/>
                <p:nvPr/>
              </p:nvCxnSpPr>
              <p:spPr>
                <a:xfrm flipH="1">
                  <a:off x="1250418" y="3341979"/>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grpSp>
        <p:grpSp>
          <p:nvGrpSpPr>
            <p:cNvPr id="65" name="组合 64"/>
            <p:cNvGrpSpPr/>
            <p:nvPr/>
          </p:nvGrpSpPr>
          <p:grpSpPr>
            <a:xfrm>
              <a:off x="1380314" y="2320062"/>
              <a:ext cx="489936" cy="1017919"/>
              <a:chOff x="1802675" y="3153994"/>
              <a:chExt cx="489936" cy="1119711"/>
            </a:xfrm>
          </p:grpSpPr>
          <p:grpSp>
            <p:nvGrpSpPr>
              <p:cNvPr id="84" name="组合 83"/>
              <p:cNvGrpSpPr/>
              <p:nvPr/>
            </p:nvGrpSpPr>
            <p:grpSpPr>
              <a:xfrm>
                <a:off x="1802675" y="3153994"/>
                <a:ext cx="128308" cy="1119711"/>
                <a:chOff x="1513147" y="3103653"/>
                <a:chExt cx="128308" cy="1119711"/>
              </a:xfrm>
            </p:grpSpPr>
            <p:grpSp>
              <p:nvGrpSpPr>
                <p:cNvPr id="86" name="组合 85"/>
                <p:cNvGrpSpPr/>
                <p:nvPr/>
              </p:nvGrpSpPr>
              <p:grpSpPr>
                <a:xfrm>
                  <a:off x="1513147" y="3103653"/>
                  <a:ext cx="128308" cy="1119711"/>
                  <a:chOff x="1917484" y="2458525"/>
                  <a:chExt cx="106040" cy="1119711"/>
                </a:xfrm>
              </p:grpSpPr>
              <p:grpSp>
                <p:nvGrpSpPr>
                  <p:cNvPr id="88" name="组合 87"/>
                  <p:cNvGrpSpPr/>
                  <p:nvPr/>
                </p:nvGrpSpPr>
                <p:grpSpPr>
                  <a:xfrm>
                    <a:off x="1917484" y="2458525"/>
                    <a:ext cx="106040" cy="1119711"/>
                    <a:chOff x="1917484" y="2458525"/>
                    <a:chExt cx="106040" cy="1119711"/>
                  </a:xfrm>
                </p:grpSpPr>
                <p:sp>
                  <p:nvSpPr>
                    <p:cNvPr id="90" name="椭圆 89"/>
                    <p:cNvSpPr/>
                    <p:nvPr/>
                  </p:nvSpPr>
                  <p:spPr>
                    <a:xfrm>
                      <a:off x="1917484" y="2458525"/>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91" name="椭圆 90"/>
                    <p:cNvSpPr/>
                    <p:nvPr/>
                  </p:nvSpPr>
                  <p:spPr>
                    <a:xfrm>
                      <a:off x="1917484" y="3015319"/>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sp>
                <p:nvSpPr>
                  <p:cNvPr id="89" name="椭圆 88"/>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cxnSp>
              <p:nvCxnSpPr>
                <p:cNvPr id="87" name="直接连接符 86"/>
                <p:cNvCxnSpPr/>
                <p:nvPr/>
              </p:nvCxnSpPr>
              <p:spPr>
                <a:xfrm flipH="1">
                  <a:off x="1541248" y="3336899"/>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sp>
            <p:nvSpPr>
              <p:cNvPr id="85" name="文本框 84"/>
              <p:cNvSpPr txBox="1"/>
              <p:nvPr/>
            </p:nvSpPr>
            <p:spPr>
              <a:xfrm>
                <a:off x="1886090" y="3153994"/>
                <a:ext cx="406521" cy="440121"/>
              </a:xfrm>
              <a:prstGeom prst="rect">
                <a:avLst/>
              </a:prstGeom>
              <a:noFill/>
            </p:spPr>
            <p:txBody>
              <a:bodyPr wrap="square" rtlCol="0">
                <a:spAutoFit/>
              </a:bodyPr>
              <a:lstStyle/>
              <a:p>
                <a:r>
                  <a:rPr lang="en-US" altLang="zh-CN" sz="2000" b="1"/>
                  <a:t>a</a:t>
                </a:r>
                <a:endParaRPr lang="zh-CN" altLang="en-US" sz="2000" b="1"/>
              </a:p>
            </p:txBody>
          </p:sp>
        </p:grpSp>
        <p:grpSp>
          <p:nvGrpSpPr>
            <p:cNvPr id="66" name="组合 65"/>
            <p:cNvGrpSpPr/>
            <p:nvPr/>
          </p:nvGrpSpPr>
          <p:grpSpPr>
            <a:xfrm>
              <a:off x="1527619" y="2757005"/>
              <a:ext cx="458868" cy="646883"/>
              <a:chOff x="1161858" y="3127711"/>
              <a:chExt cx="458868" cy="1145994"/>
            </a:xfrm>
          </p:grpSpPr>
          <p:sp>
            <p:nvSpPr>
              <p:cNvPr id="76" name="文本框 75"/>
              <p:cNvSpPr txBox="1"/>
              <p:nvPr/>
            </p:nvSpPr>
            <p:spPr>
              <a:xfrm>
                <a:off x="1161858" y="3127711"/>
                <a:ext cx="406521" cy="708820"/>
              </a:xfrm>
              <a:prstGeom prst="rect">
                <a:avLst/>
              </a:prstGeom>
              <a:noFill/>
            </p:spPr>
            <p:txBody>
              <a:bodyPr wrap="square" rtlCol="0">
                <a:spAutoFit/>
              </a:bodyPr>
              <a:lstStyle/>
              <a:p>
                <a:r>
                  <a:rPr lang="en-US" altLang="zh-CN" sz="2000" b="1"/>
                  <a:t>B</a:t>
                </a:r>
                <a:endParaRPr lang="zh-CN" altLang="en-US" sz="2000" b="1"/>
              </a:p>
            </p:txBody>
          </p:sp>
          <p:grpSp>
            <p:nvGrpSpPr>
              <p:cNvPr id="77" name="组合 76"/>
              <p:cNvGrpSpPr/>
              <p:nvPr/>
            </p:nvGrpSpPr>
            <p:grpSpPr>
              <a:xfrm>
                <a:off x="1492418" y="3153994"/>
                <a:ext cx="128308" cy="1119711"/>
                <a:chOff x="1227232" y="3103653"/>
                <a:chExt cx="128308" cy="1119711"/>
              </a:xfrm>
            </p:grpSpPr>
            <p:grpSp>
              <p:nvGrpSpPr>
                <p:cNvPr id="78" name="组合 77"/>
                <p:cNvGrpSpPr/>
                <p:nvPr/>
              </p:nvGrpSpPr>
              <p:grpSpPr>
                <a:xfrm>
                  <a:off x="1227232" y="3103653"/>
                  <a:ext cx="128308" cy="1119711"/>
                  <a:chOff x="1917484" y="2458525"/>
                  <a:chExt cx="106040" cy="1119711"/>
                </a:xfrm>
              </p:grpSpPr>
              <p:grpSp>
                <p:nvGrpSpPr>
                  <p:cNvPr id="80" name="组合 79"/>
                  <p:cNvGrpSpPr/>
                  <p:nvPr/>
                </p:nvGrpSpPr>
                <p:grpSpPr>
                  <a:xfrm>
                    <a:off x="1917484" y="2458525"/>
                    <a:ext cx="106040" cy="1119711"/>
                    <a:chOff x="1917484" y="2458525"/>
                    <a:chExt cx="106040" cy="1119711"/>
                  </a:xfrm>
                </p:grpSpPr>
                <p:sp>
                  <p:nvSpPr>
                    <p:cNvPr id="82" name="椭圆 81"/>
                    <p:cNvSpPr/>
                    <p:nvPr/>
                  </p:nvSpPr>
                  <p:spPr>
                    <a:xfrm>
                      <a:off x="1917484" y="2458525"/>
                      <a:ext cx="106040" cy="562917"/>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椭圆 82"/>
                    <p:cNvSpPr/>
                    <p:nvPr/>
                  </p:nvSpPr>
                  <p:spPr>
                    <a:xfrm>
                      <a:off x="1917484" y="3015319"/>
                      <a:ext cx="106040" cy="562917"/>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1" name="椭圆 80"/>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79" name="直接连接符 78"/>
                <p:cNvCxnSpPr/>
                <p:nvPr/>
              </p:nvCxnSpPr>
              <p:spPr>
                <a:xfrm flipH="1">
                  <a:off x="1250418" y="3341979"/>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grpSp>
        <p:grpSp>
          <p:nvGrpSpPr>
            <p:cNvPr id="67" name="组合 66"/>
            <p:cNvGrpSpPr/>
            <p:nvPr/>
          </p:nvGrpSpPr>
          <p:grpSpPr>
            <a:xfrm>
              <a:off x="2064180" y="2761705"/>
              <a:ext cx="480411" cy="660622"/>
              <a:chOff x="1802675" y="3103372"/>
              <a:chExt cx="480411" cy="1170333"/>
            </a:xfrm>
          </p:grpSpPr>
          <p:grpSp>
            <p:nvGrpSpPr>
              <p:cNvPr id="68" name="组合 67"/>
              <p:cNvGrpSpPr/>
              <p:nvPr/>
            </p:nvGrpSpPr>
            <p:grpSpPr>
              <a:xfrm>
                <a:off x="1802675" y="3153994"/>
                <a:ext cx="128308" cy="1119711"/>
                <a:chOff x="1513147" y="3103653"/>
                <a:chExt cx="128308" cy="1119711"/>
              </a:xfrm>
            </p:grpSpPr>
            <p:grpSp>
              <p:nvGrpSpPr>
                <p:cNvPr id="70" name="组合 69"/>
                <p:cNvGrpSpPr/>
                <p:nvPr/>
              </p:nvGrpSpPr>
              <p:grpSpPr>
                <a:xfrm>
                  <a:off x="1513147" y="3103653"/>
                  <a:ext cx="128308" cy="1119711"/>
                  <a:chOff x="1917484" y="2458525"/>
                  <a:chExt cx="106040" cy="1119711"/>
                </a:xfrm>
              </p:grpSpPr>
              <p:grpSp>
                <p:nvGrpSpPr>
                  <p:cNvPr id="72" name="组合 71"/>
                  <p:cNvGrpSpPr/>
                  <p:nvPr/>
                </p:nvGrpSpPr>
                <p:grpSpPr>
                  <a:xfrm>
                    <a:off x="1917484" y="2458525"/>
                    <a:ext cx="106040" cy="1119711"/>
                    <a:chOff x="1917484" y="2458525"/>
                    <a:chExt cx="106040" cy="1119711"/>
                  </a:xfrm>
                </p:grpSpPr>
                <p:sp>
                  <p:nvSpPr>
                    <p:cNvPr id="74" name="椭圆 73"/>
                    <p:cNvSpPr/>
                    <p:nvPr/>
                  </p:nvSpPr>
                  <p:spPr>
                    <a:xfrm>
                      <a:off x="1917484" y="2458525"/>
                      <a:ext cx="106040" cy="562917"/>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椭圆 74"/>
                    <p:cNvSpPr/>
                    <p:nvPr/>
                  </p:nvSpPr>
                  <p:spPr>
                    <a:xfrm>
                      <a:off x="1917484" y="3015319"/>
                      <a:ext cx="106040" cy="562917"/>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3" name="椭圆 72"/>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71" name="直接连接符 70"/>
                <p:cNvCxnSpPr/>
                <p:nvPr/>
              </p:nvCxnSpPr>
              <p:spPr>
                <a:xfrm flipH="1">
                  <a:off x="1541248" y="3336899"/>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sp>
            <p:nvSpPr>
              <p:cNvPr id="69" name="文本框 68"/>
              <p:cNvSpPr txBox="1"/>
              <p:nvPr/>
            </p:nvSpPr>
            <p:spPr>
              <a:xfrm>
                <a:off x="1876565" y="3103372"/>
                <a:ext cx="406521" cy="708820"/>
              </a:xfrm>
              <a:prstGeom prst="rect">
                <a:avLst/>
              </a:prstGeom>
              <a:noFill/>
            </p:spPr>
            <p:txBody>
              <a:bodyPr wrap="square" rtlCol="0">
                <a:spAutoFit/>
              </a:bodyPr>
              <a:lstStyle/>
              <a:p>
                <a:r>
                  <a:rPr lang="en-US" altLang="zh-CN" sz="2000" b="1"/>
                  <a:t>b</a:t>
                </a:r>
                <a:endParaRPr lang="zh-CN" altLang="en-US" sz="2000" b="1"/>
              </a:p>
            </p:txBody>
          </p:sp>
        </p:grpSp>
      </p:grpSp>
      <p:grpSp>
        <p:nvGrpSpPr>
          <p:cNvPr id="100" name="组合 99"/>
          <p:cNvGrpSpPr/>
          <p:nvPr/>
        </p:nvGrpSpPr>
        <p:grpSpPr>
          <a:xfrm>
            <a:off x="3675765" y="2809706"/>
            <a:ext cx="1792225" cy="1910238"/>
            <a:chOff x="3343873" y="2006500"/>
            <a:chExt cx="1792225" cy="1910238"/>
          </a:xfrm>
        </p:grpSpPr>
        <p:sp>
          <p:nvSpPr>
            <p:cNvPr id="101" name="椭圆 100"/>
            <p:cNvSpPr/>
            <p:nvPr/>
          </p:nvSpPr>
          <p:spPr>
            <a:xfrm>
              <a:off x="3343873" y="2006500"/>
              <a:ext cx="1792225" cy="1910238"/>
            </a:xfrm>
            <a:prstGeom prst="ellipse">
              <a:avLst/>
            </a:prstGeom>
            <a:solidFill>
              <a:srgbClr val="D1D1FF"/>
            </a:solidFill>
            <a:ln w="3810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2" name="组合 101"/>
            <p:cNvGrpSpPr/>
            <p:nvPr/>
          </p:nvGrpSpPr>
          <p:grpSpPr>
            <a:xfrm>
              <a:off x="4153614" y="2257919"/>
              <a:ext cx="724436" cy="866824"/>
              <a:chOff x="4161084" y="2561787"/>
              <a:chExt cx="724436" cy="866824"/>
            </a:xfrm>
          </p:grpSpPr>
          <p:grpSp>
            <p:nvGrpSpPr>
              <p:cNvPr id="147" name="组合 146"/>
              <p:cNvGrpSpPr/>
              <p:nvPr/>
            </p:nvGrpSpPr>
            <p:grpSpPr>
              <a:xfrm>
                <a:off x="4423518" y="2561787"/>
                <a:ext cx="297811" cy="866824"/>
                <a:chOff x="3986830" y="3227905"/>
                <a:chExt cx="297811" cy="953506"/>
              </a:xfrm>
            </p:grpSpPr>
            <p:grpSp>
              <p:nvGrpSpPr>
                <p:cNvPr id="150" name="组合 149"/>
                <p:cNvGrpSpPr/>
                <p:nvPr/>
              </p:nvGrpSpPr>
              <p:grpSpPr>
                <a:xfrm>
                  <a:off x="3986830" y="3227905"/>
                  <a:ext cx="297811" cy="953506"/>
                  <a:chOff x="4338342" y="2803091"/>
                  <a:chExt cx="297811" cy="953506"/>
                </a:xfrm>
              </p:grpSpPr>
              <p:grpSp>
                <p:nvGrpSpPr>
                  <p:cNvPr id="153" name="组合 152"/>
                  <p:cNvGrpSpPr/>
                  <p:nvPr/>
                </p:nvGrpSpPr>
                <p:grpSpPr>
                  <a:xfrm>
                    <a:off x="4338342" y="2803091"/>
                    <a:ext cx="297811" cy="953506"/>
                    <a:chOff x="3346342" y="2049446"/>
                    <a:chExt cx="310147" cy="993003"/>
                  </a:xfrm>
                </p:grpSpPr>
                <p:grpSp>
                  <p:nvGrpSpPr>
                    <p:cNvPr id="155" name="组合 154"/>
                    <p:cNvGrpSpPr/>
                    <p:nvPr/>
                  </p:nvGrpSpPr>
                  <p:grpSpPr>
                    <a:xfrm>
                      <a:off x="3346342" y="2049446"/>
                      <a:ext cx="308897" cy="566177"/>
                      <a:chOff x="3346342" y="2049446"/>
                      <a:chExt cx="308897" cy="566177"/>
                    </a:xfrm>
                  </p:grpSpPr>
                  <p:sp>
                    <p:nvSpPr>
                      <p:cNvPr id="159" name="椭圆 158"/>
                      <p:cNvSpPr/>
                      <p:nvPr/>
                    </p:nvSpPr>
                    <p:spPr>
                      <a:xfrm rot="20039984">
                        <a:off x="3346342" y="2052706"/>
                        <a:ext cx="128308"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0" name="椭圆 159"/>
                      <p:cNvSpPr/>
                      <p:nvPr/>
                    </p:nvSpPr>
                    <p:spPr>
                      <a:xfrm rot="1025989">
                        <a:off x="3526931" y="2049446"/>
                        <a:ext cx="128308"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6" name="组合 155"/>
                    <p:cNvGrpSpPr/>
                    <p:nvPr/>
                  </p:nvGrpSpPr>
                  <p:grpSpPr>
                    <a:xfrm flipV="1">
                      <a:off x="3347592" y="2476272"/>
                      <a:ext cx="308897" cy="566177"/>
                      <a:chOff x="3346342" y="2049446"/>
                      <a:chExt cx="308897" cy="566177"/>
                    </a:xfrm>
                  </p:grpSpPr>
                  <p:sp>
                    <p:nvSpPr>
                      <p:cNvPr id="157" name="椭圆 156"/>
                      <p:cNvSpPr/>
                      <p:nvPr/>
                    </p:nvSpPr>
                    <p:spPr>
                      <a:xfrm rot="20039984">
                        <a:off x="3346342" y="2052706"/>
                        <a:ext cx="128308"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8" name="椭圆 157"/>
                      <p:cNvSpPr/>
                      <p:nvPr/>
                    </p:nvSpPr>
                    <p:spPr>
                      <a:xfrm rot="1025989">
                        <a:off x="3526931" y="2049446"/>
                        <a:ext cx="128308"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54" name="椭圆 153"/>
                  <p:cNvSpPr/>
                  <p:nvPr/>
                </p:nvSpPr>
                <p:spPr>
                  <a:xfrm>
                    <a:off x="4441177" y="3212190"/>
                    <a:ext cx="114883"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51" name="直接连接符 150"/>
                <p:cNvCxnSpPr/>
                <p:nvPr/>
              </p:nvCxnSpPr>
              <p:spPr>
                <a:xfrm rot="-1260000" flipH="1">
                  <a:off x="3987344" y="3441850"/>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152" name="直接连接符 151"/>
                <p:cNvCxnSpPr/>
                <p:nvPr/>
              </p:nvCxnSpPr>
              <p:spPr>
                <a:xfrm rot="1260000">
                  <a:off x="4200704" y="3449470"/>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sp>
            <p:nvSpPr>
              <p:cNvPr id="148" name="文本框 147"/>
              <p:cNvSpPr txBox="1"/>
              <p:nvPr/>
            </p:nvSpPr>
            <p:spPr>
              <a:xfrm>
                <a:off x="4651339" y="2603607"/>
                <a:ext cx="234181" cy="369332"/>
              </a:xfrm>
              <a:prstGeom prst="rect">
                <a:avLst/>
              </a:prstGeom>
              <a:noFill/>
            </p:spPr>
            <p:txBody>
              <a:bodyPr wrap="square" rtlCol="0">
                <a:spAutoFit/>
              </a:bodyPr>
              <a:lstStyle/>
              <a:p>
                <a:r>
                  <a:rPr lang="en-US" altLang="zh-CN" b="1"/>
                  <a:t>a</a:t>
                </a:r>
                <a:endParaRPr lang="zh-CN" altLang="en-US" b="1"/>
              </a:p>
            </p:txBody>
          </p:sp>
          <p:sp>
            <p:nvSpPr>
              <p:cNvPr id="149" name="文本框 148"/>
              <p:cNvSpPr txBox="1"/>
              <p:nvPr/>
            </p:nvSpPr>
            <p:spPr>
              <a:xfrm>
                <a:off x="4161084" y="2586355"/>
                <a:ext cx="226392" cy="369332"/>
              </a:xfrm>
              <a:prstGeom prst="rect">
                <a:avLst/>
              </a:prstGeom>
              <a:noFill/>
            </p:spPr>
            <p:txBody>
              <a:bodyPr wrap="square" rtlCol="0">
                <a:spAutoFit/>
              </a:bodyPr>
              <a:lstStyle/>
              <a:p>
                <a:r>
                  <a:rPr lang="en-US" altLang="zh-CN" b="1"/>
                  <a:t>a</a:t>
                </a:r>
                <a:endParaRPr lang="zh-CN" altLang="en-US" b="1"/>
              </a:p>
            </p:txBody>
          </p:sp>
        </p:grpSp>
        <p:grpSp>
          <p:nvGrpSpPr>
            <p:cNvPr id="103" name="组合 102"/>
            <p:cNvGrpSpPr/>
            <p:nvPr/>
          </p:nvGrpSpPr>
          <p:grpSpPr>
            <a:xfrm>
              <a:off x="3432968" y="2289909"/>
              <a:ext cx="776115" cy="866824"/>
              <a:chOff x="3432968" y="2289909"/>
              <a:chExt cx="776115" cy="866824"/>
            </a:xfrm>
          </p:grpSpPr>
          <p:grpSp>
            <p:nvGrpSpPr>
              <p:cNvPr id="133" name="组合 132"/>
              <p:cNvGrpSpPr/>
              <p:nvPr/>
            </p:nvGrpSpPr>
            <p:grpSpPr>
              <a:xfrm>
                <a:off x="3700864" y="2289909"/>
                <a:ext cx="297811" cy="866824"/>
                <a:chOff x="3986830" y="3227905"/>
                <a:chExt cx="297811" cy="953506"/>
              </a:xfrm>
            </p:grpSpPr>
            <p:grpSp>
              <p:nvGrpSpPr>
                <p:cNvPr id="136" name="组合 135"/>
                <p:cNvGrpSpPr/>
                <p:nvPr/>
              </p:nvGrpSpPr>
              <p:grpSpPr>
                <a:xfrm>
                  <a:off x="3986830" y="3227905"/>
                  <a:ext cx="297811" cy="953506"/>
                  <a:chOff x="4338342" y="2803091"/>
                  <a:chExt cx="297811" cy="953506"/>
                </a:xfrm>
              </p:grpSpPr>
              <p:grpSp>
                <p:nvGrpSpPr>
                  <p:cNvPr id="139" name="组合 138"/>
                  <p:cNvGrpSpPr/>
                  <p:nvPr/>
                </p:nvGrpSpPr>
                <p:grpSpPr>
                  <a:xfrm>
                    <a:off x="4338342" y="2803091"/>
                    <a:ext cx="297811" cy="953506"/>
                    <a:chOff x="3346342" y="2049446"/>
                    <a:chExt cx="310147" cy="993003"/>
                  </a:xfrm>
                </p:grpSpPr>
                <p:grpSp>
                  <p:nvGrpSpPr>
                    <p:cNvPr id="141" name="组合 140"/>
                    <p:cNvGrpSpPr/>
                    <p:nvPr/>
                  </p:nvGrpSpPr>
                  <p:grpSpPr>
                    <a:xfrm>
                      <a:off x="3346342" y="2049446"/>
                      <a:ext cx="308897" cy="566177"/>
                      <a:chOff x="3346342" y="2049446"/>
                      <a:chExt cx="308897" cy="566177"/>
                    </a:xfrm>
                  </p:grpSpPr>
                  <p:sp>
                    <p:nvSpPr>
                      <p:cNvPr id="145" name="椭圆 144"/>
                      <p:cNvSpPr/>
                      <p:nvPr/>
                    </p:nvSpPr>
                    <p:spPr>
                      <a:xfrm rot="20039984">
                        <a:off x="3346342" y="2052706"/>
                        <a:ext cx="128308"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6" name="椭圆 145"/>
                      <p:cNvSpPr/>
                      <p:nvPr/>
                    </p:nvSpPr>
                    <p:spPr>
                      <a:xfrm rot="1025989">
                        <a:off x="3526931" y="2049446"/>
                        <a:ext cx="128308"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2" name="组合 141"/>
                    <p:cNvGrpSpPr/>
                    <p:nvPr/>
                  </p:nvGrpSpPr>
                  <p:grpSpPr>
                    <a:xfrm flipV="1">
                      <a:off x="3347592" y="2476272"/>
                      <a:ext cx="308897" cy="566177"/>
                      <a:chOff x="3346342" y="2049446"/>
                      <a:chExt cx="308897" cy="566177"/>
                    </a:xfrm>
                  </p:grpSpPr>
                  <p:sp>
                    <p:nvSpPr>
                      <p:cNvPr id="143" name="椭圆 142"/>
                      <p:cNvSpPr/>
                      <p:nvPr/>
                    </p:nvSpPr>
                    <p:spPr>
                      <a:xfrm rot="20039984">
                        <a:off x="3346342" y="2052706"/>
                        <a:ext cx="128308"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椭圆 143"/>
                      <p:cNvSpPr/>
                      <p:nvPr/>
                    </p:nvSpPr>
                    <p:spPr>
                      <a:xfrm rot="1025989">
                        <a:off x="3526931" y="2049446"/>
                        <a:ext cx="128308"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40" name="椭圆 139"/>
                  <p:cNvSpPr/>
                  <p:nvPr/>
                </p:nvSpPr>
                <p:spPr>
                  <a:xfrm>
                    <a:off x="4441177" y="3212190"/>
                    <a:ext cx="114883"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37" name="直接连接符 136"/>
                <p:cNvCxnSpPr/>
                <p:nvPr/>
              </p:nvCxnSpPr>
              <p:spPr>
                <a:xfrm rot="-1260000" flipH="1">
                  <a:off x="3987344" y="3441850"/>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138" name="直接连接符 137"/>
                <p:cNvCxnSpPr/>
                <p:nvPr/>
              </p:nvCxnSpPr>
              <p:spPr>
                <a:xfrm rot="1260000">
                  <a:off x="4200704" y="3449470"/>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sp>
            <p:nvSpPr>
              <p:cNvPr id="134" name="文本框 133"/>
              <p:cNvSpPr txBox="1"/>
              <p:nvPr/>
            </p:nvSpPr>
            <p:spPr>
              <a:xfrm>
                <a:off x="3432968" y="2377389"/>
                <a:ext cx="294178" cy="369332"/>
              </a:xfrm>
              <a:prstGeom prst="rect">
                <a:avLst/>
              </a:prstGeom>
              <a:noFill/>
            </p:spPr>
            <p:txBody>
              <a:bodyPr wrap="square" rtlCol="0">
                <a:spAutoFit/>
              </a:bodyPr>
              <a:lstStyle/>
              <a:p>
                <a:r>
                  <a:rPr lang="en-US" altLang="zh-CN" b="1"/>
                  <a:t>A</a:t>
                </a:r>
                <a:endParaRPr lang="zh-CN" altLang="en-US" b="1"/>
              </a:p>
            </p:txBody>
          </p:sp>
          <p:sp>
            <p:nvSpPr>
              <p:cNvPr id="135" name="文本框 134"/>
              <p:cNvSpPr txBox="1"/>
              <p:nvPr/>
            </p:nvSpPr>
            <p:spPr>
              <a:xfrm>
                <a:off x="3925295" y="2318573"/>
                <a:ext cx="283788" cy="369332"/>
              </a:xfrm>
              <a:prstGeom prst="rect">
                <a:avLst/>
              </a:prstGeom>
              <a:noFill/>
            </p:spPr>
            <p:txBody>
              <a:bodyPr wrap="square" rtlCol="0">
                <a:spAutoFit/>
              </a:bodyPr>
              <a:lstStyle/>
              <a:p>
                <a:r>
                  <a:rPr lang="en-US" altLang="zh-CN" b="1"/>
                  <a:t>A</a:t>
                </a:r>
                <a:endParaRPr lang="zh-CN" altLang="en-US" b="1"/>
              </a:p>
            </p:txBody>
          </p:sp>
        </p:grpSp>
        <p:grpSp>
          <p:nvGrpSpPr>
            <p:cNvPr id="104" name="组合 103"/>
            <p:cNvGrpSpPr/>
            <p:nvPr/>
          </p:nvGrpSpPr>
          <p:grpSpPr>
            <a:xfrm>
              <a:off x="4163566" y="3136779"/>
              <a:ext cx="823269" cy="599706"/>
              <a:chOff x="4078321" y="3125331"/>
              <a:chExt cx="823269" cy="599706"/>
            </a:xfrm>
          </p:grpSpPr>
          <p:grpSp>
            <p:nvGrpSpPr>
              <p:cNvPr id="119" name="组合 118"/>
              <p:cNvGrpSpPr/>
              <p:nvPr/>
            </p:nvGrpSpPr>
            <p:grpSpPr>
              <a:xfrm>
                <a:off x="4078321" y="3125331"/>
                <a:ext cx="823269" cy="599706"/>
                <a:chOff x="4116154" y="2366193"/>
                <a:chExt cx="905597" cy="1062418"/>
              </a:xfrm>
            </p:grpSpPr>
            <p:grpSp>
              <p:nvGrpSpPr>
                <p:cNvPr id="121" name="组合 120"/>
                <p:cNvGrpSpPr/>
                <p:nvPr/>
              </p:nvGrpSpPr>
              <p:grpSpPr>
                <a:xfrm>
                  <a:off x="4423517" y="2561787"/>
                  <a:ext cx="248944" cy="866824"/>
                  <a:chOff x="3986829" y="3227905"/>
                  <a:chExt cx="248944" cy="953506"/>
                </a:xfrm>
              </p:grpSpPr>
              <p:grpSp>
                <p:nvGrpSpPr>
                  <p:cNvPr id="124" name="组合 123"/>
                  <p:cNvGrpSpPr/>
                  <p:nvPr/>
                </p:nvGrpSpPr>
                <p:grpSpPr>
                  <a:xfrm>
                    <a:off x="3986829" y="3227905"/>
                    <a:ext cx="248944" cy="953506"/>
                    <a:chOff x="3346342" y="2049446"/>
                    <a:chExt cx="259256" cy="993003"/>
                  </a:xfrm>
                </p:grpSpPr>
                <p:grpSp>
                  <p:nvGrpSpPr>
                    <p:cNvPr id="127" name="组合 126"/>
                    <p:cNvGrpSpPr/>
                    <p:nvPr/>
                  </p:nvGrpSpPr>
                  <p:grpSpPr>
                    <a:xfrm>
                      <a:off x="3346342" y="2049446"/>
                      <a:ext cx="258006" cy="566177"/>
                      <a:chOff x="3346342" y="2049446"/>
                      <a:chExt cx="258006" cy="566177"/>
                    </a:xfrm>
                  </p:grpSpPr>
                  <p:sp>
                    <p:nvSpPr>
                      <p:cNvPr id="131" name="椭圆 130"/>
                      <p:cNvSpPr/>
                      <p:nvPr/>
                    </p:nvSpPr>
                    <p:spPr>
                      <a:xfrm rot="20039984">
                        <a:off x="3346342" y="2052706"/>
                        <a:ext cx="128308" cy="562917"/>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椭圆 131"/>
                      <p:cNvSpPr/>
                      <p:nvPr/>
                    </p:nvSpPr>
                    <p:spPr>
                      <a:xfrm rot="1025989">
                        <a:off x="3476041" y="2049446"/>
                        <a:ext cx="128307" cy="562918"/>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8" name="组合 127"/>
                    <p:cNvGrpSpPr/>
                    <p:nvPr/>
                  </p:nvGrpSpPr>
                  <p:grpSpPr>
                    <a:xfrm flipV="1">
                      <a:off x="3347592" y="2476272"/>
                      <a:ext cx="258006" cy="566177"/>
                      <a:chOff x="3346342" y="2049446"/>
                      <a:chExt cx="258006" cy="566177"/>
                    </a:xfrm>
                  </p:grpSpPr>
                  <p:sp>
                    <p:nvSpPr>
                      <p:cNvPr id="129" name="椭圆 128"/>
                      <p:cNvSpPr/>
                      <p:nvPr/>
                    </p:nvSpPr>
                    <p:spPr>
                      <a:xfrm rot="20039984">
                        <a:off x="3346342" y="2052706"/>
                        <a:ext cx="128308" cy="562917"/>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椭圆 129"/>
                      <p:cNvSpPr/>
                      <p:nvPr/>
                    </p:nvSpPr>
                    <p:spPr>
                      <a:xfrm rot="1025989">
                        <a:off x="3476041" y="2049446"/>
                        <a:ext cx="128307" cy="562918"/>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125" name="直接连接符 124"/>
                  <p:cNvCxnSpPr/>
                  <p:nvPr/>
                </p:nvCxnSpPr>
                <p:spPr>
                  <a:xfrm rot="20340000" flipH="1">
                    <a:off x="3998509" y="3441851"/>
                    <a:ext cx="60410"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126" name="直接连接符 125"/>
                  <p:cNvCxnSpPr/>
                  <p:nvPr/>
                </p:nvCxnSpPr>
                <p:spPr>
                  <a:xfrm rot="1260000">
                    <a:off x="4155911" y="3442256"/>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sp>
              <p:nvSpPr>
                <p:cNvPr id="122" name="文本框 121"/>
                <p:cNvSpPr txBox="1"/>
                <p:nvPr/>
              </p:nvSpPr>
              <p:spPr>
                <a:xfrm>
                  <a:off x="4615230" y="2367458"/>
                  <a:ext cx="406521" cy="654296"/>
                </a:xfrm>
                <a:prstGeom prst="rect">
                  <a:avLst/>
                </a:prstGeom>
                <a:noFill/>
              </p:spPr>
              <p:txBody>
                <a:bodyPr wrap="square" rtlCol="0">
                  <a:spAutoFit/>
                </a:bodyPr>
                <a:lstStyle/>
                <a:p>
                  <a:r>
                    <a:rPr lang="en-US" altLang="zh-CN" b="1"/>
                    <a:t>b</a:t>
                  </a:r>
                  <a:endParaRPr lang="zh-CN" altLang="en-US" b="1"/>
                </a:p>
              </p:txBody>
            </p:sp>
            <p:sp>
              <p:nvSpPr>
                <p:cNvPr id="123" name="文本框 122"/>
                <p:cNvSpPr txBox="1"/>
                <p:nvPr/>
              </p:nvSpPr>
              <p:spPr>
                <a:xfrm>
                  <a:off x="4116154" y="2366193"/>
                  <a:ext cx="291960" cy="654296"/>
                </a:xfrm>
                <a:prstGeom prst="rect">
                  <a:avLst/>
                </a:prstGeom>
                <a:noFill/>
              </p:spPr>
              <p:txBody>
                <a:bodyPr wrap="square" rtlCol="0">
                  <a:spAutoFit/>
                </a:bodyPr>
                <a:lstStyle/>
                <a:p>
                  <a:r>
                    <a:rPr lang="en-US" altLang="zh-CN" b="1"/>
                    <a:t>b</a:t>
                  </a:r>
                  <a:endParaRPr lang="zh-CN" altLang="en-US" b="1"/>
                </a:p>
              </p:txBody>
            </p:sp>
          </p:grpSp>
          <p:sp>
            <p:nvSpPr>
              <p:cNvPr id="120" name="椭圆 119"/>
              <p:cNvSpPr/>
              <p:nvPr/>
            </p:nvSpPr>
            <p:spPr>
              <a:xfrm>
                <a:off x="4413243" y="3450471"/>
                <a:ext cx="139616" cy="7616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5" name="组合 104"/>
            <p:cNvGrpSpPr/>
            <p:nvPr/>
          </p:nvGrpSpPr>
          <p:grpSpPr>
            <a:xfrm>
              <a:off x="3523343" y="3143110"/>
              <a:ext cx="845481" cy="569850"/>
              <a:chOff x="3556661" y="3180130"/>
              <a:chExt cx="845481" cy="569850"/>
            </a:xfrm>
          </p:grpSpPr>
          <p:grpSp>
            <p:nvGrpSpPr>
              <p:cNvPr id="106" name="组合 105"/>
              <p:cNvGrpSpPr/>
              <p:nvPr/>
            </p:nvGrpSpPr>
            <p:grpSpPr>
              <a:xfrm>
                <a:off x="3850515" y="3260680"/>
                <a:ext cx="248525" cy="489300"/>
                <a:chOff x="3986854" y="3227905"/>
                <a:chExt cx="273380" cy="953506"/>
              </a:xfrm>
            </p:grpSpPr>
            <p:grpSp>
              <p:nvGrpSpPr>
                <p:cNvPr id="110" name="组合 109"/>
                <p:cNvGrpSpPr/>
                <p:nvPr/>
              </p:nvGrpSpPr>
              <p:grpSpPr>
                <a:xfrm>
                  <a:off x="3986854" y="3227905"/>
                  <a:ext cx="273380" cy="953506"/>
                  <a:chOff x="3346342" y="2049446"/>
                  <a:chExt cx="284702" cy="993003"/>
                </a:xfrm>
              </p:grpSpPr>
              <p:grpSp>
                <p:nvGrpSpPr>
                  <p:cNvPr id="113" name="组合 112"/>
                  <p:cNvGrpSpPr/>
                  <p:nvPr/>
                </p:nvGrpSpPr>
                <p:grpSpPr>
                  <a:xfrm>
                    <a:off x="3346342" y="2049446"/>
                    <a:ext cx="283452" cy="566177"/>
                    <a:chOff x="3346342" y="2049446"/>
                    <a:chExt cx="283452" cy="566177"/>
                  </a:xfrm>
                </p:grpSpPr>
                <p:sp>
                  <p:nvSpPr>
                    <p:cNvPr id="117" name="椭圆 116"/>
                    <p:cNvSpPr/>
                    <p:nvPr/>
                  </p:nvSpPr>
                  <p:spPr>
                    <a:xfrm rot="20039984">
                      <a:off x="3346342" y="2052706"/>
                      <a:ext cx="128308" cy="562917"/>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8" name="椭圆 117"/>
                    <p:cNvSpPr/>
                    <p:nvPr/>
                  </p:nvSpPr>
                  <p:spPr>
                    <a:xfrm rot="1025989">
                      <a:off x="3501486" y="2049446"/>
                      <a:ext cx="128308" cy="562918"/>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4" name="组合 113"/>
                  <p:cNvGrpSpPr/>
                  <p:nvPr/>
                </p:nvGrpSpPr>
                <p:grpSpPr>
                  <a:xfrm flipV="1">
                    <a:off x="3347592" y="2476272"/>
                    <a:ext cx="283452" cy="566177"/>
                    <a:chOff x="3346342" y="2049446"/>
                    <a:chExt cx="283452" cy="566177"/>
                  </a:xfrm>
                </p:grpSpPr>
                <p:sp>
                  <p:nvSpPr>
                    <p:cNvPr id="115" name="椭圆 114"/>
                    <p:cNvSpPr/>
                    <p:nvPr/>
                  </p:nvSpPr>
                  <p:spPr>
                    <a:xfrm rot="20039984">
                      <a:off x="3346342" y="2052706"/>
                      <a:ext cx="128308" cy="562917"/>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椭圆 115"/>
                    <p:cNvSpPr/>
                    <p:nvPr/>
                  </p:nvSpPr>
                  <p:spPr>
                    <a:xfrm rot="1025989">
                      <a:off x="3501486" y="2049446"/>
                      <a:ext cx="128308" cy="562918"/>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111" name="直接连接符 110"/>
                <p:cNvCxnSpPr/>
                <p:nvPr/>
              </p:nvCxnSpPr>
              <p:spPr>
                <a:xfrm rot="-1260000" flipH="1">
                  <a:off x="3987344" y="3441850"/>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112" name="直接连接符 111"/>
                <p:cNvCxnSpPr/>
                <p:nvPr/>
              </p:nvCxnSpPr>
              <p:spPr>
                <a:xfrm rot="1260000">
                  <a:off x="4168126" y="3449470"/>
                  <a:ext cx="66452"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sp>
            <p:nvSpPr>
              <p:cNvPr id="107" name="椭圆 106"/>
              <p:cNvSpPr/>
              <p:nvPr/>
            </p:nvSpPr>
            <p:spPr>
              <a:xfrm>
                <a:off x="3914275" y="3467248"/>
                <a:ext cx="139616" cy="7616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文本框 107"/>
              <p:cNvSpPr txBox="1"/>
              <p:nvPr/>
            </p:nvSpPr>
            <p:spPr>
              <a:xfrm>
                <a:off x="4032578" y="3180844"/>
                <a:ext cx="369564" cy="369332"/>
              </a:xfrm>
              <a:prstGeom prst="rect">
                <a:avLst/>
              </a:prstGeom>
              <a:noFill/>
            </p:spPr>
            <p:txBody>
              <a:bodyPr wrap="square" rtlCol="0">
                <a:spAutoFit/>
              </a:bodyPr>
              <a:lstStyle/>
              <a:p>
                <a:r>
                  <a:rPr lang="en-US" altLang="zh-CN" b="1"/>
                  <a:t>B</a:t>
                </a:r>
                <a:endParaRPr lang="zh-CN" altLang="en-US" b="1"/>
              </a:p>
            </p:txBody>
          </p:sp>
          <p:sp>
            <p:nvSpPr>
              <p:cNvPr id="109" name="文本框 108"/>
              <p:cNvSpPr txBox="1"/>
              <p:nvPr/>
            </p:nvSpPr>
            <p:spPr>
              <a:xfrm>
                <a:off x="3556661" y="3180130"/>
                <a:ext cx="265418" cy="369332"/>
              </a:xfrm>
              <a:prstGeom prst="rect">
                <a:avLst/>
              </a:prstGeom>
              <a:noFill/>
            </p:spPr>
            <p:txBody>
              <a:bodyPr wrap="square" rtlCol="0">
                <a:spAutoFit/>
              </a:bodyPr>
              <a:lstStyle/>
              <a:p>
                <a:r>
                  <a:rPr lang="en-US" altLang="zh-CN" b="1"/>
                  <a:t>B</a:t>
                </a:r>
                <a:endParaRPr lang="zh-CN" altLang="en-US" b="1"/>
              </a:p>
            </p:txBody>
          </p:sp>
        </p:grpSp>
      </p:grpSp>
      <p:grpSp>
        <p:nvGrpSpPr>
          <p:cNvPr id="161" name="组合 160"/>
          <p:cNvGrpSpPr/>
          <p:nvPr/>
        </p:nvGrpSpPr>
        <p:grpSpPr>
          <a:xfrm>
            <a:off x="6656260" y="4122449"/>
            <a:ext cx="1354906" cy="1308746"/>
            <a:chOff x="6468303" y="3370045"/>
            <a:chExt cx="1354906" cy="1308746"/>
          </a:xfrm>
        </p:grpSpPr>
        <p:sp>
          <p:nvSpPr>
            <p:cNvPr id="162" name="椭圆 161"/>
            <p:cNvSpPr/>
            <p:nvPr/>
          </p:nvSpPr>
          <p:spPr>
            <a:xfrm>
              <a:off x="6503922" y="3370045"/>
              <a:ext cx="1238862" cy="1308746"/>
            </a:xfrm>
            <a:prstGeom prst="ellipse">
              <a:avLst/>
            </a:prstGeom>
            <a:solidFill>
              <a:srgbClr val="D1D1FF"/>
            </a:solidFill>
            <a:ln w="3810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3" name="组合 162"/>
            <p:cNvGrpSpPr/>
            <p:nvPr/>
          </p:nvGrpSpPr>
          <p:grpSpPr>
            <a:xfrm>
              <a:off x="6977728" y="3876728"/>
              <a:ext cx="845481" cy="569850"/>
              <a:chOff x="3556661" y="3180130"/>
              <a:chExt cx="845481" cy="569850"/>
            </a:xfrm>
          </p:grpSpPr>
          <p:grpSp>
            <p:nvGrpSpPr>
              <p:cNvPr id="179" name="组合 178"/>
              <p:cNvGrpSpPr/>
              <p:nvPr/>
            </p:nvGrpSpPr>
            <p:grpSpPr>
              <a:xfrm>
                <a:off x="3850515" y="3260680"/>
                <a:ext cx="248525" cy="489300"/>
                <a:chOff x="3986854" y="3227905"/>
                <a:chExt cx="273380" cy="953506"/>
              </a:xfrm>
            </p:grpSpPr>
            <p:grpSp>
              <p:nvGrpSpPr>
                <p:cNvPr id="183" name="组合 182"/>
                <p:cNvGrpSpPr/>
                <p:nvPr/>
              </p:nvGrpSpPr>
              <p:grpSpPr>
                <a:xfrm>
                  <a:off x="3986854" y="3227905"/>
                  <a:ext cx="273380" cy="953506"/>
                  <a:chOff x="3346342" y="2049446"/>
                  <a:chExt cx="284702" cy="993003"/>
                </a:xfrm>
              </p:grpSpPr>
              <p:grpSp>
                <p:nvGrpSpPr>
                  <p:cNvPr id="186" name="组合 185"/>
                  <p:cNvGrpSpPr/>
                  <p:nvPr/>
                </p:nvGrpSpPr>
                <p:grpSpPr>
                  <a:xfrm>
                    <a:off x="3346342" y="2049446"/>
                    <a:ext cx="283452" cy="566177"/>
                    <a:chOff x="3346342" y="2049446"/>
                    <a:chExt cx="283452" cy="566177"/>
                  </a:xfrm>
                </p:grpSpPr>
                <p:sp>
                  <p:nvSpPr>
                    <p:cNvPr id="190" name="椭圆 189"/>
                    <p:cNvSpPr/>
                    <p:nvPr/>
                  </p:nvSpPr>
                  <p:spPr>
                    <a:xfrm rot="20039984">
                      <a:off x="3346342" y="2052706"/>
                      <a:ext cx="128308" cy="562917"/>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1" name="椭圆 190"/>
                    <p:cNvSpPr/>
                    <p:nvPr/>
                  </p:nvSpPr>
                  <p:spPr>
                    <a:xfrm rot="1025989">
                      <a:off x="3501486" y="2049446"/>
                      <a:ext cx="128308" cy="562918"/>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7" name="组合 186"/>
                  <p:cNvGrpSpPr/>
                  <p:nvPr/>
                </p:nvGrpSpPr>
                <p:grpSpPr>
                  <a:xfrm flipV="1">
                    <a:off x="3347592" y="2476272"/>
                    <a:ext cx="283452" cy="566177"/>
                    <a:chOff x="3346342" y="2049446"/>
                    <a:chExt cx="283452" cy="566177"/>
                  </a:xfrm>
                </p:grpSpPr>
                <p:sp>
                  <p:nvSpPr>
                    <p:cNvPr id="188" name="椭圆 187"/>
                    <p:cNvSpPr/>
                    <p:nvPr/>
                  </p:nvSpPr>
                  <p:spPr>
                    <a:xfrm rot="20039984">
                      <a:off x="3346342" y="2052706"/>
                      <a:ext cx="128308" cy="562917"/>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9" name="椭圆 188"/>
                    <p:cNvSpPr/>
                    <p:nvPr/>
                  </p:nvSpPr>
                  <p:spPr>
                    <a:xfrm rot="1025989">
                      <a:off x="3501486" y="2049446"/>
                      <a:ext cx="128308" cy="562918"/>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184" name="直接连接符 183"/>
                <p:cNvCxnSpPr/>
                <p:nvPr/>
              </p:nvCxnSpPr>
              <p:spPr>
                <a:xfrm rot="-1260000" flipH="1">
                  <a:off x="3987344" y="3441850"/>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185" name="直接连接符 184"/>
                <p:cNvCxnSpPr/>
                <p:nvPr/>
              </p:nvCxnSpPr>
              <p:spPr>
                <a:xfrm rot="1260000">
                  <a:off x="4168126" y="3449470"/>
                  <a:ext cx="66452"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sp>
            <p:nvSpPr>
              <p:cNvPr id="180" name="椭圆 179"/>
              <p:cNvSpPr/>
              <p:nvPr/>
            </p:nvSpPr>
            <p:spPr>
              <a:xfrm>
                <a:off x="3914275" y="3467248"/>
                <a:ext cx="139616" cy="7616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1" name="文本框 180"/>
              <p:cNvSpPr txBox="1"/>
              <p:nvPr/>
            </p:nvSpPr>
            <p:spPr>
              <a:xfrm>
                <a:off x="4032578" y="3180844"/>
                <a:ext cx="369564" cy="369332"/>
              </a:xfrm>
              <a:prstGeom prst="rect">
                <a:avLst/>
              </a:prstGeom>
              <a:noFill/>
            </p:spPr>
            <p:txBody>
              <a:bodyPr wrap="square" rtlCol="0">
                <a:spAutoFit/>
              </a:bodyPr>
              <a:lstStyle/>
              <a:p>
                <a:r>
                  <a:rPr lang="en-US" altLang="zh-CN" b="1"/>
                  <a:t>B</a:t>
                </a:r>
                <a:endParaRPr lang="zh-CN" altLang="en-US" b="1"/>
              </a:p>
            </p:txBody>
          </p:sp>
          <p:sp>
            <p:nvSpPr>
              <p:cNvPr id="182" name="文本框 181"/>
              <p:cNvSpPr txBox="1"/>
              <p:nvPr/>
            </p:nvSpPr>
            <p:spPr>
              <a:xfrm>
                <a:off x="3556661" y="3180130"/>
                <a:ext cx="265418" cy="369332"/>
              </a:xfrm>
              <a:prstGeom prst="rect">
                <a:avLst/>
              </a:prstGeom>
              <a:noFill/>
            </p:spPr>
            <p:txBody>
              <a:bodyPr wrap="square" rtlCol="0">
                <a:spAutoFit/>
              </a:bodyPr>
              <a:lstStyle/>
              <a:p>
                <a:r>
                  <a:rPr lang="en-US" altLang="zh-CN" b="1"/>
                  <a:t>B</a:t>
                </a:r>
                <a:endParaRPr lang="zh-CN" altLang="en-US" b="1"/>
              </a:p>
            </p:txBody>
          </p:sp>
        </p:grpSp>
        <p:grpSp>
          <p:nvGrpSpPr>
            <p:cNvPr id="164" name="组合 163"/>
            <p:cNvGrpSpPr/>
            <p:nvPr/>
          </p:nvGrpSpPr>
          <p:grpSpPr>
            <a:xfrm>
              <a:off x="6468303" y="3601620"/>
              <a:ext cx="724436" cy="866824"/>
              <a:chOff x="4161084" y="2561787"/>
              <a:chExt cx="724436" cy="866824"/>
            </a:xfrm>
          </p:grpSpPr>
          <p:grpSp>
            <p:nvGrpSpPr>
              <p:cNvPr id="165" name="组合 164"/>
              <p:cNvGrpSpPr/>
              <p:nvPr/>
            </p:nvGrpSpPr>
            <p:grpSpPr>
              <a:xfrm>
                <a:off x="4423518" y="2561787"/>
                <a:ext cx="297811" cy="866824"/>
                <a:chOff x="3986830" y="3227905"/>
                <a:chExt cx="297811" cy="953506"/>
              </a:xfrm>
            </p:grpSpPr>
            <p:grpSp>
              <p:nvGrpSpPr>
                <p:cNvPr id="168" name="组合 167"/>
                <p:cNvGrpSpPr/>
                <p:nvPr/>
              </p:nvGrpSpPr>
              <p:grpSpPr>
                <a:xfrm>
                  <a:off x="3986830" y="3227905"/>
                  <a:ext cx="297811" cy="953506"/>
                  <a:chOff x="4338342" y="2803091"/>
                  <a:chExt cx="297811" cy="953506"/>
                </a:xfrm>
              </p:grpSpPr>
              <p:grpSp>
                <p:nvGrpSpPr>
                  <p:cNvPr id="171" name="组合 170"/>
                  <p:cNvGrpSpPr/>
                  <p:nvPr/>
                </p:nvGrpSpPr>
                <p:grpSpPr>
                  <a:xfrm>
                    <a:off x="4338342" y="2803091"/>
                    <a:ext cx="297811" cy="953506"/>
                    <a:chOff x="3346342" y="2049446"/>
                    <a:chExt cx="310147" cy="993003"/>
                  </a:xfrm>
                </p:grpSpPr>
                <p:grpSp>
                  <p:nvGrpSpPr>
                    <p:cNvPr id="173" name="组合 172"/>
                    <p:cNvGrpSpPr/>
                    <p:nvPr/>
                  </p:nvGrpSpPr>
                  <p:grpSpPr>
                    <a:xfrm>
                      <a:off x="3346342" y="2049446"/>
                      <a:ext cx="308897" cy="566177"/>
                      <a:chOff x="3346342" y="2049446"/>
                      <a:chExt cx="308897" cy="566177"/>
                    </a:xfrm>
                  </p:grpSpPr>
                  <p:sp>
                    <p:nvSpPr>
                      <p:cNvPr id="177" name="椭圆 176"/>
                      <p:cNvSpPr/>
                      <p:nvPr/>
                    </p:nvSpPr>
                    <p:spPr>
                      <a:xfrm rot="20039984">
                        <a:off x="3346342" y="2052706"/>
                        <a:ext cx="128308"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8" name="椭圆 177"/>
                      <p:cNvSpPr/>
                      <p:nvPr/>
                    </p:nvSpPr>
                    <p:spPr>
                      <a:xfrm rot="1025989">
                        <a:off x="3526931" y="2049446"/>
                        <a:ext cx="128308"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4" name="组合 173"/>
                    <p:cNvGrpSpPr/>
                    <p:nvPr/>
                  </p:nvGrpSpPr>
                  <p:grpSpPr>
                    <a:xfrm flipV="1">
                      <a:off x="3347592" y="2476272"/>
                      <a:ext cx="308897" cy="566177"/>
                      <a:chOff x="3346342" y="2049446"/>
                      <a:chExt cx="308897" cy="566177"/>
                    </a:xfrm>
                  </p:grpSpPr>
                  <p:sp>
                    <p:nvSpPr>
                      <p:cNvPr id="175" name="椭圆 174"/>
                      <p:cNvSpPr/>
                      <p:nvPr/>
                    </p:nvSpPr>
                    <p:spPr>
                      <a:xfrm rot="20039984">
                        <a:off x="3346342" y="2052706"/>
                        <a:ext cx="128308"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6" name="椭圆 175"/>
                      <p:cNvSpPr/>
                      <p:nvPr/>
                    </p:nvSpPr>
                    <p:spPr>
                      <a:xfrm rot="1025989">
                        <a:off x="3526931" y="2049446"/>
                        <a:ext cx="128308"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72" name="椭圆 171"/>
                  <p:cNvSpPr/>
                  <p:nvPr/>
                </p:nvSpPr>
                <p:spPr>
                  <a:xfrm>
                    <a:off x="4441177" y="3212190"/>
                    <a:ext cx="114883"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69" name="直接连接符 168"/>
                <p:cNvCxnSpPr/>
                <p:nvPr/>
              </p:nvCxnSpPr>
              <p:spPr>
                <a:xfrm rot="-1260000" flipH="1">
                  <a:off x="3987344" y="3441850"/>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170" name="直接连接符 169"/>
                <p:cNvCxnSpPr/>
                <p:nvPr/>
              </p:nvCxnSpPr>
              <p:spPr>
                <a:xfrm rot="1260000">
                  <a:off x="4200704" y="3449470"/>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sp>
            <p:nvSpPr>
              <p:cNvPr id="166" name="文本框 165"/>
              <p:cNvSpPr txBox="1"/>
              <p:nvPr/>
            </p:nvSpPr>
            <p:spPr>
              <a:xfrm>
                <a:off x="4651339" y="2603607"/>
                <a:ext cx="234181" cy="369332"/>
              </a:xfrm>
              <a:prstGeom prst="rect">
                <a:avLst/>
              </a:prstGeom>
              <a:noFill/>
            </p:spPr>
            <p:txBody>
              <a:bodyPr wrap="square" rtlCol="0">
                <a:spAutoFit/>
              </a:bodyPr>
              <a:lstStyle/>
              <a:p>
                <a:r>
                  <a:rPr lang="en-US" altLang="zh-CN" b="1"/>
                  <a:t>a</a:t>
                </a:r>
                <a:endParaRPr lang="zh-CN" altLang="en-US" b="1"/>
              </a:p>
            </p:txBody>
          </p:sp>
          <p:sp>
            <p:nvSpPr>
              <p:cNvPr id="167" name="文本框 166"/>
              <p:cNvSpPr txBox="1"/>
              <p:nvPr/>
            </p:nvSpPr>
            <p:spPr>
              <a:xfrm>
                <a:off x="4161084" y="2586355"/>
                <a:ext cx="226392" cy="369332"/>
              </a:xfrm>
              <a:prstGeom prst="rect">
                <a:avLst/>
              </a:prstGeom>
              <a:noFill/>
            </p:spPr>
            <p:txBody>
              <a:bodyPr wrap="square" rtlCol="0">
                <a:spAutoFit/>
              </a:bodyPr>
              <a:lstStyle/>
              <a:p>
                <a:r>
                  <a:rPr lang="en-US" altLang="zh-CN" b="1"/>
                  <a:t>a</a:t>
                </a:r>
                <a:endParaRPr lang="zh-CN" altLang="en-US" b="1"/>
              </a:p>
            </p:txBody>
          </p:sp>
        </p:grpSp>
      </p:grpSp>
      <p:grpSp>
        <p:nvGrpSpPr>
          <p:cNvPr id="192" name="组合 191"/>
          <p:cNvGrpSpPr/>
          <p:nvPr/>
        </p:nvGrpSpPr>
        <p:grpSpPr>
          <a:xfrm>
            <a:off x="6656260" y="2011151"/>
            <a:ext cx="1345425" cy="1308746"/>
            <a:chOff x="6481561" y="1258747"/>
            <a:chExt cx="1345425" cy="1308746"/>
          </a:xfrm>
        </p:grpSpPr>
        <p:sp>
          <p:nvSpPr>
            <p:cNvPr id="193" name="椭圆 192"/>
            <p:cNvSpPr/>
            <p:nvPr/>
          </p:nvSpPr>
          <p:spPr>
            <a:xfrm>
              <a:off x="6481561" y="1258747"/>
              <a:ext cx="1238862" cy="1308746"/>
            </a:xfrm>
            <a:prstGeom prst="ellipse">
              <a:avLst/>
            </a:prstGeom>
            <a:solidFill>
              <a:srgbClr val="D1D1FF"/>
            </a:solidFill>
            <a:ln w="3810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4" name="组合 193"/>
            <p:cNvGrpSpPr/>
            <p:nvPr/>
          </p:nvGrpSpPr>
          <p:grpSpPr>
            <a:xfrm>
              <a:off x="6497214" y="1488615"/>
              <a:ext cx="776115" cy="866824"/>
              <a:chOff x="3432968" y="2289909"/>
              <a:chExt cx="776115" cy="866824"/>
            </a:xfrm>
          </p:grpSpPr>
          <p:grpSp>
            <p:nvGrpSpPr>
              <p:cNvPr id="210" name="组合 209"/>
              <p:cNvGrpSpPr/>
              <p:nvPr/>
            </p:nvGrpSpPr>
            <p:grpSpPr>
              <a:xfrm>
                <a:off x="3700864" y="2289909"/>
                <a:ext cx="297811" cy="866824"/>
                <a:chOff x="3986830" y="3227905"/>
                <a:chExt cx="297811" cy="953506"/>
              </a:xfrm>
            </p:grpSpPr>
            <p:grpSp>
              <p:nvGrpSpPr>
                <p:cNvPr id="213" name="组合 212"/>
                <p:cNvGrpSpPr/>
                <p:nvPr/>
              </p:nvGrpSpPr>
              <p:grpSpPr>
                <a:xfrm>
                  <a:off x="3986830" y="3227905"/>
                  <a:ext cx="297811" cy="953506"/>
                  <a:chOff x="4338342" y="2803091"/>
                  <a:chExt cx="297811" cy="953506"/>
                </a:xfrm>
              </p:grpSpPr>
              <p:grpSp>
                <p:nvGrpSpPr>
                  <p:cNvPr id="216" name="组合 215"/>
                  <p:cNvGrpSpPr/>
                  <p:nvPr/>
                </p:nvGrpSpPr>
                <p:grpSpPr>
                  <a:xfrm>
                    <a:off x="4338342" y="2803091"/>
                    <a:ext cx="297811" cy="953506"/>
                    <a:chOff x="3346342" y="2049446"/>
                    <a:chExt cx="310147" cy="993003"/>
                  </a:xfrm>
                </p:grpSpPr>
                <p:grpSp>
                  <p:nvGrpSpPr>
                    <p:cNvPr id="218" name="组合 217"/>
                    <p:cNvGrpSpPr/>
                    <p:nvPr/>
                  </p:nvGrpSpPr>
                  <p:grpSpPr>
                    <a:xfrm>
                      <a:off x="3346342" y="2049446"/>
                      <a:ext cx="308897" cy="566177"/>
                      <a:chOff x="3346342" y="2049446"/>
                      <a:chExt cx="308897" cy="566177"/>
                    </a:xfrm>
                  </p:grpSpPr>
                  <p:sp>
                    <p:nvSpPr>
                      <p:cNvPr id="222" name="椭圆 221"/>
                      <p:cNvSpPr/>
                      <p:nvPr/>
                    </p:nvSpPr>
                    <p:spPr>
                      <a:xfrm rot="20039984">
                        <a:off x="3346342" y="2052706"/>
                        <a:ext cx="128308"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3" name="椭圆 222"/>
                      <p:cNvSpPr/>
                      <p:nvPr/>
                    </p:nvSpPr>
                    <p:spPr>
                      <a:xfrm rot="1025989">
                        <a:off x="3526931" y="2049446"/>
                        <a:ext cx="128308"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9" name="组合 218"/>
                    <p:cNvGrpSpPr/>
                    <p:nvPr/>
                  </p:nvGrpSpPr>
                  <p:grpSpPr>
                    <a:xfrm flipV="1">
                      <a:off x="3347592" y="2476272"/>
                      <a:ext cx="308897" cy="566177"/>
                      <a:chOff x="3346342" y="2049446"/>
                      <a:chExt cx="308897" cy="566177"/>
                    </a:xfrm>
                  </p:grpSpPr>
                  <p:sp>
                    <p:nvSpPr>
                      <p:cNvPr id="220" name="椭圆 219"/>
                      <p:cNvSpPr/>
                      <p:nvPr/>
                    </p:nvSpPr>
                    <p:spPr>
                      <a:xfrm rot="20039984">
                        <a:off x="3346342" y="2052706"/>
                        <a:ext cx="128308"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1" name="椭圆 220"/>
                      <p:cNvSpPr/>
                      <p:nvPr/>
                    </p:nvSpPr>
                    <p:spPr>
                      <a:xfrm rot="1025989">
                        <a:off x="3526931" y="2049446"/>
                        <a:ext cx="128308"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217" name="椭圆 216"/>
                  <p:cNvSpPr/>
                  <p:nvPr/>
                </p:nvSpPr>
                <p:spPr>
                  <a:xfrm>
                    <a:off x="4441177" y="3212190"/>
                    <a:ext cx="114883"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14" name="直接连接符 213"/>
                <p:cNvCxnSpPr/>
                <p:nvPr/>
              </p:nvCxnSpPr>
              <p:spPr>
                <a:xfrm rot="-1260000" flipH="1">
                  <a:off x="3987344" y="3441850"/>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215" name="直接连接符 214"/>
                <p:cNvCxnSpPr/>
                <p:nvPr/>
              </p:nvCxnSpPr>
              <p:spPr>
                <a:xfrm rot="1260000">
                  <a:off x="4200704" y="3449470"/>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sp>
            <p:nvSpPr>
              <p:cNvPr id="211" name="文本框 210"/>
              <p:cNvSpPr txBox="1"/>
              <p:nvPr/>
            </p:nvSpPr>
            <p:spPr>
              <a:xfrm>
                <a:off x="3432968" y="2377389"/>
                <a:ext cx="294178" cy="369332"/>
              </a:xfrm>
              <a:prstGeom prst="rect">
                <a:avLst/>
              </a:prstGeom>
              <a:noFill/>
            </p:spPr>
            <p:txBody>
              <a:bodyPr wrap="square" rtlCol="0">
                <a:spAutoFit/>
              </a:bodyPr>
              <a:lstStyle/>
              <a:p>
                <a:r>
                  <a:rPr lang="en-US" altLang="zh-CN" b="1"/>
                  <a:t>A</a:t>
                </a:r>
                <a:endParaRPr lang="zh-CN" altLang="en-US" b="1"/>
              </a:p>
            </p:txBody>
          </p:sp>
          <p:sp>
            <p:nvSpPr>
              <p:cNvPr id="212" name="文本框 211"/>
              <p:cNvSpPr txBox="1"/>
              <p:nvPr/>
            </p:nvSpPr>
            <p:spPr>
              <a:xfrm>
                <a:off x="3925295" y="2318573"/>
                <a:ext cx="283788" cy="369332"/>
              </a:xfrm>
              <a:prstGeom prst="rect">
                <a:avLst/>
              </a:prstGeom>
              <a:noFill/>
            </p:spPr>
            <p:txBody>
              <a:bodyPr wrap="square" rtlCol="0">
                <a:spAutoFit/>
              </a:bodyPr>
              <a:lstStyle/>
              <a:p>
                <a:r>
                  <a:rPr lang="en-US" altLang="zh-CN" b="1"/>
                  <a:t>A</a:t>
                </a:r>
                <a:endParaRPr lang="zh-CN" altLang="en-US" b="1"/>
              </a:p>
            </p:txBody>
          </p:sp>
        </p:grpSp>
        <p:grpSp>
          <p:nvGrpSpPr>
            <p:cNvPr id="195" name="组合 194"/>
            <p:cNvGrpSpPr/>
            <p:nvPr/>
          </p:nvGrpSpPr>
          <p:grpSpPr>
            <a:xfrm>
              <a:off x="7003717" y="1708709"/>
              <a:ext cx="823269" cy="599706"/>
              <a:chOff x="4078321" y="3125331"/>
              <a:chExt cx="823269" cy="599706"/>
            </a:xfrm>
          </p:grpSpPr>
          <p:grpSp>
            <p:nvGrpSpPr>
              <p:cNvPr id="196" name="组合 195"/>
              <p:cNvGrpSpPr/>
              <p:nvPr/>
            </p:nvGrpSpPr>
            <p:grpSpPr>
              <a:xfrm>
                <a:off x="4078321" y="3125331"/>
                <a:ext cx="823269" cy="599706"/>
                <a:chOff x="4116154" y="2366193"/>
                <a:chExt cx="905597" cy="1062418"/>
              </a:xfrm>
            </p:grpSpPr>
            <p:grpSp>
              <p:nvGrpSpPr>
                <p:cNvPr id="198" name="组合 197"/>
                <p:cNvGrpSpPr/>
                <p:nvPr/>
              </p:nvGrpSpPr>
              <p:grpSpPr>
                <a:xfrm>
                  <a:off x="4423517" y="2561787"/>
                  <a:ext cx="248944" cy="866824"/>
                  <a:chOff x="3986829" y="3227905"/>
                  <a:chExt cx="248944" cy="953506"/>
                </a:xfrm>
              </p:grpSpPr>
              <p:grpSp>
                <p:nvGrpSpPr>
                  <p:cNvPr id="201" name="组合 200"/>
                  <p:cNvGrpSpPr/>
                  <p:nvPr/>
                </p:nvGrpSpPr>
                <p:grpSpPr>
                  <a:xfrm>
                    <a:off x="3986829" y="3227905"/>
                    <a:ext cx="248944" cy="953506"/>
                    <a:chOff x="3346342" y="2049446"/>
                    <a:chExt cx="259256" cy="993003"/>
                  </a:xfrm>
                </p:grpSpPr>
                <p:grpSp>
                  <p:nvGrpSpPr>
                    <p:cNvPr id="204" name="组合 203"/>
                    <p:cNvGrpSpPr/>
                    <p:nvPr/>
                  </p:nvGrpSpPr>
                  <p:grpSpPr>
                    <a:xfrm>
                      <a:off x="3346342" y="2049446"/>
                      <a:ext cx="258006" cy="566177"/>
                      <a:chOff x="3346342" y="2049446"/>
                      <a:chExt cx="258006" cy="566177"/>
                    </a:xfrm>
                  </p:grpSpPr>
                  <p:sp>
                    <p:nvSpPr>
                      <p:cNvPr id="208" name="椭圆 207"/>
                      <p:cNvSpPr/>
                      <p:nvPr/>
                    </p:nvSpPr>
                    <p:spPr>
                      <a:xfrm rot="20039984">
                        <a:off x="3346342" y="2052706"/>
                        <a:ext cx="128308" cy="562917"/>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9" name="椭圆 208"/>
                      <p:cNvSpPr/>
                      <p:nvPr/>
                    </p:nvSpPr>
                    <p:spPr>
                      <a:xfrm rot="1025989">
                        <a:off x="3476041" y="2049446"/>
                        <a:ext cx="128307" cy="562918"/>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5" name="组合 204"/>
                    <p:cNvGrpSpPr/>
                    <p:nvPr/>
                  </p:nvGrpSpPr>
                  <p:grpSpPr>
                    <a:xfrm flipV="1">
                      <a:off x="3347592" y="2476272"/>
                      <a:ext cx="258006" cy="566177"/>
                      <a:chOff x="3346342" y="2049446"/>
                      <a:chExt cx="258006" cy="566177"/>
                    </a:xfrm>
                  </p:grpSpPr>
                  <p:sp>
                    <p:nvSpPr>
                      <p:cNvPr id="206" name="椭圆 205"/>
                      <p:cNvSpPr/>
                      <p:nvPr/>
                    </p:nvSpPr>
                    <p:spPr>
                      <a:xfrm rot="20039984">
                        <a:off x="3346342" y="2052706"/>
                        <a:ext cx="128308" cy="562917"/>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7" name="椭圆 206"/>
                      <p:cNvSpPr/>
                      <p:nvPr/>
                    </p:nvSpPr>
                    <p:spPr>
                      <a:xfrm rot="1025989">
                        <a:off x="3476041" y="2049446"/>
                        <a:ext cx="128307" cy="562918"/>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202" name="直接连接符 201"/>
                  <p:cNvCxnSpPr/>
                  <p:nvPr/>
                </p:nvCxnSpPr>
                <p:spPr>
                  <a:xfrm rot="20340000" flipH="1">
                    <a:off x="3998509" y="3441851"/>
                    <a:ext cx="60410"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203" name="直接连接符 202"/>
                  <p:cNvCxnSpPr/>
                  <p:nvPr/>
                </p:nvCxnSpPr>
                <p:spPr>
                  <a:xfrm rot="1260000">
                    <a:off x="4155911" y="3442256"/>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sp>
              <p:nvSpPr>
                <p:cNvPr id="199" name="文本框 198"/>
                <p:cNvSpPr txBox="1"/>
                <p:nvPr/>
              </p:nvSpPr>
              <p:spPr>
                <a:xfrm>
                  <a:off x="4615230" y="2367458"/>
                  <a:ext cx="406521" cy="654296"/>
                </a:xfrm>
                <a:prstGeom prst="rect">
                  <a:avLst/>
                </a:prstGeom>
                <a:noFill/>
              </p:spPr>
              <p:txBody>
                <a:bodyPr wrap="square" rtlCol="0">
                  <a:spAutoFit/>
                </a:bodyPr>
                <a:lstStyle/>
                <a:p>
                  <a:r>
                    <a:rPr lang="en-US" altLang="zh-CN" b="1"/>
                    <a:t>b</a:t>
                  </a:r>
                  <a:endParaRPr lang="zh-CN" altLang="en-US" b="1"/>
                </a:p>
              </p:txBody>
            </p:sp>
            <p:sp>
              <p:nvSpPr>
                <p:cNvPr id="200" name="文本框 199"/>
                <p:cNvSpPr txBox="1"/>
                <p:nvPr/>
              </p:nvSpPr>
              <p:spPr>
                <a:xfrm>
                  <a:off x="4116154" y="2366193"/>
                  <a:ext cx="291960" cy="654296"/>
                </a:xfrm>
                <a:prstGeom prst="rect">
                  <a:avLst/>
                </a:prstGeom>
                <a:noFill/>
              </p:spPr>
              <p:txBody>
                <a:bodyPr wrap="square" rtlCol="0">
                  <a:spAutoFit/>
                </a:bodyPr>
                <a:lstStyle/>
                <a:p>
                  <a:r>
                    <a:rPr lang="en-US" altLang="zh-CN" b="1"/>
                    <a:t>b</a:t>
                  </a:r>
                  <a:endParaRPr lang="zh-CN" altLang="en-US" b="1"/>
                </a:p>
              </p:txBody>
            </p:sp>
          </p:grpSp>
          <p:sp>
            <p:nvSpPr>
              <p:cNvPr id="197" name="椭圆 196"/>
              <p:cNvSpPr/>
              <p:nvPr/>
            </p:nvSpPr>
            <p:spPr>
              <a:xfrm>
                <a:off x="4413243" y="3450471"/>
                <a:ext cx="139616" cy="7616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224" name="组合 223"/>
          <p:cNvGrpSpPr/>
          <p:nvPr/>
        </p:nvGrpSpPr>
        <p:grpSpPr>
          <a:xfrm>
            <a:off x="9116940" y="1371212"/>
            <a:ext cx="1070623" cy="1081608"/>
            <a:chOff x="9030584" y="618808"/>
            <a:chExt cx="1070623" cy="1081608"/>
          </a:xfrm>
        </p:grpSpPr>
        <p:sp>
          <p:nvSpPr>
            <p:cNvPr id="225" name="椭圆 224"/>
            <p:cNvSpPr/>
            <p:nvPr/>
          </p:nvSpPr>
          <p:spPr>
            <a:xfrm>
              <a:off x="9030584" y="618808"/>
              <a:ext cx="1023853" cy="1081608"/>
            </a:xfrm>
            <a:prstGeom prst="ellipse">
              <a:avLst/>
            </a:prstGeom>
            <a:solidFill>
              <a:srgbClr val="D1D1FF"/>
            </a:solidFill>
            <a:ln w="3810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6" name="组合 225"/>
            <p:cNvGrpSpPr/>
            <p:nvPr/>
          </p:nvGrpSpPr>
          <p:grpSpPr>
            <a:xfrm>
              <a:off x="9058155" y="715787"/>
              <a:ext cx="439818" cy="925381"/>
              <a:chOff x="1180908" y="3153994"/>
              <a:chExt cx="439818" cy="1119711"/>
            </a:xfrm>
          </p:grpSpPr>
          <p:sp>
            <p:nvSpPr>
              <p:cNvPr id="236" name="文本框 235"/>
              <p:cNvSpPr txBox="1"/>
              <p:nvPr/>
            </p:nvSpPr>
            <p:spPr>
              <a:xfrm>
                <a:off x="1180908" y="3161460"/>
                <a:ext cx="406521" cy="440121"/>
              </a:xfrm>
              <a:prstGeom prst="rect">
                <a:avLst/>
              </a:prstGeom>
              <a:noFill/>
            </p:spPr>
            <p:txBody>
              <a:bodyPr wrap="square" rtlCol="0">
                <a:spAutoFit/>
              </a:bodyPr>
              <a:lstStyle/>
              <a:p>
                <a:r>
                  <a:rPr lang="en-US" altLang="zh-CN" sz="2000" b="1"/>
                  <a:t>A</a:t>
                </a:r>
                <a:endParaRPr lang="zh-CN" altLang="en-US" sz="2000" b="1"/>
              </a:p>
            </p:txBody>
          </p:sp>
          <p:grpSp>
            <p:nvGrpSpPr>
              <p:cNvPr id="237" name="组合 236"/>
              <p:cNvGrpSpPr/>
              <p:nvPr/>
            </p:nvGrpSpPr>
            <p:grpSpPr>
              <a:xfrm>
                <a:off x="1492418" y="3153994"/>
                <a:ext cx="128308" cy="1119711"/>
                <a:chOff x="1227232" y="3103653"/>
                <a:chExt cx="128308" cy="1119711"/>
              </a:xfrm>
            </p:grpSpPr>
            <p:grpSp>
              <p:nvGrpSpPr>
                <p:cNvPr id="238" name="组合 237"/>
                <p:cNvGrpSpPr/>
                <p:nvPr/>
              </p:nvGrpSpPr>
              <p:grpSpPr>
                <a:xfrm>
                  <a:off x="1227232" y="3103653"/>
                  <a:ext cx="128308" cy="1119711"/>
                  <a:chOff x="1917484" y="2458525"/>
                  <a:chExt cx="106040" cy="1119711"/>
                </a:xfrm>
              </p:grpSpPr>
              <p:grpSp>
                <p:nvGrpSpPr>
                  <p:cNvPr id="240" name="组合 239"/>
                  <p:cNvGrpSpPr/>
                  <p:nvPr/>
                </p:nvGrpSpPr>
                <p:grpSpPr>
                  <a:xfrm>
                    <a:off x="1917484" y="2458525"/>
                    <a:ext cx="106040" cy="1119711"/>
                    <a:chOff x="1917484" y="2458525"/>
                    <a:chExt cx="106040" cy="1119711"/>
                  </a:xfrm>
                </p:grpSpPr>
                <p:sp>
                  <p:nvSpPr>
                    <p:cNvPr id="242" name="椭圆 241"/>
                    <p:cNvSpPr/>
                    <p:nvPr/>
                  </p:nvSpPr>
                  <p:spPr>
                    <a:xfrm>
                      <a:off x="1917484" y="2458525"/>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243" name="椭圆 242"/>
                    <p:cNvSpPr/>
                    <p:nvPr/>
                  </p:nvSpPr>
                  <p:spPr>
                    <a:xfrm>
                      <a:off x="1917484" y="3015319"/>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sp>
                <p:nvSpPr>
                  <p:cNvPr id="241" name="椭圆 240"/>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cxnSp>
              <p:nvCxnSpPr>
                <p:cNvPr id="239" name="直接连接符 238"/>
                <p:cNvCxnSpPr/>
                <p:nvPr/>
              </p:nvCxnSpPr>
              <p:spPr>
                <a:xfrm flipH="1">
                  <a:off x="1250418" y="3341979"/>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grpSp>
        <p:grpSp>
          <p:nvGrpSpPr>
            <p:cNvPr id="227" name="组合 226"/>
            <p:cNvGrpSpPr/>
            <p:nvPr/>
          </p:nvGrpSpPr>
          <p:grpSpPr>
            <a:xfrm>
              <a:off x="9620796" y="895829"/>
              <a:ext cx="480411" cy="660622"/>
              <a:chOff x="1802675" y="3103372"/>
              <a:chExt cx="480411" cy="1170333"/>
            </a:xfrm>
          </p:grpSpPr>
          <p:grpSp>
            <p:nvGrpSpPr>
              <p:cNvPr id="228" name="组合 227"/>
              <p:cNvGrpSpPr/>
              <p:nvPr/>
            </p:nvGrpSpPr>
            <p:grpSpPr>
              <a:xfrm>
                <a:off x="1802675" y="3153994"/>
                <a:ext cx="128308" cy="1119711"/>
                <a:chOff x="1513147" y="3103653"/>
                <a:chExt cx="128308" cy="1119711"/>
              </a:xfrm>
            </p:grpSpPr>
            <p:grpSp>
              <p:nvGrpSpPr>
                <p:cNvPr id="230" name="组合 229"/>
                <p:cNvGrpSpPr/>
                <p:nvPr/>
              </p:nvGrpSpPr>
              <p:grpSpPr>
                <a:xfrm>
                  <a:off x="1513147" y="3103653"/>
                  <a:ext cx="128308" cy="1119711"/>
                  <a:chOff x="1917484" y="2458525"/>
                  <a:chExt cx="106040" cy="1119711"/>
                </a:xfrm>
              </p:grpSpPr>
              <p:grpSp>
                <p:nvGrpSpPr>
                  <p:cNvPr id="232" name="组合 231"/>
                  <p:cNvGrpSpPr/>
                  <p:nvPr/>
                </p:nvGrpSpPr>
                <p:grpSpPr>
                  <a:xfrm>
                    <a:off x="1917484" y="2458525"/>
                    <a:ext cx="106040" cy="1119711"/>
                    <a:chOff x="1917484" y="2458525"/>
                    <a:chExt cx="106040" cy="1119711"/>
                  </a:xfrm>
                </p:grpSpPr>
                <p:sp>
                  <p:nvSpPr>
                    <p:cNvPr id="234" name="椭圆 233"/>
                    <p:cNvSpPr/>
                    <p:nvPr/>
                  </p:nvSpPr>
                  <p:spPr>
                    <a:xfrm>
                      <a:off x="1917484" y="2458525"/>
                      <a:ext cx="106040" cy="562917"/>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5" name="椭圆 234"/>
                    <p:cNvSpPr/>
                    <p:nvPr/>
                  </p:nvSpPr>
                  <p:spPr>
                    <a:xfrm>
                      <a:off x="1917484" y="3015319"/>
                      <a:ext cx="106040" cy="562917"/>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3" name="椭圆 232"/>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31" name="直接连接符 230"/>
                <p:cNvCxnSpPr/>
                <p:nvPr/>
              </p:nvCxnSpPr>
              <p:spPr>
                <a:xfrm flipH="1">
                  <a:off x="1541248" y="3336899"/>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sp>
            <p:nvSpPr>
              <p:cNvPr id="229" name="文本框 228"/>
              <p:cNvSpPr txBox="1"/>
              <p:nvPr/>
            </p:nvSpPr>
            <p:spPr>
              <a:xfrm>
                <a:off x="1876565" y="3103372"/>
                <a:ext cx="406521" cy="708820"/>
              </a:xfrm>
              <a:prstGeom prst="rect">
                <a:avLst/>
              </a:prstGeom>
              <a:noFill/>
            </p:spPr>
            <p:txBody>
              <a:bodyPr wrap="square" rtlCol="0">
                <a:spAutoFit/>
              </a:bodyPr>
              <a:lstStyle/>
              <a:p>
                <a:r>
                  <a:rPr lang="en-US" altLang="zh-CN" sz="2000" b="1"/>
                  <a:t>b</a:t>
                </a:r>
                <a:endParaRPr lang="zh-CN" altLang="en-US" sz="2000" b="1"/>
              </a:p>
            </p:txBody>
          </p:sp>
        </p:grpSp>
      </p:grpSp>
      <p:grpSp>
        <p:nvGrpSpPr>
          <p:cNvPr id="244" name="组合 243"/>
          <p:cNvGrpSpPr/>
          <p:nvPr/>
        </p:nvGrpSpPr>
        <p:grpSpPr>
          <a:xfrm>
            <a:off x="9116940" y="3782508"/>
            <a:ext cx="1116562" cy="1081608"/>
            <a:chOff x="9030584" y="3030104"/>
            <a:chExt cx="1116562" cy="1081608"/>
          </a:xfrm>
        </p:grpSpPr>
        <p:sp>
          <p:nvSpPr>
            <p:cNvPr id="245" name="椭圆 244"/>
            <p:cNvSpPr/>
            <p:nvPr/>
          </p:nvSpPr>
          <p:spPr>
            <a:xfrm>
              <a:off x="9030584" y="3030104"/>
              <a:ext cx="1023853" cy="1081608"/>
            </a:xfrm>
            <a:prstGeom prst="ellipse">
              <a:avLst/>
            </a:prstGeom>
            <a:solidFill>
              <a:srgbClr val="D1D1FF"/>
            </a:solidFill>
            <a:ln w="3810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6" name="组合 245"/>
            <p:cNvGrpSpPr/>
            <p:nvPr/>
          </p:nvGrpSpPr>
          <p:grpSpPr>
            <a:xfrm>
              <a:off x="9398636" y="3128254"/>
              <a:ext cx="489936" cy="925381"/>
              <a:chOff x="1802675" y="3153994"/>
              <a:chExt cx="489936" cy="1119711"/>
            </a:xfrm>
          </p:grpSpPr>
          <p:grpSp>
            <p:nvGrpSpPr>
              <p:cNvPr id="256" name="组合 255"/>
              <p:cNvGrpSpPr/>
              <p:nvPr/>
            </p:nvGrpSpPr>
            <p:grpSpPr>
              <a:xfrm>
                <a:off x="1802675" y="3153994"/>
                <a:ext cx="128308" cy="1119711"/>
                <a:chOff x="1513147" y="3103653"/>
                <a:chExt cx="128308" cy="1119711"/>
              </a:xfrm>
            </p:grpSpPr>
            <p:grpSp>
              <p:nvGrpSpPr>
                <p:cNvPr id="258" name="组合 257"/>
                <p:cNvGrpSpPr/>
                <p:nvPr/>
              </p:nvGrpSpPr>
              <p:grpSpPr>
                <a:xfrm>
                  <a:off x="1513147" y="3103653"/>
                  <a:ext cx="128308" cy="1119711"/>
                  <a:chOff x="1917484" y="2458525"/>
                  <a:chExt cx="106040" cy="1119711"/>
                </a:xfrm>
              </p:grpSpPr>
              <p:grpSp>
                <p:nvGrpSpPr>
                  <p:cNvPr id="260" name="组合 259"/>
                  <p:cNvGrpSpPr/>
                  <p:nvPr/>
                </p:nvGrpSpPr>
                <p:grpSpPr>
                  <a:xfrm>
                    <a:off x="1917484" y="2458525"/>
                    <a:ext cx="106040" cy="1119711"/>
                    <a:chOff x="1917484" y="2458525"/>
                    <a:chExt cx="106040" cy="1119711"/>
                  </a:xfrm>
                </p:grpSpPr>
                <p:sp>
                  <p:nvSpPr>
                    <p:cNvPr id="262" name="椭圆 261"/>
                    <p:cNvSpPr/>
                    <p:nvPr/>
                  </p:nvSpPr>
                  <p:spPr>
                    <a:xfrm>
                      <a:off x="1917484" y="2458525"/>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263" name="椭圆 262"/>
                    <p:cNvSpPr/>
                    <p:nvPr/>
                  </p:nvSpPr>
                  <p:spPr>
                    <a:xfrm>
                      <a:off x="1917484" y="3015319"/>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sp>
                <p:nvSpPr>
                  <p:cNvPr id="261" name="椭圆 260"/>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cxnSp>
              <p:nvCxnSpPr>
                <p:cNvPr id="259" name="直接连接符 258"/>
                <p:cNvCxnSpPr/>
                <p:nvPr/>
              </p:nvCxnSpPr>
              <p:spPr>
                <a:xfrm flipH="1">
                  <a:off x="1541248" y="3336899"/>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sp>
            <p:nvSpPr>
              <p:cNvPr id="257" name="文本框 256"/>
              <p:cNvSpPr txBox="1"/>
              <p:nvPr/>
            </p:nvSpPr>
            <p:spPr>
              <a:xfrm>
                <a:off x="1886090" y="3153994"/>
                <a:ext cx="406521" cy="440121"/>
              </a:xfrm>
              <a:prstGeom prst="rect">
                <a:avLst/>
              </a:prstGeom>
              <a:noFill/>
            </p:spPr>
            <p:txBody>
              <a:bodyPr wrap="square" rtlCol="0">
                <a:spAutoFit/>
              </a:bodyPr>
              <a:lstStyle/>
              <a:p>
                <a:r>
                  <a:rPr lang="en-US" altLang="zh-CN" sz="2000" b="1"/>
                  <a:t>a</a:t>
                </a:r>
                <a:endParaRPr lang="zh-CN" altLang="en-US" sz="2000" b="1"/>
              </a:p>
            </p:txBody>
          </p:sp>
        </p:grpSp>
        <p:grpSp>
          <p:nvGrpSpPr>
            <p:cNvPr id="247" name="组合 246"/>
            <p:cNvGrpSpPr/>
            <p:nvPr/>
          </p:nvGrpSpPr>
          <p:grpSpPr>
            <a:xfrm>
              <a:off x="9659318" y="3336128"/>
              <a:ext cx="487828" cy="685228"/>
              <a:chOff x="1492418" y="3059780"/>
              <a:chExt cx="487828" cy="1213925"/>
            </a:xfrm>
          </p:grpSpPr>
          <p:sp>
            <p:nvSpPr>
              <p:cNvPr id="248" name="文本框 247"/>
              <p:cNvSpPr txBox="1"/>
              <p:nvPr/>
            </p:nvSpPr>
            <p:spPr>
              <a:xfrm>
                <a:off x="1573725" y="3059780"/>
                <a:ext cx="406521" cy="708820"/>
              </a:xfrm>
              <a:prstGeom prst="rect">
                <a:avLst/>
              </a:prstGeom>
              <a:noFill/>
            </p:spPr>
            <p:txBody>
              <a:bodyPr wrap="square" rtlCol="0">
                <a:spAutoFit/>
              </a:bodyPr>
              <a:lstStyle/>
              <a:p>
                <a:r>
                  <a:rPr lang="en-US" altLang="zh-CN" sz="2000" b="1"/>
                  <a:t>B</a:t>
                </a:r>
                <a:endParaRPr lang="zh-CN" altLang="en-US" sz="2000" b="1"/>
              </a:p>
            </p:txBody>
          </p:sp>
          <p:grpSp>
            <p:nvGrpSpPr>
              <p:cNvPr id="249" name="组合 248"/>
              <p:cNvGrpSpPr/>
              <p:nvPr/>
            </p:nvGrpSpPr>
            <p:grpSpPr>
              <a:xfrm>
                <a:off x="1492418" y="3153994"/>
                <a:ext cx="128308" cy="1119711"/>
                <a:chOff x="1227232" y="3103653"/>
                <a:chExt cx="128308" cy="1119711"/>
              </a:xfrm>
            </p:grpSpPr>
            <p:grpSp>
              <p:nvGrpSpPr>
                <p:cNvPr id="250" name="组合 249"/>
                <p:cNvGrpSpPr/>
                <p:nvPr/>
              </p:nvGrpSpPr>
              <p:grpSpPr>
                <a:xfrm>
                  <a:off x="1227232" y="3103653"/>
                  <a:ext cx="128308" cy="1119711"/>
                  <a:chOff x="1917484" y="2458525"/>
                  <a:chExt cx="106040" cy="1119711"/>
                </a:xfrm>
              </p:grpSpPr>
              <p:grpSp>
                <p:nvGrpSpPr>
                  <p:cNvPr id="252" name="组合 251"/>
                  <p:cNvGrpSpPr/>
                  <p:nvPr/>
                </p:nvGrpSpPr>
                <p:grpSpPr>
                  <a:xfrm>
                    <a:off x="1917484" y="2458525"/>
                    <a:ext cx="106040" cy="1119711"/>
                    <a:chOff x="1917484" y="2458525"/>
                    <a:chExt cx="106040" cy="1119711"/>
                  </a:xfrm>
                </p:grpSpPr>
                <p:sp>
                  <p:nvSpPr>
                    <p:cNvPr id="254" name="椭圆 253"/>
                    <p:cNvSpPr/>
                    <p:nvPr/>
                  </p:nvSpPr>
                  <p:spPr>
                    <a:xfrm>
                      <a:off x="1917484" y="2458525"/>
                      <a:ext cx="106040" cy="562917"/>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5" name="椭圆 254"/>
                    <p:cNvSpPr/>
                    <p:nvPr/>
                  </p:nvSpPr>
                  <p:spPr>
                    <a:xfrm>
                      <a:off x="1917484" y="3015319"/>
                      <a:ext cx="106040" cy="562917"/>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3" name="椭圆 252"/>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51" name="直接连接符 250"/>
                <p:cNvCxnSpPr/>
                <p:nvPr/>
              </p:nvCxnSpPr>
              <p:spPr>
                <a:xfrm flipH="1">
                  <a:off x="1250418" y="3341979"/>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grpSp>
      </p:grpSp>
      <p:grpSp>
        <p:nvGrpSpPr>
          <p:cNvPr id="264" name="组合 263"/>
          <p:cNvGrpSpPr/>
          <p:nvPr/>
        </p:nvGrpSpPr>
        <p:grpSpPr>
          <a:xfrm>
            <a:off x="9116940" y="4994040"/>
            <a:ext cx="1100848" cy="1081608"/>
            <a:chOff x="8522580" y="4241636"/>
            <a:chExt cx="1100848" cy="1081608"/>
          </a:xfrm>
        </p:grpSpPr>
        <p:sp>
          <p:nvSpPr>
            <p:cNvPr id="265" name="椭圆 264"/>
            <p:cNvSpPr/>
            <p:nvPr/>
          </p:nvSpPr>
          <p:spPr>
            <a:xfrm>
              <a:off x="8522580" y="4241636"/>
              <a:ext cx="1023853" cy="1081608"/>
            </a:xfrm>
            <a:prstGeom prst="ellipse">
              <a:avLst/>
            </a:prstGeom>
            <a:solidFill>
              <a:srgbClr val="D1D1FF"/>
            </a:solidFill>
            <a:ln w="3810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6" name="组合 265"/>
            <p:cNvGrpSpPr/>
            <p:nvPr/>
          </p:nvGrpSpPr>
          <p:grpSpPr>
            <a:xfrm>
              <a:off x="9135600" y="4523089"/>
              <a:ext cx="487828" cy="685228"/>
              <a:chOff x="1492418" y="3059780"/>
              <a:chExt cx="487828" cy="1213925"/>
            </a:xfrm>
          </p:grpSpPr>
          <p:sp>
            <p:nvSpPr>
              <p:cNvPr id="276" name="文本框 275"/>
              <p:cNvSpPr txBox="1"/>
              <p:nvPr/>
            </p:nvSpPr>
            <p:spPr>
              <a:xfrm>
                <a:off x="1573725" y="3059780"/>
                <a:ext cx="406521" cy="708820"/>
              </a:xfrm>
              <a:prstGeom prst="rect">
                <a:avLst/>
              </a:prstGeom>
              <a:noFill/>
            </p:spPr>
            <p:txBody>
              <a:bodyPr wrap="square" rtlCol="0">
                <a:spAutoFit/>
              </a:bodyPr>
              <a:lstStyle/>
              <a:p>
                <a:r>
                  <a:rPr lang="en-US" altLang="zh-CN" sz="2000" b="1"/>
                  <a:t>B</a:t>
                </a:r>
                <a:endParaRPr lang="zh-CN" altLang="en-US" sz="2000" b="1"/>
              </a:p>
            </p:txBody>
          </p:sp>
          <p:grpSp>
            <p:nvGrpSpPr>
              <p:cNvPr id="277" name="组合 276"/>
              <p:cNvGrpSpPr/>
              <p:nvPr/>
            </p:nvGrpSpPr>
            <p:grpSpPr>
              <a:xfrm>
                <a:off x="1492418" y="3153994"/>
                <a:ext cx="128308" cy="1119711"/>
                <a:chOff x="1227232" y="3103653"/>
                <a:chExt cx="128308" cy="1119711"/>
              </a:xfrm>
            </p:grpSpPr>
            <p:grpSp>
              <p:nvGrpSpPr>
                <p:cNvPr id="278" name="组合 277"/>
                <p:cNvGrpSpPr/>
                <p:nvPr/>
              </p:nvGrpSpPr>
              <p:grpSpPr>
                <a:xfrm>
                  <a:off x="1227232" y="3103653"/>
                  <a:ext cx="128308" cy="1119711"/>
                  <a:chOff x="1917484" y="2458525"/>
                  <a:chExt cx="106040" cy="1119711"/>
                </a:xfrm>
              </p:grpSpPr>
              <p:grpSp>
                <p:nvGrpSpPr>
                  <p:cNvPr id="280" name="组合 279"/>
                  <p:cNvGrpSpPr/>
                  <p:nvPr/>
                </p:nvGrpSpPr>
                <p:grpSpPr>
                  <a:xfrm>
                    <a:off x="1917484" y="2458525"/>
                    <a:ext cx="106040" cy="1119711"/>
                    <a:chOff x="1917484" y="2458525"/>
                    <a:chExt cx="106040" cy="1119711"/>
                  </a:xfrm>
                </p:grpSpPr>
                <p:sp>
                  <p:nvSpPr>
                    <p:cNvPr id="282" name="椭圆 281"/>
                    <p:cNvSpPr/>
                    <p:nvPr/>
                  </p:nvSpPr>
                  <p:spPr>
                    <a:xfrm>
                      <a:off x="1917484" y="2458525"/>
                      <a:ext cx="106040" cy="562917"/>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3" name="椭圆 282"/>
                    <p:cNvSpPr/>
                    <p:nvPr/>
                  </p:nvSpPr>
                  <p:spPr>
                    <a:xfrm>
                      <a:off x="1917484" y="3015319"/>
                      <a:ext cx="106040" cy="562917"/>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1" name="椭圆 280"/>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79" name="直接连接符 278"/>
                <p:cNvCxnSpPr/>
                <p:nvPr/>
              </p:nvCxnSpPr>
              <p:spPr>
                <a:xfrm flipH="1">
                  <a:off x="1250418" y="3341979"/>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grpSp>
        <p:grpSp>
          <p:nvGrpSpPr>
            <p:cNvPr id="267" name="组合 266"/>
            <p:cNvGrpSpPr/>
            <p:nvPr/>
          </p:nvGrpSpPr>
          <p:grpSpPr>
            <a:xfrm>
              <a:off x="8824455" y="4349671"/>
              <a:ext cx="489936" cy="925381"/>
              <a:chOff x="1802675" y="3153994"/>
              <a:chExt cx="489936" cy="1119711"/>
            </a:xfrm>
          </p:grpSpPr>
          <p:grpSp>
            <p:nvGrpSpPr>
              <p:cNvPr id="268" name="组合 267"/>
              <p:cNvGrpSpPr/>
              <p:nvPr/>
            </p:nvGrpSpPr>
            <p:grpSpPr>
              <a:xfrm>
                <a:off x="1802675" y="3153994"/>
                <a:ext cx="128308" cy="1119711"/>
                <a:chOff x="1513147" y="3103653"/>
                <a:chExt cx="128308" cy="1119711"/>
              </a:xfrm>
            </p:grpSpPr>
            <p:grpSp>
              <p:nvGrpSpPr>
                <p:cNvPr id="270" name="组合 269"/>
                <p:cNvGrpSpPr/>
                <p:nvPr/>
              </p:nvGrpSpPr>
              <p:grpSpPr>
                <a:xfrm>
                  <a:off x="1513147" y="3103653"/>
                  <a:ext cx="128308" cy="1119711"/>
                  <a:chOff x="1917484" y="2458525"/>
                  <a:chExt cx="106040" cy="1119711"/>
                </a:xfrm>
              </p:grpSpPr>
              <p:grpSp>
                <p:nvGrpSpPr>
                  <p:cNvPr id="272" name="组合 271"/>
                  <p:cNvGrpSpPr/>
                  <p:nvPr/>
                </p:nvGrpSpPr>
                <p:grpSpPr>
                  <a:xfrm>
                    <a:off x="1917484" y="2458525"/>
                    <a:ext cx="106040" cy="1119711"/>
                    <a:chOff x="1917484" y="2458525"/>
                    <a:chExt cx="106040" cy="1119711"/>
                  </a:xfrm>
                </p:grpSpPr>
                <p:sp>
                  <p:nvSpPr>
                    <p:cNvPr id="274" name="椭圆 273"/>
                    <p:cNvSpPr/>
                    <p:nvPr/>
                  </p:nvSpPr>
                  <p:spPr>
                    <a:xfrm>
                      <a:off x="1917484" y="2458525"/>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275" name="椭圆 274"/>
                    <p:cNvSpPr/>
                    <p:nvPr/>
                  </p:nvSpPr>
                  <p:spPr>
                    <a:xfrm>
                      <a:off x="1917484" y="3015319"/>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sp>
                <p:nvSpPr>
                  <p:cNvPr id="273" name="椭圆 272"/>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cxnSp>
              <p:nvCxnSpPr>
                <p:cNvPr id="271" name="直接连接符 270"/>
                <p:cNvCxnSpPr/>
                <p:nvPr/>
              </p:nvCxnSpPr>
              <p:spPr>
                <a:xfrm flipH="1">
                  <a:off x="1541248" y="3336899"/>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sp>
            <p:nvSpPr>
              <p:cNvPr id="269" name="文本框 268"/>
              <p:cNvSpPr txBox="1"/>
              <p:nvPr/>
            </p:nvSpPr>
            <p:spPr>
              <a:xfrm>
                <a:off x="1886090" y="3153994"/>
                <a:ext cx="406521" cy="440121"/>
              </a:xfrm>
              <a:prstGeom prst="rect">
                <a:avLst/>
              </a:prstGeom>
              <a:noFill/>
            </p:spPr>
            <p:txBody>
              <a:bodyPr wrap="square" rtlCol="0">
                <a:spAutoFit/>
              </a:bodyPr>
              <a:lstStyle/>
              <a:p>
                <a:r>
                  <a:rPr lang="en-US" altLang="zh-CN" sz="2000" b="1"/>
                  <a:t>a</a:t>
                </a:r>
                <a:endParaRPr lang="zh-CN" altLang="en-US" sz="2000" b="1"/>
              </a:p>
            </p:txBody>
          </p:sp>
        </p:grpSp>
      </p:grpSp>
      <p:grpSp>
        <p:nvGrpSpPr>
          <p:cNvPr id="284" name="组合 283"/>
          <p:cNvGrpSpPr/>
          <p:nvPr/>
        </p:nvGrpSpPr>
        <p:grpSpPr>
          <a:xfrm>
            <a:off x="9146784" y="2587601"/>
            <a:ext cx="1086718" cy="1081608"/>
            <a:chOff x="9030584" y="1839812"/>
            <a:chExt cx="1086718" cy="1081608"/>
          </a:xfrm>
        </p:grpSpPr>
        <p:sp>
          <p:nvSpPr>
            <p:cNvPr id="285" name="椭圆 284"/>
            <p:cNvSpPr/>
            <p:nvPr/>
          </p:nvSpPr>
          <p:spPr>
            <a:xfrm>
              <a:off x="9030584" y="1839812"/>
              <a:ext cx="1023853" cy="1081608"/>
            </a:xfrm>
            <a:prstGeom prst="ellipse">
              <a:avLst/>
            </a:prstGeom>
            <a:solidFill>
              <a:srgbClr val="D1D1FF"/>
            </a:solidFill>
            <a:ln w="3810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6" name="组合 285"/>
            <p:cNvGrpSpPr/>
            <p:nvPr/>
          </p:nvGrpSpPr>
          <p:grpSpPr>
            <a:xfrm>
              <a:off x="9074250" y="1912799"/>
              <a:ext cx="439818" cy="925381"/>
              <a:chOff x="1180908" y="3153994"/>
              <a:chExt cx="439818" cy="1119711"/>
            </a:xfrm>
          </p:grpSpPr>
          <p:sp>
            <p:nvSpPr>
              <p:cNvPr id="296" name="文本框 295"/>
              <p:cNvSpPr txBox="1"/>
              <p:nvPr/>
            </p:nvSpPr>
            <p:spPr>
              <a:xfrm>
                <a:off x="1180908" y="3161460"/>
                <a:ext cx="406521" cy="440121"/>
              </a:xfrm>
              <a:prstGeom prst="rect">
                <a:avLst/>
              </a:prstGeom>
              <a:noFill/>
            </p:spPr>
            <p:txBody>
              <a:bodyPr wrap="square" rtlCol="0">
                <a:spAutoFit/>
              </a:bodyPr>
              <a:lstStyle/>
              <a:p>
                <a:r>
                  <a:rPr lang="en-US" altLang="zh-CN" sz="2000" b="1"/>
                  <a:t>A</a:t>
                </a:r>
                <a:endParaRPr lang="zh-CN" altLang="en-US" sz="2000" b="1"/>
              </a:p>
            </p:txBody>
          </p:sp>
          <p:grpSp>
            <p:nvGrpSpPr>
              <p:cNvPr id="297" name="组合 296"/>
              <p:cNvGrpSpPr/>
              <p:nvPr/>
            </p:nvGrpSpPr>
            <p:grpSpPr>
              <a:xfrm>
                <a:off x="1492418" y="3153994"/>
                <a:ext cx="128308" cy="1119711"/>
                <a:chOff x="1227232" y="3103653"/>
                <a:chExt cx="128308" cy="1119711"/>
              </a:xfrm>
            </p:grpSpPr>
            <p:grpSp>
              <p:nvGrpSpPr>
                <p:cNvPr id="298" name="组合 297"/>
                <p:cNvGrpSpPr/>
                <p:nvPr/>
              </p:nvGrpSpPr>
              <p:grpSpPr>
                <a:xfrm>
                  <a:off x="1227232" y="3103653"/>
                  <a:ext cx="128308" cy="1119711"/>
                  <a:chOff x="1917484" y="2458525"/>
                  <a:chExt cx="106040" cy="1119711"/>
                </a:xfrm>
              </p:grpSpPr>
              <p:grpSp>
                <p:nvGrpSpPr>
                  <p:cNvPr id="300" name="组合 299"/>
                  <p:cNvGrpSpPr/>
                  <p:nvPr/>
                </p:nvGrpSpPr>
                <p:grpSpPr>
                  <a:xfrm>
                    <a:off x="1917484" y="2458525"/>
                    <a:ext cx="106040" cy="1119711"/>
                    <a:chOff x="1917484" y="2458525"/>
                    <a:chExt cx="106040" cy="1119711"/>
                  </a:xfrm>
                </p:grpSpPr>
                <p:sp>
                  <p:nvSpPr>
                    <p:cNvPr id="302" name="椭圆 301"/>
                    <p:cNvSpPr/>
                    <p:nvPr/>
                  </p:nvSpPr>
                  <p:spPr>
                    <a:xfrm>
                      <a:off x="1917484" y="2458525"/>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03" name="椭圆 302"/>
                    <p:cNvSpPr/>
                    <p:nvPr/>
                  </p:nvSpPr>
                  <p:spPr>
                    <a:xfrm>
                      <a:off x="1917484" y="3015319"/>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sp>
                <p:nvSpPr>
                  <p:cNvPr id="301" name="椭圆 300"/>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cxnSp>
              <p:nvCxnSpPr>
                <p:cNvPr id="299" name="直接连接符 298"/>
                <p:cNvCxnSpPr/>
                <p:nvPr/>
              </p:nvCxnSpPr>
              <p:spPr>
                <a:xfrm flipH="1">
                  <a:off x="1250418" y="3341979"/>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grpSp>
        <p:grpSp>
          <p:nvGrpSpPr>
            <p:cNvPr id="287" name="组合 286"/>
            <p:cNvGrpSpPr/>
            <p:nvPr/>
          </p:nvGrpSpPr>
          <p:grpSpPr>
            <a:xfrm>
              <a:off x="9636891" y="2092841"/>
              <a:ext cx="480411" cy="660622"/>
              <a:chOff x="1802675" y="3103372"/>
              <a:chExt cx="480411" cy="1170333"/>
            </a:xfrm>
          </p:grpSpPr>
          <p:grpSp>
            <p:nvGrpSpPr>
              <p:cNvPr id="288" name="组合 287"/>
              <p:cNvGrpSpPr/>
              <p:nvPr/>
            </p:nvGrpSpPr>
            <p:grpSpPr>
              <a:xfrm>
                <a:off x="1802675" y="3153994"/>
                <a:ext cx="128308" cy="1119711"/>
                <a:chOff x="1513147" y="3103653"/>
                <a:chExt cx="128308" cy="1119711"/>
              </a:xfrm>
            </p:grpSpPr>
            <p:grpSp>
              <p:nvGrpSpPr>
                <p:cNvPr id="290" name="组合 289"/>
                <p:cNvGrpSpPr/>
                <p:nvPr/>
              </p:nvGrpSpPr>
              <p:grpSpPr>
                <a:xfrm>
                  <a:off x="1513147" y="3103653"/>
                  <a:ext cx="128308" cy="1119711"/>
                  <a:chOff x="1917484" y="2458525"/>
                  <a:chExt cx="106040" cy="1119711"/>
                </a:xfrm>
              </p:grpSpPr>
              <p:grpSp>
                <p:nvGrpSpPr>
                  <p:cNvPr id="292" name="组合 291"/>
                  <p:cNvGrpSpPr/>
                  <p:nvPr/>
                </p:nvGrpSpPr>
                <p:grpSpPr>
                  <a:xfrm>
                    <a:off x="1917484" y="2458525"/>
                    <a:ext cx="106040" cy="1119711"/>
                    <a:chOff x="1917484" y="2458525"/>
                    <a:chExt cx="106040" cy="1119711"/>
                  </a:xfrm>
                </p:grpSpPr>
                <p:sp>
                  <p:nvSpPr>
                    <p:cNvPr id="294" name="椭圆 293"/>
                    <p:cNvSpPr/>
                    <p:nvPr/>
                  </p:nvSpPr>
                  <p:spPr>
                    <a:xfrm>
                      <a:off x="1917484" y="2458525"/>
                      <a:ext cx="106040" cy="562917"/>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5" name="椭圆 294"/>
                    <p:cNvSpPr/>
                    <p:nvPr/>
                  </p:nvSpPr>
                  <p:spPr>
                    <a:xfrm>
                      <a:off x="1917484" y="3015319"/>
                      <a:ext cx="106040" cy="562917"/>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3" name="椭圆 292"/>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91" name="直接连接符 290"/>
                <p:cNvCxnSpPr/>
                <p:nvPr/>
              </p:nvCxnSpPr>
              <p:spPr>
                <a:xfrm flipH="1">
                  <a:off x="1541248" y="3336899"/>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sp>
            <p:nvSpPr>
              <p:cNvPr id="289" name="文本框 288"/>
              <p:cNvSpPr txBox="1"/>
              <p:nvPr/>
            </p:nvSpPr>
            <p:spPr>
              <a:xfrm>
                <a:off x="1876565" y="3103372"/>
                <a:ext cx="406521" cy="708820"/>
              </a:xfrm>
              <a:prstGeom prst="rect">
                <a:avLst/>
              </a:prstGeom>
              <a:noFill/>
            </p:spPr>
            <p:txBody>
              <a:bodyPr wrap="square" rtlCol="0">
                <a:spAutoFit/>
              </a:bodyPr>
              <a:lstStyle/>
              <a:p>
                <a:r>
                  <a:rPr lang="en-US" altLang="zh-CN" sz="2000" b="1"/>
                  <a:t>b</a:t>
                </a:r>
                <a:endParaRPr lang="zh-CN" altLang="en-US" sz="2000" b="1"/>
              </a:p>
            </p:txBody>
          </p:sp>
        </p:grpSp>
      </p:grpSp>
      <p:grpSp>
        <p:nvGrpSpPr>
          <p:cNvPr id="305" name="淘宝网Chenying0907出品 7"/>
          <p:cNvGrpSpPr/>
          <p:nvPr/>
        </p:nvGrpSpPr>
        <p:grpSpPr>
          <a:xfrm>
            <a:off x="552971" y="324163"/>
            <a:ext cx="604358" cy="216024"/>
            <a:chOff x="264939" y="188640"/>
            <a:chExt cx="604358" cy="216024"/>
          </a:xfrm>
        </p:grpSpPr>
        <p:sp>
          <p:nvSpPr>
            <p:cNvPr id="306" name="燕尾形 305"/>
            <p:cNvSpPr/>
            <p:nvPr/>
          </p:nvSpPr>
          <p:spPr>
            <a:xfrm>
              <a:off x="264939" y="188640"/>
              <a:ext cx="216024" cy="216024"/>
            </a:xfrm>
            <a:prstGeom prst="chevron">
              <a:avLst/>
            </a:prstGeom>
            <a:solidFill>
              <a:srgbClr val="F835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07" name="燕尾形 306"/>
            <p:cNvSpPr/>
            <p:nvPr/>
          </p:nvSpPr>
          <p:spPr>
            <a:xfrm>
              <a:off x="454914" y="188640"/>
              <a:ext cx="216024" cy="216024"/>
            </a:xfrm>
            <a:prstGeom prst="chevron">
              <a:avLst/>
            </a:prstGeom>
            <a:solidFill>
              <a:srgbClr val="F8353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08" name="燕尾形 307"/>
            <p:cNvSpPr/>
            <p:nvPr/>
          </p:nvSpPr>
          <p:spPr>
            <a:xfrm>
              <a:off x="653273" y="188640"/>
              <a:ext cx="216024" cy="216024"/>
            </a:xfrm>
            <a:prstGeom prst="chevron">
              <a:avLst/>
            </a:prstGeom>
            <a:solidFill>
              <a:srgbClr val="F8353D">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309" name="淘宝网Chenying0907出品 9"/>
          <p:cNvSpPr txBox="1"/>
          <p:nvPr/>
        </p:nvSpPr>
        <p:spPr>
          <a:xfrm>
            <a:off x="1345058" y="186512"/>
            <a:ext cx="4541391" cy="438582"/>
          </a:xfrm>
          <a:prstGeom prst="rect">
            <a:avLst/>
          </a:prstGeom>
          <a:noFill/>
        </p:spPr>
        <p:txBody>
          <a:bodyPr wrap="square" lIns="68580" tIns="34290" rIns="68580" bIns="34290" rtlCol="0">
            <a:spAutoFit/>
          </a:bodyPr>
          <a:lstStyle/>
          <a:p>
            <a:pPr marL="0" lvl="1"/>
            <a:r>
              <a:rPr lang="zh-CN" altLang="en-US" sz="2400" b="1" dirty="0">
                <a:solidFill>
                  <a:srgbClr val="F8353D"/>
                </a:solidFill>
                <a:latin typeface="微软雅黑" pitchFamily="34" charset="-122"/>
                <a:ea typeface="微软雅黑" pitchFamily="34" charset="-122"/>
              </a:rPr>
              <a:t>孟德尔遗传规律的现代解释</a:t>
            </a:r>
          </a:p>
        </p:txBody>
      </p:sp>
      <p:cxnSp>
        <p:nvCxnSpPr>
          <p:cNvPr id="310" name="淘宝网Chenying0907出品 12"/>
          <p:cNvCxnSpPr/>
          <p:nvPr/>
        </p:nvCxnSpPr>
        <p:spPr>
          <a:xfrm>
            <a:off x="1417067" y="620688"/>
            <a:ext cx="964907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wipe(left)">
                                      <p:cBhvr>
                                        <p:cTn id="7" dur="750"/>
                                        <p:tgtEl>
                                          <p:spTgt spid="6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304"/>
                                        </p:tgtEl>
                                        <p:attrNameLst>
                                          <p:attrName>style.visibility</p:attrName>
                                        </p:attrNameLst>
                                      </p:cBhvr>
                                      <p:to>
                                        <p:strVal val="visible"/>
                                      </p:to>
                                    </p:set>
                                    <p:animEffect transition="in" filter="wipe(left)">
                                      <p:cBhvr>
                                        <p:cTn id="12" dur="750"/>
                                        <p:tgtEl>
                                          <p:spTgt spid="30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100"/>
                                        </p:tgtEl>
                                        <p:attrNameLst>
                                          <p:attrName>style.visibility</p:attrName>
                                        </p:attrNameLst>
                                      </p:cBhvr>
                                      <p:to>
                                        <p:strVal val="visible"/>
                                      </p:to>
                                    </p:set>
                                    <p:animEffect transition="in" filter="wipe(left)">
                                      <p:cBhvr>
                                        <p:cTn id="17" dur="750"/>
                                        <p:tgtEl>
                                          <p:spTgt spid="100"/>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49"/>
                                        </p:tgtEl>
                                        <p:attrNameLst>
                                          <p:attrName>style.visibility</p:attrName>
                                        </p:attrNameLst>
                                      </p:cBhvr>
                                      <p:to>
                                        <p:strVal val="visible"/>
                                      </p:to>
                                    </p:set>
                                    <p:animEffect transition="in" filter="wipe(left)">
                                      <p:cBhvr>
                                        <p:cTn id="22" dur="750"/>
                                        <p:tgtEl>
                                          <p:spTgt spid="49"/>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192"/>
                                        </p:tgtEl>
                                        <p:attrNameLst>
                                          <p:attrName>style.visibility</p:attrName>
                                        </p:attrNameLst>
                                      </p:cBhvr>
                                      <p:to>
                                        <p:strVal val="visible"/>
                                      </p:to>
                                    </p:set>
                                    <p:animEffect transition="in" filter="wipe(left)">
                                      <p:cBhvr>
                                        <p:cTn id="27" dur="750"/>
                                        <p:tgtEl>
                                          <p:spTgt spid="192"/>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22" presetClass="entr" presetSubtype="8" fill="hold" nodeType="clickEffect">
                                  <p:stCondLst>
                                    <p:cond delay="0"/>
                                  </p:stCondLst>
                                  <p:childTnLst>
                                    <p:set>
                                      <p:cBhvr>
                                        <p:cTn id="31" dur="1" fill="hold">
                                          <p:stCondLst>
                                            <p:cond delay="0"/>
                                          </p:stCondLst>
                                        </p:cTn>
                                        <p:tgtEl>
                                          <p:spTgt spid="161"/>
                                        </p:tgtEl>
                                        <p:attrNameLst>
                                          <p:attrName>style.visibility</p:attrName>
                                        </p:attrNameLst>
                                      </p:cBhvr>
                                      <p:to>
                                        <p:strVal val="visible"/>
                                      </p:to>
                                    </p:set>
                                    <p:animEffect transition="in" filter="wipe(left)">
                                      <p:cBhvr>
                                        <p:cTn id="32" dur="750"/>
                                        <p:tgtEl>
                                          <p:spTgt spid="161"/>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54"/>
                                        </p:tgtEl>
                                        <p:attrNameLst>
                                          <p:attrName>style.visibility</p:attrName>
                                        </p:attrNameLst>
                                      </p:cBhvr>
                                      <p:to>
                                        <p:strVal val="visible"/>
                                      </p:to>
                                    </p:set>
                                    <p:animEffect transition="in" filter="wipe(left)">
                                      <p:cBhvr>
                                        <p:cTn id="37" dur="750"/>
                                        <p:tgtEl>
                                          <p:spTgt spid="54"/>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22" presetClass="entr" presetSubtype="8" fill="hold" nodeType="clickEffect">
                                  <p:stCondLst>
                                    <p:cond delay="0"/>
                                  </p:stCondLst>
                                  <p:childTnLst>
                                    <p:set>
                                      <p:cBhvr>
                                        <p:cTn id="41" dur="1" fill="hold">
                                          <p:stCondLst>
                                            <p:cond delay="0"/>
                                          </p:stCondLst>
                                        </p:cTn>
                                        <p:tgtEl>
                                          <p:spTgt spid="224"/>
                                        </p:tgtEl>
                                        <p:attrNameLst>
                                          <p:attrName>style.visibility</p:attrName>
                                        </p:attrNameLst>
                                      </p:cBhvr>
                                      <p:to>
                                        <p:strVal val="visible"/>
                                      </p:to>
                                    </p:set>
                                    <p:animEffect transition="in" filter="wipe(left)">
                                      <p:cBhvr>
                                        <p:cTn id="42" dur="750"/>
                                        <p:tgtEl>
                                          <p:spTgt spid="224"/>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22" presetClass="entr" presetSubtype="8" fill="hold" nodeType="clickEffect">
                                  <p:stCondLst>
                                    <p:cond delay="0"/>
                                  </p:stCondLst>
                                  <p:childTnLst>
                                    <p:set>
                                      <p:cBhvr>
                                        <p:cTn id="46" dur="1" fill="hold">
                                          <p:stCondLst>
                                            <p:cond delay="0"/>
                                          </p:stCondLst>
                                        </p:cTn>
                                        <p:tgtEl>
                                          <p:spTgt spid="284"/>
                                        </p:tgtEl>
                                        <p:attrNameLst>
                                          <p:attrName>style.visibility</p:attrName>
                                        </p:attrNameLst>
                                      </p:cBhvr>
                                      <p:to>
                                        <p:strVal val="visible"/>
                                      </p:to>
                                    </p:set>
                                    <p:animEffect transition="in" filter="wipe(left)">
                                      <p:cBhvr>
                                        <p:cTn id="47" dur="750"/>
                                        <p:tgtEl>
                                          <p:spTgt spid="284"/>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22" presetClass="entr" presetSubtype="8" fill="hold" nodeType="clickEffect">
                                  <p:stCondLst>
                                    <p:cond delay="0"/>
                                  </p:stCondLst>
                                  <p:childTnLst>
                                    <p:set>
                                      <p:cBhvr>
                                        <p:cTn id="51" dur="1" fill="hold">
                                          <p:stCondLst>
                                            <p:cond delay="0"/>
                                          </p:stCondLst>
                                        </p:cTn>
                                        <p:tgtEl>
                                          <p:spTgt spid="58"/>
                                        </p:tgtEl>
                                        <p:attrNameLst>
                                          <p:attrName>style.visibility</p:attrName>
                                        </p:attrNameLst>
                                      </p:cBhvr>
                                      <p:to>
                                        <p:strVal val="visible"/>
                                      </p:to>
                                    </p:set>
                                    <p:animEffect transition="in" filter="wipe(left)">
                                      <p:cBhvr>
                                        <p:cTn id="52" dur="750"/>
                                        <p:tgtEl>
                                          <p:spTgt spid="58"/>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22" presetClass="entr" presetSubtype="8" fill="hold" nodeType="clickEffect">
                                  <p:stCondLst>
                                    <p:cond delay="0"/>
                                  </p:stCondLst>
                                  <p:childTnLst>
                                    <p:set>
                                      <p:cBhvr>
                                        <p:cTn id="56" dur="1" fill="hold">
                                          <p:stCondLst>
                                            <p:cond delay="0"/>
                                          </p:stCondLst>
                                        </p:cTn>
                                        <p:tgtEl>
                                          <p:spTgt spid="244"/>
                                        </p:tgtEl>
                                        <p:attrNameLst>
                                          <p:attrName>style.visibility</p:attrName>
                                        </p:attrNameLst>
                                      </p:cBhvr>
                                      <p:to>
                                        <p:strVal val="visible"/>
                                      </p:to>
                                    </p:set>
                                    <p:animEffect transition="in" filter="wipe(left)">
                                      <p:cBhvr>
                                        <p:cTn id="57" dur="750"/>
                                        <p:tgtEl>
                                          <p:spTgt spid="244"/>
                                        </p:tgtEl>
                                      </p:cBhvr>
                                    </p:animEffect>
                                  </p:childTnLst>
                                </p:cTn>
                              </p:par>
                            </p:childTnLst>
                          </p:cTn>
                        </p:par>
                      </p:childTnLst>
                    </p:cTn>
                  </p:par>
                  <p:par>
                    <p:cTn id="58" fill="hold" nodeType="clickPar">
                      <p:stCondLst>
                        <p:cond delay="indefinite"/>
                      </p:stCondLst>
                      <p:childTnLst>
                        <p:par>
                          <p:cTn id="59" fill="hold" nodeType="afterGroup">
                            <p:stCondLst>
                              <p:cond delay="0"/>
                            </p:stCondLst>
                            <p:childTnLst>
                              <p:par>
                                <p:cTn id="60" presetID="22" presetClass="entr" presetSubtype="8" fill="hold" nodeType="clickEffect">
                                  <p:stCondLst>
                                    <p:cond delay="0"/>
                                  </p:stCondLst>
                                  <p:childTnLst>
                                    <p:set>
                                      <p:cBhvr>
                                        <p:cTn id="61" dur="1" fill="hold">
                                          <p:stCondLst>
                                            <p:cond delay="0"/>
                                          </p:stCondLst>
                                        </p:cTn>
                                        <p:tgtEl>
                                          <p:spTgt spid="264"/>
                                        </p:tgtEl>
                                        <p:attrNameLst>
                                          <p:attrName>style.visibility</p:attrName>
                                        </p:attrNameLst>
                                      </p:cBhvr>
                                      <p:to>
                                        <p:strVal val="visible"/>
                                      </p:to>
                                    </p:set>
                                    <p:animEffect transition="in" filter="wipe(left)">
                                      <p:cBhvr>
                                        <p:cTn id="62" dur="750"/>
                                        <p:tgtEl>
                                          <p:spTgt spid="2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84" name="文本框 483"/>
          <p:cNvSpPr txBox="1"/>
          <p:nvPr/>
        </p:nvSpPr>
        <p:spPr>
          <a:xfrm>
            <a:off x="6543597" y="2367535"/>
            <a:ext cx="4679275" cy="3416320"/>
          </a:xfrm>
          <a:prstGeom prst="rect">
            <a:avLst/>
          </a:prstGeom>
          <a:noFill/>
        </p:spPr>
        <p:txBody>
          <a:bodyPr wrap="square" rtlCol="0">
            <a:spAutoFit/>
          </a:bodyPr>
          <a:lstStyle/>
          <a:p>
            <a:pPr>
              <a:lnSpc>
                <a:spcPct val="150000"/>
              </a:lnSpc>
            </a:pPr>
            <a:r>
              <a:rPr lang="zh-CN" altLang="en-US" sz="2400" b="1" dirty="0"/>
              <a:t>自由组合定律的实质是</a:t>
            </a:r>
            <a:r>
              <a:rPr lang="zh-CN" altLang="en-US" sz="2400" dirty="0"/>
              <a:t>：位于非同源染色体上的非等位基因的分离或组合是互不干扰的，在减数分裂过程中，同源染色体上等位基因彼此分离的同时非同源染色体上的非等位基因自由组合。</a:t>
            </a:r>
          </a:p>
        </p:txBody>
      </p:sp>
      <p:grpSp>
        <p:nvGrpSpPr>
          <p:cNvPr id="485" name="组合 484"/>
          <p:cNvGrpSpPr/>
          <p:nvPr/>
        </p:nvGrpSpPr>
        <p:grpSpPr>
          <a:xfrm>
            <a:off x="590104" y="3463151"/>
            <a:ext cx="5236020" cy="1152455"/>
            <a:chOff x="60811" y="2105893"/>
            <a:chExt cx="5236020" cy="1152455"/>
          </a:xfrm>
        </p:grpSpPr>
        <p:sp>
          <p:nvSpPr>
            <p:cNvPr id="486" name="矩形: 圆角 485"/>
            <p:cNvSpPr/>
            <p:nvPr/>
          </p:nvSpPr>
          <p:spPr>
            <a:xfrm>
              <a:off x="60811" y="2105893"/>
              <a:ext cx="5215802" cy="1152455"/>
            </a:xfrm>
            <a:prstGeom prst="roundRect">
              <a:avLst>
                <a:gd name="adj" fmla="val 9646"/>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7" name="文本框 486"/>
            <p:cNvSpPr txBox="1"/>
            <p:nvPr/>
          </p:nvSpPr>
          <p:spPr>
            <a:xfrm>
              <a:off x="81029" y="2107517"/>
              <a:ext cx="5215802" cy="1082669"/>
            </a:xfrm>
            <a:prstGeom prst="rect">
              <a:avLst/>
            </a:prstGeom>
            <a:noFill/>
          </p:spPr>
          <p:txBody>
            <a:bodyPr wrap="square" rtlCol="0">
              <a:spAutoFit/>
            </a:bodyPr>
            <a:lstStyle/>
            <a:p>
              <a:pPr algn="ctr">
                <a:lnSpc>
                  <a:spcPct val="120000"/>
                </a:lnSpc>
              </a:pPr>
              <a:r>
                <a:rPr lang="zh-CN" altLang="en-US" sz="2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该个体中</a:t>
              </a:r>
              <a:endParaRPr lang="en-US" altLang="zh-CN" sz="2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a:p>
              <a:pPr algn="ctr">
                <a:lnSpc>
                  <a:spcPct val="120000"/>
                </a:lnSpc>
              </a:pPr>
              <a:r>
                <a:rPr lang="en-US" altLang="zh-CN" sz="2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AB</a:t>
              </a:r>
              <a:r>
                <a:rPr lang="zh-CN" altLang="en-US" sz="2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2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Ab</a:t>
              </a:r>
              <a:r>
                <a:rPr lang="zh-CN" altLang="en-US" sz="2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2800" dirty="0" err="1">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aB</a:t>
              </a:r>
              <a:r>
                <a:rPr lang="zh-CN" altLang="en-US" sz="2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2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ab</a:t>
              </a:r>
              <a:r>
                <a:rPr lang="zh-CN" altLang="en-US" sz="2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2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1 : 1 : 1</a:t>
              </a:r>
              <a:r>
                <a:rPr lang="zh-CN" altLang="en-US" sz="2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2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 1</a:t>
              </a:r>
              <a:endParaRPr lang="zh-CN" altLang="en-US" sz="2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cxnSp>
        <p:nvCxnSpPr>
          <p:cNvPr id="488" name="直接箭头连接符 487"/>
          <p:cNvCxnSpPr/>
          <p:nvPr/>
        </p:nvCxnSpPr>
        <p:spPr>
          <a:xfrm flipH="1">
            <a:off x="3188400" y="2909893"/>
            <a:ext cx="0" cy="553258"/>
          </a:xfrm>
          <a:prstGeom prst="straightConnector1">
            <a:avLst/>
          </a:prstGeom>
          <a:ln w="57150">
            <a:solidFill>
              <a:srgbClr val="4F45AE"/>
            </a:solidFill>
            <a:tailEnd type="triangle"/>
          </a:ln>
        </p:spPr>
        <p:style>
          <a:lnRef idx="1">
            <a:schemeClr val="accent1"/>
          </a:lnRef>
          <a:fillRef idx="0">
            <a:schemeClr val="accent1"/>
          </a:fillRef>
          <a:effectRef idx="0">
            <a:schemeClr val="accent1"/>
          </a:effectRef>
          <a:fontRef idx="minor">
            <a:schemeClr val="tx1"/>
          </a:fontRef>
        </p:style>
      </p:cxnSp>
      <p:grpSp>
        <p:nvGrpSpPr>
          <p:cNvPr id="39" name="组合 38"/>
          <p:cNvGrpSpPr/>
          <p:nvPr/>
        </p:nvGrpSpPr>
        <p:grpSpPr>
          <a:xfrm>
            <a:off x="1029972" y="1752229"/>
            <a:ext cx="4330780" cy="1152455"/>
            <a:chOff x="1094656" y="1644392"/>
            <a:chExt cx="4330780" cy="1152455"/>
          </a:xfrm>
        </p:grpSpPr>
        <p:grpSp>
          <p:nvGrpSpPr>
            <p:cNvPr id="481" name="组合 480"/>
            <p:cNvGrpSpPr/>
            <p:nvPr/>
          </p:nvGrpSpPr>
          <p:grpSpPr>
            <a:xfrm>
              <a:off x="1094656" y="1644392"/>
              <a:ext cx="4330780" cy="1152455"/>
              <a:chOff x="580069" y="1655302"/>
              <a:chExt cx="4330780" cy="1152455"/>
            </a:xfrm>
          </p:grpSpPr>
          <p:sp>
            <p:nvSpPr>
              <p:cNvPr id="482" name="矩形: 圆角 481"/>
              <p:cNvSpPr/>
              <p:nvPr/>
            </p:nvSpPr>
            <p:spPr>
              <a:xfrm>
                <a:off x="580069" y="1655302"/>
                <a:ext cx="4330780" cy="1152455"/>
              </a:xfrm>
              <a:prstGeom prst="roundRect">
                <a:avLst>
                  <a:gd name="adj" fmla="val 9646"/>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3" name="文本框 482"/>
              <p:cNvSpPr txBox="1"/>
              <p:nvPr/>
            </p:nvSpPr>
            <p:spPr>
              <a:xfrm>
                <a:off x="625790" y="1806125"/>
                <a:ext cx="4246954" cy="437043"/>
              </a:xfrm>
              <a:prstGeom prst="rect">
                <a:avLst/>
              </a:prstGeom>
              <a:noFill/>
            </p:spPr>
            <p:txBody>
              <a:bodyPr wrap="square" rtlCol="0">
                <a:spAutoFit/>
              </a:bodyPr>
              <a:lstStyle/>
              <a:p>
                <a:pPr>
                  <a:lnSpc>
                    <a:spcPct val="80000"/>
                  </a:lnSpc>
                </a:pPr>
                <a:r>
                  <a:rPr lang="zh-CN" altLang="en-US" sz="280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该细胞中：</a:t>
                </a:r>
                <a:r>
                  <a:rPr lang="en-US" altLang="zh-CN" sz="280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Ab : aB</a:t>
                </a:r>
                <a:r>
                  <a:rPr lang="zh-CN" altLang="en-US" sz="280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280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1∶1</a:t>
                </a:r>
                <a:endParaRPr lang="zh-CN" altLang="en-US" sz="280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491" name="文本框 490"/>
            <p:cNvSpPr txBox="1"/>
            <p:nvPr/>
          </p:nvSpPr>
          <p:spPr>
            <a:xfrm>
              <a:off x="1159430" y="2317754"/>
              <a:ext cx="4246954" cy="437043"/>
            </a:xfrm>
            <a:prstGeom prst="rect">
              <a:avLst/>
            </a:prstGeom>
            <a:noFill/>
          </p:spPr>
          <p:txBody>
            <a:bodyPr wrap="square" rtlCol="0">
              <a:spAutoFit/>
            </a:bodyPr>
            <a:lstStyle/>
            <a:p>
              <a:pPr>
                <a:lnSpc>
                  <a:spcPct val="80000"/>
                </a:lnSpc>
              </a:pPr>
              <a:r>
                <a:rPr lang="zh-CN" altLang="en-US" sz="280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其他细胞：</a:t>
              </a:r>
              <a:r>
                <a:rPr lang="en-US" altLang="zh-CN" sz="280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AB : ab</a:t>
              </a:r>
              <a:r>
                <a:rPr lang="zh-CN" altLang="en-US" sz="280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280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1∶1</a:t>
              </a:r>
              <a:endParaRPr lang="zh-CN" altLang="en-US" sz="280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cxnSp>
        <p:nvCxnSpPr>
          <p:cNvPr id="492" name="直接箭头连接符 491"/>
          <p:cNvCxnSpPr/>
          <p:nvPr/>
        </p:nvCxnSpPr>
        <p:spPr>
          <a:xfrm flipH="1">
            <a:off x="3188400" y="4601469"/>
            <a:ext cx="0" cy="553258"/>
          </a:xfrm>
          <a:prstGeom prst="straightConnector1">
            <a:avLst/>
          </a:prstGeom>
          <a:ln w="57150">
            <a:solidFill>
              <a:srgbClr val="4F45AE"/>
            </a:solidFill>
            <a:tailEnd type="triangle"/>
          </a:ln>
        </p:spPr>
        <p:style>
          <a:lnRef idx="1">
            <a:schemeClr val="accent1"/>
          </a:lnRef>
          <a:fillRef idx="0">
            <a:schemeClr val="accent1"/>
          </a:fillRef>
          <a:effectRef idx="0">
            <a:schemeClr val="accent1"/>
          </a:effectRef>
          <a:fontRef idx="minor">
            <a:schemeClr val="tx1"/>
          </a:fontRef>
        </p:style>
      </p:cxnSp>
      <p:grpSp>
        <p:nvGrpSpPr>
          <p:cNvPr id="493" name="组合 492"/>
          <p:cNvGrpSpPr/>
          <p:nvPr/>
        </p:nvGrpSpPr>
        <p:grpSpPr>
          <a:xfrm>
            <a:off x="587461" y="5154727"/>
            <a:ext cx="5215802" cy="1152455"/>
            <a:chOff x="60811" y="2105893"/>
            <a:chExt cx="5215802" cy="1152455"/>
          </a:xfrm>
        </p:grpSpPr>
        <p:sp>
          <p:nvSpPr>
            <p:cNvPr id="494" name="矩形: 圆角 493"/>
            <p:cNvSpPr/>
            <p:nvPr/>
          </p:nvSpPr>
          <p:spPr>
            <a:xfrm>
              <a:off x="60811" y="2105893"/>
              <a:ext cx="5215802" cy="1152455"/>
            </a:xfrm>
            <a:prstGeom prst="roundRect">
              <a:avLst>
                <a:gd name="adj" fmla="val 9646"/>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5" name="文本框 494"/>
            <p:cNvSpPr txBox="1"/>
            <p:nvPr/>
          </p:nvSpPr>
          <p:spPr>
            <a:xfrm>
              <a:off x="193681" y="2116310"/>
              <a:ext cx="5077647" cy="1082669"/>
            </a:xfrm>
            <a:prstGeom prst="rect">
              <a:avLst/>
            </a:prstGeom>
            <a:noFill/>
          </p:spPr>
          <p:txBody>
            <a:bodyPr wrap="square" rtlCol="0">
              <a:spAutoFit/>
            </a:bodyPr>
            <a:lstStyle/>
            <a:p>
              <a:pPr algn="ctr">
                <a:lnSpc>
                  <a:spcPct val="120000"/>
                </a:lnSpc>
              </a:pPr>
              <a:r>
                <a:rPr lang="en-US" altLang="zh-CN" sz="2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A_B_</a:t>
              </a:r>
              <a:r>
                <a:rPr lang="zh-CN" altLang="en-US" sz="2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2800" dirty="0" err="1">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A_bb</a:t>
              </a:r>
              <a:r>
                <a:rPr lang="zh-CN" altLang="en-US" sz="2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2800" dirty="0" err="1">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aaB</a:t>
              </a:r>
              <a:r>
                <a:rPr lang="en-US" altLang="zh-CN" sz="2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_</a:t>
              </a:r>
              <a:r>
                <a:rPr lang="zh-CN" altLang="en-US" sz="2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2800" dirty="0" err="1">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aabb</a:t>
              </a:r>
              <a:endParaRPr lang="en-US" altLang="zh-CN" sz="2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a:p>
              <a:pPr algn="ctr">
                <a:lnSpc>
                  <a:spcPct val="120000"/>
                </a:lnSpc>
              </a:pPr>
              <a:r>
                <a:rPr lang="zh-CN" altLang="en-US" sz="2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2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9 : 3 : 3</a:t>
              </a:r>
              <a:r>
                <a:rPr lang="zh-CN" altLang="en-US" sz="2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2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 1</a:t>
              </a:r>
              <a:endParaRPr lang="zh-CN" altLang="en-US" sz="28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grpSp>
        <p:nvGrpSpPr>
          <p:cNvPr id="19" name="淘宝网Chenying0907出品 7"/>
          <p:cNvGrpSpPr/>
          <p:nvPr/>
        </p:nvGrpSpPr>
        <p:grpSpPr>
          <a:xfrm>
            <a:off x="552971" y="324163"/>
            <a:ext cx="604358" cy="216024"/>
            <a:chOff x="264939" y="188640"/>
            <a:chExt cx="604358" cy="216024"/>
          </a:xfrm>
        </p:grpSpPr>
        <p:sp>
          <p:nvSpPr>
            <p:cNvPr id="20" name="燕尾形 19"/>
            <p:cNvSpPr/>
            <p:nvPr/>
          </p:nvSpPr>
          <p:spPr>
            <a:xfrm>
              <a:off x="264939" y="188640"/>
              <a:ext cx="216024" cy="216024"/>
            </a:xfrm>
            <a:prstGeom prst="chevron">
              <a:avLst/>
            </a:prstGeom>
            <a:solidFill>
              <a:srgbClr val="F835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1" name="燕尾形 20"/>
            <p:cNvSpPr/>
            <p:nvPr/>
          </p:nvSpPr>
          <p:spPr>
            <a:xfrm>
              <a:off x="454914" y="188640"/>
              <a:ext cx="216024" cy="216024"/>
            </a:xfrm>
            <a:prstGeom prst="chevron">
              <a:avLst/>
            </a:prstGeom>
            <a:solidFill>
              <a:srgbClr val="F8353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燕尾形 21"/>
            <p:cNvSpPr/>
            <p:nvPr/>
          </p:nvSpPr>
          <p:spPr>
            <a:xfrm>
              <a:off x="653273" y="188640"/>
              <a:ext cx="216024" cy="216024"/>
            </a:xfrm>
            <a:prstGeom prst="chevron">
              <a:avLst/>
            </a:prstGeom>
            <a:solidFill>
              <a:srgbClr val="F8353D">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23" name="淘宝网Chenying0907出品 9"/>
          <p:cNvSpPr txBox="1"/>
          <p:nvPr/>
        </p:nvSpPr>
        <p:spPr>
          <a:xfrm>
            <a:off x="1345058" y="186512"/>
            <a:ext cx="4541391" cy="438582"/>
          </a:xfrm>
          <a:prstGeom prst="rect">
            <a:avLst/>
          </a:prstGeom>
          <a:noFill/>
        </p:spPr>
        <p:txBody>
          <a:bodyPr wrap="square" lIns="68580" tIns="34290" rIns="68580" bIns="34290" rtlCol="0">
            <a:spAutoFit/>
          </a:bodyPr>
          <a:lstStyle/>
          <a:p>
            <a:pPr marL="0" lvl="1"/>
            <a:r>
              <a:rPr lang="zh-CN" altLang="en-US" sz="2400" b="1" dirty="0">
                <a:solidFill>
                  <a:srgbClr val="F8353D"/>
                </a:solidFill>
                <a:latin typeface="微软雅黑" pitchFamily="34" charset="-122"/>
                <a:ea typeface="微软雅黑" pitchFamily="34" charset="-122"/>
              </a:rPr>
              <a:t>孟德尔遗传规律的现代解释</a:t>
            </a:r>
          </a:p>
        </p:txBody>
      </p:sp>
      <p:cxnSp>
        <p:nvCxnSpPr>
          <p:cNvPr id="24" name="淘宝网Chenying0907出品 12"/>
          <p:cNvCxnSpPr/>
          <p:nvPr/>
        </p:nvCxnSpPr>
        <p:spPr>
          <a:xfrm>
            <a:off x="1417067" y="620688"/>
            <a:ext cx="964907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7" presetClass="entr" presetSubtype="0" fill="hold"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cond evt="onBegin" delay="0">
                          <p:tn val="9"/>
                        </p:cond>
                      </p:stCondLst>
                      <p:childTnLst>
                        <p:par>
                          <p:cTn id="11" fill="hold" nodeType="afterGroup">
                            <p:stCondLst>
                              <p:cond delay="0"/>
                            </p:stCondLst>
                            <p:childTnLst>
                              <p:par>
                                <p:cTn id="12" presetID="47" presetClass="entr" presetSubtype="0" fill="hold" nodeType="clickEffect">
                                  <p:stCondLst>
                                    <p:cond delay="0"/>
                                  </p:stCondLst>
                                  <p:childTnLst>
                                    <p:set>
                                      <p:cBhvr>
                                        <p:cTn id="13" dur="1" fill="hold">
                                          <p:stCondLst>
                                            <p:cond delay="0"/>
                                          </p:stCondLst>
                                        </p:cTn>
                                        <p:tgtEl>
                                          <p:spTgt spid="488"/>
                                        </p:tgtEl>
                                        <p:attrNameLst>
                                          <p:attrName>style.visibility</p:attrName>
                                        </p:attrNameLst>
                                      </p:cBhvr>
                                      <p:to>
                                        <p:strVal val="visible"/>
                                      </p:to>
                                    </p:set>
                                    <p:animEffect transition="in" filter="fade">
                                      <p:cBhvr>
                                        <p:cTn id="14" dur="1000"/>
                                        <p:tgtEl>
                                          <p:spTgt spid="488"/>
                                        </p:tgtEl>
                                      </p:cBhvr>
                                    </p:animEffect>
                                    <p:anim calcmode="lin" valueType="num">
                                      <p:cBhvr>
                                        <p:cTn id="15" dur="1000" fill="hold"/>
                                        <p:tgtEl>
                                          <p:spTgt spid="488"/>
                                        </p:tgtEl>
                                        <p:attrNameLst>
                                          <p:attrName>ppt_x</p:attrName>
                                        </p:attrNameLst>
                                      </p:cBhvr>
                                      <p:tavLst>
                                        <p:tav tm="0">
                                          <p:val>
                                            <p:strVal val="#ppt_x"/>
                                          </p:val>
                                        </p:tav>
                                        <p:tav tm="100000">
                                          <p:val>
                                            <p:strVal val="#ppt_x"/>
                                          </p:val>
                                        </p:tav>
                                      </p:tavLst>
                                    </p:anim>
                                    <p:anim calcmode="lin" valueType="num">
                                      <p:cBhvr>
                                        <p:cTn id="16" dur="1000" fill="hold"/>
                                        <p:tgtEl>
                                          <p:spTgt spid="488"/>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cond evt="onBegin" delay="0">
                          <p:tn val="16"/>
                        </p:cond>
                      </p:stCondLst>
                      <p:childTnLst>
                        <p:par>
                          <p:cTn id="18" fill="hold" nodeType="afterGroup">
                            <p:stCondLst>
                              <p:cond delay="0"/>
                            </p:stCondLst>
                            <p:childTnLst>
                              <p:par>
                                <p:cTn id="19" presetID="47" presetClass="entr" presetSubtype="0" fill="hold" nodeType="clickEffect">
                                  <p:stCondLst>
                                    <p:cond delay="0"/>
                                  </p:stCondLst>
                                  <p:childTnLst>
                                    <p:set>
                                      <p:cBhvr>
                                        <p:cTn id="20" dur="1" fill="hold">
                                          <p:stCondLst>
                                            <p:cond delay="0"/>
                                          </p:stCondLst>
                                        </p:cTn>
                                        <p:tgtEl>
                                          <p:spTgt spid="485"/>
                                        </p:tgtEl>
                                        <p:attrNameLst>
                                          <p:attrName>style.visibility</p:attrName>
                                        </p:attrNameLst>
                                      </p:cBhvr>
                                      <p:to>
                                        <p:strVal val="visible"/>
                                      </p:to>
                                    </p:set>
                                    <p:animEffect transition="in" filter="fade">
                                      <p:cBhvr>
                                        <p:cTn id="21" dur="1000"/>
                                        <p:tgtEl>
                                          <p:spTgt spid="485"/>
                                        </p:tgtEl>
                                      </p:cBhvr>
                                    </p:animEffect>
                                    <p:anim calcmode="lin" valueType="num">
                                      <p:cBhvr>
                                        <p:cTn id="22" dur="1000" fill="hold"/>
                                        <p:tgtEl>
                                          <p:spTgt spid="485"/>
                                        </p:tgtEl>
                                        <p:attrNameLst>
                                          <p:attrName>ppt_x</p:attrName>
                                        </p:attrNameLst>
                                      </p:cBhvr>
                                      <p:tavLst>
                                        <p:tav tm="0">
                                          <p:val>
                                            <p:strVal val="#ppt_x"/>
                                          </p:val>
                                        </p:tav>
                                        <p:tav tm="100000">
                                          <p:val>
                                            <p:strVal val="#ppt_x"/>
                                          </p:val>
                                        </p:tav>
                                      </p:tavLst>
                                    </p:anim>
                                    <p:anim calcmode="lin" valueType="num">
                                      <p:cBhvr>
                                        <p:cTn id="23" dur="1000" fill="hold"/>
                                        <p:tgtEl>
                                          <p:spTgt spid="485"/>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cond evt="onBegin" delay="0">
                          <p:tn val="23"/>
                        </p:cond>
                      </p:stCondLst>
                      <p:childTnLst>
                        <p:par>
                          <p:cTn id="25" fill="hold" nodeType="afterGroup">
                            <p:stCondLst>
                              <p:cond delay="0"/>
                            </p:stCondLst>
                            <p:childTnLst>
                              <p:par>
                                <p:cTn id="26" presetID="47" presetClass="entr" presetSubtype="0" fill="hold" nodeType="clickEffect">
                                  <p:stCondLst>
                                    <p:cond delay="0"/>
                                  </p:stCondLst>
                                  <p:childTnLst>
                                    <p:set>
                                      <p:cBhvr>
                                        <p:cTn id="27" dur="1" fill="hold">
                                          <p:stCondLst>
                                            <p:cond delay="0"/>
                                          </p:stCondLst>
                                        </p:cTn>
                                        <p:tgtEl>
                                          <p:spTgt spid="492"/>
                                        </p:tgtEl>
                                        <p:attrNameLst>
                                          <p:attrName>style.visibility</p:attrName>
                                        </p:attrNameLst>
                                      </p:cBhvr>
                                      <p:to>
                                        <p:strVal val="visible"/>
                                      </p:to>
                                    </p:set>
                                    <p:animEffect transition="in" filter="fade">
                                      <p:cBhvr>
                                        <p:cTn id="28" dur="1000"/>
                                        <p:tgtEl>
                                          <p:spTgt spid="492"/>
                                        </p:tgtEl>
                                      </p:cBhvr>
                                    </p:animEffect>
                                    <p:anim calcmode="lin" valueType="num">
                                      <p:cBhvr>
                                        <p:cTn id="29" dur="1000" fill="hold"/>
                                        <p:tgtEl>
                                          <p:spTgt spid="492"/>
                                        </p:tgtEl>
                                        <p:attrNameLst>
                                          <p:attrName>ppt_x</p:attrName>
                                        </p:attrNameLst>
                                      </p:cBhvr>
                                      <p:tavLst>
                                        <p:tav tm="0">
                                          <p:val>
                                            <p:strVal val="#ppt_x"/>
                                          </p:val>
                                        </p:tav>
                                        <p:tav tm="100000">
                                          <p:val>
                                            <p:strVal val="#ppt_x"/>
                                          </p:val>
                                        </p:tav>
                                      </p:tavLst>
                                    </p:anim>
                                    <p:anim calcmode="lin" valueType="num">
                                      <p:cBhvr>
                                        <p:cTn id="30" dur="1000" fill="hold"/>
                                        <p:tgtEl>
                                          <p:spTgt spid="492"/>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cond evt="onBegin" delay="0">
                          <p:tn val="30"/>
                        </p:cond>
                      </p:stCondLst>
                      <p:childTnLst>
                        <p:par>
                          <p:cTn id="32" fill="hold" nodeType="afterGroup">
                            <p:stCondLst>
                              <p:cond delay="0"/>
                            </p:stCondLst>
                            <p:childTnLst>
                              <p:par>
                                <p:cTn id="33" presetID="47" presetClass="entr" presetSubtype="0" fill="hold" nodeType="clickEffect">
                                  <p:stCondLst>
                                    <p:cond delay="0"/>
                                  </p:stCondLst>
                                  <p:childTnLst>
                                    <p:set>
                                      <p:cBhvr>
                                        <p:cTn id="34" dur="1" fill="hold">
                                          <p:stCondLst>
                                            <p:cond delay="0"/>
                                          </p:stCondLst>
                                        </p:cTn>
                                        <p:tgtEl>
                                          <p:spTgt spid="493"/>
                                        </p:tgtEl>
                                        <p:attrNameLst>
                                          <p:attrName>style.visibility</p:attrName>
                                        </p:attrNameLst>
                                      </p:cBhvr>
                                      <p:to>
                                        <p:strVal val="visible"/>
                                      </p:to>
                                    </p:set>
                                    <p:animEffect transition="in" filter="fade">
                                      <p:cBhvr>
                                        <p:cTn id="35" dur="1000"/>
                                        <p:tgtEl>
                                          <p:spTgt spid="493"/>
                                        </p:tgtEl>
                                      </p:cBhvr>
                                    </p:animEffect>
                                    <p:anim calcmode="lin" valueType="num">
                                      <p:cBhvr>
                                        <p:cTn id="36" dur="1000" fill="hold"/>
                                        <p:tgtEl>
                                          <p:spTgt spid="493"/>
                                        </p:tgtEl>
                                        <p:attrNameLst>
                                          <p:attrName>ppt_x</p:attrName>
                                        </p:attrNameLst>
                                      </p:cBhvr>
                                      <p:tavLst>
                                        <p:tav tm="0">
                                          <p:val>
                                            <p:strVal val="#ppt_x"/>
                                          </p:val>
                                        </p:tav>
                                        <p:tav tm="100000">
                                          <p:val>
                                            <p:strVal val="#ppt_x"/>
                                          </p:val>
                                        </p:tav>
                                      </p:tavLst>
                                    </p:anim>
                                    <p:anim calcmode="lin" valueType="num">
                                      <p:cBhvr>
                                        <p:cTn id="37" dur="1000" fill="hold"/>
                                        <p:tgtEl>
                                          <p:spTgt spid="493"/>
                                        </p:tgtEl>
                                        <p:attrNameLst>
                                          <p:attrName>ppt_y</p:attrName>
                                        </p:attrNameLst>
                                      </p:cBhvr>
                                      <p:tavLst>
                                        <p:tav tm="0">
                                          <p:val>
                                            <p:strVal val="#ppt_y-.1"/>
                                          </p:val>
                                        </p:tav>
                                        <p:tav tm="100000">
                                          <p:val>
                                            <p:strVal val="#ppt_y"/>
                                          </p:val>
                                        </p:tav>
                                      </p:tavLst>
                                    </p:anim>
                                  </p:childTnLst>
                                </p:cTn>
                              </p:par>
                            </p:childTnLst>
                          </p:cTn>
                        </p:par>
                      </p:childTnLst>
                    </p:cTn>
                  </p:par>
                  <p:par>
                    <p:cTn id="38" fill="hold" nodeType="clickPar">
                      <p:stCondLst>
                        <p:cond delay="indefinite"/>
                        <p:cond evt="onBegin" delay="0">
                          <p:tn val="37"/>
                        </p:cond>
                      </p:stCondLst>
                      <p:childTnLst>
                        <p:par>
                          <p:cTn id="39" fill="hold" nodeType="afterGroup">
                            <p:stCondLst>
                              <p:cond delay="0"/>
                            </p:stCondLst>
                            <p:childTnLst>
                              <p:par>
                                <p:cTn id="40" presetID="47" presetClass="entr" presetSubtype="0" fill="hold" grpId="0" nodeType="clickEffect">
                                  <p:stCondLst>
                                    <p:cond delay="0"/>
                                  </p:stCondLst>
                                  <p:childTnLst>
                                    <p:set>
                                      <p:cBhvr>
                                        <p:cTn id="41" dur="1" fill="hold">
                                          <p:stCondLst>
                                            <p:cond delay="0"/>
                                          </p:stCondLst>
                                        </p:cTn>
                                        <p:tgtEl>
                                          <p:spTgt spid="484"/>
                                        </p:tgtEl>
                                        <p:attrNameLst>
                                          <p:attrName>style.visibility</p:attrName>
                                        </p:attrNameLst>
                                      </p:cBhvr>
                                      <p:to>
                                        <p:strVal val="visible"/>
                                      </p:to>
                                    </p:set>
                                    <p:animEffect transition="in" filter="fade">
                                      <p:cBhvr>
                                        <p:cTn id="42" dur="1000"/>
                                        <p:tgtEl>
                                          <p:spTgt spid="484"/>
                                        </p:tgtEl>
                                      </p:cBhvr>
                                    </p:animEffect>
                                    <p:anim calcmode="lin" valueType="num">
                                      <p:cBhvr>
                                        <p:cTn id="43" dur="1000" fill="hold"/>
                                        <p:tgtEl>
                                          <p:spTgt spid="484"/>
                                        </p:tgtEl>
                                        <p:attrNameLst>
                                          <p:attrName>ppt_x</p:attrName>
                                        </p:attrNameLst>
                                      </p:cBhvr>
                                      <p:tavLst>
                                        <p:tav tm="0">
                                          <p:val>
                                            <p:strVal val="#ppt_x"/>
                                          </p:val>
                                        </p:tav>
                                        <p:tav tm="100000">
                                          <p:val>
                                            <p:strVal val="#ppt_x"/>
                                          </p:val>
                                        </p:tav>
                                      </p:tavLst>
                                    </p:anim>
                                    <p:anim calcmode="lin" valueType="num">
                                      <p:cBhvr>
                                        <p:cTn id="44" dur="1000" fill="hold"/>
                                        <p:tgtEl>
                                          <p:spTgt spid="48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4" grpId="0"/>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86" name="组合 85"/>
          <p:cNvGrpSpPr/>
          <p:nvPr/>
        </p:nvGrpSpPr>
        <p:grpSpPr>
          <a:xfrm>
            <a:off x="2616055" y="1981783"/>
            <a:ext cx="2827005" cy="3959219"/>
            <a:chOff x="1848340" y="1834984"/>
            <a:chExt cx="2827005" cy="3959219"/>
          </a:xfrm>
        </p:grpSpPr>
        <p:grpSp>
          <p:nvGrpSpPr>
            <p:cNvPr id="6" name="组合 5"/>
            <p:cNvGrpSpPr/>
            <p:nvPr/>
          </p:nvGrpSpPr>
          <p:grpSpPr>
            <a:xfrm>
              <a:off x="1848340" y="1834984"/>
              <a:ext cx="2827005" cy="2676519"/>
              <a:chOff x="827909" y="2006501"/>
              <a:chExt cx="1763483" cy="1669610"/>
            </a:xfrm>
          </p:grpSpPr>
          <p:sp>
            <p:nvSpPr>
              <p:cNvPr id="7" name="椭圆 6"/>
              <p:cNvSpPr/>
              <p:nvPr/>
            </p:nvSpPr>
            <p:spPr>
              <a:xfrm>
                <a:off x="827909" y="2006501"/>
                <a:ext cx="1653456" cy="1669610"/>
              </a:xfrm>
              <a:prstGeom prst="ellipse">
                <a:avLst/>
              </a:prstGeom>
              <a:solidFill>
                <a:srgbClr val="D1D1FF"/>
              </a:solidFill>
              <a:ln w="3810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p:nvGrpSpPr>
            <p:grpSpPr>
              <a:xfrm>
                <a:off x="964295" y="2323124"/>
                <a:ext cx="406521" cy="1017919"/>
                <a:chOff x="1293720" y="3153994"/>
                <a:chExt cx="406521" cy="1119711"/>
              </a:xfrm>
            </p:grpSpPr>
            <p:sp>
              <p:nvSpPr>
                <p:cNvPr id="36" name="文本框 35"/>
                <p:cNvSpPr txBox="1"/>
                <p:nvPr/>
              </p:nvSpPr>
              <p:spPr>
                <a:xfrm>
                  <a:off x="1293720" y="3227745"/>
                  <a:ext cx="406521" cy="440121"/>
                </a:xfrm>
                <a:prstGeom prst="rect">
                  <a:avLst/>
                </a:prstGeom>
                <a:noFill/>
              </p:spPr>
              <p:txBody>
                <a:bodyPr wrap="square" rtlCol="0">
                  <a:spAutoFit/>
                </a:bodyPr>
                <a:lstStyle/>
                <a:p>
                  <a:r>
                    <a:rPr lang="en-US" altLang="zh-CN" sz="2000" b="1"/>
                    <a:t>A</a:t>
                  </a:r>
                  <a:endParaRPr lang="zh-CN" altLang="en-US" sz="2000" b="1"/>
                </a:p>
              </p:txBody>
            </p:sp>
            <p:grpSp>
              <p:nvGrpSpPr>
                <p:cNvPr id="37" name="组合 36"/>
                <p:cNvGrpSpPr/>
                <p:nvPr/>
              </p:nvGrpSpPr>
              <p:grpSpPr>
                <a:xfrm>
                  <a:off x="1492418" y="3153994"/>
                  <a:ext cx="128308" cy="1119711"/>
                  <a:chOff x="1227232" y="3103653"/>
                  <a:chExt cx="128308" cy="1119711"/>
                </a:xfrm>
              </p:grpSpPr>
              <p:grpSp>
                <p:nvGrpSpPr>
                  <p:cNvPr id="38" name="组合 37"/>
                  <p:cNvGrpSpPr/>
                  <p:nvPr/>
                </p:nvGrpSpPr>
                <p:grpSpPr>
                  <a:xfrm>
                    <a:off x="1227232" y="3103653"/>
                    <a:ext cx="128308" cy="1119711"/>
                    <a:chOff x="1917484" y="2458525"/>
                    <a:chExt cx="106040" cy="1119711"/>
                  </a:xfrm>
                </p:grpSpPr>
                <p:grpSp>
                  <p:nvGrpSpPr>
                    <p:cNvPr id="40" name="组合 39"/>
                    <p:cNvGrpSpPr/>
                    <p:nvPr/>
                  </p:nvGrpSpPr>
                  <p:grpSpPr>
                    <a:xfrm>
                      <a:off x="1917484" y="2458525"/>
                      <a:ext cx="106040" cy="1119711"/>
                      <a:chOff x="1917484" y="2458525"/>
                      <a:chExt cx="106040" cy="1119711"/>
                    </a:xfrm>
                  </p:grpSpPr>
                  <p:sp>
                    <p:nvSpPr>
                      <p:cNvPr id="42" name="椭圆 41"/>
                      <p:cNvSpPr/>
                      <p:nvPr/>
                    </p:nvSpPr>
                    <p:spPr>
                      <a:xfrm>
                        <a:off x="1917484" y="2458525"/>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43" name="椭圆 42"/>
                      <p:cNvSpPr/>
                      <p:nvPr/>
                    </p:nvSpPr>
                    <p:spPr>
                      <a:xfrm>
                        <a:off x="1917484" y="3015319"/>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sp>
                  <p:nvSpPr>
                    <p:cNvPr id="41" name="椭圆 40"/>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cxnSp>
                <p:nvCxnSpPr>
                  <p:cNvPr id="39" name="直接连接符 38"/>
                  <p:cNvCxnSpPr/>
                  <p:nvPr/>
                </p:nvCxnSpPr>
                <p:spPr>
                  <a:xfrm flipH="1">
                    <a:off x="1250418" y="3341979"/>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grpSp>
          <p:grpSp>
            <p:nvGrpSpPr>
              <p:cNvPr id="9" name="组合 8"/>
              <p:cNvGrpSpPr/>
              <p:nvPr/>
            </p:nvGrpSpPr>
            <p:grpSpPr>
              <a:xfrm>
                <a:off x="1380314" y="2320062"/>
                <a:ext cx="533295" cy="1017919"/>
                <a:chOff x="1802675" y="3153994"/>
                <a:chExt cx="533295" cy="1119711"/>
              </a:xfrm>
            </p:grpSpPr>
            <p:grpSp>
              <p:nvGrpSpPr>
                <p:cNvPr id="28" name="组合 27"/>
                <p:cNvGrpSpPr/>
                <p:nvPr/>
              </p:nvGrpSpPr>
              <p:grpSpPr>
                <a:xfrm>
                  <a:off x="1802675" y="3153994"/>
                  <a:ext cx="128308" cy="1119711"/>
                  <a:chOff x="1513147" y="3103653"/>
                  <a:chExt cx="128308" cy="1119711"/>
                </a:xfrm>
              </p:grpSpPr>
              <p:grpSp>
                <p:nvGrpSpPr>
                  <p:cNvPr id="30" name="组合 29"/>
                  <p:cNvGrpSpPr/>
                  <p:nvPr/>
                </p:nvGrpSpPr>
                <p:grpSpPr>
                  <a:xfrm>
                    <a:off x="1513147" y="3103653"/>
                    <a:ext cx="128308" cy="1119711"/>
                    <a:chOff x="1917484" y="2458525"/>
                    <a:chExt cx="106040" cy="1119711"/>
                  </a:xfrm>
                </p:grpSpPr>
                <p:grpSp>
                  <p:nvGrpSpPr>
                    <p:cNvPr id="32" name="组合 31"/>
                    <p:cNvGrpSpPr/>
                    <p:nvPr/>
                  </p:nvGrpSpPr>
                  <p:grpSpPr>
                    <a:xfrm>
                      <a:off x="1917484" y="2458525"/>
                      <a:ext cx="106040" cy="1119711"/>
                      <a:chOff x="1917484" y="2458525"/>
                      <a:chExt cx="106040" cy="1119711"/>
                    </a:xfrm>
                  </p:grpSpPr>
                  <p:sp>
                    <p:nvSpPr>
                      <p:cNvPr id="34" name="椭圆 33"/>
                      <p:cNvSpPr/>
                      <p:nvPr/>
                    </p:nvSpPr>
                    <p:spPr>
                      <a:xfrm>
                        <a:off x="1917484" y="2458525"/>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5" name="椭圆 34"/>
                      <p:cNvSpPr/>
                      <p:nvPr/>
                    </p:nvSpPr>
                    <p:spPr>
                      <a:xfrm>
                        <a:off x="1917484" y="3015319"/>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sp>
                  <p:nvSpPr>
                    <p:cNvPr id="33" name="椭圆 32"/>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cxnSp>
                <p:nvCxnSpPr>
                  <p:cNvPr id="31" name="直接连接符 30"/>
                  <p:cNvCxnSpPr/>
                  <p:nvPr/>
                </p:nvCxnSpPr>
                <p:spPr>
                  <a:xfrm flipH="1">
                    <a:off x="1541248" y="3336899"/>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sp>
              <p:nvSpPr>
                <p:cNvPr id="29" name="文本框 28"/>
                <p:cNvSpPr txBox="1"/>
                <p:nvPr/>
              </p:nvSpPr>
              <p:spPr>
                <a:xfrm>
                  <a:off x="1929449" y="3221132"/>
                  <a:ext cx="406521" cy="440121"/>
                </a:xfrm>
                <a:prstGeom prst="rect">
                  <a:avLst/>
                </a:prstGeom>
                <a:noFill/>
              </p:spPr>
              <p:txBody>
                <a:bodyPr wrap="square" rtlCol="0">
                  <a:spAutoFit/>
                </a:bodyPr>
                <a:lstStyle/>
                <a:p>
                  <a:r>
                    <a:rPr lang="en-US" altLang="zh-CN" sz="2000" b="1"/>
                    <a:t>a</a:t>
                  </a:r>
                  <a:endParaRPr lang="zh-CN" altLang="en-US" sz="2000" b="1"/>
                </a:p>
              </p:txBody>
            </p:sp>
          </p:grpSp>
          <p:grpSp>
            <p:nvGrpSpPr>
              <p:cNvPr id="10" name="组合 9"/>
              <p:cNvGrpSpPr/>
              <p:nvPr/>
            </p:nvGrpSpPr>
            <p:grpSpPr>
              <a:xfrm>
                <a:off x="1656597" y="2771841"/>
                <a:ext cx="406521" cy="632047"/>
                <a:chOff x="1290836" y="3153994"/>
                <a:chExt cx="406521" cy="1119711"/>
              </a:xfrm>
            </p:grpSpPr>
            <p:sp>
              <p:nvSpPr>
                <p:cNvPr id="20" name="文本框 19"/>
                <p:cNvSpPr txBox="1"/>
                <p:nvPr/>
              </p:nvSpPr>
              <p:spPr>
                <a:xfrm>
                  <a:off x="1290836" y="3153994"/>
                  <a:ext cx="406521" cy="708820"/>
                </a:xfrm>
                <a:prstGeom prst="rect">
                  <a:avLst/>
                </a:prstGeom>
                <a:noFill/>
              </p:spPr>
              <p:txBody>
                <a:bodyPr wrap="square" rtlCol="0">
                  <a:spAutoFit/>
                </a:bodyPr>
                <a:lstStyle/>
                <a:p>
                  <a:r>
                    <a:rPr lang="en-US" altLang="zh-CN" sz="2000" b="1"/>
                    <a:t>B</a:t>
                  </a:r>
                  <a:endParaRPr lang="zh-CN" altLang="en-US" sz="2000" b="1"/>
                </a:p>
              </p:txBody>
            </p:sp>
            <p:grpSp>
              <p:nvGrpSpPr>
                <p:cNvPr id="21" name="组合 20"/>
                <p:cNvGrpSpPr/>
                <p:nvPr/>
              </p:nvGrpSpPr>
              <p:grpSpPr>
                <a:xfrm>
                  <a:off x="1492418" y="3153994"/>
                  <a:ext cx="128308" cy="1119711"/>
                  <a:chOff x="1227232" y="3103653"/>
                  <a:chExt cx="128308" cy="1119711"/>
                </a:xfrm>
              </p:grpSpPr>
              <p:grpSp>
                <p:nvGrpSpPr>
                  <p:cNvPr id="22" name="组合 21"/>
                  <p:cNvGrpSpPr/>
                  <p:nvPr/>
                </p:nvGrpSpPr>
                <p:grpSpPr>
                  <a:xfrm>
                    <a:off x="1227232" y="3103653"/>
                    <a:ext cx="128308" cy="1119711"/>
                    <a:chOff x="1917484" y="2458525"/>
                    <a:chExt cx="106040" cy="1119711"/>
                  </a:xfrm>
                </p:grpSpPr>
                <p:grpSp>
                  <p:nvGrpSpPr>
                    <p:cNvPr id="24" name="组合 23"/>
                    <p:cNvGrpSpPr/>
                    <p:nvPr/>
                  </p:nvGrpSpPr>
                  <p:grpSpPr>
                    <a:xfrm>
                      <a:off x="1917484" y="2458525"/>
                      <a:ext cx="106040" cy="1119711"/>
                      <a:chOff x="1917484" y="2458525"/>
                      <a:chExt cx="106040" cy="1119711"/>
                    </a:xfrm>
                  </p:grpSpPr>
                  <p:sp>
                    <p:nvSpPr>
                      <p:cNvPr id="26" name="椭圆 25"/>
                      <p:cNvSpPr/>
                      <p:nvPr/>
                    </p:nvSpPr>
                    <p:spPr>
                      <a:xfrm>
                        <a:off x="1917484" y="2458525"/>
                        <a:ext cx="106040" cy="562917"/>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1917484" y="3015319"/>
                        <a:ext cx="106040" cy="562917"/>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 name="椭圆 24"/>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23" name="直接连接符 22"/>
                  <p:cNvCxnSpPr/>
                  <p:nvPr/>
                </p:nvCxnSpPr>
                <p:spPr>
                  <a:xfrm flipH="1">
                    <a:off x="1250418" y="3341979"/>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1" name="组合 10"/>
              <p:cNvGrpSpPr/>
              <p:nvPr/>
            </p:nvGrpSpPr>
            <p:grpSpPr>
              <a:xfrm>
                <a:off x="2064180" y="2771840"/>
                <a:ext cx="527212" cy="650486"/>
                <a:chOff x="1802675" y="3121328"/>
                <a:chExt cx="527212" cy="1152377"/>
              </a:xfrm>
            </p:grpSpPr>
            <p:grpSp>
              <p:nvGrpSpPr>
                <p:cNvPr id="12" name="组合 11"/>
                <p:cNvGrpSpPr/>
                <p:nvPr/>
              </p:nvGrpSpPr>
              <p:grpSpPr>
                <a:xfrm>
                  <a:off x="1802675" y="3153994"/>
                  <a:ext cx="128308" cy="1119711"/>
                  <a:chOff x="1513147" y="3103653"/>
                  <a:chExt cx="128308" cy="1119711"/>
                </a:xfrm>
              </p:grpSpPr>
              <p:grpSp>
                <p:nvGrpSpPr>
                  <p:cNvPr id="14" name="组合 13"/>
                  <p:cNvGrpSpPr/>
                  <p:nvPr/>
                </p:nvGrpSpPr>
                <p:grpSpPr>
                  <a:xfrm>
                    <a:off x="1513147" y="3103653"/>
                    <a:ext cx="128308" cy="1119711"/>
                    <a:chOff x="1917484" y="2458525"/>
                    <a:chExt cx="106040" cy="1119711"/>
                  </a:xfrm>
                </p:grpSpPr>
                <p:grpSp>
                  <p:nvGrpSpPr>
                    <p:cNvPr id="16" name="组合 15"/>
                    <p:cNvGrpSpPr/>
                    <p:nvPr/>
                  </p:nvGrpSpPr>
                  <p:grpSpPr>
                    <a:xfrm>
                      <a:off x="1917484" y="2458525"/>
                      <a:ext cx="106040" cy="1119711"/>
                      <a:chOff x="1917484" y="2458525"/>
                      <a:chExt cx="106040" cy="1119711"/>
                    </a:xfrm>
                  </p:grpSpPr>
                  <p:sp>
                    <p:nvSpPr>
                      <p:cNvPr id="18" name="椭圆 17"/>
                      <p:cNvSpPr/>
                      <p:nvPr/>
                    </p:nvSpPr>
                    <p:spPr>
                      <a:xfrm>
                        <a:off x="1917484" y="2458525"/>
                        <a:ext cx="106040" cy="562917"/>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1917484" y="3015319"/>
                        <a:ext cx="106040" cy="562917"/>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椭圆 16"/>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5" name="直接连接符 14"/>
                  <p:cNvCxnSpPr/>
                  <p:nvPr/>
                </p:nvCxnSpPr>
                <p:spPr>
                  <a:xfrm flipH="1">
                    <a:off x="1541248" y="3336899"/>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sp>
              <p:nvSpPr>
                <p:cNvPr id="13" name="文本框 12"/>
                <p:cNvSpPr txBox="1"/>
                <p:nvPr/>
              </p:nvSpPr>
              <p:spPr>
                <a:xfrm>
                  <a:off x="1923366" y="3121328"/>
                  <a:ext cx="406521" cy="708820"/>
                </a:xfrm>
                <a:prstGeom prst="rect">
                  <a:avLst/>
                </a:prstGeom>
                <a:noFill/>
              </p:spPr>
              <p:txBody>
                <a:bodyPr wrap="square" rtlCol="0">
                  <a:spAutoFit/>
                </a:bodyPr>
                <a:lstStyle/>
                <a:p>
                  <a:r>
                    <a:rPr lang="en-US" altLang="zh-CN" sz="2000" b="1"/>
                    <a:t>b</a:t>
                  </a:r>
                  <a:endParaRPr lang="zh-CN" altLang="en-US" sz="2000" b="1"/>
                </a:p>
              </p:txBody>
            </p:sp>
          </p:grpSp>
        </p:grpSp>
        <p:sp>
          <p:nvSpPr>
            <p:cNvPr id="85" name="矩形 84"/>
            <p:cNvSpPr/>
            <p:nvPr/>
          </p:nvSpPr>
          <p:spPr>
            <a:xfrm>
              <a:off x="1938447" y="4789056"/>
              <a:ext cx="2649030" cy="1005147"/>
            </a:xfrm>
            <a:prstGeom prst="rect">
              <a:avLst/>
            </a:prstGeom>
          </p:spPr>
          <p:txBody>
            <a:bodyPr wrap="square">
              <a:spAutoFit/>
            </a:bodyPr>
            <a:lstStyle/>
            <a:p>
              <a:pPr>
                <a:lnSpc>
                  <a:spcPct val="130000"/>
                </a:lnSpc>
              </a:pPr>
              <a:r>
                <a:rPr lang="en-US" altLang="zh-CN" sz="2400">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400">
                  <a:latin typeface="微软雅黑" panose="020B0503020204020204" pitchFamily="34" charset="-122"/>
                  <a:ea typeface="微软雅黑" panose="020B0503020204020204" pitchFamily="34" charset="-122"/>
                  <a:cs typeface="Times New Roman" panose="02020603050405020304" pitchFamily="18" charset="0"/>
                </a:rPr>
                <a:t>对等位基因位于</a:t>
              </a:r>
              <a:r>
                <a:rPr lang="en-US" altLang="zh-CN" sz="2400">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400">
                  <a:latin typeface="微软雅黑" panose="020B0503020204020204" pitchFamily="34" charset="-122"/>
                  <a:ea typeface="微软雅黑" panose="020B0503020204020204" pitchFamily="34" charset="-122"/>
                  <a:cs typeface="Times New Roman" panose="02020603050405020304" pitchFamily="18" charset="0"/>
                </a:rPr>
                <a:t>对同源染色体上</a:t>
              </a:r>
              <a:endParaRPr lang="zh-CN" altLang="en-US" sz="2400"/>
            </a:p>
          </p:txBody>
        </p:sp>
      </p:grpSp>
      <p:grpSp>
        <p:nvGrpSpPr>
          <p:cNvPr id="88" name="组合 87"/>
          <p:cNvGrpSpPr/>
          <p:nvPr/>
        </p:nvGrpSpPr>
        <p:grpSpPr>
          <a:xfrm>
            <a:off x="6761689" y="1981783"/>
            <a:ext cx="2650623" cy="3980489"/>
            <a:chOff x="5993974" y="1753183"/>
            <a:chExt cx="2650623" cy="3980489"/>
          </a:xfrm>
        </p:grpSpPr>
        <p:grpSp>
          <p:nvGrpSpPr>
            <p:cNvPr id="83" name="组合 82"/>
            <p:cNvGrpSpPr/>
            <p:nvPr/>
          </p:nvGrpSpPr>
          <p:grpSpPr>
            <a:xfrm>
              <a:off x="5993974" y="1753183"/>
              <a:ext cx="2650623" cy="2676519"/>
              <a:chOff x="6443928" y="1737887"/>
              <a:chExt cx="2650623" cy="2676519"/>
            </a:xfrm>
          </p:grpSpPr>
          <p:sp>
            <p:nvSpPr>
              <p:cNvPr id="45" name="椭圆 44"/>
              <p:cNvSpPr/>
              <p:nvPr/>
            </p:nvSpPr>
            <p:spPr>
              <a:xfrm>
                <a:off x="6443928" y="1737887"/>
                <a:ext cx="2650623" cy="2676519"/>
              </a:xfrm>
              <a:prstGeom prst="ellipse">
                <a:avLst/>
              </a:prstGeom>
              <a:solidFill>
                <a:srgbClr val="D1D1FF"/>
              </a:solidFill>
              <a:ln w="38100">
                <a:solidFill>
                  <a:srgbClr val="938C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7154090" y="2240550"/>
                <a:ext cx="1550339" cy="1706524"/>
                <a:chOff x="6645828" y="2240550"/>
                <a:chExt cx="1550339" cy="1706524"/>
              </a:xfrm>
            </p:grpSpPr>
            <p:grpSp>
              <p:nvGrpSpPr>
                <p:cNvPr id="46" name="组合 45"/>
                <p:cNvGrpSpPr/>
                <p:nvPr/>
              </p:nvGrpSpPr>
              <p:grpSpPr>
                <a:xfrm>
                  <a:off x="6662566" y="2245459"/>
                  <a:ext cx="651686" cy="1631806"/>
                  <a:chOff x="1293720" y="3153994"/>
                  <a:chExt cx="406521" cy="1119711"/>
                </a:xfrm>
              </p:grpSpPr>
              <p:sp>
                <p:nvSpPr>
                  <p:cNvPr id="74" name="文本框 73"/>
                  <p:cNvSpPr txBox="1"/>
                  <p:nvPr/>
                </p:nvSpPr>
                <p:spPr>
                  <a:xfrm>
                    <a:off x="1293720" y="3227745"/>
                    <a:ext cx="406521" cy="440121"/>
                  </a:xfrm>
                  <a:prstGeom prst="rect">
                    <a:avLst/>
                  </a:prstGeom>
                  <a:noFill/>
                </p:spPr>
                <p:txBody>
                  <a:bodyPr wrap="square" rtlCol="0">
                    <a:spAutoFit/>
                  </a:bodyPr>
                  <a:lstStyle/>
                  <a:p>
                    <a:r>
                      <a:rPr lang="en-US" altLang="zh-CN" sz="2000" b="1"/>
                      <a:t>A</a:t>
                    </a:r>
                    <a:endParaRPr lang="zh-CN" altLang="en-US" sz="2000" b="1"/>
                  </a:p>
                </p:txBody>
              </p:sp>
              <p:grpSp>
                <p:nvGrpSpPr>
                  <p:cNvPr id="75" name="组合 74"/>
                  <p:cNvGrpSpPr/>
                  <p:nvPr/>
                </p:nvGrpSpPr>
                <p:grpSpPr>
                  <a:xfrm>
                    <a:off x="1492418" y="3153994"/>
                    <a:ext cx="128308" cy="1119711"/>
                    <a:chOff x="1227232" y="3103653"/>
                    <a:chExt cx="128308" cy="1119711"/>
                  </a:xfrm>
                </p:grpSpPr>
                <p:grpSp>
                  <p:nvGrpSpPr>
                    <p:cNvPr id="76" name="组合 75"/>
                    <p:cNvGrpSpPr/>
                    <p:nvPr/>
                  </p:nvGrpSpPr>
                  <p:grpSpPr>
                    <a:xfrm>
                      <a:off x="1227232" y="3103653"/>
                      <a:ext cx="128308" cy="1119711"/>
                      <a:chOff x="1917484" y="2458525"/>
                      <a:chExt cx="106040" cy="1119711"/>
                    </a:xfrm>
                  </p:grpSpPr>
                  <p:grpSp>
                    <p:nvGrpSpPr>
                      <p:cNvPr id="78" name="组合 77"/>
                      <p:cNvGrpSpPr/>
                      <p:nvPr/>
                    </p:nvGrpSpPr>
                    <p:grpSpPr>
                      <a:xfrm>
                        <a:off x="1917484" y="2458525"/>
                        <a:ext cx="106040" cy="1119711"/>
                        <a:chOff x="1917484" y="2458525"/>
                        <a:chExt cx="106040" cy="1119711"/>
                      </a:xfrm>
                    </p:grpSpPr>
                    <p:sp>
                      <p:nvSpPr>
                        <p:cNvPr id="80" name="椭圆 79"/>
                        <p:cNvSpPr/>
                        <p:nvPr/>
                      </p:nvSpPr>
                      <p:spPr>
                        <a:xfrm>
                          <a:off x="1917484" y="2458525"/>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81" name="椭圆 80"/>
                        <p:cNvSpPr/>
                        <p:nvPr/>
                      </p:nvSpPr>
                      <p:spPr>
                        <a:xfrm>
                          <a:off x="1917484" y="3015319"/>
                          <a:ext cx="106040" cy="562917"/>
                        </a:xfrm>
                        <a:prstGeom prst="ellipse">
                          <a:avLst/>
                        </a:prstGeom>
                        <a:solidFill>
                          <a:srgbClr val="FFD00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sp>
                    <p:nvSpPr>
                      <p:cNvPr id="79" name="椭圆 78"/>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cxnSp>
                  <p:nvCxnSpPr>
                    <p:cNvPr id="77" name="直接连接符 76"/>
                    <p:cNvCxnSpPr/>
                    <p:nvPr/>
                  </p:nvCxnSpPr>
                  <p:spPr>
                    <a:xfrm flipH="1">
                      <a:off x="1250418" y="3341979"/>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grpSp>
            <p:grpSp>
              <p:nvGrpSpPr>
                <p:cNvPr id="47" name="组合 46"/>
                <p:cNvGrpSpPr/>
                <p:nvPr/>
              </p:nvGrpSpPr>
              <p:grpSpPr>
                <a:xfrm>
                  <a:off x="7329478" y="2240550"/>
                  <a:ext cx="854915" cy="1631806"/>
                  <a:chOff x="1802675" y="3153994"/>
                  <a:chExt cx="533295" cy="1119711"/>
                </a:xfrm>
              </p:grpSpPr>
              <p:grpSp>
                <p:nvGrpSpPr>
                  <p:cNvPr id="66" name="组合 65"/>
                  <p:cNvGrpSpPr/>
                  <p:nvPr/>
                </p:nvGrpSpPr>
                <p:grpSpPr>
                  <a:xfrm>
                    <a:off x="1802675" y="3153994"/>
                    <a:ext cx="128308" cy="1119711"/>
                    <a:chOff x="1513147" y="3103653"/>
                    <a:chExt cx="128308" cy="1119711"/>
                  </a:xfrm>
                </p:grpSpPr>
                <p:grpSp>
                  <p:nvGrpSpPr>
                    <p:cNvPr id="68" name="组合 67"/>
                    <p:cNvGrpSpPr/>
                    <p:nvPr/>
                  </p:nvGrpSpPr>
                  <p:grpSpPr>
                    <a:xfrm>
                      <a:off x="1513147" y="3103653"/>
                      <a:ext cx="128308" cy="1119711"/>
                      <a:chOff x="1917484" y="2458525"/>
                      <a:chExt cx="106040" cy="1119711"/>
                    </a:xfrm>
                  </p:grpSpPr>
                  <p:grpSp>
                    <p:nvGrpSpPr>
                      <p:cNvPr id="70" name="组合 69"/>
                      <p:cNvGrpSpPr/>
                      <p:nvPr/>
                    </p:nvGrpSpPr>
                    <p:grpSpPr>
                      <a:xfrm>
                        <a:off x="1917484" y="2458525"/>
                        <a:ext cx="106040" cy="1119711"/>
                        <a:chOff x="1917484" y="2458525"/>
                        <a:chExt cx="106040" cy="1119711"/>
                      </a:xfrm>
                    </p:grpSpPr>
                    <p:sp>
                      <p:nvSpPr>
                        <p:cNvPr id="72" name="椭圆 71"/>
                        <p:cNvSpPr/>
                        <p:nvPr/>
                      </p:nvSpPr>
                      <p:spPr>
                        <a:xfrm>
                          <a:off x="1917484" y="2458525"/>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73" name="椭圆 72"/>
                        <p:cNvSpPr/>
                        <p:nvPr/>
                      </p:nvSpPr>
                      <p:spPr>
                        <a:xfrm>
                          <a:off x="1917484" y="3015319"/>
                          <a:ext cx="106040" cy="562917"/>
                        </a:xfrm>
                        <a:prstGeom prst="ellipse">
                          <a:avLst/>
                        </a:prstGeom>
                        <a:solidFill>
                          <a:srgbClr val="8585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sp>
                    <p:nvSpPr>
                      <p:cNvPr id="71" name="椭圆 70"/>
                      <p:cNvSpPr/>
                      <p:nvPr/>
                    </p:nvSpPr>
                    <p:spPr>
                      <a:xfrm>
                        <a:off x="1923032" y="3003575"/>
                        <a:ext cx="94945" cy="9494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cxnSp>
                  <p:nvCxnSpPr>
                    <p:cNvPr id="69" name="直接连接符 68"/>
                    <p:cNvCxnSpPr/>
                    <p:nvPr/>
                  </p:nvCxnSpPr>
                  <p:spPr>
                    <a:xfrm flipH="1">
                      <a:off x="1541248" y="3336899"/>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sp>
                <p:nvSpPr>
                  <p:cNvPr id="67" name="文本框 66"/>
                  <p:cNvSpPr txBox="1"/>
                  <p:nvPr/>
                </p:nvSpPr>
                <p:spPr>
                  <a:xfrm>
                    <a:off x="1929449" y="3221132"/>
                    <a:ext cx="406521" cy="440121"/>
                  </a:xfrm>
                  <a:prstGeom prst="rect">
                    <a:avLst/>
                  </a:prstGeom>
                  <a:noFill/>
                </p:spPr>
                <p:txBody>
                  <a:bodyPr wrap="square" rtlCol="0">
                    <a:spAutoFit/>
                  </a:bodyPr>
                  <a:lstStyle/>
                  <a:p>
                    <a:r>
                      <a:rPr lang="en-US" altLang="zh-CN" sz="2000" b="1"/>
                      <a:t>a</a:t>
                    </a:r>
                    <a:endParaRPr lang="zh-CN" altLang="en-US" sz="2000" b="1"/>
                  </a:p>
                </p:txBody>
              </p:sp>
            </p:grpSp>
            <p:grpSp>
              <p:nvGrpSpPr>
                <p:cNvPr id="48" name="组合 47"/>
                <p:cNvGrpSpPr/>
                <p:nvPr/>
              </p:nvGrpSpPr>
              <p:grpSpPr>
                <a:xfrm>
                  <a:off x="6645828" y="3305666"/>
                  <a:ext cx="651686" cy="641408"/>
                  <a:chOff x="588093" y="3530697"/>
                  <a:chExt cx="406521" cy="708820"/>
                </a:xfrm>
              </p:grpSpPr>
              <p:sp>
                <p:nvSpPr>
                  <p:cNvPr id="58" name="文本框 57"/>
                  <p:cNvSpPr txBox="1"/>
                  <p:nvPr/>
                </p:nvSpPr>
                <p:spPr>
                  <a:xfrm>
                    <a:off x="588093" y="3530697"/>
                    <a:ext cx="406521" cy="708820"/>
                  </a:xfrm>
                  <a:prstGeom prst="rect">
                    <a:avLst/>
                  </a:prstGeom>
                  <a:noFill/>
                </p:spPr>
                <p:txBody>
                  <a:bodyPr wrap="square" rtlCol="0">
                    <a:spAutoFit/>
                  </a:bodyPr>
                  <a:lstStyle/>
                  <a:p>
                    <a:r>
                      <a:rPr lang="en-US" altLang="zh-CN" sz="2000" b="1"/>
                      <a:t>B</a:t>
                    </a:r>
                    <a:endParaRPr lang="zh-CN" altLang="en-US" sz="2000" b="1"/>
                  </a:p>
                </p:txBody>
              </p:sp>
              <p:cxnSp>
                <p:nvCxnSpPr>
                  <p:cNvPr id="61" name="直接连接符 60"/>
                  <p:cNvCxnSpPr/>
                  <p:nvPr/>
                </p:nvCxnSpPr>
                <p:spPr>
                  <a:xfrm flipH="1">
                    <a:off x="826371" y="3712311"/>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grpSp>
              <p:nvGrpSpPr>
                <p:cNvPr id="49" name="组合 48"/>
                <p:cNvGrpSpPr/>
                <p:nvPr/>
              </p:nvGrpSpPr>
              <p:grpSpPr>
                <a:xfrm>
                  <a:off x="7365925" y="3278478"/>
                  <a:ext cx="830242" cy="641408"/>
                  <a:chOff x="1141545" y="3467988"/>
                  <a:chExt cx="517904" cy="708820"/>
                </a:xfrm>
              </p:grpSpPr>
              <p:cxnSp>
                <p:nvCxnSpPr>
                  <p:cNvPr id="53" name="直接连接符 52"/>
                  <p:cNvCxnSpPr/>
                  <p:nvPr/>
                </p:nvCxnSpPr>
                <p:spPr>
                  <a:xfrm flipH="1">
                    <a:off x="1141545" y="3673549"/>
                    <a:ext cx="66451" cy="0"/>
                  </a:xfrm>
                  <a:prstGeom prst="line">
                    <a:avLst/>
                  </a:prstGeom>
                  <a:ln w="57150" cap="rnd">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51" name="文本框 50"/>
                  <p:cNvSpPr txBox="1"/>
                  <p:nvPr/>
                </p:nvSpPr>
                <p:spPr>
                  <a:xfrm>
                    <a:off x="1252928" y="3467988"/>
                    <a:ext cx="406521" cy="708820"/>
                  </a:xfrm>
                  <a:prstGeom prst="rect">
                    <a:avLst/>
                  </a:prstGeom>
                  <a:noFill/>
                </p:spPr>
                <p:txBody>
                  <a:bodyPr wrap="square" rtlCol="0">
                    <a:spAutoFit/>
                  </a:bodyPr>
                  <a:lstStyle/>
                  <a:p>
                    <a:r>
                      <a:rPr lang="en-US" altLang="zh-CN" sz="2000" b="1"/>
                      <a:t>b</a:t>
                    </a:r>
                    <a:endParaRPr lang="zh-CN" altLang="en-US" sz="2000" b="1"/>
                  </a:p>
                </p:txBody>
              </p:sp>
            </p:grpSp>
          </p:grpSp>
        </p:grpSp>
        <p:sp>
          <p:nvSpPr>
            <p:cNvPr id="87" name="矩形 86"/>
            <p:cNvSpPr/>
            <p:nvPr/>
          </p:nvSpPr>
          <p:spPr>
            <a:xfrm>
              <a:off x="5994770" y="4728525"/>
              <a:ext cx="2649030" cy="1005147"/>
            </a:xfrm>
            <a:prstGeom prst="rect">
              <a:avLst/>
            </a:prstGeom>
          </p:spPr>
          <p:txBody>
            <a:bodyPr wrap="square">
              <a:spAutoFit/>
            </a:bodyPr>
            <a:lstStyle/>
            <a:p>
              <a:pPr>
                <a:lnSpc>
                  <a:spcPct val="130000"/>
                </a:lnSpc>
              </a:pPr>
              <a:r>
                <a:rPr lang="en-US" altLang="zh-CN" sz="2400" dirty="0">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400" dirty="0">
                  <a:latin typeface="微软雅黑" panose="020B0503020204020204" pitchFamily="34" charset="-122"/>
                  <a:ea typeface="微软雅黑" panose="020B0503020204020204" pitchFamily="34" charset="-122"/>
                  <a:cs typeface="Times New Roman" panose="02020603050405020304" pitchFamily="18" charset="0"/>
                </a:rPr>
                <a:t>对等位基因位于</a:t>
              </a:r>
              <a:r>
                <a:rPr lang="en-US" altLang="zh-CN" sz="2400" dirty="0">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400" dirty="0">
                  <a:latin typeface="微软雅黑" panose="020B0503020204020204" pitchFamily="34" charset="-122"/>
                  <a:ea typeface="微软雅黑" panose="020B0503020204020204" pitchFamily="34" charset="-122"/>
                  <a:cs typeface="Times New Roman" panose="02020603050405020304" pitchFamily="18" charset="0"/>
                </a:rPr>
                <a:t>对同源染色体上</a:t>
              </a:r>
              <a:endParaRPr lang="zh-CN" altLang="en-US" sz="2400" dirty="0"/>
            </a:p>
          </p:txBody>
        </p:sp>
      </p:grpSp>
      <p:grpSp>
        <p:nvGrpSpPr>
          <p:cNvPr id="84" name="淘宝网Chenying0907出品 7"/>
          <p:cNvGrpSpPr/>
          <p:nvPr/>
        </p:nvGrpSpPr>
        <p:grpSpPr>
          <a:xfrm>
            <a:off x="552971" y="324163"/>
            <a:ext cx="604358" cy="216024"/>
            <a:chOff x="264939" y="188640"/>
            <a:chExt cx="604358" cy="216024"/>
          </a:xfrm>
        </p:grpSpPr>
        <p:sp>
          <p:nvSpPr>
            <p:cNvPr id="92" name="燕尾形 91"/>
            <p:cNvSpPr/>
            <p:nvPr/>
          </p:nvSpPr>
          <p:spPr>
            <a:xfrm>
              <a:off x="264939" y="188640"/>
              <a:ext cx="216024" cy="216024"/>
            </a:xfrm>
            <a:prstGeom prst="chevron">
              <a:avLst/>
            </a:prstGeom>
            <a:solidFill>
              <a:srgbClr val="F835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3" name="燕尾形 92"/>
            <p:cNvSpPr/>
            <p:nvPr/>
          </p:nvSpPr>
          <p:spPr>
            <a:xfrm>
              <a:off x="454914" y="188640"/>
              <a:ext cx="216024" cy="216024"/>
            </a:xfrm>
            <a:prstGeom prst="chevron">
              <a:avLst/>
            </a:prstGeom>
            <a:solidFill>
              <a:srgbClr val="F8353D">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4" name="燕尾形 93"/>
            <p:cNvSpPr/>
            <p:nvPr/>
          </p:nvSpPr>
          <p:spPr>
            <a:xfrm>
              <a:off x="653273" y="188640"/>
              <a:ext cx="216024" cy="216024"/>
            </a:xfrm>
            <a:prstGeom prst="chevron">
              <a:avLst/>
            </a:prstGeom>
            <a:solidFill>
              <a:srgbClr val="F8353D">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95" name="淘宝网Chenying0907出品 9"/>
          <p:cNvSpPr txBox="1"/>
          <p:nvPr/>
        </p:nvSpPr>
        <p:spPr>
          <a:xfrm>
            <a:off x="1345058" y="186512"/>
            <a:ext cx="4541391" cy="438582"/>
          </a:xfrm>
          <a:prstGeom prst="rect">
            <a:avLst/>
          </a:prstGeom>
          <a:noFill/>
        </p:spPr>
        <p:txBody>
          <a:bodyPr wrap="square" lIns="68580" tIns="34290" rIns="68580" bIns="34290" rtlCol="0">
            <a:spAutoFit/>
          </a:bodyPr>
          <a:lstStyle/>
          <a:p>
            <a:pPr marL="0" lvl="1"/>
            <a:r>
              <a:rPr lang="zh-CN" altLang="en-US" sz="2400" b="1" dirty="0">
                <a:solidFill>
                  <a:srgbClr val="F8353D"/>
                </a:solidFill>
                <a:latin typeface="微软雅黑" pitchFamily="34" charset="-122"/>
                <a:ea typeface="微软雅黑" pitchFamily="34" charset="-122"/>
              </a:rPr>
              <a:t>孟德尔遗传规律的现代解释</a:t>
            </a:r>
          </a:p>
        </p:txBody>
      </p:sp>
      <p:cxnSp>
        <p:nvCxnSpPr>
          <p:cNvPr id="96" name="淘宝网Chenying0907出品 12"/>
          <p:cNvCxnSpPr/>
          <p:nvPr/>
        </p:nvCxnSpPr>
        <p:spPr>
          <a:xfrm>
            <a:off x="1417067" y="620688"/>
            <a:ext cx="964907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86"/>
                                        </p:tgtEl>
                                        <p:attrNameLst>
                                          <p:attrName>style.visibility</p:attrName>
                                        </p:attrNameLst>
                                      </p:cBhvr>
                                      <p:to>
                                        <p:strVal val="visible"/>
                                      </p:to>
                                    </p:set>
                                    <p:anim calcmode="lin" valueType="num">
                                      <p:cBhvr additive="base">
                                        <p:cTn id="7" dur="500" fill="hold"/>
                                        <p:tgtEl>
                                          <p:spTgt spid="86"/>
                                        </p:tgtEl>
                                        <p:attrNameLst>
                                          <p:attrName>ppt_x</p:attrName>
                                        </p:attrNameLst>
                                      </p:cBhvr>
                                      <p:tavLst>
                                        <p:tav tm="0">
                                          <p:val>
                                            <p:strVal val="#ppt_x"/>
                                          </p:val>
                                        </p:tav>
                                        <p:tav tm="100000">
                                          <p:val>
                                            <p:strVal val="#ppt_x"/>
                                          </p:val>
                                        </p:tav>
                                      </p:tavLst>
                                    </p:anim>
                                    <p:anim calcmode="lin" valueType="num">
                                      <p:cBhvr additive="base">
                                        <p:cTn id="8" dur="500" fill="hold"/>
                                        <p:tgtEl>
                                          <p:spTgt spid="8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cond evt="onBegin" delay="0">
                          <p:tn val="8"/>
                        </p:cond>
                      </p:stCondLst>
                      <p:childTnLst>
                        <p:par>
                          <p:cTn id="10" fill="hold" nodeType="afterGroup">
                            <p:stCondLst>
                              <p:cond delay="0"/>
                            </p:stCondLst>
                            <p:childTnLst>
                              <p:par>
                                <p:cTn id="11" presetID="42" presetClass="entr" presetSubtype="0" fill="hold" nodeType="clickEffect">
                                  <p:stCondLst>
                                    <p:cond delay="0"/>
                                  </p:stCondLst>
                                  <p:childTnLst>
                                    <p:set>
                                      <p:cBhvr>
                                        <p:cTn id="12" dur="1" fill="hold">
                                          <p:stCondLst>
                                            <p:cond delay="0"/>
                                          </p:stCondLst>
                                        </p:cTn>
                                        <p:tgtEl>
                                          <p:spTgt spid="88"/>
                                        </p:tgtEl>
                                        <p:attrNameLst>
                                          <p:attrName>style.visibility</p:attrName>
                                        </p:attrNameLst>
                                      </p:cBhvr>
                                      <p:to>
                                        <p:strVal val="visible"/>
                                      </p:to>
                                    </p:set>
                                    <p:animEffect transition="in" filter="fade">
                                      <p:cBhvr>
                                        <p:cTn id="13" dur="1000"/>
                                        <p:tgtEl>
                                          <p:spTgt spid="88"/>
                                        </p:tgtEl>
                                      </p:cBhvr>
                                    </p:animEffect>
                                    <p:anim calcmode="lin" valueType="num">
                                      <p:cBhvr>
                                        <p:cTn id="14" dur="1000" fill="hold"/>
                                        <p:tgtEl>
                                          <p:spTgt spid="88"/>
                                        </p:tgtEl>
                                        <p:attrNameLst>
                                          <p:attrName>ppt_x</p:attrName>
                                        </p:attrNameLst>
                                      </p:cBhvr>
                                      <p:tavLst>
                                        <p:tav tm="0">
                                          <p:val>
                                            <p:strVal val="#ppt_x"/>
                                          </p:val>
                                        </p:tav>
                                        <p:tav tm="100000">
                                          <p:val>
                                            <p:strVal val="#ppt_x"/>
                                          </p:val>
                                        </p:tav>
                                      </p:tavLst>
                                    </p:anim>
                                    <p:anim calcmode="lin" valueType="num">
                                      <p:cBhvr>
                                        <p:cTn id="15" dur="1000" fill="hold"/>
                                        <p:tgtEl>
                                          <p:spTgt spid="8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8" name="淘宝网Chenying0907出品 1"/>
          <p:cNvGrpSpPr/>
          <p:nvPr/>
        </p:nvGrpSpPr>
        <p:grpSpPr>
          <a:xfrm>
            <a:off x="13480" y="252095"/>
            <a:ext cx="2837612" cy="2495550"/>
            <a:chOff x="3392486" y="1165291"/>
            <a:chExt cx="5736833" cy="5045287"/>
          </a:xfrm>
        </p:grpSpPr>
        <p:pic>
          <p:nvPicPr>
            <p:cNvPr id="30" name="图片 29"/>
            <p:cNvPicPr>
              <a:picLocks noChangeAspect="1"/>
            </p:cNvPicPr>
            <p:nvPr/>
          </p:nvPicPr>
          <p:blipFill>
            <a:blip r:embed="rId3"/>
            <a:stretch>
              <a:fillRect/>
            </a:stretch>
          </p:blipFill>
          <p:spPr>
            <a:xfrm>
              <a:off x="3392486" y="4406005"/>
              <a:ext cx="5736833" cy="1804573"/>
            </a:xfrm>
            <a:prstGeom prst="rect">
              <a:avLst/>
            </a:prstGeom>
          </p:spPr>
        </p:pic>
        <p:sp>
          <p:nvSpPr>
            <p:cNvPr id="31" name="淘宝网Chenying0907出品 5619"/>
            <p:cNvSpPr>
              <a:spLocks/>
            </p:cNvSpPr>
            <p:nvPr/>
          </p:nvSpPr>
          <p:spPr bwMode="auto">
            <a:xfrm>
              <a:off x="4628132" y="2901027"/>
              <a:ext cx="621387" cy="2839449"/>
            </a:xfrm>
            <a:custGeom>
              <a:avLst/>
              <a:gdLst>
                <a:gd name="T0" fmla="*/ 147 w 151"/>
                <a:gd name="T1" fmla="*/ 690 h 690"/>
                <a:gd name="T2" fmla="*/ 13 w 151"/>
                <a:gd name="T3" fmla="*/ 389 h 690"/>
                <a:gd name="T4" fmla="*/ 0 w 151"/>
                <a:gd name="T5" fmla="*/ 0 h 690"/>
                <a:gd name="T6" fmla="*/ 151 w 151"/>
                <a:gd name="T7" fmla="*/ 241 h 690"/>
                <a:gd name="T8" fmla="*/ 147 w 151"/>
                <a:gd name="T9" fmla="*/ 690 h 690"/>
              </a:gdLst>
              <a:ahLst/>
              <a:cxnLst>
                <a:cxn ang="0">
                  <a:pos x="T0" y="T1"/>
                </a:cxn>
                <a:cxn ang="0">
                  <a:pos x="T2" y="T3"/>
                </a:cxn>
                <a:cxn ang="0">
                  <a:pos x="T4" y="T5"/>
                </a:cxn>
                <a:cxn ang="0">
                  <a:pos x="T6" y="T7"/>
                </a:cxn>
                <a:cxn ang="0">
                  <a:pos x="T8" y="T9"/>
                </a:cxn>
              </a:cxnLst>
              <a:rect l="0" t="0" r="r" b="b"/>
              <a:pathLst>
                <a:path w="151" h="690">
                  <a:moveTo>
                    <a:pt x="147" y="690"/>
                  </a:moveTo>
                  <a:lnTo>
                    <a:pt x="13" y="389"/>
                  </a:lnTo>
                  <a:lnTo>
                    <a:pt x="0" y="0"/>
                  </a:lnTo>
                  <a:lnTo>
                    <a:pt x="151" y="241"/>
                  </a:lnTo>
                  <a:lnTo>
                    <a:pt x="147" y="690"/>
                  </a:lnTo>
                  <a:close/>
                </a:path>
              </a:pathLst>
            </a:custGeom>
            <a:solidFill>
              <a:srgbClr val="F7F7F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2" name="淘宝网Chenying0907出品 5627"/>
            <p:cNvSpPr>
              <a:spLocks/>
            </p:cNvSpPr>
            <p:nvPr/>
          </p:nvSpPr>
          <p:spPr bwMode="auto">
            <a:xfrm>
              <a:off x="4479241" y="2068614"/>
              <a:ext cx="2329169" cy="868296"/>
            </a:xfrm>
            <a:custGeom>
              <a:avLst/>
              <a:gdLst>
                <a:gd name="T0" fmla="*/ 52 w 566"/>
                <a:gd name="T1" fmla="*/ 211 h 211"/>
                <a:gd name="T2" fmla="*/ 0 w 566"/>
                <a:gd name="T3" fmla="*/ 41 h 211"/>
                <a:gd name="T4" fmla="*/ 485 w 566"/>
                <a:gd name="T5" fmla="*/ 0 h 211"/>
                <a:gd name="T6" fmla="*/ 566 w 566"/>
                <a:gd name="T7" fmla="*/ 155 h 211"/>
                <a:gd name="T8" fmla="*/ 52 w 566"/>
                <a:gd name="T9" fmla="*/ 211 h 211"/>
              </a:gdLst>
              <a:ahLst/>
              <a:cxnLst>
                <a:cxn ang="0">
                  <a:pos x="T0" y="T1"/>
                </a:cxn>
                <a:cxn ang="0">
                  <a:pos x="T2" y="T3"/>
                </a:cxn>
                <a:cxn ang="0">
                  <a:pos x="T4" y="T5"/>
                </a:cxn>
                <a:cxn ang="0">
                  <a:pos x="T6" y="T7"/>
                </a:cxn>
                <a:cxn ang="0">
                  <a:pos x="T8" y="T9"/>
                </a:cxn>
              </a:cxnLst>
              <a:rect l="0" t="0" r="r" b="b"/>
              <a:pathLst>
                <a:path w="566" h="211">
                  <a:moveTo>
                    <a:pt x="52" y="211"/>
                  </a:moveTo>
                  <a:lnTo>
                    <a:pt x="0" y="41"/>
                  </a:lnTo>
                  <a:lnTo>
                    <a:pt x="485" y="0"/>
                  </a:lnTo>
                  <a:lnTo>
                    <a:pt x="566" y="155"/>
                  </a:lnTo>
                  <a:lnTo>
                    <a:pt x="52" y="211"/>
                  </a:lnTo>
                  <a:close/>
                </a:path>
              </a:pathLst>
            </a:custGeom>
            <a:solidFill>
              <a:srgbClr val="FFFFFF"/>
            </a:solidFill>
            <a:ln>
              <a:noFill/>
            </a:ln>
            <a:scene3d>
              <a:camera prst="orthographicFront"/>
              <a:lightRig rig="threePt" dir="t"/>
            </a:scene3d>
            <a:sp3d>
              <a:bevelT w="12700" h="12700" prst="angle"/>
            </a:sp3d>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淘宝网Chenying0907出品 5631"/>
            <p:cNvSpPr>
              <a:spLocks/>
            </p:cNvSpPr>
            <p:nvPr/>
          </p:nvSpPr>
          <p:spPr bwMode="auto">
            <a:xfrm>
              <a:off x="6776641" y="2242559"/>
              <a:ext cx="2234521" cy="1304502"/>
            </a:xfrm>
            <a:custGeom>
              <a:avLst/>
              <a:gdLst>
                <a:gd name="T0" fmla="*/ 0 w 543"/>
                <a:gd name="T1" fmla="*/ 109 h 317"/>
                <a:gd name="T2" fmla="*/ 230 w 543"/>
                <a:gd name="T3" fmla="*/ 0 h 317"/>
                <a:gd name="T4" fmla="*/ 543 w 543"/>
                <a:gd name="T5" fmla="*/ 182 h 317"/>
                <a:gd name="T6" fmla="*/ 264 w 543"/>
                <a:gd name="T7" fmla="*/ 317 h 317"/>
                <a:gd name="T8" fmla="*/ 0 w 543"/>
                <a:gd name="T9" fmla="*/ 109 h 317"/>
              </a:gdLst>
              <a:ahLst/>
              <a:cxnLst>
                <a:cxn ang="0">
                  <a:pos x="T0" y="T1"/>
                </a:cxn>
                <a:cxn ang="0">
                  <a:pos x="T2" y="T3"/>
                </a:cxn>
                <a:cxn ang="0">
                  <a:pos x="T4" y="T5"/>
                </a:cxn>
                <a:cxn ang="0">
                  <a:pos x="T6" y="T7"/>
                </a:cxn>
                <a:cxn ang="0">
                  <a:pos x="T8" y="T9"/>
                </a:cxn>
              </a:cxnLst>
              <a:rect l="0" t="0" r="r" b="b"/>
              <a:pathLst>
                <a:path w="543" h="317">
                  <a:moveTo>
                    <a:pt x="0" y="109"/>
                  </a:moveTo>
                  <a:lnTo>
                    <a:pt x="230" y="0"/>
                  </a:lnTo>
                  <a:lnTo>
                    <a:pt x="543" y="182"/>
                  </a:lnTo>
                  <a:lnTo>
                    <a:pt x="264" y="317"/>
                  </a:lnTo>
                  <a:lnTo>
                    <a:pt x="0" y="109"/>
                  </a:lnTo>
                  <a:close/>
                </a:path>
              </a:pathLst>
            </a:custGeom>
            <a:solidFill>
              <a:srgbClr val="FFFFFF"/>
            </a:solidFill>
            <a:ln>
              <a:noFill/>
            </a:ln>
            <a:scene3d>
              <a:camera prst="orthographicFront"/>
              <a:lightRig rig="threePt" dir="t"/>
            </a:scene3d>
            <a:sp3d>
              <a:bevelT w="12700" h="12700" prst="angle"/>
            </a:sp3d>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淘宝网Chenying0907出品 5619"/>
            <p:cNvSpPr>
              <a:spLocks/>
            </p:cNvSpPr>
            <p:nvPr/>
          </p:nvSpPr>
          <p:spPr bwMode="auto">
            <a:xfrm>
              <a:off x="4645530" y="2961587"/>
              <a:ext cx="621387" cy="2839451"/>
            </a:xfrm>
            <a:custGeom>
              <a:avLst/>
              <a:gdLst>
                <a:gd name="T0" fmla="*/ 147 w 151"/>
                <a:gd name="T1" fmla="*/ 690 h 690"/>
                <a:gd name="T2" fmla="*/ 13 w 151"/>
                <a:gd name="T3" fmla="*/ 389 h 690"/>
                <a:gd name="T4" fmla="*/ 0 w 151"/>
                <a:gd name="T5" fmla="*/ 0 h 690"/>
                <a:gd name="T6" fmla="*/ 151 w 151"/>
                <a:gd name="T7" fmla="*/ 241 h 690"/>
                <a:gd name="T8" fmla="*/ 147 w 151"/>
                <a:gd name="T9" fmla="*/ 690 h 690"/>
              </a:gdLst>
              <a:ahLst/>
              <a:cxnLst>
                <a:cxn ang="0">
                  <a:pos x="T0" y="T1"/>
                </a:cxn>
                <a:cxn ang="0">
                  <a:pos x="T2" y="T3"/>
                </a:cxn>
                <a:cxn ang="0">
                  <a:pos x="T4" y="T5"/>
                </a:cxn>
                <a:cxn ang="0">
                  <a:pos x="T6" y="T7"/>
                </a:cxn>
                <a:cxn ang="0">
                  <a:pos x="T8" y="T9"/>
                </a:cxn>
              </a:cxnLst>
              <a:rect l="0" t="0" r="r" b="b"/>
              <a:pathLst>
                <a:path w="151" h="690">
                  <a:moveTo>
                    <a:pt x="147" y="690"/>
                  </a:moveTo>
                  <a:lnTo>
                    <a:pt x="13" y="389"/>
                  </a:lnTo>
                  <a:lnTo>
                    <a:pt x="0" y="0"/>
                  </a:lnTo>
                  <a:lnTo>
                    <a:pt x="151" y="241"/>
                  </a:lnTo>
                  <a:lnTo>
                    <a:pt x="147" y="690"/>
                  </a:lnTo>
                  <a:close/>
                </a:path>
              </a:pathLst>
            </a:custGeom>
            <a:gradFill flip="none" rotWithShape="1">
              <a:gsLst>
                <a:gs pos="92000">
                  <a:schemeClr val="bg1">
                    <a:lumMod val="65000"/>
                    <a:alpha val="50000"/>
                  </a:schemeClr>
                </a:gs>
                <a:gs pos="40000">
                  <a:schemeClr val="bg1">
                    <a:alpha val="0"/>
                  </a:schemeClr>
                </a:gs>
                <a:gs pos="8000">
                  <a:schemeClr val="bg1">
                    <a:lumMod val="65000"/>
                    <a:alpha val="50000"/>
                  </a:schemeClr>
                </a:gs>
              </a:gsLst>
              <a:lin ang="0" scaled="0"/>
              <a:tileRect/>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5" name="淘宝网Chenying0907出品 5623"/>
            <p:cNvSpPr>
              <a:spLocks/>
            </p:cNvSpPr>
            <p:nvPr/>
          </p:nvSpPr>
          <p:spPr bwMode="auto">
            <a:xfrm>
              <a:off x="3536391" y="2622965"/>
              <a:ext cx="1757163" cy="1312730"/>
            </a:xfrm>
            <a:custGeom>
              <a:avLst/>
              <a:gdLst>
                <a:gd name="T0" fmla="*/ 178 w 178"/>
                <a:gd name="T1" fmla="*/ 131 h 132"/>
                <a:gd name="T2" fmla="*/ 119 w 178"/>
                <a:gd name="T3" fmla="*/ 30 h 132"/>
                <a:gd name="T4" fmla="*/ 0 w 178"/>
                <a:gd name="T5" fmla="*/ 0 h 132"/>
                <a:gd name="T6" fmla="*/ 31 w 178"/>
                <a:gd name="T7" fmla="*/ 98 h 132"/>
                <a:gd name="T8" fmla="*/ 177 w 178"/>
                <a:gd name="T9" fmla="*/ 131 h 132"/>
                <a:gd name="T10" fmla="*/ 178 w 178"/>
                <a:gd name="T11" fmla="*/ 132 h 132"/>
                <a:gd name="T12" fmla="*/ 178 w 178"/>
                <a:gd name="T13" fmla="*/ 131 h 132"/>
              </a:gdLst>
              <a:ahLst/>
              <a:cxnLst>
                <a:cxn ang="0">
                  <a:pos x="T0" y="T1"/>
                </a:cxn>
                <a:cxn ang="0">
                  <a:pos x="T2" y="T3"/>
                </a:cxn>
                <a:cxn ang="0">
                  <a:pos x="T4" y="T5"/>
                </a:cxn>
                <a:cxn ang="0">
                  <a:pos x="T6" y="T7"/>
                </a:cxn>
                <a:cxn ang="0">
                  <a:pos x="T8" y="T9"/>
                </a:cxn>
                <a:cxn ang="0">
                  <a:pos x="T10" y="T11"/>
                </a:cxn>
                <a:cxn ang="0">
                  <a:pos x="T12" y="T13"/>
                </a:cxn>
              </a:cxnLst>
              <a:rect l="0" t="0" r="r" b="b"/>
              <a:pathLst>
                <a:path w="178" h="132">
                  <a:moveTo>
                    <a:pt x="178" y="131"/>
                  </a:moveTo>
                  <a:cubicBezTo>
                    <a:pt x="119" y="30"/>
                    <a:pt x="119" y="30"/>
                    <a:pt x="119" y="30"/>
                  </a:cubicBezTo>
                  <a:cubicBezTo>
                    <a:pt x="0" y="0"/>
                    <a:pt x="0" y="0"/>
                    <a:pt x="0" y="0"/>
                  </a:cubicBezTo>
                  <a:cubicBezTo>
                    <a:pt x="31" y="98"/>
                    <a:pt x="31" y="98"/>
                    <a:pt x="31" y="98"/>
                  </a:cubicBezTo>
                  <a:cubicBezTo>
                    <a:pt x="31" y="98"/>
                    <a:pt x="176" y="130"/>
                    <a:pt x="177" y="131"/>
                  </a:cubicBezTo>
                  <a:cubicBezTo>
                    <a:pt x="178" y="131"/>
                    <a:pt x="178" y="132"/>
                    <a:pt x="178" y="132"/>
                  </a:cubicBezTo>
                  <a:lnTo>
                    <a:pt x="178" y="131"/>
                  </a:lnTo>
                  <a:close/>
                </a:path>
              </a:pathLst>
            </a:custGeom>
            <a:solidFill>
              <a:srgbClr val="FFFFFF"/>
            </a:solidFill>
            <a:ln>
              <a:noFill/>
            </a:ln>
            <a:scene3d>
              <a:camera prst="orthographicFront"/>
              <a:lightRig rig="threePt" dir="t"/>
            </a:scene3d>
            <a:sp3d>
              <a:bevelT w="12700" h="12700" prst="angle"/>
            </a:sp3d>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36" name="Group 5788"/>
            <p:cNvGrpSpPr>
              <a:grpSpLocks noChangeAspect="1"/>
            </p:cNvGrpSpPr>
            <p:nvPr/>
          </p:nvGrpSpPr>
          <p:grpSpPr bwMode="auto">
            <a:xfrm>
              <a:off x="4674924" y="3788296"/>
              <a:ext cx="571108" cy="1947511"/>
              <a:chOff x="2534" y="2472"/>
              <a:chExt cx="139" cy="474"/>
            </a:xfrm>
            <a:gradFill>
              <a:gsLst>
                <a:gs pos="100000">
                  <a:schemeClr val="bg1">
                    <a:alpha val="0"/>
                  </a:schemeClr>
                </a:gs>
                <a:gs pos="0">
                  <a:schemeClr val="bg1">
                    <a:lumMod val="65000"/>
                    <a:alpha val="32000"/>
                  </a:schemeClr>
                </a:gs>
              </a:gsLst>
              <a:lin ang="5400000" scaled="0"/>
            </a:gradFill>
          </p:grpSpPr>
          <p:sp>
            <p:nvSpPr>
              <p:cNvPr id="75" name="淘宝网Chenying0907出品 5789"/>
              <p:cNvSpPr>
                <a:spLocks/>
              </p:cNvSpPr>
              <p:nvPr/>
            </p:nvSpPr>
            <p:spPr bwMode="auto">
              <a:xfrm>
                <a:off x="2534" y="2472"/>
                <a:ext cx="139" cy="474"/>
              </a:xfrm>
              <a:custGeom>
                <a:avLst/>
                <a:gdLst>
                  <a:gd name="T0" fmla="*/ 0 w 139"/>
                  <a:gd name="T1" fmla="*/ 0 h 474"/>
                  <a:gd name="T2" fmla="*/ 5 w 139"/>
                  <a:gd name="T3" fmla="*/ 175 h 474"/>
                  <a:gd name="T4" fmla="*/ 139 w 139"/>
                  <a:gd name="T5" fmla="*/ 474 h 474"/>
                  <a:gd name="T6" fmla="*/ 139 w 139"/>
                  <a:gd name="T7" fmla="*/ 29 h 474"/>
                  <a:gd name="T8" fmla="*/ 0 w 139"/>
                  <a:gd name="T9" fmla="*/ 0 h 474"/>
                </a:gdLst>
                <a:ahLst/>
                <a:cxnLst>
                  <a:cxn ang="0">
                    <a:pos x="T0" y="T1"/>
                  </a:cxn>
                  <a:cxn ang="0">
                    <a:pos x="T2" y="T3"/>
                  </a:cxn>
                  <a:cxn ang="0">
                    <a:pos x="T4" y="T5"/>
                  </a:cxn>
                  <a:cxn ang="0">
                    <a:pos x="T6" y="T7"/>
                  </a:cxn>
                  <a:cxn ang="0">
                    <a:pos x="T8" y="T9"/>
                  </a:cxn>
                </a:cxnLst>
                <a:rect l="0" t="0" r="r" b="b"/>
                <a:pathLst>
                  <a:path w="139" h="474">
                    <a:moveTo>
                      <a:pt x="0" y="0"/>
                    </a:moveTo>
                    <a:lnTo>
                      <a:pt x="5" y="175"/>
                    </a:lnTo>
                    <a:lnTo>
                      <a:pt x="139" y="474"/>
                    </a:lnTo>
                    <a:lnTo>
                      <a:pt x="139" y="29"/>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淘宝网Chenying0907出品 5790"/>
              <p:cNvSpPr>
                <a:spLocks/>
              </p:cNvSpPr>
              <p:nvPr/>
            </p:nvSpPr>
            <p:spPr bwMode="auto">
              <a:xfrm>
                <a:off x="2534" y="2472"/>
                <a:ext cx="139" cy="474"/>
              </a:xfrm>
              <a:custGeom>
                <a:avLst/>
                <a:gdLst>
                  <a:gd name="T0" fmla="*/ 0 w 139"/>
                  <a:gd name="T1" fmla="*/ 0 h 474"/>
                  <a:gd name="T2" fmla="*/ 5 w 139"/>
                  <a:gd name="T3" fmla="*/ 175 h 474"/>
                  <a:gd name="T4" fmla="*/ 139 w 139"/>
                  <a:gd name="T5" fmla="*/ 474 h 474"/>
                  <a:gd name="T6" fmla="*/ 139 w 139"/>
                  <a:gd name="T7" fmla="*/ 29 h 474"/>
                  <a:gd name="T8" fmla="*/ 0 w 139"/>
                  <a:gd name="T9" fmla="*/ 0 h 474"/>
                </a:gdLst>
                <a:ahLst/>
                <a:cxnLst>
                  <a:cxn ang="0">
                    <a:pos x="T0" y="T1"/>
                  </a:cxn>
                  <a:cxn ang="0">
                    <a:pos x="T2" y="T3"/>
                  </a:cxn>
                  <a:cxn ang="0">
                    <a:pos x="T4" y="T5"/>
                  </a:cxn>
                  <a:cxn ang="0">
                    <a:pos x="T6" y="T7"/>
                  </a:cxn>
                  <a:cxn ang="0">
                    <a:pos x="T8" y="T9"/>
                  </a:cxn>
                </a:cxnLst>
                <a:rect l="0" t="0" r="r" b="b"/>
                <a:pathLst>
                  <a:path w="139" h="474">
                    <a:moveTo>
                      <a:pt x="0" y="0"/>
                    </a:moveTo>
                    <a:lnTo>
                      <a:pt x="5" y="175"/>
                    </a:lnTo>
                    <a:lnTo>
                      <a:pt x="139" y="474"/>
                    </a:lnTo>
                    <a:lnTo>
                      <a:pt x="139" y="29"/>
                    </a:lnTo>
                    <a:lnTo>
                      <a:pt x="0"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7" name="Group 5638"/>
            <p:cNvGrpSpPr>
              <a:grpSpLocks noChangeAspect="1"/>
            </p:cNvGrpSpPr>
            <p:nvPr/>
          </p:nvGrpSpPr>
          <p:grpSpPr bwMode="auto">
            <a:xfrm>
              <a:off x="4702621" y="2696801"/>
              <a:ext cx="3176887" cy="1242773"/>
              <a:chOff x="3454" y="2010"/>
              <a:chExt cx="772" cy="302"/>
            </a:xfrm>
            <a:solidFill>
              <a:schemeClr val="bg1">
                <a:lumMod val="85000"/>
              </a:schemeClr>
            </a:solidFill>
          </p:grpSpPr>
          <p:sp>
            <p:nvSpPr>
              <p:cNvPr id="73" name="淘宝网Chenying0907出品 5639"/>
              <p:cNvSpPr>
                <a:spLocks/>
              </p:cNvSpPr>
              <p:nvPr/>
            </p:nvSpPr>
            <p:spPr bwMode="auto">
              <a:xfrm>
                <a:off x="3454" y="2010"/>
                <a:ext cx="772" cy="302"/>
              </a:xfrm>
              <a:custGeom>
                <a:avLst/>
                <a:gdLst>
                  <a:gd name="T0" fmla="*/ 510 w 772"/>
                  <a:gd name="T1" fmla="*/ 0 h 302"/>
                  <a:gd name="T2" fmla="*/ 0 w 772"/>
                  <a:gd name="T3" fmla="*/ 56 h 302"/>
                  <a:gd name="T4" fmla="*/ 141 w 772"/>
                  <a:gd name="T5" fmla="*/ 302 h 302"/>
                  <a:gd name="T6" fmla="*/ 772 w 772"/>
                  <a:gd name="T7" fmla="*/ 208 h 302"/>
                  <a:gd name="T8" fmla="*/ 510 w 772"/>
                  <a:gd name="T9" fmla="*/ 0 h 302"/>
                </a:gdLst>
                <a:ahLst/>
                <a:cxnLst>
                  <a:cxn ang="0">
                    <a:pos x="T0" y="T1"/>
                  </a:cxn>
                  <a:cxn ang="0">
                    <a:pos x="T2" y="T3"/>
                  </a:cxn>
                  <a:cxn ang="0">
                    <a:pos x="T4" y="T5"/>
                  </a:cxn>
                  <a:cxn ang="0">
                    <a:pos x="T6" y="T7"/>
                  </a:cxn>
                  <a:cxn ang="0">
                    <a:pos x="T8" y="T9"/>
                  </a:cxn>
                </a:cxnLst>
                <a:rect l="0" t="0" r="r" b="b"/>
                <a:pathLst>
                  <a:path w="772" h="302">
                    <a:moveTo>
                      <a:pt x="510" y="0"/>
                    </a:moveTo>
                    <a:lnTo>
                      <a:pt x="0" y="56"/>
                    </a:lnTo>
                    <a:lnTo>
                      <a:pt x="141" y="302"/>
                    </a:lnTo>
                    <a:lnTo>
                      <a:pt x="772" y="208"/>
                    </a:lnTo>
                    <a:lnTo>
                      <a:pt x="5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淘宝网Chenying0907出品 5640"/>
              <p:cNvSpPr>
                <a:spLocks/>
              </p:cNvSpPr>
              <p:nvPr/>
            </p:nvSpPr>
            <p:spPr bwMode="auto">
              <a:xfrm>
                <a:off x="3454" y="2010"/>
                <a:ext cx="772" cy="302"/>
              </a:xfrm>
              <a:custGeom>
                <a:avLst/>
                <a:gdLst>
                  <a:gd name="T0" fmla="*/ 510 w 772"/>
                  <a:gd name="T1" fmla="*/ 0 h 302"/>
                  <a:gd name="T2" fmla="*/ 0 w 772"/>
                  <a:gd name="T3" fmla="*/ 56 h 302"/>
                  <a:gd name="T4" fmla="*/ 141 w 772"/>
                  <a:gd name="T5" fmla="*/ 302 h 302"/>
                  <a:gd name="T6" fmla="*/ 772 w 772"/>
                  <a:gd name="T7" fmla="*/ 208 h 302"/>
                  <a:gd name="T8" fmla="*/ 510 w 772"/>
                  <a:gd name="T9" fmla="*/ 0 h 302"/>
                </a:gdLst>
                <a:ahLst/>
                <a:cxnLst>
                  <a:cxn ang="0">
                    <a:pos x="T0" y="T1"/>
                  </a:cxn>
                  <a:cxn ang="0">
                    <a:pos x="T2" y="T3"/>
                  </a:cxn>
                  <a:cxn ang="0">
                    <a:pos x="T4" y="T5"/>
                  </a:cxn>
                  <a:cxn ang="0">
                    <a:pos x="T6" y="T7"/>
                  </a:cxn>
                  <a:cxn ang="0">
                    <a:pos x="T8" y="T9"/>
                  </a:cxn>
                </a:cxnLst>
                <a:rect l="0" t="0" r="r" b="b"/>
                <a:pathLst>
                  <a:path w="772" h="302">
                    <a:moveTo>
                      <a:pt x="510" y="0"/>
                    </a:moveTo>
                    <a:lnTo>
                      <a:pt x="0" y="56"/>
                    </a:lnTo>
                    <a:lnTo>
                      <a:pt x="141" y="302"/>
                    </a:lnTo>
                    <a:lnTo>
                      <a:pt x="772" y="208"/>
                    </a:lnTo>
                    <a:lnTo>
                      <a:pt x="510"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8" name="淘宝网Chenying0907出品 10"/>
            <p:cNvGrpSpPr/>
            <p:nvPr/>
          </p:nvGrpSpPr>
          <p:grpSpPr>
            <a:xfrm>
              <a:off x="4585523" y="1271914"/>
              <a:ext cx="4353645" cy="3457512"/>
              <a:chOff x="4585524" y="1271913"/>
              <a:chExt cx="4353648" cy="3457509"/>
            </a:xfrm>
          </p:grpSpPr>
          <p:grpSp>
            <p:nvGrpSpPr>
              <p:cNvPr id="45" name="淘宝网Chenying0907出品 17"/>
              <p:cNvGrpSpPr/>
              <p:nvPr/>
            </p:nvGrpSpPr>
            <p:grpSpPr>
              <a:xfrm>
                <a:off x="4585524" y="1778245"/>
                <a:ext cx="1411857" cy="2951177"/>
                <a:chOff x="4400552" y="1170243"/>
                <a:chExt cx="1411857" cy="2951180"/>
              </a:xfrm>
            </p:grpSpPr>
            <p:sp>
              <p:nvSpPr>
                <p:cNvPr id="67" name="淘宝网Chenying0907出品 5702"/>
                <p:cNvSpPr>
                  <a:spLocks/>
                </p:cNvSpPr>
                <p:nvPr/>
              </p:nvSpPr>
              <p:spPr bwMode="auto">
                <a:xfrm>
                  <a:off x="5450459" y="3873773"/>
                  <a:ext cx="361950" cy="247650"/>
                </a:xfrm>
                <a:custGeom>
                  <a:avLst/>
                  <a:gdLst>
                    <a:gd name="T0" fmla="*/ 39 w 39"/>
                    <a:gd name="T1" fmla="*/ 11 h 27"/>
                    <a:gd name="T2" fmla="*/ 39 w 39"/>
                    <a:gd name="T3" fmla="*/ 12 h 27"/>
                    <a:gd name="T4" fmla="*/ 38 w 39"/>
                    <a:gd name="T5" fmla="*/ 13 h 27"/>
                    <a:gd name="T6" fmla="*/ 31 w 39"/>
                    <a:gd name="T7" fmla="*/ 19 h 27"/>
                    <a:gd name="T8" fmla="*/ 30 w 39"/>
                    <a:gd name="T9" fmla="*/ 20 h 27"/>
                    <a:gd name="T10" fmla="*/ 29 w 39"/>
                    <a:gd name="T11" fmla="*/ 21 h 27"/>
                    <a:gd name="T12" fmla="*/ 19 w 39"/>
                    <a:gd name="T13" fmla="*/ 25 h 27"/>
                    <a:gd name="T14" fmla="*/ 17 w 39"/>
                    <a:gd name="T15" fmla="*/ 26 h 27"/>
                    <a:gd name="T16" fmla="*/ 16 w 39"/>
                    <a:gd name="T17" fmla="*/ 26 h 27"/>
                    <a:gd name="T18" fmla="*/ 7 w 39"/>
                    <a:gd name="T19" fmla="*/ 27 h 27"/>
                    <a:gd name="T20" fmla="*/ 6 w 39"/>
                    <a:gd name="T21" fmla="*/ 26 h 27"/>
                    <a:gd name="T22" fmla="*/ 5 w 39"/>
                    <a:gd name="T23" fmla="*/ 26 h 27"/>
                    <a:gd name="T24" fmla="*/ 0 w 39"/>
                    <a:gd name="T25" fmla="*/ 15 h 27"/>
                    <a:gd name="T26" fmla="*/ 11 w 39"/>
                    <a:gd name="T27" fmla="*/ 14 h 27"/>
                    <a:gd name="T28" fmla="*/ 11 w 39"/>
                    <a:gd name="T29" fmla="*/ 15 h 27"/>
                    <a:gd name="T30" fmla="*/ 12 w 39"/>
                    <a:gd name="T31" fmla="*/ 14 h 27"/>
                    <a:gd name="T32" fmla="*/ 26 w 39"/>
                    <a:gd name="T33" fmla="*/ 8 h 27"/>
                    <a:gd name="T34" fmla="*/ 26 w 39"/>
                    <a:gd name="T35" fmla="*/ 8 h 27"/>
                    <a:gd name="T36" fmla="*/ 34 w 39"/>
                    <a:gd name="T37" fmla="*/ 0 h 27"/>
                    <a:gd name="T38" fmla="*/ 39 w 39"/>
                    <a:gd name="T39" fmla="*/ 11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9" h="27">
                      <a:moveTo>
                        <a:pt x="39" y="11"/>
                      </a:moveTo>
                      <a:cubicBezTo>
                        <a:pt x="39" y="11"/>
                        <a:pt x="39" y="12"/>
                        <a:pt x="39" y="12"/>
                      </a:cubicBezTo>
                      <a:cubicBezTo>
                        <a:pt x="39" y="12"/>
                        <a:pt x="38" y="13"/>
                        <a:pt x="38" y="13"/>
                      </a:cubicBezTo>
                      <a:cubicBezTo>
                        <a:pt x="31" y="19"/>
                        <a:pt x="31" y="19"/>
                        <a:pt x="31" y="19"/>
                      </a:cubicBezTo>
                      <a:cubicBezTo>
                        <a:pt x="31" y="20"/>
                        <a:pt x="31" y="20"/>
                        <a:pt x="30" y="20"/>
                      </a:cubicBezTo>
                      <a:cubicBezTo>
                        <a:pt x="30" y="20"/>
                        <a:pt x="29" y="21"/>
                        <a:pt x="29" y="21"/>
                      </a:cubicBezTo>
                      <a:cubicBezTo>
                        <a:pt x="19" y="25"/>
                        <a:pt x="19" y="25"/>
                        <a:pt x="19" y="25"/>
                      </a:cubicBezTo>
                      <a:cubicBezTo>
                        <a:pt x="18" y="26"/>
                        <a:pt x="18" y="26"/>
                        <a:pt x="17" y="26"/>
                      </a:cubicBezTo>
                      <a:cubicBezTo>
                        <a:pt x="17" y="26"/>
                        <a:pt x="16" y="26"/>
                        <a:pt x="16" y="26"/>
                      </a:cubicBezTo>
                      <a:cubicBezTo>
                        <a:pt x="7" y="27"/>
                        <a:pt x="7" y="27"/>
                        <a:pt x="7" y="27"/>
                      </a:cubicBezTo>
                      <a:cubicBezTo>
                        <a:pt x="6" y="26"/>
                        <a:pt x="6" y="26"/>
                        <a:pt x="6" y="26"/>
                      </a:cubicBezTo>
                      <a:cubicBezTo>
                        <a:pt x="5" y="26"/>
                        <a:pt x="5" y="26"/>
                        <a:pt x="5" y="26"/>
                      </a:cubicBezTo>
                      <a:cubicBezTo>
                        <a:pt x="0" y="15"/>
                        <a:pt x="0" y="15"/>
                        <a:pt x="0" y="15"/>
                      </a:cubicBezTo>
                      <a:cubicBezTo>
                        <a:pt x="11" y="14"/>
                        <a:pt x="11" y="14"/>
                        <a:pt x="11" y="14"/>
                      </a:cubicBezTo>
                      <a:cubicBezTo>
                        <a:pt x="11" y="15"/>
                        <a:pt x="11" y="15"/>
                        <a:pt x="11" y="15"/>
                      </a:cubicBezTo>
                      <a:cubicBezTo>
                        <a:pt x="12" y="14"/>
                        <a:pt x="12" y="14"/>
                        <a:pt x="12" y="14"/>
                      </a:cubicBezTo>
                      <a:cubicBezTo>
                        <a:pt x="26" y="8"/>
                        <a:pt x="26" y="8"/>
                        <a:pt x="26" y="8"/>
                      </a:cubicBezTo>
                      <a:cubicBezTo>
                        <a:pt x="26" y="8"/>
                        <a:pt x="26" y="8"/>
                        <a:pt x="26" y="8"/>
                      </a:cubicBezTo>
                      <a:cubicBezTo>
                        <a:pt x="34" y="0"/>
                        <a:pt x="34" y="0"/>
                        <a:pt x="34" y="0"/>
                      </a:cubicBezTo>
                      <a:lnTo>
                        <a:pt x="39" y="11"/>
                      </a:lnTo>
                      <a:close/>
                    </a:path>
                  </a:pathLst>
                </a:custGeom>
                <a:solidFill>
                  <a:srgbClr val="E8707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solidFill>
                      <a:srgbClr val="E87071"/>
                    </a:solidFill>
                  </a:endParaRPr>
                </a:p>
              </p:txBody>
            </p:sp>
            <p:sp>
              <p:nvSpPr>
                <p:cNvPr id="68" name="淘宝网Chenying0907出品 5704"/>
                <p:cNvSpPr>
                  <a:spLocks/>
                </p:cNvSpPr>
                <p:nvPr/>
              </p:nvSpPr>
              <p:spPr bwMode="auto">
                <a:xfrm>
                  <a:off x="4400552" y="1170243"/>
                  <a:ext cx="493713" cy="893763"/>
                </a:xfrm>
                <a:custGeom>
                  <a:avLst/>
                  <a:gdLst>
                    <a:gd name="T0" fmla="*/ 27 w 54"/>
                    <a:gd name="T1" fmla="*/ 95 h 96"/>
                    <a:gd name="T2" fmla="*/ 39 w 54"/>
                    <a:gd name="T3" fmla="*/ 90 h 96"/>
                    <a:gd name="T4" fmla="*/ 50 w 54"/>
                    <a:gd name="T5" fmla="*/ 85 h 96"/>
                    <a:gd name="T6" fmla="*/ 50 w 54"/>
                    <a:gd name="T7" fmla="*/ 67 h 96"/>
                    <a:gd name="T8" fmla="*/ 43 w 54"/>
                    <a:gd name="T9" fmla="*/ 51 h 96"/>
                    <a:gd name="T10" fmla="*/ 37 w 54"/>
                    <a:gd name="T11" fmla="*/ 41 h 96"/>
                    <a:gd name="T12" fmla="*/ 37 w 54"/>
                    <a:gd name="T13" fmla="*/ 41 h 96"/>
                    <a:gd name="T14" fmla="*/ 2 w 54"/>
                    <a:gd name="T15" fmla="*/ 1 h 96"/>
                    <a:gd name="T16" fmla="*/ 0 w 54"/>
                    <a:gd name="T17" fmla="*/ 0 h 96"/>
                    <a:gd name="T18" fmla="*/ 0 w 54"/>
                    <a:gd name="T19" fmla="*/ 2 h 96"/>
                    <a:gd name="T20" fmla="*/ 5 w 54"/>
                    <a:gd name="T21" fmla="*/ 56 h 96"/>
                    <a:gd name="T22" fmla="*/ 7 w 54"/>
                    <a:gd name="T23" fmla="*/ 66 h 96"/>
                    <a:gd name="T24" fmla="*/ 14 w 54"/>
                    <a:gd name="T25" fmla="*/ 82 h 96"/>
                    <a:gd name="T26" fmla="*/ 27 w 54"/>
                    <a:gd name="T27" fmla="*/ 95 h 96"/>
                    <a:gd name="connsiteX0" fmla="*/ 5000 w 9814"/>
                    <a:gd name="connsiteY0" fmla="*/ 9896 h 9909"/>
                    <a:gd name="connsiteX1" fmla="*/ 7222 w 9814"/>
                    <a:gd name="connsiteY1" fmla="*/ 9375 h 9909"/>
                    <a:gd name="connsiteX2" fmla="*/ 9259 w 9814"/>
                    <a:gd name="connsiteY2" fmla="*/ 8854 h 9909"/>
                    <a:gd name="connsiteX3" fmla="*/ 9259 w 9814"/>
                    <a:gd name="connsiteY3" fmla="*/ 6979 h 9909"/>
                    <a:gd name="connsiteX4" fmla="*/ 7963 w 9814"/>
                    <a:gd name="connsiteY4" fmla="*/ 5313 h 9909"/>
                    <a:gd name="connsiteX5" fmla="*/ 6852 w 9814"/>
                    <a:gd name="connsiteY5" fmla="*/ 4271 h 9909"/>
                    <a:gd name="connsiteX6" fmla="*/ 6852 w 9814"/>
                    <a:gd name="connsiteY6" fmla="*/ 4271 h 9909"/>
                    <a:gd name="connsiteX7" fmla="*/ 370 w 9814"/>
                    <a:gd name="connsiteY7" fmla="*/ 104 h 9909"/>
                    <a:gd name="connsiteX8" fmla="*/ 0 w 9814"/>
                    <a:gd name="connsiteY8" fmla="*/ 0 h 9909"/>
                    <a:gd name="connsiteX9" fmla="*/ 0 w 9814"/>
                    <a:gd name="connsiteY9" fmla="*/ 208 h 9909"/>
                    <a:gd name="connsiteX10" fmla="*/ 926 w 9814"/>
                    <a:gd name="connsiteY10" fmla="*/ 5833 h 9909"/>
                    <a:gd name="connsiteX11" fmla="*/ 1486 w 9814"/>
                    <a:gd name="connsiteY11" fmla="*/ 6875 h 9909"/>
                    <a:gd name="connsiteX12" fmla="*/ 2593 w 9814"/>
                    <a:gd name="connsiteY12" fmla="*/ 8542 h 9909"/>
                    <a:gd name="connsiteX13" fmla="*/ 5000 w 9814"/>
                    <a:gd name="connsiteY13" fmla="*/ 9896 h 9909"/>
                    <a:gd name="connsiteX0" fmla="*/ 5095 w 10001"/>
                    <a:gd name="connsiteY0" fmla="*/ 9987 h 10000"/>
                    <a:gd name="connsiteX1" fmla="*/ 7359 w 10001"/>
                    <a:gd name="connsiteY1" fmla="*/ 9461 h 10000"/>
                    <a:gd name="connsiteX2" fmla="*/ 9434 w 10001"/>
                    <a:gd name="connsiteY2" fmla="*/ 8935 h 10000"/>
                    <a:gd name="connsiteX3" fmla="*/ 9434 w 10001"/>
                    <a:gd name="connsiteY3" fmla="*/ 7043 h 10000"/>
                    <a:gd name="connsiteX4" fmla="*/ 8114 w 10001"/>
                    <a:gd name="connsiteY4" fmla="*/ 5362 h 10000"/>
                    <a:gd name="connsiteX5" fmla="*/ 6982 w 10001"/>
                    <a:gd name="connsiteY5" fmla="*/ 4310 h 10000"/>
                    <a:gd name="connsiteX6" fmla="*/ 6982 w 10001"/>
                    <a:gd name="connsiteY6" fmla="*/ 4310 h 10000"/>
                    <a:gd name="connsiteX7" fmla="*/ 377 w 10001"/>
                    <a:gd name="connsiteY7" fmla="*/ 105 h 10000"/>
                    <a:gd name="connsiteX8" fmla="*/ 0 w 10001"/>
                    <a:gd name="connsiteY8" fmla="*/ 0 h 10000"/>
                    <a:gd name="connsiteX9" fmla="*/ 0 w 10001"/>
                    <a:gd name="connsiteY9" fmla="*/ 210 h 10000"/>
                    <a:gd name="connsiteX10" fmla="*/ 944 w 10001"/>
                    <a:gd name="connsiteY10" fmla="*/ 5887 h 10000"/>
                    <a:gd name="connsiteX11" fmla="*/ 1514 w 10001"/>
                    <a:gd name="connsiteY11" fmla="*/ 6938 h 10000"/>
                    <a:gd name="connsiteX12" fmla="*/ 2739 w 10001"/>
                    <a:gd name="connsiteY12" fmla="*/ 8620 h 10000"/>
                    <a:gd name="connsiteX13" fmla="*/ 5095 w 10001"/>
                    <a:gd name="connsiteY13" fmla="*/ 9987 h 10000"/>
                    <a:gd name="connsiteX0" fmla="*/ 5168 w 10074"/>
                    <a:gd name="connsiteY0" fmla="*/ 10248 h 10261"/>
                    <a:gd name="connsiteX1" fmla="*/ 7432 w 10074"/>
                    <a:gd name="connsiteY1" fmla="*/ 9722 h 10261"/>
                    <a:gd name="connsiteX2" fmla="*/ 9507 w 10074"/>
                    <a:gd name="connsiteY2" fmla="*/ 9196 h 10261"/>
                    <a:gd name="connsiteX3" fmla="*/ 9507 w 10074"/>
                    <a:gd name="connsiteY3" fmla="*/ 7304 h 10261"/>
                    <a:gd name="connsiteX4" fmla="*/ 8187 w 10074"/>
                    <a:gd name="connsiteY4" fmla="*/ 5623 h 10261"/>
                    <a:gd name="connsiteX5" fmla="*/ 7055 w 10074"/>
                    <a:gd name="connsiteY5" fmla="*/ 4571 h 10261"/>
                    <a:gd name="connsiteX6" fmla="*/ 7055 w 10074"/>
                    <a:gd name="connsiteY6" fmla="*/ 4571 h 10261"/>
                    <a:gd name="connsiteX7" fmla="*/ 450 w 10074"/>
                    <a:gd name="connsiteY7" fmla="*/ 366 h 10261"/>
                    <a:gd name="connsiteX8" fmla="*/ 73 w 10074"/>
                    <a:gd name="connsiteY8" fmla="*/ 261 h 10261"/>
                    <a:gd name="connsiteX9" fmla="*/ 73 w 10074"/>
                    <a:gd name="connsiteY9" fmla="*/ 471 h 10261"/>
                    <a:gd name="connsiteX10" fmla="*/ 1066 w 10074"/>
                    <a:gd name="connsiteY10" fmla="*/ 6039 h 10261"/>
                    <a:gd name="connsiteX11" fmla="*/ 1587 w 10074"/>
                    <a:gd name="connsiteY11" fmla="*/ 7199 h 10261"/>
                    <a:gd name="connsiteX12" fmla="*/ 2812 w 10074"/>
                    <a:gd name="connsiteY12" fmla="*/ 8881 h 10261"/>
                    <a:gd name="connsiteX13" fmla="*/ 5168 w 10074"/>
                    <a:gd name="connsiteY13" fmla="*/ 10248 h 10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074" h="10261">
                      <a:moveTo>
                        <a:pt x="5168" y="10248"/>
                      </a:moveTo>
                      <a:lnTo>
                        <a:pt x="7432" y="9722"/>
                      </a:lnTo>
                      <a:lnTo>
                        <a:pt x="9507" y="9196"/>
                      </a:lnTo>
                      <a:cubicBezTo>
                        <a:pt x="10263" y="8986"/>
                        <a:pt x="10263" y="8146"/>
                        <a:pt x="9507" y="7304"/>
                      </a:cubicBezTo>
                      <a:lnTo>
                        <a:pt x="8187" y="5623"/>
                      </a:lnTo>
                      <a:cubicBezTo>
                        <a:pt x="7810" y="5097"/>
                        <a:pt x="7620" y="4886"/>
                        <a:pt x="7055" y="4571"/>
                      </a:cubicBezTo>
                      <a:lnTo>
                        <a:pt x="7055" y="4571"/>
                      </a:lnTo>
                      <a:lnTo>
                        <a:pt x="450" y="366"/>
                      </a:lnTo>
                      <a:lnTo>
                        <a:pt x="73" y="261"/>
                      </a:lnTo>
                      <a:cubicBezTo>
                        <a:pt x="73" y="331"/>
                        <a:pt x="-92" y="-492"/>
                        <a:pt x="73" y="471"/>
                      </a:cubicBezTo>
                      <a:cubicBezTo>
                        <a:pt x="238" y="1434"/>
                        <a:pt x="813" y="4917"/>
                        <a:pt x="1066" y="6039"/>
                      </a:cubicBezTo>
                      <a:cubicBezTo>
                        <a:pt x="1318" y="7160"/>
                        <a:pt x="1399" y="6778"/>
                        <a:pt x="1587" y="7199"/>
                      </a:cubicBezTo>
                      <a:cubicBezTo>
                        <a:pt x="2909" y="8881"/>
                        <a:pt x="2812" y="8881"/>
                        <a:pt x="2812" y="8881"/>
                      </a:cubicBezTo>
                      <a:cubicBezTo>
                        <a:pt x="3566" y="9827"/>
                        <a:pt x="4601" y="10353"/>
                        <a:pt x="5168" y="10248"/>
                      </a:cubicBezTo>
                    </a:path>
                  </a:pathLst>
                </a:custGeom>
                <a:solidFill>
                  <a:srgbClr val="F3D8B8"/>
                </a:solidFill>
                <a:ln>
                  <a:noFill/>
                </a:ln>
              </p:spPr>
              <p:txBody>
                <a:bodyPr vert="horz" wrap="square" lIns="91440" tIns="45720" rIns="91440" bIns="45720" numCol="1" anchor="t" anchorCtr="0" compatLnSpc="1">
                  <a:prstTxWarp prst="textNoShape">
                    <a:avLst/>
                  </a:prstTxWarp>
                </a:bodyPr>
                <a:lstStyle/>
                <a:p>
                  <a:endParaRPr lang="zh-CN" altLang="en-US" dirty="0"/>
                </a:p>
              </p:txBody>
            </p:sp>
            <p:sp>
              <p:nvSpPr>
                <p:cNvPr id="69" name="淘宝网Chenying0907出品 5715"/>
                <p:cNvSpPr>
                  <a:spLocks/>
                </p:cNvSpPr>
                <p:nvPr/>
              </p:nvSpPr>
              <p:spPr bwMode="auto">
                <a:xfrm>
                  <a:off x="4476484" y="1752667"/>
                  <a:ext cx="1084263" cy="2273301"/>
                </a:xfrm>
                <a:custGeom>
                  <a:avLst/>
                  <a:gdLst>
                    <a:gd name="T0" fmla="*/ 105 w 117"/>
                    <a:gd name="T1" fmla="*/ 248 h 248"/>
                    <a:gd name="T2" fmla="*/ 1 w 117"/>
                    <a:gd name="T3" fmla="*/ 8 h 248"/>
                    <a:gd name="T4" fmla="*/ 3 w 117"/>
                    <a:gd name="T5" fmla="*/ 2 h 248"/>
                    <a:gd name="T6" fmla="*/ 13 w 117"/>
                    <a:gd name="T7" fmla="*/ 5 h 248"/>
                    <a:gd name="T8" fmla="*/ 117 w 117"/>
                    <a:gd name="T9" fmla="*/ 247 h 248"/>
                    <a:gd name="T10" fmla="*/ 105 w 117"/>
                    <a:gd name="T11" fmla="*/ 248 h 248"/>
                  </a:gdLst>
                  <a:ahLst/>
                  <a:cxnLst>
                    <a:cxn ang="0">
                      <a:pos x="T0" y="T1"/>
                    </a:cxn>
                    <a:cxn ang="0">
                      <a:pos x="T2" y="T3"/>
                    </a:cxn>
                    <a:cxn ang="0">
                      <a:pos x="T4" y="T5"/>
                    </a:cxn>
                    <a:cxn ang="0">
                      <a:pos x="T6" y="T7"/>
                    </a:cxn>
                    <a:cxn ang="0">
                      <a:pos x="T8" y="T9"/>
                    </a:cxn>
                    <a:cxn ang="0">
                      <a:pos x="T10" y="T11"/>
                    </a:cxn>
                  </a:cxnLst>
                  <a:rect l="0" t="0" r="r" b="b"/>
                  <a:pathLst>
                    <a:path w="117" h="248">
                      <a:moveTo>
                        <a:pt x="105" y="248"/>
                      </a:moveTo>
                      <a:cubicBezTo>
                        <a:pt x="1" y="8"/>
                        <a:pt x="1" y="8"/>
                        <a:pt x="1" y="8"/>
                      </a:cubicBezTo>
                      <a:cubicBezTo>
                        <a:pt x="0" y="7"/>
                        <a:pt x="0" y="4"/>
                        <a:pt x="3" y="2"/>
                      </a:cubicBezTo>
                      <a:cubicBezTo>
                        <a:pt x="7" y="0"/>
                        <a:pt x="12" y="4"/>
                        <a:pt x="13" y="5"/>
                      </a:cubicBezTo>
                      <a:cubicBezTo>
                        <a:pt x="117" y="247"/>
                        <a:pt x="117" y="247"/>
                        <a:pt x="117" y="247"/>
                      </a:cubicBezTo>
                      <a:lnTo>
                        <a:pt x="105" y="248"/>
                      </a:lnTo>
                      <a:close/>
                    </a:path>
                  </a:pathLst>
                </a:custGeom>
                <a:solidFill>
                  <a:srgbClr val="E34F4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淘宝网Chenying0907出品 5716"/>
                <p:cNvSpPr>
                  <a:spLocks/>
                </p:cNvSpPr>
                <p:nvPr/>
              </p:nvSpPr>
              <p:spPr bwMode="auto">
                <a:xfrm>
                  <a:off x="4713020" y="1641541"/>
                  <a:ext cx="1055688" cy="2328864"/>
                </a:xfrm>
                <a:custGeom>
                  <a:avLst/>
                  <a:gdLst>
                    <a:gd name="T0" fmla="*/ 105 w 114"/>
                    <a:gd name="T1" fmla="*/ 254 h 254"/>
                    <a:gd name="T2" fmla="*/ 0 w 114"/>
                    <a:gd name="T3" fmla="*/ 12 h 254"/>
                    <a:gd name="T4" fmla="*/ 6 w 114"/>
                    <a:gd name="T5" fmla="*/ 2 h 254"/>
                    <a:gd name="T6" fmla="*/ 11 w 114"/>
                    <a:gd name="T7" fmla="*/ 5 h 254"/>
                    <a:gd name="T8" fmla="*/ 114 w 114"/>
                    <a:gd name="T9" fmla="*/ 245 h 254"/>
                    <a:gd name="T10" fmla="*/ 105 w 114"/>
                    <a:gd name="T11" fmla="*/ 254 h 254"/>
                  </a:gdLst>
                  <a:ahLst/>
                  <a:cxnLst>
                    <a:cxn ang="0">
                      <a:pos x="T0" y="T1"/>
                    </a:cxn>
                    <a:cxn ang="0">
                      <a:pos x="T2" y="T3"/>
                    </a:cxn>
                    <a:cxn ang="0">
                      <a:pos x="T4" y="T5"/>
                    </a:cxn>
                    <a:cxn ang="0">
                      <a:pos x="T6" y="T7"/>
                    </a:cxn>
                    <a:cxn ang="0">
                      <a:pos x="T8" y="T9"/>
                    </a:cxn>
                    <a:cxn ang="0">
                      <a:pos x="T10" y="T11"/>
                    </a:cxn>
                  </a:cxnLst>
                  <a:rect l="0" t="0" r="r" b="b"/>
                  <a:pathLst>
                    <a:path w="114" h="254">
                      <a:moveTo>
                        <a:pt x="105" y="254"/>
                      </a:moveTo>
                      <a:cubicBezTo>
                        <a:pt x="0" y="12"/>
                        <a:pt x="0" y="12"/>
                        <a:pt x="0" y="12"/>
                      </a:cubicBezTo>
                      <a:cubicBezTo>
                        <a:pt x="0" y="10"/>
                        <a:pt x="1" y="4"/>
                        <a:pt x="6" y="2"/>
                      </a:cubicBezTo>
                      <a:cubicBezTo>
                        <a:pt x="10" y="0"/>
                        <a:pt x="10" y="3"/>
                        <a:pt x="11" y="5"/>
                      </a:cubicBezTo>
                      <a:cubicBezTo>
                        <a:pt x="114" y="245"/>
                        <a:pt x="114" y="245"/>
                        <a:pt x="114" y="245"/>
                      </a:cubicBezTo>
                      <a:lnTo>
                        <a:pt x="105" y="254"/>
                      </a:lnTo>
                      <a:close/>
                    </a:path>
                  </a:pathLst>
                </a:custGeom>
                <a:solidFill>
                  <a:srgbClr val="E34F4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淘宝网Chenying0907出品 5717"/>
                <p:cNvSpPr>
                  <a:spLocks/>
                </p:cNvSpPr>
                <p:nvPr/>
              </p:nvSpPr>
              <p:spPr bwMode="auto">
                <a:xfrm>
                  <a:off x="4597132" y="1733617"/>
                  <a:ext cx="1093788" cy="2282828"/>
                </a:xfrm>
                <a:custGeom>
                  <a:avLst/>
                  <a:gdLst>
                    <a:gd name="T0" fmla="*/ 104 w 118"/>
                    <a:gd name="T1" fmla="*/ 249 h 249"/>
                    <a:gd name="T2" fmla="*/ 1 w 118"/>
                    <a:gd name="T3" fmla="*/ 10 h 249"/>
                    <a:gd name="T4" fmla="*/ 5 w 118"/>
                    <a:gd name="T5" fmla="*/ 2 h 249"/>
                    <a:gd name="T6" fmla="*/ 14 w 118"/>
                    <a:gd name="T7" fmla="*/ 4 h 249"/>
                    <a:gd name="T8" fmla="*/ 118 w 118"/>
                    <a:gd name="T9" fmla="*/ 244 h 249"/>
                    <a:gd name="T10" fmla="*/ 104 w 118"/>
                    <a:gd name="T11" fmla="*/ 249 h 249"/>
                  </a:gdLst>
                  <a:ahLst/>
                  <a:cxnLst>
                    <a:cxn ang="0">
                      <a:pos x="T0" y="T1"/>
                    </a:cxn>
                    <a:cxn ang="0">
                      <a:pos x="T2" y="T3"/>
                    </a:cxn>
                    <a:cxn ang="0">
                      <a:pos x="T4" y="T5"/>
                    </a:cxn>
                    <a:cxn ang="0">
                      <a:pos x="T6" y="T7"/>
                    </a:cxn>
                    <a:cxn ang="0">
                      <a:pos x="T8" y="T9"/>
                    </a:cxn>
                    <a:cxn ang="0">
                      <a:pos x="T10" y="T11"/>
                    </a:cxn>
                  </a:cxnLst>
                  <a:rect l="0" t="0" r="r" b="b"/>
                  <a:pathLst>
                    <a:path w="118" h="249">
                      <a:moveTo>
                        <a:pt x="104" y="249"/>
                      </a:moveTo>
                      <a:cubicBezTo>
                        <a:pt x="1" y="10"/>
                        <a:pt x="1" y="10"/>
                        <a:pt x="1" y="10"/>
                      </a:cubicBezTo>
                      <a:cubicBezTo>
                        <a:pt x="0" y="8"/>
                        <a:pt x="1" y="4"/>
                        <a:pt x="5" y="2"/>
                      </a:cubicBezTo>
                      <a:cubicBezTo>
                        <a:pt x="11" y="0"/>
                        <a:pt x="13" y="3"/>
                        <a:pt x="14" y="4"/>
                      </a:cubicBezTo>
                      <a:cubicBezTo>
                        <a:pt x="118" y="244"/>
                        <a:pt x="118" y="244"/>
                        <a:pt x="118" y="244"/>
                      </a:cubicBezTo>
                      <a:lnTo>
                        <a:pt x="104" y="249"/>
                      </a:lnTo>
                      <a:close/>
                    </a:path>
                  </a:pathLst>
                </a:custGeom>
                <a:solidFill>
                  <a:srgbClr val="E8707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淘宝网Chenying0907出品 5703"/>
                <p:cNvSpPr>
                  <a:spLocks/>
                </p:cNvSpPr>
                <p:nvPr/>
              </p:nvSpPr>
              <p:spPr bwMode="auto">
                <a:xfrm>
                  <a:off x="4405578" y="1186854"/>
                  <a:ext cx="189438" cy="312121"/>
                </a:xfrm>
                <a:custGeom>
                  <a:avLst/>
                  <a:gdLst>
                    <a:gd name="T0" fmla="*/ 18 w 18"/>
                    <a:gd name="T1" fmla="*/ 22 h 30"/>
                    <a:gd name="T2" fmla="*/ 0 w 18"/>
                    <a:gd name="T3" fmla="*/ 0 h 30"/>
                    <a:gd name="T4" fmla="*/ 4 w 18"/>
                    <a:gd name="T5" fmla="*/ 28 h 30"/>
                    <a:gd name="T6" fmla="*/ 12 w 18"/>
                    <a:gd name="T7" fmla="*/ 29 h 30"/>
                    <a:gd name="T8" fmla="*/ 18 w 18"/>
                    <a:gd name="T9" fmla="*/ 22 h 30"/>
                  </a:gdLst>
                  <a:ahLst/>
                  <a:cxnLst>
                    <a:cxn ang="0">
                      <a:pos x="T0" y="T1"/>
                    </a:cxn>
                    <a:cxn ang="0">
                      <a:pos x="T2" y="T3"/>
                    </a:cxn>
                    <a:cxn ang="0">
                      <a:pos x="T4" y="T5"/>
                    </a:cxn>
                    <a:cxn ang="0">
                      <a:pos x="T6" y="T7"/>
                    </a:cxn>
                    <a:cxn ang="0">
                      <a:pos x="T8" y="T9"/>
                    </a:cxn>
                  </a:cxnLst>
                  <a:rect l="0" t="0" r="r" b="b"/>
                  <a:pathLst>
                    <a:path w="18" h="30">
                      <a:moveTo>
                        <a:pt x="18" y="22"/>
                      </a:moveTo>
                      <a:cubicBezTo>
                        <a:pt x="0" y="0"/>
                        <a:pt x="0" y="0"/>
                        <a:pt x="0" y="0"/>
                      </a:cubicBezTo>
                      <a:cubicBezTo>
                        <a:pt x="4" y="28"/>
                        <a:pt x="4" y="28"/>
                        <a:pt x="4" y="28"/>
                      </a:cubicBezTo>
                      <a:cubicBezTo>
                        <a:pt x="7" y="30"/>
                        <a:pt x="10" y="30"/>
                        <a:pt x="12" y="29"/>
                      </a:cubicBezTo>
                      <a:cubicBezTo>
                        <a:pt x="15" y="27"/>
                        <a:pt x="17" y="25"/>
                        <a:pt x="18" y="22"/>
                      </a:cubicBezTo>
                    </a:path>
                  </a:pathLst>
                </a:custGeom>
                <a:solidFill>
                  <a:schemeClr val="tx1">
                    <a:lumMod val="75000"/>
                    <a:lumOff val="2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46" name="淘宝网Chenying0907出品 18"/>
              <p:cNvGrpSpPr/>
              <p:nvPr/>
            </p:nvGrpSpPr>
            <p:grpSpPr>
              <a:xfrm rot="781172">
                <a:off x="5242049" y="1323326"/>
                <a:ext cx="1411857" cy="2951177"/>
                <a:chOff x="4400552" y="1170242"/>
                <a:chExt cx="1411857" cy="2951181"/>
              </a:xfrm>
            </p:grpSpPr>
            <p:sp>
              <p:nvSpPr>
                <p:cNvPr id="61" name="淘宝网Chenying0907出品 5702"/>
                <p:cNvSpPr>
                  <a:spLocks/>
                </p:cNvSpPr>
                <p:nvPr/>
              </p:nvSpPr>
              <p:spPr bwMode="auto">
                <a:xfrm>
                  <a:off x="5450459" y="3873773"/>
                  <a:ext cx="361950" cy="247650"/>
                </a:xfrm>
                <a:custGeom>
                  <a:avLst/>
                  <a:gdLst>
                    <a:gd name="T0" fmla="*/ 39 w 39"/>
                    <a:gd name="T1" fmla="*/ 11 h 27"/>
                    <a:gd name="T2" fmla="*/ 39 w 39"/>
                    <a:gd name="T3" fmla="*/ 12 h 27"/>
                    <a:gd name="T4" fmla="*/ 38 w 39"/>
                    <a:gd name="T5" fmla="*/ 13 h 27"/>
                    <a:gd name="T6" fmla="*/ 31 w 39"/>
                    <a:gd name="T7" fmla="*/ 19 h 27"/>
                    <a:gd name="T8" fmla="*/ 30 w 39"/>
                    <a:gd name="T9" fmla="*/ 20 h 27"/>
                    <a:gd name="T10" fmla="*/ 29 w 39"/>
                    <a:gd name="T11" fmla="*/ 21 h 27"/>
                    <a:gd name="T12" fmla="*/ 19 w 39"/>
                    <a:gd name="T13" fmla="*/ 25 h 27"/>
                    <a:gd name="T14" fmla="*/ 17 w 39"/>
                    <a:gd name="T15" fmla="*/ 26 h 27"/>
                    <a:gd name="T16" fmla="*/ 16 w 39"/>
                    <a:gd name="T17" fmla="*/ 26 h 27"/>
                    <a:gd name="T18" fmla="*/ 7 w 39"/>
                    <a:gd name="T19" fmla="*/ 27 h 27"/>
                    <a:gd name="T20" fmla="*/ 6 w 39"/>
                    <a:gd name="T21" fmla="*/ 26 h 27"/>
                    <a:gd name="T22" fmla="*/ 5 w 39"/>
                    <a:gd name="T23" fmla="*/ 26 h 27"/>
                    <a:gd name="T24" fmla="*/ 0 w 39"/>
                    <a:gd name="T25" fmla="*/ 15 h 27"/>
                    <a:gd name="T26" fmla="*/ 11 w 39"/>
                    <a:gd name="T27" fmla="*/ 14 h 27"/>
                    <a:gd name="T28" fmla="*/ 11 w 39"/>
                    <a:gd name="T29" fmla="*/ 15 h 27"/>
                    <a:gd name="T30" fmla="*/ 12 w 39"/>
                    <a:gd name="T31" fmla="*/ 14 h 27"/>
                    <a:gd name="T32" fmla="*/ 26 w 39"/>
                    <a:gd name="T33" fmla="*/ 8 h 27"/>
                    <a:gd name="T34" fmla="*/ 26 w 39"/>
                    <a:gd name="T35" fmla="*/ 8 h 27"/>
                    <a:gd name="T36" fmla="*/ 34 w 39"/>
                    <a:gd name="T37" fmla="*/ 0 h 27"/>
                    <a:gd name="T38" fmla="*/ 39 w 39"/>
                    <a:gd name="T39" fmla="*/ 11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9" h="27">
                      <a:moveTo>
                        <a:pt x="39" y="11"/>
                      </a:moveTo>
                      <a:cubicBezTo>
                        <a:pt x="39" y="11"/>
                        <a:pt x="39" y="12"/>
                        <a:pt x="39" y="12"/>
                      </a:cubicBezTo>
                      <a:cubicBezTo>
                        <a:pt x="39" y="12"/>
                        <a:pt x="38" y="13"/>
                        <a:pt x="38" y="13"/>
                      </a:cubicBezTo>
                      <a:cubicBezTo>
                        <a:pt x="31" y="19"/>
                        <a:pt x="31" y="19"/>
                        <a:pt x="31" y="19"/>
                      </a:cubicBezTo>
                      <a:cubicBezTo>
                        <a:pt x="31" y="20"/>
                        <a:pt x="31" y="20"/>
                        <a:pt x="30" y="20"/>
                      </a:cubicBezTo>
                      <a:cubicBezTo>
                        <a:pt x="30" y="20"/>
                        <a:pt x="29" y="21"/>
                        <a:pt x="29" y="21"/>
                      </a:cubicBezTo>
                      <a:cubicBezTo>
                        <a:pt x="19" y="25"/>
                        <a:pt x="19" y="25"/>
                        <a:pt x="19" y="25"/>
                      </a:cubicBezTo>
                      <a:cubicBezTo>
                        <a:pt x="18" y="26"/>
                        <a:pt x="18" y="26"/>
                        <a:pt x="17" y="26"/>
                      </a:cubicBezTo>
                      <a:cubicBezTo>
                        <a:pt x="17" y="26"/>
                        <a:pt x="16" y="26"/>
                        <a:pt x="16" y="26"/>
                      </a:cubicBezTo>
                      <a:cubicBezTo>
                        <a:pt x="7" y="27"/>
                        <a:pt x="7" y="27"/>
                        <a:pt x="7" y="27"/>
                      </a:cubicBezTo>
                      <a:cubicBezTo>
                        <a:pt x="6" y="26"/>
                        <a:pt x="6" y="26"/>
                        <a:pt x="6" y="26"/>
                      </a:cubicBezTo>
                      <a:cubicBezTo>
                        <a:pt x="5" y="26"/>
                        <a:pt x="5" y="26"/>
                        <a:pt x="5" y="26"/>
                      </a:cubicBezTo>
                      <a:cubicBezTo>
                        <a:pt x="0" y="15"/>
                        <a:pt x="0" y="15"/>
                        <a:pt x="0" y="15"/>
                      </a:cubicBezTo>
                      <a:cubicBezTo>
                        <a:pt x="11" y="14"/>
                        <a:pt x="11" y="14"/>
                        <a:pt x="11" y="14"/>
                      </a:cubicBezTo>
                      <a:cubicBezTo>
                        <a:pt x="11" y="15"/>
                        <a:pt x="11" y="15"/>
                        <a:pt x="11" y="15"/>
                      </a:cubicBezTo>
                      <a:cubicBezTo>
                        <a:pt x="12" y="14"/>
                        <a:pt x="12" y="14"/>
                        <a:pt x="12" y="14"/>
                      </a:cubicBezTo>
                      <a:cubicBezTo>
                        <a:pt x="26" y="8"/>
                        <a:pt x="26" y="8"/>
                        <a:pt x="26" y="8"/>
                      </a:cubicBezTo>
                      <a:cubicBezTo>
                        <a:pt x="26" y="8"/>
                        <a:pt x="26" y="8"/>
                        <a:pt x="26" y="8"/>
                      </a:cubicBezTo>
                      <a:cubicBezTo>
                        <a:pt x="34" y="0"/>
                        <a:pt x="34" y="0"/>
                        <a:pt x="34" y="0"/>
                      </a:cubicBezTo>
                      <a:lnTo>
                        <a:pt x="39" y="11"/>
                      </a:lnTo>
                      <a:close/>
                    </a:path>
                  </a:pathLst>
                </a:custGeom>
                <a:solidFill>
                  <a:srgbClr val="E8707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solidFill>
                      <a:srgbClr val="E87071"/>
                    </a:solidFill>
                  </a:endParaRPr>
                </a:p>
              </p:txBody>
            </p:sp>
            <p:sp>
              <p:nvSpPr>
                <p:cNvPr id="62" name="淘宝网Chenying0907出品 5704"/>
                <p:cNvSpPr>
                  <a:spLocks/>
                </p:cNvSpPr>
                <p:nvPr/>
              </p:nvSpPr>
              <p:spPr bwMode="auto">
                <a:xfrm>
                  <a:off x="4400552" y="1170242"/>
                  <a:ext cx="493713" cy="893764"/>
                </a:xfrm>
                <a:custGeom>
                  <a:avLst/>
                  <a:gdLst>
                    <a:gd name="T0" fmla="*/ 27 w 54"/>
                    <a:gd name="T1" fmla="*/ 95 h 96"/>
                    <a:gd name="T2" fmla="*/ 39 w 54"/>
                    <a:gd name="T3" fmla="*/ 90 h 96"/>
                    <a:gd name="T4" fmla="*/ 50 w 54"/>
                    <a:gd name="T5" fmla="*/ 85 h 96"/>
                    <a:gd name="T6" fmla="*/ 50 w 54"/>
                    <a:gd name="T7" fmla="*/ 67 h 96"/>
                    <a:gd name="T8" fmla="*/ 43 w 54"/>
                    <a:gd name="T9" fmla="*/ 51 h 96"/>
                    <a:gd name="T10" fmla="*/ 37 w 54"/>
                    <a:gd name="T11" fmla="*/ 41 h 96"/>
                    <a:gd name="T12" fmla="*/ 37 w 54"/>
                    <a:gd name="T13" fmla="*/ 41 h 96"/>
                    <a:gd name="T14" fmla="*/ 2 w 54"/>
                    <a:gd name="T15" fmla="*/ 1 h 96"/>
                    <a:gd name="T16" fmla="*/ 0 w 54"/>
                    <a:gd name="T17" fmla="*/ 0 h 96"/>
                    <a:gd name="T18" fmla="*/ 0 w 54"/>
                    <a:gd name="T19" fmla="*/ 2 h 96"/>
                    <a:gd name="T20" fmla="*/ 5 w 54"/>
                    <a:gd name="T21" fmla="*/ 56 h 96"/>
                    <a:gd name="T22" fmla="*/ 7 w 54"/>
                    <a:gd name="T23" fmla="*/ 66 h 96"/>
                    <a:gd name="T24" fmla="*/ 14 w 54"/>
                    <a:gd name="T25" fmla="*/ 82 h 96"/>
                    <a:gd name="T26" fmla="*/ 27 w 54"/>
                    <a:gd name="T27" fmla="*/ 95 h 96"/>
                    <a:gd name="connsiteX0" fmla="*/ 5000 w 9814"/>
                    <a:gd name="connsiteY0" fmla="*/ 9896 h 9909"/>
                    <a:gd name="connsiteX1" fmla="*/ 7222 w 9814"/>
                    <a:gd name="connsiteY1" fmla="*/ 9375 h 9909"/>
                    <a:gd name="connsiteX2" fmla="*/ 9259 w 9814"/>
                    <a:gd name="connsiteY2" fmla="*/ 8854 h 9909"/>
                    <a:gd name="connsiteX3" fmla="*/ 9259 w 9814"/>
                    <a:gd name="connsiteY3" fmla="*/ 6979 h 9909"/>
                    <a:gd name="connsiteX4" fmla="*/ 7963 w 9814"/>
                    <a:gd name="connsiteY4" fmla="*/ 5313 h 9909"/>
                    <a:gd name="connsiteX5" fmla="*/ 6852 w 9814"/>
                    <a:gd name="connsiteY5" fmla="*/ 4271 h 9909"/>
                    <a:gd name="connsiteX6" fmla="*/ 6852 w 9814"/>
                    <a:gd name="connsiteY6" fmla="*/ 4271 h 9909"/>
                    <a:gd name="connsiteX7" fmla="*/ 370 w 9814"/>
                    <a:gd name="connsiteY7" fmla="*/ 104 h 9909"/>
                    <a:gd name="connsiteX8" fmla="*/ 0 w 9814"/>
                    <a:gd name="connsiteY8" fmla="*/ 0 h 9909"/>
                    <a:gd name="connsiteX9" fmla="*/ 0 w 9814"/>
                    <a:gd name="connsiteY9" fmla="*/ 208 h 9909"/>
                    <a:gd name="connsiteX10" fmla="*/ 926 w 9814"/>
                    <a:gd name="connsiteY10" fmla="*/ 5833 h 9909"/>
                    <a:gd name="connsiteX11" fmla="*/ 1486 w 9814"/>
                    <a:gd name="connsiteY11" fmla="*/ 6875 h 9909"/>
                    <a:gd name="connsiteX12" fmla="*/ 2593 w 9814"/>
                    <a:gd name="connsiteY12" fmla="*/ 8542 h 9909"/>
                    <a:gd name="connsiteX13" fmla="*/ 5000 w 9814"/>
                    <a:gd name="connsiteY13" fmla="*/ 9896 h 9909"/>
                    <a:gd name="connsiteX0" fmla="*/ 5095 w 10001"/>
                    <a:gd name="connsiteY0" fmla="*/ 9987 h 10000"/>
                    <a:gd name="connsiteX1" fmla="*/ 7359 w 10001"/>
                    <a:gd name="connsiteY1" fmla="*/ 9461 h 10000"/>
                    <a:gd name="connsiteX2" fmla="*/ 9434 w 10001"/>
                    <a:gd name="connsiteY2" fmla="*/ 8935 h 10000"/>
                    <a:gd name="connsiteX3" fmla="*/ 9434 w 10001"/>
                    <a:gd name="connsiteY3" fmla="*/ 7043 h 10000"/>
                    <a:gd name="connsiteX4" fmla="*/ 8114 w 10001"/>
                    <a:gd name="connsiteY4" fmla="*/ 5362 h 10000"/>
                    <a:gd name="connsiteX5" fmla="*/ 6982 w 10001"/>
                    <a:gd name="connsiteY5" fmla="*/ 4310 h 10000"/>
                    <a:gd name="connsiteX6" fmla="*/ 6982 w 10001"/>
                    <a:gd name="connsiteY6" fmla="*/ 4310 h 10000"/>
                    <a:gd name="connsiteX7" fmla="*/ 377 w 10001"/>
                    <a:gd name="connsiteY7" fmla="*/ 105 h 10000"/>
                    <a:gd name="connsiteX8" fmla="*/ 0 w 10001"/>
                    <a:gd name="connsiteY8" fmla="*/ 0 h 10000"/>
                    <a:gd name="connsiteX9" fmla="*/ 0 w 10001"/>
                    <a:gd name="connsiteY9" fmla="*/ 210 h 10000"/>
                    <a:gd name="connsiteX10" fmla="*/ 944 w 10001"/>
                    <a:gd name="connsiteY10" fmla="*/ 5887 h 10000"/>
                    <a:gd name="connsiteX11" fmla="*/ 1514 w 10001"/>
                    <a:gd name="connsiteY11" fmla="*/ 6938 h 10000"/>
                    <a:gd name="connsiteX12" fmla="*/ 2739 w 10001"/>
                    <a:gd name="connsiteY12" fmla="*/ 8620 h 10000"/>
                    <a:gd name="connsiteX13" fmla="*/ 5095 w 10001"/>
                    <a:gd name="connsiteY13" fmla="*/ 9987 h 10000"/>
                    <a:gd name="connsiteX0" fmla="*/ 5168 w 10074"/>
                    <a:gd name="connsiteY0" fmla="*/ 10248 h 10261"/>
                    <a:gd name="connsiteX1" fmla="*/ 7432 w 10074"/>
                    <a:gd name="connsiteY1" fmla="*/ 9722 h 10261"/>
                    <a:gd name="connsiteX2" fmla="*/ 9507 w 10074"/>
                    <a:gd name="connsiteY2" fmla="*/ 9196 h 10261"/>
                    <a:gd name="connsiteX3" fmla="*/ 9507 w 10074"/>
                    <a:gd name="connsiteY3" fmla="*/ 7304 h 10261"/>
                    <a:gd name="connsiteX4" fmla="*/ 8187 w 10074"/>
                    <a:gd name="connsiteY4" fmla="*/ 5623 h 10261"/>
                    <a:gd name="connsiteX5" fmla="*/ 7055 w 10074"/>
                    <a:gd name="connsiteY5" fmla="*/ 4571 h 10261"/>
                    <a:gd name="connsiteX6" fmla="*/ 7055 w 10074"/>
                    <a:gd name="connsiteY6" fmla="*/ 4571 h 10261"/>
                    <a:gd name="connsiteX7" fmla="*/ 450 w 10074"/>
                    <a:gd name="connsiteY7" fmla="*/ 366 h 10261"/>
                    <a:gd name="connsiteX8" fmla="*/ 73 w 10074"/>
                    <a:gd name="connsiteY8" fmla="*/ 261 h 10261"/>
                    <a:gd name="connsiteX9" fmla="*/ 73 w 10074"/>
                    <a:gd name="connsiteY9" fmla="*/ 471 h 10261"/>
                    <a:gd name="connsiteX10" fmla="*/ 1066 w 10074"/>
                    <a:gd name="connsiteY10" fmla="*/ 6039 h 10261"/>
                    <a:gd name="connsiteX11" fmla="*/ 1587 w 10074"/>
                    <a:gd name="connsiteY11" fmla="*/ 7199 h 10261"/>
                    <a:gd name="connsiteX12" fmla="*/ 2812 w 10074"/>
                    <a:gd name="connsiteY12" fmla="*/ 8881 h 10261"/>
                    <a:gd name="connsiteX13" fmla="*/ 5168 w 10074"/>
                    <a:gd name="connsiteY13" fmla="*/ 10248 h 10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074" h="10261">
                      <a:moveTo>
                        <a:pt x="5168" y="10248"/>
                      </a:moveTo>
                      <a:lnTo>
                        <a:pt x="7432" y="9722"/>
                      </a:lnTo>
                      <a:lnTo>
                        <a:pt x="9507" y="9196"/>
                      </a:lnTo>
                      <a:cubicBezTo>
                        <a:pt x="10263" y="8986"/>
                        <a:pt x="10263" y="8146"/>
                        <a:pt x="9507" y="7304"/>
                      </a:cubicBezTo>
                      <a:lnTo>
                        <a:pt x="8187" y="5623"/>
                      </a:lnTo>
                      <a:cubicBezTo>
                        <a:pt x="7810" y="5097"/>
                        <a:pt x="7620" y="4886"/>
                        <a:pt x="7055" y="4571"/>
                      </a:cubicBezTo>
                      <a:lnTo>
                        <a:pt x="7055" y="4571"/>
                      </a:lnTo>
                      <a:lnTo>
                        <a:pt x="450" y="366"/>
                      </a:lnTo>
                      <a:lnTo>
                        <a:pt x="73" y="261"/>
                      </a:lnTo>
                      <a:cubicBezTo>
                        <a:pt x="73" y="331"/>
                        <a:pt x="-92" y="-492"/>
                        <a:pt x="73" y="471"/>
                      </a:cubicBezTo>
                      <a:cubicBezTo>
                        <a:pt x="238" y="1434"/>
                        <a:pt x="813" y="4917"/>
                        <a:pt x="1066" y="6039"/>
                      </a:cubicBezTo>
                      <a:cubicBezTo>
                        <a:pt x="1318" y="7160"/>
                        <a:pt x="1399" y="6778"/>
                        <a:pt x="1587" y="7199"/>
                      </a:cubicBezTo>
                      <a:cubicBezTo>
                        <a:pt x="2909" y="8881"/>
                        <a:pt x="2812" y="8881"/>
                        <a:pt x="2812" y="8881"/>
                      </a:cubicBezTo>
                      <a:cubicBezTo>
                        <a:pt x="3566" y="9827"/>
                        <a:pt x="4601" y="10353"/>
                        <a:pt x="5168" y="10248"/>
                      </a:cubicBezTo>
                    </a:path>
                  </a:pathLst>
                </a:custGeom>
                <a:solidFill>
                  <a:srgbClr val="F3D8B8"/>
                </a:solidFill>
                <a:ln>
                  <a:noFill/>
                </a:ln>
              </p:spPr>
              <p:txBody>
                <a:bodyPr vert="horz" wrap="square" lIns="91440" tIns="45720" rIns="91440" bIns="45720" numCol="1" anchor="t" anchorCtr="0" compatLnSpc="1">
                  <a:prstTxWarp prst="textNoShape">
                    <a:avLst/>
                  </a:prstTxWarp>
                </a:bodyPr>
                <a:lstStyle/>
                <a:p>
                  <a:endParaRPr lang="zh-CN" altLang="en-US" dirty="0"/>
                </a:p>
              </p:txBody>
            </p:sp>
            <p:sp>
              <p:nvSpPr>
                <p:cNvPr id="63" name="淘宝网Chenying0907出品 5715"/>
                <p:cNvSpPr>
                  <a:spLocks/>
                </p:cNvSpPr>
                <p:nvPr/>
              </p:nvSpPr>
              <p:spPr bwMode="auto">
                <a:xfrm>
                  <a:off x="4476483" y="1752666"/>
                  <a:ext cx="1084263" cy="2273302"/>
                </a:xfrm>
                <a:custGeom>
                  <a:avLst/>
                  <a:gdLst>
                    <a:gd name="T0" fmla="*/ 105 w 117"/>
                    <a:gd name="T1" fmla="*/ 248 h 248"/>
                    <a:gd name="T2" fmla="*/ 1 w 117"/>
                    <a:gd name="T3" fmla="*/ 8 h 248"/>
                    <a:gd name="T4" fmla="*/ 3 w 117"/>
                    <a:gd name="T5" fmla="*/ 2 h 248"/>
                    <a:gd name="T6" fmla="*/ 13 w 117"/>
                    <a:gd name="T7" fmla="*/ 5 h 248"/>
                    <a:gd name="T8" fmla="*/ 117 w 117"/>
                    <a:gd name="T9" fmla="*/ 247 h 248"/>
                    <a:gd name="T10" fmla="*/ 105 w 117"/>
                    <a:gd name="T11" fmla="*/ 248 h 248"/>
                  </a:gdLst>
                  <a:ahLst/>
                  <a:cxnLst>
                    <a:cxn ang="0">
                      <a:pos x="T0" y="T1"/>
                    </a:cxn>
                    <a:cxn ang="0">
                      <a:pos x="T2" y="T3"/>
                    </a:cxn>
                    <a:cxn ang="0">
                      <a:pos x="T4" y="T5"/>
                    </a:cxn>
                    <a:cxn ang="0">
                      <a:pos x="T6" y="T7"/>
                    </a:cxn>
                    <a:cxn ang="0">
                      <a:pos x="T8" y="T9"/>
                    </a:cxn>
                    <a:cxn ang="0">
                      <a:pos x="T10" y="T11"/>
                    </a:cxn>
                  </a:cxnLst>
                  <a:rect l="0" t="0" r="r" b="b"/>
                  <a:pathLst>
                    <a:path w="117" h="248">
                      <a:moveTo>
                        <a:pt x="105" y="248"/>
                      </a:moveTo>
                      <a:cubicBezTo>
                        <a:pt x="1" y="8"/>
                        <a:pt x="1" y="8"/>
                        <a:pt x="1" y="8"/>
                      </a:cubicBezTo>
                      <a:cubicBezTo>
                        <a:pt x="0" y="7"/>
                        <a:pt x="0" y="4"/>
                        <a:pt x="3" y="2"/>
                      </a:cubicBezTo>
                      <a:cubicBezTo>
                        <a:pt x="7" y="0"/>
                        <a:pt x="12" y="4"/>
                        <a:pt x="13" y="5"/>
                      </a:cubicBezTo>
                      <a:cubicBezTo>
                        <a:pt x="117" y="247"/>
                        <a:pt x="117" y="247"/>
                        <a:pt x="117" y="247"/>
                      </a:cubicBezTo>
                      <a:lnTo>
                        <a:pt x="105" y="248"/>
                      </a:lnTo>
                      <a:close/>
                    </a:path>
                  </a:pathLst>
                </a:custGeom>
                <a:solidFill>
                  <a:srgbClr val="018B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淘宝网Chenying0907出品 5716"/>
                <p:cNvSpPr>
                  <a:spLocks/>
                </p:cNvSpPr>
                <p:nvPr/>
              </p:nvSpPr>
              <p:spPr bwMode="auto">
                <a:xfrm>
                  <a:off x="4713021" y="1641541"/>
                  <a:ext cx="1055688" cy="2328865"/>
                </a:xfrm>
                <a:custGeom>
                  <a:avLst/>
                  <a:gdLst>
                    <a:gd name="T0" fmla="*/ 105 w 114"/>
                    <a:gd name="T1" fmla="*/ 254 h 254"/>
                    <a:gd name="T2" fmla="*/ 0 w 114"/>
                    <a:gd name="T3" fmla="*/ 12 h 254"/>
                    <a:gd name="T4" fmla="*/ 6 w 114"/>
                    <a:gd name="T5" fmla="*/ 2 h 254"/>
                    <a:gd name="T6" fmla="*/ 11 w 114"/>
                    <a:gd name="T7" fmla="*/ 5 h 254"/>
                    <a:gd name="T8" fmla="*/ 114 w 114"/>
                    <a:gd name="T9" fmla="*/ 245 h 254"/>
                    <a:gd name="T10" fmla="*/ 105 w 114"/>
                    <a:gd name="T11" fmla="*/ 254 h 254"/>
                  </a:gdLst>
                  <a:ahLst/>
                  <a:cxnLst>
                    <a:cxn ang="0">
                      <a:pos x="T0" y="T1"/>
                    </a:cxn>
                    <a:cxn ang="0">
                      <a:pos x="T2" y="T3"/>
                    </a:cxn>
                    <a:cxn ang="0">
                      <a:pos x="T4" y="T5"/>
                    </a:cxn>
                    <a:cxn ang="0">
                      <a:pos x="T6" y="T7"/>
                    </a:cxn>
                    <a:cxn ang="0">
                      <a:pos x="T8" y="T9"/>
                    </a:cxn>
                    <a:cxn ang="0">
                      <a:pos x="T10" y="T11"/>
                    </a:cxn>
                  </a:cxnLst>
                  <a:rect l="0" t="0" r="r" b="b"/>
                  <a:pathLst>
                    <a:path w="114" h="254">
                      <a:moveTo>
                        <a:pt x="105" y="254"/>
                      </a:moveTo>
                      <a:cubicBezTo>
                        <a:pt x="0" y="12"/>
                        <a:pt x="0" y="12"/>
                        <a:pt x="0" y="12"/>
                      </a:cubicBezTo>
                      <a:cubicBezTo>
                        <a:pt x="0" y="10"/>
                        <a:pt x="1" y="4"/>
                        <a:pt x="6" y="2"/>
                      </a:cubicBezTo>
                      <a:cubicBezTo>
                        <a:pt x="10" y="0"/>
                        <a:pt x="10" y="3"/>
                        <a:pt x="11" y="5"/>
                      </a:cubicBezTo>
                      <a:cubicBezTo>
                        <a:pt x="114" y="245"/>
                        <a:pt x="114" y="245"/>
                        <a:pt x="114" y="245"/>
                      </a:cubicBezTo>
                      <a:lnTo>
                        <a:pt x="105" y="254"/>
                      </a:lnTo>
                      <a:close/>
                    </a:path>
                  </a:pathLst>
                </a:custGeom>
                <a:solidFill>
                  <a:srgbClr val="018B9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淘宝网Chenying0907出品 5717"/>
                <p:cNvSpPr>
                  <a:spLocks/>
                </p:cNvSpPr>
                <p:nvPr/>
              </p:nvSpPr>
              <p:spPr bwMode="auto">
                <a:xfrm>
                  <a:off x="4597132" y="1733617"/>
                  <a:ext cx="1093788" cy="2282828"/>
                </a:xfrm>
                <a:custGeom>
                  <a:avLst/>
                  <a:gdLst>
                    <a:gd name="T0" fmla="*/ 104 w 118"/>
                    <a:gd name="T1" fmla="*/ 249 h 249"/>
                    <a:gd name="T2" fmla="*/ 1 w 118"/>
                    <a:gd name="T3" fmla="*/ 10 h 249"/>
                    <a:gd name="T4" fmla="*/ 5 w 118"/>
                    <a:gd name="T5" fmla="*/ 2 h 249"/>
                    <a:gd name="T6" fmla="*/ 14 w 118"/>
                    <a:gd name="T7" fmla="*/ 4 h 249"/>
                    <a:gd name="T8" fmla="*/ 118 w 118"/>
                    <a:gd name="T9" fmla="*/ 244 h 249"/>
                    <a:gd name="T10" fmla="*/ 104 w 118"/>
                    <a:gd name="T11" fmla="*/ 249 h 249"/>
                  </a:gdLst>
                  <a:ahLst/>
                  <a:cxnLst>
                    <a:cxn ang="0">
                      <a:pos x="T0" y="T1"/>
                    </a:cxn>
                    <a:cxn ang="0">
                      <a:pos x="T2" y="T3"/>
                    </a:cxn>
                    <a:cxn ang="0">
                      <a:pos x="T4" y="T5"/>
                    </a:cxn>
                    <a:cxn ang="0">
                      <a:pos x="T6" y="T7"/>
                    </a:cxn>
                    <a:cxn ang="0">
                      <a:pos x="T8" y="T9"/>
                    </a:cxn>
                    <a:cxn ang="0">
                      <a:pos x="T10" y="T11"/>
                    </a:cxn>
                  </a:cxnLst>
                  <a:rect l="0" t="0" r="r" b="b"/>
                  <a:pathLst>
                    <a:path w="118" h="249">
                      <a:moveTo>
                        <a:pt x="104" y="249"/>
                      </a:moveTo>
                      <a:cubicBezTo>
                        <a:pt x="1" y="10"/>
                        <a:pt x="1" y="10"/>
                        <a:pt x="1" y="10"/>
                      </a:cubicBezTo>
                      <a:cubicBezTo>
                        <a:pt x="0" y="8"/>
                        <a:pt x="1" y="4"/>
                        <a:pt x="5" y="2"/>
                      </a:cubicBezTo>
                      <a:cubicBezTo>
                        <a:pt x="11" y="0"/>
                        <a:pt x="13" y="3"/>
                        <a:pt x="14" y="4"/>
                      </a:cubicBezTo>
                      <a:cubicBezTo>
                        <a:pt x="118" y="244"/>
                        <a:pt x="118" y="244"/>
                        <a:pt x="118" y="244"/>
                      </a:cubicBezTo>
                      <a:lnTo>
                        <a:pt x="104" y="249"/>
                      </a:lnTo>
                      <a:close/>
                    </a:path>
                  </a:pathLst>
                </a:custGeom>
                <a:solidFill>
                  <a:srgbClr val="01ACB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淘宝网Chenying0907出品 5703"/>
                <p:cNvSpPr>
                  <a:spLocks/>
                </p:cNvSpPr>
                <p:nvPr/>
              </p:nvSpPr>
              <p:spPr bwMode="auto">
                <a:xfrm>
                  <a:off x="4405578" y="1186853"/>
                  <a:ext cx="189438" cy="312121"/>
                </a:xfrm>
                <a:custGeom>
                  <a:avLst/>
                  <a:gdLst>
                    <a:gd name="T0" fmla="*/ 18 w 18"/>
                    <a:gd name="T1" fmla="*/ 22 h 30"/>
                    <a:gd name="T2" fmla="*/ 0 w 18"/>
                    <a:gd name="T3" fmla="*/ 0 h 30"/>
                    <a:gd name="T4" fmla="*/ 4 w 18"/>
                    <a:gd name="T5" fmla="*/ 28 h 30"/>
                    <a:gd name="T6" fmla="*/ 12 w 18"/>
                    <a:gd name="T7" fmla="*/ 29 h 30"/>
                    <a:gd name="T8" fmla="*/ 18 w 18"/>
                    <a:gd name="T9" fmla="*/ 22 h 30"/>
                  </a:gdLst>
                  <a:ahLst/>
                  <a:cxnLst>
                    <a:cxn ang="0">
                      <a:pos x="T0" y="T1"/>
                    </a:cxn>
                    <a:cxn ang="0">
                      <a:pos x="T2" y="T3"/>
                    </a:cxn>
                    <a:cxn ang="0">
                      <a:pos x="T4" y="T5"/>
                    </a:cxn>
                    <a:cxn ang="0">
                      <a:pos x="T6" y="T7"/>
                    </a:cxn>
                    <a:cxn ang="0">
                      <a:pos x="T8" y="T9"/>
                    </a:cxn>
                  </a:cxnLst>
                  <a:rect l="0" t="0" r="r" b="b"/>
                  <a:pathLst>
                    <a:path w="18" h="30">
                      <a:moveTo>
                        <a:pt x="18" y="22"/>
                      </a:moveTo>
                      <a:cubicBezTo>
                        <a:pt x="0" y="0"/>
                        <a:pt x="0" y="0"/>
                        <a:pt x="0" y="0"/>
                      </a:cubicBezTo>
                      <a:cubicBezTo>
                        <a:pt x="4" y="28"/>
                        <a:pt x="4" y="28"/>
                        <a:pt x="4" y="28"/>
                      </a:cubicBezTo>
                      <a:cubicBezTo>
                        <a:pt x="7" y="30"/>
                        <a:pt x="10" y="30"/>
                        <a:pt x="12" y="29"/>
                      </a:cubicBezTo>
                      <a:cubicBezTo>
                        <a:pt x="15" y="27"/>
                        <a:pt x="17" y="25"/>
                        <a:pt x="18" y="22"/>
                      </a:cubicBezTo>
                    </a:path>
                  </a:pathLst>
                </a:custGeom>
                <a:solidFill>
                  <a:schemeClr val="tx1">
                    <a:lumMod val="75000"/>
                    <a:lumOff val="2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47" name="淘宝网Chenying0907出品 19"/>
              <p:cNvGrpSpPr/>
              <p:nvPr/>
            </p:nvGrpSpPr>
            <p:grpSpPr>
              <a:xfrm rot="1701895">
                <a:off x="6140258" y="1271913"/>
                <a:ext cx="1411857" cy="2951177"/>
                <a:chOff x="4400548" y="1170243"/>
                <a:chExt cx="1411855" cy="2951179"/>
              </a:xfrm>
            </p:grpSpPr>
            <p:sp>
              <p:nvSpPr>
                <p:cNvPr id="55" name="淘宝网Chenying0907出品 5702"/>
                <p:cNvSpPr>
                  <a:spLocks/>
                </p:cNvSpPr>
                <p:nvPr/>
              </p:nvSpPr>
              <p:spPr bwMode="auto">
                <a:xfrm>
                  <a:off x="5450453" y="3873772"/>
                  <a:ext cx="361950" cy="247650"/>
                </a:xfrm>
                <a:custGeom>
                  <a:avLst/>
                  <a:gdLst>
                    <a:gd name="T0" fmla="*/ 39 w 39"/>
                    <a:gd name="T1" fmla="*/ 11 h 27"/>
                    <a:gd name="T2" fmla="*/ 39 w 39"/>
                    <a:gd name="T3" fmla="*/ 12 h 27"/>
                    <a:gd name="T4" fmla="*/ 38 w 39"/>
                    <a:gd name="T5" fmla="*/ 13 h 27"/>
                    <a:gd name="T6" fmla="*/ 31 w 39"/>
                    <a:gd name="T7" fmla="*/ 19 h 27"/>
                    <a:gd name="T8" fmla="*/ 30 w 39"/>
                    <a:gd name="T9" fmla="*/ 20 h 27"/>
                    <a:gd name="T10" fmla="*/ 29 w 39"/>
                    <a:gd name="T11" fmla="*/ 21 h 27"/>
                    <a:gd name="T12" fmla="*/ 19 w 39"/>
                    <a:gd name="T13" fmla="*/ 25 h 27"/>
                    <a:gd name="T14" fmla="*/ 17 w 39"/>
                    <a:gd name="T15" fmla="*/ 26 h 27"/>
                    <a:gd name="T16" fmla="*/ 16 w 39"/>
                    <a:gd name="T17" fmla="*/ 26 h 27"/>
                    <a:gd name="T18" fmla="*/ 7 w 39"/>
                    <a:gd name="T19" fmla="*/ 27 h 27"/>
                    <a:gd name="T20" fmla="*/ 6 w 39"/>
                    <a:gd name="T21" fmla="*/ 26 h 27"/>
                    <a:gd name="T22" fmla="*/ 5 w 39"/>
                    <a:gd name="T23" fmla="*/ 26 h 27"/>
                    <a:gd name="T24" fmla="*/ 0 w 39"/>
                    <a:gd name="T25" fmla="*/ 15 h 27"/>
                    <a:gd name="T26" fmla="*/ 11 w 39"/>
                    <a:gd name="T27" fmla="*/ 14 h 27"/>
                    <a:gd name="T28" fmla="*/ 11 w 39"/>
                    <a:gd name="T29" fmla="*/ 15 h 27"/>
                    <a:gd name="T30" fmla="*/ 12 w 39"/>
                    <a:gd name="T31" fmla="*/ 14 h 27"/>
                    <a:gd name="T32" fmla="*/ 26 w 39"/>
                    <a:gd name="T33" fmla="*/ 8 h 27"/>
                    <a:gd name="T34" fmla="*/ 26 w 39"/>
                    <a:gd name="T35" fmla="*/ 8 h 27"/>
                    <a:gd name="T36" fmla="*/ 34 w 39"/>
                    <a:gd name="T37" fmla="*/ 0 h 27"/>
                    <a:gd name="T38" fmla="*/ 39 w 39"/>
                    <a:gd name="T39" fmla="*/ 11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9" h="27">
                      <a:moveTo>
                        <a:pt x="39" y="11"/>
                      </a:moveTo>
                      <a:cubicBezTo>
                        <a:pt x="39" y="11"/>
                        <a:pt x="39" y="12"/>
                        <a:pt x="39" y="12"/>
                      </a:cubicBezTo>
                      <a:cubicBezTo>
                        <a:pt x="39" y="12"/>
                        <a:pt x="38" y="13"/>
                        <a:pt x="38" y="13"/>
                      </a:cubicBezTo>
                      <a:cubicBezTo>
                        <a:pt x="31" y="19"/>
                        <a:pt x="31" y="19"/>
                        <a:pt x="31" y="19"/>
                      </a:cubicBezTo>
                      <a:cubicBezTo>
                        <a:pt x="31" y="20"/>
                        <a:pt x="31" y="20"/>
                        <a:pt x="30" y="20"/>
                      </a:cubicBezTo>
                      <a:cubicBezTo>
                        <a:pt x="30" y="20"/>
                        <a:pt x="29" y="21"/>
                        <a:pt x="29" y="21"/>
                      </a:cubicBezTo>
                      <a:cubicBezTo>
                        <a:pt x="19" y="25"/>
                        <a:pt x="19" y="25"/>
                        <a:pt x="19" y="25"/>
                      </a:cubicBezTo>
                      <a:cubicBezTo>
                        <a:pt x="18" y="26"/>
                        <a:pt x="18" y="26"/>
                        <a:pt x="17" y="26"/>
                      </a:cubicBezTo>
                      <a:cubicBezTo>
                        <a:pt x="17" y="26"/>
                        <a:pt x="16" y="26"/>
                        <a:pt x="16" y="26"/>
                      </a:cubicBezTo>
                      <a:cubicBezTo>
                        <a:pt x="7" y="27"/>
                        <a:pt x="7" y="27"/>
                        <a:pt x="7" y="27"/>
                      </a:cubicBezTo>
                      <a:cubicBezTo>
                        <a:pt x="6" y="26"/>
                        <a:pt x="6" y="26"/>
                        <a:pt x="6" y="26"/>
                      </a:cubicBezTo>
                      <a:cubicBezTo>
                        <a:pt x="5" y="26"/>
                        <a:pt x="5" y="26"/>
                        <a:pt x="5" y="26"/>
                      </a:cubicBezTo>
                      <a:cubicBezTo>
                        <a:pt x="0" y="15"/>
                        <a:pt x="0" y="15"/>
                        <a:pt x="0" y="15"/>
                      </a:cubicBezTo>
                      <a:cubicBezTo>
                        <a:pt x="11" y="14"/>
                        <a:pt x="11" y="14"/>
                        <a:pt x="11" y="14"/>
                      </a:cubicBezTo>
                      <a:cubicBezTo>
                        <a:pt x="11" y="15"/>
                        <a:pt x="11" y="15"/>
                        <a:pt x="11" y="15"/>
                      </a:cubicBezTo>
                      <a:cubicBezTo>
                        <a:pt x="12" y="14"/>
                        <a:pt x="12" y="14"/>
                        <a:pt x="12" y="14"/>
                      </a:cubicBezTo>
                      <a:cubicBezTo>
                        <a:pt x="26" y="8"/>
                        <a:pt x="26" y="8"/>
                        <a:pt x="26" y="8"/>
                      </a:cubicBezTo>
                      <a:cubicBezTo>
                        <a:pt x="26" y="8"/>
                        <a:pt x="26" y="8"/>
                        <a:pt x="26" y="8"/>
                      </a:cubicBezTo>
                      <a:cubicBezTo>
                        <a:pt x="34" y="0"/>
                        <a:pt x="34" y="0"/>
                        <a:pt x="34" y="0"/>
                      </a:cubicBezTo>
                      <a:lnTo>
                        <a:pt x="39" y="11"/>
                      </a:lnTo>
                      <a:close/>
                    </a:path>
                  </a:pathLst>
                </a:custGeom>
                <a:solidFill>
                  <a:srgbClr val="E8707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solidFill>
                      <a:srgbClr val="E87071"/>
                    </a:solidFill>
                  </a:endParaRPr>
                </a:p>
              </p:txBody>
            </p:sp>
            <p:sp>
              <p:nvSpPr>
                <p:cNvPr id="56" name="淘宝网Chenying0907出品 5704"/>
                <p:cNvSpPr>
                  <a:spLocks/>
                </p:cNvSpPr>
                <p:nvPr/>
              </p:nvSpPr>
              <p:spPr bwMode="auto">
                <a:xfrm>
                  <a:off x="4400548" y="1170243"/>
                  <a:ext cx="493712" cy="893763"/>
                </a:xfrm>
                <a:custGeom>
                  <a:avLst/>
                  <a:gdLst>
                    <a:gd name="T0" fmla="*/ 27 w 54"/>
                    <a:gd name="T1" fmla="*/ 95 h 96"/>
                    <a:gd name="T2" fmla="*/ 39 w 54"/>
                    <a:gd name="T3" fmla="*/ 90 h 96"/>
                    <a:gd name="T4" fmla="*/ 50 w 54"/>
                    <a:gd name="T5" fmla="*/ 85 h 96"/>
                    <a:gd name="T6" fmla="*/ 50 w 54"/>
                    <a:gd name="T7" fmla="*/ 67 h 96"/>
                    <a:gd name="T8" fmla="*/ 43 w 54"/>
                    <a:gd name="T9" fmla="*/ 51 h 96"/>
                    <a:gd name="T10" fmla="*/ 37 w 54"/>
                    <a:gd name="T11" fmla="*/ 41 h 96"/>
                    <a:gd name="T12" fmla="*/ 37 w 54"/>
                    <a:gd name="T13" fmla="*/ 41 h 96"/>
                    <a:gd name="T14" fmla="*/ 2 w 54"/>
                    <a:gd name="T15" fmla="*/ 1 h 96"/>
                    <a:gd name="T16" fmla="*/ 0 w 54"/>
                    <a:gd name="T17" fmla="*/ 0 h 96"/>
                    <a:gd name="T18" fmla="*/ 0 w 54"/>
                    <a:gd name="T19" fmla="*/ 2 h 96"/>
                    <a:gd name="T20" fmla="*/ 5 w 54"/>
                    <a:gd name="T21" fmla="*/ 56 h 96"/>
                    <a:gd name="T22" fmla="*/ 7 w 54"/>
                    <a:gd name="T23" fmla="*/ 66 h 96"/>
                    <a:gd name="T24" fmla="*/ 14 w 54"/>
                    <a:gd name="T25" fmla="*/ 82 h 96"/>
                    <a:gd name="T26" fmla="*/ 27 w 54"/>
                    <a:gd name="T27" fmla="*/ 95 h 96"/>
                    <a:gd name="connsiteX0" fmla="*/ 5000 w 9814"/>
                    <a:gd name="connsiteY0" fmla="*/ 9896 h 9909"/>
                    <a:gd name="connsiteX1" fmla="*/ 7222 w 9814"/>
                    <a:gd name="connsiteY1" fmla="*/ 9375 h 9909"/>
                    <a:gd name="connsiteX2" fmla="*/ 9259 w 9814"/>
                    <a:gd name="connsiteY2" fmla="*/ 8854 h 9909"/>
                    <a:gd name="connsiteX3" fmla="*/ 9259 w 9814"/>
                    <a:gd name="connsiteY3" fmla="*/ 6979 h 9909"/>
                    <a:gd name="connsiteX4" fmla="*/ 7963 w 9814"/>
                    <a:gd name="connsiteY4" fmla="*/ 5313 h 9909"/>
                    <a:gd name="connsiteX5" fmla="*/ 6852 w 9814"/>
                    <a:gd name="connsiteY5" fmla="*/ 4271 h 9909"/>
                    <a:gd name="connsiteX6" fmla="*/ 6852 w 9814"/>
                    <a:gd name="connsiteY6" fmla="*/ 4271 h 9909"/>
                    <a:gd name="connsiteX7" fmla="*/ 370 w 9814"/>
                    <a:gd name="connsiteY7" fmla="*/ 104 h 9909"/>
                    <a:gd name="connsiteX8" fmla="*/ 0 w 9814"/>
                    <a:gd name="connsiteY8" fmla="*/ 0 h 9909"/>
                    <a:gd name="connsiteX9" fmla="*/ 0 w 9814"/>
                    <a:gd name="connsiteY9" fmla="*/ 208 h 9909"/>
                    <a:gd name="connsiteX10" fmla="*/ 926 w 9814"/>
                    <a:gd name="connsiteY10" fmla="*/ 5833 h 9909"/>
                    <a:gd name="connsiteX11" fmla="*/ 1486 w 9814"/>
                    <a:gd name="connsiteY11" fmla="*/ 6875 h 9909"/>
                    <a:gd name="connsiteX12" fmla="*/ 2593 w 9814"/>
                    <a:gd name="connsiteY12" fmla="*/ 8542 h 9909"/>
                    <a:gd name="connsiteX13" fmla="*/ 5000 w 9814"/>
                    <a:gd name="connsiteY13" fmla="*/ 9896 h 9909"/>
                    <a:gd name="connsiteX0" fmla="*/ 5095 w 10001"/>
                    <a:gd name="connsiteY0" fmla="*/ 9987 h 10000"/>
                    <a:gd name="connsiteX1" fmla="*/ 7359 w 10001"/>
                    <a:gd name="connsiteY1" fmla="*/ 9461 h 10000"/>
                    <a:gd name="connsiteX2" fmla="*/ 9434 w 10001"/>
                    <a:gd name="connsiteY2" fmla="*/ 8935 h 10000"/>
                    <a:gd name="connsiteX3" fmla="*/ 9434 w 10001"/>
                    <a:gd name="connsiteY3" fmla="*/ 7043 h 10000"/>
                    <a:gd name="connsiteX4" fmla="*/ 8114 w 10001"/>
                    <a:gd name="connsiteY4" fmla="*/ 5362 h 10000"/>
                    <a:gd name="connsiteX5" fmla="*/ 6982 w 10001"/>
                    <a:gd name="connsiteY5" fmla="*/ 4310 h 10000"/>
                    <a:gd name="connsiteX6" fmla="*/ 6982 w 10001"/>
                    <a:gd name="connsiteY6" fmla="*/ 4310 h 10000"/>
                    <a:gd name="connsiteX7" fmla="*/ 377 w 10001"/>
                    <a:gd name="connsiteY7" fmla="*/ 105 h 10000"/>
                    <a:gd name="connsiteX8" fmla="*/ 0 w 10001"/>
                    <a:gd name="connsiteY8" fmla="*/ 0 h 10000"/>
                    <a:gd name="connsiteX9" fmla="*/ 0 w 10001"/>
                    <a:gd name="connsiteY9" fmla="*/ 210 h 10000"/>
                    <a:gd name="connsiteX10" fmla="*/ 944 w 10001"/>
                    <a:gd name="connsiteY10" fmla="*/ 5887 h 10000"/>
                    <a:gd name="connsiteX11" fmla="*/ 1514 w 10001"/>
                    <a:gd name="connsiteY11" fmla="*/ 6938 h 10000"/>
                    <a:gd name="connsiteX12" fmla="*/ 2739 w 10001"/>
                    <a:gd name="connsiteY12" fmla="*/ 8620 h 10000"/>
                    <a:gd name="connsiteX13" fmla="*/ 5095 w 10001"/>
                    <a:gd name="connsiteY13" fmla="*/ 9987 h 10000"/>
                    <a:gd name="connsiteX0" fmla="*/ 5168 w 10074"/>
                    <a:gd name="connsiteY0" fmla="*/ 10248 h 10261"/>
                    <a:gd name="connsiteX1" fmla="*/ 7432 w 10074"/>
                    <a:gd name="connsiteY1" fmla="*/ 9722 h 10261"/>
                    <a:gd name="connsiteX2" fmla="*/ 9507 w 10074"/>
                    <a:gd name="connsiteY2" fmla="*/ 9196 h 10261"/>
                    <a:gd name="connsiteX3" fmla="*/ 9507 w 10074"/>
                    <a:gd name="connsiteY3" fmla="*/ 7304 h 10261"/>
                    <a:gd name="connsiteX4" fmla="*/ 8187 w 10074"/>
                    <a:gd name="connsiteY4" fmla="*/ 5623 h 10261"/>
                    <a:gd name="connsiteX5" fmla="*/ 7055 w 10074"/>
                    <a:gd name="connsiteY5" fmla="*/ 4571 h 10261"/>
                    <a:gd name="connsiteX6" fmla="*/ 7055 w 10074"/>
                    <a:gd name="connsiteY6" fmla="*/ 4571 h 10261"/>
                    <a:gd name="connsiteX7" fmla="*/ 450 w 10074"/>
                    <a:gd name="connsiteY7" fmla="*/ 366 h 10261"/>
                    <a:gd name="connsiteX8" fmla="*/ 73 w 10074"/>
                    <a:gd name="connsiteY8" fmla="*/ 261 h 10261"/>
                    <a:gd name="connsiteX9" fmla="*/ 73 w 10074"/>
                    <a:gd name="connsiteY9" fmla="*/ 471 h 10261"/>
                    <a:gd name="connsiteX10" fmla="*/ 1066 w 10074"/>
                    <a:gd name="connsiteY10" fmla="*/ 6039 h 10261"/>
                    <a:gd name="connsiteX11" fmla="*/ 1587 w 10074"/>
                    <a:gd name="connsiteY11" fmla="*/ 7199 h 10261"/>
                    <a:gd name="connsiteX12" fmla="*/ 2812 w 10074"/>
                    <a:gd name="connsiteY12" fmla="*/ 8881 h 10261"/>
                    <a:gd name="connsiteX13" fmla="*/ 5168 w 10074"/>
                    <a:gd name="connsiteY13" fmla="*/ 10248 h 10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074" h="10261">
                      <a:moveTo>
                        <a:pt x="5168" y="10248"/>
                      </a:moveTo>
                      <a:lnTo>
                        <a:pt x="7432" y="9722"/>
                      </a:lnTo>
                      <a:lnTo>
                        <a:pt x="9507" y="9196"/>
                      </a:lnTo>
                      <a:cubicBezTo>
                        <a:pt x="10263" y="8986"/>
                        <a:pt x="10263" y="8146"/>
                        <a:pt x="9507" y="7304"/>
                      </a:cubicBezTo>
                      <a:lnTo>
                        <a:pt x="8187" y="5623"/>
                      </a:lnTo>
                      <a:cubicBezTo>
                        <a:pt x="7810" y="5097"/>
                        <a:pt x="7620" y="4886"/>
                        <a:pt x="7055" y="4571"/>
                      </a:cubicBezTo>
                      <a:lnTo>
                        <a:pt x="7055" y="4571"/>
                      </a:lnTo>
                      <a:lnTo>
                        <a:pt x="450" y="366"/>
                      </a:lnTo>
                      <a:lnTo>
                        <a:pt x="73" y="261"/>
                      </a:lnTo>
                      <a:cubicBezTo>
                        <a:pt x="73" y="331"/>
                        <a:pt x="-92" y="-492"/>
                        <a:pt x="73" y="471"/>
                      </a:cubicBezTo>
                      <a:cubicBezTo>
                        <a:pt x="238" y="1434"/>
                        <a:pt x="813" y="4917"/>
                        <a:pt x="1066" y="6039"/>
                      </a:cubicBezTo>
                      <a:cubicBezTo>
                        <a:pt x="1318" y="7160"/>
                        <a:pt x="1399" y="6778"/>
                        <a:pt x="1587" y="7199"/>
                      </a:cubicBezTo>
                      <a:cubicBezTo>
                        <a:pt x="2909" y="8881"/>
                        <a:pt x="2812" y="8881"/>
                        <a:pt x="2812" y="8881"/>
                      </a:cubicBezTo>
                      <a:cubicBezTo>
                        <a:pt x="3566" y="9827"/>
                        <a:pt x="4601" y="10353"/>
                        <a:pt x="5168" y="10248"/>
                      </a:cubicBezTo>
                    </a:path>
                  </a:pathLst>
                </a:custGeom>
                <a:solidFill>
                  <a:srgbClr val="F3D8B8"/>
                </a:solidFill>
                <a:ln>
                  <a:noFill/>
                </a:ln>
              </p:spPr>
              <p:txBody>
                <a:bodyPr vert="horz" wrap="square" lIns="91440" tIns="45720" rIns="91440" bIns="45720" numCol="1" anchor="t" anchorCtr="0" compatLnSpc="1">
                  <a:prstTxWarp prst="textNoShape">
                    <a:avLst/>
                  </a:prstTxWarp>
                </a:bodyPr>
                <a:lstStyle/>
                <a:p>
                  <a:endParaRPr lang="zh-CN" altLang="en-US" dirty="0"/>
                </a:p>
              </p:txBody>
            </p:sp>
            <p:sp>
              <p:nvSpPr>
                <p:cNvPr id="57" name="淘宝网Chenying0907出品 5715"/>
                <p:cNvSpPr>
                  <a:spLocks/>
                </p:cNvSpPr>
                <p:nvPr/>
              </p:nvSpPr>
              <p:spPr bwMode="auto">
                <a:xfrm>
                  <a:off x="4476479" y="1752665"/>
                  <a:ext cx="1084262" cy="2273302"/>
                </a:xfrm>
                <a:custGeom>
                  <a:avLst/>
                  <a:gdLst>
                    <a:gd name="T0" fmla="*/ 105 w 117"/>
                    <a:gd name="T1" fmla="*/ 248 h 248"/>
                    <a:gd name="T2" fmla="*/ 1 w 117"/>
                    <a:gd name="T3" fmla="*/ 8 h 248"/>
                    <a:gd name="T4" fmla="*/ 3 w 117"/>
                    <a:gd name="T5" fmla="*/ 2 h 248"/>
                    <a:gd name="T6" fmla="*/ 13 w 117"/>
                    <a:gd name="T7" fmla="*/ 5 h 248"/>
                    <a:gd name="T8" fmla="*/ 117 w 117"/>
                    <a:gd name="T9" fmla="*/ 247 h 248"/>
                    <a:gd name="T10" fmla="*/ 105 w 117"/>
                    <a:gd name="T11" fmla="*/ 248 h 248"/>
                  </a:gdLst>
                  <a:ahLst/>
                  <a:cxnLst>
                    <a:cxn ang="0">
                      <a:pos x="T0" y="T1"/>
                    </a:cxn>
                    <a:cxn ang="0">
                      <a:pos x="T2" y="T3"/>
                    </a:cxn>
                    <a:cxn ang="0">
                      <a:pos x="T4" y="T5"/>
                    </a:cxn>
                    <a:cxn ang="0">
                      <a:pos x="T6" y="T7"/>
                    </a:cxn>
                    <a:cxn ang="0">
                      <a:pos x="T8" y="T9"/>
                    </a:cxn>
                    <a:cxn ang="0">
                      <a:pos x="T10" y="T11"/>
                    </a:cxn>
                  </a:cxnLst>
                  <a:rect l="0" t="0" r="r" b="b"/>
                  <a:pathLst>
                    <a:path w="117" h="248">
                      <a:moveTo>
                        <a:pt x="105" y="248"/>
                      </a:moveTo>
                      <a:cubicBezTo>
                        <a:pt x="1" y="8"/>
                        <a:pt x="1" y="8"/>
                        <a:pt x="1" y="8"/>
                      </a:cubicBezTo>
                      <a:cubicBezTo>
                        <a:pt x="0" y="7"/>
                        <a:pt x="0" y="4"/>
                        <a:pt x="3" y="2"/>
                      </a:cubicBezTo>
                      <a:cubicBezTo>
                        <a:pt x="7" y="0"/>
                        <a:pt x="12" y="4"/>
                        <a:pt x="13" y="5"/>
                      </a:cubicBezTo>
                      <a:cubicBezTo>
                        <a:pt x="117" y="247"/>
                        <a:pt x="117" y="247"/>
                        <a:pt x="117" y="247"/>
                      </a:cubicBezTo>
                      <a:lnTo>
                        <a:pt x="105" y="248"/>
                      </a:lnTo>
                      <a:close/>
                    </a:path>
                  </a:pathLst>
                </a:custGeom>
                <a:solidFill>
                  <a:srgbClr val="FFA21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淘宝网Chenying0907出品 5716"/>
                <p:cNvSpPr>
                  <a:spLocks/>
                </p:cNvSpPr>
                <p:nvPr/>
              </p:nvSpPr>
              <p:spPr bwMode="auto">
                <a:xfrm>
                  <a:off x="4713018" y="1641539"/>
                  <a:ext cx="1055688" cy="2328864"/>
                </a:xfrm>
                <a:custGeom>
                  <a:avLst/>
                  <a:gdLst>
                    <a:gd name="T0" fmla="*/ 105 w 114"/>
                    <a:gd name="T1" fmla="*/ 254 h 254"/>
                    <a:gd name="T2" fmla="*/ 0 w 114"/>
                    <a:gd name="T3" fmla="*/ 12 h 254"/>
                    <a:gd name="T4" fmla="*/ 6 w 114"/>
                    <a:gd name="T5" fmla="*/ 2 h 254"/>
                    <a:gd name="T6" fmla="*/ 11 w 114"/>
                    <a:gd name="T7" fmla="*/ 5 h 254"/>
                    <a:gd name="T8" fmla="*/ 114 w 114"/>
                    <a:gd name="T9" fmla="*/ 245 h 254"/>
                    <a:gd name="T10" fmla="*/ 105 w 114"/>
                    <a:gd name="T11" fmla="*/ 254 h 254"/>
                  </a:gdLst>
                  <a:ahLst/>
                  <a:cxnLst>
                    <a:cxn ang="0">
                      <a:pos x="T0" y="T1"/>
                    </a:cxn>
                    <a:cxn ang="0">
                      <a:pos x="T2" y="T3"/>
                    </a:cxn>
                    <a:cxn ang="0">
                      <a:pos x="T4" y="T5"/>
                    </a:cxn>
                    <a:cxn ang="0">
                      <a:pos x="T6" y="T7"/>
                    </a:cxn>
                    <a:cxn ang="0">
                      <a:pos x="T8" y="T9"/>
                    </a:cxn>
                    <a:cxn ang="0">
                      <a:pos x="T10" y="T11"/>
                    </a:cxn>
                  </a:cxnLst>
                  <a:rect l="0" t="0" r="r" b="b"/>
                  <a:pathLst>
                    <a:path w="114" h="254">
                      <a:moveTo>
                        <a:pt x="105" y="254"/>
                      </a:moveTo>
                      <a:cubicBezTo>
                        <a:pt x="0" y="12"/>
                        <a:pt x="0" y="12"/>
                        <a:pt x="0" y="12"/>
                      </a:cubicBezTo>
                      <a:cubicBezTo>
                        <a:pt x="0" y="10"/>
                        <a:pt x="1" y="4"/>
                        <a:pt x="6" y="2"/>
                      </a:cubicBezTo>
                      <a:cubicBezTo>
                        <a:pt x="10" y="0"/>
                        <a:pt x="10" y="3"/>
                        <a:pt x="11" y="5"/>
                      </a:cubicBezTo>
                      <a:cubicBezTo>
                        <a:pt x="114" y="245"/>
                        <a:pt x="114" y="245"/>
                        <a:pt x="114" y="245"/>
                      </a:cubicBezTo>
                      <a:lnTo>
                        <a:pt x="105" y="254"/>
                      </a:lnTo>
                      <a:close/>
                    </a:path>
                  </a:pathLst>
                </a:custGeom>
                <a:solidFill>
                  <a:srgbClr val="FFA21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淘宝网Chenying0907出品 5717"/>
                <p:cNvSpPr>
                  <a:spLocks/>
                </p:cNvSpPr>
                <p:nvPr/>
              </p:nvSpPr>
              <p:spPr bwMode="auto">
                <a:xfrm>
                  <a:off x="4597131" y="1733615"/>
                  <a:ext cx="1093788" cy="2282828"/>
                </a:xfrm>
                <a:custGeom>
                  <a:avLst/>
                  <a:gdLst>
                    <a:gd name="T0" fmla="*/ 104 w 118"/>
                    <a:gd name="T1" fmla="*/ 249 h 249"/>
                    <a:gd name="T2" fmla="*/ 1 w 118"/>
                    <a:gd name="T3" fmla="*/ 10 h 249"/>
                    <a:gd name="T4" fmla="*/ 5 w 118"/>
                    <a:gd name="T5" fmla="*/ 2 h 249"/>
                    <a:gd name="T6" fmla="*/ 14 w 118"/>
                    <a:gd name="T7" fmla="*/ 4 h 249"/>
                    <a:gd name="T8" fmla="*/ 118 w 118"/>
                    <a:gd name="T9" fmla="*/ 244 h 249"/>
                    <a:gd name="T10" fmla="*/ 104 w 118"/>
                    <a:gd name="T11" fmla="*/ 249 h 249"/>
                  </a:gdLst>
                  <a:ahLst/>
                  <a:cxnLst>
                    <a:cxn ang="0">
                      <a:pos x="T0" y="T1"/>
                    </a:cxn>
                    <a:cxn ang="0">
                      <a:pos x="T2" y="T3"/>
                    </a:cxn>
                    <a:cxn ang="0">
                      <a:pos x="T4" y="T5"/>
                    </a:cxn>
                    <a:cxn ang="0">
                      <a:pos x="T6" y="T7"/>
                    </a:cxn>
                    <a:cxn ang="0">
                      <a:pos x="T8" y="T9"/>
                    </a:cxn>
                    <a:cxn ang="0">
                      <a:pos x="T10" y="T11"/>
                    </a:cxn>
                  </a:cxnLst>
                  <a:rect l="0" t="0" r="r" b="b"/>
                  <a:pathLst>
                    <a:path w="118" h="249">
                      <a:moveTo>
                        <a:pt x="104" y="249"/>
                      </a:moveTo>
                      <a:cubicBezTo>
                        <a:pt x="1" y="10"/>
                        <a:pt x="1" y="10"/>
                        <a:pt x="1" y="10"/>
                      </a:cubicBezTo>
                      <a:cubicBezTo>
                        <a:pt x="0" y="8"/>
                        <a:pt x="1" y="4"/>
                        <a:pt x="5" y="2"/>
                      </a:cubicBezTo>
                      <a:cubicBezTo>
                        <a:pt x="11" y="0"/>
                        <a:pt x="13" y="3"/>
                        <a:pt x="14" y="4"/>
                      </a:cubicBezTo>
                      <a:cubicBezTo>
                        <a:pt x="118" y="244"/>
                        <a:pt x="118" y="244"/>
                        <a:pt x="118" y="244"/>
                      </a:cubicBezTo>
                      <a:lnTo>
                        <a:pt x="104" y="249"/>
                      </a:lnTo>
                      <a:close/>
                    </a:path>
                  </a:pathLst>
                </a:custGeom>
                <a:solidFill>
                  <a:srgbClr val="FFB8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淘宝网Chenying0907出品 5703"/>
                <p:cNvSpPr>
                  <a:spLocks/>
                </p:cNvSpPr>
                <p:nvPr/>
              </p:nvSpPr>
              <p:spPr bwMode="auto">
                <a:xfrm>
                  <a:off x="4405578" y="1186853"/>
                  <a:ext cx="189438" cy="312121"/>
                </a:xfrm>
                <a:custGeom>
                  <a:avLst/>
                  <a:gdLst>
                    <a:gd name="T0" fmla="*/ 18 w 18"/>
                    <a:gd name="T1" fmla="*/ 22 h 30"/>
                    <a:gd name="T2" fmla="*/ 0 w 18"/>
                    <a:gd name="T3" fmla="*/ 0 h 30"/>
                    <a:gd name="T4" fmla="*/ 4 w 18"/>
                    <a:gd name="T5" fmla="*/ 28 h 30"/>
                    <a:gd name="T6" fmla="*/ 12 w 18"/>
                    <a:gd name="T7" fmla="*/ 29 h 30"/>
                    <a:gd name="T8" fmla="*/ 18 w 18"/>
                    <a:gd name="T9" fmla="*/ 22 h 30"/>
                  </a:gdLst>
                  <a:ahLst/>
                  <a:cxnLst>
                    <a:cxn ang="0">
                      <a:pos x="T0" y="T1"/>
                    </a:cxn>
                    <a:cxn ang="0">
                      <a:pos x="T2" y="T3"/>
                    </a:cxn>
                    <a:cxn ang="0">
                      <a:pos x="T4" y="T5"/>
                    </a:cxn>
                    <a:cxn ang="0">
                      <a:pos x="T6" y="T7"/>
                    </a:cxn>
                    <a:cxn ang="0">
                      <a:pos x="T8" y="T9"/>
                    </a:cxn>
                  </a:cxnLst>
                  <a:rect l="0" t="0" r="r" b="b"/>
                  <a:pathLst>
                    <a:path w="18" h="30">
                      <a:moveTo>
                        <a:pt x="18" y="22"/>
                      </a:moveTo>
                      <a:cubicBezTo>
                        <a:pt x="0" y="0"/>
                        <a:pt x="0" y="0"/>
                        <a:pt x="0" y="0"/>
                      </a:cubicBezTo>
                      <a:cubicBezTo>
                        <a:pt x="4" y="28"/>
                        <a:pt x="4" y="28"/>
                        <a:pt x="4" y="28"/>
                      </a:cubicBezTo>
                      <a:cubicBezTo>
                        <a:pt x="7" y="30"/>
                        <a:pt x="10" y="30"/>
                        <a:pt x="12" y="29"/>
                      </a:cubicBezTo>
                      <a:cubicBezTo>
                        <a:pt x="15" y="27"/>
                        <a:pt x="17" y="25"/>
                        <a:pt x="18" y="22"/>
                      </a:cubicBezTo>
                    </a:path>
                  </a:pathLst>
                </a:custGeom>
                <a:solidFill>
                  <a:schemeClr val="tx1">
                    <a:lumMod val="75000"/>
                    <a:lumOff val="2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48" name="淘宝网Chenying0907出品 20"/>
              <p:cNvGrpSpPr/>
              <p:nvPr/>
            </p:nvGrpSpPr>
            <p:grpSpPr>
              <a:xfrm rot="2920266">
                <a:off x="6757655" y="1950494"/>
                <a:ext cx="1411858" cy="2951176"/>
                <a:chOff x="4400552" y="1170242"/>
                <a:chExt cx="1411857" cy="2951182"/>
              </a:xfrm>
            </p:grpSpPr>
            <p:sp>
              <p:nvSpPr>
                <p:cNvPr id="49" name="淘宝网Chenying0907出品 5702"/>
                <p:cNvSpPr>
                  <a:spLocks/>
                </p:cNvSpPr>
                <p:nvPr/>
              </p:nvSpPr>
              <p:spPr bwMode="auto">
                <a:xfrm>
                  <a:off x="5450459" y="3873774"/>
                  <a:ext cx="361950" cy="247650"/>
                </a:xfrm>
                <a:custGeom>
                  <a:avLst/>
                  <a:gdLst>
                    <a:gd name="T0" fmla="*/ 39 w 39"/>
                    <a:gd name="T1" fmla="*/ 11 h 27"/>
                    <a:gd name="T2" fmla="*/ 39 w 39"/>
                    <a:gd name="T3" fmla="*/ 12 h 27"/>
                    <a:gd name="T4" fmla="*/ 38 w 39"/>
                    <a:gd name="T5" fmla="*/ 13 h 27"/>
                    <a:gd name="T6" fmla="*/ 31 w 39"/>
                    <a:gd name="T7" fmla="*/ 19 h 27"/>
                    <a:gd name="T8" fmla="*/ 30 w 39"/>
                    <a:gd name="T9" fmla="*/ 20 h 27"/>
                    <a:gd name="T10" fmla="*/ 29 w 39"/>
                    <a:gd name="T11" fmla="*/ 21 h 27"/>
                    <a:gd name="T12" fmla="*/ 19 w 39"/>
                    <a:gd name="T13" fmla="*/ 25 h 27"/>
                    <a:gd name="T14" fmla="*/ 17 w 39"/>
                    <a:gd name="T15" fmla="*/ 26 h 27"/>
                    <a:gd name="T16" fmla="*/ 16 w 39"/>
                    <a:gd name="T17" fmla="*/ 26 h 27"/>
                    <a:gd name="T18" fmla="*/ 7 w 39"/>
                    <a:gd name="T19" fmla="*/ 27 h 27"/>
                    <a:gd name="T20" fmla="*/ 6 w 39"/>
                    <a:gd name="T21" fmla="*/ 26 h 27"/>
                    <a:gd name="T22" fmla="*/ 5 w 39"/>
                    <a:gd name="T23" fmla="*/ 26 h 27"/>
                    <a:gd name="T24" fmla="*/ 0 w 39"/>
                    <a:gd name="T25" fmla="*/ 15 h 27"/>
                    <a:gd name="T26" fmla="*/ 11 w 39"/>
                    <a:gd name="T27" fmla="*/ 14 h 27"/>
                    <a:gd name="T28" fmla="*/ 11 w 39"/>
                    <a:gd name="T29" fmla="*/ 15 h 27"/>
                    <a:gd name="T30" fmla="*/ 12 w 39"/>
                    <a:gd name="T31" fmla="*/ 14 h 27"/>
                    <a:gd name="T32" fmla="*/ 26 w 39"/>
                    <a:gd name="T33" fmla="*/ 8 h 27"/>
                    <a:gd name="T34" fmla="*/ 26 w 39"/>
                    <a:gd name="T35" fmla="*/ 8 h 27"/>
                    <a:gd name="T36" fmla="*/ 34 w 39"/>
                    <a:gd name="T37" fmla="*/ 0 h 27"/>
                    <a:gd name="T38" fmla="*/ 39 w 39"/>
                    <a:gd name="T39" fmla="*/ 11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9" h="27">
                      <a:moveTo>
                        <a:pt x="39" y="11"/>
                      </a:moveTo>
                      <a:cubicBezTo>
                        <a:pt x="39" y="11"/>
                        <a:pt x="39" y="12"/>
                        <a:pt x="39" y="12"/>
                      </a:cubicBezTo>
                      <a:cubicBezTo>
                        <a:pt x="39" y="12"/>
                        <a:pt x="38" y="13"/>
                        <a:pt x="38" y="13"/>
                      </a:cubicBezTo>
                      <a:cubicBezTo>
                        <a:pt x="31" y="19"/>
                        <a:pt x="31" y="19"/>
                        <a:pt x="31" y="19"/>
                      </a:cubicBezTo>
                      <a:cubicBezTo>
                        <a:pt x="31" y="20"/>
                        <a:pt x="31" y="20"/>
                        <a:pt x="30" y="20"/>
                      </a:cubicBezTo>
                      <a:cubicBezTo>
                        <a:pt x="30" y="20"/>
                        <a:pt x="29" y="21"/>
                        <a:pt x="29" y="21"/>
                      </a:cubicBezTo>
                      <a:cubicBezTo>
                        <a:pt x="19" y="25"/>
                        <a:pt x="19" y="25"/>
                        <a:pt x="19" y="25"/>
                      </a:cubicBezTo>
                      <a:cubicBezTo>
                        <a:pt x="18" y="26"/>
                        <a:pt x="18" y="26"/>
                        <a:pt x="17" y="26"/>
                      </a:cubicBezTo>
                      <a:cubicBezTo>
                        <a:pt x="17" y="26"/>
                        <a:pt x="16" y="26"/>
                        <a:pt x="16" y="26"/>
                      </a:cubicBezTo>
                      <a:cubicBezTo>
                        <a:pt x="7" y="27"/>
                        <a:pt x="7" y="27"/>
                        <a:pt x="7" y="27"/>
                      </a:cubicBezTo>
                      <a:cubicBezTo>
                        <a:pt x="6" y="26"/>
                        <a:pt x="6" y="26"/>
                        <a:pt x="6" y="26"/>
                      </a:cubicBezTo>
                      <a:cubicBezTo>
                        <a:pt x="5" y="26"/>
                        <a:pt x="5" y="26"/>
                        <a:pt x="5" y="26"/>
                      </a:cubicBezTo>
                      <a:cubicBezTo>
                        <a:pt x="0" y="15"/>
                        <a:pt x="0" y="15"/>
                        <a:pt x="0" y="15"/>
                      </a:cubicBezTo>
                      <a:cubicBezTo>
                        <a:pt x="11" y="14"/>
                        <a:pt x="11" y="14"/>
                        <a:pt x="11" y="14"/>
                      </a:cubicBezTo>
                      <a:cubicBezTo>
                        <a:pt x="11" y="15"/>
                        <a:pt x="11" y="15"/>
                        <a:pt x="11" y="15"/>
                      </a:cubicBezTo>
                      <a:cubicBezTo>
                        <a:pt x="12" y="14"/>
                        <a:pt x="12" y="14"/>
                        <a:pt x="12" y="14"/>
                      </a:cubicBezTo>
                      <a:cubicBezTo>
                        <a:pt x="26" y="8"/>
                        <a:pt x="26" y="8"/>
                        <a:pt x="26" y="8"/>
                      </a:cubicBezTo>
                      <a:cubicBezTo>
                        <a:pt x="26" y="8"/>
                        <a:pt x="26" y="8"/>
                        <a:pt x="26" y="8"/>
                      </a:cubicBezTo>
                      <a:cubicBezTo>
                        <a:pt x="34" y="0"/>
                        <a:pt x="34" y="0"/>
                        <a:pt x="34" y="0"/>
                      </a:cubicBezTo>
                      <a:lnTo>
                        <a:pt x="39" y="11"/>
                      </a:lnTo>
                      <a:close/>
                    </a:path>
                  </a:pathLst>
                </a:custGeom>
                <a:solidFill>
                  <a:srgbClr val="E87071"/>
                </a:solidFill>
                <a:ln w="9525">
                  <a:noFill/>
                  <a:round/>
                  <a:headEnd/>
                  <a:tailEnd/>
                </a:ln>
              </p:spPr>
              <p:txBody>
                <a:bodyPr vert="horz" wrap="square" lIns="91440" tIns="45720" rIns="91440" bIns="45720" numCol="1" anchor="t" anchorCtr="0" compatLnSpc="1">
                  <a:prstTxWarp prst="textNoShape">
                    <a:avLst/>
                  </a:prstTxWarp>
                </a:bodyPr>
                <a:lstStyle/>
                <a:p>
                  <a:endParaRPr lang="zh-CN" altLang="en-US">
                    <a:solidFill>
                      <a:srgbClr val="E87071"/>
                    </a:solidFill>
                  </a:endParaRPr>
                </a:p>
              </p:txBody>
            </p:sp>
            <p:sp>
              <p:nvSpPr>
                <p:cNvPr id="50" name="淘宝网Chenying0907出品 5704"/>
                <p:cNvSpPr>
                  <a:spLocks/>
                </p:cNvSpPr>
                <p:nvPr/>
              </p:nvSpPr>
              <p:spPr bwMode="auto">
                <a:xfrm>
                  <a:off x="4400552" y="1170242"/>
                  <a:ext cx="493712" cy="893764"/>
                </a:xfrm>
                <a:custGeom>
                  <a:avLst/>
                  <a:gdLst>
                    <a:gd name="T0" fmla="*/ 27 w 54"/>
                    <a:gd name="T1" fmla="*/ 95 h 96"/>
                    <a:gd name="T2" fmla="*/ 39 w 54"/>
                    <a:gd name="T3" fmla="*/ 90 h 96"/>
                    <a:gd name="T4" fmla="*/ 50 w 54"/>
                    <a:gd name="T5" fmla="*/ 85 h 96"/>
                    <a:gd name="T6" fmla="*/ 50 w 54"/>
                    <a:gd name="T7" fmla="*/ 67 h 96"/>
                    <a:gd name="T8" fmla="*/ 43 w 54"/>
                    <a:gd name="T9" fmla="*/ 51 h 96"/>
                    <a:gd name="T10" fmla="*/ 37 w 54"/>
                    <a:gd name="T11" fmla="*/ 41 h 96"/>
                    <a:gd name="T12" fmla="*/ 37 w 54"/>
                    <a:gd name="T13" fmla="*/ 41 h 96"/>
                    <a:gd name="T14" fmla="*/ 2 w 54"/>
                    <a:gd name="T15" fmla="*/ 1 h 96"/>
                    <a:gd name="T16" fmla="*/ 0 w 54"/>
                    <a:gd name="T17" fmla="*/ 0 h 96"/>
                    <a:gd name="T18" fmla="*/ 0 w 54"/>
                    <a:gd name="T19" fmla="*/ 2 h 96"/>
                    <a:gd name="T20" fmla="*/ 5 w 54"/>
                    <a:gd name="T21" fmla="*/ 56 h 96"/>
                    <a:gd name="T22" fmla="*/ 7 w 54"/>
                    <a:gd name="T23" fmla="*/ 66 h 96"/>
                    <a:gd name="T24" fmla="*/ 14 w 54"/>
                    <a:gd name="T25" fmla="*/ 82 h 96"/>
                    <a:gd name="T26" fmla="*/ 27 w 54"/>
                    <a:gd name="T27" fmla="*/ 95 h 96"/>
                    <a:gd name="connsiteX0" fmla="*/ 5000 w 9814"/>
                    <a:gd name="connsiteY0" fmla="*/ 9896 h 9909"/>
                    <a:gd name="connsiteX1" fmla="*/ 7222 w 9814"/>
                    <a:gd name="connsiteY1" fmla="*/ 9375 h 9909"/>
                    <a:gd name="connsiteX2" fmla="*/ 9259 w 9814"/>
                    <a:gd name="connsiteY2" fmla="*/ 8854 h 9909"/>
                    <a:gd name="connsiteX3" fmla="*/ 9259 w 9814"/>
                    <a:gd name="connsiteY3" fmla="*/ 6979 h 9909"/>
                    <a:gd name="connsiteX4" fmla="*/ 7963 w 9814"/>
                    <a:gd name="connsiteY4" fmla="*/ 5313 h 9909"/>
                    <a:gd name="connsiteX5" fmla="*/ 6852 w 9814"/>
                    <a:gd name="connsiteY5" fmla="*/ 4271 h 9909"/>
                    <a:gd name="connsiteX6" fmla="*/ 6852 w 9814"/>
                    <a:gd name="connsiteY6" fmla="*/ 4271 h 9909"/>
                    <a:gd name="connsiteX7" fmla="*/ 370 w 9814"/>
                    <a:gd name="connsiteY7" fmla="*/ 104 h 9909"/>
                    <a:gd name="connsiteX8" fmla="*/ 0 w 9814"/>
                    <a:gd name="connsiteY8" fmla="*/ 0 h 9909"/>
                    <a:gd name="connsiteX9" fmla="*/ 0 w 9814"/>
                    <a:gd name="connsiteY9" fmla="*/ 208 h 9909"/>
                    <a:gd name="connsiteX10" fmla="*/ 926 w 9814"/>
                    <a:gd name="connsiteY10" fmla="*/ 5833 h 9909"/>
                    <a:gd name="connsiteX11" fmla="*/ 1486 w 9814"/>
                    <a:gd name="connsiteY11" fmla="*/ 6875 h 9909"/>
                    <a:gd name="connsiteX12" fmla="*/ 2593 w 9814"/>
                    <a:gd name="connsiteY12" fmla="*/ 8542 h 9909"/>
                    <a:gd name="connsiteX13" fmla="*/ 5000 w 9814"/>
                    <a:gd name="connsiteY13" fmla="*/ 9896 h 9909"/>
                    <a:gd name="connsiteX0" fmla="*/ 5095 w 10001"/>
                    <a:gd name="connsiteY0" fmla="*/ 9987 h 10000"/>
                    <a:gd name="connsiteX1" fmla="*/ 7359 w 10001"/>
                    <a:gd name="connsiteY1" fmla="*/ 9461 h 10000"/>
                    <a:gd name="connsiteX2" fmla="*/ 9434 w 10001"/>
                    <a:gd name="connsiteY2" fmla="*/ 8935 h 10000"/>
                    <a:gd name="connsiteX3" fmla="*/ 9434 w 10001"/>
                    <a:gd name="connsiteY3" fmla="*/ 7043 h 10000"/>
                    <a:gd name="connsiteX4" fmla="*/ 8114 w 10001"/>
                    <a:gd name="connsiteY4" fmla="*/ 5362 h 10000"/>
                    <a:gd name="connsiteX5" fmla="*/ 6982 w 10001"/>
                    <a:gd name="connsiteY5" fmla="*/ 4310 h 10000"/>
                    <a:gd name="connsiteX6" fmla="*/ 6982 w 10001"/>
                    <a:gd name="connsiteY6" fmla="*/ 4310 h 10000"/>
                    <a:gd name="connsiteX7" fmla="*/ 377 w 10001"/>
                    <a:gd name="connsiteY7" fmla="*/ 105 h 10000"/>
                    <a:gd name="connsiteX8" fmla="*/ 0 w 10001"/>
                    <a:gd name="connsiteY8" fmla="*/ 0 h 10000"/>
                    <a:gd name="connsiteX9" fmla="*/ 0 w 10001"/>
                    <a:gd name="connsiteY9" fmla="*/ 210 h 10000"/>
                    <a:gd name="connsiteX10" fmla="*/ 944 w 10001"/>
                    <a:gd name="connsiteY10" fmla="*/ 5887 h 10000"/>
                    <a:gd name="connsiteX11" fmla="*/ 1514 w 10001"/>
                    <a:gd name="connsiteY11" fmla="*/ 6938 h 10000"/>
                    <a:gd name="connsiteX12" fmla="*/ 2739 w 10001"/>
                    <a:gd name="connsiteY12" fmla="*/ 8620 h 10000"/>
                    <a:gd name="connsiteX13" fmla="*/ 5095 w 10001"/>
                    <a:gd name="connsiteY13" fmla="*/ 9987 h 10000"/>
                    <a:gd name="connsiteX0" fmla="*/ 5168 w 10074"/>
                    <a:gd name="connsiteY0" fmla="*/ 10248 h 10261"/>
                    <a:gd name="connsiteX1" fmla="*/ 7432 w 10074"/>
                    <a:gd name="connsiteY1" fmla="*/ 9722 h 10261"/>
                    <a:gd name="connsiteX2" fmla="*/ 9507 w 10074"/>
                    <a:gd name="connsiteY2" fmla="*/ 9196 h 10261"/>
                    <a:gd name="connsiteX3" fmla="*/ 9507 w 10074"/>
                    <a:gd name="connsiteY3" fmla="*/ 7304 h 10261"/>
                    <a:gd name="connsiteX4" fmla="*/ 8187 w 10074"/>
                    <a:gd name="connsiteY4" fmla="*/ 5623 h 10261"/>
                    <a:gd name="connsiteX5" fmla="*/ 7055 w 10074"/>
                    <a:gd name="connsiteY5" fmla="*/ 4571 h 10261"/>
                    <a:gd name="connsiteX6" fmla="*/ 7055 w 10074"/>
                    <a:gd name="connsiteY6" fmla="*/ 4571 h 10261"/>
                    <a:gd name="connsiteX7" fmla="*/ 450 w 10074"/>
                    <a:gd name="connsiteY7" fmla="*/ 366 h 10261"/>
                    <a:gd name="connsiteX8" fmla="*/ 73 w 10074"/>
                    <a:gd name="connsiteY8" fmla="*/ 261 h 10261"/>
                    <a:gd name="connsiteX9" fmla="*/ 73 w 10074"/>
                    <a:gd name="connsiteY9" fmla="*/ 471 h 10261"/>
                    <a:gd name="connsiteX10" fmla="*/ 1066 w 10074"/>
                    <a:gd name="connsiteY10" fmla="*/ 6039 h 10261"/>
                    <a:gd name="connsiteX11" fmla="*/ 1587 w 10074"/>
                    <a:gd name="connsiteY11" fmla="*/ 7199 h 10261"/>
                    <a:gd name="connsiteX12" fmla="*/ 2812 w 10074"/>
                    <a:gd name="connsiteY12" fmla="*/ 8881 h 10261"/>
                    <a:gd name="connsiteX13" fmla="*/ 5168 w 10074"/>
                    <a:gd name="connsiteY13" fmla="*/ 10248 h 10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074" h="10261">
                      <a:moveTo>
                        <a:pt x="5168" y="10248"/>
                      </a:moveTo>
                      <a:lnTo>
                        <a:pt x="7432" y="9722"/>
                      </a:lnTo>
                      <a:lnTo>
                        <a:pt x="9507" y="9196"/>
                      </a:lnTo>
                      <a:cubicBezTo>
                        <a:pt x="10263" y="8986"/>
                        <a:pt x="10263" y="8146"/>
                        <a:pt x="9507" y="7304"/>
                      </a:cubicBezTo>
                      <a:lnTo>
                        <a:pt x="8187" y="5623"/>
                      </a:lnTo>
                      <a:cubicBezTo>
                        <a:pt x="7810" y="5097"/>
                        <a:pt x="7620" y="4886"/>
                        <a:pt x="7055" y="4571"/>
                      </a:cubicBezTo>
                      <a:lnTo>
                        <a:pt x="7055" y="4571"/>
                      </a:lnTo>
                      <a:lnTo>
                        <a:pt x="450" y="366"/>
                      </a:lnTo>
                      <a:lnTo>
                        <a:pt x="73" y="261"/>
                      </a:lnTo>
                      <a:cubicBezTo>
                        <a:pt x="73" y="331"/>
                        <a:pt x="-92" y="-492"/>
                        <a:pt x="73" y="471"/>
                      </a:cubicBezTo>
                      <a:cubicBezTo>
                        <a:pt x="238" y="1434"/>
                        <a:pt x="813" y="4917"/>
                        <a:pt x="1066" y="6039"/>
                      </a:cubicBezTo>
                      <a:cubicBezTo>
                        <a:pt x="1318" y="7160"/>
                        <a:pt x="1399" y="6778"/>
                        <a:pt x="1587" y="7199"/>
                      </a:cubicBezTo>
                      <a:cubicBezTo>
                        <a:pt x="2909" y="8881"/>
                        <a:pt x="2812" y="8881"/>
                        <a:pt x="2812" y="8881"/>
                      </a:cubicBezTo>
                      <a:cubicBezTo>
                        <a:pt x="3566" y="9827"/>
                        <a:pt x="4601" y="10353"/>
                        <a:pt x="5168" y="10248"/>
                      </a:cubicBezTo>
                    </a:path>
                  </a:pathLst>
                </a:custGeom>
                <a:solidFill>
                  <a:srgbClr val="F3D8B8"/>
                </a:solidFill>
                <a:ln>
                  <a:noFill/>
                </a:ln>
              </p:spPr>
              <p:txBody>
                <a:bodyPr vert="horz" wrap="square" lIns="91440" tIns="45720" rIns="91440" bIns="45720" numCol="1" anchor="t" anchorCtr="0" compatLnSpc="1">
                  <a:prstTxWarp prst="textNoShape">
                    <a:avLst/>
                  </a:prstTxWarp>
                </a:bodyPr>
                <a:lstStyle/>
                <a:p>
                  <a:endParaRPr lang="zh-CN" altLang="en-US" dirty="0"/>
                </a:p>
              </p:txBody>
            </p:sp>
            <p:sp>
              <p:nvSpPr>
                <p:cNvPr id="51" name="淘宝网Chenying0907出品 5715"/>
                <p:cNvSpPr>
                  <a:spLocks/>
                </p:cNvSpPr>
                <p:nvPr/>
              </p:nvSpPr>
              <p:spPr bwMode="auto">
                <a:xfrm>
                  <a:off x="4476483" y="1752666"/>
                  <a:ext cx="1084262" cy="2273302"/>
                </a:xfrm>
                <a:custGeom>
                  <a:avLst/>
                  <a:gdLst>
                    <a:gd name="T0" fmla="*/ 105 w 117"/>
                    <a:gd name="T1" fmla="*/ 248 h 248"/>
                    <a:gd name="T2" fmla="*/ 1 w 117"/>
                    <a:gd name="T3" fmla="*/ 8 h 248"/>
                    <a:gd name="T4" fmla="*/ 3 w 117"/>
                    <a:gd name="T5" fmla="*/ 2 h 248"/>
                    <a:gd name="T6" fmla="*/ 13 w 117"/>
                    <a:gd name="T7" fmla="*/ 5 h 248"/>
                    <a:gd name="T8" fmla="*/ 117 w 117"/>
                    <a:gd name="T9" fmla="*/ 247 h 248"/>
                    <a:gd name="T10" fmla="*/ 105 w 117"/>
                    <a:gd name="T11" fmla="*/ 248 h 248"/>
                  </a:gdLst>
                  <a:ahLst/>
                  <a:cxnLst>
                    <a:cxn ang="0">
                      <a:pos x="T0" y="T1"/>
                    </a:cxn>
                    <a:cxn ang="0">
                      <a:pos x="T2" y="T3"/>
                    </a:cxn>
                    <a:cxn ang="0">
                      <a:pos x="T4" y="T5"/>
                    </a:cxn>
                    <a:cxn ang="0">
                      <a:pos x="T6" y="T7"/>
                    </a:cxn>
                    <a:cxn ang="0">
                      <a:pos x="T8" y="T9"/>
                    </a:cxn>
                    <a:cxn ang="0">
                      <a:pos x="T10" y="T11"/>
                    </a:cxn>
                  </a:cxnLst>
                  <a:rect l="0" t="0" r="r" b="b"/>
                  <a:pathLst>
                    <a:path w="117" h="248">
                      <a:moveTo>
                        <a:pt x="105" y="248"/>
                      </a:moveTo>
                      <a:cubicBezTo>
                        <a:pt x="1" y="8"/>
                        <a:pt x="1" y="8"/>
                        <a:pt x="1" y="8"/>
                      </a:cubicBezTo>
                      <a:cubicBezTo>
                        <a:pt x="0" y="7"/>
                        <a:pt x="0" y="4"/>
                        <a:pt x="3" y="2"/>
                      </a:cubicBezTo>
                      <a:cubicBezTo>
                        <a:pt x="7" y="0"/>
                        <a:pt x="12" y="4"/>
                        <a:pt x="13" y="5"/>
                      </a:cubicBezTo>
                      <a:cubicBezTo>
                        <a:pt x="117" y="247"/>
                        <a:pt x="117" y="247"/>
                        <a:pt x="117" y="247"/>
                      </a:cubicBezTo>
                      <a:lnTo>
                        <a:pt x="105" y="248"/>
                      </a:lnTo>
                      <a:close/>
                    </a:path>
                  </a:pathLst>
                </a:custGeom>
                <a:solidFill>
                  <a:srgbClr val="7D47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淘宝网Chenying0907出品 5716"/>
                <p:cNvSpPr>
                  <a:spLocks/>
                </p:cNvSpPr>
                <p:nvPr/>
              </p:nvSpPr>
              <p:spPr bwMode="auto">
                <a:xfrm>
                  <a:off x="4713019" y="1641542"/>
                  <a:ext cx="1055688" cy="2328864"/>
                </a:xfrm>
                <a:custGeom>
                  <a:avLst/>
                  <a:gdLst>
                    <a:gd name="T0" fmla="*/ 105 w 114"/>
                    <a:gd name="T1" fmla="*/ 254 h 254"/>
                    <a:gd name="T2" fmla="*/ 0 w 114"/>
                    <a:gd name="T3" fmla="*/ 12 h 254"/>
                    <a:gd name="T4" fmla="*/ 6 w 114"/>
                    <a:gd name="T5" fmla="*/ 2 h 254"/>
                    <a:gd name="T6" fmla="*/ 11 w 114"/>
                    <a:gd name="T7" fmla="*/ 5 h 254"/>
                    <a:gd name="T8" fmla="*/ 114 w 114"/>
                    <a:gd name="T9" fmla="*/ 245 h 254"/>
                    <a:gd name="T10" fmla="*/ 105 w 114"/>
                    <a:gd name="T11" fmla="*/ 254 h 254"/>
                  </a:gdLst>
                  <a:ahLst/>
                  <a:cxnLst>
                    <a:cxn ang="0">
                      <a:pos x="T0" y="T1"/>
                    </a:cxn>
                    <a:cxn ang="0">
                      <a:pos x="T2" y="T3"/>
                    </a:cxn>
                    <a:cxn ang="0">
                      <a:pos x="T4" y="T5"/>
                    </a:cxn>
                    <a:cxn ang="0">
                      <a:pos x="T6" y="T7"/>
                    </a:cxn>
                    <a:cxn ang="0">
                      <a:pos x="T8" y="T9"/>
                    </a:cxn>
                    <a:cxn ang="0">
                      <a:pos x="T10" y="T11"/>
                    </a:cxn>
                  </a:cxnLst>
                  <a:rect l="0" t="0" r="r" b="b"/>
                  <a:pathLst>
                    <a:path w="114" h="254">
                      <a:moveTo>
                        <a:pt x="105" y="254"/>
                      </a:moveTo>
                      <a:cubicBezTo>
                        <a:pt x="0" y="12"/>
                        <a:pt x="0" y="12"/>
                        <a:pt x="0" y="12"/>
                      </a:cubicBezTo>
                      <a:cubicBezTo>
                        <a:pt x="0" y="10"/>
                        <a:pt x="1" y="4"/>
                        <a:pt x="6" y="2"/>
                      </a:cubicBezTo>
                      <a:cubicBezTo>
                        <a:pt x="10" y="0"/>
                        <a:pt x="10" y="3"/>
                        <a:pt x="11" y="5"/>
                      </a:cubicBezTo>
                      <a:cubicBezTo>
                        <a:pt x="114" y="245"/>
                        <a:pt x="114" y="245"/>
                        <a:pt x="114" y="245"/>
                      </a:cubicBezTo>
                      <a:lnTo>
                        <a:pt x="105" y="254"/>
                      </a:lnTo>
                      <a:close/>
                    </a:path>
                  </a:pathLst>
                </a:custGeom>
                <a:solidFill>
                  <a:srgbClr val="7D479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淘宝网Chenying0907出品 5717"/>
                <p:cNvSpPr>
                  <a:spLocks/>
                </p:cNvSpPr>
                <p:nvPr/>
              </p:nvSpPr>
              <p:spPr bwMode="auto">
                <a:xfrm>
                  <a:off x="4597131" y="1733615"/>
                  <a:ext cx="1093788" cy="2282828"/>
                </a:xfrm>
                <a:custGeom>
                  <a:avLst/>
                  <a:gdLst>
                    <a:gd name="T0" fmla="*/ 104 w 118"/>
                    <a:gd name="T1" fmla="*/ 249 h 249"/>
                    <a:gd name="T2" fmla="*/ 1 w 118"/>
                    <a:gd name="T3" fmla="*/ 10 h 249"/>
                    <a:gd name="T4" fmla="*/ 5 w 118"/>
                    <a:gd name="T5" fmla="*/ 2 h 249"/>
                    <a:gd name="T6" fmla="*/ 14 w 118"/>
                    <a:gd name="T7" fmla="*/ 4 h 249"/>
                    <a:gd name="T8" fmla="*/ 118 w 118"/>
                    <a:gd name="T9" fmla="*/ 244 h 249"/>
                    <a:gd name="T10" fmla="*/ 104 w 118"/>
                    <a:gd name="T11" fmla="*/ 249 h 249"/>
                  </a:gdLst>
                  <a:ahLst/>
                  <a:cxnLst>
                    <a:cxn ang="0">
                      <a:pos x="T0" y="T1"/>
                    </a:cxn>
                    <a:cxn ang="0">
                      <a:pos x="T2" y="T3"/>
                    </a:cxn>
                    <a:cxn ang="0">
                      <a:pos x="T4" y="T5"/>
                    </a:cxn>
                    <a:cxn ang="0">
                      <a:pos x="T6" y="T7"/>
                    </a:cxn>
                    <a:cxn ang="0">
                      <a:pos x="T8" y="T9"/>
                    </a:cxn>
                    <a:cxn ang="0">
                      <a:pos x="T10" y="T11"/>
                    </a:cxn>
                  </a:cxnLst>
                  <a:rect l="0" t="0" r="r" b="b"/>
                  <a:pathLst>
                    <a:path w="118" h="249">
                      <a:moveTo>
                        <a:pt x="104" y="249"/>
                      </a:moveTo>
                      <a:cubicBezTo>
                        <a:pt x="1" y="10"/>
                        <a:pt x="1" y="10"/>
                        <a:pt x="1" y="10"/>
                      </a:cubicBezTo>
                      <a:cubicBezTo>
                        <a:pt x="0" y="8"/>
                        <a:pt x="1" y="4"/>
                        <a:pt x="5" y="2"/>
                      </a:cubicBezTo>
                      <a:cubicBezTo>
                        <a:pt x="11" y="0"/>
                        <a:pt x="13" y="3"/>
                        <a:pt x="14" y="4"/>
                      </a:cubicBezTo>
                      <a:cubicBezTo>
                        <a:pt x="118" y="244"/>
                        <a:pt x="118" y="244"/>
                        <a:pt x="118" y="244"/>
                      </a:cubicBezTo>
                      <a:lnTo>
                        <a:pt x="104" y="249"/>
                      </a:lnTo>
                      <a:close/>
                    </a:path>
                  </a:pathLst>
                </a:custGeom>
                <a:solidFill>
                  <a:srgbClr val="985CB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淘宝网Chenying0907出品 5703"/>
                <p:cNvSpPr>
                  <a:spLocks/>
                </p:cNvSpPr>
                <p:nvPr/>
              </p:nvSpPr>
              <p:spPr bwMode="auto">
                <a:xfrm>
                  <a:off x="4405578" y="1186853"/>
                  <a:ext cx="189438" cy="312121"/>
                </a:xfrm>
                <a:custGeom>
                  <a:avLst/>
                  <a:gdLst>
                    <a:gd name="T0" fmla="*/ 18 w 18"/>
                    <a:gd name="T1" fmla="*/ 22 h 30"/>
                    <a:gd name="T2" fmla="*/ 0 w 18"/>
                    <a:gd name="T3" fmla="*/ 0 h 30"/>
                    <a:gd name="T4" fmla="*/ 4 w 18"/>
                    <a:gd name="T5" fmla="*/ 28 h 30"/>
                    <a:gd name="T6" fmla="*/ 12 w 18"/>
                    <a:gd name="T7" fmla="*/ 29 h 30"/>
                    <a:gd name="T8" fmla="*/ 18 w 18"/>
                    <a:gd name="T9" fmla="*/ 22 h 30"/>
                  </a:gdLst>
                  <a:ahLst/>
                  <a:cxnLst>
                    <a:cxn ang="0">
                      <a:pos x="T0" y="T1"/>
                    </a:cxn>
                    <a:cxn ang="0">
                      <a:pos x="T2" y="T3"/>
                    </a:cxn>
                    <a:cxn ang="0">
                      <a:pos x="T4" y="T5"/>
                    </a:cxn>
                    <a:cxn ang="0">
                      <a:pos x="T6" y="T7"/>
                    </a:cxn>
                    <a:cxn ang="0">
                      <a:pos x="T8" y="T9"/>
                    </a:cxn>
                  </a:cxnLst>
                  <a:rect l="0" t="0" r="r" b="b"/>
                  <a:pathLst>
                    <a:path w="18" h="30">
                      <a:moveTo>
                        <a:pt x="18" y="22"/>
                      </a:moveTo>
                      <a:cubicBezTo>
                        <a:pt x="0" y="0"/>
                        <a:pt x="0" y="0"/>
                        <a:pt x="0" y="0"/>
                      </a:cubicBezTo>
                      <a:cubicBezTo>
                        <a:pt x="4" y="28"/>
                        <a:pt x="4" y="28"/>
                        <a:pt x="4" y="28"/>
                      </a:cubicBezTo>
                      <a:cubicBezTo>
                        <a:pt x="7" y="30"/>
                        <a:pt x="10" y="30"/>
                        <a:pt x="12" y="29"/>
                      </a:cubicBezTo>
                      <a:cubicBezTo>
                        <a:pt x="15" y="27"/>
                        <a:pt x="17" y="25"/>
                        <a:pt x="18" y="22"/>
                      </a:cubicBezTo>
                    </a:path>
                  </a:pathLst>
                </a:custGeom>
                <a:solidFill>
                  <a:schemeClr val="tx1">
                    <a:lumMod val="75000"/>
                    <a:lumOff val="25000"/>
                  </a:schemeClr>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sp>
          <p:nvSpPr>
            <p:cNvPr id="39" name="AutoShape 5699"/>
            <p:cNvSpPr>
              <a:spLocks noChangeAspect="1" noChangeArrowheads="1" noTextEdit="1"/>
            </p:cNvSpPr>
            <p:nvPr/>
          </p:nvSpPr>
          <p:spPr bwMode="auto">
            <a:xfrm>
              <a:off x="4389170" y="1165291"/>
              <a:ext cx="1417638" cy="2970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nvGrpSpPr>
            <p:cNvPr id="40" name="淘宝网Chenying0907出品 12"/>
            <p:cNvGrpSpPr/>
            <p:nvPr/>
          </p:nvGrpSpPr>
          <p:grpSpPr>
            <a:xfrm>
              <a:off x="5249118" y="3524742"/>
              <a:ext cx="2602836" cy="2233477"/>
              <a:chOff x="9473194" y="1739131"/>
              <a:chExt cx="2602839" cy="2233476"/>
            </a:xfrm>
          </p:grpSpPr>
          <p:sp>
            <p:nvSpPr>
              <p:cNvPr id="42" name="淘宝网Chenying0907出品 5615"/>
              <p:cNvSpPr>
                <a:spLocks/>
              </p:cNvSpPr>
              <p:nvPr/>
            </p:nvSpPr>
            <p:spPr bwMode="auto">
              <a:xfrm>
                <a:off x="9473194" y="1739131"/>
                <a:ext cx="2600768" cy="2226291"/>
              </a:xfrm>
              <a:custGeom>
                <a:avLst/>
                <a:gdLst>
                  <a:gd name="T0" fmla="*/ 575 w 632"/>
                  <a:gd name="T1" fmla="*/ 435 h 541"/>
                  <a:gd name="T2" fmla="*/ 0 w 632"/>
                  <a:gd name="T3" fmla="*/ 541 h 541"/>
                  <a:gd name="T4" fmla="*/ 0 w 632"/>
                  <a:gd name="T5" fmla="*/ 94 h 541"/>
                  <a:gd name="T6" fmla="*/ 632 w 632"/>
                  <a:gd name="T7" fmla="*/ 0 h 541"/>
                  <a:gd name="T8" fmla="*/ 575 w 632"/>
                  <a:gd name="T9" fmla="*/ 435 h 541"/>
                </a:gdLst>
                <a:ahLst/>
                <a:cxnLst>
                  <a:cxn ang="0">
                    <a:pos x="T0" y="T1"/>
                  </a:cxn>
                  <a:cxn ang="0">
                    <a:pos x="T2" y="T3"/>
                  </a:cxn>
                  <a:cxn ang="0">
                    <a:pos x="T4" y="T5"/>
                  </a:cxn>
                  <a:cxn ang="0">
                    <a:pos x="T6" y="T7"/>
                  </a:cxn>
                  <a:cxn ang="0">
                    <a:pos x="T8" y="T9"/>
                  </a:cxn>
                </a:cxnLst>
                <a:rect l="0" t="0" r="r" b="b"/>
                <a:pathLst>
                  <a:path w="632" h="541">
                    <a:moveTo>
                      <a:pt x="575" y="435"/>
                    </a:moveTo>
                    <a:lnTo>
                      <a:pt x="0" y="541"/>
                    </a:lnTo>
                    <a:lnTo>
                      <a:pt x="0" y="94"/>
                    </a:lnTo>
                    <a:lnTo>
                      <a:pt x="632" y="0"/>
                    </a:lnTo>
                    <a:lnTo>
                      <a:pt x="575" y="43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3" name="淘宝网Chenying0907出品 5615"/>
              <p:cNvSpPr>
                <a:spLocks/>
              </p:cNvSpPr>
              <p:nvPr/>
            </p:nvSpPr>
            <p:spPr bwMode="auto">
              <a:xfrm>
                <a:off x="9473195" y="1746316"/>
                <a:ext cx="2600768" cy="2226291"/>
              </a:xfrm>
              <a:custGeom>
                <a:avLst/>
                <a:gdLst>
                  <a:gd name="T0" fmla="*/ 575 w 632"/>
                  <a:gd name="T1" fmla="*/ 435 h 541"/>
                  <a:gd name="T2" fmla="*/ 0 w 632"/>
                  <a:gd name="T3" fmla="*/ 541 h 541"/>
                  <a:gd name="T4" fmla="*/ 0 w 632"/>
                  <a:gd name="T5" fmla="*/ 94 h 541"/>
                  <a:gd name="T6" fmla="*/ 632 w 632"/>
                  <a:gd name="T7" fmla="*/ 0 h 541"/>
                  <a:gd name="T8" fmla="*/ 575 w 632"/>
                  <a:gd name="T9" fmla="*/ 435 h 541"/>
                </a:gdLst>
                <a:ahLst/>
                <a:cxnLst>
                  <a:cxn ang="0">
                    <a:pos x="T0" y="T1"/>
                  </a:cxn>
                  <a:cxn ang="0">
                    <a:pos x="T2" y="T3"/>
                  </a:cxn>
                  <a:cxn ang="0">
                    <a:pos x="T4" y="T5"/>
                  </a:cxn>
                  <a:cxn ang="0">
                    <a:pos x="T6" y="T7"/>
                  </a:cxn>
                  <a:cxn ang="0">
                    <a:pos x="T8" y="T9"/>
                  </a:cxn>
                </a:cxnLst>
                <a:rect l="0" t="0" r="r" b="b"/>
                <a:pathLst>
                  <a:path w="632" h="541">
                    <a:moveTo>
                      <a:pt x="575" y="435"/>
                    </a:moveTo>
                    <a:lnTo>
                      <a:pt x="0" y="541"/>
                    </a:lnTo>
                    <a:lnTo>
                      <a:pt x="0" y="94"/>
                    </a:lnTo>
                    <a:lnTo>
                      <a:pt x="632" y="0"/>
                    </a:lnTo>
                    <a:lnTo>
                      <a:pt x="575" y="435"/>
                    </a:lnTo>
                    <a:close/>
                  </a:path>
                </a:pathLst>
              </a:custGeom>
              <a:gradFill>
                <a:gsLst>
                  <a:gs pos="100000">
                    <a:schemeClr val="bg1">
                      <a:alpha val="3000"/>
                    </a:schemeClr>
                  </a:gs>
                  <a:gs pos="0">
                    <a:schemeClr val="bg1">
                      <a:lumMod val="65000"/>
                    </a:schemeClr>
                  </a:gs>
                </a:gsLst>
                <a:lin ang="5400000" scaled="0"/>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4" name="淘宝网Chenying0907出品 5615"/>
              <p:cNvSpPr>
                <a:spLocks/>
              </p:cNvSpPr>
              <p:nvPr/>
            </p:nvSpPr>
            <p:spPr bwMode="auto">
              <a:xfrm>
                <a:off x="9475265" y="1744163"/>
                <a:ext cx="2600768" cy="2226291"/>
              </a:xfrm>
              <a:custGeom>
                <a:avLst/>
                <a:gdLst>
                  <a:gd name="T0" fmla="*/ 575 w 632"/>
                  <a:gd name="T1" fmla="*/ 435 h 541"/>
                  <a:gd name="T2" fmla="*/ 0 w 632"/>
                  <a:gd name="T3" fmla="*/ 541 h 541"/>
                  <a:gd name="T4" fmla="*/ 0 w 632"/>
                  <a:gd name="T5" fmla="*/ 94 h 541"/>
                  <a:gd name="T6" fmla="*/ 632 w 632"/>
                  <a:gd name="T7" fmla="*/ 0 h 541"/>
                  <a:gd name="T8" fmla="*/ 575 w 632"/>
                  <a:gd name="T9" fmla="*/ 435 h 541"/>
                </a:gdLst>
                <a:ahLst/>
                <a:cxnLst>
                  <a:cxn ang="0">
                    <a:pos x="T0" y="T1"/>
                  </a:cxn>
                  <a:cxn ang="0">
                    <a:pos x="T2" y="T3"/>
                  </a:cxn>
                  <a:cxn ang="0">
                    <a:pos x="T4" y="T5"/>
                  </a:cxn>
                  <a:cxn ang="0">
                    <a:pos x="T6" y="T7"/>
                  </a:cxn>
                  <a:cxn ang="0">
                    <a:pos x="T8" y="T9"/>
                  </a:cxn>
                </a:cxnLst>
                <a:rect l="0" t="0" r="r" b="b"/>
                <a:pathLst>
                  <a:path w="632" h="541">
                    <a:moveTo>
                      <a:pt x="575" y="435"/>
                    </a:moveTo>
                    <a:lnTo>
                      <a:pt x="0" y="541"/>
                    </a:lnTo>
                    <a:lnTo>
                      <a:pt x="0" y="94"/>
                    </a:lnTo>
                    <a:lnTo>
                      <a:pt x="632" y="0"/>
                    </a:lnTo>
                    <a:lnTo>
                      <a:pt x="575" y="435"/>
                    </a:lnTo>
                    <a:close/>
                  </a:path>
                </a:pathLst>
              </a:custGeom>
              <a:gradFill>
                <a:gsLst>
                  <a:gs pos="100000">
                    <a:schemeClr val="bg1">
                      <a:lumMod val="95000"/>
                      <a:alpha val="27000"/>
                    </a:schemeClr>
                  </a:gs>
                  <a:gs pos="0">
                    <a:schemeClr val="bg1">
                      <a:lumMod val="65000"/>
                      <a:alpha val="61000"/>
                    </a:schemeClr>
                  </a:gs>
                </a:gsLst>
                <a:lin ang="0" scaled="0"/>
              </a:gra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41" name="淘宝网Chenying0907出品 5785"/>
            <p:cNvSpPr>
              <a:spLocks/>
            </p:cNvSpPr>
            <p:nvPr/>
          </p:nvSpPr>
          <p:spPr bwMode="auto">
            <a:xfrm>
              <a:off x="5221288" y="3516314"/>
              <a:ext cx="3430587" cy="612775"/>
            </a:xfrm>
            <a:custGeom>
              <a:avLst/>
              <a:gdLst>
                <a:gd name="T0" fmla="*/ 0 w 350"/>
                <a:gd name="T1" fmla="*/ 38 h 60"/>
                <a:gd name="T2" fmla="*/ 266 w 350"/>
                <a:gd name="T3" fmla="*/ 0 h 60"/>
                <a:gd name="T4" fmla="*/ 350 w 350"/>
                <a:gd name="T5" fmla="*/ 12 h 60"/>
                <a:gd name="T6" fmla="*/ 37 w 350"/>
                <a:gd name="T7" fmla="*/ 60 h 60"/>
                <a:gd name="T8" fmla="*/ 1 w 350"/>
                <a:gd name="T9" fmla="*/ 39 h 60"/>
                <a:gd name="T10" fmla="*/ 0 w 350"/>
                <a:gd name="T11" fmla="*/ 39 h 60"/>
                <a:gd name="T12" fmla="*/ 0 w 350"/>
                <a:gd name="T13" fmla="*/ 38 h 60"/>
              </a:gdLst>
              <a:ahLst/>
              <a:cxnLst>
                <a:cxn ang="0">
                  <a:pos x="T0" y="T1"/>
                </a:cxn>
                <a:cxn ang="0">
                  <a:pos x="T2" y="T3"/>
                </a:cxn>
                <a:cxn ang="0">
                  <a:pos x="T4" y="T5"/>
                </a:cxn>
                <a:cxn ang="0">
                  <a:pos x="T6" y="T7"/>
                </a:cxn>
                <a:cxn ang="0">
                  <a:pos x="T8" y="T9"/>
                </a:cxn>
                <a:cxn ang="0">
                  <a:pos x="T10" y="T11"/>
                </a:cxn>
                <a:cxn ang="0">
                  <a:pos x="T12" y="T13"/>
                </a:cxn>
              </a:cxnLst>
              <a:rect l="0" t="0" r="r" b="b"/>
              <a:pathLst>
                <a:path w="350" h="60">
                  <a:moveTo>
                    <a:pt x="0" y="38"/>
                  </a:moveTo>
                  <a:cubicBezTo>
                    <a:pt x="266" y="0"/>
                    <a:pt x="266" y="0"/>
                    <a:pt x="266" y="0"/>
                  </a:cubicBezTo>
                  <a:cubicBezTo>
                    <a:pt x="350" y="12"/>
                    <a:pt x="350" y="12"/>
                    <a:pt x="350" y="12"/>
                  </a:cubicBezTo>
                  <a:cubicBezTo>
                    <a:pt x="37" y="60"/>
                    <a:pt x="37" y="60"/>
                    <a:pt x="37" y="60"/>
                  </a:cubicBezTo>
                  <a:cubicBezTo>
                    <a:pt x="37" y="60"/>
                    <a:pt x="2" y="38"/>
                    <a:pt x="1" y="39"/>
                  </a:cubicBezTo>
                  <a:cubicBezTo>
                    <a:pt x="0" y="39"/>
                    <a:pt x="0" y="39"/>
                    <a:pt x="0" y="39"/>
                  </a:cubicBezTo>
                  <a:lnTo>
                    <a:pt x="0" y="38"/>
                  </a:lnTo>
                  <a:close/>
                </a:path>
              </a:pathLst>
            </a:custGeom>
            <a:solidFill>
              <a:srgbClr val="FFFFFF"/>
            </a:solidFill>
            <a:ln w="22225">
              <a:noFill/>
              <a:round/>
              <a:headEnd/>
              <a:tailEnd/>
            </a:ln>
            <a:scene3d>
              <a:camera prst="orthographicFront"/>
              <a:lightRig rig="threePt" dir="t"/>
            </a:scene3d>
            <a:sp3d>
              <a:bevelT w="12700" h="12700" prst="angle"/>
            </a:sp3d>
          </p:spPr>
          <p:txBody>
            <a:bodyPr vert="horz" wrap="square" lIns="91440" tIns="45720" rIns="91440" bIns="45720" numCol="1" anchor="t" anchorCtr="0" compatLnSpc="1">
              <a:prstTxWarp prst="textNoShape">
                <a:avLst/>
              </a:prstTxWarp>
            </a:bodyPr>
            <a:lstStyle/>
            <a:p>
              <a:endParaRPr lang="zh-CN" altLang="en-US"/>
            </a:p>
          </p:txBody>
        </p:sp>
      </p:grpSp>
      <p:sp>
        <p:nvSpPr>
          <p:cNvPr id="22" name="矩形: 圆角 21"/>
          <p:cNvSpPr/>
          <p:nvPr/>
        </p:nvSpPr>
        <p:spPr>
          <a:xfrm>
            <a:off x="5066853" y="393034"/>
            <a:ext cx="2828176" cy="742950"/>
          </a:xfrm>
          <a:prstGeom prst="roundRect">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nSpc>
                <a:spcPct val="120000"/>
              </a:lnSpc>
              <a:defRPr/>
            </a:pPr>
            <a:r>
              <a:rPr lang="zh-CN" altLang="en-US" sz="3200" b="1" dirty="0">
                <a:solidFill>
                  <a:prstClr val="white"/>
                </a:solidFill>
                <a:latin typeface="微软雅黑" panose="020B0503020204020204" pitchFamily="34" charset="-122"/>
                <a:ea typeface="微软雅黑" panose="020B0503020204020204" pitchFamily="34" charset="-122"/>
              </a:rPr>
              <a:t>本节内容</a:t>
            </a:r>
            <a:r>
              <a:rPr lang="zh-CN" altLang="en-US" sz="3200" b="1" dirty="0" smtClean="0">
                <a:solidFill>
                  <a:prstClr val="white"/>
                </a:solidFill>
                <a:latin typeface="微软雅黑" panose="020B0503020204020204" pitchFamily="34" charset="-122"/>
                <a:ea typeface="微软雅黑" panose="020B0503020204020204" pitchFamily="34" charset="-122"/>
              </a:rPr>
              <a:t>小结</a:t>
            </a:r>
            <a:endParaRPr lang="zh-CN" altLang="en-US" sz="3200" b="1" dirty="0">
              <a:solidFill>
                <a:prstClr val="white"/>
              </a:solidFill>
              <a:latin typeface="微软雅黑" panose="020B0503020204020204" pitchFamily="34" charset="-122"/>
              <a:ea typeface="微软雅黑" panose="020B0503020204020204" pitchFamily="34" charset="-122"/>
            </a:endParaRPr>
          </a:p>
        </p:txBody>
      </p:sp>
      <p:sp>
        <p:nvSpPr>
          <p:cNvPr id="6" name="Text Box 3"/>
          <p:cNvSpPr txBox="1"/>
          <p:nvPr/>
        </p:nvSpPr>
        <p:spPr>
          <a:xfrm>
            <a:off x="4565104" y="3309709"/>
            <a:ext cx="3235325" cy="457200"/>
          </a:xfrm>
          <a:prstGeom prst="rect">
            <a:avLst/>
          </a:prstGeom>
          <a:noFill/>
          <a:ln w="9525">
            <a:noFill/>
          </a:ln>
        </p:spPr>
        <p:txBody>
          <a:bodyPr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endParaRPr lang="zh-CN" altLang="en-US" sz="2400" b="0">
              <a:latin typeface="微软雅黑" panose="020B0503020204020204" pitchFamily="34" charset="-122"/>
              <a:ea typeface="微软雅黑" panose="020B0503020204020204" pitchFamily="34" charset="-122"/>
            </a:endParaRPr>
          </a:p>
        </p:txBody>
      </p:sp>
      <p:sp>
        <p:nvSpPr>
          <p:cNvPr id="7" name="AutoShape 8"/>
          <p:cNvSpPr/>
          <p:nvPr/>
        </p:nvSpPr>
        <p:spPr>
          <a:xfrm>
            <a:off x="4330245" y="5241470"/>
            <a:ext cx="268605" cy="944880"/>
          </a:xfrm>
          <a:prstGeom prst="leftBrace">
            <a:avLst>
              <a:gd name="adj1" fmla="val 41643"/>
              <a:gd name="adj2" fmla="val 50000"/>
            </a:avLst>
          </a:prstGeom>
          <a:noFill/>
          <a:ln w="22225" cap="flat" cmpd="sng">
            <a:solidFill>
              <a:schemeClr val="tx1"/>
            </a:solidFill>
            <a:prstDash val="solid"/>
            <a:round/>
            <a:headEnd type="none" w="med" len="med"/>
            <a:tailEnd type="none" w="med" len="med"/>
          </a:ln>
        </p:spPr>
        <p:txBody>
          <a:bodyPr wrap="none" anchor="ct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endParaRPr lang="zh-CN" altLang="en-US" sz="2400" b="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8" name="AutoShape 10"/>
          <p:cNvSpPr/>
          <p:nvPr/>
        </p:nvSpPr>
        <p:spPr>
          <a:xfrm>
            <a:off x="1724025" y="2311580"/>
            <a:ext cx="443865" cy="3590925"/>
          </a:xfrm>
          <a:prstGeom prst="leftBrace">
            <a:avLst>
              <a:gd name="adj1" fmla="val 58998"/>
              <a:gd name="adj2" fmla="val 50000"/>
            </a:avLst>
          </a:prstGeom>
          <a:noFill/>
          <a:ln w="22225" cap="flat" cmpd="sng">
            <a:solidFill>
              <a:schemeClr val="tx1"/>
            </a:solidFill>
            <a:prstDash val="solid"/>
            <a:round/>
            <a:headEnd type="none" w="med" len="med"/>
            <a:tailEnd type="none" w="med" len="med"/>
          </a:ln>
        </p:spPr>
        <p:txBody>
          <a:bodyPr wrap="none" anchor="ct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endParaRPr lang="zh-CN" altLang="en-US" sz="2400" b="0">
              <a:solidFill>
                <a:schemeClr val="tx1">
                  <a:lumMod val="95000"/>
                  <a:lumOff val="5000"/>
                </a:schemeClr>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2223135" y="2047420"/>
            <a:ext cx="1979930" cy="538480"/>
            <a:chOff x="3490" y="3110"/>
            <a:chExt cx="3118" cy="848"/>
          </a:xfrm>
        </p:grpSpPr>
        <p:sp>
          <p:nvSpPr>
            <p:cNvPr id="25" name="矩形: 圆角 24"/>
            <p:cNvSpPr/>
            <p:nvPr/>
          </p:nvSpPr>
          <p:spPr>
            <a:xfrm>
              <a:off x="3490" y="3110"/>
              <a:ext cx="3118" cy="848"/>
            </a:xfrm>
            <a:prstGeom prst="roundRect">
              <a:avLst>
                <a:gd name="adj" fmla="val 9646"/>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9" name="Text Box 12"/>
            <p:cNvSpPr txBox="1"/>
            <p:nvPr/>
          </p:nvSpPr>
          <p:spPr>
            <a:xfrm>
              <a:off x="3526" y="3172"/>
              <a:ext cx="3010" cy="727"/>
            </a:xfrm>
            <a:prstGeom prst="rect">
              <a:avLst/>
            </a:prstGeom>
            <a:noFill/>
            <a:ln w="9525">
              <a:noFill/>
            </a:ln>
          </p:spPr>
          <p:txBody>
            <a:bodyPr wrap="square"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pPr algn="dist"/>
              <a:r>
                <a:rPr lang="zh-CN" altLang="en-US" sz="2400" b="0">
                  <a:solidFill>
                    <a:schemeClr val="bg1"/>
                  </a:solidFill>
                  <a:latin typeface="微软雅黑" panose="020B0503020204020204" pitchFamily="34" charset="-122"/>
                  <a:ea typeface="微软雅黑" panose="020B0503020204020204" pitchFamily="34" charset="-122"/>
                </a:rPr>
                <a:t>萨顿的假说</a:t>
              </a:r>
            </a:p>
          </p:txBody>
        </p:sp>
      </p:grpSp>
      <p:sp>
        <p:nvSpPr>
          <p:cNvPr id="10" name="AutoShape 14"/>
          <p:cNvSpPr/>
          <p:nvPr/>
        </p:nvSpPr>
        <p:spPr>
          <a:xfrm>
            <a:off x="4330245" y="1898195"/>
            <a:ext cx="244475" cy="881380"/>
          </a:xfrm>
          <a:prstGeom prst="leftBrace">
            <a:avLst>
              <a:gd name="adj1" fmla="val 38867"/>
              <a:gd name="adj2" fmla="val 50000"/>
            </a:avLst>
          </a:prstGeom>
          <a:noFill/>
          <a:ln w="22225" cap="flat" cmpd="sng">
            <a:solidFill>
              <a:schemeClr val="tx1"/>
            </a:solidFill>
            <a:prstDash val="solid"/>
            <a:round/>
            <a:headEnd type="none" w="med" len="med"/>
            <a:tailEnd type="none" w="med" len="med"/>
          </a:ln>
        </p:spPr>
        <p:txBody>
          <a:bodyPr wrap="none" anchor="ct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endParaRPr lang="zh-CN" altLang="en-US" sz="2400" b="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11" name="Text Box 16"/>
          <p:cNvSpPr txBox="1"/>
          <p:nvPr/>
        </p:nvSpPr>
        <p:spPr>
          <a:xfrm>
            <a:off x="4565104" y="1728559"/>
            <a:ext cx="4746625" cy="424815"/>
          </a:xfrm>
          <a:prstGeom prst="rect">
            <a:avLst/>
          </a:prstGeom>
          <a:noFill/>
          <a:ln w="9525">
            <a:noFill/>
          </a:ln>
        </p:spPr>
        <p:txBody>
          <a:bodyPr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pPr>
              <a:lnSpc>
                <a:spcPct val="90000"/>
              </a:lnSpc>
              <a:spcBef>
                <a:spcPct val="20000"/>
              </a:spcBef>
              <a:buClr>
                <a:schemeClr val="accent1"/>
              </a:buClr>
            </a:pPr>
            <a:r>
              <a:rPr lang="zh-CN" altLang="en-US" sz="2400" b="0">
                <a:solidFill>
                  <a:schemeClr val="tx1">
                    <a:lumMod val="95000"/>
                    <a:lumOff val="5000"/>
                  </a:schemeClr>
                </a:solidFill>
                <a:latin typeface="微软雅黑" panose="020B0503020204020204" pitchFamily="34" charset="-122"/>
                <a:ea typeface="微软雅黑" panose="020B0503020204020204" pitchFamily="34" charset="-122"/>
              </a:rPr>
              <a:t>内容：基因在染色体上</a:t>
            </a:r>
          </a:p>
        </p:txBody>
      </p:sp>
      <p:grpSp>
        <p:nvGrpSpPr>
          <p:cNvPr id="3" name="组合 2"/>
          <p:cNvGrpSpPr/>
          <p:nvPr/>
        </p:nvGrpSpPr>
        <p:grpSpPr>
          <a:xfrm>
            <a:off x="2206625" y="3617775"/>
            <a:ext cx="2232660" cy="901065"/>
            <a:chOff x="3464" y="5583"/>
            <a:chExt cx="3516" cy="1419"/>
          </a:xfrm>
        </p:grpSpPr>
        <p:sp>
          <p:nvSpPr>
            <p:cNvPr id="26" name="矩形: 圆角 25"/>
            <p:cNvSpPr/>
            <p:nvPr/>
          </p:nvSpPr>
          <p:spPr>
            <a:xfrm>
              <a:off x="3466" y="5583"/>
              <a:ext cx="3238" cy="1377"/>
            </a:xfrm>
            <a:prstGeom prst="roundRect">
              <a:avLst>
                <a:gd name="adj" fmla="val 9646"/>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2" name="Text Box 18"/>
            <p:cNvSpPr txBox="1"/>
            <p:nvPr/>
          </p:nvSpPr>
          <p:spPr>
            <a:xfrm>
              <a:off x="3464" y="5693"/>
              <a:ext cx="3516" cy="1309"/>
            </a:xfrm>
            <a:prstGeom prst="rect">
              <a:avLst/>
            </a:prstGeom>
            <a:noFill/>
            <a:ln w="9525">
              <a:noFill/>
            </a:ln>
          </p:spPr>
          <p:txBody>
            <a:bodyPr wrap="square"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zh-CN" altLang="en-US" sz="2400" b="0" dirty="0">
                  <a:solidFill>
                    <a:schemeClr val="bg1"/>
                  </a:solidFill>
                  <a:latin typeface="微软雅黑" panose="020B0503020204020204" pitchFamily="34" charset="-122"/>
                  <a:ea typeface="微软雅黑" panose="020B0503020204020204" pitchFamily="34" charset="-122"/>
                </a:rPr>
                <a:t>基因在染色体上的实验证据</a:t>
              </a:r>
              <a:endParaRPr lang="en-US" altLang="zh-CN" sz="2400" b="0" dirty="0">
                <a:solidFill>
                  <a:schemeClr val="bg1"/>
                </a:solidFill>
                <a:latin typeface="微软雅黑" panose="020B0503020204020204" pitchFamily="34" charset="-122"/>
                <a:ea typeface="微软雅黑" panose="020B0503020204020204" pitchFamily="34" charset="-122"/>
              </a:endParaRPr>
            </a:p>
          </p:txBody>
        </p:sp>
      </p:grpSp>
      <p:sp>
        <p:nvSpPr>
          <p:cNvPr id="13" name="AutoShape 20"/>
          <p:cNvSpPr/>
          <p:nvPr/>
        </p:nvSpPr>
        <p:spPr>
          <a:xfrm>
            <a:off x="4330245" y="3409495"/>
            <a:ext cx="268605" cy="1290955"/>
          </a:xfrm>
          <a:prstGeom prst="leftBrace">
            <a:avLst>
              <a:gd name="adj1" fmla="val 38867"/>
              <a:gd name="adj2" fmla="val 50000"/>
            </a:avLst>
          </a:prstGeom>
          <a:noFill/>
          <a:ln w="22225" cap="flat" cmpd="sng">
            <a:solidFill>
              <a:schemeClr val="tx1"/>
            </a:solidFill>
            <a:prstDash val="solid"/>
            <a:round/>
            <a:headEnd type="none" w="med" len="med"/>
            <a:tailEnd type="none" w="med" len="med"/>
          </a:ln>
        </p:spPr>
        <p:txBody>
          <a:bodyPr wrap="none" anchor="ct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endParaRPr lang="zh-CN" altLang="en-US" sz="2400" b="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14" name="Text Box 21"/>
          <p:cNvSpPr txBox="1"/>
          <p:nvPr/>
        </p:nvSpPr>
        <p:spPr>
          <a:xfrm>
            <a:off x="4565104" y="3217634"/>
            <a:ext cx="3313430" cy="461645"/>
          </a:xfrm>
          <a:prstGeom prst="rect">
            <a:avLst/>
          </a:prstGeom>
          <a:noFill/>
          <a:ln w="9525">
            <a:noFill/>
          </a:ln>
        </p:spPr>
        <p:txBody>
          <a:bodyPr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zh-CN" altLang="en-US" sz="2400" b="0">
                <a:solidFill>
                  <a:schemeClr val="tx1">
                    <a:lumMod val="95000"/>
                    <a:lumOff val="5000"/>
                  </a:schemeClr>
                </a:solidFill>
                <a:latin typeface="微软雅黑" panose="020B0503020204020204" pitchFamily="34" charset="-122"/>
                <a:ea typeface="微软雅黑" panose="020B0503020204020204" pitchFamily="34" charset="-122"/>
              </a:rPr>
              <a:t>果蝇的杂交实验</a:t>
            </a:r>
          </a:p>
        </p:txBody>
      </p:sp>
      <p:sp>
        <p:nvSpPr>
          <p:cNvPr id="15" name="Text Box 22"/>
          <p:cNvSpPr txBox="1"/>
          <p:nvPr/>
        </p:nvSpPr>
        <p:spPr>
          <a:xfrm>
            <a:off x="4565104" y="4333964"/>
            <a:ext cx="4567555" cy="461645"/>
          </a:xfrm>
          <a:prstGeom prst="rect">
            <a:avLst/>
          </a:prstGeom>
          <a:noFill/>
          <a:ln w="9525">
            <a:noFill/>
          </a:ln>
        </p:spPr>
        <p:txBody>
          <a:bodyPr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zh-CN" altLang="en-US" sz="2400" b="0">
                <a:solidFill>
                  <a:schemeClr val="tx1">
                    <a:lumMod val="95000"/>
                    <a:lumOff val="5000"/>
                  </a:schemeClr>
                </a:solidFill>
                <a:latin typeface="微软雅黑" panose="020B0503020204020204" pitchFamily="34" charset="-122"/>
                <a:ea typeface="微软雅黑" panose="020B0503020204020204" pitchFamily="34" charset="-122"/>
              </a:rPr>
              <a:t>结论：基因在染色体上</a:t>
            </a:r>
          </a:p>
        </p:txBody>
      </p:sp>
      <p:grpSp>
        <p:nvGrpSpPr>
          <p:cNvPr id="4" name="组合 3"/>
          <p:cNvGrpSpPr/>
          <p:nvPr/>
        </p:nvGrpSpPr>
        <p:grpSpPr>
          <a:xfrm>
            <a:off x="2237740" y="5240200"/>
            <a:ext cx="2216785" cy="874395"/>
            <a:chOff x="3513" y="8138"/>
            <a:chExt cx="3491" cy="1377"/>
          </a:xfrm>
        </p:grpSpPr>
        <p:sp>
          <p:nvSpPr>
            <p:cNvPr id="27" name="矩形: 圆角 26"/>
            <p:cNvSpPr/>
            <p:nvPr/>
          </p:nvSpPr>
          <p:spPr>
            <a:xfrm>
              <a:off x="3526" y="8138"/>
              <a:ext cx="3178" cy="1377"/>
            </a:xfrm>
            <a:prstGeom prst="roundRect">
              <a:avLst>
                <a:gd name="adj" fmla="val 9646"/>
              </a:avLst>
            </a:prstGeom>
            <a:solidFill>
              <a:srgbClr val="FFAD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6" name="Text Box 23"/>
            <p:cNvSpPr txBox="1"/>
            <p:nvPr/>
          </p:nvSpPr>
          <p:spPr>
            <a:xfrm>
              <a:off x="3513" y="8174"/>
              <a:ext cx="3491" cy="1309"/>
            </a:xfrm>
            <a:prstGeom prst="rect">
              <a:avLst/>
            </a:prstGeom>
            <a:noFill/>
            <a:ln w="9525">
              <a:noFill/>
            </a:ln>
          </p:spPr>
          <p:txBody>
            <a:bodyPr wrap="square"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zh-CN" altLang="en-US" sz="2400" b="0" dirty="0">
                  <a:solidFill>
                    <a:schemeClr val="bg1"/>
                  </a:solidFill>
                  <a:latin typeface="微软雅黑" panose="020B0503020204020204" pitchFamily="34" charset="-122"/>
                  <a:ea typeface="微软雅黑" panose="020B0503020204020204" pitchFamily="34" charset="-122"/>
                </a:rPr>
                <a:t>孟德尔遗传规律的现代解释</a:t>
              </a:r>
            </a:p>
          </p:txBody>
        </p:sp>
      </p:grpSp>
      <p:sp>
        <p:nvSpPr>
          <p:cNvPr id="17" name="Text Box 24"/>
          <p:cNvSpPr txBox="1"/>
          <p:nvPr/>
        </p:nvSpPr>
        <p:spPr>
          <a:xfrm>
            <a:off x="4565104" y="4987379"/>
            <a:ext cx="5373370" cy="581025"/>
          </a:xfrm>
          <a:prstGeom prst="rect">
            <a:avLst/>
          </a:prstGeom>
          <a:noFill/>
          <a:ln w="9525">
            <a:noFill/>
          </a:ln>
        </p:spPr>
        <p:txBody>
          <a:bodyPr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pPr>
              <a:lnSpc>
                <a:spcPct val="150000"/>
              </a:lnSpc>
            </a:pPr>
            <a:r>
              <a:rPr lang="zh-CN" altLang="en-US" sz="2400" b="0">
                <a:solidFill>
                  <a:schemeClr val="tx1">
                    <a:lumMod val="95000"/>
                    <a:lumOff val="5000"/>
                  </a:schemeClr>
                </a:solidFill>
                <a:latin typeface="微软雅黑" panose="020B0503020204020204" pitchFamily="34" charset="-122"/>
                <a:ea typeface="微软雅黑" panose="020B0503020204020204" pitchFamily="34" charset="-122"/>
              </a:rPr>
              <a:t>基因分离定律的实质</a:t>
            </a:r>
          </a:p>
        </p:txBody>
      </p:sp>
      <p:sp>
        <p:nvSpPr>
          <p:cNvPr id="19" name="矩形 18"/>
          <p:cNvSpPr/>
          <p:nvPr/>
        </p:nvSpPr>
        <p:spPr>
          <a:xfrm>
            <a:off x="4565104" y="3753574"/>
            <a:ext cx="2646680" cy="461645"/>
          </a:xfrm>
          <a:prstGeom prst="rect">
            <a:avLst/>
          </a:prstGeom>
        </p:spPr>
        <p:txBody>
          <a:bodyPr wrap="none">
            <a:spAutoFit/>
          </a:bodyPr>
          <a:lstStyle/>
          <a:p>
            <a:r>
              <a:rPr lang="zh-CN" altLang="en-US" sz="2400">
                <a:solidFill>
                  <a:schemeClr val="tx1">
                    <a:lumMod val="95000"/>
                    <a:lumOff val="5000"/>
                  </a:schemeClr>
                </a:solidFill>
                <a:latin typeface="微软雅黑" panose="020B0503020204020204" pitchFamily="34" charset="-122"/>
                <a:ea typeface="微软雅黑" panose="020B0503020204020204" pitchFamily="34" charset="-122"/>
              </a:rPr>
              <a:t>方法：假说演绎法</a:t>
            </a:r>
          </a:p>
        </p:txBody>
      </p:sp>
      <p:sp>
        <p:nvSpPr>
          <p:cNvPr id="20" name="矩形 19"/>
          <p:cNvSpPr/>
          <p:nvPr/>
        </p:nvSpPr>
        <p:spPr>
          <a:xfrm>
            <a:off x="4565104" y="5873839"/>
            <a:ext cx="3569970" cy="461645"/>
          </a:xfrm>
          <a:prstGeom prst="rect">
            <a:avLst/>
          </a:prstGeom>
        </p:spPr>
        <p:txBody>
          <a:bodyPr wrap="none">
            <a:spAutoFit/>
          </a:bodyPr>
          <a:lstStyle/>
          <a:p>
            <a:r>
              <a:rPr lang="zh-CN" altLang="en-US" sz="2400">
                <a:solidFill>
                  <a:schemeClr val="tx1">
                    <a:lumMod val="95000"/>
                    <a:lumOff val="5000"/>
                  </a:schemeClr>
                </a:solidFill>
                <a:latin typeface="微软雅黑" panose="020B0503020204020204" pitchFamily="34" charset="-122"/>
                <a:ea typeface="微软雅黑" panose="020B0503020204020204" pitchFamily="34" charset="-122"/>
              </a:rPr>
              <a:t>基因自由组合定律的实质</a:t>
            </a:r>
          </a:p>
        </p:txBody>
      </p:sp>
      <p:sp>
        <p:nvSpPr>
          <p:cNvPr id="24" name="Text Box 17"/>
          <p:cNvSpPr txBox="1"/>
          <p:nvPr/>
        </p:nvSpPr>
        <p:spPr>
          <a:xfrm>
            <a:off x="4565104" y="2430234"/>
            <a:ext cx="6003925" cy="461645"/>
          </a:xfrm>
          <a:prstGeom prst="rect">
            <a:avLst/>
          </a:prstGeom>
          <a:noFill/>
          <a:ln w="9525">
            <a:noFill/>
          </a:ln>
        </p:spPr>
        <p:txBody>
          <a:bodyPr wrap="square" anchor="t">
            <a:spAutoFit/>
          </a:bodyPr>
          <a:lstStyle>
            <a:lvl1pPr marL="0" lvl="0" indent="0" algn="l" defTabSz="914400" eaLnBrk="0" fontAlgn="base" latinLnBrk="0" hangingPunct="0">
              <a:lnSpc>
                <a:spcPct val="100000"/>
              </a:lnSpc>
              <a:spcBef>
                <a:spcPct val="50000"/>
              </a:spcBef>
              <a:spcAft>
                <a:spcPct val="0"/>
              </a:spcAft>
              <a:buFont typeface="Arial" panose="020B0604020202020204" pitchFamily="34" charset="0"/>
              <a:buNone/>
              <a:defRPr sz="2000" b="1"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2pPr>
            <a:lvl3pPr marL="914400" lvl="2"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3pPr>
            <a:lvl4pPr marL="1371600" lvl="3"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4pPr>
            <a:lvl5pPr marL="1828800" lvl="4"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5pPr>
            <a:lvl6pPr marL="2286000" lvl="5"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6pPr>
            <a:lvl7pPr marL="2743200" lvl="6"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7pPr>
            <a:lvl8pPr marL="3200400" lvl="7"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8pPr>
            <a:lvl9pPr marL="3657600" lvl="8" indent="0" algn="l" defTabSz="914400" eaLnBrk="1" fontAlgn="base" latinLnBrk="0" hangingPunct="1">
              <a:lnSpc>
                <a:spcPct val="100000"/>
              </a:lnSpc>
              <a:spcBef>
                <a:spcPct val="50000"/>
              </a:spcBef>
              <a:spcAft>
                <a:spcPct val="0"/>
              </a:spcAft>
              <a:buFont typeface="Arial" panose="020B0604020202020204" pitchFamily="34" charset="0"/>
              <a:buNone/>
              <a:defRPr sz="2000" b="1" i="0" u="none" kern="1200" baseline="0">
                <a:solidFill>
                  <a:schemeClr val="tx1"/>
                </a:solidFill>
                <a:latin typeface="黑体" panose="02010609060101010101" pitchFamily="2" charset="-122"/>
                <a:ea typeface="黑体" panose="02010609060101010101" pitchFamily="2" charset="-122"/>
                <a:cs typeface="+mn-cs"/>
              </a:defRPr>
            </a:lvl9pPr>
          </a:lstStyle>
          <a:p>
            <a:r>
              <a:rPr lang="zh-CN" altLang="en-US" sz="2400" b="0">
                <a:solidFill>
                  <a:schemeClr val="tx1">
                    <a:lumMod val="95000"/>
                    <a:lumOff val="5000"/>
                  </a:schemeClr>
                </a:solidFill>
                <a:latin typeface="微软雅黑" panose="020B0503020204020204" pitchFamily="34" charset="-122"/>
                <a:ea typeface="微软雅黑" panose="020B0503020204020204" pitchFamily="34" charset="-122"/>
              </a:rPr>
              <a:t>依据：基因和染色体存在着明显的平行关系</a:t>
            </a:r>
          </a:p>
        </p:txBody>
      </p:sp>
      <p:pic>
        <p:nvPicPr>
          <p:cNvPr id="29" name="New picture" hidden="1"/>
          <p:cNvPicPr/>
          <p:nvPr/>
        </p:nvPicPr>
        <p:blipFill>
          <a:blip r:embed="rId4"/>
          <a:stretch>
            <a:fillRect/>
          </a:stretch>
        </p:blipFill>
        <p:spPr>
          <a:xfrm>
            <a:off x="11099800" y="10401300"/>
            <a:ext cx="342900" cy="266700"/>
          </a:xfrm>
          <a:prstGeom prst="cube">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000" fill="hold">
                                          <p:stCondLst>
                                            <p:cond delay="0"/>
                                          </p:stCondLst>
                                        </p:cTn>
                                        <p:tgtEl>
                                          <p:spTgt spid="8"/>
                                        </p:tgtEl>
                                        <p:attrNameLst>
                                          <p:attrName>style.visibility</p:attrName>
                                        </p:attrNameLst>
                                      </p:cBhvr>
                                      <p:to>
                                        <p:strVal val="visible"/>
                                      </p:to>
                                    </p:set>
                                    <p:animEffect transition="in" filter="wipe(left)">
                                      <p:cBhvr>
                                        <p:cTn id="7" dur="1000"/>
                                        <p:tgtEl>
                                          <p:spTgt spid="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nodeType="clickEffect">
                                  <p:stCondLst>
                                    <p:cond delay="0"/>
                                  </p:stCondLst>
                                  <p:childTnLst>
                                    <p:set>
                                      <p:cBhvr>
                                        <p:cTn id="11" dur="1000" fill="hold">
                                          <p:stCondLst>
                                            <p:cond delay="0"/>
                                          </p:stCondLst>
                                        </p:cTn>
                                        <p:tgtEl>
                                          <p:spTgt spid="2"/>
                                        </p:tgtEl>
                                        <p:attrNameLst>
                                          <p:attrName>style.visibility</p:attrName>
                                        </p:attrNameLst>
                                      </p:cBhvr>
                                      <p:to>
                                        <p:strVal val="visible"/>
                                      </p:to>
                                    </p:set>
                                    <p:animEffect transition="in" filter="wipe(left)">
                                      <p:cBhvr>
                                        <p:cTn id="12" dur="1000"/>
                                        <p:tgtEl>
                                          <p:spTgt spid="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nodeType="clickEffect">
                                  <p:stCondLst>
                                    <p:cond delay="0"/>
                                  </p:stCondLst>
                                  <p:childTnLst>
                                    <p:set>
                                      <p:cBhvr>
                                        <p:cTn id="16" dur="1000" fill="hold">
                                          <p:stCondLst>
                                            <p:cond delay="0"/>
                                          </p:stCondLst>
                                        </p:cTn>
                                        <p:tgtEl>
                                          <p:spTgt spid="3"/>
                                        </p:tgtEl>
                                        <p:attrNameLst>
                                          <p:attrName>style.visibility</p:attrName>
                                        </p:attrNameLst>
                                      </p:cBhvr>
                                      <p:to>
                                        <p:strVal val="visible"/>
                                      </p:to>
                                    </p:set>
                                    <p:animEffect transition="in" filter="wipe(left)">
                                      <p:cBhvr>
                                        <p:cTn id="17" dur="1000"/>
                                        <p:tgtEl>
                                          <p:spTgt spid="3"/>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8" fill="hold" nodeType="clickEffect">
                                  <p:stCondLst>
                                    <p:cond delay="0"/>
                                  </p:stCondLst>
                                  <p:childTnLst>
                                    <p:set>
                                      <p:cBhvr>
                                        <p:cTn id="21" dur="1000" fill="hold">
                                          <p:stCondLst>
                                            <p:cond delay="0"/>
                                          </p:stCondLst>
                                        </p:cTn>
                                        <p:tgtEl>
                                          <p:spTgt spid="4"/>
                                        </p:tgtEl>
                                        <p:attrNameLst>
                                          <p:attrName>style.visibility</p:attrName>
                                        </p:attrNameLst>
                                      </p:cBhvr>
                                      <p:to>
                                        <p:strVal val="visible"/>
                                      </p:to>
                                    </p:set>
                                    <p:animEffect transition="in" filter="wipe(left)">
                                      <p:cBhvr>
                                        <p:cTn id="22" dur="1000"/>
                                        <p:tgtEl>
                                          <p:spTgt spid="4"/>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ntr" presetSubtype="8" fill="hold" grpId="0" nodeType="clickEffect">
                                  <p:stCondLst>
                                    <p:cond delay="0"/>
                                  </p:stCondLst>
                                  <p:childTnLst>
                                    <p:set>
                                      <p:cBhvr>
                                        <p:cTn id="26" dur="1000" fill="hold">
                                          <p:stCondLst>
                                            <p:cond delay="0"/>
                                          </p:stCondLst>
                                        </p:cTn>
                                        <p:tgtEl>
                                          <p:spTgt spid="10"/>
                                        </p:tgtEl>
                                        <p:attrNameLst>
                                          <p:attrName>style.visibility</p:attrName>
                                        </p:attrNameLst>
                                      </p:cBhvr>
                                      <p:to>
                                        <p:strVal val="visible"/>
                                      </p:to>
                                    </p:set>
                                    <p:animEffect transition="in" filter="wipe(left)">
                                      <p:cBhvr>
                                        <p:cTn id="27" dur="1000"/>
                                        <p:tgtEl>
                                          <p:spTgt spid="10"/>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22" presetClass="entr" presetSubtype="8" fill="hold" grpId="0" nodeType="clickEffect">
                                  <p:stCondLst>
                                    <p:cond delay="0"/>
                                  </p:stCondLst>
                                  <p:childTnLst>
                                    <p:set>
                                      <p:cBhvr>
                                        <p:cTn id="31" dur="1000" fill="hold">
                                          <p:stCondLst>
                                            <p:cond delay="0"/>
                                          </p:stCondLst>
                                        </p:cTn>
                                        <p:tgtEl>
                                          <p:spTgt spid="11"/>
                                        </p:tgtEl>
                                        <p:attrNameLst>
                                          <p:attrName>style.visibility</p:attrName>
                                        </p:attrNameLst>
                                      </p:cBhvr>
                                      <p:to>
                                        <p:strVal val="visible"/>
                                      </p:to>
                                    </p:set>
                                    <p:animEffect transition="in" filter="wipe(left)">
                                      <p:cBhvr>
                                        <p:cTn id="32" dur="1000"/>
                                        <p:tgtEl>
                                          <p:spTgt spid="11"/>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22" presetClass="entr" presetSubtype="8" fill="hold" grpId="0" nodeType="clickEffect">
                                  <p:stCondLst>
                                    <p:cond delay="0"/>
                                  </p:stCondLst>
                                  <p:childTnLst>
                                    <p:set>
                                      <p:cBhvr>
                                        <p:cTn id="36" dur="1000" fill="hold">
                                          <p:stCondLst>
                                            <p:cond delay="0"/>
                                          </p:stCondLst>
                                        </p:cTn>
                                        <p:tgtEl>
                                          <p:spTgt spid="24"/>
                                        </p:tgtEl>
                                        <p:attrNameLst>
                                          <p:attrName>style.visibility</p:attrName>
                                        </p:attrNameLst>
                                      </p:cBhvr>
                                      <p:to>
                                        <p:strVal val="visible"/>
                                      </p:to>
                                    </p:set>
                                    <p:animEffect transition="in" filter="wipe(left)">
                                      <p:cBhvr>
                                        <p:cTn id="37" dur="1000"/>
                                        <p:tgtEl>
                                          <p:spTgt spid="24"/>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22" presetClass="entr" presetSubtype="8" fill="hold" grpId="0" nodeType="clickEffect">
                                  <p:stCondLst>
                                    <p:cond delay="0"/>
                                  </p:stCondLst>
                                  <p:childTnLst>
                                    <p:set>
                                      <p:cBhvr>
                                        <p:cTn id="41" dur="1000" fill="hold">
                                          <p:stCondLst>
                                            <p:cond delay="0"/>
                                          </p:stCondLst>
                                        </p:cTn>
                                        <p:tgtEl>
                                          <p:spTgt spid="13"/>
                                        </p:tgtEl>
                                        <p:attrNameLst>
                                          <p:attrName>style.visibility</p:attrName>
                                        </p:attrNameLst>
                                      </p:cBhvr>
                                      <p:to>
                                        <p:strVal val="visible"/>
                                      </p:to>
                                    </p:set>
                                    <p:animEffect transition="in" filter="wipe(left)">
                                      <p:cBhvr>
                                        <p:cTn id="42" dur="1000"/>
                                        <p:tgtEl>
                                          <p:spTgt spid="13"/>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22" presetClass="entr" presetSubtype="8" fill="hold" grpId="0" nodeType="clickEffect">
                                  <p:stCondLst>
                                    <p:cond delay="0"/>
                                  </p:stCondLst>
                                  <p:childTnLst>
                                    <p:set>
                                      <p:cBhvr>
                                        <p:cTn id="46" dur="1000" fill="hold">
                                          <p:stCondLst>
                                            <p:cond delay="0"/>
                                          </p:stCondLst>
                                        </p:cTn>
                                        <p:tgtEl>
                                          <p:spTgt spid="14"/>
                                        </p:tgtEl>
                                        <p:attrNameLst>
                                          <p:attrName>style.visibility</p:attrName>
                                        </p:attrNameLst>
                                      </p:cBhvr>
                                      <p:to>
                                        <p:strVal val="visible"/>
                                      </p:to>
                                    </p:set>
                                    <p:animEffect transition="in" filter="wipe(left)">
                                      <p:cBhvr>
                                        <p:cTn id="47" dur="1000"/>
                                        <p:tgtEl>
                                          <p:spTgt spid="14"/>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22" presetClass="entr" presetSubtype="8" fill="hold" grpId="0" nodeType="clickEffect">
                                  <p:stCondLst>
                                    <p:cond delay="0"/>
                                  </p:stCondLst>
                                  <p:childTnLst>
                                    <p:set>
                                      <p:cBhvr>
                                        <p:cTn id="51" dur="1000" fill="hold">
                                          <p:stCondLst>
                                            <p:cond delay="0"/>
                                          </p:stCondLst>
                                        </p:cTn>
                                        <p:tgtEl>
                                          <p:spTgt spid="19"/>
                                        </p:tgtEl>
                                        <p:attrNameLst>
                                          <p:attrName>style.visibility</p:attrName>
                                        </p:attrNameLst>
                                      </p:cBhvr>
                                      <p:to>
                                        <p:strVal val="visible"/>
                                      </p:to>
                                    </p:set>
                                    <p:animEffect transition="in" filter="wipe(left)">
                                      <p:cBhvr>
                                        <p:cTn id="52" dur="1000"/>
                                        <p:tgtEl>
                                          <p:spTgt spid="19"/>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22" presetClass="entr" presetSubtype="8" fill="hold" grpId="0" nodeType="clickEffect">
                                  <p:stCondLst>
                                    <p:cond delay="0"/>
                                  </p:stCondLst>
                                  <p:childTnLst>
                                    <p:set>
                                      <p:cBhvr>
                                        <p:cTn id="56" dur="1000" fill="hold">
                                          <p:stCondLst>
                                            <p:cond delay="0"/>
                                          </p:stCondLst>
                                        </p:cTn>
                                        <p:tgtEl>
                                          <p:spTgt spid="15"/>
                                        </p:tgtEl>
                                        <p:attrNameLst>
                                          <p:attrName>style.visibility</p:attrName>
                                        </p:attrNameLst>
                                      </p:cBhvr>
                                      <p:to>
                                        <p:strVal val="visible"/>
                                      </p:to>
                                    </p:set>
                                    <p:animEffect transition="in" filter="wipe(left)">
                                      <p:cBhvr>
                                        <p:cTn id="57" dur="1000"/>
                                        <p:tgtEl>
                                          <p:spTgt spid="15"/>
                                        </p:tgtEl>
                                      </p:cBhvr>
                                    </p:animEffect>
                                  </p:childTnLst>
                                </p:cTn>
                              </p:par>
                            </p:childTnLst>
                          </p:cTn>
                        </p:par>
                      </p:childTnLst>
                    </p:cTn>
                  </p:par>
                  <p:par>
                    <p:cTn id="58" fill="hold" nodeType="clickPar">
                      <p:stCondLst>
                        <p:cond delay="indefinite"/>
                      </p:stCondLst>
                      <p:childTnLst>
                        <p:par>
                          <p:cTn id="59" fill="hold" nodeType="afterGroup">
                            <p:stCondLst>
                              <p:cond delay="0"/>
                            </p:stCondLst>
                            <p:childTnLst>
                              <p:par>
                                <p:cTn id="60" presetID="22" presetClass="entr" presetSubtype="8" fill="hold" grpId="0" nodeType="clickEffect">
                                  <p:stCondLst>
                                    <p:cond delay="0"/>
                                  </p:stCondLst>
                                  <p:childTnLst>
                                    <p:set>
                                      <p:cBhvr>
                                        <p:cTn id="61" dur="1000" fill="hold">
                                          <p:stCondLst>
                                            <p:cond delay="0"/>
                                          </p:stCondLst>
                                        </p:cTn>
                                        <p:tgtEl>
                                          <p:spTgt spid="7"/>
                                        </p:tgtEl>
                                        <p:attrNameLst>
                                          <p:attrName>style.visibility</p:attrName>
                                        </p:attrNameLst>
                                      </p:cBhvr>
                                      <p:to>
                                        <p:strVal val="visible"/>
                                      </p:to>
                                    </p:set>
                                    <p:animEffect transition="in" filter="wipe(left)">
                                      <p:cBhvr>
                                        <p:cTn id="62" dur="1000"/>
                                        <p:tgtEl>
                                          <p:spTgt spid="7"/>
                                        </p:tgtEl>
                                      </p:cBhvr>
                                    </p:animEffect>
                                  </p:childTnLst>
                                </p:cTn>
                              </p:par>
                            </p:childTnLst>
                          </p:cTn>
                        </p:par>
                      </p:childTnLst>
                    </p:cTn>
                  </p:par>
                  <p:par>
                    <p:cTn id="63" fill="hold" nodeType="clickPar">
                      <p:stCondLst>
                        <p:cond delay="indefinite"/>
                      </p:stCondLst>
                      <p:childTnLst>
                        <p:par>
                          <p:cTn id="64" fill="hold" nodeType="afterGroup">
                            <p:stCondLst>
                              <p:cond delay="0"/>
                            </p:stCondLst>
                            <p:childTnLst>
                              <p:par>
                                <p:cTn id="65" presetID="22" presetClass="entr" presetSubtype="8" fill="hold" grpId="0" nodeType="clickEffect">
                                  <p:stCondLst>
                                    <p:cond delay="0"/>
                                  </p:stCondLst>
                                  <p:childTnLst>
                                    <p:set>
                                      <p:cBhvr>
                                        <p:cTn id="66" dur="1000" fill="hold">
                                          <p:stCondLst>
                                            <p:cond delay="0"/>
                                          </p:stCondLst>
                                        </p:cTn>
                                        <p:tgtEl>
                                          <p:spTgt spid="17"/>
                                        </p:tgtEl>
                                        <p:attrNameLst>
                                          <p:attrName>style.visibility</p:attrName>
                                        </p:attrNameLst>
                                      </p:cBhvr>
                                      <p:to>
                                        <p:strVal val="visible"/>
                                      </p:to>
                                    </p:set>
                                    <p:animEffect transition="in" filter="wipe(left)">
                                      <p:cBhvr>
                                        <p:cTn id="67" dur="1000"/>
                                        <p:tgtEl>
                                          <p:spTgt spid="17"/>
                                        </p:tgtEl>
                                      </p:cBhvr>
                                    </p:animEffect>
                                  </p:childTnLst>
                                </p:cTn>
                              </p:par>
                            </p:childTnLst>
                          </p:cTn>
                        </p:par>
                      </p:childTnLst>
                    </p:cTn>
                  </p:par>
                  <p:par>
                    <p:cTn id="68" fill="hold" nodeType="clickPar">
                      <p:stCondLst>
                        <p:cond delay="indefinite"/>
                      </p:stCondLst>
                      <p:childTnLst>
                        <p:par>
                          <p:cTn id="69" fill="hold" nodeType="afterGroup">
                            <p:stCondLst>
                              <p:cond delay="0"/>
                            </p:stCondLst>
                            <p:childTnLst>
                              <p:par>
                                <p:cTn id="70" presetID="22" presetClass="entr" presetSubtype="8" fill="hold" grpId="0" nodeType="clickEffect">
                                  <p:stCondLst>
                                    <p:cond delay="0"/>
                                  </p:stCondLst>
                                  <p:childTnLst>
                                    <p:set>
                                      <p:cBhvr>
                                        <p:cTn id="71" dur="1000" fill="hold">
                                          <p:stCondLst>
                                            <p:cond delay="0"/>
                                          </p:stCondLst>
                                        </p:cTn>
                                        <p:tgtEl>
                                          <p:spTgt spid="20"/>
                                        </p:tgtEl>
                                        <p:attrNameLst>
                                          <p:attrName>style.visibility</p:attrName>
                                        </p:attrNameLst>
                                      </p:cBhvr>
                                      <p:to>
                                        <p:strVal val="visible"/>
                                      </p:to>
                                    </p:set>
                                    <p:animEffect transition="in" filter="wipe(left)">
                                      <p:cBhvr>
                                        <p:cTn id="72"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0" grpId="0" animBg="1"/>
      <p:bldP spid="11" grpId="0"/>
      <p:bldP spid="13" grpId="0" animBg="1"/>
      <p:bldP spid="14" grpId="0"/>
      <p:bldP spid="15" grpId="0"/>
      <p:bldP spid="17" grpId="0"/>
      <p:bldP spid="19" grpId="0"/>
      <p:bldP spid="20" grpId="0"/>
      <p:bldP spid="24" grpId="0"/>
    </p:bldLst>
  </p:timing>
</p:sld>
</file>

<file path=ppt/tags/tag1.xml><?xml version="1.0" encoding="utf-8"?>
<p:tagLst xmlns:a="http://schemas.openxmlformats.org/drawingml/2006/main" xmlns:r="http://schemas.openxmlformats.org/officeDocument/2006/relationships" xmlns:p="http://schemas.openxmlformats.org/presentationml/2006/main">
  <p:tag name="AS_NET" val="4.0.30319.42000"/>
  <p:tag name="AS_OS" val="Microsoft Windows NT 6.1.7601 Service Pack 1"/>
  <p:tag name="AS_RELEASE_DATE" val="2020.05.14"/>
  <p:tag name="AS_TITLE" val="Aspose.Slides for .NET 4.0 Client Profile"/>
  <p:tag name="AS_VERSION" val="20.5"/>
  <p:tag name="ISLIDE TOOLS.GUIDESSETTING" val="{&quot;Id&quot;:&quot;2d4375ee-8516-45e0-8956-45702a61a9b6&quot;,&quot;Name&quot;:&quot;iSlide&quot;,&quot;HeaderHeight&quot;:15.0,&quot;FooterHeight&quot;:9.0000000000000036,&quot;SideMargin&quot;:5.4999999999999982,&quot;TopMargin&quot;:0.0,&quot;BottomMargin&quot;:0.0,&quot;IntervalMargin&quot;:1.3999999999999997}"/>
  <p:tag name="ISLIDE.GUIDESSETTING" val="{&quot;Id&quot;:&quot;GuidesStyle_Normal&quot;,&quot;Name&quot;:&quot;正常&quot;,&quot;HeaderHeight&quot;:15.0,&quot;FooterHeight&quot;:9.0,&quot;SideMargin&quot;:5.5,&quot;TopMargin&quot;:0.0,&quot;BottomMargin&quot;:0.0,&quot;IntervalMargin&quot;:1.5}"/>
  <p:tag name="ISLIDE.THEME" val="8e89489b-0674-448f-867d-0aa25e9e3330"/>
  <p:tag name="THINKCELLUNDODONOTDELETE" val="0"/>
</p:tagLst>
</file>

<file path=ppt/theme/theme1.xml><?xml version="1.0" encoding="utf-8"?>
<a:theme xmlns:a="http://schemas.openxmlformats.org/drawingml/2006/main" name="自定义设计方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119</TotalTime>
  <Words>3857</Words>
  <Application>Microsoft Office PowerPoint</Application>
  <PresentationFormat>自定义</PresentationFormat>
  <Paragraphs>397</Paragraphs>
  <Slides>28</Slides>
  <Notes>25</Notes>
  <HiddenSlides>3</HiddenSlides>
  <MMClips>0</MMClips>
  <ScaleCrop>false</ScaleCrop>
  <HeadingPairs>
    <vt:vector size="4" baseType="variant">
      <vt:variant>
        <vt:lpstr>主题</vt:lpstr>
      </vt:variant>
      <vt:variant>
        <vt:i4>1</vt:i4>
      </vt:variant>
      <vt:variant>
        <vt:lpstr>幻灯片标题</vt:lpstr>
      </vt:variant>
      <vt:variant>
        <vt:i4>28</vt:i4>
      </vt:variant>
    </vt:vector>
  </HeadingPairs>
  <TitlesOfParts>
    <vt:vector size="29" baseType="lpstr">
      <vt:lpstr>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学科网</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rbm.xkw.com</dc:creator>
  <cp:lastModifiedBy>Lenovo</cp:lastModifiedBy>
  <cp:revision>18</cp:revision>
  <cp:lastPrinted>2021-02-14T10:51:22Z</cp:lastPrinted>
  <dcterms:created xsi:type="dcterms:W3CDTF">2021-02-14T10:51:22Z</dcterms:created>
  <dcterms:modified xsi:type="dcterms:W3CDTF">2022-03-16T03:03:44Z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