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</p:sldMasterIdLst>
  <p:notesMasterIdLst>
    <p:notesMasterId r:id="rId10"/>
  </p:notesMasterIdLst>
  <p:sldIdLst>
    <p:sldId id="289" r:id="rId2"/>
    <p:sldId id="285" r:id="rId3"/>
    <p:sldId id="259" r:id="rId4"/>
    <p:sldId id="260" r:id="rId5"/>
    <p:sldId id="272" r:id="rId6"/>
    <p:sldId id="273" r:id="rId7"/>
    <p:sldId id="274" r:id="rId8"/>
    <p:sldId id="290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075C"/>
    <a:srgbClr val="C55B5B"/>
    <a:srgbClr val="910426"/>
    <a:srgbClr val="E827F9"/>
    <a:srgbClr val="002060"/>
    <a:srgbClr val="FECC2B"/>
    <a:srgbClr val="F9680D"/>
    <a:srgbClr val="D1DFB1"/>
    <a:srgbClr val="FFFFFF"/>
    <a:srgbClr val="B4A87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397" autoAdjust="0"/>
    <p:restoredTop sz="94660"/>
  </p:normalViewPr>
  <p:slideViewPr>
    <p:cSldViewPr>
      <p:cViewPr varScale="1">
        <p:scale>
          <a:sx n="69" d="100"/>
          <a:sy n="69" d="100"/>
        </p:scale>
        <p:origin x="-1396" y="-76"/>
      </p:cViewPr>
      <p:guideLst>
        <p:guide orient="horz" pos="2280"/>
        <p:guide pos="29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2C36A-97D0-4EC5-9735-61DDE945D7AE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9970F7-5224-4BC7-9E67-B71066C6BF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9635B-691D-4A0D-AE33-ACF55646501C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7ED95-BE4A-4B0E-9E3F-A94A7E16A5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tags" Target="../tags/tag3.xml"/><Relationship Id="rId7" Type="http://schemas.openxmlformats.org/officeDocument/2006/relationships/image" Target="../media/image10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14.jpeg"/><Relationship Id="rId5" Type="http://schemas.openxmlformats.org/officeDocument/2006/relationships/tags" Target="../tags/tag5.xml"/><Relationship Id="rId10" Type="http://schemas.openxmlformats.org/officeDocument/2006/relationships/image" Target="../media/image13.png"/><Relationship Id="rId4" Type="http://schemas.openxmlformats.org/officeDocument/2006/relationships/tags" Target="../tags/tag4.xml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8.xml"/><Relationship Id="rId7" Type="http://schemas.openxmlformats.org/officeDocument/2006/relationships/image" Target="../media/image16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tags" Target="../tags/tag11.xml"/><Relationship Id="rId7" Type="http://schemas.openxmlformats.org/officeDocument/2006/relationships/image" Target="../media/image18.jpeg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20.png"/><Relationship Id="rId5" Type="http://schemas.openxmlformats.org/officeDocument/2006/relationships/tags" Target="../tags/tag13.xml"/><Relationship Id="rId10" Type="http://schemas.openxmlformats.org/officeDocument/2006/relationships/image" Target="../media/image19.png"/><Relationship Id="rId4" Type="http://schemas.openxmlformats.org/officeDocument/2006/relationships/tags" Target="../tags/tag12.xml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tags" Target="../tags/tag16.xml"/><Relationship Id="rId7" Type="http://schemas.openxmlformats.org/officeDocument/2006/relationships/image" Target="../media/image22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0.png"/><Relationship Id="rId5" Type="http://schemas.openxmlformats.org/officeDocument/2006/relationships/image" Target="../media/image21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19.xml"/><Relationship Id="rId7" Type="http://schemas.openxmlformats.org/officeDocument/2006/relationships/image" Target="../media/image25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27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10.png"/><Relationship Id="rId4" Type="http://schemas.openxmlformats.org/officeDocument/2006/relationships/tags" Target="../tags/tag20.xml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zd\桌面\680.jpg"/>
          <p:cNvPicPr>
            <a:picLocks noChangeAspect="1" noChangeArrowheads="1"/>
          </p:cNvPicPr>
          <p:nvPr/>
        </p:nvPicPr>
        <p:blipFill>
          <a:blip r:embed="rId2"/>
          <a:srcRect l="2744" t="17185" r="5792" b="11864"/>
          <a:stretch>
            <a:fillRect/>
          </a:stretch>
        </p:blipFill>
        <p:spPr bwMode="auto">
          <a:xfrm>
            <a:off x="-71470" y="-1212288"/>
            <a:ext cx="9501254" cy="9427634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642910" y="1927389"/>
            <a:ext cx="850112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方正舒体" pitchFamily="2" charset="-122"/>
                <a:ea typeface="方正舒体" pitchFamily="2" charset="-122"/>
              </a:rPr>
              <a:t>人生若只如初见</a:t>
            </a:r>
            <a:endParaRPr lang="en-US" altLang="zh-CN" sz="72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方正舒体" pitchFamily="2" charset="-122"/>
              <a:ea typeface="方正舒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楷体" pitchFamily="49" charset="-122"/>
                <a:ea typeface="楷体" pitchFamily="49" charset="-122"/>
              </a:rPr>
              <a:t>                         </a:t>
            </a:r>
            <a:r>
              <a:rPr lang="en-US" altLang="zh-CN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楷体" pitchFamily="49" charset="-122"/>
                <a:ea typeface="楷体" pitchFamily="49" charset="-122"/>
              </a:rPr>
              <a:t>品味古典诗词的美丽与哀愁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4" name="图片 23" descr="截图20180626215921"/>
            <p:cNvPicPr>
              <a:picLocks noChangeAspect="1"/>
            </p:cNvPicPr>
            <p:nvPr/>
          </p:nvPicPr>
          <p:blipFill>
            <a:blip r:embed="rId2"/>
            <a:srcRect l="42821" t="23777" r="-42821" b="42290"/>
            <a:stretch>
              <a:fillRect/>
            </a:stretch>
          </p:blipFill>
          <p:spPr>
            <a:xfrm>
              <a:off x="0" y="0"/>
              <a:ext cx="8715404" cy="982345"/>
            </a:xfrm>
            <a:prstGeom prst="rect">
              <a:avLst/>
            </a:prstGeom>
          </p:spPr>
        </p:pic>
        <p:pic>
          <p:nvPicPr>
            <p:cNvPr id="13" name="图片 12" descr="截图20180626215921"/>
            <p:cNvPicPr>
              <a:picLocks noChangeAspect="1"/>
            </p:cNvPicPr>
            <p:nvPr/>
          </p:nvPicPr>
          <p:blipFill>
            <a:blip r:embed="rId2"/>
            <a:srcRect l="42821" t="23777" r="-42821" b="42290"/>
            <a:stretch>
              <a:fillRect/>
            </a:stretch>
          </p:blipFill>
          <p:spPr>
            <a:xfrm>
              <a:off x="0" y="5875655"/>
              <a:ext cx="8715404" cy="982345"/>
            </a:xfrm>
            <a:prstGeom prst="rect">
              <a:avLst/>
            </a:prstGeom>
          </p:spPr>
        </p:pic>
        <p:pic>
          <p:nvPicPr>
            <p:cNvPr id="2" name="图片 1" descr="搜狗截图2018062621562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326" y="615950"/>
              <a:ext cx="9129674" cy="5626100"/>
            </a:xfrm>
            <a:prstGeom prst="rect">
              <a:avLst/>
            </a:prstGeom>
          </p:spPr>
        </p:pic>
        <p:pic>
          <p:nvPicPr>
            <p:cNvPr id="4" name="图片 3" descr="搜狗截图20180626215718"/>
            <p:cNvPicPr>
              <a:picLocks noChangeAspect="1"/>
            </p:cNvPicPr>
            <p:nvPr/>
          </p:nvPicPr>
          <p:blipFill>
            <a:blip r:embed="rId4"/>
            <a:srcRect t="41434"/>
            <a:stretch>
              <a:fillRect/>
            </a:stretch>
          </p:blipFill>
          <p:spPr>
            <a:xfrm>
              <a:off x="928662" y="4786322"/>
              <a:ext cx="889317" cy="2034540"/>
            </a:xfrm>
            <a:prstGeom prst="rect">
              <a:avLst/>
            </a:prstGeom>
          </p:spPr>
        </p:pic>
        <p:pic>
          <p:nvPicPr>
            <p:cNvPr id="17" name="图片 16" descr="搜狗截图20180626220600"/>
            <p:cNvPicPr>
              <a:picLocks noChangeAspect="1"/>
            </p:cNvPicPr>
            <p:nvPr/>
          </p:nvPicPr>
          <p:blipFill>
            <a:blip r:embed="rId5"/>
            <a:srcRect t="986"/>
            <a:stretch>
              <a:fillRect/>
            </a:stretch>
          </p:blipFill>
          <p:spPr>
            <a:xfrm>
              <a:off x="3067050" y="1471295"/>
              <a:ext cx="1219200" cy="3697605"/>
            </a:xfrm>
            <a:prstGeom prst="rect">
              <a:avLst/>
            </a:prstGeom>
          </p:spPr>
        </p:pic>
        <p:pic>
          <p:nvPicPr>
            <p:cNvPr id="18" name="图片 17" descr="搜狗截图2018062622071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55135" y="1452245"/>
              <a:ext cx="1152525" cy="3953510"/>
            </a:xfrm>
            <a:prstGeom prst="rect">
              <a:avLst/>
            </a:prstGeom>
          </p:spPr>
        </p:pic>
        <p:pic>
          <p:nvPicPr>
            <p:cNvPr id="19" name="图片 18" descr="搜狗截图20180626220751"/>
            <p:cNvPicPr>
              <a:picLocks noChangeAspect="1"/>
            </p:cNvPicPr>
            <p:nvPr/>
          </p:nvPicPr>
          <p:blipFill>
            <a:blip r:embed="rId7"/>
            <a:srcRect l="6032"/>
            <a:stretch>
              <a:fillRect/>
            </a:stretch>
          </p:blipFill>
          <p:spPr>
            <a:xfrm>
              <a:off x="5407660" y="1304925"/>
              <a:ext cx="1127760" cy="4391660"/>
            </a:xfrm>
            <a:prstGeom prst="rect">
              <a:avLst/>
            </a:prstGeom>
          </p:spPr>
        </p:pic>
        <p:pic>
          <p:nvPicPr>
            <p:cNvPr id="20" name="图片 19" descr="搜狗截图2018062622112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563995" y="1471295"/>
              <a:ext cx="1038225" cy="3915410"/>
            </a:xfrm>
            <a:prstGeom prst="rect">
              <a:avLst/>
            </a:prstGeom>
          </p:spPr>
        </p:pic>
        <p:pic>
          <p:nvPicPr>
            <p:cNvPr id="21" name="图片 20" descr="搜狗截图2018062622130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678420" y="1471295"/>
              <a:ext cx="1038225" cy="3924935"/>
            </a:xfrm>
            <a:prstGeom prst="rect">
              <a:avLst/>
            </a:prstGeom>
          </p:spPr>
        </p:pic>
        <p:pic>
          <p:nvPicPr>
            <p:cNvPr id="22" name="图片 21" descr="搜狗截图20180626215718"/>
            <p:cNvPicPr>
              <a:picLocks noChangeAspect="1"/>
            </p:cNvPicPr>
            <p:nvPr/>
          </p:nvPicPr>
          <p:blipFill>
            <a:blip r:embed="rId4"/>
            <a:srcRect t="41434"/>
            <a:stretch>
              <a:fillRect/>
            </a:stretch>
          </p:blipFill>
          <p:spPr>
            <a:xfrm>
              <a:off x="928662" y="0"/>
              <a:ext cx="889317" cy="2034540"/>
            </a:xfrm>
            <a:prstGeom prst="rect">
              <a:avLst/>
            </a:prstGeom>
          </p:spPr>
        </p:pic>
      </p:grpSp>
      <p:pic>
        <p:nvPicPr>
          <p:cNvPr id="23" name="图片 22" descr="截图20180626215921"/>
          <p:cNvPicPr>
            <a:picLocks noChangeAspect="1"/>
          </p:cNvPicPr>
          <p:nvPr/>
        </p:nvPicPr>
        <p:blipFill>
          <a:blip r:embed="rId2"/>
          <a:srcRect l="42821" t="23777" r="-42821" b="42290"/>
          <a:stretch>
            <a:fillRect/>
          </a:stretch>
        </p:blipFill>
        <p:spPr>
          <a:xfrm>
            <a:off x="4143372" y="5875655"/>
            <a:ext cx="8715404" cy="982345"/>
          </a:xfrm>
          <a:prstGeom prst="rect">
            <a:avLst/>
          </a:prstGeom>
        </p:spPr>
      </p:pic>
      <p:pic>
        <p:nvPicPr>
          <p:cNvPr id="25" name="图片 24" descr="截图20180626215921"/>
          <p:cNvPicPr>
            <a:picLocks noChangeAspect="1"/>
          </p:cNvPicPr>
          <p:nvPr/>
        </p:nvPicPr>
        <p:blipFill>
          <a:blip r:embed="rId2"/>
          <a:srcRect l="42821" t="23777" r="-42821" b="42290"/>
          <a:stretch>
            <a:fillRect/>
          </a:stretch>
        </p:blipFill>
        <p:spPr>
          <a:xfrm>
            <a:off x="4143372" y="0"/>
            <a:ext cx="8715404" cy="9823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7">
            <a:lum bright="30000"/>
          </a:blip>
          <a:srcRect r="44293"/>
          <a:stretch>
            <a:fillRect/>
          </a:stretch>
        </p:blipFill>
        <p:spPr>
          <a:xfrm rot="16200000">
            <a:off x="6162675" y="-790575"/>
            <a:ext cx="2400300" cy="3996055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 cstate="print"/>
          <a:srcRect/>
          <a:stretch>
            <a:fillRect/>
          </a:stretch>
        </p:blipFill>
        <p:spPr>
          <a:xfrm rot="11621314">
            <a:off x="3857698" y="-121112"/>
            <a:ext cx="2658469" cy="241562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 rot="10800000">
            <a:off x="357158" y="4844710"/>
            <a:ext cx="8643363" cy="1870437"/>
          </a:xfrm>
          <a:prstGeom prst="rect">
            <a:avLst/>
          </a:prstGeom>
          <a:noFill/>
          <a:ln w="53975" cap="rnd" cmpd="dbl">
            <a:gradFill>
              <a:gsLst>
                <a:gs pos="19000">
                  <a:srgbClr val="FEF058"/>
                </a:gs>
                <a:gs pos="74000">
                  <a:srgbClr val="F4C262"/>
                </a:gs>
                <a:gs pos="87000">
                  <a:srgbClr val="F0B928"/>
                </a:gs>
                <a:gs pos="13000">
                  <a:srgbClr val="FDF731"/>
                </a:gs>
                <a:gs pos="61000">
                  <a:srgbClr val="D2C100"/>
                </a:gs>
                <a:gs pos="0">
                  <a:srgbClr val="F7F6B6"/>
                </a:gs>
                <a:gs pos="46000">
                  <a:srgbClr val="F6DA6D"/>
                </a:gs>
                <a:gs pos="6000">
                  <a:srgbClr val="FEF698"/>
                </a:gs>
                <a:gs pos="100000">
                  <a:srgbClr val="DA9C24"/>
                </a:gs>
                <a:gs pos="32000">
                  <a:srgbClr val="F7EA68"/>
                </a:gs>
              </a:gsLst>
              <a:lin ang="6000000" scaled="1"/>
            </a:gra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57158" y="4857760"/>
            <a:ext cx="7358114" cy="183280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23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</a:t>
            </a:r>
            <a:r>
              <a:rPr kumimoji="0" lang="zh-CN" sz="1600" b="0" i="0" u="none" strike="noStrike" cap="none" spc="-15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你红润酥腻的手里，捧着盛上黄縢酒的杯子。满城荡漾着春天的景色，你却早已像宫墙中的绿柳那般遥不可及。春风多么可恶，欢情被吹得那样稀薄。满杯酒像是一杯忧愁的情绪，离别几年来的生活十分萧索。遥想当初，只能感叹：错，错，错！</a:t>
            </a:r>
            <a:r>
              <a:rPr kumimoji="0" lang="zh-CN" altLang="en-US" sz="1600" b="0" i="0" u="none" strike="noStrike" cap="none" spc="-15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/>
            </a:r>
            <a:br>
              <a:rPr kumimoji="0" lang="zh-CN" altLang="en-US" sz="1600" b="0" i="0" u="none" strike="noStrike" cap="none" spc="-15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kumimoji="0" lang="zh-CN" altLang="en-US" sz="1600" b="0" i="0" u="none" strike="noStrike" cap="none" spc="-15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美丽的春景依然如旧，可人却白白相思地消瘦。泪水洗尽脸上的胭脂红，又把薄绸的手帕全都湿透。满春的桃花凋落在寂静空旷的池塘楼阁上。永远相爱的誓言还在，可是锦文书信再也难以交付。遥想当初，只能感叹：莫，莫，莫！</a:t>
            </a:r>
            <a:endParaRPr kumimoji="0" lang="zh-CN" altLang="en-US" sz="1600" b="0" i="0" u="none" strike="noStrike" cap="none" spc="-150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429520" y="5643578"/>
            <a:ext cx="1071570" cy="1071570"/>
          </a:xfrm>
          <a:prstGeom prst="ellipse">
            <a:avLst/>
          </a:prstGeom>
          <a:solidFill>
            <a:srgbClr val="FFCCFF">
              <a:alpha val="46000"/>
            </a:srgbClr>
          </a:solidFill>
          <a:ln w="76200">
            <a:solidFill>
              <a:srgbClr val="6600CC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7858148" y="4857760"/>
            <a:ext cx="1071570" cy="1071570"/>
          </a:xfrm>
          <a:prstGeom prst="ellipse">
            <a:avLst/>
          </a:prstGeom>
          <a:solidFill>
            <a:srgbClr val="FFCCFF">
              <a:alpha val="46000"/>
            </a:srgbClr>
          </a:solidFill>
          <a:ln w="76200">
            <a:solidFill>
              <a:srgbClr val="6600CC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5715008" y="285728"/>
            <a:ext cx="3286454" cy="4496213"/>
            <a:chOff x="0" y="450"/>
            <a:chExt cx="5175" cy="7081"/>
          </a:xfrm>
        </p:grpSpPr>
        <p:sp>
          <p:nvSpPr>
            <p:cNvPr id="5" name="矩形 4"/>
            <p:cNvSpPr/>
            <p:nvPr/>
          </p:nvSpPr>
          <p:spPr>
            <a:xfrm>
              <a:off x="562" y="450"/>
              <a:ext cx="4613" cy="6863"/>
            </a:xfrm>
            <a:prstGeom prst="rect">
              <a:avLst/>
            </a:prstGeom>
            <a:noFill/>
            <a:ln w="57150" cap="rnd" cmpd="dbl">
              <a:gradFill flip="none" rotWithShape="1">
                <a:gsLst>
                  <a:gs pos="10000">
                    <a:srgbClr val="154DFF"/>
                  </a:gs>
                  <a:gs pos="20000">
                    <a:srgbClr val="2D5FFF"/>
                  </a:gs>
                  <a:gs pos="30000">
                    <a:srgbClr val="0075EA"/>
                  </a:gs>
                  <a:gs pos="40000">
                    <a:srgbClr val="0097FE"/>
                  </a:gs>
                  <a:gs pos="60000">
                    <a:srgbClr val="09D0FF"/>
                  </a:gs>
                  <a:gs pos="70000">
                    <a:srgbClr val="4BDDFF"/>
                  </a:gs>
                  <a:gs pos="80000">
                    <a:srgbClr val="6DE3FF"/>
                  </a:gs>
                  <a:gs pos="90000">
                    <a:srgbClr val="8BE9FF"/>
                  </a:gs>
                  <a:gs pos="50000">
                    <a:srgbClr val="2DAAFF"/>
                  </a:gs>
                  <a:gs pos="100000">
                    <a:srgbClr val="81FFFF"/>
                  </a:gs>
                </a:gsLst>
                <a:path path="shape">
                  <a:fillToRect l="50000" t="50000" r="50000" b="50000"/>
                </a:path>
                <a:tileRect/>
              </a:gradFill>
              <a:prstDash val="lg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0" y="4612"/>
              <a:ext cx="2588" cy="2588"/>
              <a:chOff x="-32" y="2857496"/>
              <a:chExt cx="1643074" cy="1643074"/>
            </a:xfrm>
          </p:grpSpPr>
          <p:grpSp>
            <p:nvGrpSpPr>
              <p:cNvPr id="50" name="组合 49"/>
              <p:cNvGrpSpPr/>
              <p:nvPr/>
            </p:nvGrpSpPr>
            <p:grpSpPr>
              <a:xfrm>
                <a:off x="714348" y="2857496"/>
                <a:ext cx="928694" cy="928694"/>
                <a:chOff x="-1571668" y="2643182"/>
                <a:chExt cx="928694" cy="928694"/>
              </a:xfrm>
            </p:grpSpPr>
            <p:sp>
              <p:nvSpPr>
                <p:cNvPr id="43" name="椭圆 42"/>
                <p:cNvSpPr/>
                <p:nvPr/>
              </p:nvSpPr>
              <p:spPr>
                <a:xfrm>
                  <a:off x="-1571668" y="2643182"/>
                  <a:ext cx="928694" cy="928694"/>
                </a:xfrm>
                <a:prstGeom prst="ellipse">
                  <a:avLst/>
                </a:prstGeom>
                <a:solidFill>
                  <a:srgbClr val="FFCCFF">
                    <a:alpha val="46000"/>
                  </a:srgbClr>
                </a:solidFill>
                <a:ln w="76200">
                  <a:solidFill>
                    <a:srgbClr val="6600CC"/>
                  </a:solidFill>
                </a:ln>
                <a:effectLst>
                  <a:outerShdw blurRad="50800" dist="139700" dir="7020000" sx="91000" sy="91000" algn="ctr" rotWithShape="0">
                    <a:srgbClr val="6600CC">
                      <a:alpha val="18000"/>
                    </a:srgbClr>
                  </a:outerShdw>
                  <a:softEdge rad="6350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矩形 43"/>
                <p:cNvSpPr/>
                <p:nvPr/>
              </p:nvSpPr>
              <p:spPr>
                <a:xfrm>
                  <a:off x="-1523343" y="2643182"/>
                  <a:ext cx="880369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5400" b="1" cap="none" spc="0" dirty="0" smtClean="0">
                      <a:ln w="31550" cmpd="sng">
                        <a:gradFill>
                          <a:gsLst>
                            <a:gs pos="70000">
                              <a:schemeClr val="accent6">
                                <a:shade val="50000"/>
                                <a:satMod val="190000"/>
                              </a:schemeClr>
                            </a:gs>
                            <a:gs pos="0">
                              <a:schemeClr val="accent6">
                                <a:tint val="77000"/>
                                <a:satMod val="180000"/>
                              </a:schemeClr>
                            </a:gs>
                          </a:gsLst>
                          <a:lin ang="5400000"/>
                        </a:gradFill>
                        <a:prstDash val="solid"/>
                      </a:ln>
                      <a:solidFill>
                        <a:schemeClr val="accent6">
                          <a:tint val="15000"/>
                          <a:satMod val="200000"/>
                        </a:schemeClr>
                      </a:solidFill>
                      <a:effectLst>
                        <a:outerShdw blurRad="50800" dist="40000" dir="5400000" algn="tl" rotWithShape="0">
                          <a:srgbClr val="000000">
                            <a:shade val="5000"/>
                            <a:satMod val="120000"/>
                            <a:alpha val="33000"/>
                          </a:srgbClr>
                        </a:outerShdw>
                      </a:effectLst>
                    </a:rPr>
                    <a:t>的</a:t>
                  </a:r>
                  <a:endParaRPr lang="zh-CN" altLang="en-US" sz="5400" b="1" cap="none" spc="0" dirty="0">
                    <a:ln w="31550" cmpd="sng">
                      <a:gradFill>
                        <a:gsLst>
                          <a:gs pos="70000">
                            <a:schemeClr val="accent6">
                              <a:shade val="50000"/>
                              <a:satMod val="190000"/>
                            </a:schemeClr>
                          </a:gs>
                          <a:gs pos="0">
                            <a:schemeClr val="accent6">
                              <a:tint val="77000"/>
                              <a:satMod val="180000"/>
                            </a:schemeClr>
                          </a:gs>
                        </a:gsLst>
                        <a:lin ang="5400000"/>
                      </a:gradFill>
                      <a:prstDash val="solid"/>
                    </a:ln>
                    <a:solidFill>
                      <a:schemeClr val="accent6">
                        <a:tint val="15000"/>
                        <a:satMod val="200000"/>
                      </a:schemeClr>
                    </a:solidFill>
                    <a:effectLst>
                      <a:outerShdw blurRad="50800" dist="40000" dir="5400000" algn="tl" rotWithShape="0">
                        <a:srgbClr val="000000">
                          <a:shade val="5000"/>
                          <a:satMod val="120000"/>
                          <a:alpha val="33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51" name="组合 50"/>
              <p:cNvGrpSpPr/>
              <p:nvPr/>
            </p:nvGrpSpPr>
            <p:grpSpPr>
              <a:xfrm>
                <a:off x="714348" y="3571876"/>
                <a:ext cx="928694" cy="928694"/>
                <a:chOff x="-1428792" y="3929066"/>
                <a:chExt cx="928694" cy="928694"/>
              </a:xfrm>
            </p:grpSpPr>
            <p:sp>
              <p:nvSpPr>
                <p:cNvPr id="46" name="椭圆 45"/>
                <p:cNvSpPr/>
                <p:nvPr/>
              </p:nvSpPr>
              <p:spPr>
                <a:xfrm>
                  <a:off x="-1428792" y="3929066"/>
                  <a:ext cx="928694" cy="928694"/>
                </a:xfrm>
                <a:prstGeom prst="ellipse">
                  <a:avLst/>
                </a:prstGeom>
                <a:solidFill>
                  <a:srgbClr val="FFCCFF">
                    <a:alpha val="46000"/>
                  </a:srgbClr>
                </a:solidFill>
                <a:ln w="76200">
                  <a:solidFill>
                    <a:srgbClr val="6600CC"/>
                  </a:solidFill>
                </a:ln>
                <a:effectLst>
                  <a:outerShdw blurRad="50800" dist="139700" dir="7020000" sx="91000" sy="91000" algn="ctr" rotWithShape="0">
                    <a:srgbClr val="6600CC">
                      <a:alpha val="18000"/>
                    </a:srgbClr>
                  </a:outerShdw>
                  <a:softEdge rad="6350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矩形 44"/>
                <p:cNvSpPr/>
                <p:nvPr/>
              </p:nvSpPr>
              <p:spPr>
                <a:xfrm>
                  <a:off x="-1428792" y="3934430"/>
                  <a:ext cx="880369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5400" b="1" cap="none" spc="0" dirty="0" smtClean="0">
                      <a:ln w="31550" cmpd="sng">
                        <a:gradFill>
                          <a:gsLst>
                            <a:gs pos="70000">
                              <a:schemeClr val="accent6">
                                <a:shade val="50000"/>
                                <a:satMod val="190000"/>
                              </a:schemeClr>
                            </a:gs>
                            <a:gs pos="0">
                              <a:schemeClr val="accent6">
                                <a:tint val="77000"/>
                                <a:satMod val="180000"/>
                              </a:schemeClr>
                            </a:gs>
                          </a:gsLst>
                          <a:lin ang="5400000"/>
                        </a:gradFill>
                        <a:prstDash val="solid"/>
                      </a:ln>
                      <a:solidFill>
                        <a:schemeClr val="accent6">
                          <a:tint val="15000"/>
                          <a:satMod val="200000"/>
                        </a:schemeClr>
                      </a:solidFill>
                      <a:effectLst>
                        <a:outerShdw blurRad="50800" dist="40000" dir="5400000" algn="tl" rotWithShape="0">
                          <a:srgbClr val="000000">
                            <a:shade val="5000"/>
                            <a:satMod val="120000"/>
                            <a:alpha val="33000"/>
                          </a:srgbClr>
                        </a:outerShdw>
                      </a:effectLst>
                    </a:rPr>
                    <a:t>故</a:t>
                  </a:r>
                  <a:endParaRPr lang="zh-CN" altLang="en-US" sz="5400" b="1" cap="none" spc="0" dirty="0">
                    <a:ln w="31550" cmpd="sng">
                      <a:gradFill>
                        <a:gsLst>
                          <a:gs pos="70000">
                            <a:schemeClr val="accent6">
                              <a:shade val="50000"/>
                              <a:satMod val="190000"/>
                            </a:schemeClr>
                          </a:gs>
                          <a:gs pos="0">
                            <a:schemeClr val="accent6">
                              <a:tint val="77000"/>
                              <a:satMod val="180000"/>
                            </a:schemeClr>
                          </a:gs>
                        </a:gsLst>
                        <a:lin ang="5400000"/>
                      </a:gradFill>
                      <a:prstDash val="solid"/>
                    </a:ln>
                    <a:solidFill>
                      <a:schemeClr val="accent6">
                        <a:tint val="15000"/>
                        <a:satMod val="200000"/>
                      </a:schemeClr>
                    </a:solidFill>
                    <a:effectLst>
                      <a:outerShdw blurRad="50800" dist="40000" dir="5400000" algn="tl" rotWithShape="0">
                        <a:srgbClr val="000000">
                          <a:shade val="5000"/>
                          <a:satMod val="120000"/>
                          <a:alpha val="33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49" name="组合 48"/>
              <p:cNvGrpSpPr/>
              <p:nvPr/>
            </p:nvGrpSpPr>
            <p:grpSpPr>
              <a:xfrm>
                <a:off x="-32" y="3571876"/>
                <a:ext cx="928694" cy="928694"/>
                <a:chOff x="-1276392" y="1357298"/>
                <a:chExt cx="928694" cy="928694"/>
              </a:xfrm>
            </p:grpSpPr>
            <p:sp>
              <p:nvSpPr>
                <p:cNvPr id="48" name="椭圆 47"/>
                <p:cNvSpPr/>
                <p:nvPr/>
              </p:nvSpPr>
              <p:spPr>
                <a:xfrm>
                  <a:off x="-1276392" y="1357298"/>
                  <a:ext cx="928694" cy="928694"/>
                </a:xfrm>
                <a:prstGeom prst="ellipse">
                  <a:avLst/>
                </a:prstGeom>
                <a:solidFill>
                  <a:srgbClr val="FFCCFF">
                    <a:alpha val="46000"/>
                  </a:srgbClr>
                </a:solidFill>
                <a:ln w="76200">
                  <a:solidFill>
                    <a:srgbClr val="6600CC"/>
                  </a:solidFill>
                </a:ln>
                <a:effectLst>
                  <a:outerShdw blurRad="50800" dist="139700" dir="7020000" sx="91000" sy="91000" algn="ctr" rotWithShape="0">
                    <a:srgbClr val="6600CC">
                      <a:alpha val="18000"/>
                    </a:srgbClr>
                  </a:outerShdw>
                  <a:softEdge rad="6350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矩形 46"/>
                <p:cNvSpPr/>
                <p:nvPr/>
              </p:nvSpPr>
              <p:spPr>
                <a:xfrm>
                  <a:off x="-1237591" y="1357298"/>
                  <a:ext cx="880369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5400" b="1" cap="none" spc="0" dirty="0" smtClean="0">
                      <a:ln w="31550" cmpd="sng">
                        <a:gradFill>
                          <a:gsLst>
                            <a:gs pos="70000">
                              <a:schemeClr val="accent6">
                                <a:shade val="50000"/>
                                <a:satMod val="190000"/>
                              </a:schemeClr>
                            </a:gs>
                            <a:gs pos="0">
                              <a:schemeClr val="accent6">
                                <a:tint val="77000"/>
                                <a:satMod val="180000"/>
                              </a:schemeClr>
                            </a:gs>
                          </a:gsLst>
                          <a:lin ang="5400000"/>
                        </a:gradFill>
                        <a:prstDash val="solid"/>
                      </a:ln>
                      <a:solidFill>
                        <a:schemeClr val="accent6">
                          <a:tint val="15000"/>
                          <a:satMod val="200000"/>
                        </a:schemeClr>
                      </a:solidFill>
                      <a:effectLst>
                        <a:outerShdw blurRad="50800" dist="40000" dir="5400000" algn="tl" rotWithShape="0">
                          <a:srgbClr val="000000">
                            <a:shade val="5000"/>
                            <a:satMod val="120000"/>
                            <a:alpha val="33000"/>
                          </a:srgbClr>
                        </a:outerShdw>
                      </a:effectLst>
                    </a:rPr>
                    <a:t>事</a:t>
                  </a:r>
                  <a:endParaRPr lang="zh-CN" altLang="en-US" sz="5400" b="1" cap="none" spc="0" dirty="0">
                    <a:ln w="31550" cmpd="sng">
                      <a:gradFill>
                        <a:gsLst>
                          <a:gs pos="70000">
                            <a:schemeClr val="accent6">
                              <a:shade val="50000"/>
                              <a:satMod val="190000"/>
                            </a:schemeClr>
                          </a:gs>
                          <a:gs pos="0">
                            <a:schemeClr val="accent6">
                              <a:tint val="77000"/>
                              <a:satMod val="180000"/>
                            </a:schemeClr>
                          </a:gs>
                        </a:gsLst>
                        <a:lin ang="5400000"/>
                      </a:gradFill>
                      <a:prstDash val="solid"/>
                    </a:ln>
                    <a:solidFill>
                      <a:schemeClr val="accent6">
                        <a:tint val="15000"/>
                        <a:satMod val="200000"/>
                      </a:schemeClr>
                    </a:solidFill>
                    <a:effectLst>
                      <a:outerShdw blurRad="50800" dist="40000" dir="5400000" algn="tl" rotWithShape="0">
                        <a:srgbClr val="000000">
                          <a:shade val="5000"/>
                          <a:satMod val="120000"/>
                          <a:alpha val="33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52" name="组合 51"/>
              <p:cNvGrpSpPr/>
              <p:nvPr/>
            </p:nvGrpSpPr>
            <p:grpSpPr>
              <a:xfrm>
                <a:off x="-32" y="2857496"/>
                <a:ext cx="928694" cy="928694"/>
                <a:chOff x="-32" y="2857496"/>
                <a:chExt cx="928694" cy="928694"/>
              </a:xfrm>
            </p:grpSpPr>
            <p:sp>
              <p:nvSpPr>
                <p:cNvPr id="27" name="椭圆 26"/>
                <p:cNvSpPr/>
                <p:nvPr/>
              </p:nvSpPr>
              <p:spPr>
                <a:xfrm>
                  <a:off x="-32" y="2857496"/>
                  <a:ext cx="928694" cy="928694"/>
                </a:xfrm>
                <a:prstGeom prst="ellipse">
                  <a:avLst/>
                </a:prstGeom>
                <a:solidFill>
                  <a:srgbClr val="FFCCFF">
                    <a:alpha val="46000"/>
                  </a:srgbClr>
                </a:solidFill>
                <a:ln w="76200">
                  <a:solidFill>
                    <a:srgbClr val="6600CC"/>
                  </a:solidFill>
                </a:ln>
                <a:effectLst>
                  <a:outerShdw blurRad="50800" dist="139700" dir="7020000" sx="91000" sy="91000" algn="ctr" rotWithShape="0">
                    <a:srgbClr val="6600CC">
                      <a:alpha val="18000"/>
                    </a:srgbClr>
                  </a:outerShdw>
                  <a:softEdge rad="6350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2" name="矩形 41"/>
                <p:cNvSpPr/>
                <p:nvPr/>
              </p:nvSpPr>
              <p:spPr>
                <a:xfrm>
                  <a:off x="-32" y="2857496"/>
                  <a:ext cx="880369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5400" b="1" cap="none" spc="0" dirty="0" smtClean="0">
                      <a:ln w="31550" cmpd="sng">
                        <a:gradFill>
                          <a:gsLst>
                            <a:gs pos="70000">
                              <a:schemeClr val="accent6">
                                <a:shade val="50000"/>
                                <a:satMod val="190000"/>
                              </a:schemeClr>
                            </a:gs>
                            <a:gs pos="0">
                              <a:schemeClr val="accent6">
                                <a:tint val="77000"/>
                                <a:satMod val="180000"/>
                              </a:schemeClr>
                            </a:gs>
                          </a:gsLst>
                          <a:lin ang="5400000"/>
                        </a:gradFill>
                        <a:prstDash val="solid"/>
                      </a:ln>
                      <a:solidFill>
                        <a:schemeClr val="accent6">
                          <a:tint val="15000"/>
                          <a:satMod val="200000"/>
                        </a:schemeClr>
                      </a:solidFill>
                      <a:effectLst>
                        <a:outerShdw blurRad="50800" dist="40000" dir="5400000" algn="tl" rotWithShape="0">
                          <a:srgbClr val="000000">
                            <a:shade val="5000"/>
                            <a:satMod val="120000"/>
                            <a:alpha val="33000"/>
                          </a:srgbClr>
                        </a:outerShdw>
                      </a:effectLst>
                    </a:rPr>
                    <a:t>诗</a:t>
                  </a:r>
                  <a:endParaRPr lang="zh-CN" altLang="en-US" sz="5400" b="1" cap="none" spc="0" dirty="0">
                    <a:ln w="31550" cmpd="sng">
                      <a:gradFill>
                        <a:gsLst>
                          <a:gs pos="70000">
                            <a:schemeClr val="accent6">
                              <a:shade val="50000"/>
                              <a:satMod val="190000"/>
                            </a:schemeClr>
                          </a:gs>
                          <a:gs pos="0">
                            <a:schemeClr val="accent6">
                              <a:tint val="77000"/>
                              <a:satMod val="180000"/>
                            </a:schemeClr>
                          </a:gs>
                        </a:gsLst>
                        <a:lin ang="5400000"/>
                      </a:gradFill>
                      <a:prstDash val="solid"/>
                    </a:ln>
                    <a:solidFill>
                      <a:schemeClr val="accent6">
                        <a:tint val="15000"/>
                        <a:satMod val="200000"/>
                      </a:schemeClr>
                    </a:solidFill>
                    <a:effectLst>
                      <a:outerShdw blurRad="50800" dist="40000" dir="5400000" algn="tl" rotWithShape="0">
                        <a:srgbClr val="000000">
                          <a:shade val="5000"/>
                          <a:satMod val="120000"/>
                          <a:alpha val="33000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16" name="TextBox 15"/>
            <p:cNvSpPr txBox="1"/>
            <p:nvPr/>
          </p:nvSpPr>
          <p:spPr>
            <a:xfrm>
              <a:off x="634" y="563"/>
              <a:ext cx="4541" cy="69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1600" kern="1300" spc="-120" dirty="0" smtClean="0"/>
                <a:t>         </a:t>
              </a:r>
              <a:r>
                <a:rPr lang="zh-CN" altLang="en-US" sz="1600" kern="1300" dirty="0" smtClean="0"/>
                <a:t>陆游和唐婉两情相悦，本应结成一段佳缘。但陆游的母亲不喜唐婉，让陆游休妻。十年后，陆游独自来到沈园，不想却遇见了唐婉。可时间如白驹过隙，物是人非，此时的唐婉已是嫁做人妻。陆游在此题下了一曲</a:t>
              </a:r>
              <a:r>
                <a:rPr lang="en-US" altLang="zh-CN" sz="1600" kern="1300" dirty="0" smtClean="0"/>
                <a:t>《</a:t>
              </a:r>
              <a:r>
                <a:rPr lang="zh-CN" altLang="en-US" sz="1600" kern="1300" dirty="0" smtClean="0"/>
                <a:t>钗头凤</a:t>
              </a:r>
              <a:r>
                <a:rPr lang="en-US" altLang="zh-CN" sz="1600" kern="1300" dirty="0" smtClean="0"/>
                <a:t>》</a:t>
              </a:r>
              <a:r>
                <a:rPr lang="zh-CN" altLang="en-US" sz="1600" kern="1300" dirty="0" smtClean="0"/>
                <a:t>，以示悲哀。唐婉看见后，和了一阕</a:t>
              </a:r>
              <a:r>
                <a:rPr lang="en-US" altLang="zh-CN" sz="1600" kern="1300" dirty="0" smtClean="0"/>
                <a:t>《</a:t>
              </a:r>
              <a:r>
                <a:rPr lang="zh-CN" altLang="en-US" sz="1600" kern="1300" dirty="0" smtClean="0"/>
                <a:t>钗头凤</a:t>
              </a:r>
              <a:r>
                <a:rPr lang="en-US" altLang="zh-CN" sz="1600" kern="1300" dirty="0" smtClean="0"/>
                <a:t>》</a:t>
              </a:r>
              <a:r>
                <a:rPr lang="zh-CN" altLang="en-US" sz="1600" kern="1300" dirty="0" smtClean="0"/>
                <a:t>，不久病逝。</a:t>
              </a:r>
              <a:endParaRPr lang="en-US" altLang="zh-CN" sz="1600" kern="1300" dirty="0" smtClean="0"/>
            </a:p>
            <a:p>
              <a:pPr lvl="0"/>
              <a:r>
                <a:rPr lang="en-US" altLang="zh-CN" sz="1600" kern="1300" dirty="0" smtClean="0"/>
                <a:t>         </a:t>
              </a:r>
              <a:r>
                <a:rPr lang="zh-CN" altLang="en-US" sz="1600" kern="1300" dirty="0" smtClean="0"/>
                <a:t>时光如梭，一蹉跎，便是</a:t>
              </a:r>
              <a:endParaRPr lang="en-US" altLang="zh-CN" sz="1600" kern="1300" dirty="0" smtClean="0"/>
            </a:p>
            <a:p>
              <a:pPr lvl="0"/>
              <a:r>
                <a:rPr lang="en-US" altLang="zh-CN" sz="1600" kern="1300" dirty="0" smtClean="0"/>
                <a:t>                          </a:t>
              </a:r>
              <a:r>
                <a:rPr lang="zh-CN" altLang="en-US" sz="1600" kern="1300" dirty="0" smtClean="0"/>
                <a:t>两鬓苍苍。直到</a:t>
              </a:r>
              <a:endParaRPr lang="en-US" altLang="zh-CN" sz="1600" kern="1300" dirty="0" smtClean="0"/>
            </a:p>
            <a:p>
              <a:pPr lvl="0"/>
              <a:r>
                <a:rPr lang="en-US" altLang="zh-CN" sz="1600" kern="1300" dirty="0" smtClean="0"/>
                <a:t>        </a:t>
              </a:r>
              <a:r>
                <a:rPr lang="zh-CN" altLang="en-US" sz="1600" kern="1300" dirty="0" smtClean="0"/>
                <a:t>                  四十年后，陆游     </a:t>
              </a:r>
              <a:endParaRPr lang="en-US" altLang="zh-CN" sz="1600" kern="1300" dirty="0" smtClean="0"/>
            </a:p>
            <a:p>
              <a:pPr lvl="0"/>
              <a:r>
                <a:rPr lang="en-US" altLang="zh-CN" sz="1600" kern="1300" dirty="0" smtClean="0"/>
                <a:t>                         </a:t>
              </a:r>
              <a:r>
                <a:rPr lang="zh-CN" altLang="en-US" sz="1600" kern="1300" dirty="0" smtClean="0"/>
                <a:t>重回沈园，才看</a:t>
              </a:r>
              <a:endParaRPr lang="en-US" altLang="zh-CN" sz="1600" kern="1300" dirty="0" smtClean="0"/>
            </a:p>
            <a:p>
              <a:pPr lvl="0">
                <a:lnSpc>
                  <a:spcPts val="2300"/>
                </a:lnSpc>
              </a:pPr>
              <a:r>
                <a:rPr lang="en-US" altLang="zh-CN" sz="1600" kern="1300" dirty="0" smtClean="0"/>
                <a:t>                         </a:t>
              </a:r>
              <a:r>
                <a:rPr lang="zh-CN" altLang="en-US" sz="1600" kern="1300" dirty="0" smtClean="0"/>
                <a:t>到唐婉的和词。</a:t>
              </a:r>
              <a:endParaRPr lang="en-US" altLang="zh-CN" sz="1600" kern="1300" dirty="0" smtClean="0"/>
            </a:p>
            <a:p>
              <a:pPr lvl="0">
                <a:lnSpc>
                  <a:spcPts val="2300"/>
                </a:lnSpc>
              </a:pPr>
              <a:r>
                <a:rPr lang="en-US" altLang="zh-CN" sz="1600" kern="1300" dirty="0" smtClean="0"/>
                <a:t>                          </a:t>
              </a:r>
              <a:r>
                <a:rPr lang="zh-CN" altLang="en-US" sz="1600" kern="1300" dirty="0" smtClean="0"/>
                <a:t>可是，伊人何在？</a:t>
              </a:r>
              <a:endParaRPr lang="en-US" altLang="zh-CN" sz="1600" kern="1300" dirty="0" smtClean="0"/>
            </a:p>
            <a:p>
              <a:pPr>
                <a:lnSpc>
                  <a:spcPts val="2300"/>
                </a:lnSpc>
              </a:pPr>
              <a:endParaRPr lang="zh-CN" altLang="en-US" sz="1600" kern="1300" dirty="0"/>
            </a:p>
          </p:txBody>
        </p:sp>
      </p:grpSp>
      <p:sp>
        <p:nvSpPr>
          <p:cNvPr id="59" name="矩形 58"/>
          <p:cNvSpPr/>
          <p:nvPr/>
        </p:nvSpPr>
        <p:spPr>
          <a:xfrm>
            <a:off x="7929586" y="4929198"/>
            <a:ext cx="95731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B5FD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译</a:t>
            </a:r>
          </a:p>
        </p:txBody>
      </p:sp>
      <p:sp>
        <p:nvSpPr>
          <p:cNvPr id="60" name="矩形 59"/>
          <p:cNvSpPr/>
          <p:nvPr/>
        </p:nvSpPr>
        <p:spPr>
          <a:xfrm>
            <a:off x="7505588" y="5643578"/>
            <a:ext cx="948055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B5FD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文</a:t>
            </a:r>
            <a:endParaRPr lang="zh-CN" altLang="en-US" sz="6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44161" y="1500174"/>
            <a:ext cx="5513744" cy="3143907"/>
            <a:chOff x="5175" y="2362"/>
            <a:chExt cx="8683" cy="4951"/>
          </a:xfrm>
        </p:grpSpPr>
        <p:sp>
          <p:nvSpPr>
            <p:cNvPr id="8" name="矩形 7"/>
            <p:cNvSpPr/>
            <p:nvPr/>
          </p:nvSpPr>
          <p:spPr>
            <a:xfrm>
              <a:off x="5306" y="2648"/>
              <a:ext cx="8439" cy="4613"/>
            </a:xfrm>
            <a:prstGeom prst="rect">
              <a:avLst/>
            </a:prstGeom>
            <a:noFill/>
            <a:ln w="53975" cap="rnd" cmpd="dbl">
              <a:gradFill>
                <a:gsLst>
                  <a:gs pos="100000">
                    <a:srgbClr val="C9091E">
                      <a:alpha val="41000"/>
                      <a:lumMod val="56000"/>
                      <a:lumOff val="44000"/>
                    </a:srgbClr>
                  </a:gs>
                  <a:gs pos="0">
                    <a:srgbClr val="EFE4FF">
                      <a:lumMod val="81000"/>
                      <a:lumOff val="19000"/>
                    </a:srgbClr>
                  </a:gs>
                  <a:gs pos="90000">
                    <a:srgbClr val="C337BB"/>
                  </a:gs>
                  <a:gs pos="57000">
                    <a:srgbClr val="F8C2FF"/>
                  </a:gs>
                  <a:gs pos="22000">
                    <a:srgbClr val="DDC0FD"/>
                  </a:gs>
                  <a:gs pos="32000">
                    <a:srgbClr val="EEC9F8"/>
                  </a:gs>
                  <a:gs pos="80000">
                    <a:srgbClr val="D15BCD"/>
                  </a:gs>
                  <a:gs pos="45000">
                    <a:srgbClr val="C89AFC"/>
                  </a:gs>
                  <a:gs pos="12000">
                    <a:srgbClr val="E8D9FE"/>
                  </a:gs>
                  <a:gs pos="69000">
                    <a:srgbClr val="E8ADE4">
                      <a:alpha val="100000"/>
                    </a:srgbClr>
                  </a:gs>
                </a:gsLst>
                <a:lin ang="6000000" scaled="1"/>
              </a:gradFill>
              <a:prstDash val="lg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>
              <p:custDataLst>
                <p:tags r:id="rId3"/>
              </p:custDataLst>
            </p:nvPr>
          </p:nvGrpSpPr>
          <p:grpSpPr>
            <a:xfrm>
              <a:off x="5175" y="5175"/>
              <a:ext cx="4500" cy="2138"/>
              <a:chOff x="-304637" y="2473803"/>
              <a:chExt cx="6541138" cy="3254647"/>
            </a:xfrm>
          </p:grpSpPr>
          <p:pic>
            <p:nvPicPr>
              <p:cNvPr id="12" name="图片 1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 rotWithShape="1">
              <a:blip r:embed="rId9" cstate="print"/>
              <a:srcRect r="21232"/>
              <a:stretch>
                <a:fillRect/>
              </a:stretch>
            </p:blipFill>
            <p:spPr>
              <a:xfrm rot="16200000">
                <a:off x="2332440" y="1824384"/>
                <a:ext cx="3254641" cy="4553480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13" name="图片 12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10" cstate="print"/>
              <a:srcRect t="13756"/>
              <a:stretch>
                <a:fillRect/>
              </a:stretch>
            </p:blipFill>
            <p:spPr>
              <a:xfrm>
                <a:off x="-304637" y="2473806"/>
                <a:ext cx="5852666" cy="3254644"/>
              </a:xfrm>
              <a:prstGeom prst="rect">
                <a:avLst/>
              </a:prstGeom>
            </p:spPr>
          </p:pic>
        </p:grpSp>
        <p:sp>
          <p:nvSpPr>
            <p:cNvPr id="3073" name="Rectangle 1"/>
            <p:cNvSpPr>
              <a:spLocks noChangeArrowheads="1"/>
            </p:cNvSpPr>
            <p:nvPr/>
          </p:nvSpPr>
          <p:spPr bwMode="auto">
            <a:xfrm>
              <a:off x="5420" y="4950"/>
              <a:ext cx="8438" cy="189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horz" wrap="square" lIns="91440" tIns="45720" rIns="91440" bIns="45720" numCol="1" anchor="ctr" anchorCtr="0" compatLnSpc="1">
              <a:spAutoFit/>
            </a:bodyPr>
            <a:lstStyle/>
            <a:p>
              <a:pPr marL="0" marR="0" lvl="0" indent="30480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600" b="0" i="0" u="none" strike="noStrike" cap="none" normalizeH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                  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春如旧，人空瘦，泪痕红浥鲛 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marL="0" marR="0" lvl="0" indent="30480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               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绡透。桃花落，闲池阁</a:t>
              </a:r>
              <a:r>
                <a:rPr lang="zh-CN" altLang="en-US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。</a:t>
              </a: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山盟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marL="0" marR="0" lvl="0" indent="30480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             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虽在，锦书难托。莫、莫、莫！</a:t>
              </a:r>
              <a:endPara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670" y="3172"/>
              <a:ext cx="5737" cy="18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红酥手，黄縢酒，满城春色宫墙柳。东风恶，欢情薄。一怀愁绪，几年离索。错、错、错。</a:t>
              </a:r>
              <a:endParaRPr lang="zh-CN" altLang="en-US" sz="1600" dirty="0"/>
            </a:p>
          </p:txBody>
        </p:sp>
        <p:sp>
          <p:nvSpPr>
            <p:cNvPr id="29" name="椭圆 28"/>
            <p:cNvSpPr/>
            <p:nvPr/>
          </p:nvSpPr>
          <p:spPr>
            <a:xfrm>
              <a:off x="5530" y="3375"/>
              <a:ext cx="1688" cy="1688"/>
            </a:xfrm>
            <a:prstGeom prst="ellipse">
              <a:avLst/>
            </a:prstGeom>
            <a:solidFill>
              <a:srgbClr val="FFCCFF">
                <a:alpha val="46000"/>
              </a:srgbClr>
            </a:solidFill>
            <a:ln w="76200">
              <a:solidFill>
                <a:srgbClr val="6600CC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6655" y="2362"/>
              <a:ext cx="1688" cy="1688"/>
            </a:xfrm>
            <a:prstGeom prst="ellipse">
              <a:avLst/>
            </a:prstGeom>
            <a:solidFill>
              <a:srgbClr val="FFCCFF">
                <a:alpha val="46000"/>
              </a:srgbClr>
            </a:solidFill>
            <a:ln w="76200">
              <a:solidFill>
                <a:srgbClr val="6600CC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5625" y="3487"/>
              <a:ext cx="1508" cy="15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60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诗</a:t>
              </a:r>
              <a:endParaRPr lang="zh-CN" altLang="en-US" sz="6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6750" y="2362"/>
              <a:ext cx="1508" cy="159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60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文</a:t>
              </a:r>
              <a:endParaRPr lang="zh-CN" altLang="en-US" sz="6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08940" y="213995"/>
            <a:ext cx="3928745" cy="1285875"/>
            <a:chOff x="7763" y="337"/>
            <a:chExt cx="6187" cy="2025"/>
          </a:xfrm>
        </p:grpSpPr>
        <p:sp>
          <p:nvSpPr>
            <p:cNvPr id="36" name="矩形 35"/>
            <p:cNvSpPr/>
            <p:nvPr/>
          </p:nvSpPr>
          <p:spPr>
            <a:xfrm>
              <a:off x="7763" y="337"/>
              <a:ext cx="1913" cy="1913"/>
            </a:xfrm>
            <a:prstGeom prst="rect">
              <a:avLst/>
            </a:prstGeom>
            <a:gradFill>
              <a:gsLst>
                <a:gs pos="13000">
                  <a:srgbClr val="FFFF00"/>
                </a:gs>
                <a:gs pos="26000">
                  <a:srgbClr val="FFFF47"/>
                </a:gs>
                <a:gs pos="39000">
                  <a:srgbClr val="FFE471"/>
                </a:gs>
                <a:gs pos="42000">
                  <a:srgbClr val="FFCC00">
                    <a:alpha val="67000"/>
                  </a:srgbClr>
                </a:gs>
                <a:gs pos="55000">
                  <a:srgbClr val="FFBE7D">
                    <a:alpha val="89000"/>
                  </a:srgbClr>
                </a:gs>
                <a:gs pos="68000">
                  <a:srgbClr val="FF9B37"/>
                </a:gs>
                <a:gs pos="81000">
                  <a:srgbClr val="CC3300">
                    <a:alpha val="65000"/>
                  </a:srgbClr>
                </a:gs>
                <a:gs pos="94000">
                  <a:srgbClr val="FF0000"/>
                </a:gs>
              </a:gsLst>
              <a:lin ang="5400000" scaled="0"/>
            </a:gradFill>
            <a:ln>
              <a:noFill/>
            </a:ln>
            <a:effectLst>
              <a:reflection blurRad="6350" stA="50000" endA="300" endPos="90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12038" y="337"/>
              <a:ext cx="1913" cy="1913"/>
            </a:xfrm>
            <a:prstGeom prst="rect">
              <a:avLst/>
            </a:prstGeom>
            <a:gradFill>
              <a:gsLst>
                <a:gs pos="13000">
                  <a:srgbClr val="FFFF00"/>
                </a:gs>
                <a:gs pos="26000">
                  <a:srgbClr val="FFFF47"/>
                </a:gs>
                <a:gs pos="39000">
                  <a:srgbClr val="FFE471"/>
                </a:gs>
                <a:gs pos="42000">
                  <a:srgbClr val="FFCC00">
                    <a:alpha val="67000"/>
                  </a:srgbClr>
                </a:gs>
                <a:gs pos="55000">
                  <a:srgbClr val="FFBE7D">
                    <a:alpha val="89000"/>
                  </a:srgbClr>
                </a:gs>
                <a:gs pos="68000">
                  <a:srgbClr val="FF9B37"/>
                </a:gs>
                <a:gs pos="81000">
                  <a:srgbClr val="CC3300">
                    <a:alpha val="65000"/>
                  </a:srgbClr>
                </a:gs>
                <a:gs pos="94000">
                  <a:srgbClr val="FF0000"/>
                </a:gs>
              </a:gsLst>
              <a:lin ang="5400000" scaled="0"/>
            </a:gradFill>
            <a:ln>
              <a:noFill/>
            </a:ln>
            <a:effectLst>
              <a:reflection blurRad="6350" stA="50000" endA="300" endPos="90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10013" y="337"/>
              <a:ext cx="1800" cy="1913"/>
            </a:xfrm>
            <a:prstGeom prst="rect">
              <a:avLst/>
            </a:prstGeom>
            <a:gradFill>
              <a:gsLst>
                <a:gs pos="13000">
                  <a:srgbClr val="FFFF00"/>
                </a:gs>
                <a:gs pos="26000">
                  <a:srgbClr val="FFFF47"/>
                </a:gs>
                <a:gs pos="39000">
                  <a:srgbClr val="FFE471"/>
                </a:gs>
                <a:gs pos="42000">
                  <a:srgbClr val="FFCC00">
                    <a:alpha val="67000"/>
                  </a:srgbClr>
                </a:gs>
                <a:gs pos="55000">
                  <a:srgbClr val="FFBE7D">
                    <a:alpha val="89000"/>
                  </a:srgbClr>
                </a:gs>
                <a:gs pos="68000">
                  <a:srgbClr val="FF9B37"/>
                </a:gs>
                <a:gs pos="81000">
                  <a:srgbClr val="CC3300">
                    <a:alpha val="65000"/>
                  </a:srgbClr>
                </a:gs>
                <a:gs pos="94000">
                  <a:srgbClr val="FF0000"/>
                </a:gs>
              </a:gsLst>
              <a:lin ang="5400000" scaled="0"/>
            </a:gradFill>
            <a:ln>
              <a:noFill/>
            </a:ln>
            <a:effectLst>
              <a:reflection blurRad="6350" stA="50000" endA="300" endPos="90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7966" y="462"/>
              <a:ext cx="1734" cy="188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  <a:scene3d>
                <a:camera prst="obliqueTopLeft"/>
                <a:lightRig rig="soft" dir="t">
                  <a:rot lat="0" lon="0" rev="0"/>
                </a:lightRig>
              </a:scene3d>
              <a:sp3d extrusionH="336550" prstMaterial="plastic">
                <a:extrusionClr>
                  <a:srgbClr val="77DEFB"/>
                </a:extrusionClr>
              </a:sp3d>
            </a:bodyPr>
            <a:lstStyle/>
            <a:p>
              <a:pPr algn="ctr"/>
              <a:r>
                <a:rPr lang="zh-CN" altLang="en-US" sz="7200" b="1" cap="all" dirty="0" smtClean="0">
                  <a:blipFill>
                    <a:blip r:embed="rId11"/>
                    <a:tile tx="-57150" ty="355600" algn="ctr"/>
                  </a:blipFill>
                  <a:effectLst>
                    <a:outerShdw blurRad="60007" dist="310007" dir="7680000" sy="30000" kx="1300200" algn="ctr" rotWithShape="0">
                      <a:srgbClr val="5B9BD5">
                        <a:lumMod val="50000"/>
                        <a:alpha val="32000"/>
                      </a:srgbClr>
                    </a:outerShdw>
                  </a:effectLst>
                </a:rPr>
                <a:t>钗</a:t>
              </a:r>
            </a:p>
          </p:txBody>
        </p:sp>
        <p:sp>
          <p:nvSpPr>
            <p:cNvPr id="4" name="矩形 3"/>
            <p:cNvSpPr/>
            <p:nvPr/>
          </p:nvSpPr>
          <p:spPr>
            <a:xfrm>
              <a:off x="10120" y="450"/>
              <a:ext cx="1734" cy="188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  <a:scene3d>
                <a:camera prst="obliqueTopLeft"/>
                <a:lightRig rig="soft" dir="t">
                  <a:rot lat="0" lon="0" rev="0"/>
                </a:lightRig>
              </a:scene3d>
              <a:sp3d extrusionH="336550" prstMaterial="plastic">
                <a:extrusionClr>
                  <a:srgbClr val="77DEFB"/>
                </a:extrusionClr>
              </a:sp3d>
            </a:bodyPr>
            <a:lstStyle/>
            <a:p>
              <a:pPr algn="ctr"/>
              <a:r>
                <a:rPr lang="zh-CN" altLang="en-US" sz="7200" b="1">
                  <a:blipFill>
                    <a:blip r:embed="rId11"/>
                    <a:tile tx="-57150" ty="355600" algn="ctr"/>
                  </a:blipFill>
                  <a:effectLst>
                    <a:outerShdw blurRad="60007" dist="310007" dir="7680000" sy="30000" kx="1300200" algn="ctr" rotWithShape="0">
                      <a:srgbClr val="5B9BD5">
                        <a:lumMod val="50000"/>
                        <a:alpha val="32000"/>
                      </a:srgbClr>
                    </a:outerShdw>
                  </a:effectLst>
                </a:rPr>
                <a:t>头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12150" y="474"/>
              <a:ext cx="1734" cy="188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  <a:scene3d>
                <a:camera prst="obliqueTopLeft"/>
                <a:lightRig rig="soft" dir="t">
                  <a:rot lat="0" lon="0" rev="0"/>
                </a:lightRig>
              </a:scene3d>
              <a:sp3d extrusionH="336550" prstMaterial="plastic">
                <a:extrusionClr>
                  <a:srgbClr val="77DEFB"/>
                </a:extrusionClr>
              </a:sp3d>
            </a:bodyPr>
            <a:lstStyle/>
            <a:p>
              <a:pPr algn="ctr"/>
              <a:r>
                <a:rPr lang="zh-CN" altLang="en-US" sz="7200" b="1">
                  <a:blipFill>
                    <a:blip r:embed="rId11"/>
                    <a:tile tx="-57150" ty="355600" algn="ctr"/>
                  </a:blipFill>
                  <a:effectLst>
                    <a:outerShdw blurRad="60007" dist="310007" dir="7680000" sy="30000" kx="1300200" algn="ctr" rotWithShape="0">
                      <a:srgbClr val="5B9BD5">
                        <a:lumMod val="50000"/>
                        <a:alpha val="32000"/>
                      </a:srgbClr>
                    </a:outerShdw>
                  </a:effectLst>
                </a:rPr>
                <a:t>凤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5">
            <a:lum bright="30000"/>
          </a:blip>
          <a:srcRect r="44293"/>
          <a:stretch>
            <a:fillRect/>
          </a:stretch>
        </p:blipFill>
        <p:spPr>
          <a:xfrm rot="16200000">
            <a:off x="6528689" y="-712246"/>
            <a:ext cx="2143115" cy="3567608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79661" y="356532"/>
            <a:ext cx="3500462" cy="4142470"/>
            <a:chOff x="71406" y="142853"/>
            <a:chExt cx="3500462" cy="4142470"/>
          </a:xfrm>
        </p:grpSpPr>
        <p:sp>
          <p:nvSpPr>
            <p:cNvPr id="7" name="矩形 6"/>
            <p:cNvSpPr/>
            <p:nvPr/>
          </p:nvSpPr>
          <p:spPr>
            <a:xfrm rot="5400000">
              <a:off x="-107189" y="535762"/>
              <a:ext cx="4000528" cy="3214710"/>
            </a:xfrm>
            <a:prstGeom prst="rect">
              <a:avLst/>
            </a:prstGeom>
            <a:noFill/>
            <a:ln w="53975" cmpd="dbl">
              <a:gradFill flip="none" rotWithShape="1">
                <a:gsLst>
                  <a:gs pos="55000">
                    <a:srgbClr val="00C4F2"/>
                  </a:gs>
                  <a:gs pos="70000">
                    <a:srgbClr val="19D3FF"/>
                  </a:gs>
                  <a:gs pos="85000">
                    <a:srgbClr val="47DCFF"/>
                  </a:gs>
                  <a:gs pos="89000">
                    <a:srgbClr val="7DE6FF"/>
                  </a:gs>
                  <a:gs pos="95000">
                    <a:srgbClr val="A3EDFF"/>
                  </a:gs>
                  <a:gs pos="100000">
                    <a:srgbClr val="BDF2FF"/>
                  </a:gs>
                  <a:gs pos="45000">
                    <a:srgbClr val="00A5CC"/>
                  </a:gs>
                  <a:gs pos="30000">
                    <a:srgbClr val="007BF6"/>
                  </a:gs>
                  <a:gs pos="20000">
                    <a:srgbClr val="0066CC"/>
                  </a:gs>
                  <a:gs pos="10000">
                    <a:srgbClr val="004992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dashDot"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>
            <a:xfrm>
              <a:off x="2214546" y="2285992"/>
              <a:ext cx="1217634" cy="1786586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466561" y="913139"/>
              <a:ext cx="309880" cy="10147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6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66561" y="1714488"/>
              <a:ext cx="309880" cy="10147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6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66561" y="2484775"/>
              <a:ext cx="309880" cy="10147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6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66561" y="3270593"/>
              <a:ext cx="309880" cy="10147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6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  <p:sp>
          <p:nvSpPr>
            <p:cNvPr id="2049" name="Rectangle 1"/>
            <p:cNvSpPr>
              <a:spLocks noChangeArrowheads="1"/>
            </p:cNvSpPr>
            <p:nvPr/>
          </p:nvSpPr>
          <p:spPr bwMode="auto">
            <a:xfrm>
              <a:off x="357158" y="170874"/>
              <a:ext cx="3214710" cy="390106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horz" wrap="square" lIns="91440" tIns="45720" rIns="91440" bIns="45720" numCol="1" anchor="ctr" anchorCtr="0" compatLnSpc="1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</a:t>
              </a: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山抹微云，天连衰草，画角声断谯门。暂停征棹，聊共引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</a:t>
              </a:r>
            </a:p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</a:t>
              </a: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离尊。多少蓬莱旧事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，</a:t>
              </a: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空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</a:t>
              </a:r>
            </a:p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 </a:t>
              </a: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回首、烟霭纷纷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。</a:t>
              </a: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斜阳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</a:t>
              </a: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外，寒鸦万点，流水绕孤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村。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销魂。当此际，香囊 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暗解，罗带轻分。谩赢      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得、青楼薄幸名存。此  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去何时见也，襟袖上、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空惹啼痕。伤情处，高城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160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望断，灯火已黄昏。 </a:t>
              </a:r>
              <a:endPara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71406" y="2428868"/>
              <a:ext cx="1071570" cy="1071570"/>
            </a:xfrm>
            <a:prstGeom prst="ellipse">
              <a:avLst/>
            </a:prstGeom>
            <a:solidFill>
              <a:srgbClr val="FDE11C">
                <a:alpha val="41000"/>
              </a:srgbClr>
            </a:solidFill>
            <a:ln w="82550">
              <a:solidFill>
                <a:srgbClr val="FFFF00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椭圆 1"/>
          <p:cNvSpPr/>
          <p:nvPr/>
        </p:nvSpPr>
        <p:spPr>
          <a:xfrm>
            <a:off x="63151" y="3357557"/>
            <a:ext cx="1071570" cy="1071570"/>
          </a:xfrm>
          <a:prstGeom prst="ellipse">
            <a:avLst/>
          </a:prstGeom>
          <a:solidFill>
            <a:srgbClr val="FDE11C">
              <a:alpha val="41000"/>
            </a:srgbClr>
          </a:solidFill>
          <a:ln w="82550">
            <a:solidFill>
              <a:srgbClr val="FFFF00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7994936" y="2606987"/>
            <a:ext cx="1071570" cy="1071570"/>
          </a:xfrm>
          <a:prstGeom prst="ellipse">
            <a:avLst/>
          </a:prstGeom>
          <a:solidFill>
            <a:srgbClr val="FDE11C">
              <a:alpha val="41000"/>
            </a:srgbClr>
          </a:solidFill>
          <a:ln w="82550">
            <a:solidFill>
              <a:srgbClr val="FFFF00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011446" y="3357557"/>
            <a:ext cx="1071570" cy="1071570"/>
          </a:xfrm>
          <a:prstGeom prst="ellipse">
            <a:avLst/>
          </a:prstGeom>
          <a:solidFill>
            <a:srgbClr val="FDE11C">
              <a:alpha val="41000"/>
            </a:srgbClr>
          </a:solidFill>
          <a:ln w="82550">
            <a:solidFill>
              <a:srgbClr val="FFFF00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3714744" y="1430026"/>
            <a:ext cx="5272377" cy="2951481"/>
            <a:chOff x="3714744" y="1358588"/>
            <a:chExt cx="5272377" cy="2951481"/>
          </a:xfrm>
        </p:grpSpPr>
        <p:sp>
          <p:nvSpPr>
            <p:cNvPr id="9" name="矩形 8"/>
            <p:cNvSpPr/>
            <p:nvPr/>
          </p:nvSpPr>
          <p:spPr>
            <a:xfrm>
              <a:off x="3714744" y="1358588"/>
              <a:ext cx="5214974" cy="2927668"/>
            </a:xfrm>
            <a:prstGeom prst="rect">
              <a:avLst/>
            </a:prstGeom>
            <a:noFill/>
            <a:ln w="53975" cap="flat" cmpd="dbl">
              <a:gradFill flip="none" rotWithShape="1">
                <a:gsLst>
                  <a:gs pos="12000">
                    <a:srgbClr val="A9F7ED"/>
                  </a:gs>
                  <a:gs pos="93000">
                    <a:srgbClr val="096348">
                      <a:alpha val="100000"/>
                    </a:srgbClr>
                  </a:gs>
                  <a:gs pos="100000">
                    <a:srgbClr val="075137"/>
                  </a:gs>
                  <a:gs pos="64000">
                    <a:srgbClr val="11C199"/>
                  </a:gs>
                  <a:gs pos="24000">
                    <a:srgbClr val="70F2E1"/>
                  </a:gs>
                  <a:gs pos="40000">
                    <a:srgbClr val="35EDC8"/>
                  </a:gs>
                  <a:gs pos="82000">
                    <a:srgbClr val="0A7459"/>
                  </a:gs>
                  <a:gs pos="54000">
                    <a:srgbClr val="14DEB1"/>
                  </a:gs>
                  <a:gs pos="0">
                    <a:srgbClr val="D0FBF5"/>
                  </a:gs>
                  <a:gs pos="74000">
                    <a:srgbClr val="0E9C79"/>
                  </a:gs>
                </a:gsLst>
                <a:lin ang="2700000" scaled="1"/>
                <a:tileRect/>
              </a:gradFill>
              <a:prstDash val="lgDashDot"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3714744" y="1384177"/>
              <a:ext cx="5214974" cy="175907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horz" wrap="square" lIns="91440" tIns="45720" rIns="91440" bIns="45720" numCol="1" anchor="ctr" anchorCtr="0" compatLnSpc="1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en-US" altLang="zh-CN" sz="1600" b="0" i="0" u="none" strike="noStrike" cap="none" spc="-150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</a:t>
              </a:r>
              <a:r>
                <a:rPr kumimoji="0" lang="zh-CN" sz="1600" b="0" i="0" u="none" strike="noStrike" cap="none" spc="-150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会稽山上，云朵淡淡的像是水墨画中轻抹上去的一半；越州城外，衰草连天，无穷无际。城门楼上的号角声，时断时续。在北归的客船上，与歌妓举杯共饮，聊以话别。回首多少男女间情事，此刻已化作缕缕烟云散失而去。眼前夕阳西下，万点寒鸦点缀着天空，一弯流水围绕着孤村。</a:t>
              </a:r>
              <a:r>
                <a:rPr kumimoji="0" lang="zh-CN" altLang="en-US" sz="1600" b="0" i="0" u="none" strike="noStrike" cap="none" spc="-150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/>
              </a:r>
              <a:br>
                <a:rPr kumimoji="0" lang="zh-CN" altLang="en-US" sz="1600" b="0" i="0" u="none" strike="noStrike" cap="none" spc="-150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</a:br>
              <a:r>
                <a:rPr kumimoji="0" lang="zh-CN" altLang="en-US" sz="1600" b="0" i="0" u="none" strike="noStrike" cap="none" spc="-150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　　</a:t>
              </a:r>
              <a:endParaRPr kumimoji="0" lang="zh-CN" altLang="en-US" sz="1600" b="0" i="0" u="none" strike="noStrike" cap="none" spc="-15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090242" y="3386739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文</a:t>
              </a:r>
              <a:endPara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3714744" y="2783280"/>
              <a:ext cx="5214974" cy="15029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spc="-15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         悲伤之际又有柔情蜜意，心神恍惚下，解开腰间</a:t>
              </a:r>
              <a:endParaRPr lang="en-US" altLang="zh-CN" sz="1600" spc="-150" dirty="0" smtClean="0">
                <a:solidFill>
                  <a:srgbClr val="333333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lvl="0" fontAlgn="base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spc="-15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的系带，取下香囊</a:t>
              </a:r>
              <a:r>
                <a:rPr lang="en-US" altLang="zh-CN" sz="1600" spc="-150" dirty="0" smtClean="0">
                  <a:solidFill>
                    <a:srgbClr val="333333"/>
                  </a:solidFill>
                  <a:ea typeface="宋体" panose="02010600030101010101" pitchFamily="2" charset="-122"/>
                  <a:cs typeface="Arial" panose="020B0604020202020204" pitchFamily="34" charset="0"/>
                </a:rPr>
                <a:t>……</a:t>
              </a:r>
              <a:r>
                <a:rPr lang="zh-CN" altLang="en-US" sz="1600" spc="-15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徒然赢得青楼中薄情的名声罢</a:t>
              </a:r>
              <a:endParaRPr lang="en-US" altLang="zh-CN" sz="1600" spc="-150" dirty="0" smtClean="0">
                <a:solidFill>
                  <a:srgbClr val="333333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lvl="0" fontAlgn="base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spc="-15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了。此一去，不知何时重逢？离别的泪水沾湿了衣襟</a:t>
              </a:r>
              <a:endParaRPr lang="en-US" altLang="zh-CN" sz="1600" spc="-150" dirty="0" smtClean="0">
                <a:solidFill>
                  <a:srgbClr val="333333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lvl="0" fontAlgn="base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spc="-15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与袖口。正是伤心悲情的时候，城已不见，万家灯火</a:t>
              </a:r>
              <a:endParaRPr lang="en-US" altLang="zh-CN" sz="1600" spc="-150" dirty="0" smtClean="0">
                <a:solidFill>
                  <a:srgbClr val="333333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  <a:p>
              <a:pPr lvl="0" fontAlgn="base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spc="-150" dirty="0" smtClean="0">
                  <a:solidFill>
                    <a:srgbClr val="333333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Arial" panose="020B0604020202020204" pitchFamily="34" charset="0"/>
                </a:rPr>
                <a:t>已起，天色已入黄昏。</a:t>
              </a:r>
              <a:endParaRPr lang="zh-CN" altLang="en-US" sz="1600" spc="-150" dirty="0" smtClean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8106752" y="2645054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译</a:t>
              </a:r>
              <a:endPara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6" name="椭圆 5"/>
          <p:cNvSpPr/>
          <p:nvPr/>
        </p:nvSpPr>
        <p:spPr>
          <a:xfrm>
            <a:off x="63151" y="1119182"/>
            <a:ext cx="1071570" cy="1071570"/>
          </a:xfrm>
          <a:prstGeom prst="ellipse">
            <a:avLst/>
          </a:prstGeom>
          <a:solidFill>
            <a:srgbClr val="FDE11C">
              <a:alpha val="41000"/>
            </a:srgbClr>
          </a:solidFill>
          <a:ln w="82550">
            <a:solidFill>
              <a:srgbClr val="FFFF00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63151" y="1908487"/>
            <a:ext cx="1071570" cy="1071570"/>
          </a:xfrm>
          <a:prstGeom prst="ellipse">
            <a:avLst/>
          </a:prstGeom>
          <a:solidFill>
            <a:srgbClr val="FDE11C">
              <a:alpha val="41000"/>
            </a:srgbClr>
          </a:solidFill>
          <a:ln w="82550">
            <a:solidFill>
              <a:srgbClr val="FFFF00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189548" y="1142984"/>
            <a:ext cx="871855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5400" b="1" dirty="0">
                <a:ln w="22225">
                  <a:solidFill>
                    <a:srgbClr val="FF000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走</a:t>
            </a:r>
          </a:p>
        </p:txBody>
      </p:sp>
      <p:sp>
        <p:nvSpPr>
          <p:cNvPr id="40" name="矩形 39"/>
          <p:cNvSpPr/>
          <p:nvPr/>
        </p:nvSpPr>
        <p:spPr>
          <a:xfrm>
            <a:off x="189548" y="2000240"/>
            <a:ext cx="871855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5400" b="1" dirty="0">
                <a:ln w="22225">
                  <a:solidFill>
                    <a:srgbClr val="FF000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进</a:t>
            </a:r>
          </a:p>
        </p:txBody>
      </p:sp>
      <p:sp>
        <p:nvSpPr>
          <p:cNvPr id="41" name="矩形 40"/>
          <p:cNvSpPr/>
          <p:nvPr/>
        </p:nvSpPr>
        <p:spPr>
          <a:xfrm>
            <a:off x="189548" y="2786058"/>
            <a:ext cx="871855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5400" b="1" dirty="0">
                <a:ln w="22225">
                  <a:solidFill>
                    <a:srgbClr val="FF000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诗</a:t>
            </a:r>
          </a:p>
        </p:txBody>
      </p:sp>
      <p:sp>
        <p:nvSpPr>
          <p:cNvPr id="42" name="矩形 41"/>
          <p:cNvSpPr/>
          <p:nvPr/>
        </p:nvSpPr>
        <p:spPr>
          <a:xfrm>
            <a:off x="189548" y="3429000"/>
            <a:ext cx="871855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5400" b="1" dirty="0">
                <a:ln w="22225">
                  <a:solidFill>
                    <a:srgbClr val="FF000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文</a:t>
            </a: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365125" y="4687570"/>
            <a:ext cx="1583690" cy="175641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030095" y="4615815"/>
            <a:ext cx="6797675" cy="18999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400"/>
              <a:t>        </a:t>
            </a:r>
            <a:r>
              <a:rPr lang="zh-CN" altLang="en-US" sz="1400"/>
              <a:t>秦观（1049年—1100年9月17日），淮南东路高邮人，字少游，一字太虚，别号邗沟居士，学者称其淮海居士。</a:t>
            </a:r>
            <a:r>
              <a:rPr lang="zh-CN" altLang="en-US" sz="1400">
                <a:sym typeface="+mn-ea"/>
              </a:rPr>
              <a:t>为“苏门四学士”、“苏门六君子”之一。</a:t>
            </a:r>
            <a:r>
              <a:rPr lang="zh-CN" altLang="en-US" sz="1400"/>
              <a:t>苏轼曾戏呼其为“山抹微云君”。        </a:t>
            </a:r>
          </a:p>
          <a:p>
            <a:pPr>
              <a:lnSpc>
                <a:spcPct val="120000"/>
              </a:lnSpc>
            </a:pPr>
            <a:r>
              <a:rPr lang="zh-CN" altLang="en-US" sz="1400"/>
              <a:t>        秦观是北宋文学史上的一位重要作家，被尊为婉约派一代词宗。但在秦观现存的所有作品中，词只有三卷100多首，而诗有十四</a:t>
            </a:r>
          </a:p>
          <a:p>
            <a:pPr>
              <a:lnSpc>
                <a:spcPct val="120000"/>
              </a:lnSpc>
            </a:pPr>
            <a:r>
              <a:rPr lang="zh-CN" altLang="en-US" sz="1400"/>
              <a:t>卷430多首，文则达三十卷共250多篇，诗文相加，其篇幅远远超</a:t>
            </a:r>
          </a:p>
          <a:p>
            <a:pPr>
              <a:lnSpc>
                <a:spcPct val="120000"/>
              </a:lnSpc>
            </a:pPr>
            <a:r>
              <a:rPr lang="zh-CN" altLang="en-US" sz="1400"/>
              <a:t>过词若干倍</a:t>
            </a:r>
          </a:p>
        </p:txBody>
      </p:sp>
      <p:sp>
        <p:nvSpPr>
          <p:cNvPr id="20" name="矩形 19"/>
          <p:cNvSpPr/>
          <p:nvPr/>
        </p:nvSpPr>
        <p:spPr>
          <a:xfrm>
            <a:off x="213994" y="4529462"/>
            <a:ext cx="8715723" cy="2071997"/>
          </a:xfrm>
          <a:prstGeom prst="rect">
            <a:avLst/>
          </a:prstGeom>
          <a:noFill/>
          <a:ln w="53975" cmpd="dbl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rgbClr val="FF4362"/>
                </a:gs>
                <a:gs pos="36000">
                  <a:srgbClr val="FF7DA2"/>
                </a:gs>
                <a:gs pos="63000">
                  <a:srgbClr val="FF5575"/>
                </a:gs>
                <a:gs pos="13000">
                  <a:srgbClr val="FFA1C0"/>
                </a:gs>
                <a:gs pos="0">
                  <a:srgbClr val="FFC3DB"/>
                </a:gs>
                <a:gs pos="100000">
                  <a:srgbClr val="FF1D3D"/>
                </a:gs>
                <a:gs pos="88000">
                  <a:srgbClr val="FF3354"/>
                </a:gs>
                <a:gs pos="49000">
                  <a:srgbClr val="FF6D89"/>
                </a:gs>
                <a:gs pos="24000">
                  <a:srgbClr val="FF8DB0"/>
                </a:gs>
              </a:gsLst>
              <a:lin ang="5400000" scaled="1"/>
            </a:gradFill>
            <a:prstDash val="dashDot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001024" y="5715016"/>
            <a:ext cx="1071570" cy="1071570"/>
          </a:xfrm>
          <a:prstGeom prst="ellipse">
            <a:avLst/>
          </a:prstGeom>
          <a:solidFill>
            <a:srgbClr val="FDE11C">
              <a:alpha val="41000"/>
            </a:srgbClr>
          </a:solidFill>
          <a:ln w="82550">
            <a:solidFill>
              <a:srgbClr val="FFFF00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7286644" y="5715016"/>
            <a:ext cx="1071570" cy="1071570"/>
          </a:xfrm>
          <a:prstGeom prst="ellipse">
            <a:avLst/>
          </a:prstGeom>
          <a:solidFill>
            <a:srgbClr val="FDE11C">
              <a:alpha val="41000"/>
            </a:srgbClr>
          </a:solidFill>
          <a:ln w="82550">
            <a:solidFill>
              <a:srgbClr val="FFFF00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406407" y="5786454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rgbClr val="8BFFE9"/>
                  </a:solidFill>
                  <a:prstDash val="solid"/>
                </a:ln>
                <a:solidFill>
                  <a:srgbClr val="00FF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作</a:t>
            </a:r>
            <a:endParaRPr lang="zh-CN" altLang="en-US" sz="5400" b="1" cap="none" spc="0" dirty="0">
              <a:ln w="12700">
                <a:solidFill>
                  <a:srgbClr val="8BFFE9"/>
                </a:solidFill>
                <a:prstDash val="solid"/>
              </a:ln>
              <a:solidFill>
                <a:srgbClr val="00FFCC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143900" y="5786454"/>
            <a:ext cx="88037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rgbClr val="8BFFE9"/>
                  </a:solidFill>
                  <a:prstDash val="solid"/>
                </a:ln>
                <a:solidFill>
                  <a:srgbClr val="00FF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者</a:t>
            </a:r>
          </a:p>
        </p:txBody>
      </p:sp>
      <p:sp>
        <p:nvSpPr>
          <p:cNvPr id="46" name="矩形 45"/>
          <p:cNvSpPr/>
          <p:nvPr/>
        </p:nvSpPr>
        <p:spPr>
          <a:xfrm>
            <a:off x="4417060" y="2829560"/>
            <a:ext cx="30988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bliqueTopLeft"/>
              <a:lightRig rig="soft" dir="t">
                <a:rot lat="0" lon="0" rev="0"/>
              </a:lightRig>
            </a:scene3d>
            <a:sp3d extrusionH="336550" prstMaterial="plastic">
              <a:extrusionClr>
                <a:srgbClr val="77DEFB"/>
              </a:extrusionClr>
            </a:sp3d>
          </a:bodyPr>
          <a:lstStyle/>
          <a:p>
            <a:pPr algn="ctr"/>
            <a:endParaRPr lang="zh-CN" altLang="en-US" sz="7200" b="1">
              <a:blipFill>
                <a:blip r:embed="rId8"/>
                <a:tile tx="-57150" ty="355600" algn="ctr"/>
              </a:blipFill>
              <a:effectLst>
                <a:outerShdw blurRad="60007" dist="310007" dir="7680000" sy="30000" kx="1300200" algn="ctr" rotWithShape="0">
                  <a:srgbClr val="5B9BD5">
                    <a:lumMod val="50000"/>
                    <a:alpha val="32000"/>
                  </a:srgbClr>
                </a:outerShdw>
              </a:effectLst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581988" y="270197"/>
            <a:ext cx="5529078" cy="101566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298853" lon="298860" rev="21573769"/>
            </a:camera>
            <a:lightRig rig="threePt" dir="t"/>
          </a:scene3d>
        </p:spPr>
        <p:txBody>
          <a:bodyPr wrap="none" rtlCol="0" anchor="t">
            <a:spAutoFit/>
            <a:scene3d>
              <a:camera prst="obliqueTopLeft"/>
              <a:lightRig rig="soft" dir="t">
                <a:rot lat="0" lon="0" rev="0"/>
              </a:lightRig>
            </a:scene3d>
            <a:sp3d extrusionH="336550" prstMaterial="plastic">
              <a:extrusionClr>
                <a:srgbClr val="77DEFB"/>
              </a:extrusionClr>
            </a:sp3d>
          </a:bodyPr>
          <a:lstStyle/>
          <a:p>
            <a:pPr algn="ctr"/>
            <a:r>
              <a:rPr lang="zh-CN" altLang="en-US" sz="6000" b="1" spc="-300" dirty="0" smtClean="0">
                <a:ln w="19050" cmpd="sng">
                  <a:gradFill>
                    <a:gsLst>
                      <a:gs pos="30000">
                        <a:srgbClr val="DBEEC0"/>
                      </a:gs>
                      <a:gs pos="22000">
                        <a:srgbClr val="2F8B93">
                          <a:alpha val="100000"/>
                        </a:srgbClr>
                      </a:gs>
                      <a:gs pos="63000">
                        <a:srgbClr val="3088B5"/>
                      </a:gs>
                      <a:gs pos="81000">
                        <a:srgbClr val="2D8E70"/>
                      </a:gs>
                    </a:gsLst>
                    <a:lin ang="5400000"/>
                  </a:gradFill>
                  <a:prstDash val="solid"/>
                </a:ln>
                <a:blipFill>
                  <a:blip r:embed="rId9">
                    <a:alphaModFix amt="80000"/>
                  </a:blip>
                  <a:tile tx="0" ty="0" sx="82000" sy="72000" flip="none" algn="bl"/>
                </a:blipFill>
                <a:effectLst>
                  <a:glow rad="50800">
                    <a:srgbClr val="C5E499">
                      <a:alpha val="49000"/>
                    </a:srgbClr>
                  </a:glow>
                </a:effectLst>
                <a:sym typeface="+mn-ea"/>
              </a:rPr>
              <a:t>满庭芳·山抹微云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5400000">
            <a:off x="3567740" y="1289987"/>
            <a:ext cx="2000264" cy="8564305"/>
          </a:xfrm>
          <a:prstGeom prst="rect">
            <a:avLst/>
          </a:prstGeom>
          <a:noFill/>
          <a:ln w="53975" cmpd="dbl">
            <a:gradFill flip="none" rotWithShape="1">
              <a:gsLst>
                <a:gs pos="55000">
                  <a:srgbClr val="00C4F2"/>
                </a:gs>
                <a:gs pos="70000">
                  <a:srgbClr val="19D3FF"/>
                </a:gs>
                <a:gs pos="85000">
                  <a:srgbClr val="47DCFF"/>
                </a:gs>
                <a:gs pos="89000">
                  <a:srgbClr val="7DE6FF"/>
                </a:gs>
                <a:gs pos="95000">
                  <a:srgbClr val="A3EDFF"/>
                </a:gs>
                <a:gs pos="100000">
                  <a:srgbClr val="BDF2FF"/>
                </a:gs>
                <a:gs pos="45000">
                  <a:srgbClr val="00A5CC"/>
                </a:gs>
                <a:gs pos="30000">
                  <a:srgbClr val="007BF6"/>
                </a:gs>
                <a:gs pos="20000">
                  <a:srgbClr val="0066CC"/>
                </a:gs>
                <a:gs pos="10000">
                  <a:srgbClr val="004992"/>
                </a:gs>
              </a:gsLst>
              <a:path path="circle">
                <a:fillToRect l="100000" t="100000"/>
              </a:path>
              <a:tileRect r="-100000" b="-100000"/>
            </a:gradFill>
            <a:prstDash val="dash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85720" y="285728"/>
            <a:ext cx="2786401" cy="4071966"/>
          </a:xfrm>
          <a:prstGeom prst="rect">
            <a:avLst/>
          </a:prstGeom>
          <a:noFill/>
          <a:ln w="53975" cmpd="dbl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rgbClr val="FF4362"/>
                </a:gs>
                <a:gs pos="36000">
                  <a:srgbClr val="FF7DA2"/>
                </a:gs>
                <a:gs pos="63000">
                  <a:srgbClr val="FF5575"/>
                </a:gs>
                <a:gs pos="13000">
                  <a:srgbClr val="FFA1C0"/>
                </a:gs>
                <a:gs pos="0">
                  <a:srgbClr val="FFC3DB"/>
                </a:gs>
                <a:gs pos="100000">
                  <a:srgbClr val="FF1D3D"/>
                </a:gs>
                <a:gs pos="88000">
                  <a:srgbClr val="FF3354"/>
                </a:gs>
                <a:gs pos="49000">
                  <a:srgbClr val="FF6D89"/>
                </a:gs>
                <a:gs pos="24000">
                  <a:srgbClr val="FF8DB0"/>
                </a:gs>
              </a:gsLst>
              <a:lin ang="5400000" scaled="1"/>
            </a:gradFill>
            <a:prstDash val="dashDot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10800000">
            <a:off x="3286115" y="1630002"/>
            <a:ext cx="5572164" cy="2727692"/>
          </a:xfrm>
          <a:prstGeom prst="rect">
            <a:avLst/>
          </a:prstGeom>
          <a:noFill/>
          <a:ln w="53975" cap="flat" cmpd="dbl">
            <a:gradFill>
              <a:gsLst>
                <a:gs pos="19000">
                  <a:srgbClr val="FEF058"/>
                </a:gs>
                <a:gs pos="74000">
                  <a:srgbClr val="F4C262"/>
                </a:gs>
                <a:gs pos="87000">
                  <a:srgbClr val="F0B928"/>
                </a:gs>
                <a:gs pos="13000">
                  <a:srgbClr val="FDF731"/>
                </a:gs>
                <a:gs pos="61000">
                  <a:srgbClr val="D2C100"/>
                </a:gs>
                <a:gs pos="0">
                  <a:srgbClr val="F7F6B6"/>
                </a:gs>
                <a:gs pos="46000">
                  <a:srgbClr val="F6DA6D"/>
                </a:gs>
                <a:gs pos="6000">
                  <a:srgbClr val="FEF698"/>
                </a:gs>
                <a:gs pos="100000">
                  <a:srgbClr val="DA9C24"/>
                </a:gs>
                <a:gs pos="32000">
                  <a:srgbClr val="F7EA68"/>
                </a:gs>
              </a:gsLst>
              <a:lin ang="6000000" scaled="1"/>
            </a:gradFill>
            <a:prstDash val="lgDash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331845" y="1695450"/>
            <a:ext cx="5526405" cy="28917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400"/>
              <a:t>        </a:t>
            </a:r>
            <a:r>
              <a:rPr lang="zh-CN" altLang="en-US" sz="1400"/>
              <a:t>王维（701年－761年），河东蒲州（今山西运城）人，祖籍山西祁县。唐朝著名诗人、画家，字摩诘，号摩诘居士。</a:t>
            </a:r>
            <a:r>
              <a:rPr lang="zh-CN" altLang="en-US" sz="1400">
                <a:sym typeface="+mn-ea"/>
              </a:rPr>
              <a:t>王维出身河东王氏，于开元十九年（731年）状元及第。唐玄宗天宝年间，王维拜吏部郎中、给事中。安禄山攻陷长安时，王维被迫受伪职。长安收复后，被责授太子中允。唐肃宗乾元年间任尚书右丞，故世称“王右丞”。</a:t>
            </a:r>
            <a:endParaRPr lang="zh-CN" altLang="en-US" sz="1400"/>
          </a:p>
          <a:p>
            <a:r>
              <a:rPr lang="zh-CN" altLang="en-US" sz="1400">
                <a:sym typeface="+mn-ea"/>
              </a:rPr>
              <a:t>        王维参禅悟理，学庄信道，精通诗、书、画、音乐等，以诗名盛于开元、天宝间，尤长五言，多咏山水田园，与孟浩然合称“王孟”，有“诗佛”之称。书画特臻其妙，后人推其为南宗山水画之祖。苏轼评价其：“味摩诘之诗，诗中有画；观摩诘</a:t>
            </a:r>
          </a:p>
          <a:p>
            <a:r>
              <a:rPr lang="zh-CN" altLang="en-US" sz="1400">
                <a:sym typeface="+mn-ea"/>
              </a:rPr>
              <a:t>之画，画中有诗。”存诗400余首，代表诗</a:t>
            </a:r>
          </a:p>
          <a:p>
            <a:r>
              <a:rPr lang="zh-CN" altLang="en-US" sz="1400">
                <a:sym typeface="+mn-ea"/>
              </a:rPr>
              <a:t>作有《相思》、《山居秋暝》等。著作有</a:t>
            </a:r>
          </a:p>
          <a:p>
            <a:r>
              <a:rPr lang="zh-CN" altLang="en-US" sz="1400">
                <a:sym typeface="+mn-ea"/>
              </a:rPr>
              <a:t>《王右丞集》、《画学秘诀》。</a:t>
            </a:r>
            <a:endParaRPr lang="zh-CN" altLang="en-US" sz="1400"/>
          </a:p>
          <a:p>
            <a:endParaRPr lang="zh-CN" altLang="en-US" sz="1400"/>
          </a:p>
        </p:txBody>
      </p:sp>
      <p:sp>
        <p:nvSpPr>
          <p:cNvPr id="6" name="文本框 5"/>
          <p:cNvSpPr txBox="1"/>
          <p:nvPr/>
        </p:nvSpPr>
        <p:spPr>
          <a:xfrm>
            <a:off x="347345" y="1238250"/>
            <a:ext cx="2795270" cy="6502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/>
              <a:t>红豆生南国，春来发几枝。</a:t>
            </a:r>
          </a:p>
          <a:p>
            <a:pPr algn="ctr">
              <a:lnSpc>
                <a:spcPct val="130000"/>
              </a:lnSpc>
            </a:pPr>
            <a:r>
              <a:rPr lang="zh-CN" altLang="en-US" sz="1400"/>
              <a:t>愿君多采撷，此物最相思。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7345" y="2747645"/>
            <a:ext cx="2724785" cy="14890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/>
              <a:t>        </a:t>
            </a:r>
            <a:r>
              <a:rPr lang="zh-CN" altLang="en-US" sz="1400"/>
              <a:t>鲜红浑圆的红豆，生长在阳光明媚的南方，春暖花开的季节，不知又生出多少？</a:t>
            </a:r>
          </a:p>
          <a:p>
            <a:pPr>
              <a:lnSpc>
                <a:spcPct val="130000"/>
              </a:lnSpc>
            </a:pPr>
            <a:r>
              <a:rPr lang="zh-CN" altLang="en-US" sz="1400"/>
              <a:t>        希望思念的人儿多多采集，小小红豆引人相思。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763270" y="428625"/>
            <a:ext cx="825500" cy="830113"/>
            <a:chOff x="954" y="635"/>
            <a:chExt cx="1559" cy="1632"/>
          </a:xfrm>
        </p:grpSpPr>
        <p:sp>
          <p:nvSpPr>
            <p:cNvPr id="19" name="椭圆 18"/>
            <p:cNvSpPr/>
            <p:nvPr/>
          </p:nvSpPr>
          <p:spPr>
            <a:xfrm>
              <a:off x="954" y="635"/>
              <a:ext cx="1559" cy="1560"/>
            </a:xfrm>
            <a:prstGeom prst="ellipse">
              <a:avLst/>
            </a:prstGeom>
            <a:pattFill prst="wdDnDiag">
              <a:fgClr>
                <a:srgbClr val="CAFEFE"/>
              </a:fgClr>
              <a:bgClr>
                <a:schemeClr val="bg1"/>
              </a:bgClr>
            </a:pattFill>
            <a:ln w="82550">
              <a:solidFill>
                <a:srgbClr val="94FBFD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1003" y="635"/>
              <a:ext cx="1373" cy="1632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0" lon="0" rev="0"/>
              </a:camera>
              <a:lightRig rig="threePt" dir="t"/>
            </a:scene3d>
          </p:spPr>
          <p:txBody>
            <a:bodyPr wrap="square" rtlCol="0" anchor="t">
              <a:spAutoFit/>
              <a:scene3d>
                <a:camera prst="obliqueTopRight">
                  <a:rot lat="19800000" lon="21000000" rev="240000"/>
                </a:camera>
                <a:lightRig rig="soft" dir="t">
                  <a:rot lat="0" lon="0" rev="7200000"/>
                </a:lightRig>
              </a:scene3d>
              <a:sp3d extrusionH="508000" contourW="12700" prstMaterial="matte">
                <a:extrusionClr>
                  <a:srgbClr val="01DCFD"/>
                </a:extrusionClr>
                <a:contourClr>
                  <a:srgbClr val="01DCFD"/>
                </a:contourClr>
              </a:sp3d>
            </a:bodyPr>
            <a:lstStyle/>
            <a:p>
              <a:pPr algn="ctr"/>
              <a:r>
                <a:rPr lang="zh-CN" altLang="en-US" sz="4800" b="1" dirty="0">
                  <a:ln w="12700" cmpd="dbl">
                    <a:solidFill>
                      <a:srgbClr val="00B0F0"/>
                    </a:solidFill>
                    <a:prstDash val="solid"/>
                  </a:ln>
                  <a:pattFill prst="shingle">
                    <a:fgClr>
                      <a:srgbClr val="FF99CC"/>
                    </a:fgClr>
                    <a:bgClr>
                      <a:schemeClr val="bg1"/>
                    </a:bgClr>
                  </a:pattFill>
                  <a:effectLst/>
                </a:rPr>
                <a:t>原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685290" y="410313"/>
            <a:ext cx="825500" cy="830158"/>
            <a:chOff x="2672" y="599"/>
            <a:chExt cx="1559" cy="1632"/>
          </a:xfrm>
        </p:grpSpPr>
        <p:sp>
          <p:nvSpPr>
            <p:cNvPr id="16" name="椭圆 15"/>
            <p:cNvSpPr/>
            <p:nvPr/>
          </p:nvSpPr>
          <p:spPr>
            <a:xfrm>
              <a:off x="2672" y="635"/>
              <a:ext cx="1559" cy="1560"/>
            </a:xfrm>
            <a:prstGeom prst="ellipse">
              <a:avLst/>
            </a:prstGeom>
            <a:pattFill prst="wdDnDiag">
              <a:fgClr>
                <a:srgbClr val="CAFEFE"/>
              </a:fgClr>
              <a:bgClr>
                <a:schemeClr val="bg1"/>
              </a:bgClr>
            </a:pattFill>
            <a:ln w="82550">
              <a:solidFill>
                <a:srgbClr val="94FBFD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698" y="599"/>
              <a:ext cx="1373" cy="163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4800" b="1" dirty="0">
                  <a:ln w="12700" cmpd="dbl">
                    <a:solidFill>
                      <a:srgbClr val="00B0F0"/>
                    </a:solidFill>
                    <a:prstDash val="solid"/>
                  </a:ln>
                  <a:pattFill prst="shingle">
                    <a:fgClr>
                      <a:srgbClr val="FF99CC"/>
                    </a:fgClr>
                    <a:bgClr>
                      <a:schemeClr val="bg1"/>
                    </a:bgClr>
                  </a:pattFill>
                  <a:sym typeface="+mn-ea"/>
                </a:rPr>
                <a:t>文</a:t>
              </a:r>
            </a:p>
          </p:txBody>
        </p:sp>
      </p:grpSp>
      <p:sp>
        <p:nvSpPr>
          <p:cNvPr id="22" name="椭圆 21"/>
          <p:cNvSpPr/>
          <p:nvPr/>
        </p:nvSpPr>
        <p:spPr>
          <a:xfrm>
            <a:off x="277495" y="5864860"/>
            <a:ext cx="906780" cy="906780"/>
          </a:xfrm>
          <a:prstGeom prst="ellipse">
            <a:avLst/>
          </a:prstGeom>
          <a:pattFill prst="dashVert">
            <a:fgClr>
              <a:srgbClr val="C7F369"/>
            </a:fgClr>
            <a:bgClr>
              <a:schemeClr val="bg1"/>
            </a:bgClr>
          </a:pattFill>
          <a:ln w="82550">
            <a:solidFill>
              <a:srgbClr val="A1DD11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058285" y="184785"/>
            <a:ext cx="4027805" cy="1445260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300000" lon="600000" rev="0"/>
            </a:camera>
            <a:lightRig rig="threePt" dir="t"/>
          </a:scene3d>
        </p:spPr>
        <p:txBody>
          <a:bodyPr wrap="square" rtlCol="0" anchor="t">
            <a:spAutoFit/>
            <a:scene3d>
              <a:camera prst="obliqueBottomLeft"/>
              <a:lightRig rig="threePt" dir="t"/>
            </a:scene3d>
            <a:sp3d extrusionH="323850" contourW="12700">
              <a:extrusionClr>
                <a:srgbClr val="EB6A70"/>
              </a:extrusionClr>
              <a:contourClr>
                <a:srgbClr val="B1A2BA"/>
              </a:contourClr>
            </a:sp3d>
          </a:bodyPr>
          <a:lstStyle/>
          <a:p>
            <a:pPr algn="ctr"/>
            <a:r>
              <a:rPr lang="zh-CN" altLang="en-US" sz="8800" b="1">
                <a:ln w="0">
                  <a:solidFill>
                    <a:srgbClr val="8E69B8"/>
                  </a:solidFill>
                  <a:prstDash val="solid"/>
                </a:ln>
                <a:blipFill>
                  <a:blip r:embed="rId7">
                    <a:alphaModFix amt="99000"/>
                  </a:blip>
                  <a:tile tx="139700" ty="0" sx="59000" sy="42000" flip="none" algn="b"/>
                </a:blipFill>
                <a:effectLst>
                  <a:innerShdw dist="25400" dir="13500000">
                    <a:srgbClr val="9166B8">
                      <a:alpha val="100000"/>
                    </a:srgbClr>
                  </a:innerShdw>
                </a:effectLst>
              </a:rPr>
              <a:t>相思</a:t>
            </a:r>
          </a:p>
        </p:txBody>
      </p:sp>
      <p:sp>
        <p:nvSpPr>
          <p:cNvPr id="46" name="椭圆 45"/>
          <p:cNvSpPr/>
          <p:nvPr/>
        </p:nvSpPr>
        <p:spPr>
          <a:xfrm>
            <a:off x="1232535" y="5864225"/>
            <a:ext cx="906780" cy="906780"/>
          </a:xfrm>
          <a:prstGeom prst="ellipse">
            <a:avLst/>
          </a:prstGeom>
          <a:pattFill prst="dashVert">
            <a:fgClr>
              <a:srgbClr val="C7F369"/>
            </a:fgClr>
            <a:bgClr>
              <a:schemeClr val="bg1"/>
            </a:bgClr>
          </a:pattFill>
          <a:ln w="82550" cap="flat" cmpd="sng" algn="ctr">
            <a:solidFill>
              <a:srgbClr val="A1DD11"/>
            </a:solidFill>
            <a:prstDash val="solid"/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333376" y="5902960"/>
            <a:ext cx="795020" cy="829945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900000" lon="0" rev="0"/>
            </a:camera>
            <a:lightRig rig="threePt" dir="t"/>
          </a:scene3d>
          <a:sp3d extrusionH="38100"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800" b="1">
                <a:ln w="19050" cmpd="sng">
                  <a:gradFill>
                    <a:gsLst>
                      <a:gs pos="30000">
                        <a:srgbClr val="DBEEC0"/>
                      </a:gs>
                      <a:gs pos="22000">
                        <a:srgbClr val="2F8B93">
                          <a:alpha val="100000"/>
                        </a:srgbClr>
                      </a:gs>
                      <a:gs pos="63000">
                        <a:srgbClr val="3088B5"/>
                      </a:gs>
                      <a:gs pos="81000">
                        <a:srgbClr val="2D8E70"/>
                      </a:gs>
                    </a:gsLst>
                    <a:lin ang="5400000"/>
                  </a:gradFill>
                  <a:prstDash val="solid"/>
                </a:ln>
                <a:blipFill>
                  <a:blip r:embed="rId8">
                    <a:alphaModFix amt="80000"/>
                  </a:blip>
                  <a:tile tx="0" ty="0" sx="82000" sy="72000" flip="none" algn="bl"/>
                </a:blipFill>
                <a:effectLst>
                  <a:glow rad="50800">
                    <a:srgbClr val="C5E499">
                      <a:alpha val="49000"/>
                    </a:srgbClr>
                  </a:glow>
                </a:effectLst>
              </a:rPr>
              <a:t>名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301750" y="5903595"/>
            <a:ext cx="79502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800" b="1" dirty="0">
                <a:ln w="19050" cmpd="sng">
                  <a:gradFill>
                    <a:gsLst>
                      <a:gs pos="30000">
                        <a:srgbClr val="DBEEC0"/>
                      </a:gs>
                      <a:gs pos="22000">
                        <a:srgbClr val="2F8B93">
                          <a:alpha val="100000"/>
                        </a:srgbClr>
                      </a:gs>
                      <a:gs pos="63000">
                        <a:srgbClr val="3088B5"/>
                      </a:gs>
                      <a:gs pos="81000">
                        <a:srgbClr val="2D8E70"/>
                      </a:gs>
                    </a:gsLst>
                    <a:lin ang="5400000"/>
                  </a:gradFill>
                  <a:prstDash val="solid"/>
                </a:ln>
                <a:blipFill>
                  <a:blip r:embed="rId8">
                    <a:alphaModFix amt="80000"/>
                  </a:blip>
                  <a:tile tx="0" ty="0" sx="82000" sy="72000" flip="none" algn="bl"/>
                </a:blipFill>
                <a:effectLst>
                  <a:glow rad="50800">
                    <a:srgbClr val="C5E499">
                      <a:alpha val="49000"/>
                    </a:srgbClr>
                  </a:glow>
                </a:effectLst>
                <a:sym typeface="+mn-ea"/>
              </a:rPr>
              <a:t>家</a:t>
            </a:r>
          </a:p>
        </p:txBody>
      </p:sp>
      <p:sp>
        <p:nvSpPr>
          <p:cNvPr id="47" name="椭圆 46"/>
          <p:cNvSpPr/>
          <p:nvPr/>
        </p:nvSpPr>
        <p:spPr>
          <a:xfrm>
            <a:off x="2204720" y="5864225"/>
            <a:ext cx="906780" cy="906780"/>
          </a:xfrm>
          <a:prstGeom prst="ellipse">
            <a:avLst/>
          </a:prstGeom>
          <a:pattFill prst="dashVert">
            <a:fgClr>
              <a:srgbClr val="C7F369"/>
            </a:fgClr>
            <a:bgClr>
              <a:schemeClr val="bg1"/>
            </a:bgClr>
          </a:pattFill>
          <a:ln w="82550">
            <a:solidFill>
              <a:srgbClr val="A1DD11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2260600" y="5902325"/>
            <a:ext cx="79502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800" b="1">
                <a:ln w="19050" cmpd="sng">
                  <a:gradFill>
                    <a:gsLst>
                      <a:gs pos="30000">
                        <a:srgbClr val="DBEEC0"/>
                      </a:gs>
                      <a:gs pos="22000">
                        <a:srgbClr val="2F8B93">
                          <a:alpha val="100000"/>
                        </a:srgbClr>
                      </a:gs>
                      <a:gs pos="63000">
                        <a:srgbClr val="3088B5"/>
                      </a:gs>
                      <a:gs pos="81000">
                        <a:srgbClr val="2D8E70"/>
                      </a:gs>
                    </a:gsLst>
                    <a:lin ang="5400000"/>
                  </a:gradFill>
                  <a:prstDash val="solid"/>
                </a:ln>
                <a:blipFill>
                  <a:blip r:embed="rId8">
                    <a:alphaModFix amt="80000"/>
                  </a:blip>
                  <a:tile tx="0" ty="0" sx="82000" sy="72000" flip="none" algn="bl"/>
                </a:blipFill>
                <a:effectLst>
                  <a:glow rad="50800">
                    <a:srgbClr val="C5E499">
                      <a:alpha val="49000"/>
                    </a:srgbClr>
                  </a:glow>
                </a:effectLst>
                <a:sym typeface="+mn-ea"/>
              </a:rPr>
              <a:t>点</a:t>
            </a:r>
          </a:p>
        </p:txBody>
      </p:sp>
      <p:sp>
        <p:nvSpPr>
          <p:cNvPr id="48" name="椭圆 47"/>
          <p:cNvSpPr/>
          <p:nvPr/>
        </p:nvSpPr>
        <p:spPr>
          <a:xfrm>
            <a:off x="3162300" y="5863590"/>
            <a:ext cx="906780" cy="906780"/>
          </a:xfrm>
          <a:prstGeom prst="ellipse">
            <a:avLst/>
          </a:prstGeom>
          <a:pattFill prst="dashVert">
            <a:fgClr>
              <a:srgbClr val="C7F369"/>
            </a:fgClr>
            <a:bgClr>
              <a:schemeClr val="bg1"/>
            </a:bgClr>
          </a:pattFill>
          <a:ln w="82550">
            <a:solidFill>
              <a:srgbClr val="A1DD11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3218180" y="5902325"/>
            <a:ext cx="79502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800" b="1">
                <a:ln w="19050" cmpd="sng">
                  <a:gradFill>
                    <a:gsLst>
                      <a:gs pos="30000">
                        <a:srgbClr val="DBEEC0"/>
                      </a:gs>
                      <a:gs pos="22000">
                        <a:srgbClr val="2F8B93">
                          <a:alpha val="100000"/>
                        </a:srgbClr>
                      </a:gs>
                      <a:gs pos="63000">
                        <a:srgbClr val="3088B5"/>
                      </a:gs>
                      <a:gs pos="81000">
                        <a:srgbClr val="2D8E70"/>
                      </a:gs>
                    </a:gsLst>
                    <a:lin ang="5400000"/>
                  </a:gradFill>
                  <a:prstDash val="solid"/>
                </a:ln>
                <a:blipFill>
                  <a:blip r:embed="rId8">
                    <a:alphaModFix amt="80000"/>
                  </a:blip>
                  <a:tile tx="0" ty="0" sx="82000" sy="72000" flip="none" algn="bl"/>
                </a:blipFill>
                <a:effectLst>
                  <a:glow rad="50800">
                    <a:srgbClr val="C5E499">
                      <a:alpha val="49000"/>
                    </a:srgbClr>
                  </a:glow>
                </a:effectLst>
                <a:sym typeface="+mn-ea"/>
              </a:rPr>
              <a:t>评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06070" y="4586605"/>
            <a:ext cx="8532495" cy="14890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/>
              <a:t>《读雪山房唐诗序例》：王维“红豆生南国”、王之涣“杨柳东门树”、李白“天下伤心处”，皆直举胸臆，不假雕锼，袓帐离筵，听之惘惘，二十字移情固至此哉！</a:t>
            </a:r>
          </a:p>
          <a:p>
            <a:pPr>
              <a:lnSpc>
                <a:spcPct val="130000"/>
              </a:lnSpc>
            </a:pPr>
            <a:r>
              <a:rPr lang="zh-CN" altLang="en-US" sz="1400"/>
              <a:t>《唐诗评注读本》：睹物思人，恒情所有，况红豆本名相思，“愿君多采撷”者，即谆嘱无忘故人之意。</a:t>
            </a:r>
          </a:p>
          <a:p>
            <a:pPr>
              <a:lnSpc>
                <a:spcPct val="130000"/>
              </a:lnSpc>
            </a:pPr>
            <a:r>
              <a:rPr lang="zh-CN" altLang="en-US" sz="1400"/>
              <a:t>《诗境浅说续编》：红豆号相思子，故愿君采撷，以增其别后感情，犹郭元振诗，以同心花见殷勤之意。</a:t>
            </a:r>
          </a:p>
          <a:p>
            <a:pPr>
              <a:lnSpc>
                <a:spcPct val="130000"/>
              </a:lnSpc>
            </a:pPr>
            <a:r>
              <a:rPr lang="zh-CN" altLang="en-US" sz="1400"/>
              <a:t>《唐人绝句精华》：此以珍惜相思之情，托之名相思子之红豆也。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789305" y="1857375"/>
            <a:ext cx="832485" cy="861060"/>
            <a:chOff x="1077" y="2975"/>
            <a:chExt cx="1311" cy="1356"/>
          </a:xfrm>
        </p:grpSpPr>
        <p:sp>
          <p:nvSpPr>
            <p:cNvPr id="39" name="椭圆 38"/>
            <p:cNvSpPr/>
            <p:nvPr/>
          </p:nvSpPr>
          <p:spPr>
            <a:xfrm>
              <a:off x="1077" y="2975"/>
              <a:ext cx="1311" cy="1302"/>
            </a:xfrm>
            <a:prstGeom prst="ellipse">
              <a:avLst/>
            </a:prstGeom>
            <a:pattFill prst="wdUpDiag">
              <a:fgClr>
                <a:srgbClr val="E6D7FE"/>
              </a:fgClr>
              <a:bgClr>
                <a:schemeClr val="bg1"/>
              </a:bgClr>
            </a:pattFill>
            <a:ln w="82550">
              <a:solidFill>
                <a:srgbClr val="D5BAFD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1149" y="3024"/>
              <a:ext cx="1155" cy="13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4800" b="1">
                  <a:ln w="12700">
                    <a:solidFill>
                      <a:schemeClr val="tx2">
                        <a:lumMod val="75000"/>
                      </a:schemeClr>
                    </a:solidFill>
                    <a:prstDash val="solid"/>
                  </a:ln>
                  <a:pattFill prst="dkUpDiag">
                    <a:fgClr>
                      <a:schemeClr val="tx2"/>
                    </a:fgClr>
                    <a:bgClr>
                      <a:schemeClr val="tx2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tx2">
                        <a:lumMod val="75000"/>
                      </a:schemeClr>
                    </a:outerShdw>
                  </a:effectLst>
                </a:rPr>
                <a:t>译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678940" y="1854200"/>
            <a:ext cx="831850" cy="829945"/>
            <a:chOff x="2595" y="2970"/>
            <a:chExt cx="1310" cy="1307"/>
          </a:xfrm>
        </p:grpSpPr>
        <p:sp>
          <p:nvSpPr>
            <p:cNvPr id="40" name="椭圆 39"/>
            <p:cNvSpPr/>
            <p:nvPr/>
          </p:nvSpPr>
          <p:spPr>
            <a:xfrm>
              <a:off x="2595" y="2975"/>
              <a:ext cx="1311" cy="1302"/>
            </a:xfrm>
            <a:prstGeom prst="ellipse">
              <a:avLst/>
            </a:prstGeom>
            <a:pattFill prst="wdUpDiag">
              <a:fgClr>
                <a:srgbClr val="E6D7FE"/>
              </a:fgClr>
              <a:bgClr>
                <a:schemeClr val="bg1"/>
              </a:bgClr>
            </a:pattFill>
            <a:ln w="82550">
              <a:solidFill>
                <a:srgbClr val="D5BAFD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2720" y="2970"/>
              <a:ext cx="1155" cy="13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4800" b="1">
                  <a:ln w="12700">
                    <a:solidFill>
                      <a:schemeClr val="tx2">
                        <a:lumMod val="75000"/>
                      </a:schemeClr>
                    </a:solidFill>
                    <a:prstDash val="solid"/>
                  </a:ln>
                  <a:pattFill prst="dkUpDiag">
                    <a:fgClr>
                      <a:schemeClr val="tx2"/>
                    </a:fgClr>
                    <a:bgClr>
                      <a:schemeClr val="tx2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tx2">
                        <a:lumMod val="75000"/>
                      </a:schemeClr>
                    </a:outerShdw>
                  </a:effectLst>
                </a:rPr>
                <a:t>文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70370" y="3528060"/>
            <a:ext cx="1056640" cy="1066165"/>
            <a:chOff x="10713" y="6008"/>
            <a:chExt cx="1508" cy="1495"/>
          </a:xfrm>
        </p:grpSpPr>
        <p:sp>
          <p:nvSpPr>
            <p:cNvPr id="54" name="椭圆 53"/>
            <p:cNvSpPr/>
            <p:nvPr/>
          </p:nvSpPr>
          <p:spPr>
            <a:xfrm>
              <a:off x="10713" y="6008"/>
              <a:ext cx="1508" cy="1495"/>
            </a:xfrm>
            <a:prstGeom prst="ellipse">
              <a:avLst/>
            </a:prstGeom>
            <a:pattFill prst="wdDnDiag">
              <a:fgClr>
                <a:srgbClr val="EFD2D2"/>
              </a:fgClr>
              <a:bgClr>
                <a:schemeClr val="bg1"/>
              </a:bgClr>
            </a:pattFill>
            <a:ln w="82550">
              <a:solidFill>
                <a:srgbClr val="E0A7A7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</a:bodyPr>
            <a:lstStyle/>
            <a:p>
              <a:pPr algn="ctr"/>
              <a:endPara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10780" y="6051"/>
              <a:ext cx="1373" cy="142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algn="ctr"/>
              <a:r>
                <a:rPr lang="zh-CN" altLang="en-US" sz="6000" b="1">
                  <a:solidFill>
                    <a:srgbClr val="29075C"/>
                  </a:solidFill>
                  <a:effectLst/>
                </a:rPr>
                <a:t>作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827010" y="3535045"/>
            <a:ext cx="1022985" cy="1052195"/>
            <a:chOff x="8298" y="7150"/>
            <a:chExt cx="1508" cy="1495"/>
          </a:xfrm>
        </p:grpSpPr>
        <p:sp>
          <p:nvSpPr>
            <p:cNvPr id="49" name="椭圆 48"/>
            <p:cNvSpPr/>
            <p:nvPr/>
          </p:nvSpPr>
          <p:spPr>
            <a:xfrm>
              <a:off x="8298" y="7150"/>
              <a:ext cx="1508" cy="1495"/>
            </a:xfrm>
            <a:prstGeom prst="ellipse">
              <a:avLst/>
            </a:prstGeom>
            <a:pattFill prst="wdDnDiag">
              <a:fgClr>
                <a:srgbClr val="EFD2D2"/>
              </a:fgClr>
              <a:bgClr>
                <a:schemeClr val="bg1"/>
              </a:bgClr>
            </a:pattFill>
            <a:ln w="82550">
              <a:solidFill>
                <a:srgbClr val="E0A7A7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</a:bodyPr>
            <a:lstStyle/>
            <a:p>
              <a:pPr algn="ctr"/>
              <a:endPara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8366" y="7172"/>
              <a:ext cx="1373" cy="144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6000" b="1">
                  <a:solidFill>
                    <a:srgbClr val="29075C"/>
                  </a:solidFill>
                  <a:effectLst/>
                  <a:sym typeface="+mn-ea"/>
                </a:rPr>
                <a:t>者</a:t>
              </a:r>
            </a:p>
          </p:txBody>
        </p:sp>
      </p:grpSp>
      <p:pic>
        <p:nvPicPr>
          <p:cNvPr id="57" name="图片 56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9"/>
          <a:srcRect r="44293"/>
          <a:stretch>
            <a:fillRect/>
          </a:stretch>
        </p:blipFill>
        <p:spPr>
          <a:xfrm rot="5400000">
            <a:off x="7372985" y="-69850"/>
            <a:ext cx="1174115" cy="1954530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9"/>
          <a:srcRect b="25231"/>
          <a:stretch>
            <a:fillRect/>
          </a:stretch>
        </p:blipFill>
        <p:spPr>
          <a:xfrm>
            <a:off x="3141980" y="203835"/>
            <a:ext cx="1830070" cy="1268095"/>
          </a:xfrm>
          <a:prstGeom prst="rect">
            <a:avLst/>
          </a:prstGeom>
        </p:spPr>
      </p:pic>
      <p:grpSp>
        <p:nvGrpSpPr>
          <p:cNvPr id="61" name="组合 60"/>
          <p:cNvGrpSpPr/>
          <p:nvPr>
            <p:custDataLst>
              <p:tags r:id="rId3"/>
            </p:custDataLst>
          </p:nvPr>
        </p:nvGrpSpPr>
        <p:grpSpPr>
          <a:xfrm>
            <a:off x="5916295" y="5296535"/>
            <a:ext cx="2319655" cy="1275715"/>
            <a:chOff x="383833" y="1596512"/>
            <a:chExt cx="5852669" cy="4131937"/>
          </a:xfrm>
        </p:grpSpPr>
        <p:pic>
          <p:nvPicPr>
            <p:cNvPr id="62" name="图片 61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 rotWithShape="1">
            <a:blip r:embed="rId10" cstate="print"/>
            <a:srcRect/>
            <a:stretch>
              <a:fillRect/>
            </a:stretch>
          </p:blipFill>
          <p:spPr>
            <a:xfrm rot="16200000">
              <a:off x="1893794" y="1385739"/>
              <a:ext cx="4131936" cy="455348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3" name="图片 62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11" cstate="print"/>
            <a:stretch>
              <a:fillRect/>
            </a:stretch>
          </p:blipFill>
          <p:spPr>
            <a:xfrm>
              <a:off x="383833" y="1954698"/>
              <a:ext cx="5852667" cy="3773751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917" y="2000240"/>
            <a:ext cx="5715040" cy="2500330"/>
          </a:xfrm>
          <a:prstGeom prst="rect">
            <a:avLst/>
          </a:prstGeom>
          <a:noFill/>
          <a:ln w="53975" cap="flat" cmpd="dbl">
            <a:gradFill>
              <a:gsLst>
                <a:gs pos="100000">
                  <a:srgbClr val="C9091E">
                    <a:alpha val="41000"/>
                    <a:lumMod val="56000"/>
                    <a:lumOff val="44000"/>
                  </a:srgbClr>
                </a:gs>
                <a:gs pos="0">
                  <a:srgbClr val="EFE4FF">
                    <a:lumMod val="81000"/>
                    <a:lumOff val="19000"/>
                  </a:srgbClr>
                </a:gs>
                <a:gs pos="90000">
                  <a:srgbClr val="C337BB"/>
                </a:gs>
                <a:gs pos="57000">
                  <a:srgbClr val="F8C2FF"/>
                </a:gs>
                <a:gs pos="22000">
                  <a:srgbClr val="DDC0FD"/>
                </a:gs>
                <a:gs pos="32000">
                  <a:srgbClr val="EEC9F8"/>
                </a:gs>
                <a:gs pos="80000">
                  <a:srgbClr val="D15BCD"/>
                </a:gs>
                <a:gs pos="45000">
                  <a:srgbClr val="C89AFC"/>
                </a:gs>
                <a:gs pos="12000">
                  <a:srgbClr val="E8D9FE"/>
                </a:gs>
                <a:gs pos="69000">
                  <a:srgbClr val="E8ADE4">
                    <a:alpha val="100000"/>
                  </a:srgbClr>
                </a:gs>
              </a:gsLst>
              <a:lin ang="6000000" scaled="1"/>
            </a:gradFill>
            <a:prstDash val="lgDash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 rot="5400000">
            <a:off x="3538855" y="1319530"/>
            <a:ext cx="2066925" cy="8715375"/>
          </a:xfrm>
          <a:prstGeom prst="rect">
            <a:avLst/>
          </a:prstGeom>
          <a:noFill/>
          <a:ln w="53975" cap="flat" cmpd="dbl">
            <a:gradFill>
              <a:gsLst>
                <a:gs pos="19000">
                  <a:srgbClr val="FEF058"/>
                </a:gs>
                <a:gs pos="74000">
                  <a:srgbClr val="F4C262"/>
                </a:gs>
                <a:gs pos="87000">
                  <a:srgbClr val="F0B928"/>
                </a:gs>
                <a:gs pos="13000">
                  <a:srgbClr val="FDF731"/>
                </a:gs>
                <a:gs pos="61000">
                  <a:srgbClr val="D2C100"/>
                </a:gs>
                <a:gs pos="0">
                  <a:srgbClr val="F7F6B6"/>
                </a:gs>
                <a:gs pos="46000">
                  <a:srgbClr val="F6DA6D"/>
                </a:gs>
                <a:gs pos="6000">
                  <a:srgbClr val="FEF698"/>
                </a:gs>
                <a:gs pos="100000">
                  <a:srgbClr val="DA9C24"/>
                </a:gs>
                <a:gs pos="32000">
                  <a:srgbClr val="F7EA68"/>
                </a:gs>
              </a:gsLst>
              <a:lin ang="6000000" scaled="1"/>
            </a:gradFill>
            <a:prstDash val="lgDash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5" cstate="print">
            <a:clrChange>
              <a:clrFrom>
                <a:srgbClr val="F4F4F2">
                  <a:alpha val="100000"/>
                </a:srgbClr>
              </a:clrFrom>
              <a:clrTo>
                <a:srgbClr val="F4F4F2">
                  <a:alpha val="100000"/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07975" y="5541645"/>
            <a:ext cx="2570480" cy="1098550"/>
          </a:xfrm>
          <a:prstGeom prst="rect">
            <a:avLst/>
          </a:prstGeom>
        </p:spPr>
      </p:pic>
      <p:sp>
        <p:nvSpPr>
          <p:cNvPr id="14" name="椭圆 13"/>
          <p:cNvSpPr/>
          <p:nvPr/>
        </p:nvSpPr>
        <p:spPr>
          <a:xfrm>
            <a:off x="8001024" y="5715016"/>
            <a:ext cx="1071570" cy="1071570"/>
          </a:xfrm>
          <a:prstGeom prst="ellipse">
            <a:avLst/>
          </a:prstGeom>
          <a:pattFill prst="wdDnDiag">
            <a:fgClr>
              <a:srgbClr val="E6D7FE"/>
            </a:fgClr>
            <a:bgClr>
              <a:schemeClr val="bg1"/>
            </a:bgClr>
          </a:pattFill>
          <a:ln w="82550">
            <a:solidFill>
              <a:srgbClr val="3B058C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7286644" y="5715016"/>
            <a:ext cx="1071570" cy="1071570"/>
          </a:xfrm>
          <a:prstGeom prst="ellipse">
            <a:avLst/>
          </a:prstGeom>
          <a:pattFill prst="wdDnDiag">
            <a:fgClr>
              <a:srgbClr val="E6D7FE"/>
            </a:fgClr>
            <a:bgClr>
              <a:schemeClr val="bg1"/>
            </a:bgClr>
          </a:pattFill>
          <a:ln w="82550">
            <a:solidFill>
              <a:srgbClr val="29075C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7" name="图片 56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6">
            <a:lum bright="30000"/>
          </a:blip>
          <a:srcRect r="44293"/>
          <a:stretch>
            <a:fillRect/>
          </a:stretch>
        </p:blipFill>
        <p:spPr>
          <a:xfrm rot="16200000">
            <a:off x="6162675" y="-790575"/>
            <a:ext cx="2400300" cy="3996055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7406407" y="5786454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rgbClr val="8BFFE9"/>
                  </a:solidFill>
                  <a:prstDash val="solid"/>
                </a:ln>
                <a:solidFill>
                  <a:srgbClr val="00FF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作</a:t>
            </a:r>
            <a:endParaRPr lang="zh-CN" altLang="en-US" sz="5400" b="1" cap="none" spc="0" dirty="0">
              <a:ln w="12700">
                <a:solidFill>
                  <a:srgbClr val="8BFFE9"/>
                </a:solidFill>
                <a:prstDash val="solid"/>
              </a:ln>
              <a:solidFill>
                <a:srgbClr val="00FFCC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57475" y="4644081"/>
            <a:ext cx="8715436" cy="2066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base">
              <a:lnSpc>
                <a:spcPts val="2200"/>
              </a:lnSpc>
              <a:buClrTx/>
              <a:buSzTx/>
              <a:buFontTx/>
              <a:buNone/>
            </a:pPr>
            <a:r>
              <a:rPr lang="en-US" altLang="zh-CN" sz="1600" spc="-150" dirty="0" smtClean="0">
                <a:solidFill>
                  <a:srgbClr val="333333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       </a:t>
            </a:r>
            <a:r>
              <a:rPr lang="en-US" altLang="zh-CN" sz="1600" spc="-150" dirty="0" smtClean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sz="1600" spc="-15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辛弃疾（1140年5月28日－1207年10月3日），原字坦夫，后改字幼安，号稼轩，山东东路济南府历城县（今济南市历城区遥墙镇四凤闸村）人。南宋豪放派词人、将领，有“词中之龙”之称。与苏轼合称“苏辛”，与李清照并称“济南二安”。</a:t>
            </a:r>
            <a:r>
              <a:rPr lang="zh-CN" sz="1600" spc="-30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</a:t>
            </a:r>
            <a:r>
              <a:rPr lang="en-US" altLang="zh-CN" sz="1600" spc="-30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                                                                                        </a:t>
            </a:r>
            <a:r>
              <a:rPr lang="zh-CN" sz="1600" spc="-30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</a:p>
          <a:p>
            <a:pPr algn="l" fontAlgn="base">
              <a:lnSpc>
                <a:spcPts val="2200"/>
              </a:lnSpc>
              <a:buClrTx/>
              <a:buSzTx/>
              <a:buFontTx/>
              <a:buNone/>
            </a:pPr>
            <a:r>
              <a:rPr lang="zh-CN" sz="1600" spc="-30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        辛弃疾生于金国，少年抗金归宋，曾任江西安抚使、福建安抚</a:t>
            </a:r>
          </a:p>
          <a:p>
            <a:pPr algn="l" fontAlgn="base">
              <a:lnSpc>
                <a:spcPts val="2200"/>
              </a:lnSpc>
              <a:buClrTx/>
              <a:buSzTx/>
              <a:buFontTx/>
              <a:buNone/>
            </a:pPr>
            <a:r>
              <a:rPr lang="zh-CN" sz="1600" spc="-30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   使等职。因其著条陈战守之策与当政的主和派政见不合，后</a:t>
            </a:r>
          </a:p>
          <a:p>
            <a:pPr algn="l" fontAlgn="base">
              <a:lnSpc>
                <a:spcPts val="2200"/>
              </a:lnSpc>
              <a:buClrTx/>
              <a:buSzTx/>
              <a:buFontTx/>
              <a:buNone/>
            </a:pPr>
            <a:r>
              <a:rPr lang="zh-CN" sz="1600" spc="-30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   被弹劾落职，退隐山居。开禧三年（1207年</a:t>
            </a:r>
            <a:r>
              <a:rPr lang="zh-CN" altLang="en-US" sz="1600" spc="-30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），</a:t>
            </a:r>
            <a:r>
              <a:rPr lang="zh-CN" sz="1600" spc="-30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辛弃疾病逝，</a:t>
            </a:r>
          </a:p>
          <a:p>
            <a:pPr algn="l" fontAlgn="base">
              <a:lnSpc>
                <a:spcPts val="2200"/>
              </a:lnSpc>
              <a:buClrTx/>
              <a:buSzTx/>
              <a:buFontTx/>
              <a:buNone/>
            </a:pPr>
            <a:r>
              <a:rPr lang="zh-CN" sz="1600" spc="-300" dirty="0" smtClean="0">
                <a:ln>
                  <a:noFill/>
                </a:ln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   年六十八。后赠少师，谥号“忠敏”。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8143900" y="5786454"/>
            <a:ext cx="88037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rgbClr val="8BFFE9"/>
                  </a:solidFill>
                  <a:prstDash val="solid"/>
                </a:ln>
                <a:solidFill>
                  <a:srgbClr val="00FF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者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57505" y="3016885"/>
            <a:ext cx="5572125" cy="1345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zh-CN" sz="1600"/>
              <a:t>        </a:t>
            </a: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蛾儿雪柳黄金缕。笑语盈盈暗香去。众里   </a:t>
            </a:r>
          </a:p>
          <a:p>
            <a:pPr>
              <a:lnSpc>
                <a:spcPct val="170000"/>
              </a:lnSpc>
            </a:pP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寻他千百度。蓦然回首，那人却在，灯火阑</a:t>
            </a:r>
          </a:p>
          <a:p>
            <a:pPr>
              <a:lnSpc>
                <a:spcPct val="170000"/>
              </a:lnSpc>
            </a:pP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珊处。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238240" y="290830"/>
            <a:ext cx="2637790" cy="42208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600"/>
              <a:t>        </a:t>
            </a: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像东风吹散千树繁花一样，又吹得烟火纷纷，乱落如雨。豪华的马车满路芳香。悠扬的凤箫声四处回荡，玉壶般的明月渐渐西斜，一夜鱼龙灯飞舞笑语喧哗。</a:t>
            </a:r>
          </a:p>
          <a:p>
            <a:pPr>
              <a:lnSpc>
                <a:spcPct val="120000"/>
              </a:lnSpc>
            </a:pP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美人头上都戴着亮丽的饰物，笑语盈盈地随人群走过，身上香气飘洒。</a:t>
            </a:r>
          </a:p>
          <a:p>
            <a:pPr>
              <a:lnSpc>
                <a:spcPct val="120000"/>
              </a:lnSpc>
            </a:pP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我在人群中寻找她</a:t>
            </a:r>
          </a:p>
          <a:p>
            <a:pPr>
              <a:lnSpc>
                <a:spcPct val="120000"/>
              </a:lnSpc>
            </a:pP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千百回，猛然一回</a:t>
            </a:r>
          </a:p>
          <a:p>
            <a:pPr>
              <a:lnSpc>
                <a:spcPct val="120000"/>
              </a:lnSpc>
            </a:pP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头，不经意间却在</a:t>
            </a:r>
          </a:p>
          <a:p>
            <a:pPr>
              <a:lnSpc>
                <a:spcPct val="120000"/>
              </a:lnSpc>
            </a:pP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灯火零落之处发现</a:t>
            </a:r>
          </a:p>
          <a:p>
            <a:pPr>
              <a:lnSpc>
                <a:spcPct val="120000"/>
              </a:lnSpc>
            </a:pP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了她。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85720" y="2214554"/>
            <a:ext cx="5564505" cy="9271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70000"/>
              </a:lnSpc>
            </a:pPr>
            <a:r>
              <a:rPr lang="en-US" altLang="zh-CN" sz="16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东风夜放花千树。更吹落、星如雨。宝马雕车香满路。凤箫声动，玉壶光转，一夜鱼龙舞。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6534" y="3016901"/>
            <a:ext cx="1071570" cy="1071570"/>
          </a:xfrm>
          <a:prstGeom prst="ellipse">
            <a:avLst/>
          </a:prstGeom>
          <a:pattFill prst="wdDnDiag">
            <a:fgClr>
              <a:srgbClr val="FCCFF9"/>
            </a:fgClr>
            <a:bgClr>
              <a:schemeClr val="bg1"/>
            </a:bgClr>
          </a:pattFill>
          <a:ln w="8255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/>
              <a:t> </a:t>
            </a:r>
          </a:p>
        </p:txBody>
      </p:sp>
      <p:sp>
        <p:nvSpPr>
          <p:cNvPr id="23" name="椭圆 22"/>
          <p:cNvSpPr/>
          <p:nvPr/>
        </p:nvSpPr>
        <p:spPr>
          <a:xfrm>
            <a:off x="781069" y="3669046"/>
            <a:ext cx="1071570" cy="1071570"/>
          </a:xfrm>
          <a:prstGeom prst="ellipse">
            <a:avLst/>
          </a:prstGeom>
          <a:pattFill prst="wdDnDiag">
            <a:fgClr>
              <a:srgbClr val="FCCFF9"/>
            </a:fgClr>
            <a:bgClr>
              <a:schemeClr val="bg1"/>
            </a:bgClr>
          </a:pattFill>
          <a:ln w="8255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/>
              <a:t> </a:t>
            </a:r>
          </a:p>
        </p:txBody>
      </p:sp>
      <p:sp>
        <p:nvSpPr>
          <p:cNvPr id="25" name="矩形 24"/>
          <p:cNvSpPr/>
          <p:nvPr/>
        </p:nvSpPr>
        <p:spPr>
          <a:xfrm>
            <a:off x="117793" y="3091815"/>
            <a:ext cx="948055" cy="10147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000" b="1">
                <a:ln w="25400" cmpd="sng">
                  <a:solidFill>
                    <a:srgbClr val="68C4A5">
                      <a:alpha val="94000"/>
                    </a:srgbClr>
                  </a:solidFill>
                  <a:prstDash val="solid"/>
                </a:ln>
                <a:blipFill>
                  <a:blip r:embed="rId7">
                    <a:alphaModFix amt="99000"/>
                  </a:blip>
                  <a:tile tx="139700" ty="0" sx="59000" sy="42000" flip="none" algn="b"/>
                </a:blipFill>
                <a:effectLst>
                  <a:glow rad="63500">
                    <a:srgbClr val="F1D66F">
                      <a:alpha val="37000"/>
                    </a:srgbClr>
                  </a:glow>
                </a:effectLst>
              </a:rPr>
              <a:t>诗</a:t>
            </a:r>
          </a:p>
        </p:txBody>
      </p:sp>
      <p:sp>
        <p:nvSpPr>
          <p:cNvPr id="26" name="矩形 25"/>
          <p:cNvSpPr/>
          <p:nvPr/>
        </p:nvSpPr>
        <p:spPr>
          <a:xfrm>
            <a:off x="834073" y="3697605"/>
            <a:ext cx="948055" cy="10147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000" b="1">
                <a:ln w="25400" cmpd="sng">
                  <a:solidFill>
                    <a:srgbClr val="68C4A5">
                      <a:alpha val="94000"/>
                    </a:srgbClr>
                  </a:solidFill>
                  <a:prstDash val="solid"/>
                </a:ln>
                <a:blipFill>
                  <a:blip r:embed="rId7">
                    <a:alphaModFix amt="99000"/>
                  </a:blip>
                  <a:tile tx="139700" ty="0" sx="59000" sy="42000" flip="none" algn="b"/>
                </a:blipFill>
                <a:effectLst>
                  <a:glow rad="63500">
                    <a:srgbClr val="F1D66F">
                      <a:alpha val="37000"/>
                    </a:srgbClr>
                  </a:glow>
                </a:effectLst>
              </a:rPr>
              <a:t>文</a:t>
            </a:r>
          </a:p>
        </p:txBody>
      </p:sp>
      <p:sp>
        <p:nvSpPr>
          <p:cNvPr id="43" name="矩形 42"/>
          <p:cNvSpPr/>
          <p:nvPr/>
        </p:nvSpPr>
        <p:spPr>
          <a:xfrm rot="300000">
            <a:off x="531469" y="308356"/>
            <a:ext cx="5612434" cy="1323439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345874" lon="20948778" rev="484195"/>
            </a:camera>
            <a:lightRig rig="threePt" dir="t"/>
          </a:scene3d>
        </p:spPr>
        <p:txBody>
          <a:bodyPr wrap="none" rtlCol="0" anchor="t">
            <a:spAutoFit/>
            <a:scene3d>
              <a:camera prst="obliqueTopRight">
                <a:rot lat="21345291" lon="20354738" rev="537812"/>
              </a:camera>
              <a:lightRig rig="soft" dir="t">
                <a:rot lat="0" lon="0" rev="7200000"/>
              </a:lightRig>
            </a:scene3d>
            <a:sp3d extrusionH="508000" contourW="12700" prstMaterial="matte">
              <a:extrusionClr>
                <a:srgbClr val="01DCFD"/>
              </a:extrusionClr>
              <a:contourClr>
                <a:srgbClr val="01DCFD"/>
              </a:contourClr>
            </a:sp3d>
          </a:bodyPr>
          <a:lstStyle/>
          <a:p>
            <a:pPr algn="ctr"/>
            <a:r>
              <a:rPr lang="zh-CN" altLang="en-US" sz="8000" b="1" dirty="0">
                <a:ln w="0" cmpd="dbl">
                  <a:solidFill>
                    <a:srgbClr val="00B0F0"/>
                  </a:solidFill>
                  <a:prstDash val="solid"/>
                </a:ln>
                <a:pattFill prst="shingle">
                  <a:fgClr>
                    <a:srgbClr val="FF7C80"/>
                  </a:fgClr>
                  <a:bgClr>
                    <a:schemeClr val="bg1"/>
                  </a:bgClr>
                </a:pattFill>
                <a:effectLst/>
              </a:rPr>
              <a:t>青玉案·元夕</a:t>
            </a:r>
          </a:p>
        </p:txBody>
      </p:sp>
      <p:sp>
        <p:nvSpPr>
          <p:cNvPr id="27" name="矩形 26"/>
          <p:cNvSpPr/>
          <p:nvPr/>
        </p:nvSpPr>
        <p:spPr>
          <a:xfrm>
            <a:off x="6184265" y="285115"/>
            <a:ext cx="2745740" cy="4216400"/>
          </a:xfrm>
          <a:prstGeom prst="rect">
            <a:avLst/>
          </a:prstGeom>
          <a:noFill/>
          <a:ln w="53975" cap="flat" cmpd="dbl">
            <a:gradFill flip="none" rotWithShape="1">
              <a:gsLst>
                <a:gs pos="12000">
                  <a:srgbClr val="A9F7ED"/>
                </a:gs>
                <a:gs pos="93000">
                  <a:srgbClr val="096348">
                    <a:alpha val="100000"/>
                  </a:srgbClr>
                </a:gs>
                <a:gs pos="100000">
                  <a:srgbClr val="075137"/>
                </a:gs>
                <a:gs pos="64000">
                  <a:srgbClr val="11C199"/>
                </a:gs>
                <a:gs pos="24000">
                  <a:srgbClr val="70F2E1"/>
                </a:gs>
                <a:gs pos="40000">
                  <a:srgbClr val="35EDC8"/>
                </a:gs>
                <a:gs pos="82000">
                  <a:srgbClr val="0A7459"/>
                </a:gs>
                <a:gs pos="54000">
                  <a:srgbClr val="14DEB1"/>
                </a:gs>
                <a:gs pos="0">
                  <a:srgbClr val="D0FBF5"/>
                </a:gs>
                <a:gs pos="74000">
                  <a:srgbClr val="0E9C79"/>
                </a:gs>
              </a:gsLst>
              <a:lin ang="2700000" scaled="1"/>
              <a:tileRect/>
            </a:gradFill>
            <a:prstDash val="lgDash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8001024" y="2625741"/>
            <a:ext cx="1071570" cy="1071570"/>
          </a:xfrm>
          <a:prstGeom prst="ellipse">
            <a:avLst/>
          </a:prstGeom>
          <a:pattFill prst="wdDn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82550">
            <a:solidFill>
              <a:schemeClr val="tx1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8001024" y="3571891"/>
            <a:ext cx="1071570" cy="1071570"/>
          </a:xfrm>
          <a:prstGeom prst="ellipse">
            <a:avLst/>
          </a:prstGeom>
          <a:pattFill prst="wdDn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82550">
            <a:solidFill>
              <a:schemeClr val="tx1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062278" y="2682875"/>
            <a:ext cx="948055" cy="10147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000" b="1">
                <a:blipFill>
                  <a:blip r:embed="rId8"/>
                  <a:stretch>
                    <a:fillRect/>
                  </a:stretch>
                </a:blip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译</a:t>
            </a:r>
          </a:p>
        </p:txBody>
      </p:sp>
      <p:sp>
        <p:nvSpPr>
          <p:cNvPr id="32" name="矩形 31"/>
          <p:cNvSpPr/>
          <p:nvPr/>
        </p:nvSpPr>
        <p:spPr>
          <a:xfrm>
            <a:off x="8075613" y="3600450"/>
            <a:ext cx="948055" cy="10147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000" b="1">
                <a:blipFill>
                  <a:blip r:embed="rId8"/>
                  <a:stretch>
                    <a:fillRect/>
                  </a:stretch>
                </a:blip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文</a:t>
            </a: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-26035" y="985518"/>
            <a:ext cx="2149475" cy="21577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43570" y="285728"/>
            <a:ext cx="3214710" cy="3786509"/>
          </a:xfrm>
          <a:prstGeom prst="rect">
            <a:avLst/>
          </a:prstGeom>
          <a:noFill/>
          <a:ln w="53975" cmpd="dbl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rgbClr val="FF4362"/>
                </a:gs>
                <a:gs pos="36000">
                  <a:srgbClr val="FF7DA2"/>
                </a:gs>
                <a:gs pos="63000">
                  <a:srgbClr val="FF5575"/>
                </a:gs>
                <a:gs pos="13000">
                  <a:srgbClr val="FFA1C0"/>
                </a:gs>
                <a:gs pos="0">
                  <a:srgbClr val="FFC3DB"/>
                </a:gs>
                <a:gs pos="100000">
                  <a:srgbClr val="FF1D3D"/>
                </a:gs>
                <a:gs pos="88000">
                  <a:srgbClr val="FF3354"/>
                </a:gs>
                <a:gs pos="49000">
                  <a:srgbClr val="FF6D89"/>
                </a:gs>
                <a:gs pos="24000">
                  <a:srgbClr val="FF8DB0"/>
                </a:gs>
              </a:gsLst>
              <a:lin ang="5400000" scaled="1"/>
            </a:gradFill>
            <a:prstDash val="dashDot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5400000">
            <a:off x="3357554" y="1142984"/>
            <a:ext cx="2428892" cy="8572560"/>
          </a:xfrm>
          <a:prstGeom prst="rect">
            <a:avLst/>
          </a:prstGeom>
          <a:noFill/>
          <a:ln w="53975" cmpd="dbl">
            <a:gradFill flip="none" rotWithShape="1">
              <a:gsLst>
                <a:gs pos="55000">
                  <a:srgbClr val="00C4F2"/>
                </a:gs>
                <a:gs pos="70000">
                  <a:srgbClr val="19D3FF"/>
                </a:gs>
                <a:gs pos="85000">
                  <a:srgbClr val="47DCFF"/>
                </a:gs>
                <a:gs pos="89000">
                  <a:srgbClr val="7DE6FF"/>
                </a:gs>
                <a:gs pos="95000">
                  <a:srgbClr val="A3EDFF"/>
                </a:gs>
                <a:gs pos="100000">
                  <a:srgbClr val="BDF2FF"/>
                </a:gs>
                <a:gs pos="45000">
                  <a:srgbClr val="00A5CC"/>
                </a:gs>
                <a:gs pos="30000">
                  <a:srgbClr val="007BF6"/>
                </a:gs>
                <a:gs pos="20000">
                  <a:srgbClr val="0066CC"/>
                </a:gs>
                <a:gs pos="10000">
                  <a:srgbClr val="004992"/>
                </a:gs>
              </a:gsLst>
              <a:path path="circle">
                <a:fillToRect l="100000" t="100000"/>
              </a:path>
              <a:tileRect r="-100000" b="-100000"/>
            </a:gradFill>
            <a:prstDash val="dash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7401560" y="285750"/>
            <a:ext cx="2076450" cy="2971165"/>
          </a:xfrm>
          <a:prstGeom prst="rect">
            <a:avLst/>
          </a:prstGeom>
        </p:spPr>
      </p:pic>
      <p:sp>
        <p:nvSpPr>
          <p:cNvPr id="12" name="椭圆 11"/>
          <p:cNvSpPr/>
          <p:nvPr/>
        </p:nvSpPr>
        <p:spPr>
          <a:xfrm>
            <a:off x="5429269" y="2357136"/>
            <a:ext cx="1071570" cy="1071570"/>
          </a:xfrm>
          <a:prstGeom prst="ellipse">
            <a:avLst/>
          </a:prstGeom>
          <a:pattFill prst="wdDnDiag">
            <a:fgClr>
              <a:schemeClr val="accent1">
                <a:lumMod val="40000"/>
                <a:lumOff val="60000"/>
              </a:schemeClr>
            </a:fgClr>
            <a:bgClr>
              <a:srgbClr val="FFFFFF"/>
            </a:bgClr>
          </a:pattFill>
          <a:ln w="82550">
            <a:solidFill>
              <a:srgbClr val="002060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/>
              <a:t> </a:t>
            </a:r>
          </a:p>
        </p:txBody>
      </p:sp>
      <p:sp>
        <p:nvSpPr>
          <p:cNvPr id="13" name="矩形 12"/>
          <p:cNvSpPr/>
          <p:nvPr/>
        </p:nvSpPr>
        <p:spPr>
          <a:xfrm>
            <a:off x="5490528" y="2385695"/>
            <a:ext cx="948055" cy="10147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000" b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诗</a:t>
            </a:r>
          </a:p>
        </p:txBody>
      </p:sp>
      <p:sp>
        <p:nvSpPr>
          <p:cNvPr id="30" name="矩形 29"/>
          <p:cNvSpPr/>
          <p:nvPr/>
        </p:nvSpPr>
        <p:spPr>
          <a:xfrm>
            <a:off x="285750" y="1735455"/>
            <a:ext cx="5142865" cy="2336165"/>
          </a:xfrm>
          <a:prstGeom prst="rect">
            <a:avLst/>
          </a:prstGeom>
          <a:noFill/>
          <a:ln w="53975" cap="flat" cmpd="dbl">
            <a:gradFill flip="none" rotWithShape="1">
              <a:gsLst>
                <a:gs pos="12000">
                  <a:srgbClr val="A9F7ED"/>
                </a:gs>
                <a:gs pos="93000">
                  <a:srgbClr val="096348">
                    <a:alpha val="100000"/>
                  </a:srgbClr>
                </a:gs>
                <a:gs pos="100000">
                  <a:srgbClr val="075137"/>
                </a:gs>
                <a:gs pos="64000">
                  <a:srgbClr val="11C199"/>
                </a:gs>
                <a:gs pos="24000">
                  <a:srgbClr val="70F2E1"/>
                </a:gs>
                <a:gs pos="40000">
                  <a:srgbClr val="35EDC8"/>
                </a:gs>
                <a:gs pos="82000">
                  <a:srgbClr val="0A7459"/>
                </a:gs>
                <a:gs pos="54000">
                  <a:srgbClr val="14DEB1"/>
                </a:gs>
                <a:gs pos="0">
                  <a:srgbClr val="D0FBF5"/>
                </a:gs>
                <a:gs pos="74000">
                  <a:srgbClr val="0E9C79"/>
                </a:gs>
              </a:gsLst>
              <a:lin ang="2700000" scaled="1"/>
              <a:tileRect/>
            </a:gradFill>
            <a:prstDash val="lgDash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5429269" y="3269631"/>
            <a:ext cx="1071570" cy="1071570"/>
          </a:xfrm>
          <a:prstGeom prst="ellipse">
            <a:avLst/>
          </a:prstGeom>
          <a:pattFill prst="wdDnDiag">
            <a:fgClr>
              <a:schemeClr val="accent1">
                <a:lumMod val="40000"/>
                <a:lumOff val="60000"/>
              </a:schemeClr>
            </a:fgClr>
            <a:bgClr>
              <a:srgbClr val="FFFFFF"/>
            </a:bgClr>
          </a:pattFill>
          <a:ln w="82550">
            <a:solidFill>
              <a:srgbClr val="002060"/>
            </a:solidFill>
          </a:ln>
          <a:effectLst>
            <a:outerShdw blurRad="50800" dist="139700" dir="7020000" sx="91000" sy="91000" algn="ctr" rotWithShape="0">
              <a:srgbClr val="6600CC">
                <a:alpha val="18000"/>
              </a:srgb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/>
              <a:t>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895340" y="408940"/>
            <a:ext cx="2540000" cy="3322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蒋捷（约1245-1305后），字胜欲，号竹山，南宋词人，宋末元初阳羡（今江</a:t>
            </a:r>
          </a:p>
          <a:p>
            <a:pPr>
              <a:lnSpc>
                <a:spcPct val="15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苏宜兴）人。先世为宜</a:t>
            </a:r>
          </a:p>
          <a:p>
            <a:pPr>
              <a:lnSpc>
                <a:spcPct val="15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兴巨族，咸淳十年（1274）</a:t>
            </a:r>
          </a:p>
          <a:p>
            <a:pPr>
              <a:lnSpc>
                <a:spcPct val="15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进士。南宋亡，深怀亡国</a:t>
            </a:r>
          </a:p>
          <a:p>
            <a:pPr>
              <a:lnSpc>
                <a:spcPct val="15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之痛，隐居不仕，人</a:t>
            </a:r>
          </a:p>
          <a:p>
            <a:pPr>
              <a:lnSpc>
                <a:spcPct val="15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称“竹山先生”、  </a:t>
            </a:r>
          </a:p>
          <a:p>
            <a:pPr>
              <a:lnSpc>
                <a:spcPct val="15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“樱桃进士”，其气节</a:t>
            </a:r>
          </a:p>
          <a:p>
            <a:pPr>
              <a:lnSpc>
                <a:spcPct val="15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为时人所重。</a:t>
            </a:r>
          </a:p>
        </p:txBody>
      </p:sp>
      <p:sp>
        <p:nvSpPr>
          <p:cNvPr id="14" name="矩形 13"/>
          <p:cNvSpPr/>
          <p:nvPr/>
        </p:nvSpPr>
        <p:spPr>
          <a:xfrm>
            <a:off x="5490528" y="3269615"/>
            <a:ext cx="948055" cy="10147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000" b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人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97790" y="3143250"/>
            <a:ext cx="1071880" cy="1071880"/>
            <a:chOff x="102" y="3757"/>
            <a:chExt cx="1688" cy="1688"/>
          </a:xfrm>
        </p:grpSpPr>
        <p:sp>
          <p:nvSpPr>
            <p:cNvPr id="9" name="椭圆 8"/>
            <p:cNvSpPr/>
            <p:nvPr/>
          </p:nvSpPr>
          <p:spPr>
            <a:xfrm>
              <a:off x="102" y="3757"/>
              <a:ext cx="1688" cy="1688"/>
            </a:xfrm>
            <a:prstGeom prst="ellipse">
              <a:avLst/>
            </a:prstGeom>
            <a:pattFill prst="wdDnDiag">
              <a:fgClr>
                <a:schemeClr val="accent2">
                  <a:lumMod val="40000"/>
                  <a:lumOff val="60000"/>
                </a:schemeClr>
              </a:fgClr>
              <a:bgClr>
                <a:srgbClr val="FFFFFF"/>
              </a:bgClr>
            </a:pattFill>
            <a:ln w="82550">
              <a:solidFill>
                <a:srgbClr val="910426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 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200" y="3757"/>
              <a:ext cx="1493" cy="15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6000" b="1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原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035050" y="3143250"/>
            <a:ext cx="1071880" cy="1071880"/>
            <a:chOff x="102" y="5149"/>
            <a:chExt cx="1688" cy="1688"/>
          </a:xfrm>
        </p:grpSpPr>
        <p:sp>
          <p:nvSpPr>
            <p:cNvPr id="15" name="椭圆 14"/>
            <p:cNvSpPr/>
            <p:nvPr/>
          </p:nvSpPr>
          <p:spPr>
            <a:xfrm>
              <a:off x="102" y="5149"/>
              <a:ext cx="1688" cy="1688"/>
            </a:xfrm>
            <a:prstGeom prst="ellipse">
              <a:avLst/>
            </a:prstGeom>
            <a:pattFill prst="wdDnDiag">
              <a:fgClr>
                <a:schemeClr val="accent2">
                  <a:lumMod val="40000"/>
                  <a:lumOff val="60000"/>
                </a:schemeClr>
              </a:fgClr>
              <a:bgClr>
                <a:srgbClr val="FFFFFF"/>
              </a:bgClr>
            </a:pattFill>
            <a:ln w="82550">
              <a:solidFill>
                <a:srgbClr val="910426"/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 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99" y="5149"/>
              <a:ext cx="1493" cy="15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6000" b="1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文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413385" y="1836422"/>
            <a:ext cx="4916805" cy="1878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1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白鸥问我泊孤舟，是身留，是心留？心若留时，何事锁眉头？风拍小帘灯晕舞，对闲影，冷清清，忆旧游。</a:t>
            </a:r>
          </a:p>
          <a:p>
            <a:pPr>
              <a:lnSpc>
                <a:spcPct val="170000"/>
              </a:lnSpc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    旧游旧游今在否？花外楼，柳下舟。梦也梦也，梦不到，寒水空流。漠漠黄云，湿透木棉裘。都道无人愁似我，今夜</a:t>
            </a:r>
          </a:p>
          <a:p>
            <a:pPr>
              <a:lnSpc>
                <a:spcPct val="170000"/>
              </a:lnSpc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                   雪，有梅花，似我愁。</a:t>
            </a:r>
          </a:p>
        </p:txBody>
      </p:sp>
      <p:pic>
        <p:nvPicPr>
          <p:cNvPr id="21" name="图片 2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322008" y="3357562"/>
            <a:ext cx="2035810" cy="762000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grpSp>
        <p:nvGrpSpPr>
          <p:cNvPr id="26" name="组合 25"/>
          <p:cNvGrpSpPr/>
          <p:nvPr/>
        </p:nvGrpSpPr>
        <p:grpSpPr>
          <a:xfrm>
            <a:off x="6931025" y="5711190"/>
            <a:ext cx="1071880" cy="1071880"/>
            <a:chOff x="10140" y="9084"/>
            <a:chExt cx="1688" cy="1688"/>
          </a:xfrm>
        </p:grpSpPr>
        <p:sp>
          <p:nvSpPr>
            <p:cNvPr id="10" name="椭圆 9"/>
            <p:cNvSpPr/>
            <p:nvPr/>
          </p:nvSpPr>
          <p:spPr>
            <a:xfrm>
              <a:off x="10140" y="9084"/>
              <a:ext cx="1688" cy="1688"/>
            </a:xfrm>
            <a:prstGeom prst="ellipse">
              <a:avLst/>
            </a:prstGeom>
            <a:pattFill prst="wdDnDiag">
              <a:fgClr>
                <a:srgbClr val="D1DFB1"/>
              </a:fgClr>
              <a:bgClr>
                <a:srgbClr val="FFFFFF"/>
              </a:bgClr>
            </a:pattFill>
            <a:ln w="82550">
              <a:solidFill>
                <a:schemeClr val="accent3">
                  <a:lumMod val="50000"/>
                </a:schemeClr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 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0237" y="9174"/>
              <a:ext cx="1493" cy="15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6000" b="1">
                  <a:ln w="19050" cmpd="sng">
                    <a:gradFill>
                      <a:gsLst>
                        <a:gs pos="30000">
                          <a:srgbClr val="DBEEC0"/>
                        </a:gs>
                        <a:gs pos="22000">
                          <a:srgbClr val="2F8B93">
                            <a:alpha val="100000"/>
                          </a:srgbClr>
                        </a:gs>
                        <a:gs pos="63000">
                          <a:srgbClr val="3088B5"/>
                        </a:gs>
                        <a:gs pos="81000">
                          <a:srgbClr val="2D8E70"/>
                        </a:gs>
                      </a:gsLst>
                      <a:lin ang="5400000"/>
                    </a:gradFill>
                    <a:prstDash val="solid"/>
                  </a:ln>
                  <a:blipFill>
                    <a:blip r:embed="rId9">
                      <a:alphaModFix amt="80000"/>
                    </a:blip>
                    <a:tile tx="0" ty="0" sx="82000" sy="72000" flip="none" algn="bl"/>
                  </a:blipFill>
                  <a:effectLst>
                    <a:glow rad="50800">
                      <a:srgbClr val="C5E499">
                        <a:alpha val="49000"/>
                      </a:srgbClr>
                    </a:glow>
                  </a:effectLst>
                </a:rPr>
                <a:t>译</a:t>
              </a:r>
            </a:p>
          </p:txBody>
        </p:sp>
      </p:grpSp>
      <p:pic>
        <p:nvPicPr>
          <p:cNvPr id="31" name="图片 30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0">
            <a:lum bright="24000"/>
          </a:blip>
          <a:srcRect r="25375"/>
          <a:stretch>
            <a:fillRect/>
          </a:stretch>
        </p:blipFill>
        <p:spPr>
          <a:xfrm rot="5400000">
            <a:off x="439420" y="4045585"/>
            <a:ext cx="2312035" cy="287147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grpSp>
        <p:nvGrpSpPr>
          <p:cNvPr id="25" name="组合 24"/>
          <p:cNvGrpSpPr/>
          <p:nvPr/>
        </p:nvGrpSpPr>
        <p:grpSpPr>
          <a:xfrm>
            <a:off x="8002905" y="5711190"/>
            <a:ext cx="1071880" cy="1071880"/>
            <a:chOff x="12262" y="9084"/>
            <a:chExt cx="1688" cy="1688"/>
          </a:xfrm>
        </p:grpSpPr>
        <p:sp>
          <p:nvSpPr>
            <p:cNvPr id="11" name="椭圆 10"/>
            <p:cNvSpPr/>
            <p:nvPr/>
          </p:nvSpPr>
          <p:spPr>
            <a:xfrm>
              <a:off x="12262" y="9084"/>
              <a:ext cx="1688" cy="1688"/>
            </a:xfrm>
            <a:prstGeom prst="ellipse">
              <a:avLst/>
            </a:prstGeom>
            <a:pattFill prst="wdDnDiag">
              <a:fgClr>
                <a:srgbClr val="D1DFB1"/>
              </a:fgClr>
              <a:bgClr>
                <a:srgbClr val="FFFFFF"/>
              </a:bgClr>
            </a:pattFill>
            <a:ln w="82550">
              <a:solidFill>
                <a:schemeClr val="accent3">
                  <a:lumMod val="50000"/>
                </a:schemeClr>
              </a:solidFill>
            </a:ln>
            <a:effectLst>
              <a:outerShdw blurRad="50800" dist="139700" dir="7020000" sx="91000" sy="91000" algn="ctr" rotWithShape="0">
                <a:srgbClr val="6600CC">
                  <a:alpha val="18000"/>
                </a:srgbClr>
              </a:outerShd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 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12359" y="9129"/>
              <a:ext cx="1493" cy="15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6000" b="1">
                  <a:ln w="19050" cmpd="sng">
                    <a:gradFill>
                      <a:gsLst>
                        <a:gs pos="30000">
                          <a:srgbClr val="DBEEC0"/>
                        </a:gs>
                        <a:gs pos="22000">
                          <a:srgbClr val="2F8B93">
                            <a:alpha val="100000"/>
                          </a:srgbClr>
                        </a:gs>
                        <a:gs pos="63000">
                          <a:srgbClr val="3088B5"/>
                        </a:gs>
                        <a:gs pos="81000">
                          <a:srgbClr val="2D8E70"/>
                        </a:gs>
                      </a:gsLst>
                      <a:lin ang="5400000"/>
                    </a:gradFill>
                    <a:prstDash val="solid"/>
                  </a:ln>
                  <a:blipFill>
                    <a:blip r:embed="rId9">
                      <a:alphaModFix amt="80000"/>
                    </a:blip>
                    <a:tile tx="0" ty="0" sx="82000" sy="72000" flip="none" algn="bl"/>
                  </a:blipFill>
                  <a:effectLst>
                    <a:glow rad="50800">
                      <a:srgbClr val="C5E499">
                        <a:alpha val="49000"/>
                      </a:srgbClr>
                    </a:glow>
                  </a:effectLst>
                </a:rPr>
                <a:t>文</a:t>
              </a: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413385" y="4220845"/>
            <a:ext cx="8445500" cy="24168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</a:rPr>
              <a:t>白鸥栖落水滨，默然地望着我，好似在问：夜泊溪畔是被风雪所阻，不得以停泊；还是无所去处，情愿留下？如若是自愿，又为了何事眉头紧锁？夜风袭来，掀起舱帘，吹得舱内灯火闪烁。孤处江舟，只有身影为伴，对着孤影，不禁怀念起与旧友欢聚和悠游的情景。</a:t>
            </a:r>
          </a:p>
          <a:p>
            <a:pPr>
              <a:lnSpc>
                <a:spcPct val="12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</a:rPr>
              <a:t>    昔日一同悠游的旧友，今日在哪里？回想当时，楼外一片盎然春色，相携漫步锦簇的花丛中。湖中绿波荡漾，系舟在堤边的柳树下。梦啊，梦啊，让我在梦中重温一下旧游。可是在梦中却难寻旧游，只有眼前的寒水空自流。舱外飞雪漫天，凝望浓密的阴云，任凭飞雪落在身上，浸透了棉衣。</a:t>
            </a:r>
          </a:p>
          <a:p>
            <a:pPr>
              <a:lnSpc>
                <a:spcPct val="12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</a:rPr>
              <a:t>都说没有人的忧愁，有我这般深沉，今夜，雪中的梅花，一身素白，忧愁似我。</a:t>
            </a:r>
          </a:p>
          <a:p>
            <a:pPr>
              <a:lnSpc>
                <a:spcPct val="12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</a:rPr>
              <a:t>    这首词在清冷的画面中，将深深的忧愁与热烈的回忆交织在一起，如随想曲一</a:t>
            </a:r>
          </a:p>
          <a:p>
            <a:pPr>
              <a:lnSpc>
                <a:spcPct val="120000"/>
              </a:lnSpc>
            </a:pP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</a:rPr>
              <a:t>样自由潇洒。</a:t>
            </a:r>
          </a:p>
        </p:txBody>
      </p:sp>
      <p:pic>
        <p:nvPicPr>
          <p:cNvPr id="59" name="图片 58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0">
            <a:lum bright="18000" contrast="18000"/>
          </a:blip>
          <a:srcRect b="25231"/>
          <a:stretch>
            <a:fillRect/>
          </a:stretch>
        </p:blipFill>
        <p:spPr>
          <a:xfrm rot="10800000">
            <a:off x="-27305" y="-10160"/>
            <a:ext cx="2731770" cy="1892935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1169670" y="224155"/>
            <a:ext cx="3550920" cy="151193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>
              <a:lnSpc>
                <a:spcPct val="70000"/>
              </a:lnSpc>
            </a:pPr>
            <a:r>
              <a:rPr lang="zh-CN" altLang="en-US" sz="6600" b="1">
                <a:ln w="25400" cmpd="sng">
                  <a:solidFill>
                    <a:srgbClr val="FAFCB7">
                      <a:alpha val="98000"/>
                    </a:srgbClr>
                  </a:solidFill>
                  <a:prstDash val="solid"/>
                </a:ln>
                <a:blipFill>
                  <a:blip r:embed="rId11">
                    <a:alphaModFix amt="63000"/>
                  </a:blip>
                  <a:tile ty="-38100" sx="7000" flip="xy" algn="tl"/>
                </a:blipFill>
                <a:effectLst>
                  <a:innerShdw dist="38100" dir="18900000">
                    <a:srgbClr val="F89D26">
                      <a:alpha val="100000"/>
                    </a:srgbClr>
                  </a:innerShdw>
                  <a:reflection blurRad="6350" stA="50000" endA="300" endPos="50000" dist="12700" dir="5400000" sy="-100000" algn="bl" rotWithShape="0"/>
                </a:effectLst>
              </a:rPr>
              <a:t>梅花引</a:t>
            </a:r>
          </a:p>
          <a:p>
            <a:pPr algn="ctr">
              <a:lnSpc>
                <a:spcPct val="70000"/>
              </a:lnSpc>
            </a:pPr>
            <a:r>
              <a:rPr lang="zh-CN" altLang="en-US" sz="6600" b="1">
                <a:ln w="25400" cmpd="sng">
                  <a:solidFill>
                    <a:srgbClr val="FAFCB7">
                      <a:alpha val="98000"/>
                    </a:srgbClr>
                  </a:solidFill>
                  <a:prstDash val="solid"/>
                </a:ln>
                <a:blipFill>
                  <a:blip r:embed="rId11">
                    <a:alphaModFix amt="63000"/>
                  </a:blip>
                  <a:tile ty="-38100" sx="7000" flip="xy" algn="tl"/>
                </a:blipFill>
                <a:effectLst>
                  <a:innerShdw dist="38100" dir="18900000">
                    <a:srgbClr val="F89D26">
                      <a:alpha val="100000"/>
                    </a:srgbClr>
                  </a:innerShdw>
                  <a:reflection blurRad="6350" stA="50000" endA="300" endPos="50000" dist="12700" dir="5400000" sy="-100000" algn="bl" rotWithShape="0"/>
                </a:effectLst>
              </a:rPr>
              <a:t>荆溪阻雪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zd\桌面\图片\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1785918" y="928670"/>
            <a:ext cx="6215106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人生若只如初见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，</a:t>
            </a:r>
            <a:endParaRPr lang="en-US" altLang="zh-CN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何事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秋风悲画扇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。</a:t>
            </a:r>
            <a:endParaRPr lang="en-US" altLang="zh-CN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等闲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变却故人心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，</a:t>
            </a:r>
            <a:endParaRPr lang="en-US" altLang="zh-CN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却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道故人心易变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。</a:t>
            </a:r>
            <a:endParaRPr lang="en-US" altLang="zh-CN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骊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山语罢清宵半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，</a:t>
            </a:r>
            <a:endParaRPr lang="en-US" altLang="zh-CN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泪雨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霖铃终不怨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。</a:t>
            </a:r>
            <a:endParaRPr lang="en-US" altLang="zh-CN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何如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薄幸锦衣郎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，</a:t>
            </a:r>
            <a:endParaRPr lang="en-US" altLang="zh-CN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比翼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连枝当日愿</a:t>
            </a:r>
            <a:r>
              <a:rPr lang="zh-CN" alt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。</a:t>
            </a:r>
            <a:endParaRPr lang="zh-CN" altLang="en-US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6*i*4"/>
  <p:tag name="KSO_WM_TEMPLATE_CATEGORY" val="custom"/>
  <p:tag name="KSO_WM_TEMPLATE_INDEX" val="20185080"/>
  <p:tag name="KSO_WM_UNIT_INDEX" val="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23*i*3"/>
  <p:tag name="KSO_WM_TEMPLATE_CATEGORY" val="custom"/>
  <p:tag name="KSO_WM_TEMPLATE_INDEX" val="20185080"/>
  <p:tag name="KSO_WM_UNIT_INDEX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5080"/>
  <p:tag name="KSO_WM_TAG_VERSION" val="1.0"/>
  <p:tag name="KSO_WM_UNIT_TYPE" val="d"/>
  <p:tag name="KSO_WM_UNIT_INDEX" val="1"/>
  <p:tag name="KSO_WM_UNIT_ID" val="custom20185080_22*d*1"/>
  <p:tag name="KSO_WM_UNIT_LAYERLEVEL" val="1"/>
  <p:tag name="KSO_WM_UNIT_VALUE" val="1147*1624"/>
  <p:tag name="KSO_WM_UNIT_HIGHLIGHT" val="0"/>
  <p:tag name="KSO_WM_UNIT_COMPATIBLE" val="0"/>
  <p:tag name="KSO_WM_UNIT_CLEAR" val="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22*i*6"/>
  <p:tag name="KSO_WM_TEMPLATE_CATEGORY" val="custom"/>
  <p:tag name="KSO_WM_TEMPLATE_INDEX" val="20185080"/>
  <p:tag name="KSO_WM_UNIT_INDEX" val="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22*i*7"/>
  <p:tag name="KSO_WM_TEMPLATE_CATEGORY" val="custom"/>
  <p:tag name="KSO_WM_TEMPLATE_INDEX" val="20185080"/>
  <p:tag name="KSO_WM_UNIT_INDEX" val="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6*i*4"/>
  <p:tag name="KSO_WM_TEMPLATE_CATEGORY" val="custom"/>
  <p:tag name="KSO_WM_TEMPLATE_INDEX" val="20185080"/>
  <p:tag name="KSO_WM_UNIT_INDEX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5080"/>
  <p:tag name="KSO_WM_UNIT_TYPE" val="l_h_d"/>
  <p:tag name="KSO_WM_UNIT_INDEX" val="1_3_1"/>
  <p:tag name="KSO_WM_UNIT_ID" val="custom20185080_18*l_h_d*1_3_1"/>
  <p:tag name="KSO_WM_UNIT_LAYERLEVEL" val="1_1_1"/>
  <p:tag name="KSO_WM_UNIT_VALUE" val="720*649"/>
  <p:tag name="KSO_WM_UNIT_HIGHLIGHT" val="0"/>
  <p:tag name="KSO_WM_UNIT_COMPATIBLE" val="0"/>
  <p:tag name="KSO_WM_UNIT_CLEAR" val="0"/>
  <p:tag name="KSO_WM_BEAUTIFY_FLAG" val="#wm#"/>
  <p:tag name="KSO_WM_TAG_VERSION" val="1.0"/>
  <p:tag name="KSO_WM_DIAGRAM_GROUP_CODE" val="l1-7"/>
  <p:tag name="KSO_WM_UNIT_USESOURCEFORMAT_APPLY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5080"/>
  <p:tag name="KSO_WM_UNIT_TYPE" val="l_h_d"/>
  <p:tag name="KSO_WM_UNIT_INDEX" val="1_2_1"/>
  <p:tag name="KSO_WM_UNIT_ID" val="custom20185080_18*l_h_d*1_2_1"/>
  <p:tag name="KSO_WM_UNIT_LAYERLEVEL" val="1_1_1"/>
  <p:tag name="KSO_WM_UNIT_VALUE" val="715*649"/>
  <p:tag name="KSO_WM_UNIT_HIGHLIGHT" val="0"/>
  <p:tag name="KSO_WM_UNIT_COMPATIBLE" val="0"/>
  <p:tag name="KSO_WM_UNIT_CLEAR" val="0"/>
  <p:tag name="KSO_WM_BEAUTIFY_FLAG" val="#wm#"/>
  <p:tag name="KSO_WM_TAG_VERSION" val="1.0"/>
  <p:tag name="KSO_WM_DIAGRAM_GROUP_CODE" val="l1-7"/>
  <p:tag name="KSO_WM_UNIT_USESOURCEFORMAT_APPLY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6*i*4"/>
  <p:tag name="KSO_WM_TEMPLATE_CATEGORY" val="custom"/>
  <p:tag name="KSO_WM_TEMPLATE_INDEX" val="20185080"/>
  <p:tag name="KSO_WM_UNIT_INDEX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6*i*4"/>
  <p:tag name="KSO_WM_TEMPLATE_CATEGORY" val="custom"/>
  <p:tag name="KSO_WM_TEMPLATE_INDEX" val="20185080"/>
  <p:tag name="KSO_WM_UNIT_INDEX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5080"/>
  <p:tag name="KSO_WM_TAG_VERSION" val="1.0"/>
  <p:tag name="KSO_WM_UNIT_TYPE" val="d"/>
  <p:tag name="KSO_WM_UNIT_INDEX" val="1"/>
  <p:tag name="KSO_WM_UNIT_ID" val="custom20185080_22*d*1"/>
  <p:tag name="KSO_WM_UNIT_LAYERLEVEL" val="1"/>
  <p:tag name="KSO_WM_UNIT_VALUE" val="1147*1624"/>
  <p:tag name="KSO_WM_UNIT_HIGHLIGHT" val="0"/>
  <p:tag name="KSO_WM_UNIT_COMPATIBLE" val="0"/>
  <p:tag name="KSO_WM_UNIT_CLEAR" val="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22*i*6"/>
  <p:tag name="KSO_WM_TEMPLATE_CATEGORY" val="custom"/>
  <p:tag name="KSO_WM_TEMPLATE_INDEX" val="20185080"/>
  <p:tag name="KSO_WM_UNIT_INDEX" val="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22*i*7"/>
  <p:tag name="KSO_WM_TEMPLATE_CATEGORY" val="custom"/>
  <p:tag name="KSO_WM_TEMPLATE_INDEX" val="20185080"/>
  <p:tag name="KSO_WM_UNIT_INDEX" val="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5080"/>
  <p:tag name="KSO_WM_UNIT_TYPE" val="d"/>
  <p:tag name="KSO_WM_UNIT_INDEX" val="1"/>
  <p:tag name="KSO_WM_UNIT_ID" val="custom20185080_5*d*1"/>
  <p:tag name="KSO_WM_UNIT_LAYERLEVEL" val="1"/>
  <p:tag name="KSO_WM_UNIT_VALUE" val="1056*2787"/>
  <p:tag name="KSO_WM_UNIT_HIGHLIGHT" val="0"/>
  <p:tag name="KSO_WM_UNIT_COMPATIBLE" val="0"/>
  <p:tag name="KSO_WM_UNIT_CLEAR" val="0"/>
  <p:tag name="KSO_WM_BEAUTIFY_FLAG" val="#wm#"/>
  <p:tag name="KSO_WM_TAG_VERSION" val="1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6*i*4"/>
  <p:tag name="KSO_WM_TEMPLATE_CATEGORY" val="custom"/>
  <p:tag name="KSO_WM_TEMPLATE_INDEX" val="20185080"/>
  <p:tag name="KSO_WM_UNIT_INDEX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9055_10*i*6"/>
  <p:tag name="KSO_WM_TEMPLATE_CATEGORY" val="custom"/>
  <p:tag name="KSO_WM_TEMPLATE_INDEX" val="20189055"/>
  <p:tag name="KSO_WM_UNIT_INDEX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9055_10*i*3"/>
  <p:tag name="KSO_WM_TEMPLATE_CATEGORY" val="custom"/>
  <p:tag name="KSO_WM_TEMPLATE_INDEX" val="20189055"/>
  <p:tag name="KSO_WM_UNIT_INDEX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9055_10*i*5"/>
  <p:tag name="KSO_WM_TEMPLATE_CATEGORY" val="custom"/>
  <p:tag name="KSO_WM_TEMPLATE_INDEX" val="20189055"/>
  <p:tag name="KSO_WM_UNIT_INDEX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GROUP_CODE" val="l1_1"/>
  <p:tag name="KSO_WM_TAG_VERSION" val="1.0"/>
  <p:tag name="KSO_WM_BEAUTIFY_FLAG" val="#wm#"/>
  <p:tag name="KSO_WM_UNIT_TYPE" val="i"/>
  <p:tag name="KSO_WM_UNIT_ID" val="custom20189055_6*i*4"/>
  <p:tag name="KSO_WM_TEMPLATE_CATEGORY" val="custom"/>
  <p:tag name="KSO_WM_TEMPLATE_INDEX" val="20189055"/>
  <p:tag name="KSO_WM_UNIT_INDEX" val="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5080_6*i*4"/>
  <p:tag name="KSO_WM_TEMPLATE_CATEGORY" val="custom"/>
  <p:tag name="KSO_WM_TEMPLATE_INDEX" val="20185080"/>
  <p:tag name="KSO_WM_UNIT_INDEX" val="4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1939</Words>
  <Application>WPS 演示</Application>
  <PresentationFormat>全屏显示(4:3)</PresentationFormat>
  <Paragraphs>141</Paragraphs>
  <Slides>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MC SYSTEM</cp:lastModifiedBy>
  <cp:revision>74</cp:revision>
  <dcterms:created xsi:type="dcterms:W3CDTF">2018-03-22T13:58:00Z</dcterms:created>
  <dcterms:modified xsi:type="dcterms:W3CDTF">2018-07-11T07:39:42Z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