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70" r:id="rId3"/>
    <p:sldId id="401" r:id="rId5"/>
    <p:sldId id="402" r:id="rId6"/>
    <p:sldId id="404" r:id="rId7"/>
    <p:sldId id="453" r:id="rId8"/>
    <p:sldId id="377" r:id="rId9"/>
    <p:sldId id="371" r:id="rId10"/>
    <p:sldId id="405" r:id="rId11"/>
    <p:sldId id="406" r:id="rId12"/>
    <p:sldId id="407" r:id="rId13"/>
    <p:sldId id="408" r:id="rId14"/>
    <p:sldId id="433" r:id="rId15"/>
    <p:sldId id="409" r:id="rId16"/>
    <p:sldId id="434" r:id="rId17"/>
    <p:sldId id="270" r:id="rId18"/>
    <p:sldId id="435" r:id="rId19"/>
    <p:sldId id="436" r:id="rId20"/>
    <p:sldId id="437" r:id="rId21"/>
    <p:sldId id="438" r:id="rId22"/>
    <p:sldId id="439" r:id="rId23"/>
    <p:sldId id="440" r:id="rId24"/>
    <p:sldId id="441" r:id="rId25"/>
    <p:sldId id="442" r:id="rId26"/>
    <p:sldId id="444" r:id="rId27"/>
    <p:sldId id="443" r:id="rId28"/>
    <p:sldId id="446" r:id="rId29"/>
    <p:sldId id="447" r:id="rId30"/>
    <p:sldId id="448" r:id="rId31"/>
    <p:sldId id="450" r:id="rId32"/>
    <p:sldId id="451" r:id="rId33"/>
    <p:sldId id="375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5469"/>
    <a:srgbClr val="272BBD"/>
    <a:srgbClr val="2C2CB8"/>
    <a:srgbClr val="FFFFFF"/>
    <a:srgbClr val="C06567"/>
    <a:srgbClr val="404040"/>
    <a:srgbClr val="E85267"/>
    <a:srgbClr val="EA6373"/>
    <a:srgbClr val="303032"/>
    <a:srgbClr val="DE8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26" autoAdjust="0"/>
  </p:normalViewPr>
  <p:slideViewPr>
    <p:cSldViewPr snapToGrid="0">
      <p:cViewPr varScale="1">
        <p:scale>
          <a:sx n="108" d="100"/>
          <a:sy n="108" d="100"/>
        </p:scale>
        <p:origin x="13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E6AB8F-B7BC-40F6-AF5C-1D58266202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622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1150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61678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92206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698304" y="2080995"/>
            <a:ext cx="47953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" name="矩形 1"/>
          <p:cNvSpPr/>
          <p:nvPr userDrawn="1"/>
        </p:nvSpPr>
        <p:spPr>
          <a:xfrm>
            <a:off x="3648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86112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698304" y="2080995"/>
            <a:ext cx="47953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" name="矩形 1"/>
          <p:cNvSpPr/>
          <p:nvPr userDrawn="1"/>
        </p:nvSpPr>
        <p:spPr>
          <a:xfrm>
            <a:off x="3648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86112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622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1150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61678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92206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383102" y="3271044"/>
            <a:ext cx="6096000" cy="2660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感谢您下载平台上提供的</a:t>
            </a:r>
            <a:r>
              <a:rPr lang="en-US" altLang="zh-CN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作品，为了您和熊猫办公以及原创作者的利益，请勿复制、传播、销售，否则将承担法律责任！熊猫办公将对作品进行维权，按照传播下载次数进行十倍的索取赔偿！</a:t>
            </a:r>
            <a:endParaRPr lang="en-US" altLang="zh-CN" sz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www.tukuppt.com</a:t>
            </a:r>
            <a:endParaRPr lang="en-US" altLang="zh-CN" sz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7089396" y="2533558"/>
            <a:ext cx="635635" cy="74739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 flipH="1">
            <a:off x="2922270" y="61595"/>
            <a:ext cx="10229215" cy="11988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7200" dirty="0">
                <a:solidFill>
                  <a:srgbClr val="C06567"/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我的叔叔于勒</a:t>
            </a:r>
            <a:endParaRPr lang="zh-CN" altLang="en-US" sz="7200" dirty="0">
              <a:solidFill>
                <a:srgbClr val="C06567"/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15" name="图片 14" descr="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1491" y="509813"/>
            <a:ext cx="661035" cy="558800"/>
          </a:xfrm>
          <a:prstGeom prst="rect">
            <a:avLst/>
          </a:prstGeom>
        </p:spPr>
      </p:pic>
      <p:pic>
        <p:nvPicPr>
          <p:cNvPr id="2" name="图片 88068" descr="160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960" y="1838960"/>
            <a:ext cx="7715885" cy="49282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820285" y="1068705"/>
            <a:ext cx="3263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莫泊桑</a:t>
            </a:r>
            <a:endParaRPr lang="zh-CN" altLang="en-US" sz="360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文本框 4098"/>
          <p:cNvSpPr txBox="1"/>
          <p:nvPr/>
        </p:nvSpPr>
        <p:spPr>
          <a:xfrm>
            <a:off x="3996055" y="573405"/>
            <a:ext cx="709549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  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莫泊桑：居伊</a:t>
            </a:r>
            <a:r>
              <a:rPr lang="en-US" altLang="zh-CN" sz="4400" b="1">
                <a:latin typeface="Times New Roman" panose="02020603050405020304" pitchFamily="18" charset="0"/>
                <a:ea typeface="华文新魏" panose="02010800040101010101" pitchFamily="2" charset="-122"/>
              </a:rPr>
              <a:t>·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德</a:t>
            </a:r>
            <a:r>
              <a:rPr lang="en-US" altLang="zh-CN" sz="4400" b="1">
                <a:latin typeface="Times New Roman" panose="02020603050405020304" pitchFamily="18" charset="0"/>
                <a:ea typeface="华文新魏" panose="02010800040101010101" pitchFamily="2" charset="-122"/>
              </a:rPr>
              <a:t>·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莫泊桑（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1850-1893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）十九世纪下半叶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法国杰出的批判现实主义作家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，代表作有长篇小说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漂亮朋友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、中短篇小说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羊脂球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项链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米龙老爹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等。</a:t>
            </a:r>
            <a:endParaRPr lang="zh-CN" altLang="en-US" sz="44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6147" name="图片 4099" descr="mobosan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6195" y="187325"/>
            <a:ext cx="3811588" cy="502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62465" descr="13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0375" y="644525"/>
            <a:ext cx="3143885" cy="437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7" name="文本框 62466"/>
          <p:cNvSpPr txBox="1"/>
          <p:nvPr/>
        </p:nvSpPr>
        <p:spPr>
          <a:xfrm>
            <a:off x="5751513" y="514033"/>
            <a:ext cx="4932363" cy="5615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7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</a:t>
            </a:r>
            <a:r>
              <a:rPr lang="zh-CN" altLang="en-US" sz="37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（莫泊桑作品）每一篇都是一出小小的喜剧，一出小但完整的戏剧，打开一扇令人顿觉醒豁的生活窗口，读他的作品，读他笔下的人物，可以是哭或是笑，</a:t>
            </a:r>
            <a:r>
              <a:rPr lang="zh-CN" altLang="en-US" sz="3700" b="1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但永远是发人深思的。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  </a:t>
            </a:r>
            <a:endParaRPr lang="zh-CN" altLang="en-US" sz="4000" b="1" noProof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r">
              <a:spcBef>
                <a:spcPct val="50000"/>
              </a:spcBef>
            </a:pP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——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左拉                 </a:t>
            </a:r>
            <a:endParaRPr lang="zh-CN" altLang="en-US" sz="4000" b="1" noProof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2468" name="文本框 62467"/>
          <p:cNvSpPr txBox="1"/>
          <p:nvPr/>
        </p:nvSpPr>
        <p:spPr>
          <a:xfrm>
            <a:off x="2120900" y="5219700"/>
            <a:ext cx="2362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莫泊桑</a:t>
            </a:r>
            <a:endParaRPr lang="zh-CN" altLang="en-US" sz="3600" b="1" noProof="1" dirty="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内容占位符 82945"/>
          <p:cNvSpPr>
            <a:spLocks noGrp="1"/>
          </p:cNvSpPr>
          <p:nvPr>
            <p:ph idx="1"/>
          </p:nvPr>
        </p:nvSpPr>
        <p:spPr>
          <a:xfrm>
            <a:off x="708025" y="421005"/>
            <a:ext cx="10776585" cy="5334000"/>
          </a:xfrm>
        </p:spPr>
        <p:txBody>
          <a:bodyPr anchor="t">
            <a:normAutofit lnSpcReduction="10000"/>
          </a:bodyPr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ea typeface="华文行楷" panose="02010800040101010101" pitchFamily="2" charset="-122"/>
              </a:rPr>
              <a:t>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48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掌握下列字的音和形</a:t>
            </a:r>
            <a:endParaRPr lang="zh-CN" altLang="en-US" sz="48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48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拮</a:t>
            </a:r>
            <a:r>
              <a:rPr lang="zh-CN" altLang="en-US" sz="4800" b="1" dirty="0" err="1">
                <a:solidFill>
                  <a:srgbClr val="FF0000"/>
                </a:solidFill>
                <a:ea typeface="黑体" panose="02010609060101010101" pitchFamily="2" charset="-122"/>
              </a:rPr>
              <a:t>据</a:t>
            </a:r>
            <a:r>
              <a:rPr lang="zh-CN" altLang="en-US" sz="4800" b="1" dirty="0" err="1">
                <a:ea typeface="黑体" panose="02010609060101010101" pitchFamily="2" charset="-122"/>
              </a:rPr>
              <a:t>（          </a:t>
            </a:r>
            <a:r>
              <a:rPr lang="zh-CN" altLang="en-US" sz="4800" b="1">
                <a:ea typeface="黑体" panose="02010609060101010101" pitchFamily="2" charset="-122"/>
              </a:rPr>
              <a:t>）</a:t>
            </a:r>
            <a:r>
              <a:rPr lang="en-US" altLang="zh-CN" sz="4800" b="1">
                <a:ea typeface="黑体" panose="02010609060101010101" pitchFamily="2" charset="-122"/>
              </a:rPr>
              <a:t>           </a:t>
            </a: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栈</a:t>
            </a:r>
            <a:r>
              <a:rPr lang="zh-CN" altLang="en-US" sz="4800" b="1" dirty="0">
                <a:ea typeface="黑体" panose="02010609060101010101" pitchFamily="2" charset="-122"/>
              </a:rPr>
              <a:t>桥 （      </a:t>
            </a:r>
            <a:r>
              <a:rPr lang="zh-CN" altLang="en-US" sz="4800" b="1" dirty="0" err="1"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 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撬</a:t>
            </a:r>
            <a:r>
              <a:rPr lang="zh-CN" altLang="en-US" sz="4800" b="1" u="sng" dirty="0">
                <a:ea typeface="黑体" panose="02010609060101010101" pitchFamily="2" charset="-122"/>
              </a:rPr>
              <a:t>开  （    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 </a:t>
            </a:r>
            <a:r>
              <a:rPr lang="zh-CN" altLang="en-US" sz="4800" b="1" u="sng" dirty="0" err="1">
                <a:ea typeface="黑体" panose="02010609060101010101" pitchFamily="2" charset="-122"/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  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诧</a:t>
            </a:r>
            <a:r>
              <a:rPr lang="zh-CN" altLang="en-US" sz="4800" b="1" u="sng" dirty="0">
                <a:ea typeface="黑体" panose="02010609060101010101" pitchFamily="2" charset="-122"/>
              </a:rPr>
              <a:t>异（       </a:t>
            </a:r>
            <a:r>
              <a:rPr lang="zh-CN" altLang="en-US" sz="4800" b="1" u="sng" dirty="0" err="1"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牡</a:t>
            </a:r>
            <a:r>
              <a:rPr lang="zh-CN" altLang="en-US" sz="4800" b="1" u="sng">
                <a:solidFill>
                  <a:srgbClr val="FF0000"/>
                </a:solidFill>
                <a:ea typeface="黑体" panose="02010609060101010101" pitchFamily="2" charset="-122"/>
              </a:rPr>
              <a:t>蛎</a:t>
            </a:r>
            <a:r>
              <a:rPr lang="zh-CN" altLang="en-US" sz="4800" b="1" u="sng">
                <a:ea typeface="黑体" panose="02010609060101010101" pitchFamily="2" charset="-122"/>
              </a:rPr>
              <a:t>（         </a:t>
            </a:r>
            <a:r>
              <a:rPr lang="zh-CN" altLang="en-US" sz="4800" b="1" u="sng" dirty="0">
                <a:ea typeface="黑体" panose="02010609060101010101" pitchFamily="2" charset="-122"/>
              </a:rPr>
              <a:t>）</a:t>
            </a:r>
            <a:r>
              <a:rPr lang="en-US" altLang="zh-CN" sz="4800" b="1" dirty="0">
                <a:ea typeface="黑体" panose="02010609060101010101" pitchFamily="2" charset="-122"/>
              </a:rPr>
              <a:t>         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褴褛</a:t>
            </a:r>
            <a:r>
              <a:rPr lang="zh-CN" altLang="en-US" sz="4800" b="1" dirty="0">
                <a:ea typeface="黑体" panose="02010609060101010101" pitchFamily="2" charset="-122"/>
              </a:rPr>
              <a:t>（        </a:t>
            </a:r>
            <a:r>
              <a:rPr lang="zh-CN" altLang="en-US" sz="4800" b="1" dirty="0" err="1"/>
              <a:t>）</a:t>
            </a:r>
            <a:endParaRPr lang="en-US" altLang="zh-CN" sz="4800" b="1"/>
          </a:p>
          <a:p>
            <a:pPr>
              <a:lnSpc>
                <a:spcPct val="80000"/>
              </a:lnSpc>
              <a:buNone/>
            </a:pPr>
            <a:r>
              <a:rPr lang="en-US" altLang="zh-CN" sz="4800" b="1"/>
              <a:t>   </a:t>
            </a:r>
            <a:r>
              <a:rPr lang="zh-CN" altLang="en-US" sz="4800" b="1" dirty="0">
                <a:ea typeface="黑体" panose="02010609060101010101" pitchFamily="2" charset="-122"/>
              </a:rPr>
              <a:t>阔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绰</a:t>
            </a:r>
            <a:r>
              <a:rPr lang="zh-CN" altLang="en-US" sz="4800" b="1" dirty="0">
                <a:ea typeface="黑体" panose="02010609060101010101" pitchFamily="2" charset="-122"/>
              </a:rPr>
              <a:t>（          </a:t>
            </a:r>
            <a:r>
              <a:rPr lang="zh-CN" altLang="en-US" sz="4800" b="1"/>
              <a:t>）</a:t>
            </a:r>
            <a:r>
              <a:rPr lang="en-US" altLang="zh-CN" sz="4800" b="1"/>
              <a:t>        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煞</a:t>
            </a:r>
            <a:r>
              <a:rPr lang="zh-CN" altLang="en-US" sz="4800" b="1" dirty="0">
                <a:ea typeface="黑体" panose="02010609060101010101" pitchFamily="2" charset="-122"/>
              </a:rPr>
              <a:t>白（       </a:t>
            </a:r>
            <a:r>
              <a:rPr lang="zh-CN" altLang="en-US" sz="4800" b="1" dirty="0" err="1">
                <a:cs typeface="Times New Roman" panose="02020603050405020304" pitchFamily="18" charset="0"/>
                <a:sym typeface="+mn-ea"/>
              </a:rPr>
              <a:t>）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400" dirty="0"/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嘟囔</a:t>
            </a:r>
            <a:r>
              <a:rPr lang="zh-CN" altLang="en-US" sz="4800" b="1" u="sng" dirty="0">
                <a:ea typeface="黑体" panose="02010609060101010101" pitchFamily="2" charset="-122"/>
              </a:rPr>
              <a:t>（              </a:t>
            </a:r>
            <a:r>
              <a:rPr lang="zh-CN" altLang="en-US" sz="4800" b="1" u="sng" dirty="0" err="1">
                <a:ea typeface="黑体" panose="02010609060101010101" pitchFamily="2" charset="-122"/>
              </a:rPr>
              <a:t>）</a:t>
            </a:r>
            <a:r>
              <a:rPr lang="en-US" altLang="zh-CN" sz="4800" b="1" dirty="0">
                <a:ea typeface="黑体" panose="02010609060101010101" pitchFamily="2" charset="-122"/>
              </a:rPr>
              <a:t>        </a:t>
            </a:r>
            <a:r>
              <a:rPr lang="zh-CN" altLang="en-US" sz="4800" b="1" u="sng" dirty="0">
                <a:ea typeface="黑体" panose="02010609060101010101" pitchFamily="2" charset="-122"/>
              </a:rPr>
              <a:t>张皇（失措）</a:t>
            </a:r>
            <a:endParaRPr lang="zh-CN" altLang="en-US" sz="4800" b="1" u="sng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糟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蹋</a:t>
            </a:r>
            <a:r>
              <a:rPr lang="zh-CN" altLang="en-US" sz="4800" b="1" dirty="0">
                <a:ea typeface="黑体" panose="02010609060101010101" pitchFamily="2" charset="-122"/>
              </a:rPr>
              <a:t> （        ）            女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婿</a:t>
            </a:r>
            <a:r>
              <a:rPr lang="zh-CN" altLang="en-US" sz="4800" b="1" dirty="0">
                <a:ea typeface="黑体" panose="02010609060101010101" pitchFamily="2" charset="-122"/>
              </a:rPr>
              <a:t>（       ）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 lvl="3">
              <a:lnSpc>
                <a:spcPct val="80000"/>
              </a:lnSpc>
            </a:pPr>
            <a:endParaRPr lang="zh-CN" altLang="en-US" sz="4400"/>
          </a:p>
          <a:p>
            <a:pPr lvl="4">
              <a:lnSpc>
                <a:spcPct val="80000"/>
              </a:lnSpc>
              <a:buNone/>
            </a:pPr>
            <a:endParaRPr lang="zh-CN" altLang="en-US" sz="1600"/>
          </a:p>
        </p:txBody>
      </p:sp>
      <p:sp>
        <p:nvSpPr>
          <p:cNvPr id="2" name="文本框 1"/>
          <p:cNvSpPr txBox="1"/>
          <p:nvPr/>
        </p:nvSpPr>
        <p:spPr>
          <a:xfrm>
            <a:off x="3094990" y="1506220"/>
            <a:ext cx="139382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j</a:t>
            </a:r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ié </a:t>
            </a:r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jū</a:t>
            </a:r>
            <a:r>
              <a:rPr lang="en-US" altLang="zh-CN" sz="4000" b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  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8286115" y="1506220"/>
            <a:ext cx="120523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ea typeface="黑体" panose="02010609060101010101" pitchFamily="2" charset="-122"/>
                <a:sym typeface="+mn-ea"/>
              </a:rPr>
              <a:t> </a:t>
            </a:r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zhàn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58820" y="2103120"/>
            <a:ext cx="10661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qiào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36610" y="2103120"/>
            <a:ext cx="9042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chà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89580" y="2809875"/>
            <a:ext cx="13074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mǔ lì 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86115" y="2809875"/>
            <a:ext cx="168084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l</a:t>
            </a:r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án lǚ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18155" y="3452495"/>
            <a:ext cx="142557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chuò  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286115" y="3452495"/>
            <a:ext cx="88455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shà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89580" y="4159250"/>
            <a:ext cx="19519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dū  nang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4990" y="4723130"/>
            <a:ext cx="70612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t à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36610" y="4723130"/>
            <a:ext cx="65595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xu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0" y="509905"/>
            <a:ext cx="12191365" cy="4079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80000"/>
              </a:lnSpc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与日俱增：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随着时间的推移，一天天地不断增长。形容增长得很快。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180000"/>
              </a:lnSpc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十拿九稳：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比喻很有把握。也说十拿九准。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180000"/>
              </a:lnSpc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郑重其事：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形容对待事情非常严肃认真。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2118360" y="1106170"/>
            <a:ext cx="1196975" cy="94742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149475" y="2804160"/>
            <a:ext cx="1259840" cy="94996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118360" y="4611370"/>
            <a:ext cx="1330325" cy="100711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 bwMode="auto">
          <a:xfrm>
            <a:off x="3315335" y="1042035"/>
            <a:ext cx="8558530" cy="1568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人物正面描写：心理描写、语言描写、肖像描写、神态描写、动作描写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人物侧面描写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>
          <a:xfrm>
            <a:off x="3371850" y="2740660"/>
            <a:ext cx="745490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开端——发展——高潮——结局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cxnSp>
        <p:nvCxnSpPr>
          <p:cNvPr id="27" name="直接连接符 26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CxnSpPr/>
          <p:nvPr/>
        </p:nvCxnSpPr>
        <p:spPr>
          <a:xfrm>
            <a:off x="5731411" y="2541091"/>
            <a:ext cx="24310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>
          <a:xfrm>
            <a:off x="3539755" y="4204180"/>
            <a:ext cx="5493844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社会环境：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自然环境：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1045" y="1600835"/>
            <a:ext cx="921385" cy="36563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 b="1"/>
              <a:t>小说三要素</a:t>
            </a:r>
            <a:endParaRPr lang="zh-CN" altLang="en-US" sz="4800" b="1"/>
          </a:p>
        </p:txBody>
      </p:sp>
      <p:sp>
        <p:nvSpPr>
          <p:cNvPr id="8" name="文本框 7"/>
          <p:cNvSpPr txBox="1"/>
          <p:nvPr/>
        </p:nvSpPr>
        <p:spPr>
          <a:xfrm>
            <a:off x="2186940" y="1179830"/>
            <a:ext cx="1352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FFFF"/>
                </a:solidFill>
              </a:rPr>
              <a:t>人物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05050" y="2987040"/>
            <a:ext cx="1066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FFFF"/>
                </a:solidFill>
              </a:rPr>
              <a:t>情节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89175" y="4822825"/>
            <a:ext cx="10826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>
                <a:solidFill>
                  <a:srgbClr val="FFFFFF"/>
                </a:solidFill>
              </a:rPr>
              <a:t>环境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25" grpId="0"/>
      <p:bldP spid="26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14905" y="93154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情节与线索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80" name="文本框 75779"/>
          <p:cNvSpPr txBox="1"/>
          <p:nvPr/>
        </p:nvSpPr>
        <p:spPr>
          <a:xfrm>
            <a:off x="571818" y="100013"/>
            <a:ext cx="3132138" cy="1599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noProof="1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跳读课文  摄取信息</a:t>
            </a:r>
            <a:r>
              <a:rPr lang="zh-CN" altLang="en-US" sz="5000" b="1" noProof="1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endParaRPr lang="zh-CN" altLang="en-US" sz="5000" b="1" noProof="1" dirty="0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5781" name="文本框 75780"/>
          <p:cNvSpPr txBox="1"/>
          <p:nvPr/>
        </p:nvSpPr>
        <p:spPr>
          <a:xfrm>
            <a:off x="572135" y="1974850"/>
            <a:ext cx="10755630" cy="2907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一、画出文中全家对于勒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不同的称呼词语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。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二、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为什么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会有如此不同的称呼？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三、称呼中体现出哥嫂对于勒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态度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发生了什么变化？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文本框 76801"/>
          <p:cNvSpPr txBox="1"/>
          <p:nvPr/>
        </p:nvSpPr>
        <p:spPr>
          <a:xfrm>
            <a:off x="2873375" y="1905"/>
            <a:ext cx="7696200" cy="6285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全家的恐怖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分文不值的于勒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全家唯一的希望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正直的人、有良心的人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好心的于勒、有办法的人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这个家伙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小子，贼，讨饭的，流氓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我的叔叔，父亲的弟弟，我的亲叔叔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6" name="文本框 76802"/>
          <p:cNvSpPr txBox="1"/>
          <p:nvPr/>
        </p:nvSpPr>
        <p:spPr>
          <a:xfrm>
            <a:off x="259398" y="507365"/>
            <a:ext cx="15128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</a:t>
            </a:r>
            <a:endParaRPr lang="zh-CN" altLang="en-US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文本框 76803"/>
          <p:cNvSpPr txBox="1"/>
          <p:nvPr/>
        </p:nvSpPr>
        <p:spPr>
          <a:xfrm>
            <a:off x="259715" y="3106420"/>
            <a:ext cx="28232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母亲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8" name="文本框 76804"/>
          <p:cNvSpPr txBox="1"/>
          <p:nvPr/>
        </p:nvSpPr>
        <p:spPr>
          <a:xfrm>
            <a:off x="259715" y="4757420"/>
            <a:ext cx="28022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母亲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文本框 76805"/>
          <p:cNvSpPr txBox="1"/>
          <p:nvPr/>
        </p:nvSpPr>
        <p:spPr>
          <a:xfrm>
            <a:off x="259715" y="3930333"/>
            <a:ext cx="205105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父亲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0" name="文本框 76806"/>
          <p:cNvSpPr txBox="1"/>
          <p:nvPr/>
        </p:nvSpPr>
        <p:spPr>
          <a:xfrm>
            <a:off x="-12700" y="5518468"/>
            <a:ext cx="20574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811" name="文本框 76810"/>
          <p:cNvSpPr txBox="1"/>
          <p:nvPr/>
        </p:nvSpPr>
        <p:spPr>
          <a:xfrm>
            <a:off x="7250113" y="1905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6812" name="文本框 76811"/>
          <p:cNvSpPr txBox="1"/>
          <p:nvPr/>
        </p:nvSpPr>
        <p:spPr>
          <a:xfrm>
            <a:off x="8081010" y="1998345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富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6813" name="文本框 76812"/>
          <p:cNvSpPr txBox="1"/>
          <p:nvPr/>
        </p:nvSpPr>
        <p:spPr>
          <a:xfrm>
            <a:off x="8273098" y="4209733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11" grpId="0"/>
      <p:bldP spid="76812" grpId="0"/>
      <p:bldP spid="768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7" name="文本框 5126"/>
          <p:cNvSpPr txBox="1"/>
          <p:nvPr/>
        </p:nvSpPr>
        <p:spPr>
          <a:xfrm>
            <a:off x="890905" y="171450"/>
            <a:ext cx="97707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线索</a:t>
            </a:r>
            <a:r>
              <a:rPr lang="en-US" altLang="zh-CN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:</a:t>
            </a:r>
            <a:r>
              <a:rPr lang="zh-CN" altLang="en-US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明线暗线</a:t>
            </a:r>
            <a:endParaRPr lang="zh-CN" altLang="en-US" sz="72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8" name="文本框 5127"/>
          <p:cNvSpPr txBox="1"/>
          <p:nvPr/>
        </p:nvSpPr>
        <p:spPr>
          <a:xfrm>
            <a:off x="890905" y="1844675"/>
            <a:ext cx="232410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6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于勒</a:t>
            </a:r>
            <a:endParaRPr lang="zh-CN" altLang="en-US" sz="66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9" name="文本框 5128"/>
          <p:cNvSpPr txBox="1"/>
          <p:nvPr/>
        </p:nvSpPr>
        <p:spPr>
          <a:xfrm>
            <a:off x="24765" y="3358515"/>
            <a:ext cx="53117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菲利普夫妇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0" name="文本框 5129"/>
          <p:cNvSpPr txBox="1"/>
          <p:nvPr/>
        </p:nvSpPr>
        <p:spPr>
          <a:xfrm>
            <a:off x="3070860" y="1844675"/>
            <a:ext cx="605028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r>
              <a:rPr lang="en-US" altLang="zh-CN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——</a:t>
            </a:r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富</a:t>
            </a:r>
            <a:r>
              <a:rPr lang="en-US" altLang="zh-CN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——</a:t>
            </a:r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660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1" name="文本框 5130"/>
          <p:cNvSpPr txBox="1"/>
          <p:nvPr/>
        </p:nvSpPr>
        <p:spPr>
          <a:xfrm>
            <a:off x="2569210" y="3158490"/>
            <a:ext cx="968248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逐—盼、赞—遇（怕)—躲</a:t>
            </a:r>
            <a:endParaRPr lang="zh-CN" altLang="en-US" sz="440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51" name="文本框 5150"/>
          <p:cNvSpPr txBox="1"/>
          <p:nvPr/>
        </p:nvSpPr>
        <p:spPr>
          <a:xfrm>
            <a:off x="4632643" y="1370013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暗线侧面描写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52" name="文本框 5151"/>
          <p:cNvSpPr txBox="1"/>
          <p:nvPr/>
        </p:nvSpPr>
        <p:spPr>
          <a:xfrm>
            <a:off x="4632960" y="4265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明线正面描写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1" grpId="0"/>
      <p:bldP spid="5151" grpId="0"/>
      <p:bldP spid="5152" grpId="0"/>
      <p:bldP spid="51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3"/>
          <p:cNvSpPr>
            <a:spLocks noGrp="1"/>
          </p:cNvSpPr>
          <p:nvPr>
            <p:ph idx="1"/>
          </p:nvPr>
        </p:nvSpPr>
        <p:spPr>
          <a:xfrm>
            <a:off x="789940" y="469900"/>
            <a:ext cx="10925175" cy="5918200"/>
          </a:xfrm>
        </p:spPr>
        <p:txBody>
          <a:bodyPr vert="horz" wrap="square" lIns="91440" tIns="45720" rIns="91440" bIns="45720" anchor="t">
            <a:normAutofit lnSpcReduction="10000"/>
          </a:bodyPr>
          <a:p>
            <a:r>
              <a:rPr lang="en-US" altLang="zh-CN" sz="3600" b="1" dirty="0">
                <a:solidFill>
                  <a:srgbClr val="CC3300"/>
                </a:solidFill>
              </a:rPr>
              <a:t>     </a:t>
            </a:r>
            <a:r>
              <a:rPr lang="zh-CN" altLang="en-US" sz="3600" b="1" dirty="0">
                <a:solidFill>
                  <a:srgbClr val="CC3300"/>
                </a:solidFill>
              </a:rPr>
              <a:t>小说围绕菲利普夫妇对于勒的态度变化，展开曲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CC3300"/>
                </a:solidFill>
              </a:rPr>
              <a:t>折的情节。根据下面的提示，多角度梳理课文的情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CC3300"/>
                </a:solidFill>
              </a:rPr>
              <a:t>节结构。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endParaRPr lang="zh-CN" altLang="en-US" sz="3600" b="1" dirty="0">
              <a:solidFill>
                <a:srgbClr val="CC3300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原因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结果（逻辑）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期待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破灭（心理）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悬念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结局（技巧）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开端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发展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高潮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结局（情节发展）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endParaRPr lang="zh-CN" altLang="en-US" sz="3600" b="1" dirty="0">
              <a:solidFill>
                <a:srgbClr val="0000FF"/>
              </a:solidFill>
            </a:endParaRPr>
          </a:p>
          <a:p>
            <a:endParaRPr lang="en-US" altLang="zh-CN" sz="36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文本框 83969"/>
          <p:cNvSpPr txBox="1"/>
          <p:nvPr/>
        </p:nvSpPr>
        <p:spPr>
          <a:xfrm>
            <a:off x="3000375" y="0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盼于勒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1" name="文本框 83970"/>
          <p:cNvSpPr txBox="1"/>
          <p:nvPr/>
        </p:nvSpPr>
        <p:spPr>
          <a:xfrm>
            <a:off x="4943475" y="0"/>
            <a:ext cx="526923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衣冠整齐、海边等候、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与日俱增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3000375" y="3141663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赞于勒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4800600" y="3068638"/>
            <a:ext cx="4760595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正直的人、有良心、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好心的于勒、有办法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2927350" y="4868863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遇于勒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5" name="文本框 83974"/>
          <p:cNvSpPr txBox="1"/>
          <p:nvPr/>
        </p:nvSpPr>
        <p:spPr>
          <a:xfrm>
            <a:off x="4800600" y="4724400"/>
            <a:ext cx="5776595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脸色苍白、哆嗦、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吞吞吐吐</a:t>
            </a: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、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贼  、讨饭的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6" name="文本框 83975"/>
          <p:cNvSpPr txBox="1"/>
          <p:nvPr/>
        </p:nvSpPr>
        <p:spPr>
          <a:xfrm>
            <a:off x="2855913" y="6156325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躲于勒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7" name="文本框 83976"/>
          <p:cNvSpPr txBox="1"/>
          <p:nvPr/>
        </p:nvSpPr>
        <p:spPr>
          <a:xfrm>
            <a:off x="5016500" y="6156325"/>
            <a:ext cx="32162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换船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7417" name="直接连接符 83977"/>
          <p:cNvSpPr/>
          <p:nvPr/>
        </p:nvSpPr>
        <p:spPr>
          <a:xfrm>
            <a:off x="3575050" y="692150"/>
            <a:ext cx="0" cy="208915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7418" name="直接连接符 83978"/>
          <p:cNvSpPr/>
          <p:nvPr/>
        </p:nvSpPr>
        <p:spPr>
          <a:xfrm>
            <a:off x="3648075" y="4005263"/>
            <a:ext cx="0" cy="64770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7419" name="直接连接符 83979"/>
          <p:cNvSpPr/>
          <p:nvPr/>
        </p:nvSpPr>
        <p:spPr>
          <a:xfrm>
            <a:off x="3648075" y="5516563"/>
            <a:ext cx="0" cy="64770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3981" name="文本框 83980"/>
          <p:cNvSpPr txBox="1"/>
          <p:nvPr/>
        </p:nvSpPr>
        <p:spPr>
          <a:xfrm>
            <a:off x="3792538" y="1844675"/>
            <a:ext cx="2217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逐于勒：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82" name="文本框 83981"/>
          <p:cNvSpPr txBox="1"/>
          <p:nvPr/>
        </p:nvSpPr>
        <p:spPr>
          <a:xfrm>
            <a:off x="5735638" y="1700213"/>
            <a:ext cx="526923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糟蹋钱、坏蛋、流氓、</a:t>
            </a:r>
            <a:endParaRPr lang="zh-CN" altLang="en-US" sz="40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无赖、分文不值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83" name="文本框 83982"/>
          <p:cNvSpPr txBox="1"/>
          <p:nvPr/>
        </p:nvSpPr>
        <p:spPr>
          <a:xfrm>
            <a:off x="2495550" y="1773238"/>
            <a:ext cx="237648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插叙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:</a:t>
            </a:r>
            <a:endParaRPr lang="en-US" altLang="zh-CN" sz="40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7423" name="矩形 83983"/>
          <p:cNvSpPr/>
          <p:nvPr/>
        </p:nvSpPr>
        <p:spPr>
          <a:xfrm>
            <a:off x="1200150" y="0"/>
            <a:ext cx="2484438" cy="68624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开端：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发展：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高潮：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结局：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1785" y="2095500"/>
            <a:ext cx="1013460" cy="53193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</a:rPr>
              <a:t>情节梳理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435735" y="175260"/>
            <a:ext cx="376555" cy="65119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71" grpId="0"/>
      <p:bldP spid="83972" grpId="0"/>
      <p:bldP spid="83973" grpId="0"/>
      <p:bldP spid="83974" grpId="0" bldLvl="0" animBg="1"/>
      <p:bldP spid="83975" grpId="0" bldLvl="0" animBg="1"/>
      <p:bldP spid="83976" grpId="0"/>
      <p:bldP spid="83977" grpId="0"/>
      <p:bldP spid="83981" grpId="0"/>
      <p:bldP spid="83982" grpId="0"/>
      <p:bldP spid="839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7" name="Text Box 3"/>
          <p:cNvSpPr txBox="1"/>
          <p:nvPr/>
        </p:nvSpPr>
        <p:spPr>
          <a:xfrm>
            <a:off x="974725" y="5080"/>
            <a:ext cx="914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        </a:t>
            </a:r>
            <a:r>
              <a:rPr lang="zh-CN" altLang="en-US" sz="4400" b="1" dirty="0">
                <a:solidFill>
                  <a:srgbClr val="66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根据以下提示归纳情节结构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28" name="Text Box 4"/>
          <p:cNvSpPr txBox="1"/>
          <p:nvPr/>
        </p:nvSpPr>
        <p:spPr>
          <a:xfrm>
            <a:off x="857885" y="2684145"/>
            <a:ext cx="69589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②期待→破灭（心理）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30" name="Text Box 6"/>
          <p:cNvSpPr txBox="1"/>
          <p:nvPr/>
        </p:nvSpPr>
        <p:spPr>
          <a:xfrm>
            <a:off x="857885" y="4159250"/>
            <a:ext cx="50292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③悬念→结局（技巧）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31" name="Text Box 7"/>
          <p:cNvSpPr txBox="1"/>
          <p:nvPr/>
        </p:nvSpPr>
        <p:spPr>
          <a:xfrm>
            <a:off x="1249680" y="1418590"/>
            <a:ext cx="100228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于勒挥霍家产，被送到海外。菲利普一家因于勒的挥霍陷入困境。菲利普一家等待海外归来的于勒来解困。于勒破产成了穷光蛋，菲利普夫妇弃他而去。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2232" name="Text Box 8"/>
          <p:cNvSpPr txBox="1"/>
          <p:nvPr/>
        </p:nvSpPr>
        <p:spPr>
          <a:xfrm>
            <a:off x="974725" y="3329305"/>
            <a:ext cx="105721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于勒发财，菲利普一家盼望他归来解困。于勒成了穷光蛋，希望破灭了。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2234" name="Text Box 10"/>
          <p:cNvSpPr txBox="1"/>
          <p:nvPr/>
        </p:nvSpPr>
        <p:spPr>
          <a:xfrm>
            <a:off x="857885" y="4923155"/>
            <a:ext cx="91440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菲利普一家期待于勒归来，为什么？于勒在海外发财了。不料于勒成了穷光蛋，菲利普夫妇失望怨恨而归。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7885" y="773430"/>
            <a:ext cx="476059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①原因→结果（逻辑）</a:t>
            </a:r>
            <a:endParaRPr lang="zh-CN" altLang="en-US" sz="360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/>
      <p:bldP spid="522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30780" y="113220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人物形象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îŝḷîḓé-Rectangle 8"/>
          <p:cNvSpPr/>
          <p:nvPr/>
        </p:nvSpPr>
        <p:spPr>
          <a:xfrm>
            <a:off x="5580934" y="4064685"/>
            <a:ext cx="267944" cy="257079"/>
          </a:xfrm>
          <a:custGeom>
            <a:avLst/>
            <a:gdLst>
              <a:gd name="connsiteX0" fmla="*/ 427522 w 607356"/>
              <a:gd name="connsiteY0" fmla="*/ 464667 h 582729"/>
              <a:gd name="connsiteX1" fmla="*/ 427522 w 607356"/>
              <a:gd name="connsiteY1" fmla="*/ 557525 h 582729"/>
              <a:gd name="connsiteX2" fmla="*/ 463773 w 607356"/>
              <a:gd name="connsiteY2" fmla="*/ 557525 h 582729"/>
              <a:gd name="connsiteX3" fmla="*/ 463773 w 607356"/>
              <a:gd name="connsiteY3" fmla="*/ 464667 h 582729"/>
              <a:gd name="connsiteX4" fmla="*/ 318672 w 607356"/>
              <a:gd name="connsiteY4" fmla="*/ 407910 h 582729"/>
              <a:gd name="connsiteX5" fmla="*/ 318672 w 607356"/>
              <a:gd name="connsiteY5" fmla="*/ 557525 h 582729"/>
              <a:gd name="connsiteX6" fmla="*/ 354924 w 607356"/>
              <a:gd name="connsiteY6" fmla="*/ 557525 h 582729"/>
              <a:gd name="connsiteX7" fmla="*/ 354924 w 607356"/>
              <a:gd name="connsiteY7" fmla="*/ 407910 h 582729"/>
              <a:gd name="connsiteX8" fmla="*/ 200428 w 607356"/>
              <a:gd name="connsiteY8" fmla="*/ 346511 h 582729"/>
              <a:gd name="connsiteX9" fmla="*/ 200428 w 607356"/>
              <a:gd name="connsiteY9" fmla="*/ 557525 h 582729"/>
              <a:gd name="connsiteX10" fmla="*/ 236584 w 607356"/>
              <a:gd name="connsiteY10" fmla="*/ 557525 h 582729"/>
              <a:gd name="connsiteX11" fmla="*/ 236584 w 607356"/>
              <a:gd name="connsiteY11" fmla="*/ 346511 h 582729"/>
              <a:gd name="connsiteX12" fmla="*/ 82088 w 607356"/>
              <a:gd name="connsiteY12" fmla="*/ 247305 h 582729"/>
              <a:gd name="connsiteX13" fmla="*/ 82088 w 607356"/>
              <a:gd name="connsiteY13" fmla="*/ 557525 h 582729"/>
              <a:gd name="connsiteX14" fmla="*/ 118340 w 607356"/>
              <a:gd name="connsiteY14" fmla="*/ 557525 h 582729"/>
              <a:gd name="connsiteX15" fmla="*/ 118340 w 607356"/>
              <a:gd name="connsiteY15" fmla="*/ 247305 h 582729"/>
              <a:gd name="connsiteX16" fmla="*/ 126248 w 607356"/>
              <a:gd name="connsiteY16" fmla="*/ 108462 h 582729"/>
              <a:gd name="connsiteX17" fmla="*/ 135809 w 607356"/>
              <a:gd name="connsiteY17" fmla="*/ 110203 h 582729"/>
              <a:gd name="connsiteX18" fmla="*/ 466717 w 607356"/>
              <a:gd name="connsiteY18" fmla="*/ 325367 h 582729"/>
              <a:gd name="connsiteX19" fmla="*/ 463111 w 607356"/>
              <a:gd name="connsiteY19" fmla="*/ 306324 h 582729"/>
              <a:gd name="connsiteX20" fmla="*/ 473265 w 607356"/>
              <a:gd name="connsiteY20" fmla="*/ 291638 h 582729"/>
              <a:gd name="connsiteX21" fmla="*/ 487974 w 607356"/>
              <a:gd name="connsiteY21" fmla="*/ 301681 h 582729"/>
              <a:gd name="connsiteX22" fmla="*/ 496894 w 607356"/>
              <a:gd name="connsiteY22" fmla="*/ 349148 h 582729"/>
              <a:gd name="connsiteX23" fmla="*/ 497274 w 607356"/>
              <a:gd name="connsiteY23" fmla="*/ 351232 h 582729"/>
              <a:gd name="connsiteX24" fmla="*/ 497274 w 607356"/>
              <a:gd name="connsiteY24" fmla="*/ 351327 h 582729"/>
              <a:gd name="connsiteX25" fmla="*/ 497274 w 607356"/>
              <a:gd name="connsiteY25" fmla="*/ 352180 h 582729"/>
              <a:gd name="connsiteX26" fmla="*/ 497274 w 607356"/>
              <a:gd name="connsiteY26" fmla="*/ 353033 h 582729"/>
              <a:gd name="connsiteX27" fmla="*/ 497274 w 607356"/>
              <a:gd name="connsiteY27" fmla="*/ 353127 h 582729"/>
              <a:gd name="connsiteX28" fmla="*/ 487025 w 607356"/>
              <a:gd name="connsiteY28" fmla="*/ 364686 h 582729"/>
              <a:gd name="connsiteX29" fmla="*/ 437299 w 607356"/>
              <a:gd name="connsiteY29" fmla="*/ 374161 h 582729"/>
              <a:gd name="connsiteX30" fmla="*/ 434926 w 607356"/>
              <a:gd name="connsiteY30" fmla="*/ 374350 h 582729"/>
              <a:gd name="connsiteX31" fmla="*/ 422495 w 607356"/>
              <a:gd name="connsiteY31" fmla="*/ 364118 h 582729"/>
              <a:gd name="connsiteX32" fmla="*/ 432554 w 607356"/>
              <a:gd name="connsiteY32" fmla="*/ 349338 h 582729"/>
              <a:gd name="connsiteX33" fmla="*/ 451628 w 607356"/>
              <a:gd name="connsiteY33" fmla="*/ 345737 h 582729"/>
              <a:gd name="connsiteX34" fmla="*/ 121954 w 607356"/>
              <a:gd name="connsiteY34" fmla="*/ 131426 h 582729"/>
              <a:gd name="connsiteX35" fmla="*/ 118253 w 607356"/>
              <a:gd name="connsiteY35" fmla="*/ 113898 h 582729"/>
              <a:gd name="connsiteX36" fmla="*/ 126248 w 607356"/>
              <a:gd name="connsiteY36" fmla="*/ 108462 h 582729"/>
              <a:gd name="connsiteX37" fmla="*/ 12622 w 607356"/>
              <a:gd name="connsiteY37" fmla="*/ 0 h 582729"/>
              <a:gd name="connsiteX38" fmla="*/ 25338 w 607356"/>
              <a:gd name="connsiteY38" fmla="*/ 12602 h 582729"/>
              <a:gd name="connsiteX39" fmla="*/ 25338 w 607356"/>
              <a:gd name="connsiteY39" fmla="*/ 557525 h 582729"/>
              <a:gd name="connsiteX40" fmla="*/ 56750 w 607356"/>
              <a:gd name="connsiteY40" fmla="*/ 557525 h 582729"/>
              <a:gd name="connsiteX41" fmla="*/ 56750 w 607356"/>
              <a:gd name="connsiteY41" fmla="*/ 234702 h 582729"/>
              <a:gd name="connsiteX42" fmla="*/ 69466 w 607356"/>
              <a:gd name="connsiteY42" fmla="*/ 222006 h 582729"/>
              <a:gd name="connsiteX43" fmla="*/ 130961 w 607356"/>
              <a:gd name="connsiteY43" fmla="*/ 222006 h 582729"/>
              <a:gd name="connsiteX44" fmla="*/ 143583 w 607356"/>
              <a:gd name="connsiteY44" fmla="*/ 234702 h 582729"/>
              <a:gd name="connsiteX45" fmla="*/ 143583 w 607356"/>
              <a:gd name="connsiteY45" fmla="*/ 557525 h 582729"/>
              <a:gd name="connsiteX46" fmla="*/ 175089 w 607356"/>
              <a:gd name="connsiteY46" fmla="*/ 557525 h 582729"/>
              <a:gd name="connsiteX47" fmla="*/ 175089 w 607356"/>
              <a:gd name="connsiteY47" fmla="*/ 333908 h 582729"/>
              <a:gd name="connsiteX48" fmla="*/ 187711 w 607356"/>
              <a:gd name="connsiteY48" fmla="*/ 321212 h 582729"/>
              <a:gd name="connsiteX49" fmla="*/ 249301 w 607356"/>
              <a:gd name="connsiteY49" fmla="*/ 321212 h 582729"/>
              <a:gd name="connsiteX50" fmla="*/ 261922 w 607356"/>
              <a:gd name="connsiteY50" fmla="*/ 333908 h 582729"/>
              <a:gd name="connsiteX51" fmla="*/ 261922 w 607356"/>
              <a:gd name="connsiteY51" fmla="*/ 557525 h 582729"/>
              <a:gd name="connsiteX52" fmla="*/ 293429 w 607356"/>
              <a:gd name="connsiteY52" fmla="*/ 557525 h 582729"/>
              <a:gd name="connsiteX53" fmla="*/ 293429 w 607356"/>
              <a:gd name="connsiteY53" fmla="*/ 395308 h 582729"/>
              <a:gd name="connsiteX54" fmla="*/ 306051 w 607356"/>
              <a:gd name="connsiteY54" fmla="*/ 382706 h 582729"/>
              <a:gd name="connsiteX55" fmla="*/ 367545 w 607356"/>
              <a:gd name="connsiteY55" fmla="*/ 382706 h 582729"/>
              <a:gd name="connsiteX56" fmla="*/ 380262 w 607356"/>
              <a:gd name="connsiteY56" fmla="*/ 395308 h 582729"/>
              <a:gd name="connsiteX57" fmla="*/ 380262 w 607356"/>
              <a:gd name="connsiteY57" fmla="*/ 557525 h 582729"/>
              <a:gd name="connsiteX58" fmla="*/ 402184 w 607356"/>
              <a:gd name="connsiteY58" fmla="*/ 557525 h 582729"/>
              <a:gd name="connsiteX59" fmla="*/ 402184 w 607356"/>
              <a:gd name="connsiteY59" fmla="*/ 451970 h 582729"/>
              <a:gd name="connsiteX60" fmla="*/ 414900 w 607356"/>
              <a:gd name="connsiteY60" fmla="*/ 439368 h 582729"/>
              <a:gd name="connsiteX61" fmla="*/ 476395 w 607356"/>
              <a:gd name="connsiteY61" fmla="*/ 439368 h 582729"/>
              <a:gd name="connsiteX62" fmla="*/ 489016 w 607356"/>
              <a:gd name="connsiteY62" fmla="*/ 451970 h 582729"/>
              <a:gd name="connsiteX63" fmla="*/ 489016 w 607356"/>
              <a:gd name="connsiteY63" fmla="*/ 557525 h 582729"/>
              <a:gd name="connsiteX64" fmla="*/ 594734 w 607356"/>
              <a:gd name="connsiteY64" fmla="*/ 557525 h 582729"/>
              <a:gd name="connsiteX65" fmla="*/ 607356 w 607356"/>
              <a:gd name="connsiteY65" fmla="*/ 570127 h 582729"/>
              <a:gd name="connsiteX66" fmla="*/ 594734 w 607356"/>
              <a:gd name="connsiteY66" fmla="*/ 582729 h 582729"/>
              <a:gd name="connsiteX67" fmla="*/ 476395 w 607356"/>
              <a:gd name="connsiteY67" fmla="*/ 582729 h 582729"/>
              <a:gd name="connsiteX68" fmla="*/ 414900 w 607356"/>
              <a:gd name="connsiteY68" fmla="*/ 582729 h 582729"/>
              <a:gd name="connsiteX69" fmla="*/ 367545 w 607356"/>
              <a:gd name="connsiteY69" fmla="*/ 582729 h 582729"/>
              <a:gd name="connsiteX70" fmla="*/ 306051 w 607356"/>
              <a:gd name="connsiteY70" fmla="*/ 582729 h 582729"/>
              <a:gd name="connsiteX71" fmla="*/ 249301 w 607356"/>
              <a:gd name="connsiteY71" fmla="*/ 582729 h 582729"/>
              <a:gd name="connsiteX72" fmla="*/ 187711 w 607356"/>
              <a:gd name="connsiteY72" fmla="*/ 582729 h 582729"/>
              <a:gd name="connsiteX73" fmla="*/ 130961 w 607356"/>
              <a:gd name="connsiteY73" fmla="*/ 582729 h 582729"/>
              <a:gd name="connsiteX74" fmla="*/ 69466 w 607356"/>
              <a:gd name="connsiteY74" fmla="*/ 582729 h 582729"/>
              <a:gd name="connsiteX75" fmla="*/ 12622 w 607356"/>
              <a:gd name="connsiteY75" fmla="*/ 582729 h 582729"/>
              <a:gd name="connsiteX76" fmla="*/ 0 w 607356"/>
              <a:gd name="connsiteY76" fmla="*/ 570127 h 582729"/>
              <a:gd name="connsiteX77" fmla="*/ 0 w 607356"/>
              <a:gd name="connsiteY77" fmla="*/ 12602 h 582729"/>
              <a:gd name="connsiteX78" fmla="*/ 12622 w 607356"/>
              <a:gd name="connsiteY78" fmla="*/ 0 h 58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07356" h="582729">
                <a:moveTo>
                  <a:pt x="427522" y="464667"/>
                </a:moveTo>
                <a:lnTo>
                  <a:pt x="427522" y="557525"/>
                </a:lnTo>
                <a:lnTo>
                  <a:pt x="463773" y="557525"/>
                </a:lnTo>
                <a:lnTo>
                  <a:pt x="463773" y="464667"/>
                </a:lnTo>
                <a:close/>
                <a:moveTo>
                  <a:pt x="318672" y="407910"/>
                </a:moveTo>
                <a:lnTo>
                  <a:pt x="318672" y="557525"/>
                </a:lnTo>
                <a:lnTo>
                  <a:pt x="354924" y="557525"/>
                </a:lnTo>
                <a:lnTo>
                  <a:pt x="354924" y="407910"/>
                </a:lnTo>
                <a:close/>
                <a:moveTo>
                  <a:pt x="200428" y="346511"/>
                </a:moveTo>
                <a:lnTo>
                  <a:pt x="200428" y="557525"/>
                </a:lnTo>
                <a:lnTo>
                  <a:pt x="236584" y="557525"/>
                </a:lnTo>
                <a:lnTo>
                  <a:pt x="236584" y="346511"/>
                </a:lnTo>
                <a:close/>
                <a:moveTo>
                  <a:pt x="82088" y="247305"/>
                </a:moveTo>
                <a:lnTo>
                  <a:pt x="82088" y="557525"/>
                </a:lnTo>
                <a:lnTo>
                  <a:pt x="118340" y="557525"/>
                </a:lnTo>
                <a:lnTo>
                  <a:pt x="118340" y="247305"/>
                </a:lnTo>
                <a:close/>
                <a:moveTo>
                  <a:pt x="126248" y="108462"/>
                </a:moveTo>
                <a:cubicBezTo>
                  <a:pt x="129427" y="107787"/>
                  <a:pt x="132867" y="108308"/>
                  <a:pt x="135809" y="110203"/>
                </a:cubicBezTo>
                <a:lnTo>
                  <a:pt x="466717" y="325367"/>
                </a:lnTo>
                <a:lnTo>
                  <a:pt x="463111" y="306324"/>
                </a:lnTo>
                <a:cubicBezTo>
                  <a:pt x="461877" y="299502"/>
                  <a:pt x="466337" y="292870"/>
                  <a:pt x="473265" y="291638"/>
                </a:cubicBezTo>
                <a:cubicBezTo>
                  <a:pt x="480098" y="290312"/>
                  <a:pt x="486740" y="294860"/>
                  <a:pt x="487974" y="301681"/>
                </a:cubicBezTo>
                <a:lnTo>
                  <a:pt x="496894" y="349148"/>
                </a:lnTo>
                <a:cubicBezTo>
                  <a:pt x="497084" y="349811"/>
                  <a:pt x="497179" y="350474"/>
                  <a:pt x="497274" y="351232"/>
                </a:cubicBezTo>
                <a:cubicBezTo>
                  <a:pt x="497274" y="351232"/>
                  <a:pt x="497274" y="351232"/>
                  <a:pt x="497274" y="351327"/>
                </a:cubicBezTo>
                <a:cubicBezTo>
                  <a:pt x="497274" y="351611"/>
                  <a:pt x="497274" y="351896"/>
                  <a:pt x="497274" y="352180"/>
                </a:cubicBezTo>
                <a:cubicBezTo>
                  <a:pt x="497274" y="352464"/>
                  <a:pt x="497274" y="352748"/>
                  <a:pt x="497274" y="353033"/>
                </a:cubicBezTo>
                <a:cubicBezTo>
                  <a:pt x="497274" y="353127"/>
                  <a:pt x="497274" y="353127"/>
                  <a:pt x="497274" y="353127"/>
                </a:cubicBezTo>
                <a:cubicBezTo>
                  <a:pt x="496800" y="358717"/>
                  <a:pt x="492719" y="363549"/>
                  <a:pt x="487025" y="364686"/>
                </a:cubicBezTo>
                <a:lnTo>
                  <a:pt x="437299" y="374161"/>
                </a:lnTo>
                <a:cubicBezTo>
                  <a:pt x="436445" y="374350"/>
                  <a:pt x="435685" y="374350"/>
                  <a:pt x="434926" y="374350"/>
                </a:cubicBezTo>
                <a:cubicBezTo>
                  <a:pt x="428948" y="374350"/>
                  <a:pt x="423633" y="370181"/>
                  <a:pt x="422495" y="364118"/>
                </a:cubicBezTo>
                <a:cubicBezTo>
                  <a:pt x="421166" y="357296"/>
                  <a:pt x="425626" y="350664"/>
                  <a:pt x="432554" y="349338"/>
                </a:cubicBezTo>
                <a:lnTo>
                  <a:pt x="451628" y="345737"/>
                </a:lnTo>
                <a:lnTo>
                  <a:pt x="121954" y="131426"/>
                </a:lnTo>
                <a:cubicBezTo>
                  <a:pt x="116070" y="127636"/>
                  <a:pt x="114457" y="119772"/>
                  <a:pt x="118253" y="113898"/>
                </a:cubicBezTo>
                <a:cubicBezTo>
                  <a:pt x="120151" y="111008"/>
                  <a:pt x="123069" y="109137"/>
                  <a:pt x="126248" y="108462"/>
                </a:cubicBezTo>
                <a:close/>
                <a:moveTo>
                  <a:pt x="12622" y="0"/>
                </a:moveTo>
                <a:cubicBezTo>
                  <a:pt x="19644" y="0"/>
                  <a:pt x="25338" y="5590"/>
                  <a:pt x="25338" y="12602"/>
                </a:cubicBezTo>
                <a:lnTo>
                  <a:pt x="25338" y="557525"/>
                </a:lnTo>
                <a:lnTo>
                  <a:pt x="56750" y="557525"/>
                </a:lnTo>
                <a:lnTo>
                  <a:pt x="56750" y="234702"/>
                </a:lnTo>
                <a:cubicBezTo>
                  <a:pt x="56750" y="227691"/>
                  <a:pt x="62444" y="222006"/>
                  <a:pt x="69466" y="222006"/>
                </a:cubicBezTo>
                <a:lnTo>
                  <a:pt x="130961" y="222006"/>
                </a:lnTo>
                <a:cubicBezTo>
                  <a:pt x="137984" y="222006"/>
                  <a:pt x="143583" y="227691"/>
                  <a:pt x="143583" y="234702"/>
                </a:cubicBezTo>
                <a:lnTo>
                  <a:pt x="143583" y="557525"/>
                </a:lnTo>
                <a:lnTo>
                  <a:pt x="175089" y="557525"/>
                </a:lnTo>
                <a:lnTo>
                  <a:pt x="175089" y="333908"/>
                </a:lnTo>
                <a:cubicBezTo>
                  <a:pt x="175089" y="326897"/>
                  <a:pt x="180783" y="321212"/>
                  <a:pt x="187711" y="321212"/>
                </a:cubicBezTo>
                <a:lnTo>
                  <a:pt x="249301" y="321212"/>
                </a:lnTo>
                <a:cubicBezTo>
                  <a:pt x="256228" y="321212"/>
                  <a:pt x="261922" y="326897"/>
                  <a:pt x="261922" y="333908"/>
                </a:cubicBezTo>
                <a:lnTo>
                  <a:pt x="261922" y="557525"/>
                </a:lnTo>
                <a:lnTo>
                  <a:pt x="293429" y="557525"/>
                </a:lnTo>
                <a:lnTo>
                  <a:pt x="293429" y="395308"/>
                </a:lnTo>
                <a:cubicBezTo>
                  <a:pt x="293429" y="388297"/>
                  <a:pt x="299028" y="382706"/>
                  <a:pt x="306051" y="382706"/>
                </a:cubicBezTo>
                <a:lnTo>
                  <a:pt x="367545" y="382706"/>
                </a:lnTo>
                <a:cubicBezTo>
                  <a:pt x="374568" y="382706"/>
                  <a:pt x="380262" y="388297"/>
                  <a:pt x="380262" y="395308"/>
                </a:cubicBezTo>
                <a:lnTo>
                  <a:pt x="380262" y="557525"/>
                </a:lnTo>
                <a:lnTo>
                  <a:pt x="402184" y="557525"/>
                </a:lnTo>
                <a:lnTo>
                  <a:pt x="402184" y="451970"/>
                </a:lnTo>
                <a:cubicBezTo>
                  <a:pt x="402184" y="445053"/>
                  <a:pt x="407878" y="439368"/>
                  <a:pt x="414900" y="439368"/>
                </a:cubicBezTo>
                <a:lnTo>
                  <a:pt x="476395" y="439368"/>
                </a:lnTo>
                <a:cubicBezTo>
                  <a:pt x="483417" y="439368"/>
                  <a:pt x="489016" y="445053"/>
                  <a:pt x="489016" y="451970"/>
                </a:cubicBezTo>
                <a:lnTo>
                  <a:pt x="489016" y="557525"/>
                </a:lnTo>
                <a:lnTo>
                  <a:pt x="594734" y="557525"/>
                </a:lnTo>
                <a:cubicBezTo>
                  <a:pt x="601662" y="557525"/>
                  <a:pt x="607356" y="563115"/>
                  <a:pt x="607356" y="570127"/>
                </a:cubicBezTo>
                <a:cubicBezTo>
                  <a:pt x="607356" y="577139"/>
                  <a:pt x="601662" y="582729"/>
                  <a:pt x="594734" y="582729"/>
                </a:cubicBezTo>
                <a:lnTo>
                  <a:pt x="476395" y="582729"/>
                </a:lnTo>
                <a:lnTo>
                  <a:pt x="414900" y="582729"/>
                </a:lnTo>
                <a:lnTo>
                  <a:pt x="367545" y="582729"/>
                </a:lnTo>
                <a:lnTo>
                  <a:pt x="306051" y="582729"/>
                </a:lnTo>
                <a:lnTo>
                  <a:pt x="249301" y="582729"/>
                </a:lnTo>
                <a:lnTo>
                  <a:pt x="187711" y="582729"/>
                </a:lnTo>
                <a:lnTo>
                  <a:pt x="130961" y="582729"/>
                </a:lnTo>
                <a:lnTo>
                  <a:pt x="69466" y="582729"/>
                </a:lnTo>
                <a:lnTo>
                  <a:pt x="12622" y="582729"/>
                </a:lnTo>
                <a:cubicBezTo>
                  <a:pt x="5694" y="582729"/>
                  <a:pt x="0" y="577139"/>
                  <a:pt x="0" y="570127"/>
                </a:cubicBezTo>
                <a:lnTo>
                  <a:pt x="0" y="12602"/>
                </a:lnTo>
                <a:cubicBezTo>
                  <a:pt x="0" y="5590"/>
                  <a:pt x="5694" y="0"/>
                  <a:pt x="126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6" name="îŝḷîḓé-Rectangle 14"/>
          <p:cNvSpPr/>
          <p:nvPr/>
        </p:nvSpPr>
        <p:spPr>
          <a:xfrm>
            <a:off x="8512039" y="4060462"/>
            <a:ext cx="267944" cy="26552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8425" h="573203">
                <a:moveTo>
                  <a:pt x="35688" y="330987"/>
                </a:moveTo>
                <a:cubicBezTo>
                  <a:pt x="32039" y="330987"/>
                  <a:pt x="29102" y="334008"/>
                  <a:pt x="29102" y="337651"/>
                </a:cubicBezTo>
                <a:lnTo>
                  <a:pt x="29102" y="484438"/>
                </a:lnTo>
                <a:cubicBezTo>
                  <a:pt x="29102" y="488081"/>
                  <a:pt x="32039" y="491102"/>
                  <a:pt x="35688" y="491102"/>
                </a:cubicBezTo>
                <a:lnTo>
                  <a:pt x="240293" y="491102"/>
                </a:lnTo>
                <a:cubicBezTo>
                  <a:pt x="243942" y="491102"/>
                  <a:pt x="246968" y="488081"/>
                  <a:pt x="246968" y="484438"/>
                </a:cubicBezTo>
                <a:lnTo>
                  <a:pt x="246968" y="337651"/>
                </a:lnTo>
                <a:cubicBezTo>
                  <a:pt x="246968" y="334008"/>
                  <a:pt x="243942" y="330987"/>
                  <a:pt x="240293" y="330987"/>
                </a:cubicBezTo>
                <a:close/>
                <a:moveTo>
                  <a:pt x="440550" y="305700"/>
                </a:moveTo>
                <a:cubicBezTo>
                  <a:pt x="444243" y="305700"/>
                  <a:pt x="447936" y="307122"/>
                  <a:pt x="450784" y="309967"/>
                </a:cubicBezTo>
                <a:lnTo>
                  <a:pt x="487627" y="346765"/>
                </a:lnTo>
                <a:cubicBezTo>
                  <a:pt x="493323" y="352454"/>
                  <a:pt x="493323" y="361520"/>
                  <a:pt x="487627" y="367209"/>
                </a:cubicBezTo>
                <a:cubicBezTo>
                  <a:pt x="484780" y="370053"/>
                  <a:pt x="481042" y="371475"/>
                  <a:pt x="477304" y="371475"/>
                </a:cubicBezTo>
                <a:cubicBezTo>
                  <a:pt x="473477" y="371475"/>
                  <a:pt x="469829" y="370053"/>
                  <a:pt x="466981" y="367209"/>
                </a:cubicBezTo>
                <a:lnTo>
                  <a:pt x="454967" y="355298"/>
                </a:lnTo>
                <a:lnTo>
                  <a:pt x="454967" y="470137"/>
                </a:lnTo>
                <a:cubicBezTo>
                  <a:pt x="454967" y="478137"/>
                  <a:pt x="448470" y="484714"/>
                  <a:pt x="440372" y="484714"/>
                </a:cubicBezTo>
                <a:lnTo>
                  <a:pt x="328329" y="484714"/>
                </a:lnTo>
                <a:cubicBezTo>
                  <a:pt x="320320" y="484714"/>
                  <a:pt x="313734" y="478137"/>
                  <a:pt x="313734" y="470137"/>
                </a:cubicBezTo>
                <a:cubicBezTo>
                  <a:pt x="313734" y="462049"/>
                  <a:pt x="320320" y="455560"/>
                  <a:pt x="328329" y="455560"/>
                </a:cubicBezTo>
                <a:lnTo>
                  <a:pt x="328329" y="455649"/>
                </a:lnTo>
                <a:lnTo>
                  <a:pt x="426044" y="455649"/>
                </a:lnTo>
                <a:lnTo>
                  <a:pt x="426044" y="355298"/>
                </a:lnTo>
                <a:lnTo>
                  <a:pt x="414030" y="367209"/>
                </a:lnTo>
                <a:cubicBezTo>
                  <a:pt x="408334" y="372897"/>
                  <a:pt x="399168" y="372897"/>
                  <a:pt x="393472" y="367209"/>
                </a:cubicBezTo>
                <a:cubicBezTo>
                  <a:pt x="387777" y="361520"/>
                  <a:pt x="387777" y="352454"/>
                  <a:pt x="393472" y="346765"/>
                </a:cubicBezTo>
                <a:lnTo>
                  <a:pt x="430316" y="309967"/>
                </a:lnTo>
                <a:cubicBezTo>
                  <a:pt x="433163" y="307122"/>
                  <a:pt x="436856" y="305700"/>
                  <a:pt x="440550" y="305700"/>
                </a:cubicBezTo>
                <a:close/>
                <a:moveTo>
                  <a:pt x="35688" y="302020"/>
                </a:moveTo>
                <a:lnTo>
                  <a:pt x="240293" y="302020"/>
                </a:lnTo>
                <a:cubicBezTo>
                  <a:pt x="259961" y="302020"/>
                  <a:pt x="275981" y="318014"/>
                  <a:pt x="275981" y="337651"/>
                </a:cubicBezTo>
                <a:lnTo>
                  <a:pt x="275981" y="484438"/>
                </a:lnTo>
                <a:cubicBezTo>
                  <a:pt x="275981" y="504075"/>
                  <a:pt x="259961" y="520068"/>
                  <a:pt x="240293" y="520068"/>
                </a:cubicBezTo>
                <a:lnTo>
                  <a:pt x="152631" y="520068"/>
                </a:lnTo>
                <a:lnTo>
                  <a:pt x="152631" y="544059"/>
                </a:lnTo>
                <a:lnTo>
                  <a:pt x="179152" y="544059"/>
                </a:lnTo>
                <a:cubicBezTo>
                  <a:pt x="187251" y="544059"/>
                  <a:pt x="193747" y="550545"/>
                  <a:pt x="193747" y="558631"/>
                </a:cubicBezTo>
                <a:cubicBezTo>
                  <a:pt x="193747" y="566628"/>
                  <a:pt x="187251" y="573203"/>
                  <a:pt x="179152" y="573203"/>
                </a:cubicBezTo>
                <a:lnTo>
                  <a:pt x="96829" y="573203"/>
                </a:lnTo>
                <a:cubicBezTo>
                  <a:pt x="88730" y="573203"/>
                  <a:pt x="82234" y="566628"/>
                  <a:pt x="82234" y="558631"/>
                </a:cubicBezTo>
                <a:cubicBezTo>
                  <a:pt x="82234" y="550545"/>
                  <a:pt x="88730" y="544059"/>
                  <a:pt x="96829" y="544059"/>
                </a:cubicBezTo>
                <a:lnTo>
                  <a:pt x="123439" y="544059"/>
                </a:lnTo>
                <a:lnTo>
                  <a:pt x="123439" y="520068"/>
                </a:lnTo>
                <a:lnTo>
                  <a:pt x="35688" y="520068"/>
                </a:lnTo>
                <a:cubicBezTo>
                  <a:pt x="16020" y="520068"/>
                  <a:pt x="0" y="504075"/>
                  <a:pt x="0" y="484438"/>
                </a:cubicBezTo>
                <a:lnTo>
                  <a:pt x="0" y="337651"/>
                </a:lnTo>
                <a:cubicBezTo>
                  <a:pt x="0" y="318014"/>
                  <a:pt x="16020" y="302020"/>
                  <a:pt x="35688" y="302020"/>
                </a:cubicBezTo>
                <a:close/>
                <a:moveTo>
                  <a:pt x="138020" y="94487"/>
                </a:moveTo>
                <a:lnTo>
                  <a:pt x="250020" y="94487"/>
                </a:lnTo>
                <a:cubicBezTo>
                  <a:pt x="258122" y="94487"/>
                  <a:pt x="264621" y="100974"/>
                  <a:pt x="264621" y="109060"/>
                </a:cubicBezTo>
                <a:cubicBezTo>
                  <a:pt x="264621" y="117147"/>
                  <a:pt x="258122" y="123634"/>
                  <a:pt x="250020" y="123634"/>
                </a:cubicBezTo>
                <a:lnTo>
                  <a:pt x="250020" y="123545"/>
                </a:lnTo>
                <a:lnTo>
                  <a:pt x="152710" y="123545"/>
                </a:lnTo>
                <a:lnTo>
                  <a:pt x="152710" y="223873"/>
                </a:lnTo>
                <a:lnTo>
                  <a:pt x="164729" y="211876"/>
                </a:lnTo>
                <a:cubicBezTo>
                  <a:pt x="170427" y="206189"/>
                  <a:pt x="179508" y="206189"/>
                  <a:pt x="185206" y="211876"/>
                </a:cubicBezTo>
                <a:cubicBezTo>
                  <a:pt x="190904" y="217563"/>
                  <a:pt x="190904" y="226716"/>
                  <a:pt x="185206" y="232404"/>
                </a:cubicBezTo>
                <a:lnTo>
                  <a:pt x="148436" y="269104"/>
                </a:lnTo>
                <a:cubicBezTo>
                  <a:pt x="145588" y="271948"/>
                  <a:pt x="141759" y="273370"/>
                  <a:pt x="138109" y="273370"/>
                </a:cubicBezTo>
                <a:cubicBezTo>
                  <a:pt x="134281" y="273370"/>
                  <a:pt x="130630" y="271948"/>
                  <a:pt x="127781" y="269104"/>
                </a:cubicBezTo>
                <a:lnTo>
                  <a:pt x="91012" y="232404"/>
                </a:lnTo>
                <a:cubicBezTo>
                  <a:pt x="85314" y="226716"/>
                  <a:pt x="85314" y="217563"/>
                  <a:pt x="91012" y="211876"/>
                </a:cubicBezTo>
                <a:cubicBezTo>
                  <a:pt x="96710" y="206189"/>
                  <a:pt x="105791" y="206189"/>
                  <a:pt x="111489" y="211876"/>
                </a:cubicBezTo>
                <a:lnTo>
                  <a:pt x="123508" y="223873"/>
                </a:lnTo>
                <a:lnTo>
                  <a:pt x="123508" y="109060"/>
                </a:lnTo>
                <a:cubicBezTo>
                  <a:pt x="123508" y="100974"/>
                  <a:pt x="129918" y="94487"/>
                  <a:pt x="138020" y="94487"/>
                </a:cubicBezTo>
                <a:close/>
                <a:moveTo>
                  <a:pt x="338148" y="29153"/>
                </a:moveTo>
                <a:cubicBezTo>
                  <a:pt x="334410" y="29153"/>
                  <a:pt x="331473" y="32176"/>
                  <a:pt x="331473" y="35820"/>
                </a:cubicBezTo>
                <a:lnTo>
                  <a:pt x="331473" y="182566"/>
                </a:lnTo>
                <a:cubicBezTo>
                  <a:pt x="331473" y="186210"/>
                  <a:pt x="334410" y="189143"/>
                  <a:pt x="338148" y="189143"/>
                </a:cubicBezTo>
                <a:lnTo>
                  <a:pt x="542650" y="189143"/>
                </a:lnTo>
                <a:cubicBezTo>
                  <a:pt x="546388" y="189143"/>
                  <a:pt x="549325" y="186210"/>
                  <a:pt x="549325" y="182566"/>
                </a:cubicBezTo>
                <a:lnTo>
                  <a:pt x="549325" y="35820"/>
                </a:lnTo>
                <a:cubicBezTo>
                  <a:pt x="549325" y="32176"/>
                  <a:pt x="546388" y="29153"/>
                  <a:pt x="542650" y="29153"/>
                </a:cubicBezTo>
                <a:close/>
                <a:moveTo>
                  <a:pt x="338148" y="0"/>
                </a:moveTo>
                <a:lnTo>
                  <a:pt x="542650" y="0"/>
                </a:lnTo>
                <a:cubicBezTo>
                  <a:pt x="562407" y="0"/>
                  <a:pt x="578425" y="16177"/>
                  <a:pt x="578425" y="35820"/>
                </a:cubicBezTo>
                <a:lnTo>
                  <a:pt x="578425" y="182388"/>
                </a:lnTo>
                <a:cubicBezTo>
                  <a:pt x="578425" y="202120"/>
                  <a:pt x="562407" y="218119"/>
                  <a:pt x="542650" y="218119"/>
                </a:cubicBezTo>
                <a:lnTo>
                  <a:pt x="454994" y="218119"/>
                </a:lnTo>
                <a:lnTo>
                  <a:pt x="454994" y="242029"/>
                </a:lnTo>
                <a:lnTo>
                  <a:pt x="481602" y="242029"/>
                </a:lnTo>
                <a:cubicBezTo>
                  <a:pt x="489611" y="242029"/>
                  <a:pt x="496197" y="248518"/>
                  <a:pt x="496197" y="256606"/>
                </a:cubicBezTo>
                <a:cubicBezTo>
                  <a:pt x="496197" y="264694"/>
                  <a:pt x="489611" y="271183"/>
                  <a:pt x="481602" y="271183"/>
                </a:cubicBezTo>
                <a:lnTo>
                  <a:pt x="399196" y="271183"/>
                </a:lnTo>
                <a:cubicBezTo>
                  <a:pt x="391187" y="271183"/>
                  <a:pt x="384601" y="264694"/>
                  <a:pt x="384601" y="256606"/>
                </a:cubicBezTo>
                <a:cubicBezTo>
                  <a:pt x="384601" y="248518"/>
                  <a:pt x="391187" y="242029"/>
                  <a:pt x="399196" y="242029"/>
                </a:cubicBezTo>
                <a:lnTo>
                  <a:pt x="425804" y="242029"/>
                </a:lnTo>
                <a:lnTo>
                  <a:pt x="425804" y="218119"/>
                </a:lnTo>
                <a:lnTo>
                  <a:pt x="338148" y="218119"/>
                </a:lnTo>
                <a:cubicBezTo>
                  <a:pt x="318391" y="218119"/>
                  <a:pt x="302373" y="202120"/>
                  <a:pt x="302373" y="182388"/>
                </a:cubicBezTo>
                <a:lnTo>
                  <a:pt x="302373" y="35731"/>
                </a:lnTo>
                <a:cubicBezTo>
                  <a:pt x="302373" y="15999"/>
                  <a:pt x="318391" y="0"/>
                  <a:pt x="3381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7" name="îŝḷîḓé-Rectangle 15"/>
          <p:cNvSpPr/>
          <p:nvPr/>
        </p:nvSpPr>
        <p:spPr>
          <a:xfrm>
            <a:off x="8512039" y="5130907"/>
            <a:ext cx="267944" cy="247127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5670" y="330200"/>
            <a:ext cx="1080008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文章讲了哪些主要人物？有哪些次要人物？</a:t>
            </a:r>
            <a:endParaRPr lang="zh-CN" altLang="en-US" sz="4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8" r="18968"/>
          <a:stretch>
            <a:fillRect/>
          </a:stretch>
        </p:blipFill>
        <p:spPr>
          <a:xfrm>
            <a:off x="238760" y="2023745"/>
            <a:ext cx="3349625" cy="41433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446780" y="2133600"/>
            <a:ext cx="3592830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主要人物：</a:t>
            </a:r>
            <a:endParaRPr lang="zh-CN" altLang="en-US" sz="4000" b="1">
              <a:solidFill>
                <a:srgbClr val="2C2CB8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父亲、母亲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于勒叔叔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en-US" altLang="zh-CN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</a:t>
            </a:r>
            <a:r>
              <a:rPr lang="en-US" altLang="zh-CN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endParaRPr lang="en-US" altLang="zh-CN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49845" y="2029460"/>
            <a:ext cx="4252595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次要人物：</a:t>
            </a:r>
            <a:endParaRPr lang="zh-CN" altLang="en-US" sz="4000" b="1">
              <a:latin typeface="微软雅黑" panose="020B0503020204020204" pitchFamily="34" charset="-122"/>
              <a:ea typeface="微软雅黑" panose="020B0503020204020204" pitchFamily="34" charset="-122"/>
              <a:cs typeface="华文楷体" panose="02010600040101010101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姐姐、女婿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两位高贵的太太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船长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4729480" y="156845"/>
            <a:ext cx="557149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6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于 勒</a:t>
            </a:r>
            <a:endParaRPr lang="zh-CN" altLang="en-US" sz="60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538798" y="1905635"/>
            <a:ext cx="2005012" cy="3046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早</a:t>
            </a:r>
            <a:r>
              <a:rPr lang="en-US" altLang="zh-CN" sz="48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48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后：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1948180" y="1905635"/>
            <a:ext cx="534511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行为不端、糟蹋钱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1772285" y="3014345"/>
            <a:ext cx="56975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正直、有良心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1772285" y="4121785"/>
            <a:ext cx="590867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自食其力、不拖累人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0825" y="156845"/>
            <a:ext cx="5272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7293610" y="1905635"/>
            <a:ext cx="45815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（侧面描写；插叙）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2985" y="3014345"/>
            <a:ext cx="57721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（父母的评价，侧面描写）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93610" y="4121785"/>
            <a:ext cx="47218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（行为，动作，外貌，正面描写）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70658"/>
          <p:cNvSpPr txBox="1"/>
          <p:nvPr/>
        </p:nvSpPr>
        <p:spPr>
          <a:xfrm>
            <a:off x="-13970" y="2329180"/>
            <a:ext cx="12337415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endParaRPr lang="zh-CN" altLang="en-US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/>
              <a:t>1、我父亲突然好象不安起来，他向旁边走了几步，瞪着眼看了看挤在卖牡蛎的身边的女儿女婿，就赶紧向我们走来。他的脸色十分苍白，两只眼也跟寻常不一样。他低声对我母亲说：“真奇怪！这个买牡蛎的怎么这样像于勒？”</a:t>
            </a:r>
            <a:endParaRPr lang="zh-CN" altLang="en-US" sz="2800"/>
          </a:p>
          <a:p>
            <a:pPr>
              <a:spcBef>
                <a:spcPct val="50000"/>
              </a:spcBef>
            </a:pPr>
            <a:r>
              <a:rPr lang="zh-CN" altLang="en-US" sz="2800"/>
              <a:t>2（当她听到卖牡蛎的像于勒时）我母亲也怕起来，吞吞吐吐的说：“你疯了，既然你知道不是他，为什么这样胡说八道？”</a:t>
            </a:r>
            <a:endParaRPr lang="zh-CN" altLang="en-US" sz="2800"/>
          </a:p>
          <a:p>
            <a:pPr>
              <a:spcBef>
                <a:spcPct val="50000"/>
              </a:spcBef>
            </a:pPr>
            <a:r>
              <a:rPr lang="zh-CN" altLang="en-US" sz="2800"/>
              <a:t>3 （当他证实那人真是于勒后）母亲突然暴怒起来，说：“我就知道这个贼是不会有出息的，早晚会回来重新拖累我们的。……”</a:t>
            </a:r>
            <a:endParaRPr lang="zh-CN" altLang="en-US" sz="2800"/>
          </a:p>
        </p:txBody>
      </p:sp>
      <p:sp>
        <p:nvSpPr>
          <p:cNvPr id="22531" name="文本框 70660"/>
          <p:cNvSpPr txBox="1"/>
          <p:nvPr/>
        </p:nvSpPr>
        <p:spPr>
          <a:xfrm>
            <a:off x="1981200" y="30480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0" name="文本框 17409"/>
          <p:cNvSpPr txBox="1"/>
          <p:nvPr/>
        </p:nvSpPr>
        <p:spPr>
          <a:xfrm>
            <a:off x="3270250" y="120015"/>
            <a:ext cx="8897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父亲、母亲</a:t>
            </a:r>
            <a:r>
              <a:rPr lang="zh-CN" altLang="en-US" sz="3200" b="1">
                <a:solidFill>
                  <a:srgbClr val="272BBD"/>
                </a:solidFill>
                <a:latin typeface="楷体_GB2312" pitchFamily="49" charset="-122"/>
                <a:ea typeface="楷体_GB2312" pitchFamily="49" charset="-122"/>
              </a:rPr>
              <a:t>的事件、神态、语言、动作等</a:t>
            </a:r>
            <a:endParaRPr lang="zh-CN" altLang="en-US" sz="3200" b="1">
              <a:solidFill>
                <a:srgbClr val="272BBD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5272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141605" y="932180"/>
            <a:ext cx="12026265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6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/>
              <a:t>1</a:t>
            </a:r>
            <a:r>
              <a:rPr lang="zh-CN" altLang="en-US" sz="2800"/>
              <a:t>、逐于勒、盼于勒、赞于勒、遇于勒、躲于勒，父亲、母亲的行为和态度；</a:t>
            </a:r>
            <a:endParaRPr lang="zh-CN" altLang="en-US" sz="2800"/>
          </a:p>
          <a:p>
            <a:r>
              <a:rPr lang="en-US" altLang="zh-CN" sz="2800"/>
              <a:t>2</a:t>
            </a:r>
            <a:r>
              <a:rPr lang="zh-CN" altLang="en-US" sz="2800"/>
              <a:t>、父亲请母亲和姐姐吃牡蛎。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267335" y="932180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事件：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67335" y="2439035"/>
            <a:ext cx="46742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细节描写（神态、语言）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5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文本框 72705"/>
          <p:cNvSpPr txBox="1"/>
          <p:nvPr/>
        </p:nvSpPr>
        <p:spPr>
          <a:xfrm>
            <a:off x="4968240" y="171768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7" name="文本框 72706"/>
          <p:cNvSpPr txBox="1"/>
          <p:nvPr/>
        </p:nvSpPr>
        <p:spPr>
          <a:xfrm>
            <a:off x="2574925" y="123825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盼于勒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8" name="文本框 72707"/>
          <p:cNvSpPr txBox="1"/>
          <p:nvPr/>
        </p:nvSpPr>
        <p:spPr>
          <a:xfrm>
            <a:off x="7315200" y="1217613"/>
            <a:ext cx="12001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9" name="文本框 72708"/>
          <p:cNvSpPr txBox="1"/>
          <p:nvPr/>
        </p:nvSpPr>
        <p:spPr>
          <a:xfrm>
            <a:off x="2590800" y="214630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赞于勒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0" name="文本框 72709"/>
          <p:cNvSpPr txBox="1"/>
          <p:nvPr/>
        </p:nvSpPr>
        <p:spPr>
          <a:xfrm>
            <a:off x="7239000" y="2132013"/>
            <a:ext cx="2217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语言动作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1" name="文本框 72710"/>
          <p:cNvSpPr txBox="1"/>
          <p:nvPr/>
        </p:nvSpPr>
        <p:spPr>
          <a:xfrm>
            <a:off x="2566988" y="3011488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遇于勒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2" name="文本框 72711"/>
          <p:cNvSpPr txBox="1"/>
          <p:nvPr/>
        </p:nvSpPr>
        <p:spPr>
          <a:xfrm>
            <a:off x="7239000" y="2970213"/>
            <a:ext cx="323469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语言神态动作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3" name="文本框 72712"/>
          <p:cNvSpPr txBox="1"/>
          <p:nvPr/>
        </p:nvSpPr>
        <p:spPr>
          <a:xfrm>
            <a:off x="2590800" y="389890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躲于勒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4" name="文本框 72713"/>
          <p:cNvSpPr txBox="1"/>
          <p:nvPr/>
        </p:nvSpPr>
        <p:spPr>
          <a:xfrm>
            <a:off x="7467600" y="3884613"/>
            <a:ext cx="12001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叙述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6" name="矩形 72715"/>
          <p:cNvSpPr/>
          <p:nvPr/>
        </p:nvSpPr>
        <p:spPr>
          <a:xfrm>
            <a:off x="4151313" y="1125538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自私虚荣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7" name="矩形 72716"/>
          <p:cNvSpPr/>
          <p:nvPr/>
        </p:nvSpPr>
        <p:spPr>
          <a:xfrm>
            <a:off x="4151313" y="2060575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唯利是图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8" name="矩形 72717"/>
          <p:cNvSpPr/>
          <p:nvPr/>
        </p:nvSpPr>
        <p:spPr>
          <a:xfrm>
            <a:off x="4079875" y="2924175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冷酷无情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9" name="矩形 72718"/>
          <p:cNvSpPr/>
          <p:nvPr/>
        </p:nvSpPr>
        <p:spPr>
          <a:xfrm>
            <a:off x="4224338" y="3860800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金钱至上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pic>
        <p:nvPicPr>
          <p:cNvPr id="4097" name="图片 57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9995" y="4464050"/>
            <a:ext cx="7693025" cy="2338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8" grpId="0"/>
      <p:bldP spid="72709" grpId="0"/>
      <p:bldP spid="72710" grpId="0"/>
      <p:bldP spid="72711" grpId="0"/>
      <p:bldP spid="72712" grpId="0"/>
      <p:bldP spid="72713" grpId="0"/>
      <p:bldP spid="72714" grpId="0"/>
      <p:bldP spid="72716" grpId="0"/>
      <p:bldP spid="72717" grpId="0"/>
      <p:bldP spid="72718" grpId="0"/>
      <p:bldP spid="727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21505"/>
          <p:cNvSpPr>
            <a:spLocks noGrp="1"/>
          </p:cNvSpPr>
          <p:nvPr>
            <p:ph type="title"/>
          </p:nvPr>
        </p:nvSpPr>
        <p:spPr>
          <a:xfrm>
            <a:off x="382905" y="1085215"/>
            <a:ext cx="11426825" cy="1143000"/>
          </a:xfrm>
        </p:spPr>
        <p:txBody>
          <a:bodyPr anchor="ctr">
            <a:noAutofit/>
          </a:bodyPr>
          <a:p>
            <a:pPr algn="l"/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“毫无疑义，父亲是被这种高尚的吃法打动了，走到我母亲和两个姐姐身边问："你们要不要我请你们吃牡蛎？"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aphicFrame>
        <p:nvGraphicFramePr>
          <p:cNvPr id="25602" name="内容占位符 21507"/>
          <p:cNvGraphicFramePr>
            <a:graphicFrameLocks noGrp="1"/>
          </p:cNvGraphicFramePr>
          <p:nvPr>
            <p:ph idx="1"/>
          </p:nvPr>
        </p:nvGraphicFramePr>
        <p:xfrm>
          <a:off x="1513840" y="3450590"/>
          <a:ext cx="8467725" cy="3265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3619500" imgH="2457450" progId="Paint.Picture">
                  <p:embed/>
                </p:oleObj>
              </mc:Choice>
              <mc:Fallback>
                <p:oleObj name="" r:id="rId1" imgW="3619500" imgH="2457450" progId="Paint.Pictur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13840" y="3450590"/>
                        <a:ext cx="8467725" cy="326580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333375" y="2374265"/>
            <a:ext cx="1185926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272BBD"/>
                </a:solidFill>
                <a:ea typeface="楷体_GB2312" pitchFamily="49" charset="-122"/>
                <a:sym typeface="+mn-ea"/>
              </a:rPr>
              <a:t>一方面反映菲利普爱慕虚荣，故作高雅的心理状态；</a:t>
            </a:r>
            <a:endParaRPr lang="zh-CN" altLang="en-US" sz="3200" b="1" dirty="0">
              <a:solidFill>
                <a:srgbClr val="272BBD"/>
              </a:solidFill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272BBD"/>
                </a:solidFill>
                <a:ea typeface="楷体_GB2312" pitchFamily="49" charset="-122"/>
                <a:sym typeface="+mn-ea"/>
              </a:rPr>
              <a:t>另一方面，推动故事情节的发展。为下文吃牡蛎、遇于勒做铺垫。</a:t>
            </a:r>
            <a:endParaRPr lang="zh-CN" altLang="en-US" sz="3200" b="1" dirty="0">
              <a:solidFill>
                <a:srgbClr val="272BBD"/>
              </a:solidFill>
              <a:ea typeface="楷体_GB2312" pitchFamily="49" charset="-122"/>
              <a:sym typeface="+mn-ea"/>
            </a:endParaRPr>
          </a:p>
        </p:txBody>
      </p:sp>
      <p:sp>
        <p:nvSpPr>
          <p:cNvPr id="24577" name="文本框 72705"/>
          <p:cNvSpPr txBox="1"/>
          <p:nvPr/>
        </p:nvSpPr>
        <p:spPr>
          <a:xfrm>
            <a:off x="4952365" y="-3492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857885" y="1358900"/>
            <a:ext cx="10106025" cy="31381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85750" indent="-285750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　　</a:t>
            </a: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rPr>
              <a:t>“我怕伤胃……吃多了要生病的”，说得冠冕堂皇，请加以评价。然后说明这表现出母亲怎样的性格特点？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</a:endParaRPr>
          </a:p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表面上既爱惜自己，又关心别人；既疼爱孩子，又注意教育；但实质上是既照顾面子，又节省开支。</a:t>
            </a:r>
            <a:endParaRPr lang="zh-CN" altLang="en-US" sz="32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600" b="1" dirty="0">
                <a:solidFill>
                  <a:srgbClr val="272BBD"/>
                </a:solidFill>
                <a:ea typeface="楷体_GB2312" pitchFamily="49" charset="-122"/>
              </a:rPr>
              <a:t>表现了她吝啬而又爱慕虚荣的特点。 </a:t>
            </a:r>
            <a:endParaRPr lang="zh-CN" altLang="en-US" sz="3600" b="1" dirty="0">
              <a:solidFill>
                <a:srgbClr val="272BBD"/>
              </a:solidFill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24577" name="文本框 72705"/>
          <p:cNvSpPr txBox="1"/>
          <p:nvPr/>
        </p:nvSpPr>
        <p:spPr>
          <a:xfrm>
            <a:off x="4785360" y="153353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1605" y="826770"/>
            <a:ext cx="11779250" cy="45847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>
                <a:solidFill>
                  <a:srgbClr val="E85469"/>
                </a:solidFill>
              </a:rPr>
              <a:t>25—28</a:t>
            </a:r>
            <a:r>
              <a:rPr lang="zh-CN" altLang="en-US" sz="4000">
                <a:solidFill>
                  <a:srgbClr val="E85469"/>
                </a:solidFill>
              </a:rPr>
              <a:t>段，表演此段落，说说人物的心理：</a:t>
            </a:r>
            <a:endParaRPr lang="zh-CN" altLang="en-US">
              <a:solidFill>
                <a:srgbClr val="E85469"/>
              </a:solidFill>
            </a:endParaRPr>
          </a:p>
          <a:p>
            <a:r>
              <a:rPr lang="zh-CN" altLang="en-US">
                <a:sym typeface="+mn-ea"/>
              </a:rPr>
              <a:t>  </a:t>
            </a:r>
            <a:r>
              <a:rPr lang="zh-CN" altLang="en-US" sz="2800">
                <a:sym typeface="+mn-ea"/>
              </a:rPr>
              <a:t>      我父亲突然好象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不安</a:t>
            </a:r>
            <a:r>
              <a:rPr lang="zh-CN" altLang="en-US" sz="2800">
                <a:sym typeface="+mn-ea"/>
              </a:rPr>
              <a:t>起来，他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向旁边走了几步</a:t>
            </a:r>
            <a:r>
              <a:rPr lang="zh-CN" altLang="en-US" sz="2800">
                <a:sym typeface="+mn-ea"/>
              </a:rPr>
              <a:t>，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瞪着眼</a:t>
            </a:r>
            <a:r>
              <a:rPr lang="zh-CN" altLang="en-US" sz="2800">
                <a:sym typeface="+mn-ea"/>
              </a:rPr>
              <a:t>看了看挤在卖</a:t>
            </a:r>
            <a:r>
              <a:rPr lang="zh-CN" altLang="en-US" sz="2800"/>
              <a:t>牡蛎的身边的女儿女婿，就</a:t>
            </a:r>
            <a:r>
              <a:rPr lang="zh-CN" altLang="en-US" sz="2800">
                <a:solidFill>
                  <a:srgbClr val="C00000"/>
                </a:solidFill>
              </a:rPr>
              <a:t>赶紧向我们走来</a:t>
            </a:r>
            <a:r>
              <a:rPr lang="zh-CN" altLang="en-US" sz="2800"/>
              <a:t>，他的</a:t>
            </a:r>
            <a:r>
              <a:rPr lang="zh-CN" altLang="en-US" sz="2800">
                <a:solidFill>
                  <a:srgbClr val="C00000"/>
                </a:solidFill>
              </a:rPr>
              <a:t>脸色十分苍白，</a:t>
            </a:r>
            <a:r>
              <a:rPr lang="zh-CN" altLang="en-US" sz="2800"/>
              <a:t>两只眼也跟寻常不一样。他</a:t>
            </a:r>
            <a:r>
              <a:rPr lang="zh-CN" altLang="en-US" sz="2800">
                <a:solidFill>
                  <a:srgbClr val="C00000"/>
                </a:solidFill>
              </a:rPr>
              <a:t>低声对我母亲说</a:t>
            </a:r>
            <a:r>
              <a:rPr lang="zh-CN" altLang="en-US" sz="2800"/>
              <a:t>："</a:t>
            </a:r>
            <a:r>
              <a:rPr lang="zh-CN" altLang="en-US" sz="2800">
                <a:solidFill>
                  <a:srgbClr val="00B050"/>
                </a:solidFill>
              </a:rPr>
              <a:t>真奇怪！这个卖牡蛎的怎么这样像于勒？"</a:t>
            </a:r>
            <a:endParaRPr lang="zh-CN" altLang="en-US" sz="2800">
              <a:solidFill>
                <a:srgbClr val="00B050"/>
              </a:solidFill>
            </a:endParaRPr>
          </a:p>
          <a:p>
            <a:r>
              <a:rPr lang="zh-CN" altLang="en-US" sz="2800"/>
              <a:t>        母亲有点莫名其妙，就问：</a:t>
            </a:r>
            <a:r>
              <a:rPr lang="zh-CN" altLang="en-US" sz="2800">
                <a:solidFill>
                  <a:srgbClr val="00B050"/>
                </a:solidFill>
              </a:rPr>
              <a:t>"哪个于勒？"</a:t>
            </a:r>
            <a:endParaRPr lang="zh-CN" altLang="en-US" sz="2800">
              <a:solidFill>
                <a:srgbClr val="00B050"/>
              </a:solidFill>
            </a:endParaRPr>
          </a:p>
          <a:p>
            <a:r>
              <a:rPr lang="zh-CN" altLang="en-US" sz="2800"/>
              <a:t>       父亲说：</a:t>
            </a:r>
            <a:r>
              <a:rPr lang="zh-CN" altLang="en-US" sz="2800" u="sng"/>
              <a:t>"</a:t>
            </a:r>
            <a:r>
              <a:rPr lang="zh-CN" altLang="en-US" sz="2800" u="sng">
                <a:solidFill>
                  <a:srgbClr val="C00000"/>
                </a:solidFill>
              </a:rPr>
              <a:t>就......就是我的弟弟呀。......如果我不知道他现在是在美洲，有很好的地位，我真会以为就是他哩。</a:t>
            </a:r>
            <a:r>
              <a:rPr lang="zh-CN" altLang="en-US" sz="2800" u="sng"/>
              <a:t>"</a:t>
            </a:r>
            <a:endParaRPr lang="zh-CN" altLang="en-US" sz="2800" u="sng"/>
          </a:p>
          <a:p>
            <a:r>
              <a:rPr lang="zh-CN" altLang="en-US" sz="2800"/>
              <a:t>       我母亲也怕起来了，</a:t>
            </a:r>
            <a:r>
              <a:rPr lang="zh-CN" altLang="en-US" sz="2800">
                <a:solidFill>
                  <a:srgbClr val="C00000"/>
                </a:solidFill>
              </a:rPr>
              <a:t>吞吞吐吐地</a:t>
            </a:r>
            <a:r>
              <a:rPr lang="zh-CN" altLang="en-US" sz="2800"/>
              <a:t>说：</a:t>
            </a:r>
            <a:r>
              <a:rPr lang="zh-CN" altLang="en-US" sz="2800">
                <a:solidFill>
                  <a:srgbClr val="00B050"/>
                </a:solidFill>
              </a:rPr>
              <a:t>"你疯了！既然你知道不是他，为什么这样胡说八道？"</a:t>
            </a:r>
            <a:endParaRPr lang="zh-CN" altLang="en-US" sz="2800">
              <a:solidFill>
                <a:srgbClr val="00B05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24577" name="文本框 72705"/>
          <p:cNvSpPr txBox="1"/>
          <p:nvPr/>
        </p:nvSpPr>
        <p:spPr>
          <a:xfrm>
            <a:off x="4785360" y="-3492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6215" y="5532755"/>
            <a:ext cx="117995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272BBD"/>
                </a:solidFill>
                <a:ea typeface="楷体_GB2312" pitchFamily="49" charset="-122"/>
              </a:rPr>
              <a:t>运用了动作、神态、语言描写，写出了父亲紧张、恐慌、失魂落魄的心理；</a:t>
            </a:r>
            <a:endParaRPr lang="zh-CN" altLang="en-US" sz="2800" b="1" dirty="0">
              <a:solidFill>
                <a:srgbClr val="272BBD"/>
              </a:solidFill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272BBD"/>
                </a:solidFill>
                <a:ea typeface="楷体_GB2312" pitchFamily="49" charset="-122"/>
              </a:rPr>
              <a:t>写出了母亲怀疑、恐惧的心理。</a:t>
            </a:r>
            <a:endParaRPr lang="zh-CN" altLang="en-US" sz="2800" b="1" dirty="0">
              <a:solidFill>
                <a:srgbClr val="272BBD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306070" y="3853180"/>
            <a:ext cx="115798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于勒从前曾占有过他们的财产，后来又给过他们发财的希望，现在多年的希望成了泡影，旧怨新恨一起发作，气急败坏，因而暴怒。 </a:t>
            </a:r>
            <a:endParaRPr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46" name="文本框 18438"/>
          <p:cNvSpPr txBox="1"/>
          <p:nvPr/>
        </p:nvSpPr>
        <p:spPr>
          <a:xfrm>
            <a:off x="1616075" y="2606993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菲利普太太“暴怒”的原因有哪些？</a:t>
            </a:r>
            <a:endParaRPr lang="zh-CN" altLang="en-US" sz="3200" b="1" dirty="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-635" y="1186815"/>
            <a:ext cx="12203430" cy="13220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ym typeface="+mn-ea"/>
              </a:rPr>
              <a:t>   </a:t>
            </a:r>
            <a:r>
              <a:rPr lang="en-US" altLang="zh-CN" sz="2800">
                <a:sym typeface="+mn-ea"/>
              </a:rPr>
              <a:t> </a:t>
            </a: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  <a:sym typeface="+mn-ea"/>
              </a:rPr>
              <a:t>（当他证实那人真是于勒后）母亲突然暴怒起来，说：“我就知道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  <a:sym typeface="+mn-ea"/>
              </a:rPr>
              <a:t>这个贼是不会有出息的，早晚会回来重新拖累我们的。……”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4" name="文本框 3"/>
          <p:cNvSpPr txBox="1"/>
          <p:nvPr/>
        </p:nvSpPr>
        <p:spPr>
          <a:xfrm>
            <a:off x="4497070" y="149860"/>
            <a:ext cx="24180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dirty="0"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父亲母亲</a:t>
            </a:r>
            <a:endParaRPr lang="zh-CN" altLang="en-US" sz="4400" dirty="0">
              <a:latin typeface="Times New Roman" panose="02020603050405020304" pitchFamily="18" charset="0"/>
              <a:ea typeface="华文新魏" panose="0201080004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2"/>
          <p:cNvSpPr/>
          <p:nvPr/>
        </p:nvSpPr>
        <p:spPr>
          <a:xfrm>
            <a:off x="1905000" y="1828800"/>
            <a:ext cx="7772400" cy="3962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Font typeface="Wingdings" panose="05000000000000000000" pitchFamily="2" charset="2"/>
              <a:buNone/>
            </a:pPr>
            <a:r>
              <a:rPr lang="en-US" altLang="zh-CN" sz="44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endParaRPr lang="en-US" altLang="zh-CN" sz="4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3794" name="Rectangle 3"/>
          <p:cNvSpPr/>
          <p:nvPr/>
        </p:nvSpPr>
        <p:spPr>
          <a:xfrm>
            <a:off x="2286000" y="762000"/>
            <a:ext cx="335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Font typeface="Wingdings" panose="05000000000000000000" pitchFamily="2" charset="2"/>
              <a:buNone/>
            </a:pPr>
            <a:endParaRPr lang="zh-CN" altLang="zh-CN" dirty="0">
              <a:solidFill>
                <a:srgbClr val="0066FF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pic>
        <p:nvPicPr>
          <p:cNvPr id="33795" name="Picture 4" descr="DWDH0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4876800"/>
            <a:ext cx="1524000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0" name="Text Box 6"/>
          <p:cNvSpPr txBox="1"/>
          <p:nvPr/>
        </p:nvSpPr>
        <p:spPr>
          <a:xfrm>
            <a:off x="2412683" y="979805"/>
            <a:ext cx="65532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我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7351" name="Text Box 7"/>
          <p:cNvSpPr txBox="1"/>
          <p:nvPr/>
        </p:nvSpPr>
        <p:spPr>
          <a:xfrm>
            <a:off x="1992313" y="1916113"/>
            <a:ext cx="8229600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文中的“我”同“我”的父母一样吗？写“我”在文中什么形象？有什么作用？找出文中写“我”的段落，并作分析。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8068" name="组合 88067"/>
          <p:cNvGrpSpPr/>
          <p:nvPr/>
        </p:nvGrpSpPr>
        <p:grpSpPr>
          <a:xfrm>
            <a:off x="1524000" y="0"/>
            <a:ext cx="9144000" cy="6858000"/>
            <a:chOff x="0" y="-45"/>
            <a:chExt cx="5760" cy="4473"/>
          </a:xfrm>
        </p:grpSpPr>
        <p:pic>
          <p:nvPicPr>
            <p:cNvPr id="32770" name="图片 88068" descr="160_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-45"/>
              <a:ext cx="5760" cy="44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2771" name="云形标注 88069"/>
            <p:cNvSpPr/>
            <p:nvPr/>
          </p:nvSpPr>
          <p:spPr>
            <a:xfrm>
              <a:off x="0" y="-45"/>
              <a:ext cx="1882" cy="1116"/>
            </a:xfrm>
            <a:prstGeom prst="cloudCallout">
              <a:avLst>
                <a:gd name="adj1" fmla="val -31032"/>
                <a:gd name="adj2" fmla="val 60394"/>
              </a:avLst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这是我的叔叔，父亲的弟弟，我的 亲叔叔。</a:t>
              </a:r>
              <a:endPara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椭圆形标注 88070"/>
            <p:cNvSpPr/>
            <p:nvPr/>
          </p:nvSpPr>
          <p:spPr>
            <a:xfrm rot="-10759144">
              <a:off x="1890" y="1617"/>
              <a:ext cx="2305" cy="815"/>
            </a:xfrm>
            <a:prstGeom prst="wedgeEllipseCallout">
              <a:avLst>
                <a:gd name="adj1" fmla="val 42176"/>
                <a:gd name="adj2" fmla="val 133676"/>
              </a:avLst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anchor="t"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上帝保佑您，我的年轻的先生！</a:t>
              </a:r>
              <a:endPara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文本框 88071"/>
            <p:cNvSpPr txBox="1"/>
            <p:nvPr/>
          </p:nvSpPr>
          <p:spPr>
            <a:xfrm>
              <a:off x="3752" y="3620"/>
              <a:ext cx="1771" cy="381"/>
            </a:xfrm>
            <a:prstGeom prst="rect">
              <a:avLst/>
            </a:prstGeom>
            <a:noFill/>
            <a:ln w="57150" cap="flat" cmpd="sng">
              <a:solidFill>
                <a:schemeClr val="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D72F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3200" b="1" dirty="0">
                  <a:solidFill>
                    <a:srgbClr val="FFD72F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我”付钱</a:t>
              </a:r>
              <a:endParaRPr lang="zh-CN" altLang="en-US" sz="3200" b="1" dirty="0">
                <a:solidFill>
                  <a:srgbClr val="FFD72F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3" name="Text Box 5"/>
          <p:cNvSpPr txBox="1"/>
          <p:nvPr/>
        </p:nvSpPr>
        <p:spPr>
          <a:xfrm>
            <a:off x="1047750" y="969010"/>
            <a:ext cx="979424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、“我”心里默念“这是我的叔叔，父亲的弟弟，我的亲叔叔“这三句话有何作用？</a:t>
            </a:r>
            <a:endParaRPr lang="zh-CN" altLang="en-US"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63494" name="Text Box 6"/>
          <p:cNvSpPr txBox="1"/>
          <p:nvPr/>
        </p:nvSpPr>
        <p:spPr>
          <a:xfrm>
            <a:off x="885190" y="2045335"/>
            <a:ext cx="107194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答：第一句从“我”的角度说，第二句从父亲的角度说，表达了对父亲行为的不解不满，第三句则表达了“我”亲情的肯定与呼吁，也表达了对叔叔的同情。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70585" y="4417695"/>
            <a:ext cx="10733405" cy="181483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“我”是一个有同情心、有正义感的人。在“我”的身上，寄予了作者的感情和希望。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      作用：我是故事的见证者，与父母的所作所为形成对比，反衬父母的无情。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4" name="文本框 3"/>
          <p:cNvSpPr txBox="1"/>
          <p:nvPr/>
        </p:nvSpPr>
        <p:spPr>
          <a:xfrm>
            <a:off x="1047750" y="3583305"/>
            <a:ext cx="99015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2、我给叔叔小费。</a:t>
            </a:r>
            <a:endParaRPr lang="zh-CN" altLang="en-US"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7350" name="Text Box 6"/>
          <p:cNvSpPr txBox="1"/>
          <p:nvPr/>
        </p:nvSpPr>
        <p:spPr>
          <a:xfrm>
            <a:off x="3170238" y="27940"/>
            <a:ext cx="65532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我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3" name="Text Box 5"/>
          <p:cNvSpPr txBox="1"/>
          <p:nvPr/>
        </p:nvSpPr>
        <p:spPr>
          <a:xfrm>
            <a:off x="524510" y="1174115"/>
            <a:ext cx="1142555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其他人物:</a:t>
            </a:r>
            <a:r>
              <a:rPr lang="zh-CN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两个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太太、大姐、二姐、姐夫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、船长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。用第一人称的口吻，以“我是，我不能被删去！因为”的句式，为人物代言。</a:t>
            </a:r>
            <a:endParaRPr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5440" y="107315"/>
            <a:ext cx="74066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次要人物的作用</a:t>
            </a:r>
            <a:endParaRPr lang="zh-CN" altLang="en-US" sz="4400" u="sng"/>
          </a:p>
        </p:txBody>
      </p:sp>
      <p:sp>
        <p:nvSpPr>
          <p:cNvPr id="5" name="文本框 4"/>
          <p:cNvSpPr txBox="1"/>
          <p:nvPr/>
        </p:nvSpPr>
        <p:spPr>
          <a:xfrm>
            <a:off x="345440" y="2520950"/>
            <a:ext cx="11718925" cy="431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/>
              <a:t>                                   </a:t>
            </a:r>
            <a:r>
              <a:rPr lang="zh-CN" altLang="en-US" sz="2800"/>
              <a:t>不能被删去！因为正是我吃牡蛎的优雅姿态吸引了菲利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普先生，才有了下文买牡蛎的情节。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                二人大龄未嫁，说明了</a:t>
            </a:r>
            <a:r>
              <a:rPr lang="en-US" altLang="zh-CN" sz="2800"/>
              <a:t>“</a:t>
            </a:r>
            <a:r>
              <a:rPr lang="zh-CN" altLang="en-US" sz="2800"/>
              <a:t>我</a:t>
            </a:r>
            <a:r>
              <a:rPr lang="en-US" altLang="zh-CN" sz="2800"/>
              <a:t>”</a:t>
            </a:r>
            <a:r>
              <a:rPr lang="zh-CN" altLang="en-US" sz="2800"/>
              <a:t>家很穷的现状，体现了在金钱社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会小人物的辛酸，揭示主题。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</a:rPr>
              <a:t>             “</a:t>
            </a:r>
            <a:r>
              <a:rPr lang="zh-CN" altLang="en-US" sz="2800" b="1">
                <a:solidFill>
                  <a:schemeClr val="tx1"/>
                </a:solidFill>
              </a:rPr>
              <a:t>我</a:t>
            </a:r>
            <a:r>
              <a:rPr lang="en-US" altLang="zh-CN" sz="2800" b="1">
                <a:solidFill>
                  <a:schemeClr val="tx1"/>
                </a:solidFill>
              </a:rPr>
              <a:t>”</a:t>
            </a:r>
            <a:r>
              <a:rPr lang="zh-CN" altLang="en-US" sz="2800">
                <a:solidFill>
                  <a:schemeClr val="tx1"/>
                </a:solidFill>
              </a:rPr>
              <a:t>看</a:t>
            </a:r>
            <a:r>
              <a:rPr lang="zh-CN" altLang="en-US" sz="2800"/>
              <a:t>了信才决定娶二姐，也是为了钱财，突出当时人们为了金钱扭曲的人性，突出主题。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  确定了于勒叔叔的身份，并补充了于勒叔叔没落的经历。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345440" y="2674620"/>
            <a:ext cx="30429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两个高贵的太太：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45440" y="3816350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大姐、二姐：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45440" y="5057775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姐夫：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5440" y="6207125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船长：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49960" y="1744980"/>
            <a:ext cx="996124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19 世纪法国工业发展迅速，但却使广大农民流离失所，小资产阶级贫困破产成为普遍的社会问题，阶级矛盾尖锐，中下层人民的生活辛酸，金钱成为社会权力的第一杠杆，人们因钱而扭曲了自己的观念。</a:t>
            </a:r>
            <a:endParaRPr lang="zh-CN" altLang="en-US" sz="2800"/>
          </a:p>
        </p:txBody>
      </p:sp>
      <p:sp>
        <p:nvSpPr>
          <p:cNvPr id="21506" name="WordArt 2"/>
          <p:cNvSpPr>
            <a:spLocks noTextEdit="1"/>
          </p:cNvSpPr>
          <p:nvPr/>
        </p:nvSpPr>
        <p:spPr>
          <a:xfrm>
            <a:off x="3719513" y="260350"/>
            <a:ext cx="4681537" cy="115252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66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小说主题</a:t>
            </a:r>
            <a:endParaRPr lang="zh-CN" altLang="en-US" sz="3600">
              <a:ln w="9525" cap="flat" cmpd="sng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66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564" name="Text Box 4"/>
          <p:cNvSpPr txBox="1"/>
          <p:nvPr/>
        </p:nvSpPr>
        <p:spPr>
          <a:xfrm>
            <a:off x="2200275" y="3972560"/>
            <a:ext cx="8137525" cy="203009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、资本主义社会中异化的人和人之间金钱至上的关系。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、对小人物的辛酸的一种悲悯同情。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30780" y="113220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手法探究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4" name="Rectangle 2"/>
          <p:cNvSpPr>
            <a:spLocks noGrp="1"/>
          </p:cNvSpPr>
          <p:nvPr>
            <p:ph type="title"/>
          </p:nvPr>
        </p:nvSpPr>
        <p:spPr>
          <a:xfrm>
            <a:off x="4160520" y="0"/>
            <a:ext cx="9144000" cy="685800"/>
          </a:xfrm>
        </p:spPr>
        <p:txBody>
          <a:bodyPr vert="horz" wrap="square" lIns="91440" tIns="45720" rIns="91440" bIns="45720" anchor="ctr">
            <a:normAutofit fontScale="90000"/>
          </a:bodyPr>
          <a:p>
            <a:r>
              <a:rPr lang="zh-CN" altLang="en-US" sz="5400" dirty="0">
                <a:solidFill>
                  <a:srgbClr val="6600FF"/>
                </a:solidFill>
              </a:rPr>
              <a:t>写作特色</a:t>
            </a:r>
            <a:endParaRPr lang="zh-CN" altLang="en-US" sz="5400" dirty="0">
              <a:solidFill>
                <a:srgbClr val="6600FF"/>
              </a:solidFill>
            </a:endParaRPr>
          </a:p>
        </p:txBody>
      </p:sp>
      <p:sp>
        <p:nvSpPr>
          <p:cNvPr id="115715" name="Text Box 3"/>
          <p:cNvSpPr txBox="1"/>
          <p:nvPr/>
        </p:nvSpPr>
        <p:spPr>
          <a:xfrm>
            <a:off x="425450" y="685800"/>
            <a:ext cx="1129284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对比与反衬</a:t>
            </a:r>
            <a:r>
              <a:rPr lang="zh-CN" altLang="en-US" sz="2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在第一、二部分捧于勒为“福星”；第三部分视之为“祸水”。另一处是故事的插叙部分。年轻时于勒被看成是“祸水”，两年后又发了大财，成为大家的“福星”。从称呼看，当于勒花光了家里的钱财、成了穷光蛋时，在菲利普夫妇眼里，他便成了“坏蛋、流氓、无赖、贼”；当他发了财，他便成了“正直的人、有良心的人”。作者还巧妙地安插了一个线索人物“我”，“我”的言行正好与父母亲形成强烈的对比，起到了很好的反衬作用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5716" name="Text Box 4"/>
          <p:cNvSpPr txBox="1"/>
          <p:nvPr/>
        </p:nvSpPr>
        <p:spPr>
          <a:xfrm>
            <a:off x="425450" y="3793490"/>
            <a:ext cx="1129284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巧设悬念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故事开篇写菲利普一家拮据的生活状况，继而写渴盼有钱的于勒归来，这在菲利普夫妇看来，倒也在情在理。但于勒是何许人，他何以有钱，何以成为全家唯一的希望，以致于全家人望眼欲穿、焦急万分、恨不得呼之而出，这确实不得而知。这便是作者设置的悬念。紧接着，作者插叙有关于勒年轻时放浪不羁、被逐出门的往事，以及令全家人心醉的那两封“救命信”，交代了“盼头”，悬念到此得到解决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/>
      <p:bldP spid="1157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文本框 91137"/>
          <p:cNvSpPr txBox="1"/>
          <p:nvPr/>
        </p:nvSpPr>
        <p:spPr>
          <a:xfrm>
            <a:off x="1524000" y="46355"/>
            <a:ext cx="4267200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800000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发现创新</a:t>
            </a:r>
            <a:endParaRPr lang="zh-CN" altLang="en-US" sz="5400" b="1" dirty="0">
              <a:solidFill>
                <a:srgbClr val="800000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7106" name="文本框 91138"/>
          <p:cNvSpPr txBox="1"/>
          <p:nvPr/>
        </p:nvSpPr>
        <p:spPr>
          <a:xfrm>
            <a:off x="1703388" y="1557338"/>
            <a:ext cx="8964612" cy="3046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en-US" altLang="zh-CN" sz="4800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</a:t>
            </a:r>
            <a:r>
              <a:rPr lang="zh-CN" altLang="en-US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假设于勒真的变成百万富翁，菲利蒲一家在海上巧遇于勒，他们会怎样？请发挥你的想象，写出一段</a:t>
            </a:r>
            <a:r>
              <a:rPr lang="en-US" altLang="zh-CN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200</a:t>
            </a:r>
            <a:r>
              <a:rPr lang="zh-CN" altLang="en-US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字的短文。</a:t>
            </a:r>
            <a:endParaRPr lang="zh-CN" altLang="en-US" sz="4800" b="1" dirty="0">
              <a:solidFill>
                <a:srgbClr val="00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6899445" y="2683152"/>
            <a:ext cx="635635" cy="74739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31066" y="1110892"/>
            <a:ext cx="1723549" cy="14693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0000" dirty="0">
                <a:solidFill>
                  <a:srgbClr val="C06567"/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谢</a:t>
            </a:r>
            <a:endParaRPr lang="zh-CN" altLang="en-US" sz="10000" dirty="0">
              <a:solidFill>
                <a:srgbClr val="C06567"/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42250" y="2580282"/>
            <a:ext cx="21685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96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谢</a:t>
            </a:r>
            <a:endParaRPr lang="zh-CN" sz="96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55735" y="3446398"/>
            <a:ext cx="148463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看</a:t>
            </a:r>
            <a:endParaRPr lang="zh-CN" altLang="en-US" sz="88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41460" y="2144672"/>
            <a:ext cx="148463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0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观</a:t>
            </a:r>
            <a:endParaRPr lang="zh-CN" altLang="en-US" sz="80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22270" y="3580407"/>
            <a:ext cx="1046440" cy="21088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15" name="图片 14" descr="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135" y="1564917"/>
            <a:ext cx="661035" cy="5588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51" y="2580282"/>
            <a:ext cx="3910784" cy="4224244"/>
          </a:xfrm>
          <a:prstGeom prst="rect">
            <a:avLst/>
          </a:prstGeom>
          <a:effectLst/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29" y="4825018"/>
            <a:ext cx="1350605" cy="1888958"/>
          </a:xfrm>
          <a:prstGeom prst="rect">
            <a:avLst/>
          </a:prstGeom>
          <a:effectLst/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3" y="11677"/>
            <a:ext cx="2997033" cy="394021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素雅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5A299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方正清刻本悦宋简体">
      <a:majorFont>
        <a:latin typeface="方正清刻本悦宋简体"/>
        <a:ea typeface="方正清刻本悦宋简体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FFFF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DCDCDC"/>
    </a:accent4>
    <a:accent5>
      <a:srgbClr val="AAE2CA"/>
    </a:accent5>
    <a:accent6>
      <a:srgbClr val="2D2DB7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3962</Words>
  <Application>WPS 演示</Application>
  <PresentationFormat>宽屏</PresentationFormat>
  <Paragraphs>370</Paragraphs>
  <Slides>31</Slides>
  <Notes>25</Notes>
  <HiddenSlides>0</HiddenSlides>
  <MMClips>1</MMClips>
  <ScaleCrop>false</ScaleCrop>
  <HeadingPairs>
    <vt:vector size="8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56" baseType="lpstr">
      <vt:lpstr>Arial</vt:lpstr>
      <vt:lpstr>宋体</vt:lpstr>
      <vt:lpstr>Wingdings</vt:lpstr>
      <vt:lpstr>微软雅黑</vt:lpstr>
      <vt:lpstr>FZQingKeBenYueSongS-R-GB</vt:lpstr>
      <vt:lpstr>Times New Roman</vt:lpstr>
      <vt:lpstr>华文新魏</vt:lpstr>
      <vt:lpstr>黑体</vt:lpstr>
      <vt:lpstr>华文行楷</vt:lpstr>
      <vt:lpstr>隶书</vt:lpstr>
      <vt:lpstr>微软雅黑 Light</vt:lpstr>
      <vt:lpstr>Calibri Light</vt:lpstr>
      <vt:lpstr>Arial Unicode MS</vt:lpstr>
      <vt:lpstr>方正清刻本悦宋简体</vt:lpstr>
      <vt:lpstr>等线</vt:lpstr>
      <vt:lpstr>华文楷体</vt:lpstr>
      <vt:lpstr>楷体_GB2312</vt:lpstr>
      <vt:lpstr>新宋体</vt:lpstr>
      <vt:lpstr>华文细黑</vt:lpstr>
      <vt:lpstr>华文彩云</vt:lpstr>
      <vt:lpstr>Tahoma</vt:lpstr>
      <vt:lpstr>Calibri</vt:lpstr>
      <vt:lpstr>等线 Light</vt:lpstr>
      <vt:lpstr>Office 主题​​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“毫无疑义，父亲是被这种高尚的吃法打动了，走到我母亲和两个姐姐身边问："你们要不要我请你们吃牡蛎？"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写作特色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42</dc:title>
  <dc:creator>Administrator</dc:creator>
  <cp:lastModifiedBy>lenovo</cp:lastModifiedBy>
  <cp:revision>142</cp:revision>
  <dcterms:created xsi:type="dcterms:W3CDTF">2017-08-18T03:02:00Z</dcterms:created>
  <dcterms:modified xsi:type="dcterms:W3CDTF">2021-11-06T06:57:49Z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2052-11.1.0.10938</vt:lpwstr>
  </property>
  <property fmtid="{D5CDD505-2E9C-101B-9397-08002B2CF9AE}" pid="3" name="ICV">
    <vt:lpwstr>81B54854FDFF4B07B5C0FEA03106C53A</vt:lpwstr>
  </property>
</Properties>
</file>