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3"/>
  </p:sldMasterIdLst>
  <p:notesMasterIdLst>
    <p:notesMasterId r:id="rId22"/>
  </p:notesMasterIdLst>
  <p:handoutMasterIdLst>
    <p:handoutMasterId r:id="rId23"/>
  </p:handoutMasterIdLst>
  <p:sldIdLst>
    <p:sldId id="652" r:id="rId4"/>
    <p:sldId id="570" r:id="rId5"/>
    <p:sldId id="653" r:id="rId6"/>
    <p:sldId id="654" r:id="rId7"/>
    <p:sldId id="655" r:id="rId8"/>
    <p:sldId id="656" r:id="rId9"/>
    <p:sldId id="657" r:id="rId10"/>
    <p:sldId id="658" r:id="rId11"/>
    <p:sldId id="666" r:id="rId12"/>
    <p:sldId id="659" r:id="rId13"/>
    <p:sldId id="667" r:id="rId14"/>
    <p:sldId id="668" r:id="rId15"/>
    <p:sldId id="660" r:id="rId16"/>
    <p:sldId id="661" r:id="rId17"/>
    <p:sldId id="662" r:id="rId18"/>
    <p:sldId id="663" r:id="rId19"/>
    <p:sldId id="669" r:id="rId20"/>
    <p:sldId id="664" r:id="rId21"/>
  </p:sldIdLst>
  <p:sldSz cx="12192000" cy="6858000"/>
  <p:notesSz cx="6858000" cy="9144000"/>
  <p:custDataLst>
    <p:tags r:id="rId28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0" userDrawn="1">
          <p15:clr>
            <a:srgbClr val="A4A3A4"/>
          </p15:clr>
        </p15:guide>
        <p15:guide id="2" pos="381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FS" initials="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  <a:srgbClr val="CCCCFF"/>
    <a:srgbClr val="CCFFFF"/>
    <a:srgbClr val="FFCCCC"/>
    <a:srgbClr val="CCECFF"/>
    <a:srgbClr val="66CC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944" y="-240"/>
      </p:cViewPr>
      <p:guideLst>
        <p:guide orient="horz" pos="2200"/>
        <p:guide pos="38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8" Type="http://schemas.openxmlformats.org/officeDocument/2006/relationships/tags" Target="tags/tag43.xml"/><Relationship Id="rId27" Type="http://schemas.openxmlformats.org/officeDocument/2006/relationships/commentAuthors" Target="commentAuthors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handoutMaster" Target="handoutMasters/handoutMaster1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gradFill rotWithShape="1">
          <a:gsLst>
            <a:gs pos="0">
              <a:srgbClr val="ECECEC">
                <a:alpha val="100000"/>
              </a:srgbClr>
            </a:gs>
            <a:gs pos="10000">
              <a:srgbClr val="EBF0F4">
                <a:alpha val="53000"/>
                <a:lumMod val="14000"/>
                <a:lumOff val="86000"/>
              </a:srgbClr>
            </a:gs>
            <a:gs pos="0">
              <a:srgbClr val="CBE5F6">
                <a:lumMod val="42000"/>
                <a:lumOff val="58000"/>
              </a:srgbClr>
            </a:gs>
            <a:gs pos="100000">
              <a:srgbClr val="CBE5F6">
                <a:lumMod val="93000"/>
              </a:srgbClr>
            </a:gs>
          </a:gsLst>
          <a:lin ang="186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tags" Target="../tags/tag6.xml"/><Relationship Id="rId7" Type="http://schemas.openxmlformats.org/officeDocument/2006/relationships/tags" Target="../tags/tag5.xml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5" Type="http://schemas.openxmlformats.org/officeDocument/2006/relationships/theme" Target="../theme/theme1.xml"/><Relationship Id="rId14" Type="http://schemas.openxmlformats.org/officeDocument/2006/relationships/tags" Target="../tags/tag12.xml"/><Relationship Id="rId13" Type="http://schemas.openxmlformats.org/officeDocument/2006/relationships/tags" Target="../tags/tag11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tags" Target="../tags/tag8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tags" Target="../tags/tag19.xml"/><Relationship Id="rId8" Type="http://schemas.openxmlformats.org/officeDocument/2006/relationships/tags" Target="../tags/tag18.xml"/><Relationship Id="rId7" Type="http://schemas.openxmlformats.org/officeDocument/2006/relationships/tags" Target="../tags/tag17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image" Target="../media/image1.png"/><Relationship Id="rId2" Type="http://schemas.openxmlformats.org/officeDocument/2006/relationships/tags" Target="../tags/tag13.xml"/><Relationship Id="rId16" Type="http://schemas.openxmlformats.org/officeDocument/2006/relationships/theme" Target="../theme/theme2.xml"/><Relationship Id="rId15" Type="http://schemas.openxmlformats.org/officeDocument/2006/relationships/tags" Target="../tags/tag25.xml"/><Relationship Id="rId14" Type="http://schemas.openxmlformats.org/officeDocument/2006/relationships/tags" Target="../tags/tag24.xml"/><Relationship Id="rId13" Type="http://schemas.openxmlformats.org/officeDocument/2006/relationships/tags" Target="../tags/tag23.xml"/><Relationship Id="rId12" Type="http://schemas.openxmlformats.org/officeDocument/2006/relationships/tags" Target="../tags/tag22.xml"/><Relationship Id="rId11" Type="http://schemas.openxmlformats.org/officeDocument/2006/relationships/tags" Target="../tags/tag21.xml"/><Relationship Id="rId10" Type="http://schemas.openxmlformats.org/officeDocument/2006/relationships/tags" Target="../tags/tag20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>
                <a:lumMod val="12000"/>
                <a:lumOff val="88000"/>
              </a:srgbClr>
            </a:gs>
            <a:gs pos="89000">
              <a:srgbClr val="007BD3">
                <a:lumMod val="34000"/>
                <a:lumOff val="66000"/>
                <a:alpha val="0"/>
              </a:srgbClr>
            </a:gs>
          </a:gsLst>
          <a:lin ang="1644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LOGO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553065" y="6317615"/>
            <a:ext cx="1496060" cy="447040"/>
          </a:xfrm>
          <a:prstGeom prst="rect">
            <a:avLst/>
          </a:prstGeom>
        </p:spPr>
      </p:pic>
      <p:sp>
        <p:nvSpPr>
          <p:cNvPr id="11" name="椭圆 10"/>
          <p:cNvSpPr/>
          <p:nvPr userDrawn="1">
            <p:custDataLst>
              <p:tags r:id="rId4"/>
            </p:custDataLst>
          </p:nvPr>
        </p:nvSpPr>
        <p:spPr>
          <a:xfrm>
            <a:off x="918210" y="1875790"/>
            <a:ext cx="278765" cy="27876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2549525" y="953770"/>
            <a:ext cx="7096125" cy="4251960"/>
            <a:chOff x="3454" y="1502"/>
            <a:chExt cx="11175" cy="6696"/>
          </a:xfrm>
        </p:grpSpPr>
        <p:sp>
          <p:nvSpPr>
            <p:cNvPr id="9" name="矩形 8"/>
            <p:cNvSpPr/>
            <p:nvPr>
              <p:custDataLst>
                <p:tags r:id="rId5"/>
              </p:custDataLst>
            </p:nvPr>
          </p:nvSpPr>
          <p:spPr>
            <a:xfrm>
              <a:off x="3454" y="1502"/>
              <a:ext cx="11175" cy="6696"/>
            </a:xfrm>
            <a:prstGeom prst="rect">
              <a:avLst/>
            </a:prstGeom>
            <a:solidFill>
              <a:srgbClr val="97CDF4"/>
            </a:solidFill>
            <a:ln w="28575" cmpd="sng">
              <a:noFill/>
              <a:prstDash val="dash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p>
              <a:pPr algn="ctr"/>
              <a:endParaRPr lang="zh-CN" altLang="en-US" sz="1800"/>
            </a:p>
          </p:txBody>
        </p:sp>
        <p:sp>
          <p:nvSpPr>
            <p:cNvPr id="10" name="矩形 9"/>
            <p:cNvSpPr/>
            <p:nvPr>
              <p:custDataLst>
                <p:tags r:id="rId6"/>
              </p:custDataLst>
            </p:nvPr>
          </p:nvSpPr>
          <p:spPr>
            <a:xfrm>
              <a:off x="4181" y="2252"/>
              <a:ext cx="9741" cy="5086"/>
            </a:xfrm>
            <a:prstGeom prst="rect">
              <a:avLst/>
            </a:prstGeom>
            <a:ln w="28575" cmpd="sng">
              <a:solidFill>
                <a:schemeClr val="accent1">
                  <a:shade val="50000"/>
                </a:schemeClr>
              </a:solidFill>
              <a:prstDash val="dash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p>
              <a:pPr algn="ctr"/>
              <a:endParaRPr lang="zh-CN" altLang="en-US" sz="1800"/>
            </a:p>
          </p:txBody>
        </p:sp>
      </p:grpSp>
      <p:sp>
        <p:nvSpPr>
          <p:cNvPr id="24" name="椭圆 23"/>
          <p:cNvSpPr/>
          <p:nvPr userDrawn="1">
            <p:custDataLst>
              <p:tags r:id="rId7"/>
            </p:custDataLst>
          </p:nvPr>
        </p:nvSpPr>
        <p:spPr>
          <a:xfrm>
            <a:off x="10651490" y="583565"/>
            <a:ext cx="393065" cy="39306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17" name="椭圆 16"/>
          <p:cNvSpPr/>
          <p:nvPr userDrawn="1">
            <p:custDataLst>
              <p:tags r:id="rId8"/>
            </p:custDataLst>
          </p:nvPr>
        </p:nvSpPr>
        <p:spPr>
          <a:xfrm>
            <a:off x="1935480" y="5427345"/>
            <a:ext cx="323215" cy="32321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2" name="十字形 21"/>
          <p:cNvSpPr/>
          <p:nvPr userDrawn="1">
            <p:custDataLst>
              <p:tags r:id="rId9"/>
            </p:custDataLst>
          </p:nvPr>
        </p:nvSpPr>
        <p:spPr>
          <a:xfrm rot="19620000">
            <a:off x="10343515" y="4957445"/>
            <a:ext cx="588010" cy="588010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3" name="十字形 22"/>
          <p:cNvSpPr/>
          <p:nvPr userDrawn="1">
            <p:custDataLst>
              <p:tags r:id="rId10"/>
            </p:custDataLst>
          </p:nvPr>
        </p:nvSpPr>
        <p:spPr>
          <a:xfrm rot="2340000">
            <a:off x="1350645" y="3134995"/>
            <a:ext cx="588010" cy="588010"/>
          </a:xfrm>
          <a:prstGeom prst="pl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5" name="椭圆 24"/>
          <p:cNvSpPr/>
          <p:nvPr userDrawn="1">
            <p:custDataLst>
              <p:tags r:id="rId11"/>
            </p:custDataLst>
          </p:nvPr>
        </p:nvSpPr>
        <p:spPr>
          <a:xfrm>
            <a:off x="400050" y="4291330"/>
            <a:ext cx="246380" cy="246380"/>
          </a:xfrm>
          <a:prstGeom prst="ellipse">
            <a:avLst/>
          </a:prstGeom>
          <a:solidFill>
            <a:srgbClr val="679F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8" name="椭圆 27"/>
          <p:cNvSpPr/>
          <p:nvPr userDrawn="1">
            <p:custDataLst>
              <p:tags r:id="rId12"/>
            </p:custDataLst>
          </p:nvPr>
        </p:nvSpPr>
        <p:spPr>
          <a:xfrm>
            <a:off x="10553065" y="5657850"/>
            <a:ext cx="254000" cy="254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9" name="椭圆 28"/>
          <p:cNvSpPr/>
          <p:nvPr userDrawn="1">
            <p:custDataLst>
              <p:tags r:id="rId13"/>
            </p:custDataLst>
          </p:nvPr>
        </p:nvSpPr>
        <p:spPr>
          <a:xfrm>
            <a:off x="9343390" y="509270"/>
            <a:ext cx="319405" cy="319405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</p:spTree>
    <p:custDataLst>
      <p:tags r:id="rId14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5280" algn="l"/>
          <a:tab pos="1605280" algn="l"/>
          <a:tab pos="1605280" algn="l"/>
          <a:tab pos="1605280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7BD3"/>
            </a:gs>
            <a:gs pos="0">
              <a:srgbClr val="CBE5F6">
                <a:lumMod val="96000"/>
                <a:lumOff val="4000"/>
              </a:srgbClr>
            </a:gs>
            <a:gs pos="100000">
              <a:srgbClr val="FFFFFF"/>
            </a:gs>
          </a:gsLst>
          <a:lin ang="163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LOGO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553065" y="6317615"/>
            <a:ext cx="1496060" cy="447040"/>
          </a:xfrm>
          <a:prstGeom prst="rect">
            <a:avLst/>
          </a:prstGeom>
        </p:spPr>
      </p:pic>
      <p:sp>
        <p:nvSpPr>
          <p:cNvPr id="13" name="任意多边形 12"/>
          <p:cNvSpPr/>
          <p:nvPr userDrawn="1">
            <p:custDataLst>
              <p:tags r:id="rId4"/>
            </p:custDataLst>
          </p:nvPr>
        </p:nvSpPr>
        <p:spPr>
          <a:xfrm>
            <a:off x="-19050" y="-20320"/>
            <a:ext cx="12247245" cy="560705"/>
          </a:xfrm>
          <a:custGeom>
            <a:avLst/>
            <a:gdLst>
              <a:gd name="connisteX0" fmla="*/ 35560 w 12247245"/>
              <a:gd name="connsiteY0" fmla="*/ 560705 h 560705"/>
              <a:gd name="connisteX1" fmla="*/ 12247245 w 12247245"/>
              <a:gd name="connsiteY1" fmla="*/ 23495 h 560705"/>
              <a:gd name="connisteX2" fmla="*/ 0 w 12247245"/>
              <a:gd name="connsiteY2" fmla="*/ 0 h 560705"/>
              <a:gd name="connisteX3" fmla="*/ 35560 w 12247245"/>
              <a:gd name="connsiteY3" fmla="*/ 560705 h 56070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12247245" h="560705">
                <a:moveTo>
                  <a:pt x="35560" y="560705"/>
                </a:moveTo>
                <a:lnTo>
                  <a:pt x="12247245" y="23495"/>
                </a:lnTo>
                <a:lnTo>
                  <a:pt x="0" y="0"/>
                </a:lnTo>
                <a:lnTo>
                  <a:pt x="35560" y="560705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7" name="任意多边形 6"/>
          <p:cNvSpPr/>
          <p:nvPr userDrawn="1">
            <p:custDataLst>
              <p:tags r:id="rId5"/>
            </p:custDataLst>
          </p:nvPr>
        </p:nvSpPr>
        <p:spPr>
          <a:xfrm>
            <a:off x="-10160" y="-20320"/>
            <a:ext cx="695960" cy="6871335"/>
          </a:xfrm>
          <a:custGeom>
            <a:avLst/>
            <a:gdLst>
              <a:gd name="connisteX0" fmla="*/ 10160 w 605155"/>
              <a:gd name="connsiteY0" fmla="*/ 0 h 6834505"/>
              <a:gd name="connisteX1" fmla="*/ 605155 w 605155"/>
              <a:gd name="connsiteY1" fmla="*/ 6834505 h 6834505"/>
              <a:gd name="connisteX2" fmla="*/ 0 w 605155"/>
              <a:gd name="connsiteY2" fmla="*/ 6834505 h 6834505"/>
              <a:gd name="connisteX3" fmla="*/ 10160 w 605155"/>
              <a:gd name="connsiteY3" fmla="*/ 0 h 683450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605155" h="6834505">
                <a:moveTo>
                  <a:pt x="10160" y="0"/>
                </a:moveTo>
                <a:lnTo>
                  <a:pt x="605155" y="6834505"/>
                </a:lnTo>
                <a:lnTo>
                  <a:pt x="0" y="6834505"/>
                </a:lnTo>
                <a:lnTo>
                  <a:pt x="10160" y="0"/>
                </a:lnTo>
                <a:close/>
              </a:path>
            </a:pathLst>
          </a:custGeom>
          <a:solidFill>
            <a:srgbClr val="97CDF4"/>
          </a:solidFill>
          <a:ln w="12700" cmpd="sng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19" name="直接连接符 18"/>
          <p:cNvCxnSpPr/>
          <p:nvPr userDrawn="1">
            <p:custDataLst>
              <p:tags r:id="rId6"/>
            </p:custDataLst>
          </p:nvPr>
        </p:nvCxnSpPr>
        <p:spPr>
          <a:xfrm>
            <a:off x="551180" y="495935"/>
            <a:ext cx="466725" cy="440690"/>
          </a:xfrm>
          <a:prstGeom prst="line">
            <a:avLst/>
          </a:prstGeom>
          <a:ln w="12700" cmpd="sng">
            <a:solidFill>
              <a:schemeClr val="bg1">
                <a:lumMod val="65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 userDrawn="1">
            <p:custDataLst>
              <p:tags r:id="rId7"/>
            </p:custDataLst>
          </p:nvPr>
        </p:nvSpPr>
        <p:spPr>
          <a:xfrm>
            <a:off x="398780" y="325755"/>
            <a:ext cx="214630" cy="214630"/>
          </a:xfrm>
          <a:prstGeom prst="ellipse">
            <a:avLst/>
          </a:prstGeom>
          <a:solidFill>
            <a:schemeClr val="bg1">
              <a:lumMod val="7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2" name="直接连接符 21"/>
          <p:cNvCxnSpPr/>
          <p:nvPr userDrawn="1">
            <p:custDataLst>
              <p:tags r:id="rId8"/>
            </p:custDataLst>
          </p:nvPr>
        </p:nvCxnSpPr>
        <p:spPr>
          <a:xfrm flipH="1">
            <a:off x="499110" y="936625"/>
            <a:ext cx="466725" cy="427355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/>
          <p:cNvSpPr/>
          <p:nvPr userDrawn="1">
            <p:custDataLst>
              <p:tags r:id="rId9"/>
            </p:custDataLst>
          </p:nvPr>
        </p:nvSpPr>
        <p:spPr>
          <a:xfrm>
            <a:off x="864870" y="744220"/>
            <a:ext cx="254000" cy="254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3" name="直接连接符 22"/>
          <p:cNvCxnSpPr/>
          <p:nvPr userDrawn="1">
            <p:custDataLst>
              <p:tags r:id="rId10"/>
            </p:custDataLst>
          </p:nvPr>
        </p:nvCxnSpPr>
        <p:spPr>
          <a:xfrm flipV="1">
            <a:off x="538480" y="1169670"/>
            <a:ext cx="777240" cy="246380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/>
          <p:cNvSpPr/>
          <p:nvPr userDrawn="1">
            <p:custDataLst>
              <p:tags r:id="rId11"/>
            </p:custDataLst>
          </p:nvPr>
        </p:nvSpPr>
        <p:spPr>
          <a:xfrm>
            <a:off x="398780" y="1322705"/>
            <a:ext cx="233680" cy="233680"/>
          </a:xfrm>
          <a:prstGeom prst="ellipse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cxnSp>
        <p:nvCxnSpPr>
          <p:cNvPr id="25" name="直接连接符 24"/>
          <p:cNvCxnSpPr/>
          <p:nvPr userDrawn="1">
            <p:custDataLst>
              <p:tags r:id="rId12"/>
            </p:custDataLst>
          </p:nvPr>
        </p:nvCxnSpPr>
        <p:spPr>
          <a:xfrm flipV="1">
            <a:off x="1038860" y="1169670"/>
            <a:ext cx="276860" cy="848995"/>
          </a:xfrm>
          <a:prstGeom prst="line">
            <a:avLst/>
          </a:prstGeom>
          <a:ln w="12700" cmpd="sng">
            <a:solidFill>
              <a:schemeClr val="accent1">
                <a:shade val="50000"/>
              </a:schemeClr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椭圆 23"/>
          <p:cNvSpPr/>
          <p:nvPr userDrawn="1">
            <p:custDataLst>
              <p:tags r:id="rId13"/>
            </p:custDataLst>
          </p:nvPr>
        </p:nvSpPr>
        <p:spPr>
          <a:xfrm>
            <a:off x="1196975" y="1112520"/>
            <a:ext cx="252095" cy="25209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  <p:sp>
        <p:nvSpPr>
          <p:cNvPr id="26" name="椭圆 25"/>
          <p:cNvSpPr/>
          <p:nvPr userDrawn="1">
            <p:custDataLst>
              <p:tags r:id="rId14"/>
            </p:custDataLst>
          </p:nvPr>
        </p:nvSpPr>
        <p:spPr>
          <a:xfrm>
            <a:off x="918210" y="1875790"/>
            <a:ext cx="278765" cy="27876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sz="1800"/>
          </a:p>
        </p:txBody>
      </p:sp>
    </p:spTree>
    <p:custDataLst>
      <p:tags r:id="rId15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090" algn="l"/>
          <a:tab pos="1609090" algn="l"/>
          <a:tab pos="1609090" algn="l"/>
          <a:tab pos="1609090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6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9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0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4.xml"/><Relationship Id="rId1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5.xml"/><Relationship Id="rId1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6.xml"/><Relationship Id="rId1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7.xml"/><Relationship Id="rId1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>
                <a:lumMod val="97000"/>
                <a:lumOff val="3000"/>
              </a:srgbClr>
            </a:gs>
            <a:gs pos="0">
              <a:srgbClr val="CBE5F6"/>
            </a:gs>
            <a:gs pos="100000">
              <a:srgbClr val="FFFFFF"/>
            </a:gs>
          </a:gsLst>
          <a:lin ang="324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4"/>
          <p:cNvSpPr txBox="1"/>
          <p:nvPr/>
        </p:nvSpPr>
        <p:spPr>
          <a:xfrm>
            <a:off x="1902460" y="188595"/>
            <a:ext cx="8386763" cy="82994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8ADFFF">
                    <a:alpha val="50000"/>
                  </a:srgbClr>
                </a:solidFill>
              </a14:hiddenFill>
            </a:ext>
          </a:extLst>
        </p:spPr>
        <p:txBody>
          <a:bodyPr wrap="square" anchor="t">
            <a:spAutoFit/>
          </a:bodyPr>
          <a:p>
            <a:pPr algn="ctr" defTabSz="914400"/>
            <a:r>
              <a:rPr lang="en-US" altLang="zh-CN" sz="4800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Unit 1  Making friends </a:t>
            </a:r>
            <a:endParaRPr lang="en-US" altLang="zh-CN" sz="4800" b="1" dirty="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58094" y="5229225"/>
            <a:ext cx="2075815" cy="7683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lang="en-US" altLang="zh-CN" sz="4400" b="1" kern="0" noProof="0" dirty="0" smtClean="0">
                <a:ln w="12700">
                  <a:noFill/>
                  <a:prstDash val="solid"/>
                </a:ln>
                <a:solidFill>
                  <a:srgbClr val="0054DB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W</a:t>
            </a:r>
            <a:r>
              <a:rPr lang="en-US" altLang="zh-CN" sz="4400" b="1" kern="0" noProof="0" dirty="0" smtClean="0">
                <a:ln w="12700">
                  <a:noFill/>
                  <a:prstDash val="solid"/>
                </a:ln>
                <a:solidFill>
                  <a:srgbClr val="0054DB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riting</a:t>
            </a:r>
            <a:endParaRPr lang="en-US" altLang="zh-CN" sz="4400" b="1" kern="0" noProof="0" dirty="0" smtClean="0">
              <a:ln w="12700">
                <a:noFill/>
                <a:prstDash val="solid"/>
              </a:ln>
              <a:solidFill>
                <a:srgbClr val="0054DB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b="31181"/>
          <a:stretch>
            <a:fillRect/>
          </a:stretch>
        </p:blipFill>
        <p:spPr>
          <a:xfrm>
            <a:off x="2999740" y="1414780"/>
            <a:ext cx="6252210" cy="331216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206" name="Oval 14"/>
          <p:cNvSpPr/>
          <p:nvPr/>
        </p:nvSpPr>
        <p:spPr>
          <a:xfrm>
            <a:off x="4639310" y="3392170"/>
            <a:ext cx="2590800" cy="1371600"/>
          </a:xfrm>
          <a:prstGeom prst="ellipse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8000"/>
                    </a:gs>
                    <a:gs pos="50000">
                      <a:srgbClr val="FFFF00"/>
                    </a:gs>
                    <a:gs pos="100000">
                      <a:srgbClr val="808000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zh-CN" sz="3600" b="1" dirty="0">
                <a:latin typeface="Times New Roman" panose="02020603050405020304" pitchFamily="18" charset="0"/>
              </a:rPr>
              <a:t>introduction</a:t>
            </a:r>
            <a:endParaRPr lang="en-US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136208" name="Oval 16"/>
          <p:cNvSpPr/>
          <p:nvPr/>
        </p:nvSpPr>
        <p:spPr>
          <a:xfrm>
            <a:off x="5096510" y="2096770"/>
            <a:ext cx="1981200" cy="762000"/>
          </a:xfrm>
          <a:prstGeom prst="ellipse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8000"/>
                    </a:gs>
                    <a:gs pos="50000">
                      <a:srgbClr val="FFFF00"/>
                    </a:gs>
                    <a:gs pos="100000">
                      <a:srgbClr val="808000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school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6209" name="Oval 17"/>
          <p:cNvSpPr/>
          <p:nvPr/>
        </p:nvSpPr>
        <p:spPr>
          <a:xfrm>
            <a:off x="7289800" y="2358390"/>
            <a:ext cx="3202940" cy="1033780"/>
          </a:xfrm>
          <a:prstGeom prst="ellipse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8000"/>
                    </a:gs>
                    <a:gs pos="50000">
                      <a:srgbClr val="FFFF00"/>
                    </a:gs>
                    <a:gs pos="100000">
                      <a:srgbClr val="808000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parents' jobs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6210" name="Oval 18"/>
          <p:cNvSpPr/>
          <p:nvPr/>
        </p:nvSpPr>
        <p:spPr>
          <a:xfrm>
            <a:off x="1819910" y="3773170"/>
            <a:ext cx="1905000" cy="685800"/>
          </a:xfrm>
          <a:prstGeom prst="ellipse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8000"/>
                    </a:gs>
                    <a:gs pos="50000">
                      <a:srgbClr val="FFFF00"/>
                    </a:gs>
                    <a:gs pos="100000">
                      <a:srgbClr val="808000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age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6211" name="Oval 19"/>
          <p:cNvSpPr/>
          <p:nvPr/>
        </p:nvSpPr>
        <p:spPr>
          <a:xfrm>
            <a:off x="2505710" y="2553970"/>
            <a:ext cx="2133600" cy="838200"/>
          </a:xfrm>
          <a:prstGeom prst="ellipse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8000"/>
                    </a:gs>
                    <a:gs pos="50000">
                      <a:srgbClr val="FFFF00"/>
                    </a:gs>
                    <a:gs pos="100000">
                      <a:srgbClr val="808000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country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6212" name="Oval 20"/>
          <p:cNvSpPr/>
          <p:nvPr/>
        </p:nvSpPr>
        <p:spPr>
          <a:xfrm>
            <a:off x="8144510" y="3773170"/>
            <a:ext cx="2209800" cy="685800"/>
          </a:xfrm>
          <a:prstGeom prst="ellipse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8000"/>
                    </a:gs>
                    <a:gs pos="50000">
                      <a:srgbClr val="FFFF00"/>
                    </a:gs>
                    <a:gs pos="100000">
                      <a:srgbClr val="808000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height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6213" name="Oval 21"/>
          <p:cNvSpPr/>
          <p:nvPr/>
        </p:nvSpPr>
        <p:spPr>
          <a:xfrm>
            <a:off x="2124710" y="4992370"/>
            <a:ext cx="2362200" cy="685800"/>
          </a:xfrm>
          <a:prstGeom prst="ellipse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8000"/>
                    </a:gs>
                    <a:gs pos="50000">
                      <a:srgbClr val="FFFF00"/>
                    </a:gs>
                    <a:gs pos="100000">
                      <a:srgbClr val="808000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weight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9227" name="Text Box 22"/>
          <p:cNvSpPr txBox="1"/>
          <p:nvPr/>
        </p:nvSpPr>
        <p:spPr>
          <a:xfrm>
            <a:off x="7153910" y="5678170"/>
            <a:ext cx="18288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136215" name="Oval 23"/>
          <p:cNvSpPr/>
          <p:nvPr/>
        </p:nvSpPr>
        <p:spPr>
          <a:xfrm>
            <a:off x="7458710" y="4897120"/>
            <a:ext cx="3073400" cy="845185"/>
          </a:xfrm>
          <a:prstGeom prst="ellipse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8000"/>
                    </a:gs>
                    <a:gs pos="50000">
                      <a:srgbClr val="FFFF00"/>
                    </a:gs>
                    <a:gs pos="100000">
                      <a:srgbClr val="808000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hair length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6216" name="Oval 24"/>
          <p:cNvSpPr/>
          <p:nvPr/>
        </p:nvSpPr>
        <p:spPr>
          <a:xfrm>
            <a:off x="4610100" y="5373370"/>
            <a:ext cx="2709545" cy="1390015"/>
          </a:xfrm>
          <a:prstGeom prst="ellipse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8000"/>
                    </a:gs>
                    <a:gs pos="50000">
                      <a:srgbClr val="FFFF00"/>
                    </a:gs>
                    <a:gs pos="100000">
                      <a:srgbClr val="808000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favourite 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  <a:p>
            <a:pPr lvl="0" algn="ctr">
              <a:buClrTx/>
              <a:buSzTx/>
              <a:buFontTx/>
            </a:pPr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hobbies</a:t>
            </a:r>
            <a:endParaRPr lang="en-US" altLang="zh-CN" sz="3600" b="1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136217" name="Line 25"/>
          <p:cNvSpPr/>
          <p:nvPr/>
        </p:nvSpPr>
        <p:spPr>
          <a:xfrm flipH="1" flipV="1">
            <a:off x="3724910" y="4154170"/>
            <a:ext cx="914400" cy="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18" name="Line 26"/>
          <p:cNvSpPr/>
          <p:nvPr/>
        </p:nvSpPr>
        <p:spPr>
          <a:xfrm flipH="1" flipV="1">
            <a:off x="4485640" y="3189605"/>
            <a:ext cx="610870" cy="354965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0" name="Line 28"/>
          <p:cNvSpPr/>
          <p:nvPr/>
        </p:nvSpPr>
        <p:spPr>
          <a:xfrm flipV="1">
            <a:off x="6087110" y="2858770"/>
            <a:ext cx="0" cy="53340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1" name="Line 29"/>
          <p:cNvSpPr/>
          <p:nvPr/>
        </p:nvSpPr>
        <p:spPr>
          <a:xfrm flipV="1">
            <a:off x="6772910" y="3154680"/>
            <a:ext cx="741045" cy="38989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2" name="Line 30"/>
          <p:cNvSpPr/>
          <p:nvPr/>
        </p:nvSpPr>
        <p:spPr>
          <a:xfrm flipH="1" flipV="1">
            <a:off x="7230110" y="4077970"/>
            <a:ext cx="914400" cy="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3" name="Line 31"/>
          <p:cNvSpPr/>
          <p:nvPr/>
        </p:nvSpPr>
        <p:spPr>
          <a:xfrm flipH="1" flipV="1">
            <a:off x="6946900" y="4484370"/>
            <a:ext cx="969010" cy="50800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4" name="Line 32"/>
          <p:cNvSpPr/>
          <p:nvPr/>
        </p:nvSpPr>
        <p:spPr>
          <a:xfrm flipH="1" flipV="1">
            <a:off x="5931535" y="4766310"/>
            <a:ext cx="12065" cy="593725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5" name="Line 33"/>
          <p:cNvSpPr/>
          <p:nvPr/>
        </p:nvSpPr>
        <p:spPr>
          <a:xfrm flipV="1">
            <a:off x="4219575" y="4535170"/>
            <a:ext cx="724535" cy="570865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0" name="矩形 21"/>
          <p:cNvSpPr>
            <a:spLocks noChangeArrowheads="1"/>
          </p:cNvSpPr>
          <p:nvPr/>
        </p:nvSpPr>
        <p:spPr bwMode="auto">
          <a:xfrm>
            <a:off x="839470" y="981710"/>
            <a:ext cx="10899775" cy="706755"/>
          </a:xfrm>
          <a:prstGeom prst="rect">
            <a:avLst/>
          </a:prstGeom>
          <a:solidFill>
            <a:schemeClr val="lt1">
              <a:alpha val="49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Introduce yourself from the following aspects.</a:t>
            </a:r>
            <a:endParaRPr kumimoji="0" lang="en-US" altLang="zh-CN" sz="4000" b="1" i="1" u="none" strike="noStrike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123" name="TextBox 4"/>
          <p:cNvSpPr txBox="1"/>
          <p:nvPr/>
        </p:nvSpPr>
        <p:spPr>
          <a:xfrm>
            <a:off x="8471853" y="188913"/>
            <a:ext cx="3173095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Part I Review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6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6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6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36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6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6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6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6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36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6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36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36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36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36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362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1362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362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62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62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362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362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36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136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06" grpId="0" bldLvl="0" animBg="1"/>
      <p:bldP spid="136208" grpId="0" bldLvl="0" animBg="1"/>
      <p:bldP spid="136209" grpId="0" bldLvl="0" animBg="1"/>
      <p:bldP spid="136210" grpId="0" bldLvl="0" animBg="1"/>
      <p:bldP spid="136211" grpId="0" bldLvl="0" animBg="1"/>
      <p:bldP spid="136212" grpId="0" bldLvl="0" animBg="1"/>
      <p:bldP spid="136213" grpId="0" bldLvl="0" animBg="1"/>
      <p:bldP spid="136215" grpId="0" bldLvl="0" animBg="1"/>
      <p:bldP spid="136216" grpId="0" animBg="1" uiExpand="1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/>
          </p:cNvSpPr>
          <p:nvPr/>
        </p:nvSpPr>
        <p:spPr>
          <a:xfrm>
            <a:off x="1487805" y="1630045"/>
            <a:ext cx="9994900" cy="5184775"/>
          </a:xfrm>
        </p:spPr>
        <p:txBody>
          <a:bodyPr vert="horz" wrap="square" lIns="91440" tIns="45720" rIns="91440" bIns="45720" anchor="t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US              n. 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美国</a:t>
            </a: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United State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简称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，解释为联邦。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美国的其它称呼：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America   通俗的用法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the United States of America美利坚合众国，美国的全称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USA 美利坚合众国的简称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4. Uncle Sam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山姆大叔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/>
          <p:nvPr/>
        </p:nvSpPr>
        <p:spPr>
          <a:xfrm>
            <a:off x="3862705" y="909320"/>
            <a:ext cx="4681538" cy="706755"/>
          </a:xfrm>
          <a:prstGeom prst="rect">
            <a:avLst/>
          </a:prstGeom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000" b="1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Notes (</a:t>
            </a:r>
            <a:r>
              <a:rPr kumimoji="0" lang="en-US" altLang="zh-CN" sz="4000" b="1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Writing</a:t>
            </a:r>
            <a:r>
              <a:rPr kumimoji="0" lang="en-US" altLang="zh-CN" sz="4000" b="1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)</a:t>
            </a:r>
            <a:endParaRPr kumimoji="0" lang="en-US" altLang="zh-CN" sz="4000" b="1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9219" name="TextBox 4"/>
          <p:cNvSpPr txBox="1"/>
          <p:nvPr/>
        </p:nvSpPr>
        <p:spPr>
          <a:xfrm>
            <a:off x="7324090" y="190500"/>
            <a:ext cx="521081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buClrTx/>
              <a:buSzTx/>
              <a:buFontTx/>
            </a:pPr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II Pre-Learning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/>
          </p:cNvSpPr>
          <p:nvPr/>
        </p:nvSpPr>
        <p:spPr>
          <a:xfrm>
            <a:off x="839470" y="620395"/>
            <a:ext cx="10390505" cy="4225925"/>
          </a:xfrm>
        </p:spPr>
        <p:txBody>
          <a:bodyPr vert="horz" wrap="square" lIns="91440" tIns="45720" rIns="91440" bIns="45720" anchor="t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algn="just" eaLnBrk="1" hangingPunct="1">
              <a:lnSpc>
                <a:spcPct val="110000"/>
              </a:lnSpc>
              <a:buNone/>
            </a:pP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I'd like to be your e-friend. 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我想成为你的网友。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0000"/>
              </a:lnSpc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◆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would like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常用于口语中，没有人称和数的变化，其后接动词时，必须用动词不定式（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to do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）形式，即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would like to do ...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，缩写形式为 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'd like to do ...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，意为“愿意做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；想要做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，可与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want to do ...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互换使用。如：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0000"/>
              </a:lnSpc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他想和他的父母一起去旅游。 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0000"/>
              </a:lnSpc>
              <a:buNone/>
            </a:pPr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 would like to go travelling with his parents.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110000"/>
              </a:lnSpc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= He wants to go travelling with his parents.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/>
        </p:nvSpPr>
        <p:spPr>
          <a:xfrm>
            <a:off x="-62230" y="-24130"/>
            <a:ext cx="10989310" cy="5473065"/>
          </a:xfrm>
        </p:spPr>
        <p:txBody>
          <a:bodyPr vert="horz" wrap="square" lIns="91440" tIns="45720" rIns="91440" bIns="45720" numCol="1" rtlCol="0" anchor="t" anchorCtr="0" compatLnSpc="1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◆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否定形式：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would not / wouldn't like to do ...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。如：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他不想和他的父母一起去旅游。 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zh-CN" altLang="en-US" sz="36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</a:t>
            </a: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 wouldn't like to go travelling with his parents.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◆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疑问形式：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Would +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主语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 like to do ...? 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肯定回答：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Yes, I'd like / love to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否定回答：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I'd like / love to, but ...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。如：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放学后你想打篮球吗？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zh-CN" altLang="en-US" sz="36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-- Would you like to play basketball after school? 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是的，我想去。（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肯定回答）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	 -- Yes, I'd like / love to. 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我想去，但我必须先完成我的作业。（否定回答）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-- I'd like / love to, but I must finish my homework first. 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76360" y="2276475"/>
            <a:ext cx="2796540" cy="18637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3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3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/>
          </p:cNvSpPr>
          <p:nvPr/>
        </p:nvSpPr>
        <p:spPr>
          <a:xfrm>
            <a:off x="263525" y="117475"/>
            <a:ext cx="10271125" cy="4869815"/>
          </a:xfrm>
        </p:spPr>
        <p:txBody>
          <a:bodyPr vert="horz" wrap="square" lIns="91440" tIns="45720" rIns="91440" bIns="45720" anchor="t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algn="just" eaLnBrk="1" hangingPunct="1">
              <a:lnSpc>
                <a:spcPct val="95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拓展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由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would like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构成的一般疑问句表示“请求”，此时若句中有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some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或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something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，则不需要改为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any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或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anything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。如：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5000"/>
              </a:lnSpc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早餐你想喝点牛奶吗？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5000"/>
              </a:lnSpc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--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5000"/>
              </a:lnSpc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你想吃点什么吗？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5000"/>
              </a:lnSpc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--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5000"/>
              </a:lnSpc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--</a:t>
            </a:r>
            <a:r>
              <a:rPr lang="en-US" altLang="zh-CN" sz="3600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好，请给我来点儿。（肯定回答）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5000"/>
              </a:lnSpc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--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5000"/>
              </a:lnSpc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不，谢谢。（否定回答）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 eaLnBrk="1" hangingPunct="1">
              <a:lnSpc>
                <a:spcPct val="95000"/>
              </a:lnSpc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--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07935" y="3140710"/>
            <a:ext cx="3909695" cy="292036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99135" y="2421255"/>
            <a:ext cx="766445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Would you like some milk for breakfast?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35013" y="3644900"/>
            <a:ext cx="6330950" cy="6172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just" eaLnBrk="1" hangingPunct="1">
              <a:lnSpc>
                <a:spcPct val="95000"/>
              </a:lnSpc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Would you like something to eat?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75640" y="4939665"/>
            <a:ext cx="2333625" cy="6172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just" eaLnBrk="1" hangingPunct="1">
              <a:lnSpc>
                <a:spcPct val="95000"/>
              </a:lnSpc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Yes, please.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95643" y="6165215"/>
            <a:ext cx="2392680" cy="6172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just" eaLnBrk="1" hangingPunct="1">
              <a:lnSpc>
                <a:spcPct val="95000"/>
              </a:lnSpc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No, thanks. 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5" grpId="0"/>
      <p:bldP spid="5" grpId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/>
        </p:nvSpPr>
        <p:spPr>
          <a:xfrm>
            <a:off x="476885" y="191770"/>
            <a:ext cx="11512550" cy="4955540"/>
          </a:xfrm>
        </p:spPr>
        <p:txBody>
          <a:bodyPr vert="horz" wrap="square" lIns="91440" tIns="45720" rIns="91440" bIns="45720" numCol="1" anchor="t" anchorCtr="0" compatLnSpc="1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根据中文意思完成句子。</a:t>
            </a:r>
            <a:endParaRPr kumimoji="0" lang="en-US" altLang="zh-CN" sz="36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我不愿意和那个顽皮的男孩一起踢足球。</a:t>
            </a:r>
            <a:endParaRPr kumimoji="0" lang="zh-CN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________ _____ ___ _____ football with the naughty boy.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-- 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你想来点面条吗？</a:t>
            </a:r>
            <a:endParaRPr kumimoji="0" lang="zh-CN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-- </a:t>
            </a: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好，请给我来点儿。</a:t>
            </a:r>
            <a:endParaRPr kumimoji="0" lang="zh-CN" alt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</a:t>
            </a: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-- Would you like _____ noodles?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-- Yes, ______.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同义句转换。</a:t>
            </a:r>
            <a:endParaRPr kumimoji="0" lang="en-US" altLang="zh-CN" sz="3600" b="1" i="0" u="none" strike="noStrike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We want to have beef for supper tonight.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We ______ _____ ____ _____ beef for supper tonight.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8436" name="Rectangle 4"/>
          <p:cNvSpPr/>
          <p:nvPr/>
        </p:nvSpPr>
        <p:spPr>
          <a:xfrm>
            <a:off x="1560195" y="5877560"/>
            <a:ext cx="49453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would    like     to     have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8437" name="Rectangle 5"/>
          <p:cNvSpPr/>
          <p:nvPr/>
        </p:nvSpPr>
        <p:spPr>
          <a:xfrm>
            <a:off x="1128395" y="1414780"/>
            <a:ext cx="507873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wouldn't    like     to   play 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8438" name="Rectangle 6"/>
          <p:cNvSpPr/>
          <p:nvPr/>
        </p:nvSpPr>
        <p:spPr>
          <a:xfrm>
            <a:off x="4293968" y="3285902"/>
            <a:ext cx="11480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some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8439" name="Rectangle 7"/>
          <p:cNvSpPr/>
          <p:nvPr/>
        </p:nvSpPr>
        <p:spPr>
          <a:xfrm>
            <a:off x="2279690" y="3861172"/>
            <a:ext cx="13258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please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  <p:bldP spid="18438" grpId="0"/>
      <p:bldP spid="184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/>
          </p:cNvSpPr>
          <p:nvPr/>
        </p:nvSpPr>
        <p:spPr>
          <a:xfrm>
            <a:off x="910590" y="692785"/>
            <a:ext cx="10988675" cy="2675890"/>
          </a:xfrm>
        </p:spPr>
        <p:txBody>
          <a:bodyPr vert="horz" wrap="square" lIns="91440" tIns="45720" rIns="91440" bIns="45720" anchor="t"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My other hobbies are watching ... and reading books.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我其他的爱好是看</a:t>
            </a:r>
            <a:r>
              <a:rPr lang="en-US" altLang="zh-CN" sz="36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……</a:t>
            </a: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和读书。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other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在此句中是形容词，意为“其他的；别的”，常修饰复数可数名词或不可数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名词。如果其前面有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any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或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no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等词时，也可以修饰单数可数名词。如：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我爸爸经常帮助其他人。 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My father often helps other people.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她没有别的姐妹。</a:t>
            </a: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She has no other sister.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/>
        </p:nvSpPr>
        <p:spPr>
          <a:xfrm>
            <a:off x="767715" y="1197610"/>
            <a:ext cx="11224260" cy="429768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 hangingPunct="1">
              <a:lnSpc>
                <a:spcPct val="80000"/>
              </a:lnSpc>
              <a:buNone/>
            </a:pPr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根据中文意思完成句子。</a:t>
            </a:r>
            <a:endParaRPr lang="en-US" altLang="zh-CN" sz="36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她的其他同学都没有来。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Her _____ _________ didn't come. 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2.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我朋友有一些别的事情要做。</a:t>
            </a:r>
            <a:endParaRPr lang="zh-CN" altLang="en-US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My friend has _____ _____ _____ to do.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 </a:t>
            </a:r>
            <a:r>
              <a:rPr lang="zh-CN" altLang="en-US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世界上还有很多其他有趣的地方值得去看看。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None/>
            </a:pP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There are many _____ ________ _______ in the world, and they are worthy of visiting. 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484" name="Rectangle 4"/>
          <p:cNvSpPr/>
          <p:nvPr/>
        </p:nvSpPr>
        <p:spPr>
          <a:xfrm>
            <a:off x="3842321" y="3285619"/>
            <a:ext cx="38912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some   other   things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0485" name="Rectangle 5"/>
          <p:cNvSpPr/>
          <p:nvPr/>
        </p:nvSpPr>
        <p:spPr>
          <a:xfrm>
            <a:off x="2135505" y="2205246"/>
            <a:ext cx="34213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  classmates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/>
          <p:nvPr/>
        </p:nvSpPr>
        <p:spPr>
          <a:xfrm>
            <a:off x="4152285" y="4366374"/>
            <a:ext cx="4767580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l">
              <a:buClrTx/>
              <a:buSzTx/>
              <a:buFontTx/>
            </a:pP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other  interesting   places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  <p:bldP spid="5" grpId="0"/>
      <p:bldP spid="20482" grpId="0"/>
      <p:bldP spid="2048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3137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矩形 9"/>
          <p:cNvSpPr>
            <a:spLocks noChangeArrowheads="1"/>
          </p:cNvSpPr>
          <p:nvPr/>
        </p:nvSpPr>
        <p:spPr bwMode="auto">
          <a:xfrm>
            <a:off x="314325" y="969010"/>
            <a:ext cx="7778115" cy="5631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p>
            <a:r>
              <a:rPr lang="en-US" altLang="zh-CN" sz="36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Dear Anna,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/>
            <a:r>
              <a:rPr lang="en-US" altLang="zh-CN" sz="36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My name is Bobby. I’d like  to be your </a:t>
            </a:r>
            <a:r>
              <a:rPr lang="en-US" altLang="zh-CN" sz="36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6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e-friend. I’m from the US . I’m short. I have(1)_________________ hair.</a:t>
            </a:r>
            <a:endParaRPr lang="en-US" altLang="zh-CN" sz="3600" dirty="0">
              <a:solidFill>
                <a:srgbClr val="231F2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/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/>
            <a:r>
              <a:rPr lang="en-US" altLang="zh-CN" sz="36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have a big family. My grandfather lives with us. I have two (2)__________________________ and one (3)__________________________. </a:t>
            </a:r>
            <a:endParaRPr lang="en-US" altLang="zh-CN" sz="3600" dirty="0">
              <a:solidFill>
                <a:srgbClr val="231F2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/>
            <a:r>
              <a:rPr lang="en-US" altLang="zh-CN" sz="36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We live in a house near  New York City.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1019175" y="11413"/>
            <a:ext cx="86914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p>
            <a:r>
              <a:rPr lang="en-US" altLang="zh-CN" sz="20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Anna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/>
            <a:r>
              <a:rPr lang="en-US" altLang="zh-CN" sz="20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Bobby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" name="矩形 6"/>
          <p:cNvSpPr>
            <a:spLocks noChangeArrowheads="1"/>
          </p:cNvSpPr>
          <p:nvPr/>
        </p:nvSpPr>
        <p:spPr bwMode="auto">
          <a:xfrm>
            <a:off x="3226026" y="2629045"/>
            <a:ext cx="109728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short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" name="矩形 7"/>
          <p:cNvSpPr>
            <a:spLocks noChangeArrowheads="1"/>
          </p:cNvSpPr>
          <p:nvPr/>
        </p:nvSpPr>
        <p:spPr bwMode="auto">
          <a:xfrm>
            <a:off x="2239010" y="4740189"/>
            <a:ext cx="301498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(elder) brothers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矩形 8"/>
          <p:cNvSpPr>
            <a:spLocks noChangeArrowheads="1"/>
          </p:cNvSpPr>
          <p:nvPr/>
        </p:nvSpPr>
        <p:spPr bwMode="auto">
          <a:xfrm>
            <a:off x="2214822" y="5314228"/>
            <a:ext cx="306578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(younger) sister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136775" y="55245"/>
            <a:ext cx="5661025" cy="6451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How to introduce yourself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272665" y="3176270"/>
            <a:ext cx="3041650" cy="6451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About yourself 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032750" y="5926455"/>
            <a:ext cx="3634105" cy="6451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About your family 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4" name="TextBox 4"/>
          <p:cNvSpPr txBox="1"/>
          <p:nvPr/>
        </p:nvSpPr>
        <p:spPr>
          <a:xfrm>
            <a:off x="8040370" y="189230"/>
            <a:ext cx="4079875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lvl="0" algn="l">
              <a:buClrTx/>
              <a:buSzTx/>
              <a:buFontTx/>
            </a:pPr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III While-Learning</a:t>
            </a:r>
            <a:endParaRPr lang="en-US" altLang="zh-CN" sz="28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9" grpId="0" bldLvl="0" animBg="1"/>
      <p:bldP spid="30" grpId="0" bldLvl="0" animBg="1"/>
      <p:bldP spid="31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矩形 9"/>
          <p:cNvSpPr>
            <a:spLocks noChangeArrowheads="1"/>
          </p:cNvSpPr>
          <p:nvPr/>
        </p:nvSpPr>
        <p:spPr bwMode="auto">
          <a:xfrm>
            <a:off x="314615" y="969240"/>
            <a:ext cx="9429750" cy="286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p>
            <a:pPr eaLnBrk="0" hangingPunct="0"/>
            <a:r>
              <a:rPr lang="en-US" altLang="zh-CN" sz="36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My school is very big. It’s far from our house. I take the (4)_________________ to </a:t>
            </a:r>
            <a:endParaRPr lang="en-US" altLang="zh-CN" sz="3600" dirty="0">
              <a:solidFill>
                <a:srgbClr val="231F2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/>
            <a:r>
              <a:rPr lang="en-US" altLang="zh-CN" sz="36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school every day with my brothers. I like my school. My (5)_________________ is </a:t>
            </a:r>
            <a:endParaRPr lang="en-US" altLang="zh-CN" sz="3600" dirty="0">
              <a:solidFill>
                <a:srgbClr val="231F2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/>
            <a:r>
              <a:rPr lang="en-US" altLang="zh-CN" sz="36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to be a computer engineer.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1019175" y="11413"/>
            <a:ext cx="86914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p>
            <a:r>
              <a:rPr lang="en-US" altLang="zh-CN" sz="20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Anna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/>
            <a:r>
              <a:rPr lang="en-US" altLang="zh-CN" sz="20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Bobby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4" name="矩形 10"/>
          <p:cNvSpPr>
            <a:spLocks noChangeArrowheads="1"/>
          </p:cNvSpPr>
          <p:nvPr/>
        </p:nvSpPr>
        <p:spPr bwMode="auto">
          <a:xfrm>
            <a:off x="3720032" y="1556846"/>
            <a:ext cx="81788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bus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5" name="矩形 11"/>
          <p:cNvSpPr>
            <a:spLocks noChangeArrowheads="1"/>
          </p:cNvSpPr>
          <p:nvPr/>
        </p:nvSpPr>
        <p:spPr bwMode="auto">
          <a:xfrm>
            <a:off x="4367993" y="2564600"/>
            <a:ext cx="132588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dream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495550" y="55245"/>
            <a:ext cx="5310505" cy="6451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How to introduce yourself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366010" y="3907155"/>
            <a:ext cx="6014720" cy="6451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About your school and dream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4" name="TextBox 4"/>
          <p:cNvSpPr txBox="1"/>
          <p:nvPr/>
        </p:nvSpPr>
        <p:spPr>
          <a:xfrm>
            <a:off x="8040370" y="189230"/>
            <a:ext cx="4079875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lvl="0" algn="l">
              <a:buClrTx/>
              <a:buSzTx/>
              <a:buFontTx/>
            </a:pPr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III While-Learning</a:t>
            </a:r>
            <a:endParaRPr lang="en-US" altLang="zh-CN" sz="28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9" grpId="0" bldLvl="0" animBg="1"/>
      <p:bldP spid="3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矩形 9"/>
          <p:cNvSpPr>
            <a:spLocks noChangeArrowheads="1"/>
          </p:cNvSpPr>
          <p:nvPr/>
        </p:nvSpPr>
        <p:spPr bwMode="auto">
          <a:xfrm>
            <a:off x="314615" y="969240"/>
            <a:ext cx="9429750" cy="4523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p>
            <a:pPr eaLnBrk="0" hangingPunct="0"/>
            <a:r>
              <a:rPr lang="en-US" altLang="zh-CN" sz="36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My </a:t>
            </a:r>
            <a:r>
              <a:rPr lang="en-US" altLang="zh-CN" sz="3600" dirty="0" err="1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favourite</a:t>
            </a:r>
            <a:r>
              <a:rPr lang="en-US" altLang="zh-CN" sz="36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sport is (6)____________________. I like swimming too. </a:t>
            </a:r>
            <a:endParaRPr lang="en-US" altLang="zh-CN" sz="3600" dirty="0">
              <a:solidFill>
                <a:srgbClr val="231F2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/>
            <a:r>
              <a:rPr lang="en-US" altLang="zh-CN" sz="36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My other hobbies are watching (7)_________________ and reading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/>
            <a:r>
              <a:rPr lang="en-US" altLang="zh-CN" sz="36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books. I don’t like (8)______________________.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36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Best wishes,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zh-CN" sz="36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Bobby</a:t>
            </a:r>
            <a:endParaRPr lang="en-US" altLang="zh-CN" sz="36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Rectangle 3"/>
          <p:cNvSpPr>
            <a:spLocks noChangeArrowheads="1"/>
          </p:cNvSpPr>
          <p:nvPr/>
        </p:nvSpPr>
        <p:spPr bwMode="auto">
          <a:xfrm>
            <a:off x="1019175" y="11413"/>
            <a:ext cx="86914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p>
            <a:r>
              <a:rPr lang="en-US" altLang="zh-CN" sz="20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Anna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eaLnBrk="0" hangingPunct="0"/>
            <a:r>
              <a:rPr lang="en-US" altLang="zh-CN" sz="2000" dirty="0">
                <a:solidFill>
                  <a:srgbClr val="231F2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Bobby</a:t>
            </a: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6" name="矩形 12"/>
          <p:cNvSpPr>
            <a:spLocks noChangeArrowheads="1"/>
          </p:cNvSpPr>
          <p:nvPr/>
        </p:nvSpPr>
        <p:spPr bwMode="auto">
          <a:xfrm>
            <a:off x="5158854" y="909118"/>
            <a:ext cx="382778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(playing) basketball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7" name="矩形 13"/>
          <p:cNvSpPr>
            <a:spLocks noChangeArrowheads="1"/>
          </p:cNvSpPr>
          <p:nvPr/>
        </p:nvSpPr>
        <p:spPr bwMode="auto">
          <a:xfrm>
            <a:off x="2207847" y="2660680"/>
            <a:ext cx="79248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TV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8" name="矩形 14"/>
          <p:cNvSpPr>
            <a:spLocks noChangeArrowheads="1"/>
          </p:cNvSpPr>
          <p:nvPr/>
        </p:nvSpPr>
        <p:spPr bwMode="auto">
          <a:xfrm>
            <a:off x="4513753" y="3141423"/>
            <a:ext cx="373888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p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(listening to) music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495550" y="55245"/>
            <a:ext cx="5205095" cy="6451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How to introduce yourself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820024" y="3925283"/>
            <a:ext cx="4551952" cy="6451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About your hobbies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4" name="TextBox 4"/>
          <p:cNvSpPr txBox="1"/>
          <p:nvPr/>
        </p:nvSpPr>
        <p:spPr>
          <a:xfrm>
            <a:off x="8040370" y="189230"/>
            <a:ext cx="4079875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lvl="0" algn="l">
              <a:buClrTx/>
              <a:buSzTx/>
              <a:buFontTx/>
            </a:pPr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III While-Learning</a:t>
            </a:r>
            <a:endParaRPr lang="en-US" altLang="zh-CN" sz="28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 bldLvl="0" animBg="1"/>
      <p:bldP spid="33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365" y="89466"/>
            <a:ext cx="7453744" cy="6837807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7738110" y="52705"/>
            <a:ext cx="4431030" cy="6451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后面填的是收件人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直接箭头连接符 5"/>
          <p:cNvCxnSpPr/>
          <p:nvPr/>
        </p:nvCxnSpPr>
        <p:spPr>
          <a:xfrm>
            <a:off x="1579418" y="314036"/>
            <a:ext cx="619760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>
            <a:off x="1579418" y="752764"/>
            <a:ext cx="6316980" cy="29972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7960360" y="752475"/>
            <a:ext cx="3046095" cy="11988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From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后面填的是发件人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9" name="直接箭头连接符 8"/>
          <p:cNvCxnSpPr/>
          <p:nvPr/>
        </p:nvCxnSpPr>
        <p:spPr>
          <a:xfrm>
            <a:off x="1094509" y="1403928"/>
            <a:ext cx="6801485" cy="108839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7960360" y="2202180"/>
            <a:ext cx="2820670" cy="6451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称呼：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Dear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11" name="直接箭头连接符 10"/>
          <p:cNvCxnSpPr/>
          <p:nvPr/>
        </p:nvCxnSpPr>
        <p:spPr>
          <a:xfrm>
            <a:off x="1219200" y="5943601"/>
            <a:ext cx="652842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7967965" y="4367539"/>
            <a:ext cx="4139579" cy="175323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常用结语：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Love/ Best wishes/ Yours/ Your friend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cxnSp>
        <p:nvCxnSpPr>
          <p:cNvPr id="14" name="直接箭头连接符 13"/>
          <p:cNvCxnSpPr/>
          <p:nvPr/>
        </p:nvCxnSpPr>
        <p:spPr>
          <a:xfrm flipV="1">
            <a:off x="845185" y="6597015"/>
            <a:ext cx="6906895" cy="698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7960360" y="6236970"/>
            <a:ext cx="3560445" cy="6451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邮件末要署名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6" name="右大括号 15"/>
          <p:cNvSpPr/>
          <p:nvPr/>
        </p:nvSpPr>
        <p:spPr>
          <a:xfrm>
            <a:off x="7065818" y="1570182"/>
            <a:ext cx="1154546" cy="3722250"/>
          </a:xfrm>
          <a:prstGeom prst="rightBrac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 dirty="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400415" y="3170555"/>
            <a:ext cx="3388360" cy="6451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邮件主体部分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648585" y="708660"/>
            <a:ext cx="2109470" cy="6451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p>
            <a:pPr lvl="0" algn="l">
              <a:buClrTx/>
              <a:buSzTx/>
              <a:buFontTx/>
            </a:pPr>
            <a:r>
              <a:rPr lang="en-US" altLang="zh-CN" sz="3600" dirty="0">
                <a:latin typeface="宋体" panose="02010600030101010101" pitchFamily="2" charset="-122"/>
                <a:cs typeface="Times New Roman" panose="02020603050405020304" pitchFamily="18" charset="0"/>
                <a:sym typeface="+mn-ea"/>
              </a:rPr>
              <a:t>邮件格式</a:t>
            </a:r>
            <a:endParaRPr lang="en-US" altLang="zh-CN" sz="3600" dirty="0">
              <a:latin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8" grpId="0" bldLvl="0" animBg="1"/>
      <p:bldP spid="10" grpId="0" bldLvl="0" animBg="1"/>
      <p:bldP spid="12" grpId="0" bldLvl="0" animBg="1"/>
      <p:bldP spid="15" grpId="0" bldLvl="0" animBg="1"/>
      <p:bldP spid="16" grpId="0" bldLvl="0" animBg="1"/>
      <p:bldP spid="17" grpId="0" bldLvl="0" animBg="1"/>
      <p:bldP spid="1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737235" y="1126490"/>
            <a:ext cx="10924540" cy="5631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p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假设你是李华，你最近新结识了一个外国笔友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Peter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。请你从以下几个方面向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Peter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介绍自己。不少于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词。 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1. About yourself 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2. About your family and home 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3. About your school and dream </a:t>
            </a:r>
            <a:endParaRPr lang="en-US" altLang="zh-CN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4. About your hobbies 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1" name="TextBox 4"/>
          <p:cNvSpPr txBox="1"/>
          <p:nvPr/>
        </p:nvSpPr>
        <p:spPr>
          <a:xfrm>
            <a:off x="6848475" y="261620"/>
            <a:ext cx="527875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 algn="l">
              <a:buClrTx/>
              <a:buSzTx/>
              <a:buFontTx/>
            </a:pPr>
            <a:r>
              <a:rPr lang="en-US" altLang="zh-CN" sz="40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Part IV Post-Learning</a:t>
            </a:r>
            <a:endParaRPr lang="en-US" altLang="zh-CN" sz="40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/>
          <p:nvPr/>
        </p:nvSpPr>
        <p:spPr>
          <a:xfrm>
            <a:off x="1199515" y="478155"/>
            <a:ext cx="9711690" cy="51054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r>
              <a:rPr lang="en-US" altLang="zh-CN" sz="3600" b="1" dirty="0">
                <a:latin typeface="Times New Roman" panose="02020603050405020304" pitchFamily="18" charset="0"/>
              </a:rPr>
              <a:t>To: _________</a:t>
            </a:r>
            <a:endParaRPr lang="en-US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14339" name="Rectangle 4"/>
          <p:cNvSpPr/>
          <p:nvPr/>
        </p:nvSpPr>
        <p:spPr>
          <a:xfrm>
            <a:off x="1199515" y="1125855"/>
            <a:ext cx="9711690" cy="5048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r>
              <a:rPr lang="en-US" altLang="zh-CN" sz="3600" b="1" dirty="0">
                <a:latin typeface="Times New Roman" panose="02020603050405020304" pitchFamily="18" charset="0"/>
              </a:rPr>
              <a:t>From: _________</a:t>
            </a:r>
            <a:endParaRPr lang="en-US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14340" name="Rectangle 5"/>
          <p:cNvSpPr/>
          <p:nvPr/>
        </p:nvSpPr>
        <p:spPr>
          <a:xfrm>
            <a:off x="1199515" y="1858645"/>
            <a:ext cx="9711690" cy="446024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l">
              <a:buFont typeface="Arial" panose="020B0604020202020204" pitchFamily="34" charset="0"/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Dear ...,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____________</a:t>
            </a: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______________________________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None/>
            </a:pP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__________________________________________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None/>
            </a:pP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______________</a:t>
            </a:r>
            <a:r>
              <a:rPr lang="en-US" altLang="zh-CN" sz="3600" dirty="0">
                <a:latin typeface="Times New Roman" panose="02020603050405020304" pitchFamily="18" charset="0"/>
              </a:rPr>
              <a:t>____________________________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None/>
            </a:pP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__________________________________________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None/>
            </a:pPr>
            <a:endParaRPr lang="en-US" altLang="zh-CN" sz="3600" dirty="0">
              <a:latin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Best wishes,</a:t>
            </a:r>
            <a:endParaRPr lang="en-US" altLang="zh-CN" sz="3600" dirty="0">
              <a:latin typeface="Times New Roman" panose="02020603050405020304" pitchFamily="18" charset="0"/>
            </a:endParaRPr>
          </a:p>
          <a:p>
            <a:pPr algn="l">
              <a:buFont typeface="Arial" panose="020B0604020202020204" pitchFamily="34" charset="0"/>
              <a:buNone/>
            </a:pPr>
            <a:r>
              <a:rPr lang="en-US" altLang="zh-CN" sz="3600" dirty="0">
                <a:latin typeface="Times New Roman" panose="02020603050405020304" pitchFamily="18" charset="0"/>
              </a:rPr>
              <a:t>_________</a:t>
            </a:r>
            <a:endParaRPr lang="en-US" altLang="zh-CN" sz="3600" dirty="0">
              <a:latin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414145" y="1410335"/>
            <a:ext cx="196786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buFont typeface="Arial" panose="020B0604020202020204" pitchFamily="34" charset="0"/>
              <a:buNone/>
            </a:pP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To: Peter</a:t>
            </a:r>
            <a:endParaRPr lang="en-US" altLang="zh-CN" sz="3600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85265" y="1986280"/>
            <a:ext cx="348742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buFont typeface="Arial" panose="020B0604020202020204" pitchFamily="34" charset="0"/>
              <a:buNone/>
            </a:pP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From: Li Hua</a:t>
            </a:r>
            <a:endParaRPr lang="en-US" altLang="zh-CN" sz="3600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485900" y="2705100"/>
            <a:ext cx="10134600" cy="36360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just">
              <a:lnSpc>
                <a:spcPct val="80000"/>
              </a:lnSpc>
              <a:buClrTx/>
              <a:buSzTx/>
              <a:buFont typeface="Arial" panose="020B0604020202020204" pitchFamily="34" charset="0"/>
            </a:pP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Dear Peter,</a:t>
            </a:r>
            <a:endParaRPr lang="en-US" altLang="zh-CN" sz="3600" dirty="0">
              <a:latin typeface="Times New Roman" panose="02020603050405020304" pitchFamily="18" charset="0"/>
              <a:sym typeface="+mn-ea"/>
            </a:endParaRPr>
          </a:p>
          <a:p>
            <a:pPr lvl="0" algn="just">
              <a:lnSpc>
                <a:spcPct val="80000"/>
              </a:lnSpc>
              <a:buClrTx/>
              <a:buSzTx/>
              <a:buFont typeface="Arial" panose="020B0604020202020204" pitchFamily="34" charset="0"/>
            </a:pP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Hi. My name is Li Hua. Do you want to know more about me? Well, I am 13 years old. I’m from Guangzhou. I have long hair and I wear glasses. </a:t>
            </a:r>
            <a:endParaRPr lang="en-US" altLang="zh-CN" sz="3600" dirty="0">
              <a:latin typeface="Times New Roman" panose="02020603050405020304" pitchFamily="18" charset="0"/>
              <a:sym typeface="+mn-ea"/>
            </a:endParaRPr>
          </a:p>
          <a:p>
            <a:pPr lvl="0" algn="just">
              <a:lnSpc>
                <a:spcPct val="80000"/>
              </a:lnSpc>
              <a:buClrTx/>
              <a:buSzTx/>
              <a:buFont typeface="Arial" panose="020B0604020202020204" pitchFamily="34" charset="0"/>
            </a:pPr>
            <a:endParaRPr lang="en-US" altLang="zh-CN" sz="3600" dirty="0">
              <a:latin typeface="Times New Roman" panose="02020603050405020304" pitchFamily="18" charset="0"/>
              <a:sym typeface="+mn-ea"/>
            </a:endParaRPr>
          </a:p>
          <a:p>
            <a:pPr lvl="0" algn="just">
              <a:lnSpc>
                <a:spcPct val="80000"/>
              </a:lnSpc>
              <a:buClrTx/>
              <a:buSzTx/>
              <a:buFont typeface="Arial" panose="020B0604020202020204" pitchFamily="34" charset="0"/>
            </a:pP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I live with my parents in a house near my school. I have a big family. I have two elder brothers and one younger sister. </a:t>
            </a:r>
            <a:endParaRPr lang="en-US" altLang="zh-CN" sz="3600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5" name="矩形: 圆角 2"/>
          <p:cNvSpPr/>
          <p:nvPr/>
        </p:nvSpPr>
        <p:spPr>
          <a:xfrm>
            <a:off x="5001895" y="548640"/>
            <a:ext cx="3102610" cy="708025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3">
                        <a:tint val="50000"/>
                        <a:satMod val="300000"/>
                      </a:schemeClr>
                    </a:gs>
                    <a:gs pos="35000">
                      <a:schemeClr val="accent3">
                        <a:tint val="37000"/>
                        <a:satMod val="300000"/>
                      </a:schemeClr>
                    </a:gs>
                    <a:gs pos="100000">
                      <a:schemeClr val="accent3">
                        <a:tint val="15000"/>
                        <a:satMod val="350000"/>
                      </a:schemeClr>
                    </a:gs>
                  </a:gsLst>
                  <a:lin ang="16200000" scaled="1"/>
                </a:gradFill>
              </a14:hiddenFill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000" b="1" dirty="0">
                <a:solidFill>
                  <a:srgbClr val="0070C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参考范文</a:t>
            </a:r>
            <a:endParaRPr kumimoji="0" lang="zh-CN" altLang="en-US" sz="4000" b="1" i="0" u="none" strike="noStrike" kern="1200" cap="none" spc="0" normalizeH="0" baseline="0" noProof="0" dirty="0">
              <a:solidFill>
                <a:srgbClr val="0070C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85900" y="1270000"/>
            <a:ext cx="10134600" cy="49650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just">
              <a:lnSpc>
                <a:spcPct val="80000"/>
              </a:lnSpc>
              <a:buClrTx/>
              <a:buSzTx/>
              <a:buFont typeface="Arial" panose="020B0604020202020204" pitchFamily="34" charset="0"/>
            </a:pPr>
            <a:endParaRPr lang="en-US" altLang="zh-CN" sz="3600" dirty="0">
              <a:latin typeface="Times New Roman" panose="02020603050405020304" pitchFamily="18" charset="0"/>
              <a:sym typeface="+mn-ea"/>
            </a:endParaRPr>
          </a:p>
          <a:p>
            <a:pPr lvl="0" algn="just">
              <a:lnSpc>
                <a:spcPct val="80000"/>
              </a:lnSpc>
              <a:buClrTx/>
              <a:buSzTx/>
              <a:buFont typeface="Arial" panose="020B0604020202020204" pitchFamily="34" charset="0"/>
            </a:pP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I’m in Grade 7. My favourite subject is Chinese. My dream is to be a Chinese teacher when I grow up. </a:t>
            </a:r>
            <a:endParaRPr lang="en-US" altLang="zh-CN" sz="3600" dirty="0">
              <a:latin typeface="Times New Roman" panose="02020603050405020304" pitchFamily="18" charset="0"/>
              <a:sym typeface="+mn-ea"/>
            </a:endParaRPr>
          </a:p>
          <a:p>
            <a:pPr lvl="0" algn="just">
              <a:lnSpc>
                <a:spcPct val="80000"/>
              </a:lnSpc>
              <a:buClrTx/>
              <a:buSzTx/>
              <a:buFont typeface="Arial" panose="020B0604020202020204" pitchFamily="34" charset="0"/>
            </a:pPr>
            <a:endParaRPr lang="en-US" altLang="zh-CN" sz="3600" dirty="0">
              <a:latin typeface="Times New Roman" panose="02020603050405020304" pitchFamily="18" charset="0"/>
              <a:sym typeface="+mn-ea"/>
            </a:endParaRPr>
          </a:p>
          <a:p>
            <a:pPr lvl="0" algn="just">
              <a:lnSpc>
                <a:spcPct val="80000"/>
              </a:lnSpc>
              <a:buClrTx/>
              <a:buSzTx/>
              <a:buFont typeface="Arial" panose="020B0604020202020204" pitchFamily="34" charset="0"/>
            </a:pP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I like listening to music in my free time. I am good at swimming. </a:t>
            </a:r>
            <a:endParaRPr lang="en-US" altLang="zh-CN" sz="3600" dirty="0">
              <a:latin typeface="Times New Roman" panose="02020603050405020304" pitchFamily="18" charset="0"/>
              <a:sym typeface="+mn-ea"/>
            </a:endParaRPr>
          </a:p>
          <a:p>
            <a:pPr lvl="0" algn="just">
              <a:lnSpc>
                <a:spcPct val="80000"/>
              </a:lnSpc>
              <a:buClrTx/>
              <a:buSzTx/>
              <a:buFont typeface="Arial" panose="020B0604020202020204" pitchFamily="34" charset="0"/>
            </a:pPr>
            <a:endParaRPr lang="en-US" altLang="zh-CN" sz="3600" dirty="0">
              <a:latin typeface="Times New Roman" panose="02020603050405020304" pitchFamily="18" charset="0"/>
              <a:sym typeface="+mn-ea"/>
            </a:endParaRPr>
          </a:p>
          <a:p>
            <a:pPr lvl="0" algn="just">
              <a:lnSpc>
                <a:spcPct val="80000"/>
              </a:lnSpc>
              <a:buClrTx/>
              <a:buSzTx/>
              <a:buFont typeface="Arial" panose="020B0604020202020204" pitchFamily="34" charset="0"/>
            </a:pP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I want to make friends with people from all over the world. Please email me.</a:t>
            </a:r>
            <a:endParaRPr lang="en-US" altLang="zh-CN" sz="3600" dirty="0">
              <a:latin typeface="Times New Roman" panose="02020603050405020304" pitchFamily="18" charset="0"/>
              <a:sym typeface="+mn-ea"/>
            </a:endParaRPr>
          </a:p>
          <a:p>
            <a:pPr lvl="0" algn="just">
              <a:lnSpc>
                <a:spcPct val="80000"/>
              </a:lnSpc>
              <a:buClrTx/>
              <a:buSzTx/>
              <a:buFont typeface="Arial" panose="020B0604020202020204" pitchFamily="34" charset="0"/>
            </a:pP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Best wishes,</a:t>
            </a:r>
            <a:endParaRPr lang="en-US" altLang="zh-CN" sz="3600" dirty="0">
              <a:latin typeface="Times New Roman" panose="02020603050405020304" pitchFamily="18" charset="0"/>
              <a:sym typeface="+mn-ea"/>
            </a:endParaRPr>
          </a:p>
          <a:p>
            <a:pPr lvl="0" algn="just">
              <a:lnSpc>
                <a:spcPct val="80000"/>
              </a:lnSpc>
              <a:buClrTx/>
              <a:buSzTx/>
              <a:buFont typeface="Arial" panose="020B0604020202020204" pitchFamily="34" charset="0"/>
            </a:pPr>
            <a:r>
              <a:rPr lang="en-US" altLang="zh-CN" sz="3600" dirty="0">
                <a:latin typeface="Times New Roman" panose="02020603050405020304" pitchFamily="18" charset="0"/>
                <a:sym typeface="+mn-ea"/>
              </a:rPr>
              <a:t>Li Hua</a:t>
            </a:r>
            <a:endParaRPr lang="en-US" altLang="zh-CN" sz="3600" dirty="0">
              <a:latin typeface="Times New Roman" panose="02020603050405020304" pitchFamily="18" charset="0"/>
              <a:sym typeface="+mn-ea"/>
            </a:endParaRPr>
          </a:p>
        </p:txBody>
      </p:sp>
      <p:sp>
        <p:nvSpPr>
          <p:cNvPr id="5" name="矩形: 圆角 2"/>
          <p:cNvSpPr/>
          <p:nvPr/>
        </p:nvSpPr>
        <p:spPr>
          <a:xfrm>
            <a:off x="5001895" y="548640"/>
            <a:ext cx="3102610" cy="708025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3">
                        <a:tint val="50000"/>
                        <a:satMod val="300000"/>
                      </a:schemeClr>
                    </a:gs>
                    <a:gs pos="35000">
                      <a:schemeClr val="accent3">
                        <a:tint val="37000"/>
                        <a:satMod val="300000"/>
                      </a:schemeClr>
                    </a:gs>
                    <a:gs pos="100000">
                      <a:schemeClr val="accent3">
                        <a:tint val="15000"/>
                        <a:satMod val="350000"/>
                      </a:schemeClr>
                    </a:gs>
                  </a:gsLst>
                  <a:lin ang="16200000" scaled="1"/>
                </a:gradFill>
              </a14:hiddenFill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4000" b="1" dirty="0">
                <a:solidFill>
                  <a:srgbClr val="0070C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参考范文</a:t>
            </a:r>
            <a:endParaRPr kumimoji="0" lang="zh-CN" altLang="en-US" sz="4000" b="1" i="0" u="none" strike="noStrike" kern="1200" cap="none" spc="0" normalizeH="0" baseline="0" noProof="0" dirty="0">
              <a:solidFill>
                <a:srgbClr val="0070C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7BD3"/>
            </a:gs>
            <a:gs pos="0">
              <a:srgbClr val="CBE5F6"/>
            </a:gs>
            <a:gs pos="100000">
              <a:srgbClr val="FFFF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extBox 4"/>
          <p:cNvSpPr txBox="1"/>
          <p:nvPr/>
        </p:nvSpPr>
        <p:spPr>
          <a:xfrm>
            <a:off x="3224213" y="3140393"/>
            <a:ext cx="5742940" cy="14452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8800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Thank you!</a:t>
            </a:r>
            <a:endParaRPr lang="en-US" altLang="zh-CN" sz="8800" b="1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2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27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28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29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0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1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2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3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4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5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7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8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39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0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1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2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43.xml><?xml version="1.0" encoding="utf-8"?>
<p:tagLst xmlns:p="http://schemas.openxmlformats.org/presentationml/2006/main">
  <p:tag name="COMMONDATA" val="eyJoZGlkIjoiZDkxNWUzNjNlZTIwNmE1MDAwZTE1NTA3OGMxZjkyMGIifQ=="/>
  <p:tag name="KSO_WPP_MARK_KEY" val="b380fb21-0a15-4866-bf1a-758e7d235603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/>
            </a:gs>
            <a:gs pos="100000">
              <a:schemeClr val="phClr">
                <a:lumMod val="85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新版空白演示配色">
      <a:dk1>
        <a:sysClr val="windowText" lastClr="000000"/>
      </a:dk1>
      <a:lt1>
        <a:sysClr val="window" lastClr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0</TotalTime>
  <Words>4273</Words>
  <Application>WPS 演示</Application>
  <PresentationFormat>全屏显示(4:3)</PresentationFormat>
  <Paragraphs>238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29" baseType="lpstr">
      <vt:lpstr>Arial</vt:lpstr>
      <vt:lpstr>宋体</vt:lpstr>
      <vt:lpstr>Wingdings</vt:lpstr>
      <vt:lpstr>Wingdings</vt:lpstr>
      <vt:lpstr>Calibri</vt:lpstr>
      <vt:lpstr>Times New Roman</vt:lpstr>
      <vt:lpstr>微软雅黑</vt:lpstr>
      <vt:lpstr>Wingdings 2</vt:lpstr>
      <vt:lpstr>Arial Unicode MS</vt:lpstr>
      <vt:lpstr>Office 主题​​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keywords>英语周报</cp:keywords>
  <cp:lastModifiedBy>GFS</cp:lastModifiedBy>
  <cp:revision>57</cp:revision>
  <dcterms:created xsi:type="dcterms:W3CDTF">2017-01-09T01:06:00Z</dcterms:created>
  <dcterms:modified xsi:type="dcterms:W3CDTF">2023-09-06T11:30:25Z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146F85DA94D64813AC0BB461E66D378C</vt:lpwstr>
  </property>
</Properties>
</file>