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84" r:id="rId3"/>
    <p:sldId id="304" r:id="rId4"/>
    <p:sldId id="318" r:id="rId5"/>
    <p:sldId id="317" r:id="rId6"/>
    <p:sldId id="310" r:id="rId7"/>
    <p:sldId id="309" r:id="rId8"/>
    <p:sldId id="314" r:id="rId9"/>
    <p:sldId id="313" r:id="rId10"/>
    <p:sldId id="321" r:id="rId11"/>
    <p:sldId id="322" r:id="rId12"/>
    <p:sldId id="323" r:id="rId13"/>
    <p:sldId id="319" r:id="rId14"/>
    <p:sldId id="320" r:id="rId15"/>
    <p:sldId id="312" r:id="rId16"/>
    <p:sldId id="315" r:id="rId17"/>
    <p:sldId id="316" r:id="rId1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66FF"/>
    <a:srgbClr val="E5498C"/>
    <a:srgbClr val="FF6600"/>
    <a:srgbClr val="B0DD09"/>
    <a:srgbClr val="FF9966"/>
    <a:srgbClr val="F0EC34"/>
    <a:srgbClr val="195324"/>
    <a:srgbClr val="168C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无样式，无网格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485" autoAdjust="0"/>
  </p:normalViewPr>
  <p:slideViewPr>
    <p:cSldViewPr>
      <p:cViewPr varScale="1">
        <p:scale>
          <a:sx n="100" d="100"/>
          <a:sy n="100" d="100"/>
        </p:scale>
        <p:origin x="-193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B1A8C1-B857-4E61-B372-393AB888E95A}" type="datetimeFigureOut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C7D478-12B5-4449-A7EF-4599E104405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39194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err="1" smtClean="0"/>
              <a:t>vb</a:t>
            </a:r>
            <a:r>
              <a:rPr lang="zh-CN" altLang="en-US" dirty="0" smtClean="0"/>
              <a:t>中</a:t>
            </a:r>
            <a:r>
              <a:rPr lang="en-US" altLang="zh-CN" dirty="0" err="1" smtClean="0"/>
              <a:t>FillStyle</a:t>
            </a:r>
            <a:r>
              <a:rPr lang="zh-CN" altLang="en-US" dirty="0" smtClean="0"/>
              <a:t>是控制透明的</a:t>
            </a:r>
            <a:r>
              <a:rPr lang="en-US" altLang="zh-CN" dirty="0" smtClean="0"/>
              <a:t>,</a:t>
            </a:r>
            <a:r>
              <a:rPr lang="zh-CN" altLang="en-US" dirty="0" smtClean="0"/>
              <a:t>默认为</a:t>
            </a:r>
            <a:r>
              <a:rPr lang="en-US" altLang="zh-CN" dirty="0" smtClean="0"/>
              <a:t>1(</a:t>
            </a:r>
            <a:r>
              <a:rPr lang="zh-CN" altLang="en-US" dirty="0" smtClean="0"/>
              <a:t>透明</a:t>
            </a:r>
            <a:r>
              <a:rPr lang="en-US" altLang="zh-CN" dirty="0" smtClean="0"/>
              <a:t>),</a:t>
            </a:r>
            <a:r>
              <a:rPr lang="zh-CN" altLang="en-US" dirty="0" smtClean="0"/>
              <a:t>该属性决定填充封闭图形的图案样式。</a:t>
            </a:r>
          </a:p>
          <a:p>
            <a:r>
              <a:rPr lang="zh-CN" altLang="en-US" dirty="0" smtClean="0"/>
              <a:t>以下是</a:t>
            </a:r>
            <a:r>
              <a:rPr lang="en-US" altLang="zh-CN" dirty="0" err="1" smtClean="0"/>
              <a:t>FillStyle</a:t>
            </a:r>
            <a:r>
              <a:rPr lang="zh-CN" altLang="en-US" dirty="0" smtClean="0"/>
              <a:t>的赋值属性：</a:t>
            </a:r>
            <a:r>
              <a:rPr lang="en-US" altLang="zh-CN" dirty="0" smtClean="0"/>
              <a:t>0--</a:t>
            </a:r>
            <a:r>
              <a:rPr lang="zh-CN" altLang="en-US" dirty="0" smtClean="0"/>
              <a:t>实心   </a:t>
            </a:r>
            <a:r>
              <a:rPr lang="en-US" altLang="zh-CN" dirty="0" smtClean="0"/>
              <a:t>1--</a:t>
            </a:r>
            <a:r>
              <a:rPr lang="zh-CN" altLang="en-US" dirty="0" smtClean="0"/>
              <a:t>透明  </a:t>
            </a:r>
            <a:r>
              <a:rPr lang="en-US" altLang="zh-CN" dirty="0" smtClean="0"/>
              <a:t>2--</a:t>
            </a:r>
            <a:r>
              <a:rPr lang="zh-CN" altLang="en-US" dirty="0" smtClean="0"/>
              <a:t>水平线 </a:t>
            </a:r>
            <a:r>
              <a:rPr lang="en-US" altLang="zh-CN" dirty="0" smtClean="0"/>
              <a:t>3--</a:t>
            </a:r>
            <a:r>
              <a:rPr lang="zh-CN" altLang="en-US" dirty="0" smtClean="0"/>
              <a:t>垂直线 </a:t>
            </a:r>
            <a:r>
              <a:rPr lang="en-US" altLang="zh-CN" dirty="0" smtClean="0"/>
              <a:t>4--</a:t>
            </a:r>
            <a:r>
              <a:rPr lang="zh-CN" altLang="en-US" dirty="0" smtClean="0"/>
              <a:t>向上对角线、</a:t>
            </a:r>
            <a:r>
              <a:rPr lang="en-US" altLang="zh-CN" dirty="0" smtClean="0"/>
              <a:t>5--</a:t>
            </a:r>
            <a:r>
              <a:rPr lang="zh-CN" altLang="en-US" dirty="0" smtClean="0"/>
              <a:t>向下对角线 </a:t>
            </a:r>
            <a:r>
              <a:rPr lang="en-US" altLang="zh-CN" dirty="0" smtClean="0"/>
              <a:t>6--</a:t>
            </a:r>
            <a:r>
              <a:rPr lang="zh-CN" altLang="en-US" dirty="0" smtClean="0"/>
              <a:t>交叉线 </a:t>
            </a:r>
            <a:r>
              <a:rPr lang="en-US" altLang="zh-CN" dirty="0" smtClean="0"/>
              <a:t>7--  </a:t>
            </a:r>
            <a:r>
              <a:rPr lang="zh-CN" altLang="en-US" dirty="0" smtClean="0"/>
              <a:t>对角交叉线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C7D478-12B5-4449-A7EF-4599E104405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13337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E39ED-A2EC-419A-AC5A-8F4CD8FE467E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4641" y="264417"/>
            <a:ext cx="7561695" cy="932335"/>
          </a:xfrm>
        </p:spPr>
        <p:txBody>
          <a:bodyPr/>
          <a:lstStyle>
            <a:lvl1pPr algn="l">
              <a:defRPr b="1">
                <a:solidFill>
                  <a:srgbClr val="195324"/>
                </a:solidFill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/>
          <a:lstStyle>
            <a:lvl1pPr>
              <a:defRPr b="1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defRPr>
            </a:lvl1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16632"/>
            <a:ext cx="1225550" cy="122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12776"/>
            <a:ext cx="7164288" cy="2452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384F9-5487-42CA-971D-1D0DF04AB7C7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94BF0-778C-4FFC-93D9-EA9E19BCCFBA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AE8EF-EC31-4E40-BE52-E71624B067EE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D088C-FFBC-4330-9ABD-7EDA5839D52D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D356F-E94D-4709-94DA-139FE6D9EAB8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4D64F-67EC-4EA8-9677-04B01158DF8E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B9846-92DC-420E-A899-E6FBC5C47A43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4AA0C-61FA-4C07-AC6B-E50F7EC07D16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B92E9-5AE5-4A17-9694-5B1223A130BD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A31938-DECF-4A9A-9376-80F9E22B78B8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5810"/>
            <a:ext cx="9144000" cy="6180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95536" y="1412776"/>
            <a:ext cx="7776864" cy="1470025"/>
          </a:xfrm>
        </p:spPr>
        <p:txBody>
          <a:bodyPr>
            <a:noAutofit/>
          </a:bodyPr>
          <a:lstStyle/>
          <a:p>
            <a:r>
              <a:rPr lang="zh-CN" altLang="en-US" sz="6000" b="1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程序的基本要素</a:t>
            </a:r>
            <a:endParaRPr lang="zh-CN" altLang="en-US" sz="60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FD085-1A0E-4FC3-BCFF-6830685F6A07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9402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03848" y="1916832"/>
            <a:ext cx="3456812" cy="932335"/>
          </a:xfrm>
        </p:spPr>
        <p:txBody>
          <a:bodyPr>
            <a:noAutofit/>
          </a:bodyPr>
          <a:lstStyle/>
          <a:p>
            <a:r>
              <a:rPr lang="zh-CN" altLang="en-US" sz="6000" dirty="0" smtClean="0"/>
              <a:t>知识讲堂</a:t>
            </a:r>
            <a:endParaRPr lang="zh-CN" altLang="en-US" sz="600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360440" y="3212976"/>
            <a:ext cx="3947864" cy="1944216"/>
          </a:xfrm>
        </p:spPr>
        <p:txBody>
          <a:bodyPr>
            <a:normAutofit lnSpcReduction="10000"/>
          </a:bodyPr>
          <a:lstStyle/>
          <a:p>
            <a:r>
              <a:rPr lang="zh-CN" altLang="en-US" sz="3600" dirty="0" smtClean="0"/>
              <a:t>函数</a:t>
            </a:r>
            <a:endParaRPr lang="en-US" altLang="zh-CN" sz="3600" dirty="0" smtClean="0"/>
          </a:p>
          <a:p>
            <a:r>
              <a:rPr lang="zh-CN" altLang="en-US" sz="3600" dirty="0" smtClean="0"/>
              <a:t>常量与变量</a:t>
            </a:r>
            <a:endParaRPr lang="en-US" altLang="zh-CN" sz="3600" dirty="0" smtClean="0"/>
          </a:p>
          <a:p>
            <a:r>
              <a:rPr lang="zh-CN" altLang="en-US" sz="3600" dirty="0" smtClean="0"/>
              <a:t>运算符与表达式</a:t>
            </a:r>
            <a:endParaRPr lang="zh-CN" altLang="en-US" sz="3600" dirty="0"/>
          </a:p>
        </p:txBody>
      </p:sp>
      <p:sp>
        <p:nvSpPr>
          <p:cNvPr id="4" name="椭圆 3"/>
          <p:cNvSpPr/>
          <p:nvPr/>
        </p:nvSpPr>
        <p:spPr>
          <a:xfrm>
            <a:off x="1043608" y="1988840"/>
            <a:ext cx="1872208" cy="1872208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半闭框 4"/>
          <p:cNvSpPr/>
          <p:nvPr/>
        </p:nvSpPr>
        <p:spPr>
          <a:xfrm rot="7958254">
            <a:off x="1247383" y="2393446"/>
            <a:ext cx="1156396" cy="1062993"/>
          </a:xfrm>
          <a:prstGeom prst="halfFrame">
            <a:avLst>
              <a:gd name="adj1" fmla="val 33333"/>
              <a:gd name="adj2" fmla="val 32387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7" name="直接箭头连接符 6"/>
          <p:cNvCxnSpPr>
            <a:stCxn id="4" idx="6"/>
          </p:cNvCxnSpPr>
          <p:nvPr/>
        </p:nvCxnSpPr>
        <p:spPr>
          <a:xfrm>
            <a:off x="2915816" y="2924944"/>
            <a:ext cx="4392488" cy="0"/>
          </a:xfrm>
          <a:prstGeom prst="straightConnector1">
            <a:avLst/>
          </a:prstGeom>
          <a:ln w="76200">
            <a:solidFill>
              <a:srgbClr val="92D050"/>
            </a:solidFill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10" name="矩形 9"/>
          <p:cNvSpPr/>
          <p:nvPr/>
        </p:nvSpPr>
        <p:spPr>
          <a:xfrm>
            <a:off x="0" y="948226"/>
            <a:ext cx="7488832" cy="8640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日期占位符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BA260-F7EB-42E9-9645-74FDC5D60B7A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12" name="灯片编号占位符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6862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267744" y="1916832"/>
            <a:ext cx="4546848" cy="4209331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 smtClean="0"/>
              <a:t>Dim </a:t>
            </a:r>
            <a:r>
              <a:rPr lang="en-US" altLang="zh-CN" dirty="0" err="1" smtClean="0">
                <a:solidFill>
                  <a:srgbClr val="FF0000"/>
                </a:solidFill>
              </a:rPr>
              <a:t>MySqr</a:t>
            </a:r>
            <a:r>
              <a:rPr lang="en-US" altLang="zh-CN" dirty="0" smtClean="0"/>
              <a:t> As </a:t>
            </a:r>
            <a:r>
              <a:rPr lang="en-US" altLang="zh-CN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integer</a:t>
            </a:r>
          </a:p>
          <a:p>
            <a:pPr marL="0" indent="0">
              <a:buNone/>
            </a:pPr>
            <a:r>
              <a:rPr lang="en-US" altLang="zh-CN" dirty="0"/>
              <a:t>Dim </a:t>
            </a:r>
            <a:r>
              <a:rPr lang="en-US" altLang="zh-CN" dirty="0" smtClean="0">
                <a:solidFill>
                  <a:srgbClr val="FF0000"/>
                </a:solidFill>
              </a:rPr>
              <a:t>Circle</a:t>
            </a:r>
            <a:r>
              <a:rPr lang="en-US" altLang="zh-CN" dirty="0" smtClean="0"/>
              <a:t> </a:t>
            </a:r>
            <a:r>
              <a:rPr lang="en-US" altLang="zh-CN" dirty="0"/>
              <a:t>As </a:t>
            </a:r>
            <a:r>
              <a:rPr lang="en-US" altLang="zh-CN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long</a:t>
            </a:r>
            <a:endParaRPr lang="en-US" altLang="zh-CN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en-US" altLang="zh-CN" dirty="0"/>
              <a:t>Dim </a:t>
            </a:r>
            <a:r>
              <a:rPr lang="en-US" altLang="zh-CN" dirty="0">
                <a:solidFill>
                  <a:srgbClr val="FF0000"/>
                </a:solidFill>
              </a:rPr>
              <a:t>height</a:t>
            </a:r>
            <a:r>
              <a:rPr lang="en-US" altLang="zh-CN" dirty="0" smtClean="0"/>
              <a:t> </a:t>
            </a:r>
            <a:r>
              <a:rPr lang="en-US" altLang="zh-CN" dirty="0"/>
              <a:t>As </a:t>
            </a:r>
            <a:r>
              <a:rPr lang="en-US" altLang="zh-CN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single</a:t>
            </a:r>
          </a:p>
          <a:p>
            <a:pPr marL="0" indent="0">
              <a:buNone/>
            </a:pPr>
            <a:r>
              <a:rPr lang="en-US" altLang="zh-CN" dirty="0"/>
              <a:t>Dim </a:t>
            </a:r>
            <a:r>
              <a:rPr lang="en-US" altLang="zh-CN" dirty="0" err="1" smtClean="0">
                <a:solidFill>
                  <a:srgbClr val="FF0000"/>
                </a:solidFill>
              </a:rPr>
              <a:t>english</a:t>
            </a:r>
            <a:r>
              <a:rPr lang="en-US" altLang="zh-CN" dirty="0" smtClean="0"/>
              <a:t> </a:t>
            </a:r>
            <a:r>
              <a:rPr lang="en-US" altLang="zh-CN" dirty="0"/>
              <a:t>As </a:t>
            </a:r>
            <a:r>
              <a:rPr lang="en-US" altLang="zh-CN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double</a:t>
            </a:r>
          </a:p>
          <a:p>
            <a:pPr marL="0" indent="0">
              <a:buNone/>
            </a:pPr>
            <a:r>
              <a:rPr lang="en-US" altLang="zh-CN" dirty="0"/>
              <a:t>Dim </a:t>
            </a:r>
            <a:r>
              <a:rPr lang="en-US" altLang="zh-CN" dirty="0" smtClean="0">
                <a:solidFill>
                  <a:srgbClr val="FF0000"/>
                </a:solidFill>
              </a:rPr>
              <a:t>math</a:t>
            </a:r>
            <a:r>
              <a:rPr lang="en-US" altLang="zh-CN" dirty="0" smtClean="0"/>
              <a:t> </a:t>
            </a:r>
            <a:r>
              <a:rPr lang="en-US" altLang="zh-CN" dirty="0"/>
              <a:t>As </a:t>
            </a:r>
            <a:r>
              <a:rPr lang="en-US" altLang="zh-CN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string</a:t>
            </a:r>
          </a:p>
          <a:p>
            <a:pPr marL="0" indent="0">
              <a:buNone/>
            </a:pPr>
            <a:r>
              <a:rPr lang="en-US" altLang="zh-CN" dirty="0"/>
              <a:t>Dim </a:t>
            </a:r>
            <a:r>
              <a:rPr lang="en-US" altLang="zh-CN" dirty="0" smtClean="0">
                <a:solidFill>
                  <a:srgbClr val="FF0000"/>
                </a:solidFill>
              </a:rPr>
              <a:t>history</a:t>
            </a:r>
            <a:r>
              <a:rPr lang="en-US" altLang="zh-CN" dirty="0" smtClean="0"/>
              <a:t> </a:t>
            </a:r>
            <a:r>
              <a:rPr lang="en-US" altLang="zh-CN" dirty="0"/>
              <a:t>As </a:t>
            </a:r>
            <a:r>
              <a:rPr lang="en-US" altLang="zh-CN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integer</a:t>
            </a:r>
          </a:p>
          <a:p>
            <a:pPr marL="0" indent="0">
              <a:buNone/>
            </a:pPr>
            <a:r>
              <a:rPr lang="en-US" altLang="zh-CN" dirty="0"/>
              <a:t>Dim </a:t>
            </a:r>
            <a:r>
              <a:rPr lang="en-US" altLang="zh-CN" dirty="0" smtClean="0">
                <a:solidFill>
                  <a:srgbClr val="FF0000"/>
                </a:solidFill>
              </a:rPr>
              <a:t>chemical</a:t>
            </a:r>
            <a:r>
              <a:rPr lang="en-US" altLang="zh-CN" dirty="0" smtClean="0"/>
              <a:t> </a:t>
            </a:r>
            <a:r>
              <a:rPr lang="en-US" altLang="zh-CN" dirty="0"/>
              <a:t>As </a:t>
            </a:r>
            <a:r>
              <a:rPr lang="en-US" altLang="zh-CN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boolean</a:t>
            </a:r>
            <a:endParaRPr lang="en-US" altLang="zh-CN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en-US" altLang="zh-CN" dirty="0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2021/1/15</a:t>
            </a:fld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3</a:t>
            </a:fld>
            <a:endParaRPr lang="zh-CN" altLang="en-US"/>
          </a:p>
        </p:txBody>
      </p:sp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539552" y="264417"/>
            <a:ext cx="6048672" cy="932335"/>
          </a:xfrm>
        </p:spPr>
        <p:txBody>
          <a:bodyPr>
            <a:normAutofit/>
          </a:bodyPr>
          <a:lstStyle/>
          <a:p>
            <a:pPr algn="ctr"/>
            <a:r>
              <a:rPr lang="en-US" altLang="zh-CN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1.</a:t>
            </a:r>
            <a:r>
              <a:rPr lang="zh-CN" altLang="en-US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 变量</a:t>
            </a:r>
            <a:endParaRPr lang="zh-CN" altLang="en-US" sz="5300" dirty="0"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62764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916833"/>
            <a:ext cx="8229600" cy="3168352"/>
          </a:xfrm>
        </p:spPr>
        <p:txBody>
          <a:bodyPr/>
          <a:lstStyle/>
          <a:p>
            <a:r>
              <a:rPr lang="zh-CN" altLang="en-US" dirty="0" smtClean="0"/>
              <a:t>在程序的运行过程中，取值可以改变的量称为变量。</a:t>
            </a:r>
            <a:endParaRPr lang="en-US" altLang="zh-CN" dirty="0" smtClean="0"/>
          </a:p>
          <a:p>
            <a:r>
              <a:rPr lang="zh-CN" altLang="en-US" dirty="0" smtClean="0"/>
              <a:t>变量是用来记录程序运行时的数据的，所以每一个变量必须有一个名字，称为变量名。</a:t>
            </a:r>
            <a:endParaRPr lang="en-US" altLang="zh-CN" dirty="0" smtClean="0"/>
          </a:p>
          <a:p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4</a:t>
            </a:fld>
            <a:endParaRPr lang="zh-CN" altLang="en-US"/>
          </a:p>
        </p:txBody>
      </p:sp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539552" y="264417"/>
            <a:ext cx="6048672" cy="932335"/>
          </a:xfrm>
        </p:spPr>
        <p:txBody>
          <a:bodyPr>
            <a:normAutofit/>
          </a:bodyPr>
          <a:lstStyle/>
          <a:p>
            <a:pPr algn="ctr"/>
            <a:r>
              <a:rPr lang="en-US" altLang="zh-CN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1.</a:t>
            </a:r>
            <a:r>
              <a:rPr lang="zh-CN" altLang="en-US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 变量</a:t>
            </a:r>
            <a:endParaRPr lang="zh-CN" altLang="en-US" sz="5300" dirty="0"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56723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zh-CN" dirty="0" smtClean="0"/>
              <a:t>Private Sub </a:t>
            </a:r>
            <a:r>
              <a:rPr lang="en-US" altLang="zh-CN" dirty="0" err="1" smtClean="0"/>
              <a:t>Form_Click</a:t>
            </a:r>
            <a:r>
              <a:rPr lang="en-US" altLang="zh-CN" dirty="0" smtClean="0"/>
              <a:t>()</a:t>
            </a:r>
          </a:p>
          <a:p>
            <a:pPr marL="0" indent="0">
              <a:buNone/>
            </a:pPr>
            <a:r>
              <a:rPr lang="en-US" altLang="zh-CN" dirty="0"/>
              <a:t> </a:t>
            </a:r>
            <a:r>
              <a:rPr lang="en-US" altLang="zh-CN" dirty="0" smtClean="0"/>
              <a:t>   Dim </a:t>
            </a:r>
            <a:r>
              <a:rPr lang="en-US" altLang="zh-CN" dirty="0" err="1" smtClean="0"/>
              <a:t>MySqr</a:t>
            </a:r>
            <a:r>
              <a:rPr lang="en-US" altLang="zh-CN" dirty="0" smtClean="0"/>
              <a:t> As integer</a:t>
            </a:r>
          </a:p>
          <a:p>
            <a:pPr marL="0" indent="0">
              <a:buNone/>
            </a:pPr>
            <a:r>
              <a:rPr lang="en-US" altLang="zh-CN" dirty="0"/>
              <a:t> </a:t>
            </a:r>
            <a:r>
              <a:rPr lang="en-US" altLang="zh-CN" dirty="0" smtClean="0"/>
              <a:t>       </a:t>
            </a:r>
            <a:r>
              <a:rPr lang="en-US" altLang="zh-CN" dirty="0" err="1" smtClean="0"/>
              <a:t>MySqr</a:t>
            </a:r>
            <a:r>
              <a:rPr lang="en-US" altLang="zh-CN" dirty="0" smtClean="0"/>
              <a:t>=</a:t>
            </a:r>
            <a:r>
              <a:rPr lang="en-US" altLang="zh-CN" dirty="0" err="1" smtClean="0"/>
              <a:t>Sqr</a:t>
            </a:r>
            <a:r>
              <a:rPr lang="en-US" altLang="zh-CN" dirty="0" smtClean="0"/>
              <a:t>(4)</a:t>
            </a:r>
          </a:p>
          <a:p>
            <a:pPr marL="0" indent="0">
              <a:buNone/>
            </a:pPr>
            <a:r>
              <a:rPr lang="en-US" altLang="zh-CN" dirty="0" smtClean="0"/>
              <a:t>    print </a:t>
            </a:r>
            <a:r>
              <a:rPr lang="en-US" altLang="zh-CN" dirty="0" err="1" smtClean="0"/>
              <a:t>MySqr</a:t>
            </a:r>
            <a:endParaRPr lang="en-US" altLang="zh-CN" dirty="0" smtClean="0"/>
          </a:p>
          <a:p>
            <a:pPr marL="0" indent="0">
              <a:buNone/>
            </a:pPr>
            <a:r>
              <a:rPr lang="en-US" altLang="zh-CN" dirty="0" smtClean="0"/>
              <a:t>End Sub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2021/1/15</a:t>
            </a:fld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5</a:t>
            </a:fld>
            <a:endParaRPr lang="zh-CN" altLang="en-US"/>
          </a:p>
        </p:txBody>
      </p:sp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539552" y="264417"/>
            <a:ext cx="6048672" cy="932335"/>
          </a:xfrm>
        </p:spPr>
        <p:txBody>
          <a:bodyPr>
            <a:normAutofit/>
          </a:bodyPr>
          <a:lstStyle/>
          <a:p>
            <a:pPr algn="ctr"/>
            <a:r>
              <a:rPr lang="en-US" altLang="zh-CN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1.</a:t>
            </a:r>
            <a:r>
              <a:rPr lang="zh-CN" altLang="en-US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 变量</a:t>
            </a:r>
            <a:endParaRPr lang="zh-CN" altLang="en-US" sz="5300" dirty="0"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88101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6</a:t>
            </a:fld>
            <a:endParaRPr lang="zh-CN" altLang="en-US"/>
          </a:p>
        </p:txBody>
      </p:sp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539552" y="264417"/>
            <a:ext cx="6048672" cy="932335"/>
          </a:xfrm>
        </p:spPr>
        <p:txBody>
          <a:bodyPr>
            <a:normAutofit/>
          </a:bodyPr>
          <a:lstStyle/>
          <a:p>
            <a:pPr algn="ctr"/>
            <a:r>
              <a:rPr lang="en-US" altLang="zh-CN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1.</a:t>
            </a:r>
            <a:r>
              <a:rPr lang="zh-CN" altLang="en-US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 变量</a:t>
            </a:r>
            <a:endParaRPr lang="zh-CN" altLang="en-US" sz="5300" dirty="0"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3131840" y="2267942"/>
            <a:ext cx="1368152" cy="3690992"/>
            <a:chOff x="1403648" y="2483604"/>
            <a:chExt cx="1368152" cy="3690992"/>
          </a:xfrm>
        </p:grpSpPr>
        <p:sp>
          <p:nvSpPr>
            <p:cNvPr id="7" name="TextBox 6"/>
            <p:cNvSpPr txBox="1"/>
            <p:nvPr/>
          </p:nvSpPr>
          <p:spPr>
            <a:xfrm>
              <a:off x="1403648" y="2852936"/>
              <a:ext cx="1368152" cy="36933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rgbClr val="0066FF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endParaRPr lang="zh-CN" altLang="en-US" dirty="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403648" y="3222268"/>
              <a:ext cx="1368152" cy="36933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rgbClr val="0066FF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endParaRPr lang="zh-CN" altLang="en-US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403648" y="3591600"/>
              <a:ext cx="1368152" cy="369332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rgbClr val="0066FF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/>
                <a:t>用户</a:t>
              </a:r>
              <a:endParaRPr lang="zh-CN" altLang="en-US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403648" y="3960932"/>
              <a:ext cx="1368152" cy="369332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rgbClr val="0066FF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/>
                <a:t>管理员</a:t>
              </a:r>
              <a:endParaRPr lang="zh-CN" altLang="en-US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403648" y="4330264"/>
              <a:ext cx="1368152" cy="369332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solidFill>
                <a:srgbClr val="0066FF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/>
                <a:t>10</a:t>
              </a:r>
              <a:endParaRPr lang="zh-CN" altLang="en-US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403648" y="4699596"/>
              <a:ext cx="1368152" cy="369332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rgbClr val="0066FF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endParaRPr lang="zh-CN" altLang="en-US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403648" y="2483604"/>
              <a:ext cx="1368152" cy="36933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rgbClr val="0066FF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存储单元</a:t>
              </a:r>
              <a:endParaRPr lang="zh-CN" alt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403648" y="5068928"/>
              <a:ext cx="1368152" cy="36933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rgbClr val="0066FF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/>
                <a:t>ABC</a:t>
              </a:r>
              <a:endParaRPr lang="zh-CN" altLang="en-US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403648" y="5445224"/>
              <a:ext cx="1368152" cy="36933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rgbClr val="0066FF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endParaRPr lang="zh-CN" altLang="en-US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403648" y="5805264"/>
              <a:ext cx="1368152" cy="36933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rgbClr val="0066FF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endParaRPr lang="zh-CN" altLang="en-US" dirty="0"/>
            </a:p>
          </p:txBody>
        </p:sp>
      </p:grpSp>
      <p:cxnSp>
        <p:nvCxnSpPr>
          <p:cNvPr id="24" name="直接箭头连接符 23"/>
          <p:cNvCxnSpPr/>
          <p:nvPr/>
        </p:nvCxnSpPr>
        <p:spPr>
          <a:xfrm flipH="1" flipV="1">
            <a:off x="4572000" y="3568383"/>
            <a:ext cx="1362794" cy="1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箭头连接符 25"/>
          <p:cNvCxnSpPr/>
          <p:nvPr/>
        </p:nvCxnSpPr>
        <p:spPr>
          <a:xfrm flipH="1" flipV="1">
            <a:off x="4572000" y="3929936"/>
            <a:ext cx="1362794" cy="1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箭头连接符 26"/>
          <p:cNvCxnSpPr/>
          <p:nvPr/>
        </p:nvCxnSpPr>
        <p:spPr>
          <a:xfrm flipH="1" flipV="1">
            <a:off x="4572000" y="4304904"/>
            <a:ext cx="1362794" cy="1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箭头连接符 27"/>
          <p:cNvCxnSpPr/>
          <p:nvPr/>
        </p:nvCxnSpPr>
        <p:spPr>
          <a:xfrm flipH="1" flipV="1">
            <a:off x="4572000" y="5044896"/>
            <a:ext cx="1362794" cy="1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9" name="组合 38"/>
          <p:cNvGrpSpPr/>
          <p:nvPr/>
        </p:nvGrpSpPr>
        <p:grpSpPr>
          <a:xfrm>
            <a:off x="5934794" y="2267942"/>
            <a:ext cx="1733550" cy="2961620"/>
            <a:chOff x="5934794" y="2267942"/>
            <a:chExt cx="1733550" cy="2961620"/>
          </a:xfrm>
        </p:grpSpPr>
        <p:sp>
          <p:nvSpPr>
            <p:cNvPr id="17" name="TextBox 16"/>
            <p:cNvSpPr txBox="1"/>
            <p:nvPr/>
          </p:nvSpPr>
          <p:spPr>
            <a:xfrm>
              <a:off x="5940152" y="3356992"/>
              <a:ext cx="1728192" cy="36933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rgbClr val="0066FF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/>
                <a:t>User</a:t>
              </a:r>
              <a:endParaRPr lang="zh-CN" altLang="en-US" dirty="0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5940152" y="3717032"/>
              <a:ext cx="1728192" cy="36933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rgbClr val="0066FF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/>
                <a:t>Administration</a:t>
              </a:r>
              <a:endParaRPr lang="zh-CN" altLang="en-US" dirty="0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5940152" y="4077072"/>
              <a:ext cx="1728192" cy="36933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rgbClr val="0066FF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/>
                <a:t>Id_</a:t>
              </a:r>
              <a:r>
                <a:rPr lang="zh-CN" altLang="en-US" dirty="0" smtClean="0"/>
                <a:t>刘</a:t>
              </a:r>
              <a:r>
                <a:rPr lang="en-US" altLang="zh-CN" dirty="0" smtClean="0"/>
                <a:t>12</a:t>
              </a:r>
              <a:endParaRPr lang="zh-CN" altLang="en-US" dirty="0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5934794" y="4860230"/>
              <a:ext cx="1733550" cy="36933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rgbClr val="0066FF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/>
                <a:t>Calculator01</a:t>
              </a:r>
              <a:endParaRPr lang="zh-CN" altLang="en-US" dirty="0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5940152" y="2267942"/>
              <a:ext cx="1728192" cy="36933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rgbClr val="0066FF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变量名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251520" y="3553024"/>
            <a:ext cx="2736304" cy="1491873"/>
            <a:chOff x="251520" y="3553024"/>
            <a:chExt cx="2736304" cy="1491873"/>
          </a:xfrm>
        </p:grpSpPr>
        <p:sp>
          <p:nvSpPr>
            <p:cNvPr id="30" name="TextBox 29"/>
            <p:cNvSpPr txBox="1"/>
            <p:nvPr/>
          </p:nvSpPr>
          <p:spPr>
            <a:xfrm>
              <a:off x="251520" y="3553024"/>
              <a:ext cx="1733550" cy="58477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rgbClr val="0066FF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值</a:t>
              </a:r>
              <a:endPara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32" name="直接箭头连接符 31"/>
            <p:cNvCxnSpPr>
              <a:stCxn id="30" idx="3"/>
            </p:cNvCxnSpPr>
            <p:nvPr/>
          </p:nvCxnSpPr>
          <p:spPr>
            <a:xfrm flipV="1">
              <a:off x="1985070" y="3568384"/>
              <a:ext cx="1002754" cy="27702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箭头连接符 33"/>
            <p:cNvCxnSpPr>
              <a:stCxn id="30" idx="3"/>
            </p:cNvCxnSpPr>
            <p:nvPr/>
          </p:nvCxnSpPr>
          <p:spPr>
            <a:xfrm>
              <a:off x="1985070" y="3845412"/>
              <a:ext cx="1002754" cy="84525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箭头连接符 35"/>
            <p:cNvCxnSpPr>
              <a:stCxn id="30" idx="3"/>
            </p:cNvCxnSpPr>
            <p:nvPr/>
          </p:nvCxnSpPr>
          <p:spPr>
            <a:xfrm>
              <a:off x="1985070" y="3845412"/>
              <a:ext cx="1002754" cy="459493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箭头连接符 37"/>
            <p:cNvCxnSpPr>
              <a:stCxn id="30" idx="3"/>
            </p:cNvCxnSpPr>
            <p:nvPr/>
          </p:nvCxnSpPr>
          <p:spPr>
            <a:xfrm>
              <a:off x="1985070" y="3845412"/>
              <a:ext cx="1002754" cy="1199485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793479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916833"/>
            <a:ext cx="8229600" cy="2880320"/>
          </a:xfrm>
        </p:spPr>
        <p:txBody>
          <a:bodyPr/>
          <a:lstStyle/>
          <a:p>
            <a:r>
              <a:rPr lang="zh-CN" altLang="en-US" dirty="0" smtClean="0"/>
              <a:t>每个变量对应计算机内存中的一块存储单元，当把数据赋给某一变量时，就是把数据存放到该变量所对应的内存单元中去。</a:t>
            </a:r>
            <a:endParaRPr lang="en-US" altLang="zh-CN" dirty="0" smtClean="0"/>
          </a:p>
          <a:p>
            <a:r>
              <a:rPr lang="zh-CN" altLang="en-US" dirty="0" smtClean="0"/>
              <a:t>当新的数值存放进去时，变量中原有的数值将被新值所覆盖。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7</a:t>
            </a:fld>
            <a:endParaRPr lang="zh-CN" altLang="en-US"/>
          </a:p>
        </p:txBody>
      </p:sp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539552" y="264417"/>
            <a:ext cx="6048672" cy="932335"/>
          </a:xfrm>
        </p:spPr>
        <p:txBody>
          <a:bodyPr>
            <a:normAutofit/>
          </a:bodyPr>
          <a:lstStyle/>
          <a:p>
            <a:pPr algn="ctr"/>
            <a:r>
              <a:rPr lang="en-US" altLang="zh-CN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1.</a:t>
            </a:r>
            <a:r>
              <a:rPr lang="zh-CN" altLang="en-US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 变量</a:t>
            </a:r>
            <a:endParaRPr lang="zh-CN" altLang="en-US" sz="5300" dirty="0"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02068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8</a:t>
            </a:fld>
            <a:endParaRPr lang="zh-CN" altLang="en-US"/>
          </a:p>
        </p:txBody>
      </p:sp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539552" y="264417"/>
            <a:ext cx="6048672" cy="932335"/>
          </a:xfrm>
        </p:spPr>
        <p:txBody>
          <a:bodyPr>
            <a:normAutofit/>
          </a:bodyPr>
          <a:lstStyle/>
          <a:p>
            <a:pPr algn="ctr"/>
            <a:r>
              <a:rPr lang="en-US" altLang="zh-CN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1.</a:t>
            </a:r>
            <a:r>
              <a:rPr lang="zh-CN" altLang="en-US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 变量</a:t>
            </a:r>
            <a:endParaRPr lang="zh-CN" altLang="en-US" sz="5300" dirty="0"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923928" y="3008226"/>
            <a:ext cx="4949361" cy="2581013"/>
            <a:chOff x="3131840" y="2267942"/>
            <a:chExt cx="4536504" cy="1846660"/>
          </a:xfrm>
        </p:grpSpPr>
        <p:sp>
          <p:nvSpPr>
            <p:cNvPr id="7" name="TextBox 6"/>
            <p:cNvSpPr txBox="1"/>
            <p:nvPr/>
          </p:nvSpPr>
          <p:spPr>
            <a:xfrm>
              <a:off x="3131840" y="2637274"/>
              <a:ext cx="1368152" cy="36933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rgbClr val="0066FF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endParaRPr lang="zh-CN" altLang="en-US" dirty="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3131840" y="3006606"/>
              <a:ext cx="1368152" cy="36933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rgbClr val="0066FF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endParaRPr lang="zh-CN" altLang="en-US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3131840" y="3375938"/>
              <a:ext cx="1368152" cy="429414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rgbClr val="0066FF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/>
                <a:t>?</a:t>
              </a:r>
              <a:endParaRPr lang="zh-CN" altLang="en-US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131840" y="3745270"/>
              <a:ext cx="1368152" cy="369332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rgbClr val="0066FF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endParaRPr lang="zh-CN" altLang="en-US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131840" y="2267942"/>
              <a:ext cx="1368152" cy="36933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rgbClr val="0066FF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存储单元</a:t>
              </a:r>
              <a:endParaRPr lang="zh-CN" alt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24" name="直接箭头连接符 23"/>
            <p:cNvCxnSpPr/>
            <p:nvPr/>
          </p:nvCxnSpPr>
          <p:spPr>
            <a:xfrm flipH="1" flipV="1">
              <a:off x="4572000" y="3568383"/>
              <a:ext cx="1362794" cy="1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/>
            <p:cNvSpPr txBox="1"/>
            <p:nvPr/>
          </p:nvSpPr>
          <p:spPr>
            <a:xfrm>
              <a:off x="5934794" y="3356992"/>
              <a:ext cx="1728192" cy="36933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rgbClr val="0066FF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err="1" smtClean="0"/>
                <a:t>MySqr</a:t>
              </a:r>
              <a:endParaRPr lang="en-US" altLang="zh-CN" dirty="0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5940152" y="2267942"/>
              <a:ext cx="1728192" cy="36933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rgbClr val="0066FF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变量名</a:t>
              </a:r>
            </a:p>
          </p:txBody>
        </p:sp>
      </p:grpSp>
      <p:sp>
        <p:nvSpPr>
          <p:cNvPr id="33" name="内容占位符 2"/>
          <p:cNvSpPr>
            <a:spLocks noGrp="1"/>
          </p:cNvSpPr>
          <p:nvPr>
            <p:ph idx="1"/>
          </p:nvPr>
        </p:nvSpPr>
        <p:spPr>
          <a:xfrm>
            <a:off x="107504" y="1916832"/>
            <a:ext cx="4392488" cy="392273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altLang="zh-CN" dirty="0" smtClean="0"/>
              <a:t>Private Sub </a:t>
            </a:r>
            <a:r>
              <a:rPr lang="en-US" altLang="zh-CN" dirty="0" err="1" smtClean="0"/>
              <a:t>Form_Click</a:t>
            </a:r>
            <a:r>
              <a:rPr lang="en-US" altLang="zh-CN" dirty="0" smtClean="0"/>
              <a:t>()</a:t>
            </a:r>
          </a:p>
          <a:p>
            <a:pPr marL="0" indent="0">
              <a:buNone/>
            </a:pPr>
            <a:r>
              <a:rPr lang="en-US" altLang="zh-CN" dirty="0"/>
              <a:t> </a:t>
            </a:r>
            <a:r>
              <a:rPr lang="en-US" altLang="zh-CN" dirty="0" smtClean="0"/>
              <a:t>   Dim </a:t>
            </a:r>
            <a:r>
              <a:rPr lang="en-US" altLang="zh-CN" dirty="0" err="1" smtClean="0"/>
              <a:t>MySqr</a:t>
            </a:r>
            <a:r>
              <a:rPr lang="en-US" altLang="zh-CN" dirty="0" smtClean="0"/>
              <a:t> As integer</a:t>
            </a:r>
          </a:p>
          <a:p>
            <a:pPr marL="0" indent="0">
              <a:buNone/>
            </a:pPr>
            <a:r>
              <a:rPr lang="en-US" altLang="zh-CN" dirty="0"/>
              <a:t> </a:t>
            </a:r>
            <a:r>
              <a:rPr lang="en-US" altLang="zh-CN" dirty="0" smtClean="0"/>
              <a:t>       </a:t>
            </a:r>
            <a:r>
              <a:rPr lang="en-US" altLang="zh-CN" dirty="0" err="1" smtClean="0"/>
              <a:t>MySqr</a:t>
            </a:r>
            <a:r>
              <a:rPr lang="en-US" altLang="zh-CN" dirty="0" smtClean="0"/>
              <a:t>=</a:t>
            </a:r>
            <a:r>
              <a:rPr lang="en-US" altLang="zh-CN" dirty="0" err="1" smtClean="0"/>
              <a:t>Sqr</a:t>
            </a:r>
            <a:r>
              <a:rPr lang="en-US" altLang="zh-CN" dirty="0" smtClean="0"/>
              <a:t>(4)</a:t>
            </a:r>
          </a:p>
          <a:p>
            <a:pPr marL="0" indent="0">
              <a:buNone/>
            </a:pPr>
            <a:r>
              <a:rPr lang="en-US" altLang="zh-CN" dirty="0" smtClean="0"/>
              <a:t>        </a:t>
            </a:r>
            <a:r>
              <a:rPr lang="en-US" altLang="zh-CN" dirty="0" err="1" smtClean="0"/>
              <a:t>MySqr</a:t>
            </a:r>
            <a:r>
              <a:rPr lang="en-US" altLang="zh-CN" dirty="0" smtClean="0"/>
              <a:t>=</a:t>
            </a:r>
            <a:r>
              <a:rPr lang="en-US" altLang="zh-CN" dirty="0" err="1" smtClean="0"/>
              <a:t>Sqr</a:t>
            </a:r>
            <a:r>
              <a:rPr lang="en-US" altLang="zh-CN" dirty="0" smtClean="0"/>
              <a:t>(16)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 smtClean="0"/>
              <a:t>        </a:t>
            </a:r>
            <a:r>
              <a:rPr lang="en-US" altLang="zh-CN" dirty="0" err="1" smtClean="0"/>
              <a:t>MySqr</a:t>
            </a:r>
            <a:r>
              <a:rPr lang="en-US" altLang="zh-CN" dirty="0" smtClean="0"/>
              <a:t>=</a:t>
            </a:r>
            <a:r>
              <a:rPr lang="en-US" altLang="zh-CN" dirty="0" err="1" smtClean="0"/>
              <a:t>Sqr</a:t>
            </a:r>
            <a:r>
              <a:rPr lang="en-US" altLang="zh-CN" dirty="0" smtClean="0"/>
              <a:t>(25)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 smtClean="0"/>
              <a:t>       </a:t>
            </a:r>
            <a:r>
              <a:rPr lang="en-US" altLang="zh-CN" dirty="0" err="1" smtClean="0"/>
              <a:t>MySqr</a:t>
            </a:r>
            <a:r>
              <a:rPr lang="en-US" altLang="zh-CN" dirty="0" smtClean="0"/>
              <a:t>=</a:t>
            </a:r>
            <a:r>
              <a:rPr lang="en-US" altLang="zh-CN" dirty="0" err="1" smtClean="0"/>
              <a:t>Sqr</a:t>
            </a:r>
            <a:r>
              <a:rPr lang="en-US" altLang="zh-CN" dirty="0" smtClean="0"/>
              <a:t>(49)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 smtClean="0"/>
              <a:t>    print </a:t>
            </a:r>
            <a:r>
              <a:rPr lang="en-US" altLang="zh-CN" dirty="0" err="1" smtClean="0"/>
              <a:t>MySqr</a:t>
            </a:r>
            <a:endParaRPr lang="en-US" altLang="zh-CN" dirty="0" smtClean="0"/>
          </a:p>
          <a:p>
            <a:pPr marL="0" indent="0">
              <a:buNone/>
            </a:pPr>
            <a:r>
              <a:rPr lang="en-US" altLang="zh-CN" dirty="0" smtClean="0"/>
              <a:t>End Sub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140409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4644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dirty="0" smtClean="0"/>
              <a:t>（</a:t>
            </a:r>
            <a:r>
              <a:rPr lang="en-US" altLang="zh-CN" dirty="0" smtClean="0"/>
              <a:t>1</a:t>
            </a:r>
            <a:r>
              <a:rPr lang="zh-CN" altLang="en-US" dirty="0" smtClean="0"/>
              <a:t>）</a:t>
            </a:r>
            <a:r>
              <a:rPr lang="zh-CN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变量名必须以字母或汉字开头</a:t>
            </a:r>
            <a:r>
              <a:rPr lang="zh-CN" altLang="en-US" dirty="0" smtClean="0"/>
              <a:t>，由字母、汉字、数字或下划线组成，长度不超过</a:t>
            </a:r>
            <a:r>
              <a:rPr lang="en-US" altLang="zh-CN" dirty="0" smtClean="0"/>
              <a:t>255</a:t>
            </a:r>
            <a:r>
              <a:rPr lang="zh-CN" altLang="en-US" dirty="0" smtClean="0"/>
              <a:t>个字符。</a:t>
            </a:r>
            <a:endParaRPr lang="en-US" altLang="zh-CN" dirty="0" smtClean="0"/>
          </a:p>
          <a:p>
            <a:pPr marL="0" indent="0">
              <a:buNone/>
            </a:pPr>
            <a:r>
              <a:rPr lang="en-US" altLang="zh-CN" dirty="0" err="1" smtClean="0"/>
              <a:t>Paswod</a:t>
            </a:r>
            <a:r>
              <a:rPr lang="en-US" altLang="zh-CN" dirty="0" smtClean="0"/>
              <a:t>    </a:t>
            </a:r>
            <a:r>
              <a:rPr lang="zh-CN" altLang="en-US" dirty="0" smtClean="0"/>
              <a:t>中大</a:t>
            </a:r>
            <a:r>
              <a:rPr lang="en-US" altLang="zh-CN" dirty="0" smtClean="0"/>
              <a:t>01      one_07     one/07</a:t>
            </a:r>
          </a:p>
          <a:p>
            <a:pPr marL="0" indent="0">
              <a:buNone/>
            </a:pPr>
            <a:r>
              <a:rPr lang="en-US" altLang="zh-CN" dirty="0" smtClean="0"/>
              <a:t>2017qing     2016kou   2013_Re     88996</a:t>
            </a:r>
          </a:p>
          <a:p>
            <a:pPr marL="0" indent="0">
              <a:buNone/>
            </a:pPr>
            <a:r>
              <a:rPr lang="en-US" altLang="zh-CN" dirty="0" smtClean="0"/>
              <a:t>Wonlngojoneklgnouoenngrognrkgnorgungnkg_01</a:t>
            </a:r>
          </a:p>
          <a:p>
            <a:pPr marL="0" indent="0">
              <a:buNone/>
            </a:pPr>
            <a:endParaRPr lang="en-US" altLang="zh-CN" dirty="0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9</a:t>
            </a:fld>
            <a:endParaRPr lang="zh-CN" altLang="en-US"/>
          </a:p>
        </p:txBody>
      </p:sp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539552" y="264417"/>
            <a:ext cx="6048672" cy="932335"/>
          </a:xfrm>
        </p:spPr>
        <p:txBody>
          <a:bodyPr>
            <a:normAutofit/>
          </a:bodyPr>
          <a:lstStyle/>
          <a:p>
            <a:pPr algn="ctr"/>
            <a:r>
              <a:rPr lang="en-US" altLang="zh-CN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1.</a:t>
            </a:r>
            <a:r>
              <a:rPr lang="zh-CN" altLang="en-US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 变量的命名规则</a:t>
            </a:r>
            <a:endParaRPr lang="zh-CN" altLang="en-US" sz="5300" dirty="0"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539552" y="3800737"/>
            <a:ext cx="6696744" cy="564367"/>
            <a:chOff x="539552" y="3800737"/>
            <a:chExt cx="6696744" cy="564367"/>
          </a:xfrm>
        </p:grpSpPr>
        <p:cxnSp>
          <p:nvCxnSpPr>
            <p:cNvPr id="9" name="直接连接符 8"/>
            <p:cNvCxnSpPr/>
            <p:nvPr/>
          </p:nvCxnSpPr>
          <p:spPr>
            <a:xfrm>
              <a:off x="5652120" y="3800737"/>
              <a:ext cx="1296144" cy="0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>
              <a:off x="539552" y="4365104"/>
              <a:ext cx="1296144" cy="0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2483768" y="4365104"/>
              <a:ext cx="1296144" cy="0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4211960" y="4365104"/>
              <a:ext cx="1296144" cy="0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5940152" y="4354151"/>
              <a:ext cx="1296144" cy="0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518412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4644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dirty="0" smtClean="0"/>
              <a:t>（</a:t>
            </a:r>
            <a:r>
              <a:rPr lang="en-US" altLang="zh-CN" dirty="0" smtClean="0"/>
              <a:t>2</a:t>
            </a:r>
            <a:r>
              <a:rPr lang="zh-CN" altLang="en-US" dirty="0" smtClean="0"/>
              <a:t>）</a:t>
            </a:r>
            <a:r>
              <a:rPr lang="zh-CN" alt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变量名不能与</a:t>
            </a:r>
            <a:r>
              <a:rPr lang="en-US" altLang="zh-CN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VB</a:t>
            </a:r>
            <a:r>
              <a:rPr lang="zh-CN" alt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中的运算符、语句、函数、过程名、方法名、属性等系统已经使用的保留字相同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pPr marL="0" indent="0">
              <a:buNone/>
            </a:pPr>
            <a:r>
              <a:rPr lang="en-US" altLang="zh-CN" dirty="0" smtClean="0"/>
              <a:t>integer</a:t>
            </a:r>
            <a:r>
              <a:rPr lang="zh-CN" altLang="en-US" dirty="0" smtClean="0"/>
              <a:t>、</a:t>
            </a:r>
            <a:r>
              <a:rPr lang="en-US" altLang="zh-CN" dirty="0" smtClean="0"/>
              <a:t>Dim</a:t>
            </a:r>
            <a:r>
              <a:rPr lang="zh-CN" altLang="en-US" dirty="0" smtClean="0"/>
              <a:t>、</a:t>
            </a:r>
            <a:r>
              <a:rPr lang="en-US" altLang="zh-CN" dirty="0" smtClean="0"/>
              <a:t>Single</a:t>
            </a:r>
            <a:r>
              <a:rPr lang="zh-CN" altLang="en-US" dirty="0" smtClean="0"/>
              <a:t>、</a:t>
            </a:r>
            <a:r>
              <a:rPr lang="en-US" altLang="zh-CN" dirty="0" err="1" smtClean="0"/>
              <a:t>Singel</a:t>
            </a:r>
            <a:r>
              <a:rPr lang="en-US" altLang="zh-CN" dirty="0" smtClean="0"/>
              <a:t> </a:t>
            </a:r>
            <a:r>
              <a:rPr lang="zh-CN" altLang="en-US" dirty="0" smtClean="0"/>
              <a:t>、</a:t>
            </a:r>
            <a:r>
              <a:rPr lang="en-US" altLang="zh-CN" dirty="0" smtClean="0"/>
              <a:t> Sub</a:t>
            </a:r>
            <a:r>
              <a:rPr lang="zh-CN" altLang="en-US" dirty="0" smtClean="0"/>
              <a:t>、</a:t>
            </a:r>
            <a:r>
              <a:rPr lang="en-US" altLang="zh-CN" dirty="0" smtClean="0"/>
              <a:t>Print</a:t>
            </a:r>
            <a:r>
              <a:rPr lang="zh-CN" altLang="en-US" dirty="0" smtClean="0"/>
              <a:t>、</a:t>
            </a:r>
            <a:r>
              <a:rPr lang="en-US" altLang="zh-CN" dirty="0" smtClean="0"/>
              <a:t>End</a:t>
            </a:r>
            <a:r>
              <a:rPr lang="zh-CN" altLang="en-US" dirty="0" smtClean="0"/>
              <a:t>、</a:t>
            </a:r>
            <a:r>
              <a:rPr lang="en-US" altLang="zh-CN" dirty="0" smtClean="0"/>
              <a:t>Caption </a:t>
            </a:r>
            <a:r>
              <a:rPr lang="zh-CN" altLang="en-US" dirty="0" smtClean="0"/>
              <a:t>、</a:t>
            </a:r>
            <a:r>
              <a:rPr lang="en-US" altLang="zh-CN" dirty="0" smtClean="0"/>
              <a:t>  name  </a:t>
            </a:r>
            <a:r>
              <a:rPr lang="zh-CN" altLang="en-US" dirty="0" smtClean="0"/>
              <a:t>、</a:t>
            </a:r>
            <a:r>
              <a:rPr lang="en-US" altLang="zh-CN" dirty="0" smtClean="0"/>
              <a:t> Rem</a:t>
            </a:r>
            <a:r>
              <a:rPr lang="zh-CN" altLang="en-US" dirty="0" smtClean="0"/>
              <a:t>、</a:t>
            </a:r>
            <a:r>
              <a:rPr lang="en-US" altLang="zh-CN" dirty="0" smtClean="0"/>
              <a:t>LET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10</a:t>
            </a:fld>
            <a:endParaRPr lang="zh-CN" altLang="en-US"/>
          </a:p>
        </p:txBody>
      </p:sp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539552" y="264417"/>
            <a:ext cx="6048672" cy="932335"/>
          </a:xfrm>
        </p:spPr>
        <p:txBody>
          <a:bodyPr>
            <a:normAutofit/>
          </a:bodyPr>
          <a:lstStyle/>
          <a:p>
            <a:pPr algn="ctr"/>
            <a:r>
              <a:rPr lang="en-US" altLang="zh-CN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1.</a:t>
            </a:r>
            <a:r>
              <a:rPr lang="zh-CN" altLang="en-US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 变量的命名规则</a:t>
            </a:r>
            <a:endParaRPr lang="zh-CN" altLang="en-US" sz="5300" dirty="0"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11626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4644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dirty="0" smtClean="0"/>
              <a:t>（</a:t>
            </a:r>
            <a:r>
              <a:rPr lang="en-US" altLang="zh-CN" dirty="0" smtClean="0"/>
              <a:t>3</a:t>
            </a:r>
            <a:r>
              <a:rPr lang="zh-CN" altLang="en-US" dirty="0" smtClean="0"/>
              <a:t>）在</a:t>
            </a:r>
            <a:r>
              <a:rPr lang="en-US" altLang="zh-CN" dirty="0" smtClean="0"/>
              <a:t>VB</a:t>
            </a:r>
            <a:r>
              <a:rPr lang="zh-CN" altLang="en-US" dirty="0" smtClean="0"/>
              <a:t>中</a:t>
            </a:r>
            <a:r>
              <a:rPr lang="zh-CN" alt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不区分变量的大小写</a:t>
            </a:r>
            <a:r>
              <a:rPr lang="zh-CN" altLang="en-US" dirty="0" smtClean="0"/>
              <a:t>，如</a:t>
            </a:r>
            <a:r>
              <a:rPr lang="en-US" altLang="zh-CN" dirty="0" smtClean="0"/>
              <a:t>AB</a:t>
            </a:r>
            <a:r>
              <a:rPr lang="zh-CN" altLang="en-US" dirty="0" smtClean="0"/>
              <a:t>、</a:t>
            </a:r>
            <a:r>
              <a:rPr lang="en-US" altLang="zh-CN" dirty="0" smtClean="0"/>
              <a:t>Ab</a:t>
            </a:r>
            <a:r>
              <a:rPr lang="zh-CN" altLang="en-US" dirty="0" smtClean="0"/>
              <a:t>、</a:t>
            </a:r>
            <a:r>
              <a:rPr lang="en-US" altLang="zh-CN" dirty="0" err="1" smtClean="0"/>
              <a:t>aB</a:t>
            </a:r>
            <a:r>
              <a:rPr lang="zh-CN" altLang="en-US" dirty="0" smtClean="0"/>
              <a:t>、</a:t>
            </a:r>
            <a:r>
              <a:rPr lang="en-US" altLang="zh-CN" dirty="0" smtClean="0"/>
              <a:t>ab</a:t>
            </a:r>
            <a:r>
              <a:rPr lang="zh-CN" altLang="en-US" dirty="0" smtClean="0"/>
              <a:t>都表示同一变量。</a:t>
            </a:r>
            <a:endParaRPr lang="en-US" altLang="zh-CN" dirty="0" smtClean="0"/>
          </a:p>
          <a:p>
            <a:pPr marL="0" indent="0">
              <a:buNone/>
            </a:pPr>
            <a:r>
              <a:rPr lang="en-US" altLang="zh-CN" dirty="0" err="1" smtClean="0"/>
              <a:t>Ingeter</a:t>
            </a:r>
            <a:r>
              <a:rPr lang="zh-CN" altLang="en-US" dirty="0" smtClean="0"/>
              <a:t>、</a:t>
            </a:r>
            <a:r>
              <a:rPr lang="en-US" altLang="zh-CN" dirty="0" smtClean="0"/>
              <a:t>integer</a:t>
            </a:r>
            <a:r>
              <a:rPr lang="zh-CN" altLang="en-US" dirty="0"/>
              <a:t>、</a:t>
            </a:r>
            <a:r>
              <a:rPr lang="en-US" altLang="zh-CN" dirty="0"/>
              <a:t>Dim</a:t>
            </a:r>
            <a:r>
              <a:rPr lang="zh-CN" altLang="en-US" dirty="0" smtClean="0"/>
              <a:t>、</a:t>
            </a:r>
            <a:r>
              <a:rPr lang="en-US" altLang="zh-CN" dirty="0" smtClean="0"/>
              <a:t>dim</a:t>
            </a:r>
          </a:p>
          <a:p>
            <a:pPr marL="0" indent="0">
              <a:buNone/>
            </a:pPr>
            <a:r>
              <a:rPr lang="en-US" altLang="zh-CN" dirty="0" smtClean="0"/>
              <a:t>Single</a:t>
            </a:r>
            <a:r>
              <a:rPr lang="zh-CN" altLang="en-US" dirty="0"/>
              <a:t>、</a:t>
            </a:r>
            <a:r>
              <a:rPr lang="en-US" altLang="zh-CN" dirty="0" err="1"/>
              <a:t>Singel</a:t>
            </a:r>
            <a:r>
              <a:rPr lang="en-US" altLang="zh-CN" dirty="0"/>
              <a:t> </a:t>
            </a:r>
            <a:r>
              <a:rPr lang="zh-CN" altLang="en-US" dirty="0"/>
              <a:t>、</a:t>
            </a:r>
            <a:r>
              <a:rPr lang="en-US" altLang="zh-CN" dirty="0"/>
              <a:t> Sub</a:t>
            </a:r>
            <a:r>
              <a:rPr lang="zh-CN" altLang="en-US" dirty="0" smtClean="0"/>
              <a:t>、</a:t>
            </a:r>
            <a:r>
              <a:rPr lang="en-US" altLang="zh-CN" dirty="0" smtClean="0"/>
              <a:t>sub</a:t>
            </a:r>
            <a:r>
              <a:rPr lang="zh-CN" altLang="en-US" dirty="0" smtClean="0"/>
              <a:t>、</a:t>
            </a:r>
            <a:endParaRPr lang="en-US" altLang="zh-CN" dirty="0" smtClean="0"/>
          </a:p>
          <a:p>
            <a:pPr marL="0" indent="0">
              <a:buNone/>
            </a:pPr>
            <a:r>
              <a:rPr lang="en-US" altLang="zh-CN" dirty="0" smtClean="0"/>
              <a:t>Print</a:t>
            </a:r>
            <a:r>
              <a:rPr lang="zh-CN" altLang="en-US" dirty="0"/>
              <a:t>、</a:t>
            </a:r>
            <a:r>
              <a:rPr lang="en-US" altLang="zh-CN" dirty="0"/>
              <a:t>End</a:t>
            </a:r>
            <a:r>
              <a:rPr lang="zh-CN" altLang="en-US" dirty="0"/>
              <a:t>、</a:t>
            </a:r>
            <a:r>
              <a:rPr lang="en-US" altLang="zh-CN" dirty="0"/>
              <a:t>Caption </a:t>
            </a:r>
            <a:r>
              <a:rPr lang="zh-CN" altLang="en-US" dirty="0"/>
              <a:t>、</a:t>
            </a:r>
            <a:r>
              <a:rPr lang="en-US" altLang="zh-CN" dirty="0"/>
              <a:t>  name  </a:t>
            </a:r>
            <a:r>
              <a:rPr lang="zh-CN" altLang="en-US" dirty="0"/>
              <a:t>、</a:t>
            </a:r>
            <a:r>
              <a:rPr lang="en-US" altLang="zh-CN" dirty="0"/>
              <a:t> Rem</a:t>
            </a:r>
            <a:r>
              <a:rPr lang="zh-CN" altLang="en-US" dirty="0"/>
              <a:t>、</a:t>
            </a:r>
            <a:r>
              <a:rPr lang="en-US" altLang="zh-CN" dirty="0" smtClean="0"/>
              <a:t>LET</a:t>
            </a:r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en-US" altLang="zh-CN" dirty="0" smtClean="0"/>
              <a:t>X1+x2   a/b   a\b     a-b   a*b   </a:t>
            </a:r>
            <a:r>
              <a:rPr lang="en-US" altLang="zh-CN" dirty="0" err="1" smtClean="0"/>
              <a:t>a^b</a:t>
            </a:r>
            <a:endParaRPr lang="en-US" altLang="zh-CN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11</a:t>
            </a:fld>
            <a:endParaRPr lang="zh-CN" altLang="en-US"/>
          </a:p>
        </p:txBody>
      </p:sp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539552" y="264417"/>
            <a:ext cx="6048672" cy="932335"/>
          </a:xfrm>
        </p:spPr>
        <p:txBody>
          <a:bodyPr>
            <a:normAutofit/>
          </a:bodyPr>
          <a:lstStyle/>
          <a:p>
            <a:pPr algn="ctr"/>
            <a:r>
              <a:rPr lang="en-US" altLang="zh-CN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1.</a:t>
            </a:r>
            <a:r>
              <a:rPr lang="zh-CN" altLang="en-US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 变量的命名规则</a:t>
            </a:r>
            <a:endParaRPr lang="zh-CN" altLang="en-US" sz="5300" dirty="0"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11626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3645024"/>
            <a:ext cx="8229600" cy="11521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dirty="0" smtClean="0"/>
              <a:t>（</a:t>
            </a:r>
            <a:r>
              <a:rPr lang="en-US" altLang="zh-CN" dirty="0" smtClean="0"/>
              <a:t>4</a:t>
            </a:r>
            <a:r>
              <a:rPr lang="zh-CN" altLang="en-US" dirty="0" smtClean="0"/>
              <a:t>）变量名称要便于记忆、有意义和简明，具有可读性，易于使用。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12</a:t>
            </a:fld>
            <a:endParaRPr lang="zh-CN" altLang="en-US"/>
          </a:p>
        </p:txBody>
      </p:sp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539552" y="264417"/>
            <a:ext cx="6048672" cy="932335"/>
          </a:xfrm>
        </p:spPr>
        <p:txBody>
          <a:bodyPr>
            <a:normAutofit/>
          </a:bodyPr>
          <a:lstStyle/>
          <a:p>
            <a:pPr algn="ctr"/>
            <a:r>
              <a:rPr lang="en-US" altLang="zh-CN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1.</a:t>
            </a:r>
            <a:r>
              <a:rPr lang="zh-CN" altLang="en-US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 变量的命名规则</a:t>
            </a:r>
            <a:endParaRPr lang="zh-CN" altLang="en-US" sz="5300" dirty="0"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11626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1520" y="1916832"/>
            <a:ext cx="8640960" cy="420933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dirty="0" smtClean="0"/>
              <a:t>（</a:t>
            </a:r>
            <a:r>
              <a:rPr lang="en-US" altLang="zh-CN" dirty="0" smtClean="0"/>
              <a:t>1</a:t>
            </a:r>
            <a:r>
              <a:rPr lang="zh-CN" altLang="en-US" dirty="0" smtClean="0"/>
              <a:t>）语句</a:t>
            </a:r>
            <a:r>
              <a:rPr lang="en-US" altLang="zh-CN" dirty="0" smtClean="0"/>
              <a:t>Dim x As Integer</a:t>
            </a:r>
            <a:r>
              <a:rPr lang="zh-CN" altLang="en-US" dirty="0" smtClean="0"/>
              <a:t>作用是把</a:t>
            </a:r>
            <a:r>
              <a:rPr lang="en-US" altLang="zh-CN" dirty="0" smtClean="0"/>
              <a:t>x</a:t>
            </a:r>
            <a:r>
              <a:rPr lang="zh-CN" altLang="en-US" dirty="0" smtClean="0"/>
              <a:t>定义为（  ）变量。</a:t>
            </a:r>
            <a:endParaRPr lang="en-US" altLang="zh-CN" dirty="0" smtClean="0"/>
          </a:p>
          <a:p>
            <a:pPr marL="0" indent="0">
              <a:buNone/>
            </a:pPr>
            <a:r>
              <a:rPr lang="en-US" altLang="zh-CN" dirty="0" smtClean="0"/>
              <a:t>A. </a:t>
            </a:r>
            <a:r>
              <a:rPr lang="zh-CN" altLang="en-US" dirty="0"/>
              <a:t>单精度型</a:t>
            </a:r>
            <a:r>
              <a:rPr lang="en-US" altLang="zh-CN" dirty="0" smtClean="0"/>
              <a:t>   </a:t>
            </a:r>
            <a:r>
              <a:rPr lang="en-US" altLang="zh-CN" dirty="0" smtClean="0">
                <a:solidFill>
                  <a:srgbClr val="FF0000"/>
                </a:solidFill>
              </a:rPr>
              <a:t>B.</a:t>
            </a:r>
            <a:r>
              <a:rPr lang="zh-CN" altLang="en-US" dirty="0" smtClean="0">
                <a:solidFill>
                  <a:srgbClr val="FF0000"/>
                </a:solidFill>
              </a:rPr>
              <a:t>整型</a:t>
            </a:r>
            <a:r>
              <a:rPr lang="en-US" altLang="zh-CN" dirty="0" smtClean="0">
                <a:solidFill>
                  <a:srgbClr val="FF0000"/>
                </a:solidFill>
              </a:rPr>
              <a:t>    </a:t>
            </a:r>
            <a:r>
              <a:rPr lang="en-US" altLang="zh-CN" dirty="0" smtClean="0"/>
              <a:t>C.</a:t>
            </a:r>
            <a:r>
              <a:rPr lang="zh-CN" altLang="en-US" dirty="0" smtClean="0"/>
              <a:t>布尔型</a:t>
            </a:r>
            <a:r>
              <a:rPr lang="en-US" altLang="zh-CN" dirty="0" smtClean="0"/>
              <a:t>   D.</a:t>
            </a:r>
            <a:r>
              <a:rPr lang="zh-CN" altLang="en-US" dirty="0" smtClean="0"/>
              <a:t>字符型</a:t>
            </a:r>
            <a:endParaRPr lang="en-US" altLang="zh-CN" dirty="0" smtClean="0"/>
          </a:p>
          <a:p>
            <a:pPr marL="0" indent="0">
              <a:buNone/>
            </a:pPr>
            <a:r>
              <a:rPr lang="zh-CN" altLang="en-US" dirty="0" smtClean="0"/>
              <a:t>（</a:t>
            </a:r>
            <a:r>
              <a:rPr lang="en-US" altLang="zh-CN" dirty="0" smtClean="0"/>
              <a:t>2</a:t>
            </a:r>
            <a:r>
              <a:rPr lang="zh-CN" altLang="en-US" dirty="0" smtClean="0"/>
              <a:t>）下列符号不能作为</a:t>
            </a:r>
            <a:r>
              <a:rPr lang="en-US" altLang="zh-CN" dirty="0" smtClean="0"/>
              <a:t>VB</a:t>
            </a:r>
            <a:r>
              <a:rPr lang="zh-CN" altLang="en-US" dirty="0" smtClean="0"/>
              <a:t>的变量名</a:t>
            </a:r>
            <a:endParaRPr lang="en-US" altLang="zh-CN" dirty="0" smtClean="0"/>
          </a:p>
          <a:p>
            <a:pPr marL="0" indent="0">
              <a:buNone/>
            </a:pPr>
            <a:r>
              <a:rPr lang="en-US" altLang="zh-CN" dirty="0" smtClean="0">
                <a:solidFill>
                  <a:srgbClr val="FF0000"/>
                </a:solidFill>
              </a:rPr>
              <a:t>A.3times </a:t>
            </a:r>
            <a:r>
              <a:rPr lang="en-US" altLang="zh-CN" dirty="0" smtClean="0"/>
              <a:t>     B</a:t>
            </a:r>
            <a:r>
              <a:rPr lang="en-US" altLang="zh-CN" dirty="0"/>
              <a:t>. </a:t>
            </a:r>
            <a:r>
              <a:rPr lang="en-US" altLang="zh-CN" dirty="0" smtClean="0"/>
              <a:t>pass4     C.</a:t>
            </a:r>
            <a:r>
              <a:rPr lang="zh-CN" altLang="en-US" dirty="0" smtClean="0"/>
              <a:t>文字</a:t>
            </a:r>
            <a:r>
              <a:rPr lang="en-US" altLang="zh-CN" dirty="0" smtClean="0"/>
              <a:t>5    D.k6</a:t>
            </a:r>
          </a:p>
          <a:p>
            <a:pPr marL="0" indent="0">
              <a:buNone/>
            </a:pPr>
            <a:r>
              <a:rPr lang="zh-CN" altLang="en-US" dirty="0" smtClean="0"/>
              <a:t>（</a:t>
            </a:r>
            <a:r>
              <a:rPr lang="en-US" altLang="zh-CN" dirty="0" smtClean="0"/>
              <a:t>3</a:t>
            </a:r>
            <a:r>
              <a:rPr lang="zh-CN" altLang="en-US" dirty="0" smtClean="0"/>
              <a:t>）下列符号中属于</a:t>
            </a:r>
            <a:r>
              <a:rPr lang="en-US" altLang="zh-CN" dirty="0" smtClean="0"/>
              <a:t>VB</a:t>
            </a:r>
            <a:r>
              <a:rPr lang="zh-CN" altLang="en-US" dirty="0" smtClean="0"/>
              <a:t>的合法变量名的是（   ）</a:t>
            </a:r>
            <a:endParaRPr lang="en-US" altLang="zh-CN" dirty="0" smtClean="0"/>
          </a:p>
          <a:p>
            <a:pPr marL="0" indent="0">
              <a:buNone/>
            </a:pPr>
            <a:r>
              <a:rPr lang="en-US" altLang="zh-CN" dirty="0"/>
              <a:t>A. </a:t>
            </a:r>
            <a:r>
              <a:rPr lang="en-US" altLang="zh-CN" dirty="0" err="1" smtClean="0"/>
              <a:t>m+k</a:t>
            </a:r>
            <a:r>
              <a:rPr lang="en-US" altLang="zh-CN" dirty="0" smtClean="0"/>
              <a:t>      </a:t>
            </a:r>
            <a:r>
              <a:rPr lang="en-US" altLang="zh-CN" dirty="0" err="1" smtClean="0"/>
              <a:t>B.print</a:t>
            </a:r>
            <a:r>
              <a:rPr lang="en-US" altLang="zh-CN" dirty="0" smtClean="0"/>
              <a:t>       </a:t>
            </a:r>
            <a:r>
              <a:rPr lang="en-US" altLang="zh-CN" dirty="0">
                <a:solidFill>
                  <a:srgbClr val="FF0000"/>
                </a:solidFill>
              </a:rPr>
              <a:t>C. </a:t>
            </a:r>
            <a:r>
              <a:rPr lang="en-US" altLang="zh-CN" dirty="0" smtClean="0">
                <a:solidFill>
                  <a:srgbClr val="FF0000"/>
                </a:solidFill>
              </a:rPr>
              <a:t>k_3        </a:t>
            </a:r>
            <a:r>
              <a:rPr lang="en-US" altLang="zh-CN" dirty="0" err="1" smtClean="0"/>
              <a:t>D.double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7266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1520" y="1916832"/>
            <a:ext cx="8640960" cy="420933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dirty="0" smtClean="0"/>
              <a:t>（</a:t>
            </a:r>
            <a:r>
              <a:rPr lang="en-US" altLang="zh-CN" dirty="0" smtClean="0"/>
              <a:t>1</a:t>
            </a:r>
            <a:r>
              <a:rPr lang="zh-CN" altLang="en-US" dirty="0" smtClean="0"/>
              <a:t>）语句</a:t>
            </a:r>
            <a:r>
              <a:rPr lang="en-US" altLang="zh-CN" dirty="0" smtClean="0"/>
              <a:t>Dim x As Integer</a:t>
            </a:r>
            <a:r>
              <a:rPr lang="zh-CN" altLang="en-US" dirty="0" smtClean="0"/>
              <a:t>作用是把</a:t>
            </a:r>
            <a:r>
              <a:rPr lang="en-US" altLang="zh-CN" dirty="0" smtClean="0"/>
              <a:t>x</a:t>
            </a:r>
            <a:r>
              <a:rPr lang="zh-CN" altLang="en-US" dirty="0" smtClean="0"/>
              <a:t>定义为（  ）变量。</a:t>
            </a:r>
            <a:endParaRPr lang="en-US" altLang="zh-CN" dirty="0" smtClean="0"/>
          </a:p>
          <a:p>
            <a:pPr marL="0" indent="0">
              <a:buNone/>
            </a:pPr>
            <a:r>
              <a:rPr lang="en-US" altLang="zh-CN" dirty="0" smtClean="0"/>
              <a:t>A. </a:t>
            </a:r>
            <a:r>
              <a:rPr lang="zh-CN" altLang="en-US" dirty="0"/>
              <a:t>单精度型</a:t>
            </a:r>
            <a:r>
              <a:rPr lang="en-US" altLang="zh-CN" dirty="0" smtClean="0"/>
              <a:t>   B.</a:t>
            </a:r>
            <a:r>
              <a:rPr lang="zh-CN" altLang="en-US" dirty="0" smtClean="0"/>
              <a:t>整型</a:t>
            </a:r>
            <a:r>
              <a:rPr lang="en-US" altLang="zh-CN" dirty="0" smtClean="0"/>
              <a:t>    C.</a:t>
            </a:r>
            <a:r>
              <a:rPr lang="zh-CN" altLang="en-US" dirty="0" smtClean="0"/>
              <a:t>布尔型</a:t>
            </a:r>
            <a:r>
              <a:rPr lang="en-US" altLang="zh-CN" dirty="0" smtClean="0"/>
              <a:t>   D.</a:t>
            </a:r>
            <a:r>
              <a:rPr lang="zh-CN" altLang="en-US" dirty="0" smtClean="0"/>
              <a:t>字符型</a:t>
            </a:r>
            <a:endParaRPr lang="en-US" altLang="zh-CN" dirty="0" smtClean="0"/>
          </a:p>
          <a:p>
            <a:pPr marL="0" indent="0">
              <a:buNone/>
            </a:pPr>
            <a:r>
              <a:rPr lang="zh-CN" altLang="en-US" dirty="0" smtClean="0"/>
              <a:t>（</a:t>
            </a:r>
            <a:r>
              <a:rPr lang="en-US" altLang="zh-CN" dirty="0" smtClean="0"/>
              <a:t>2</a:t>
            </a:r>
            <a:r>
              <a:rPr lang="zh-CN" altLang="en-US" dirty="0" smtClean="0"/>
              <a:t>）下列符号不能作为</a:t>
            </a:r>
            <a:r>
              <a:rPr lang="en-US" altLang="zh-CN" dirty="0" smtClean="0"/>
              <a:t>VB</a:t>
            </a:r>
            <a:r>
              <a:rPr lang="zh-CN" altLang="en-US" dirty="0" smtClean="0"/>
              <a:t>的变量名</a:t>
            </a:r>
            <a:endParaRPr lang="en-US" altLang="zh-CN" dirty="0" smtClean="0"/>
          </a:p>
          <a:p>
            <a:pPr marL="514350" indent="-514350">
              <a:buAutoNum type="alphaUcPeriod"/>
            </a:pPr>
            <a:r>
              <a:rPr lang="en-US" altLang="zh-CN" dirty="0" smtClean="0"/>
              <a:t>3times      B</a:t>
            </a:r>
            <a:r>
              <a:rPr lang="en-US" altLang="zh-CN" dirty="0"/>
              <a:t>. </a:t>
            </a:r>
            <a:r>
              <a:rPr lang="en-US" altLang="zh-CN" dirty="0" smtClean="0"/>
              <a:t>pass4     C.</a:t>
            </a:r>
            <a:r>
              <a:rPr lang="zh-CN" altLang="en-US" dirty="0" smtClean="0"/>
              <a:t>文字</a:t>
            </a:r>
            <a:r>
              <a:rPr lang="en-US" altLang="zh-CN" dirty="0" smtClean="0"/>
              <a:t>5    D.k6</a:t>
            </a:r>
          </a:p>
          <a:p>
            <a:pPr marL="0" indent="0">
              <a:buNone/>
            </a:pPr>
            <a:r>
              <a:rPr lang="zh-CN" altLang="en-US" dirty="0" smtClean="0"/>
              <a:t>（</a:t>
            </a:r>
            <a:r>
              <a:rPr lang="en-US" altLang="zh-CN" dirty="0" smtClean="0"/>
              <a:t>3</a:t>
            </a:r>
            <a:r>
              <a:rPr lang="zh-CN" altLang="en-US" dirty="0" smtClean="0"/>
              <a:t>）下列符号中属于</a:t>
            </a:r>
            <a:r>
              <a:rPr lang="en-US" altLang="zh-CN" dirty="0" smtClean="0"/>
              <a:t>VB</a:t>
            </a:r>
            <a:r>
              <a:rPr lang="zh-CN" altLang="en-US" dirty="0" smtClean="0"/>
              <a:t>的合法变量名的是（   ）</a:t>
            </a:r>
            <a:endParaRPr lang="en-US" altLang="zh-CN" dirty="0" smtClean="0"/>
          </a:p>
          <a:p>
            <a:pPr marL="0" indent="0">
              <a:buNone/>
            </a:pPr>
            <a:r>
              <a:rPr lang="en-US" altLang="zh-CN" dirty="0"/>
              <a:t>A. </a:t>
            </a:r>
            <a:r>
              <a:rPr lang="en-US" altLang="zh-CN" dirty="0" err="1" smtClean="0"/>
              <a:t>m+k</a:t>
            </a:r>
            <a:r>
              <a:rPr lang="en-US" altLang="zh-CN" dirty="0" smtClean="0"/>
              <a:t>     </a:t>
            </a:r>
            <a:r>
              <a:rPr lang="en-US" altLang="zh-CN" dirty="0" err="1" smtClean="0"/>
              <a:t>B.print</a:t>
            </a:r>
            <a:r>
              <a:rPr lang="en-US" altLang="zh-CN" dirty="0" smtClean="0"/>
              <a:t>  </a:t>
            </a:r>
            <a:r>
              <a:rPr lang="en-US" altLang="zh-CN" dirty="0"/>
              <a:t>C. </a:t>
            </a:r>
            <a:r>
              <a:rPr lang="en-US" altLang="zh-CN" dirty="0" smtClean="0"/>
              <a:t>k_3   </a:t>
            </a:r>
            <a:r>
              <a:rPr lang="en-US" altLang="zh-CN" dirty="0" err="1" smtClean="0"/>
              <a:t>D.double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75273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15</a:t>
            </a:fld>
            <a:endParaRPr lang="zh-CN" altLang="en-US"/>
          </a:p>
        </p:txBody>
      </p:sp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539552" y="264417"/>
            <a:ext cx="6048672" cy="932335"/>
          </a:xfrm>
        </p:spPr>
        <p:txBody>
          <a:bodyPr>
            <a:normAutofit/>
          </a:bodyPr>
          <a:lstStyle/>
          <a:p>
            <a:pPr algn="ctr"/>
            <a:r>
              <a:rPr lang="en-US" altLang="zh-CN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2.</a:t>
            </a:r>
            <a:r>
              <a:rPr lang="zh-CN" altLang="en-US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实践练习</a:t>
            </a:r>
            <a:r>
              <a:rPr lang="en-US" altLang="zh-CN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—</a:t>
            </a:r>
            <a:r>
              <a:rPr lang="zh-CN" altLang="en-US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画圆</a:t>
            </a:r>
            <a:endParaRPr lang="zh-CN" altLang="en-US" sz="5300" dirty="0"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916832"/>
            <a:ext cx="6226400" cy="4320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79356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窗体的画圆方法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916833"/>
            <a:ext cx="8229600" cy="3672408"/>
          </a:xfrm>
        </p:spPr>
        <p:txBody>
          <a:bodyPr/>
          <a:lstStyle/>
          <a:p>
            <a:r>
              <a:rPr lang="en-US" altLang="zh-CN" dirty="0" smtClean="0"/>
              <a:t>Circle(</a:t>
            </a:r>
            <a:r>
              <a:rPr lang="en-US" altLang="zh-CN" dirty="0" err="1" smtClean="0"/>
              <a:t>x,y</a:t>
            </a:r>
            <a:r>
              <a:rPr lang="en-US" altLang="zh-CN" dirty="0" smtClean="0"/>
              <a:t>),</a:t>
            </a:r>
            <a:r>
              <a:rPr lang="zh-CN" altLang="en-US" dirty="0" smtClean="0"/>
              <a:t>半径</a:t>
            </a:r>
            <a:endParaRPr lang="en-US" altLang="zh-CN" dirty="0" smtClean="0"/>
          </a:p>
          <a:p>
            <a:pPr marL="0" indent="0">
              <a:buNone/>
            </a:pPr>
            <a:r>
              <a:rPr lang="fr-FR" altLang="zh-CN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Circle (2000, 5000), 800</a:t>
            </a:r>
          </a:p>
          <a:p>
            <a:pPr marL="0" indent="0">
              <a:buNone/>
            </a:pPr>
            <a:r>
              <a:rPr lang="fr-FR" altLang="zh-CN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Circle (4000, 5000), 800</a:t>
            </a:r>
          </a:p>
          <a:p>
            <a:pPr marL="0" indent="0">
              <a:buNone/>
            </a:pPr>
            <a:r>
              <a:rPr lang="fr-FR" altLang="zh-CN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Circle (6000, 5000), 800</a:t>
            </a:r>
          </a:p>
          <a:p>
            <a:pPr marL="0" indent="0">
              <a:buNone/>
            </a:pPr>
            <a:r>
              <a:rPr lang="fr-FR" altLang="zh-CN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Circle (3000, 6000), 800</a:t>
            </a:r>
          </a:p>
          <a:p>
            <a:pPr marL="0" indent="0">
              <a:buNone/>
            </a:pPr>
            <a:r>
              <a:rPr lang="fr-FR" altLang="zh-CN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Circle (5000, 6000), 800</a:t>
            </a:r>
            <a:endParaRPr lang="en-US" altLang="zh-CN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>
              <a:buNone/>
            </a:pPr>
            <a:endParaRPr lang="zh-CN" altLang="en-US" dirty="0"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1196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2978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8706</TotalTime>
  <Words>710</Words>
  <Application>Microsoft Office PowerPoint</Application>
  <PresentationFormat>全屏显示(4:3)</PresentationFormat>
  <Paragraphs>124</Paragraphs>
  <Slides>17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18" baseType="lpstr">
      <vt:lpstr>Office 主题</vt:lpstr>
      <vt:lpstr>程序的基本要素</vt:lpstr>
      <vt:lpstr>知识讲堂</vt:lpstr>
      <vt:lpstr>1. 变量</vt:lpstr>
      <vt:lpstr>1. 变量</vt:lpstr>
      <vt:lpstr>1. 变量</vt:lpstr>
      <vt:lpstr>1. 变量</vt:lpstr>
      <vt:lpstr>1. 变量</vt:lpstr>
      <vt:lpstr>1. 变量</vt:lpstr>
      <vt:lpstr>1. 变量的命名规则</vt:lpstr>
      <vt:lpstr>1. 变量的命名规则</vt:lpstr>
      <vt:lpstr>1. 变量的命名规则</vt:lpstr>
      <vt:lpstr>1. 变量的命名规则</vt:lpstr>
      <vt:lpstr>PowerPoint 演示文稿</vt:lpstr>
      <vt:lpstr>PowerPoint 演示文稿</vt:lpstr>
      <vt:lpstr>2.实践练习—画圆</vt:lpstr>
      <vt:lpstr>窗体的画圆方法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初识Visual Basic</dc:title>
  <dc:creator>Administrator</dc:creator>
  <cp:lastModifiedBy>admin</cp:lastModifiedBy>
  <cp:revision>174</cp:revision>
  <dcterms:created xsi:type="dcterms:W3CDTF">2017-02-09T07:07:51Z</dcterms:created>
  <dcterms:modified xsi:type="dcterms:W3CDTF">2021-01-15T08:49:51Z</dcterms:modified>
</cp:coreProperties>
</file>