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docx" ContentType="application/vnd.openxmlformats-officedocument.wordprocessingml.document"/>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41"/>
  </p:handoutMasterIdLst>
  <p:sldIdLst>
    <p:sldId id="462" r:id="rId2"/>
    <p:sldId id="262" r:id="rId3"/>
    <p:sldId id="706" r:id="rId4"/>
    <p:sldId id="707" r:id="rId5"/>
    <p:sldId id="708" r:id="rId6"/>
    <p:sldId id="709" r:id="rId7"/>
    <p:sldId id="710" r:id="rId8"/>
    <p:sldId id="714" r:id="rId9"/>
    <p:sldId id="715" r:id="rId10"/>
    <p:sldId id="716" r:id="rId11"/>
    <p:sldId id="685" r:id="rId12"/>
    <p:sldId id="686" r:id="rId13"/>
    <p:sldId id="687" r:id="rId14"/>
    <p:sldId id="688" r:id="rId15"/>
    <p:sldId id="704" r:id="rId16"/>
    <p:sldId id="689" r:id="rId17"/>
    <p:sldId id="690" r:id="rId18"/>
    <p:sldId id="691" r:id="rId19"/>
    <p:sldId id="697" r:id="rId20"/>
    <p:sldId id="698" r:id="rId21"/>
    <p:sldId id="699" r:id="rId22"/>
    <p:sldId id="700" r:id="rId23"/>
    <p:sldId id="692" r:id="rId24"/>
    <p:sldId id="693" r:id="rId25"/>
    <p:sldId id="694" r:id="rId26"/>
    <p:sldId id="677" r:id="rId27"/>
    <p:sldId id="678" r:id="rId28"/>
    <p:sldId id="679" r:id="rId29"/>
    <p:sldId id="680" r:id="rId30"/>
    <p:sldId id="650" r:id="rId31"/>
    <p:sldId id="651" r:id="rId32"/>
    <p:sldId id="652" r:id="rId33"/>
    <p:sldId id="653" r:id="rId34"/>
    <p:sldId id="705" r:id="rId35"/>
    <p:sldId id="655" r:id="rId36"/>
    <p:sldId id="662" r:id="rId37"/>
    <p:sldId id="701" r:id="rId38"/>
    <p:sldId id="259" r:id="rId39"/>
    <p:sldId id="717" r:id="rId4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71" autoAdjust="0"/>
    <p:restoredTop sz="94660"/>
  </p:normalViewPr>
  <p:slideViewPr>
    <p:cSldViewPr snapToObjects="1">
      <p:cViewPr>
        <p:scale>
          <a:sx n="80" d="100"/>
          <a:sy n="80" d="100"/>
        </p:scale>
        <p:origin x="77" y="-62"/>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294949563" cy="294949563"/>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pPr/>
              <a:t>2019/9/1</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pPr/>
              <a:t>‹#›</a:t>
            </a:fld>
            <a:endParaRPr lang="zh-CN" altLang="en-US"/>
          </a:p>
        </p:txBody>
      </p:sp>
    </p:spTree>
    <p:extLst>
      <p:ext uri="{BB962C8B-B14F-4D97-AF65-F5344CB8AC3E}">
        <p14:creationId xmlns:p14="http://schemas.microsoft.com/office/powerpoint/2010/main" xmlns=""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30.xml"/><Relationship Id="rId4" Type="http://schemas.openxmlformats.org/officeDocument/2006/relationships/slide" Target="../slides/slide2.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p="http://schemas.openxmlformats.org/presentationml/2006/main" xmlns:a="http://schemas.openxmlformats.org/drawingml/2006/main" xmlns:r="http://schemas.openxmlformats.org/officeDocument/2006/relationships" preserve="1" userDrawn="1">
  <p:cSld name="标题幻灯片">
    <p:spTree>
      <p:nvGrpSpPr>
        <p:cNvPr id="1" name=""/>
        <p:cNvGrpSpPr/>
        <p:nvPr/>
      </p:nvGrpSpPr>
      <p:grpSpPr>
        <a:xfrm>
          <a:off x="0" y="0"/>
          <a:ext cx="0" cy="0"/>
          <a:chOff x="0" y="0"/>
          <a:chExt cx="0" cy="0"/>
        </a:xfrm>
      </p:grpSpPr>
      <p:sp>
        <p:nvSpPr>
          <p:cNvPr id="3" name="副标题 2"/>
          <p:cNvSpPr>
            <a:spLocks noGrp="1"/>
          </p:cNvSpPr>
          <p:nvPr>
            <p:ph hasCustomPrompt="1" idx="1" type="subTitle"/>
          </p:nvPr>
        </p:nvSpPr>
        <p:spPr>
          <a:xfrm>
            <a:off x="1638309" y="3910927"/>
            <a:ext cx="9031515" cy="808237"/>
          </a:xfrm>
        </p:spPr>
        <p:txBody>
          <a:bodyPr>
            <a:normAutofit/>
          </a:bodyPr>
          <a:lstStyle>
            <a:lvl1pPr algn="ctr" indent="0" marL="0">
              <a:buNone/>
              <a:defRPr b="1" sz="4800">
                <a:solidFill>
                  <a:srgbClr val="0000FF"/>
                </a:solidFill>
                <a:latin charset="-122" panose="020B0503020204020204" pitchFamily="34" typeface="微软雅黑"/>
                <a:ea charset="-122" panose="020B0503020204020204" pitchFamily="34" typeface="微软雅黑"/>
              </a:defRPr>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altLang="en-US" dirty="0" lang="zh-CN" smtClean="0"/>
              <a:t>学科</a:t>
            </a:r>
            <a:endParaRPr altLang="en-US" dirty="0" lang="zh-CN"/>
          </a:p>
        </p:txBody>
      </p:sp>
      <p:pic>
        <p:nvPicPr>
          <p:cNvPr id="8" name="图片 7"/>
          <p:cNvPicPr>
            <a:picLocks noChangeAspect="1"/>
          </p:cNvPicPr>
          <p:nvPr userDrawn="1"/>
        </p:nvPicPr>
        <p:blipFill>
          <a:blip cstate="print" r:embed="rId2">
            <a:extLst>
              <a:ext uri="{28A0092B-C50C-407E-A947-70E740481C1C}">
                <a14:useLocalDpi xmlns:a14="http://schemas.microsoft.com/office/drawing/2010/main" xmlns="" val="0"/>
              </a:ext>
            </a:extLst>
          </a:blip>
          <a:stretch>
            <a:fillRect/>
          </a:stretch>
        </p:blipFill>
        <p:spPr>
          <a:xfrm flipH="1" flipV="1" rot="1515377">
            <a:off x="-1113488" y="-350004"/>
            <a:ext cx="4527494" cy="4077191"/>
          </a:xfrm>
          <a:prstGeom prst="rect">
            <a:avLst/>
          </a:prstGeom>
        </p:spPr>
      </p:pic>
      <p:pic>
        <p:nvPicPr>
          <p:cNvPr id="11" name="图片 10"/>
          <p:cNvPicPr>
            <a:picLocks noChangeAspect="1"/>
          </p:cNvPicPr>
          <p:nvPr userDrawn="1"/>
        </p:nvPicPr>
        <p:blipFill>
          <a:blip cstate="print" r:embed="rId3">
            <a:extLst>
              <a:ext uri="{28A0092B-C50C-407E-A947-70E740481C1C}">
                <a14:useLocalDpi xmlns:a14="http://schemas.microsoft.com/office/drawing/2010/main" xmlns="" val="0"/>
              </a:ext>
            </a:extLst>
          </a:blip>
          <a:stretch>
            <a:fillRect/>
          </a:stretch>
        </p:blipFill>
        <p:spPr>
          <a:xfrm flipH="1" flipV="1" rot="16585734">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cstate="print" r:embed="rId5">
              <a:extLst>
                <a:ext uri="{28A0092B-C50C-407E-A947-70E740481C1C}">
                  <a14:useLocalDpi xmlns:a14="http://schemas.microsoft.com/office/drawing/2010/main" xmlns=""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14" name="图片 47"/>
            <p:cNvPicPr>
              <a:picLocks noChangeAspect="1"/>
            </p:cNvPicPr>
            <p:nvPr userDrawn="1"/>
          </p:nvPicPr>
          <p:blipFill>
            <a:blip cstate="print" r:embed="rId6">
              <a:extLst>
                <a:ext uri="{28A0092B-C50C-407E-A947-70E740481C1C}">
                  <a14:useLocalDpi xmlns:a14="http://schemas.microsoft.com/office/drawing/2010/main" xmlns=""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5" name="图片 6"/>
          <p:cNvPicPr>
            <a:picLocks noChangeAspect="1"/>
          </p:cNvPicPr>
          <p:nvPr userDrawn="1"/>
        </p:nvPicPr>
        <p:blipFill>
          <a:blip cstate="print" r:embed="rId7">
            <a:extLst>
              <a:ext uri="{28A0092B-C50C-407E-A947-70E740481C1C}">
                <a14:useLocalDpi xmlns:a14="http://schemas.microsoft.com/office/drawing/2010/main" xmlns=""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rtlCol="0" wrap="square">
            <a:spAutoFit/>
          </a:bodyPr>
          <a:lstStyle/>
          <a:p>
            <a:pPr algn="ctr"/>
            <a:r>
              <a:rPr altLang="zh-CN" b="1" dirty="0" lang="en-US" smtClean="0" sz="5400">
                <a:latin charset="0" panose="02020603050405020304" pitchFamily="18" typeface="Times New Roman"/>
                <a:cs charset="0" panose="02020603050405020304" pitchFamily="18" typeface="Times New Roman"/>
              </a:rPr>
              <a:t>《</a:t>
            </a:r>
            <a:r>
              <a:rPr altLang="en-US" b="1" dirty="0" lang="zh-CN" smtClean="0" sz="5400">
                <a:latin charset="0" panose="02020603050405020304" pitchFamily="18" typeface="Times New Roman"/>
                <a:cs charset="0" panose="02020603050405020304" pitchFamily="18" typeface="Times New Roman"/>
              </a:rPr>
              <a:t>创新设计</a:t>
            </a:r>
            <a:r>
              <a:rPr altLang="zh-CN" b="1" dirty="0" lang="en-US" smtClean="0" sz="5400">
                <a:latin charset="0" panose="02020603050405020304" pitchFamily="18" typeface="Times New Roman"/>
                <a:cs charset="0" panose="02020603050405020304" pitchFamily="18" typeface="Times New Roman"/>
              </a:rPr>
              <a:t>》2019</a:t>
            </a:r>
            <a:r>
              <a:rPr altLang="en-US" b="1" dirty="0" lang="zh-CN" smtClean="0" sz="5400">
                <a:latin charset="0" panose="02020603050405020304" pitchFamily="18" typeface="Times New Roman"/>
                <a:cs charset="0" panose="02020603050405020304" pitchFamily="18" typeface="Times New Roman"/>
              </a:rPr>
              <a:t>版</a:t>
            </a:r>
            <a:r>
              <a:rPr altLang="zh-CN" b="1" lang="en-US" smtClean="0" sz="5400">
                <a:latin charset="0" panose="02020603050405020304" pitchFamily="18" typeface="Times New Roman"/>
                <a:cs charset="0" panose="02020603050405020304" pitchFamily="18" typeface="Times New Roman"/>
              </a:rPr>
              <a:t/>
            </a:r>
            <a:br>
              <a:rPr altLang="zh-CN" b="1" lang="en-US" smtClean="0" sz="5400">
                <a:latin charset="0" panose="02020603050405020304" pitchFamily="18" typeface="Times New Roman"/>
                <a:cs charset="0" panose="02020603050405020304" pitchFamily="18" typeface="Times New Roman"/>
              </a:rPr>
            </a:br>
            <a:r>
              <a:rPr altLang="en-US" b="1" lang="zh-CN" smtClean="0" sz="5400">
                <a:latin charset="0" panose="02020603050405020304" pitchFamily="18" typeface="Times New Roman"/>
                <a:cs charset="0" panose="02020603050405020304" pitchFamily="18" typeface="Times New Roman"/>
              </a:rPr>
              <a:t>实</a:t>
            </a:r>
            <a:r>
              <a:rPr altLang="en-US" b="1" dirty="0" lang="zh-CN" smtClean="0" sz="5400">
                <a:latin charset="0" panose="02020603050405020304" pitchFamily="18" typeface="Times New Roman"/>
                <a:cs charset="0" panose="02020603050405020304" pitchFamily="18" typeface="Times New Roman"/>
              </a:rPr>
              <a:t>用课件</a:t>
            </a:r>
            <a:endParaRPr altLang="en-US" b="1" dirty="0" lang="zh-CN" sz="5400">
              <a:latin charset="0" panose="02020603050405020304" pitchFamily="18" typeface="Times New Roman"/>
              <a:cs charset="0" panose="02020603050405020304" pitchFamily="18" typeface="Times New Roman"/>
            </a:endParaRPr>
          </a:p>
        </p:txBody>
      </p:sp>
    </p:spTree>
  </p:cSld>
  <p:clrMapOvr>
    <a:masterClrMapping/>
  </p:clrMapOvr>
  <p:timing>
    <p:tnLst>
      <p:par>
        <p:cTn dur="indefinite" id="1" nodeType="tmRoot" restart="never"/>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p="http://schemas.openxmlformats.org/presentationml/2006/main" xmlns:a="http://schemas.openxmlformats.org/drawingml/2006/main" xmlns:r="http://schemas.openxmlformats.org/officeDocument/2006/relationships" preserve="1" userDrawn="1">
  <p:cSld name="自定义版式">
    <p:spTree>
      <p:nvGrpSpPr>
        <p:cNvPr id="1" name=""/>
        <p:cNvGrpSpPr/>
        <p:nvPr/>
      </p:nvGrpSpPr>
      <p:grpSpPr>
        <a:xfrm>
          <a:off x="0" y="0"/>
          <a:ext cx="0" cy="0"/>
          <a:chOff x="0" y="0"/>
          <a:chExt cx="0" cy="0"/>
        </a:xfrm>
      </p:grpSpPr>
      <p:sp>
        <p:nvSpPr>
          <p:cNvPr id="3" name="动作按钮: 自定义 2">
            <a:hlinkClick action="ppaction://noaction" highlightClick="1" r:id=""/>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anchor="ctr" rtlCol="0"/>
          <a:lstStyle/>
          <a:p>
            <a:pPr algn="ctr"/>
            <a:endParaRPr altLang="en-US" lang="zh-CN"/>
          </a:p>
        </p:txBody>
      </p:sp>
      <p:sp>
        <p:nvSpPr>
          <p:cNvPr id="2" name="标题 1"/>
          <p:cNvSpPr>
            <a:spLocks noGrp="1"/>
          </p:cNvSpPr>
          <p:nvPr>
            <p:ph hasCustomPrompt="1" type="title"/>
          </p:nvPr>
        </p:nvSpPr>
        <p:spPr>
          <a:xfrm>
            <a:off x="108222" y="80457"/>
            <a:ext cx="11905977" cy="644166"/>
          </a:xfrm>
        </p:spPr>
        <p:txBody>
          <a:bodyPr/>
          <a:lstStyle>
            <a:lvl1pPr algn="ctr">
              <a:defRPr/>
            </a:lvl1pPr>
          </a:lstStyle>
          <a:p>
            <a:r>
              <a:rPr altLang="en-US" dirty="0" lang="zh-CN" smtClean="0"/>
              <a:t>课时标题</a:t>
            </a:r>
            <a:endParaRPr altLang="en-US" dirty="0" lang="zh-CN"/>
          </a:p>
        </p:txBody>
      </p:sp>
      <p:sp>
        <p:nvSpPr>
          <p:cNvPr id="5" name="灯片编号占位符 4"/>
          <p:cNvSpPr>
            <a:spLocks noGrp="1"/>
          </p:cNvSpPr>
          <p:nvPr>
            <p:ph idx="12" sz="quarter" type="sldNum"/>
          </p:nvPr>
        </p:nvSpPr>
        <p:spPr>
          <a:xfrm>
            <a:off x="489018" y="6430679"/>
            <a:ext cx="372373" cy="365125"/>
          </a:xfrm>
        </p:spPr>
        <p:txBody>
          <a:bodyPr/>
          <a:lstStyle>
            <a:lvl1pPr>
              <a:defRPr sz="1200"/>
            </a:lvl1pPr>
          </a:lstStyle>
          <a:p>
            <a:fld id="{E82546D3-0A1B-4AD3-8423-C2D4F2A3C694}" type="slidenum">
              <a:rPr altLang="en-US" lang="zh-CN" smtClean="0"/>
              <a:pPr/>
              <a:t>‹#›</a:t>
            </a:fld>
            <a:endParaRPr altLang="en-US" dirty="0" lang="zh-CN"/>
          </a:p>
        </p:txBody>
      </p:sp>
      <p:sp>
        <p:nvSpPr>
          <p:cNvPr id="31" name="动作按钮: 后退或前一项 30">
            <a:hlinkClick action="ppaction://hlinkshowjump?jump=previousslide" highlightClick="1" r:id=""/>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2" name="动作按钮: 前进或下一项 31">
            <a:hlinkClick action="ppaction://hlinkshowjump?jump=nextslide" highlightClick="1" r:id=""/>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sp>
        <p:nvSpPr>
          <p:cNvPr id="33" name="动作按钮: 结束 32">
            <a:hlinkClick action="ppaction://hlinkshowjump?jump=endshow" highlightClick="1" r:id=""/>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altLang="en-US" lang="zh-CN"/>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cstate="print" r:embed="rId3">
              <a:extLst>
                <a:ext uri="{28A0092B-C50C-407E-A947-70E740481C1C}">
                  <a14:useLocalDpi xmlns:a14="http://schemas.microsoft.com/office/drawing/2010/main" xmlns=""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36" name="图片 47"/>
            <p:cNvPicPr>
              <a:picLocks noChangeAspect="1"/>
            </p:cNvPicPr>
            <p:nvPr userDrawn="1"/>
          </p:nvPicPr>
          <p:blipFill>
            <a:blip cstate="print" r:embed="rId4">
              <a:extLst>
                <a:ext uri="{28A0092B-C50C-407E-A947-70E740481C1C}">
                  <a14:useLocalDpi xmlns:a14="http://schemas.microsoft.com/office/drawing/2010/main" xmlns=""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bIns="0" lIns="0" rIns="0" tIns="0" wrap="square">
                  <a:normAutofit fontScale="77500" lnSpcReduction="20000"/>
                </a:bodyPr>
                <a:lstStyle/>
                <a:p>
                  <a:pPr algn="ctr"/>
                  <a:r>
                    <a:rPr altLang="en-US" dirty="0" lang="zh-CN" sz="4400">
                      <a:solidFill>
                        <a:schemeClr val="bg1"/>
                      </a:solidFill>
                    </a:rPr>
                    <a:t>目录</a:t>
                  </a:r>
                </a:p>
              </p:txBody>
            </p:sp>
            <p:sp>
              <p:nvSpPr>
                <p:cNvPr id="49" name="TextBox 8"/>
                <p:cNvSpPr txBox="1"/>
                <p:nvPr/>
              </p:nvSpPr>
              <p:spPr>
                <a:xfrm>
                  <a:off x="2345143" y="3142785"/>
                  <a:ext cx="1800200" cy="215444"/>
                </a:xfrm>
                <a:prstGeom prst="rect">
                  <a:avLst/>
                </a:prstGeom>
                <a:noFill/>
              </p:spPr>
              <p:txBody>
                <a:bodyPr bIns="0" lIns="0" rIns="0" tIns="0" wrap="square">
                  <a:normAutofit fontScale="77500" lnSpcReduction="20000"/>
                </a:bodyPr>
                <a:lstStyle/>
                <a:p>
                  <a:pPr algn="ctr"/>
                  <a:r>
                    <a:rPr altLang="zh-CN" dirty="0" lang="en-US" sz="140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rtlCol="0" wrap="square">
            <a:spAutoFit/>
          </a:bodyPr>
          <a:lstStyle/>
          <a:p>
            <a:pPr algn="ctr"/>
            <a:r>
              <a:rPr altLang="zh-CN" b="1" dirty="0" lang="en-US" smtClean="0">
                <a:solidFill>
                  <a:srgbClr val="00B050"/>
                </a:solidFill>
              </a:rPr>
              <a:t>@《</a:t>
            </a:r>
            <a:r>
              <a:rPr altLang="en-US" b="1" dirty="0" lang="zh-CN" smtClean="0">
                <a:solidFill>
                  <a:srgbClr val="00B050"/>
                </a:solidFill>
              </a:rPr>
              <a:t>创新设计</a:t>
            </a:r>
            <a:r>
              <a:rPr altLang="zh-CN" b="1" dirty="0" lang="en-US" smtClean="0">
                <a:solidFill>
                  <a:srgbClr val="00B050"/>
                </a:solidFill>
              </a:rPr>
              <a:t>》</a:t>
            </a:r>
            <a:endParaRPr altLang="en-US" b="1" dirty="0" lang="zh-CN">
              <a:solidFill>
                <a:srgbClr val="00B050"/>
              </a:solidFill>
            </a:endParaRPr>
          </a:p>
        </p:txBody>
      </p:sp>
    </p:spTree>
  </p:cSld>
  <p:clrMapOvr>
    <a:masterClrMapping/>
  </p:clrMapOvr>
  <p:timing>
    <p:tnLst>
      <p:par>
        <p:cTn dur="indefinite" id="1" nodeType="tmRoot" restart="never"/>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5" name="燕尾形 14">
            <a:hlinkClick r:id="rId3" action="ppaction://hlinksldjump"/>
          </p:cNvPr>
          <p:cNvSpPr/>
          <p:nvPr userDrawn="1"/>
        </p:nvSpPr>
        <p:spPr>
          <a:xfrm>
            <a:off x="7088917" y="6513469"/>
            <a:ext cx="1642812"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提能力合作探究</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6" name="燕尾形 15">
            <a:hlinkClick r:id="rId4" action="ppaction://hlinksldjump"/>
          </p:cNvPr>
          <p:cNvSpPr/>
          <p:nvPr userDrawn="1"/>
        </p:nvSpPr>
        <p:spPr>
          <a:xfrm>
            <a:off x="5231889" y="6495790"/>
            <a:ext cx="1645669"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读教材自主学习</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2" name="燕尾形 11">
            <a:hlinkClick r:id="rId5" action="ppaction://hlinksldjump"/>
          </p:cNvPr>
          <p:cNvSpPr/>
          <p:nvPr userDrawn="1"/>
        </p:nvSpPr>
        <p:spPr>
          <a:xfrm>
            <a:off x="8973472" y="6502407"/>
            <a:ext cx="1692591" cy="3155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讲方法题型对接</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p="http://schemas.openxmlformats.org/presentationml/2006/main" xmlns:a="http://schemas.openxmlformats.org/drawingml/2006/main" xmlns:r="http://schemas.openxmlformats.org/officeDocument/2006/relationships" preserve="1" type="blank">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cstate="print" r:embed="rId2">
            <a:extLst>
              <a:ext uri="{28A0092B-C50C-407E-A947-70E740481C1C}">
                <a14:useLocalDpi xmlns:a14="http://schemas.microsoft.com/office/drawing/2010/main" xmlns=""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图片 5"/>
          <p:cNvPicPr>
            <a:picLocks noChangeAspect="1"/>
          </p:cNvPicPr>
          <p:nvPr userDrawn="1"/>
        </p:nvPicPr>
        <p:blipFill>
          <a:blip cstate="print" r:embed="rId3">
            <a:extLst>
              <a:ext uri="{28A0092B-C50C-407E-A947-70E740481C1C}">
                <a14:useLocalDpi xmlns:a14="http://schemas.microsoft.com/office/drawing/2010/main" xmlns="" val="0"/>
              </a:ext>
            </a:extLst>
          </a:blip>
          <a:stretch>
            <a:fillRect/>
          </a:stretch>
        </p:blipFill>
        <p:spPr>
          <a:xfrm flipH="1" flipV="1" rot="20784402">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altLang="en-US" dirty="0" lang="zh-CN" smtClean="0"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rPr>
              <a:t>本节内容结束</a:t>
            </a:r>
            <a:endParaRPr altLang="en-US" dirty="0" lang="zh-CN" spc="300" sz="4800">
              <a:solidFill>
                <a:srgbClr val="778495"/>
              </a:solidFill>
              <a:latin charset="-122" panose="02010600040101010101" pitchFamily="2" typeface="华文中宋"/>
              <a:ea charset="-122" panose="02010600040101010101" pitchFamily="2" typeface="华文中宋"/>
              <a:sym charset="-122" panose="020B0503020204020204" pitchFamily="34" typeface="微软雅黑"/>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cstate="print" r:embed="rId5">
              <a:extLst>
                <a:ext uri="{28A0092B-C50C-407E-A947-70E740481C1C}">
                  <a14:useLocalDpi xmlns:a14="http://schemas.microsoft.com/office/drawing/2010/main" xmlns="" val="0"/>
                </a:ext>
              </a:extLst>
            </a:blip>
            <a:srcRect r="34"/>
            <a:stretch>
              <a:fillRect/>
            </a:stretch>
          </p:blipFill>
          <p:spPr bwMode="auto">
            <a:xfrm>
              <a:off x="2865834" y="6103024"/>
              <a:ext cx="3412331" cy="423863"/>
            </a:xfrm>
            <a:prstGeom prst="roundRect">
              <a:avLst>
                <a:gd fmla="val 16667" name="adj"/>
              </a:avLst>
            </a:prstGeom>
            <a:ln>
              <a:noFill/>
            </a:ln>
            <a:effectLst>
              <a:outerShdw algn="tl" blurRad="76200" dir="7800000" dist="38100" rotWithShape="0">
                <a:srgbClr val="000000">
                  <a:alpha val="40000"/>
                </a:srgbClr>
              </a:outerShdw>
            </a:effectLst>
            <a:scene3d>
              <a:camera prst="orthographicFront"/>
              <a:lightRig dir="t" rig="contrasting">
                <a:rot lat="0" lon="0" rev="4200000"/>
              </a:lightRig>
            </a:scene3d>
            <a:sp3d prstMaterial="plastic">
              <a:bevelT h="114300" prst="relaxedInset" w="381000"/>
              <a:contourClr>
                <a:srgbClr val="969696"/>
              </a:contourClr>
            </a:sp3d>
          </p:spPr>
        </p:pic>
        <p:pic>
          <p:nvPicPr>
            <p:cNvPr descr="未标题-1 拷贝.png" id="9" name="图片 47"/>
            <p:cNvPicPr>
              <a:picLocks noChangeAspect="1"/>
            </p:cNvPicPr>
            <p:nvPr userDrawn="1"/>
          </p:nvPicPr>
          <p:blipFill>
            <a:blip cstate="print" r:embed="rId6">
              <a:extLst>
                <a:ext uri="{28A0092B-C50C-407E-A947-70E740481C1C}">
                  <a14:useLocalDpi xmlns:a14="http://schemas.microsoft.com/office/drawing/2010/main" xmlns=""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Tree>
  </p:cSld>
  <p:clrMapOvr>
    <a:masterClrMapping/>
  </p:clrMapOvr>
  <p:timing>
    <p:tnLst>
      <p:par>
        <p:cTn dur="indefinite" id="1" nodeType="tmRoot" restart="never">
          <p:childTnLst>
            <p:seq concurrent="1" nextAc="seek">
              <p:cTn dur="indefinite" id="2" nodeType="mainSeq">
                <p:childTnLst>
                  <p:par>
                    <p:cTn fill="hold" id="3">
                      <p:stCondLst>
                        <p:cond delay="indefinite"/>
                        <p:cond delay="0" evt="onBegin">
                          <p:tn val="2"/>
                        </p:cond>
                      </p:stCondLst>
                      <p:childTnLst>
                        <p:par>
                          <p:cTn fill="hold" id="4">
                            <p:stCondLst>
                              <p:cond delay="0"/>
                            </p:stCondLst>
                            <p:childTnLst>
                              <p:par>
                                <p:cTn fill="hold" grpId="0" id="5" nodeType="afterEffect" presetClass="entr" presetID="53" presetSubtype="16">
                                  <p:stCondLst>
                                    <p:cond delay="0"/>
                                  </p:stCondLst>
                                  <p:childTnLst>
                                    <p:set>
                                      <p:cBhvr>
                                        <p:cTn dur="1" fill="hold" id="6">
                                          <p:stCondLst>
                                            <p:cond delay="0"/>
                                          </p:stCondLst>
                                        </p:cTn>
                                        <p:tgtEl>
                                          <p:spTgt spid="5"/>
                                        </p:tgtEl>
                                        <p:attrNameLst>
                                          <p:attrName>style.visibility</p:attrName>
                                        </p:attrNameLst>
                                      </p:cBhvr>
                                      <p:to>
                                        <p:strVal val="visible"/>
                                      </p:to>
                                    </p:set>
                                    <p:anim calcmode="lin" valueType="num">
                                      <p:cBhvr>
                                        <p:cTn dur="500" fill="hold" id="7"/>
                                        <p:tgtEl>
                                          <p:spTgt spid="5"/>
                                        </p:tgtEl>
                                        <p:attrNameLst>
                                          <p:attrName>ppt_w</p:attrName>
                                        </p:attrNameLst>
                                      </p:cBhvr>
                                      <p:tavLst>
                                        <p:tav tm="0">
                                          <p:val>
                                            <p:fltVal val="0"/>
                                          </p:val>
                                        </p:tav>
                                        <p:tav tm="100000">
                                          <p:val>
                                            <p:strVal val="#ppt_w"/>
                                          </p:val>
                                        </p:tav>
                                      </p:tavLst>
                                    </p:anim>
                                    <p:anim calcmode="lin" valueType="num">
                                      <p:cBhvr>
                                        <p:cTn dur="500" fill="hold" id="8"/>
                                        <p:tgtEl>
                                          <p:spTgt spid="5"/>
                                        </p:tgtEl>
                                        <p:attrNameLst>
                                          <p:attrName>ppt_h</p:attrName>
                                        </p:attrNameLst>
                                      </p:cBhvr>
                                      <p:tavLst>
                                        <p:tav tm="0">
                                          <p:val>
                                            <p:fltVal val="0"/>
                                          </p:val>
                                        </p:tav>
                                        <p:tav tm="100000">
                                          <p:val>
                                            <p:strVal val="#ppt_h"/>
                                          </p:val>
                                        </p:tav>
                                      </p:tavLst>
                                    </p:anim>
                                    <p:animEffect filter="fade" transition="in">
                                      <p:cBhvr>
                                        <p:cTn dur="500" id="9"/>
                                        <p:tgtEl>
                                          <p:spTgt spid="5"/>
                                        </p:tgtEl>
                                      </p:cBhvr>
                                    </p:animEffect>
                                  </p:childTnLst>
                                </p:cTn>
                              </p:par>
                            </p:childTnLst>
                          </p:cTn>
                        </p:par>
                      </p:childTnLst>
                    </p:cTn>
                  </p:par>
                </p:childTnLst>
              </p:cTn>
              <p:prevCondLst>
                <p:cond delay="0" evt="onPrev">
                  <p:tgtEl>
                    <p:sldTgt/>
                  </p:tgtEl>
                </p:cond>
              </p:prevCondLst>
              <p:nextCondLst>
                <p:cond delay="0" evt="onNext">
                  <p:tgtEl>
                    <p:sldTgt/>
                  </p:tgtEl>
                </p:cond>
              </p:nextCondLst>
            </p:seq>
          </p:childTnLst>
        </p:cTn>
      </p:par>
    </p:tnLst>
    <p:bldLst>
      <p:bldP grpId="0" spid="5"/>
    </p:bldLst>
  </p:timing>
</p:sldLayout>
</file>

<file path=ppt/slideMasters/_rels/slideMaster1.xml.rels><?xml version="1.0" encoding="UTF-8" standalone="yes" ?><Relationships xmlns="http://schemas.openxmlformats.org/package/2006/relationships"><Relationship Id="rId8" Target="../media/image1.jpeg" Type="http://schemas.openxmlformats.org/officeDocument/2006/relationships/image"/><Relationship Id="rId3" Target="../slideLayouts/slideLayout3.xml" Type="http://schemas.openxmlformats.org/officeDocument/2006/relationships/slideLayout"/><Relationship Id="rId7" Target="../theme/theme1.xml" Type="http://schemas.openxmlformats.org/officeDocument/2006/relationships/theme"/><Relationship Id="rId2" Target="../slideLayouts/slideLayout2.xml" Type="http://schemas.openxmlformats.org/officeDocument/2006/relationships/slideLayout"/><Relationship Id="rId1" Target="../slideLayouts/slideLayout1.xml" Type="http://schemas.openxmlformats.org/officeDocument/2006/relationships/slideLayout"/><Relationship Id="rId6" Target="../slideLayouts/slideLayout6.xml" Type="http://schemas.openxmlformats.org/officeDocument/2006/relationships/slideLayout"/><Relationship Id="rId5" Target="../slideLayouts/slideLayout5.xml" Type="http://schemas.openxmlformats.org/officeDocument/2006/relationships/slideLayout"/><Relationship Id="rId4" Target="../slideLayouts/slideLayout4.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2019/9/1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cstate="print"/>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5.xml"/><Relationship Id="rId1" Type="http://schemas.openxmlformats.org/officeDocument/2006/relationships/vmlDrawing" Target="../drawings/vmlDrawing1.vml"/><Relationship Id="rId5" Type="http://schemas.openxmlformats.org/officeDocument/2006/relationships/package" Target="../embeddings/Microsoft_Word___11.docx"/><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package" Target="../embeddings/Microsoft_Word___22.docx"/><Relationship Id="rId2" Type="http://schemas.openxmlformats.org/officeDocument/2006/relationships/slideLayout" Target="../slideLayouts/slideLayout5.xml"/><Relationship Id="rId1" Type="http://schemas.openxmlformats.org/officeDocument/2006/relationships/vmlDrawing" Target="../drawings/vmlDrawing2.vml"/></Relationships>
</file>

<file path=ppt/slides/_rels/slide6.xml.rels><?xml version="1.0" encoding="UTF-8" standalone="yes"?>
<Relationships xmlns="http://schemas.openxmlformats.org/package/2006/relationships"><Relationship Id="rId3" Type="http://schemas.openxmlformats.org/officeDocument/2006/relationships/image" Target="file:///E:\&#38472;&#20029;\2019\&#35838;&#20214;\&#21019;&#26032;&#35774;&#35745;%20&#35838;&#22530;&#35762;&#20041;%20&#21382;&#21490;%20&#36873;&#20462;1&#65288;&#20154;&#25945;&#29256;&#65289;(&#32769;&#25945;&#26448;&#32769;&#26631;&#20934;)\&#25945;&#24072;word&#25991;&#26723;\&#30693;&#35782;&#28857;2&#20013;.TIF" TargetMode="External"/><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file:///E:\&#38472;&#20029;\2019\&#35838;&#20214;\&#21019;&#26032;&#35774;&#35745;%20&#35838;&#22530;&#35762;&#20041;%20&#21382;&#21490;%20&#36873;&#20462;1&#65288;&#20154;&#25945;&#29256;&#65289;(&#32769;&#25945;&#26448;&#32769;&#26631;&#20934;)\&#25945;&#24072;word&#25991;&#26723;\&#30693;&#35782;&#28857;3&#20013;.TIF" TargetMode="External"/><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package" Target="../embeddings/Microsoft_Word___33.docx"/><Relationship Id="rId2" Type="http://schemas.openxmlformats.org/officeDocument/2006/relationships/slideLayout" Target="../slideLayouts/slideLayout5.xml"/><Relationship Id="rId1" Type="http://schemas.openxmlformats.org/officeDocument/2006/relationships/vmlDrawing" Target="../drawings/vmlDrawing3.v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arget="../media/image14.jpeg" Type="http://schemas.openxmlformats.org/officeDocument/2006/relationships/image"/><Relationship Id="rId1" Target="../slideLayouts/slideLayout5.xml" Type="http://schemas.openxmlformats.org/officeDocument/2006/relationships/slideLayout"/></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arget="../media/image15.jpeg" Type="http://schemas.openxmlformats.org/officeDocument/2006/relationships/image"/><Relationship Id="rId2" Target="../media/image14.jpeg" Type="http://schemas.openxmlformats.org/officeDocument/2006/relationships/image"/><Relationship Id="rId1" Target="../slideLayouts/slideLayout5.xml" Type="http://schemas.openxmlformats.org/officeDocument/2006/relationships/slideLayout"/></Relationships>
</file>

<file path=ppt/slides/_rels/slide14.xml.rels><?xml version="1.0" encoding="UTF-8" standalone="yes" ?><Relationships xmlns="http://schemas.openxmlformats.org/package/2006/relationships"><Relationship Id="rId2" Target="../media/image16.jpeg" Type="http://schemas.openxmlformats.org/officeDocument/2006/relationships/image"/><Relationship Id="rId1" Target="../slideLayouts/slideLayout5.xml" Type="http://schemas.openxmlformats.org/officeDocument/2006/relationships/slideLayout"/></Relationships>
</file>

<file path=ppt/slides/_rels/slide15.xml.rels><?xml version="1.0" encoding="UTF-8" standalone="yes" ?><Relationships xmlns="http://schemas.openxmlformats.org/package/2006/relationships"><Relationship Id="rId2" Target="../media/image17.jpeg" Type="http://schemas.openxmlformats.org/officeDocument/2006/relationships/image"/><Relationship Id="rId1" Target="../slideLayouts/slideLayout5.xml" Type="http://schemas.openxmlformats.org/officeDocument/2006/relationships/slideLayout"/></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arget="../media/image21.jpeg" Type="http://schemas.openxmlformats.org/officeDocument/2006/relationships/image"/><Relationship Id="rId2" Target="../media/image20.png" Type="http://schemas.openxmlformats.org/officeDocument/2006/relationships/image"/><Relationship Id="rId1" Target="../slideLayouts/slideLayout5.xml" Type="http://schemas.openxmlformats.org/officeDocument/2006/relationships/slideLayout"/><Relationship Id="rId4" Target="file:///E:\&#19969;&#33495;&#33495;\2019\&#35838;&#20214;\2019&#65288;&#31179;&#65289;&#21382;&#21490;%20&#24517;&#20462;%20&#20013;&#22806;&#21382;&#21490;&#32434;&#35201;&#19978;&#20876;&#65288;&#26032;&#25945;&#26448;&#26032;&#26631;&#20934;&#65289;\265.TIF" TargetMode="External" Type="http://schemas.openxmlformats.org/officeDocument/2006/relationships/image"/></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1225377" y="296218"/>
            <a:ext cx="9625864" cy="10916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240000"/>
              </a:lnSpc>
              <a:spcBef>
                <a:spcPts val="1700"/>
              </a:spcBef>
              <a:spcAft>
                <a:spcPts val="1650"/>
              </a:spcAft>
            </a:pPr>
            <a:r>
              <a:rPr lang="zh-CN" altLang="zh-CN" sz="3200" b="1" kern="2200" dirty="0" smtClean="0">
                <a:ea typeface="华文新魏"/>
                <a:cs typeface="Times New Roman"/>
              </a:rPr>
              <a:t>第</a:t>
            </a:r>
            <a:r>
              <a:rPr lang="en-US" altLang="zh-CN" sz="3200" b="1" kern="2200" dirty="0" smtClean="0">
                <a:ea typeface="华文新魏"/>
                <a:cs typeface="Times New Roman"/>
              </a:rPr>
              <a:t>27</a:t>
            </a:r>
            <a:r>
              <a:rPr lang="zh-CN" altLang="zh-CN" sz="3200" b="1" kern="2200" dirty="0" smtClean="0">
                <a:ea typeface="华文新魏"/>
                <a:cs typeface="Times New Roman"/>
              </a:rPr>
              <a:t>课</a:t>
            </a:r>
            <a:r>
              <a:rPr lang="en-US" altLang="zh-CN" sz="3200" b="1" kern="2200" dirty="0" smtClean="0">
                <a:ea typeface="华文新魏"/>
                <a:cs typeface="Times New Roman"/>
              </a:rPr>
              <a:t>    </a:t>
            </a:r>
            <a:r>
              <a:rPr lang="zh-CN" altLang="zh-CN" sz="3200" b="1" kern="100" dirty="0" smtClean="0">
                <a:latin typeface="华文新魏" pitchFamily="2" charset="-122"/>
                <a:ea typeface="华文新魏" pitchFamily="2" charset="-122"/>
                <a:cs typeface="Times New Roman"/>
              </a:rPr>
              <a:t>社会主义建设</a:t>
            </a:r>
            <a:r>
              <a:rPr lang="zh-CN" altLang="zh-CN" sz="3200" b="1" kern="100" dirty="0">
                <a:latin typeface="华文新魏" pitchFamily="2" charset="-122"/>
                <a:ea typeface="华文新魏" pitchFamily="2" charset="-122"/>
                <a:cs typeface="Times New Roman"/>
              </a:rPr>
              <a:t>在探索中曲折发展</a:t>
            </a:r>
            <a:endParaRPr lang="zh-CN" altLang="zh-CN" sz="2000" b="1" kern="2200" dirty="0">
              <a:latin typeface="华文新魏" pitchFamily="2" charset="-122"/>
              <a:ea typeface="华文新魏" pitchFamily="2" charset="-122"/>
              <a:cs typeface="Times New Roman"/>
            </a:endParaRPr>
          </a:p>
        </p:txBody>
      </p:sp>
      <p:graphicFrame>
        <p:nvGraphicFramePr>
          <p:cNvPr id="2" name="表格 1"/>
          <p:cNvGraphicFramePr>
            <a:graphicFrameLocks noGrp="1"/>
          </p:cNvGraphicFramePr>
          <p:nvPr>
            <p:extLst>
              <p:ext uri="{D42A27DB-BD31-4B8C-83A1-F6EECF244321}">
                <p14:modId xmlns:p14="http://schemas.microsoft.com/office/powerpoint/2010/main" xmlns="" val="1791266294"/>
              </p:ext>
            </p:extLst>
          </p:nvPr>
        </p:nvGraphicFramePr>
        <p:xfrm>
          <a:off x="335259" y="1807653"/>
          <a:ext cx="11521481" cy="4114800"/>
        </p:xfrm>
        <a:graphic>
          <a:graphicData uri="http://schemas.openxmlformats.org/drawingml/2006/table">
            <a:tbl>
              <a:tblPr/>
              <a:tblGrid>
                <a:gridCol w="288038"/>
                <a:gridCol w="4320555"/>
                <a:gridCol w="6912888"/>
              </a:tblGrid>
              <a:tr h="159326">
                <a:tc gridSpan="2">
                  <a:txBody>
                    <a:bodyPr/>
                    <a:lstStyle/>
                    <a:p>
                      <a:pPr algn="ctr">
                        <a:lnSpc>
                          <a:spcPct val="150000"/>
                        </a:lnSpc>
                        <a:spcAft>
                          <a:spcPts val="0"/>
                        </a:spcAft>
                        <a:tabLst>
                          <a:tab pos="2700655" algn="l"/>
                        </a:tabLst>
                      </a:pPr>
                      <a:r>
                        <a:rPr lang="zh-CN" sz="2000" b="1" kern="100">
                          <a:effectLst/>
                          <a:latin typeface="Times New Roman"/>
                          <a:ea typeface="黑体"/>
                          <a:cs typeface="Times New Roman"/>
                        </a:rPr>
                        <a:t>课程标准</a:t>
                      </a:r>
                      <a:endParaRPr lang="zh-CN" sz="2000" kern="100">
                        <a:effectLst/>
                        <a:latin typeface="宋体"/>
                        <a:cs typeface="Courier New"/>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50000"/>
                        </a:lnSpc>
                        <a:spcAft>
                          <a:spcPts val="0"/>
                        </a:spcAft>
                        <a:tabLst>
                          <a:tab pos="2700655" algn="l"/>
                        </a:tabLst>
                      </a:pPr>
                      <a:r>
                        <a:rPr lang="zh-CN" sz="2000" b="1" kern="100">
                          <a:effectLst/>
                          <a:latin typeface="Times New Roman"/>
                          <a:ea typeface="黑体"/>
                          <a:cs typeface="Times New Roman"/>
                        </a:rPr>
                        <a:t>课标解读</a:t>
                      </a:r>
                      <a:endParaRPr lang="zh-CN" sz="2000" kern="100">
                        <a:effectLst/>
                        <a:latin typeface="宋体"/>
                        <a:cs typeface="Courier New"/>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39280">
                <a:tc>
                  <a:txBody>
                    <a:bodyPr/>
                    <a:lstStyle/>
                    <a:p>
                      <a:pPr algn="l">
                        <a:lnSpc>
                          <a:spcPct val="150000"/>
                        </a:lnSpc>
                        <a:spcAft>
                          <a:spcPts val="0"/>
                        </a:spcAft>
                        <a:tabLst>
                          <a:tab pos="2700655" algn="l"/>
                        </a:tabLst>
                      </a:pPr>
                      <a:r>
                        <a:rPr lang="zh-CN" sz="2000" b="1" kern="100">
                          <a:effectLst/>
                          <a:latin typeface="Times New Roman"/>
                          <a:ea typeface="黑体"/>
                          <a:cs typeface="Times New Roman"/>
                        </a:rPr>
                        <a:t>课标导航</a:t>
                      </a:r>
                      <a:endParaRPr lang="zh-CN" sz="2000" kern="100">
                        <a:effectLst/>
                        <a:latin typeface="宋体"/>
                        <a:cs typeface="Courier New"/>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en-US" sz="2000" b="1" kern="100">
                          <a:effectLst/>
                          <a:latin typeface="Times New Roman"/>
                          <a:cs typeface="Courier New"/>
                        </a:rPr>
                        <a:t>1.</a:t>
                      </a:r>
                      <a:r>
                        <a:rPr lang="zh-CN" sz="2000" b="1" kern="100">
                          <a:effectLst/>
                          <a:latin typeface="Times New Roman"/>
                          <a:cs typeface="Times New Roman"/>
                        </a:rPr>
                        <a:t>了解</a:t>
                      </a:r>
                      <a:r>
                        <a:rPr lang="en-US" sz="2000" b="1" kern="100">
                          <a:effectLst/>
                          <a:latin typeface="Times New Roman"/>
                          <a:cs typeface="Courier New"/>
                        </a:rPr>
                        <a:t>20</a:t>
                      </a:r>
                      <a:r>
                        <a:rPr lang="zh-CN" sz="2000" b="1" kern="100">
                          <a:effectLst/>
                          <a:latin typeface="Times New Roman"/>
                          <a:cs typeface="Times New Roman"/>
                        </a:rPr>
                        <a:t>世纪</a:t>
                      </a:r>
                      <a:r>
                        <a:rPr lang="en-US" sz="2000" b="1" kern="100">
                          <a:effectLst/>
                          <a:latin typeface="Times New Roman"/>
                          <a:cs typeface="Courier New"/>
                        </a:rPr>
                        <a:t>50</a:t>
                      </a:r>
                      <a:r>
                        <a:rPr lang="zh-CN" sz="2000" b="1" kern="100">
                          <a:effectLst/>
                          <a:latin typeface="Times New Roman"/>
                          <a:cs typeface="Times New Roman"/>
                        </a:rPr>
                        <a:t>～</a:t>
                      </a:r>
                      <a:r>
                        <a:rPr lang="en-US" sz="2000" b="1" kern="100">
                          <a:effectLst/>
                          <a:latin typeface="Times New Roman"/>
                          <a:cs typeface="Courier New"/>
                        </a:rPr>
                        <a:t>70</a:t>
                      </a:r>
                      <a:r>
                        <a:rPr lang="zh-CN" sz="2000" b="1" kern="100">
                          <a:effectLst/>
                          <a:latin typeface="Times New Roman"/>
                          <a:cs typeface="Times New Roman"/>
                        </a:rPr>
                        <a:t>年代中国探索社会主义建设道路的曲折发展和伟大成就，认识</a:t>
                      </a:r>
                      <a:r>
                        <a:rPr lang="en-US" sz="2000" b="1" kern="100">
                          <a:effectLst/>
                          <a:latin typeface="宋体"/>
                          <a:cs typeface="Times New Roman"/>
                        </a:rPr>
                        <a:t>“</a:t>
                      </a:r>
                      <a:r>
                        <a:rPr lang="zh-CN" sz="2000" b="1" kern="100">
                          <a:effectLst/>
                          <a:latin typeface="Times New Roman"/>
                          <a:cs typeface="Times New Roman"/>
                        </a:rPr>
                        <a:t>文化大革命</a:t>
                      </a:r>
                      <a:r>
                        <a:rPr lang="en-US" sz="2000" b="1" kern="100">
                          <a:effectLst/>
                          <a:latin typeface="宋体"/>
                          <a:cs typeface="Times New Roman"/>
                        </a:rPr>
                        <a:t>”</a:t>
                      </a:r>
                      <a:r>
                        <a:rPr lang="zh-CN" sz="2000" b="1" kern="100">
                          <a:effectLst/>
                          <a:latin typeface="Times New Roman"/>
                          <a:cs typeface="Times New Roman"/>
                        </a:rPr>
                        <a:t>的错误及教训。</a:t>
                      </a:r>
                      <a:endParaRPr lang="zh-CN" sz="2000" kern="100">
                        <a:effectLst/>
                        <a:latin typeface="宋体"/>
                        <a:cs typeface="Courier New"/>
                      </a:endParaRPr>
                    </a:p>
                    <a:p>
                      <a:pPr algn="l">
                        <a:lnSpc>
                          <a:spcPct val="150000"/>
                        </a:lnSpc>
                        <a:spcAft>
                          <a:spcPts val="0"/>
                        </a:spcAft>
                        <a:tabLst>
                          <a:tab pos="2700655" algn="l"/>
                        </a:tabLst>
                      </a:pPr>
                      <a:r>
                        <a:rPr lang="en-US" sz="2000" b="1" kern="100">
                          <a:effectLst/>
                          <a:latin typeface="Times New Roman"/>
                          <a:cs typeface="Courier New"/>
                        </a:rPr>
                        <a:t>2.</a:t>
                      </a:r>
                      <a:r>
                        <a:rPr lang="zh-CN" sz="2000" b="1" kern="100">
                          <a:effectLst/>
                          <a:latin typeface="Times New Roman"/>
                          <a:cs typeface="Times New Roman"/>
                        </a:rPr>
                        <a:t>理解政治、经济、外交、国防等领域所取得的成就在新中国历史上所具有的开创性、奠基性意义。</a:t>
                      </a:r>
                      <a:endParaRPr lang="zh-CN" sz="2000" kern="100">
                        <a:effectLst/>
                        <a:latin typeface="宋体"/>
                        <a:cs typeface="Courier New"/>
                      </a:endParaRPr>
                    </a:p>
                    <a:p>
                      <a:pPr algn="l">
                        <a:lnSpc>
                          <a:spcPct val="150000"/>
                        </a:lnSpc>
                        <a:spcAft>
                          <a:spcPts val="0"/>
                        </a:spcAft>
                        <a:tabLst>
                          <a:tab pos="2700655" algn="l"/>
                        </a:tabLst>
                      </a:pPr>
                      <a:r>
                        <a:rPr lang="en-US" sz="2000" b="1" kern="100">
                          <a:effectLst/>
                          <a:latin typeface="Times New Roman"/>
                          <a:cs typeface="Courier New"/>
                        </a:rPr>
                        <a:t>3.</a:t>
                      </a:r>
                      <a:r>
                        <a:rPr lang="zh-CN" sz="2000" b="1" kern="100">
                          <a:effectLst/>
                          <a:latin typeface="Times New Roman"/>
                          <a:cs typeface="Times New Roman"/>
                        </a:rPr>
                        <a:t>了解和感悟这一时期中国人民艰苦奋斗、奋发图强的精神风貌。</a:t>
                      </a:r>
                      <a:endParaRPr lang="zh-CN" sz="2000" kern="100">
                        <a:effectLst/>
                        <a:latin typeface="宋体"/>
                        <a:cs typeface="Courier New"/>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en-US" sz="2000" b="1" kern="100" dirty="0">
                          <a:effectLst/>
                          <a:latin typeface="Times New Roman"/>
                          <a:cs typeface="Courier New"/>
                        </a:rPr>
                        <a:t>1.</a:t>
                      </a:r>
                      <a:r>
                        <a:rPr lang="zh-CN" sz="2000" b="1" kern="100" dirty="0">
                          <a:effectLst/>
                          <a:latin typeface="Times New Roman"/>
                          <a:cs typeface="Times New Roman"/>
                        </a:rPr>
                        <a:t>结合</a:t>
                      </a:r>
                      <a:r>
                        <a:rPr lang="en-US" sz="2000" b="1" kern="100" dirty="0">
                          <a:effectLst/>
                          <a:latin typeface="宋体"/>
                          <a:cs typeface="Times New Roman"/>
                        </a:rPr>
                        <a:t>“</a:t>
                      </a:r>
                      <a:r>
                        <a:rPr lang="zh-CN" sz="2000" b="1" kern="100" dirty="0">
                          <a:effectLst/>
                          <a:latin typeface="Times New Roman"/>
                          <a:cs typeface="Times New Roman"/>
                        </a:rPr>
                        <a:t>中共八大</a:t>
                      </a:r>
                      <a:r>
                        <a:rPr lang="en-US" sz="2000" b="1" kern="100" dirty="0">
                          <a:effectLst/>
                          <a:latin typeface="宋体"/>
                          <a:cs typeface="Times New Roman"/>
                        </a:rPr>
                        <a:t>”“</a:t>
                      </a:r>
                      <a:r>
                        <a:rPr lang="zh-CN" sz="2000" b="1" kern="100" dirty="0">
                          <a:effectLst/>
                          <a:latin typeface="Times New Roman"/>
                          <a:cs typeface="Times New Roman"/>
                        </a:rPr>
                        <a:t>社会主义建设总路线</a:t>
                      </a:r>
                      <a:r>
                        <a:rPr lang="en-US" sz="2000" b="1" kern="100" dirty="0">
                          <a:effectLst/>
                          <a:latin typeface="宋体"/>
                          <a:cs typeface="Times New Roman"/>
                        </a:rPr>
                        <a:t>”“</a:t>
                      </a:r>
                      <a:r>
                        <a:rPr lang="zh-CN" sz="2000" b="1" kern="100" dirty="0">
                          <a:effectLst/>
                          <a:latin typeface="Times New Roman"/>
                          <a:cs typeface="Times New Roman"/>
                        </a:rPr>
                        <a:t>大跃进</a:t>
                      </a:r>
                      <a:r>
                        <a:rPr lang="en-US" sz="2000" b="1" kern="100" dirty="0">
                          <a:effectLst/>
                          <a:latin typeface="宋体"/>
                          <a:cs typeface="Times New Roman"/>
                        </a:rPr>
                        <a:t>”“</a:t>
                      </a:r>
                      <a:r>
                        <a:rPr lang="zh-CN" sz="2000" b="1" kern="100" dirty="0">
                          <a:effectLst/>
                          <a:latin typeface="Times New Roman"/>
                          <a:cs typeface="Times New Roman"/>
                        </a:rPr>
                        <a:t>人民公社化运动</a:t>
                      </a:r>
                      <a:r>
                        <a:rPr lang="en-US" sz="2000" b="1" kern="100" dirty="0">
                          <a:effectLst/>
                          <a:latin typeface="宋体"/>
                          <a:cs typeface="Times New Roman"/>
                        </a:rPr>
                        <a:t>”</a:t>
                      </a:r>
                      <a:r>
                        <a:rPr lang="zh-CN" sz="2000" b="1" kern="100" dirty="0">
                          <a:effectLst/>
                          <a:latin typeface="Times New Roman"/>
                          <a:cs typeface="Times New Roman"/>
                        </a:rPr>
                        <a:t>等史实，从</a:t>
                      </a:r>
                      <a:r>
                        <a:rPr lang="en-US" sz="2000" b="1" kern="100" dirty="0">
                          <a:effectLst/>
                          <a:latin typeface="宋体"/>
                          <a:cs typeface="Times New Roman"/>
                        </a:rPr>
                        <a:t>“</a:t>
                      </a:r>
                      <a:r>
                        <a:rPr lang="zh-CN" sz="2000" b="1" kern="100" dirty="0">
                          <a:effectLst/>
                          <a:latin typeface="Times New Roman"/>
                          <a:cs typeface="Times New Roman"/>
                        </a:rPr>
                        <a:t>时空观念</a:t>
                      </a:r>
                      <a:r>
                        <a:rPr lang="en-US" sz="2000" b="1" kern="100" dirty="0">
                          <a:effectLst/>
                          <a:latin typeface="宋体"/>
                          <a:cs typeface="Times New Roman"/>
                        </a:rPr>
                        <a:t>”</a:t>
                      </a:r>
                      <a:r>
                        <a:rPr lang="zh-CN" sz="2000" b="1" kern="100" dirty="0">
                          <a:effectLst/>
                          <a:latin typeface="Times New Roman"/>
                          <a:cs typeface="Times New Roman"/>
                        </a:rPr>
                        <a:t>角度认识</a:t>
                      </a:r>
                      <a:r>
                        <a:rPr lang="en-US" sz="2000" b="1" kern="100" dirty="0">
                          <a:effectLst/>
                          <a:latin typeface="Times New Roman"/>
                          <a:cs typeface="Courier New"/>
                        </a:rPr>
                        <a:t>20</a:t>
                      </a:r>
                      <a:r>
                        <a:rPr lang="zh-CN" sz="2000" b="1" kern="100" dirty="0">
                          <a:effectLst/>
                          <a:latin typeface="Times New Roman"/>
                          <a:cs typeface="Times New Roman"/>
                        </a:rPr>
                        <a:t>世纪</a:t>
                      </a:r>
                      <a:r>
                        <a:rPr lang="en-US" sz="2000" b="1" kern="100" dirty="0">
                          <a:effectLst/>
                          <a:latin typeface="Times New Roman"/>
                          <a:cs typeface="Courier New"/>
                        </a:rPr>
                        <a:t>50</a:t>
                      </a:r>
                      <a:r>
                        <a:rPr lang="zh-CN" sz="2000" b="1" kern="100" dirty="0">
                          <a:effectLst/>
                          <a:latin typeface="Times New Roman"/>
                          <a:cs typeface="Times New Roman"/>
                        </a:rPr>
                        <a:t>～</a:t>
                      </a:r>
                      <a:r>
                        <a:rPr lang="en-US" sz="2000" b="1" kern="100" dirty="0">
                          <a:effectLst/>
                          <a:latin typeface="Times New Roman"/>
                          <a:cs typeface="Courier New"/>
                        </a:rPr>
                        <a:t>70</a:t>
                      </a:r>
                      <a:r>
                        <a:rPr lang="zh-CN" sz="2000" b="1" kern="100" dirty="0">
                          <a:effectLst/>
                          <a:latin typeface="Times New Roman"/>
                          <a:cs typeface="Times New Roman"/>
                        </a:rPr>
                        <a:t>年代中国探索社会主义建设道路的曲折发展和伟大成就。</a:t>
                      </a:r>
                      <a:endParaRPr lang="zh-CN" sz="2000" kern="100" dirty="0">
                        <a:effectLst/>
                        <a:latin typeface="宋体"/>
                        <a:cs typeface="Courier New"/>
                      </a:endParaRPr>
                    </a:p>
                    <a:p>
                      <a:pPr algn="l">
                        <a:lnSpc>
                          <a:spcPct val="150000"/>
                        </a:lnSpc>
                        <a:spcAft>
                          <a:spcPts val="0"/>
                        </a:spcAft>
                        <a:tabLst>
                          <a:tab pos="2700655" algn="l"/>
                        </a:tabLst>
                      </a:pPr>
                      <a:r>
                        <a:rPr lang="en-US" sz="2000" b="1" kern="100" dirty="0">
                          <a:effectLst/>
                          <a:latin typeface="Times New Roman"/>
                          <a:cs typeface="Courier New"/>
                        </a:rPr>
                        <a:t>2.</a:t>
                      </a:r>
                      <a:r>
                        <a:rPr lang="zh-CN" sz="2000" b="1" kern="100" dirty="0">
                          <a:effectLst/>
                          <a:latin typeface="Times New Roman"/>
                          <a:cs typeface="Times New Roman"/>
                        </a:rPr>
                        <a:t>结合</a:t>
                      </a:r>
                      <a:r>
                        <a:rPr lang="en-US" sz="2000" b="1" kern="100" dirty="0">
                          <a:effectLst/>
                          <a:latin typeface="宋体"/>
                          <a:cs typeface="Times New Roman"/>
                        </a:rPr>
                        <a:t>“</a:t>
                      </a:r>
                      <a:r>
                        <a:rPr lang="zh-CN" sz="2000" b="1" kern="100" dirty="0">
                          <a:effectLst/>
                          <a:latin typeface="Times New Roman"/>
                          <a:cs typeface="Times New Roman"/>
                        </a:rPr>
                        <a:t>文化大革命</a:t>
                      </a:r>
                      <a:r>
                        <a:rPr lang="en-US" sz="2000" b="1" kern="100" dirty="0">
                          <a:effectLst/>
                          <a:latin typeface="宋体"/>
                          <a:cs typeface="Times New Roman"/>
                        </a:rPr>
                        <a:t>”</a:t>
                      </a:r>
                      <a:r>
                        <a:rPr lang="zh-CN" sz="2000" b="1" kern="100" dirty="0">
                          <a:effectLst/>
                          <a:latin typeface="Times New Roman"/>
                          <a:cs typeface="Times New Roman"/>
                        </a:rPr>
                        <a:t>发生的原因和危害，从</a:t>
                      </a:r>
                      <a:r>
                        <a:rPr lang="en-US" sz="2000" b="1" kern="100" dirty="0">
                          <a:effectLst/>
                          <a:latin typeface="宋体"/>
                          <a:cs typeface="Times New Roman"/>
                        </a:rPr>
                        <a:t>“</a:t>
                      </a:r>
                      <a:r>
                        <a:rPr lang="zh-CN" sz="2000" b="1" kern="100" dirty="0">
                          <a:effectLst/>
                          <a:latin typeface="Times New Roman"/>
                          <a:cs typeface="Times New Roman"/>
                        </a:rPr>
                        <a:t>唯物史观</a:t>
                      </a:r>
                      <a:r>
                        <a:rPr lang="en-US" sz="2000" b="1" kern="100" dirty="0">
                          <a:effectLst/>
                          <a:latin typeface="宋体"/>
                          <a:cs typeface="Times New Roman"/>
                        </a:rPr>
                        <a:t>”</a:t>
                      </a:r>
                      <a:r>
                        <a:rPr lang="zh-CN" sz="2000" b="1" kern="100" dirty="0">
                          <a:effectLst/>
                          <a:latin typeface="Times New Roman"/>
                          <a:cs typeface="Times New Roman"/>
                        </a:rPr>
                        <a:t>角度认识</a:t>
                      </a:r>
                      <a:r>
                        <a:rPr lang="en-US" sz="2000" b="1" kern="100" dirty="0">
                          <a:effectLst/>
                          <a:latin typeface="宋体"/>
                          <a:cs typeface="Times New Roman"/>
                        </a:rPr>
                        <a:t>“</a:t>
                      </a:r>
                      <a:r>
                        <a:rPr lang="zh-CN" sz="2000" b="1" kern="100" dirty="0">
                          <a:effectLst/>
                          <a:latin typeface="Times New Roman"/>
                          <a:cs typeface="Times New Roman"/>
                        </a:rPr>
                        <a:t>文化大革命</a:t>
                      </a:r>
                      <a:r>
                        <a:rPr lang="en-US" sz="2000" b="1" kern="100" dirty="0">
                          <a:effectLst/>
                          <a:latin typeface="宋体"/>
                          <a:cs typeface="Times New Roman"/>
                        </a:rPr>
                        <a:t>”</a:t>
                      </a:r>
                      <a:r>
                        <a:rPr lang="zh-CN" sz="2000" b="1" kern="100" dirty="0">
                          <a:effectLst/>
                          <a:latin typeface="Times New Roman"/>
                          <a:cs typeface="Times New Roman"/>
                        </a:rPr>
                        <a:t>的错误及教训。</a:t>
                      </a:r>
                      <a:endParaRPr lang="zh-CN" sz="2000" kern="100" dirty="0">
                        <a:effectLst/>
                        <a:latin typeface="宋体"/>
                        <a:cs typeface="Courier New"/>
                      </a:endParaRPr>
                    </a:p>
                    <a:p>
                      <a:pPr algn="l">
                        <a:lnSpc>
                          <a:spcPct val="150000"/>
                        </a:lnSpc>
                        <a:spcAft>
                          <a:spcPts val="0"/>
                        </a:spcAft>
                        <a:tabLst>
                          <a:tab pos="2700655" algn="l"/>
                        </a:tabLst>
                      </a:pPr>
                      <a:r>
                        <a:rPr lang="en-US" sz="2000" b="1" kern="100" dirty="0">
                          <a:effectLst/>
                          <a:latin typeface="Times New Roman"/>
                          <a:cs typeface="Courier New"/>
                        </a:rPr>
                        <a:t>3.</a:t>
                      </a:r>
                      <a:r>
                        <a:rPr lang="zh-CN" sz="2000" b="1" kern="100" dirty="0">
                          <a:effectLst/>
                          <a:latin typeface="Times New Roman"/>
                          <a:cs typeface="Times New Roman"/>
                        </a:rPr>
                        <a:t>结合社会主义建设时期的经济建设成就和外交成就，从</a:t>
                      </a:r>
                      <a:r>
                        <a:rPr lang="en-US" sz="2000" b="1" kern="100" dirty="0">
                          <a:effectLst/>
                          <a:latin typeface="宋体"/>
                          <a:cs typeface="Times New Roman"/>
                        </a:rPr>
                        <a:t>“</a:t>
                      </a:r>
                      <a:r>
                        <a:rPr lang="zh-CN" sz="2000" b="1" kern="100" dirty="0">
                          <a:effectLst/>
                          <a:latin typeface="Times New Roman"/>
                          <a:cs typeface="Times New Roman"/>
                        </a:rPr>
                        <a:t>家国情怀</a:t>
                      </a:r>
                      <a:r>
                        <a:rPr lang="en-US" sz="2000" b="1" kern="100" dirty="0">
                          <a:effectLst/>
                          <a:latin typeface="宋体"/>
                          <a:cs typeface="Times New Roman"/>
                        </a:rPr>
                        <a:t>”</a:t>
                      </a:r>
                      <a:r>
                        <a:rPr lang="zh-CN" sz="2000" b="1" kern="100" dirty="0">
                          <a:effectLst/>
                          <a:latin typeface="Times New Roman"/>
                          <a:cs typeface="Times New Roman"/>
                        </a:rPr>
                        <a:t>角度认识中国人民艰苦奋斗、奋发图强的精神风貌。</a:t>
                      </a:r>
                      <a:endParaRPr lang="zh-CN" sz="2000" kern="100" dirty="0">
                        <a:effectLst/>
                        <a:latin typeface="宋体"/>
                        <a:cs typeface="Courier New"/>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9451284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257604" y="2012570"/>
            <a:ext cx="11647294"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成功探索</a:t>
            </a:r>
            <a:endParaRPr lang="zh-CN" altLang="zh-CN" sz="1050" kern="100" dirty="0">
              <a:latin typeface="宋体"/>
              <a:cs typeface="Courier New"/>
            </a:endParaRPr>
          </a:p>
          <a:p>
            <a:r>
              <a:rPr lang="en-US" altLang="zh-CN" sz="2400" b="1" kern="100" dirty="0" smtClean="0">
                <a:latin typeface="Times New Roman"/>
              </a:rPr>
              <a:t>    (</a:t>
            </a:r>
            <a:r>
              <a:rPr lang="en-US" altLang="zh-CN" sz="2400" b="1" kern="100" dirty="0">
                <a:latin typeface="Times New Roman"/>
              </a:rPr>
              <a:t>1)</a:t>
            </a:r>
            <a:endParaRPr lang="zh-CN" altLang="zh-CN" sz="1050" kern="100" dirty="0">
              <a:effectLst/>
              <a:latin typeface="宋体"/>
              <a:cs typeface="Courier New"/>
            </a:endParaRPr>
          </a:p>
        </p:txBody>
      </p:sp>
      <p:sp>
        <p:nvSpPr>
          <p:cNvPr id="9" name="矩形 1"/>
          <p:cNvSpPr>
            <a:spLocks noChangeArrowheads="1"/>
          </p:cNvSpPr>
          <p:nvPr/>
        </p:nvSpPr>
        <p:spPr bwMode="auto">
          <a:xfrm>
            <a:off x="1053834" y="2481764"/>
            <a:ext cx="10047586"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zh-CN" altLang="zh-CN" sz="2400" b="1" u="wavy" kern="100" dirty="0">
                <a:solidFill>
                  <a:srgbClr val="3366FF"/>
                </a:solidFill>
                <a:latin typeface="Times New Roman"/>
                <a:ea typeface="黑体"/>
                <a:cs typeface="Times New Roman"/>
              </a:rPr>
              <a:t>中共</a:t>
            </a:r>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八大</a:t>
            </a:r>
            <a:r>
              <a:rPr lang="en-US" altLang="zh-CN" sz="2400" b="1" u="wavy" kern="100" dirty="0">
                <a:solidFill>
                  <a:srgbClr val="3366FF"/>
                </a:solidFill>
                <a:latin typeface="宋体"/>
                <a:cs typeface="Times New Roman"/>
              </a:rPr>
              <a:t>”</a:t>
            </a:r>
            <a:r>
              <a:rPr lang="zh-CN" altLang="zh-CN" sz="2400" b="1" kern="100" dirty="0">
                <a:solidFill>
                  <a:srgbClr val="3366FF"/>
                </a:solidFill>
                <a:latin typeface="Times New Roman"/>
                <a:cs typeface="Times New Roman"/>
              </a:rPr>
              <a:t>　</a:t>
            </a:r>
            <a:endParaRPr lang="zh-CN" altLang="zh-CN" sz="1050" b="1" kern="100" dirty="0">
              <a:solidFill>
                <a:srgbClr val="3366FF"/>
              </a:solidFill>
              <a:effectLst/>
              <a:latin typeface="宋体"/>
              <a:cs typeface="Courier New"/>
            </a:endParaRPr>
          </a:p>
        </p:txBody>
      </p:sp>
      <p:pic>
        <p:nvPicPr>
          <p:cNvPr id="8" name="Picture 3"/>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63352" y="1340768"/>
            <a:ext cx="7302500" cy="6905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矩形 1"/>
          <p:cNvSpPr>
            <a:spLocks noChangeArrowheads="1"/>
          </p:cNvSpPr>
          <p:nvPr/>
        </p:nvSpPr>
        <p:spPr bwMode="auto">
          <a:xfrm>
            <a:off x="2135560" y="1270501"/>
            <a:ext cx="4390275"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zh-CN" altLang="zh-CN" sz="2400" b="1" kern="100" dirty="0">
                <a:latin typeface="Times New Roman"/>
                <a:ea typeface="黑体"/>
                <a:cs typeface="Times New Roman"/>
              </a:rPr>
              <a:t>全面建设社会主义</a:t>
            </a:r>
            <a:endParaRPr lang="zh-CN" altLang="zh-CN" sz="1050" b="1" kern="100" dirty="0">
              <a:effectLst/>
              <a:latin typeface="宋体"/>
              <a:cs typeface="Courier New"/>
            </a:endParaRPr>
          </a:p>
        </p:txBody>
      </p:sp>
      <p:sp>
        <p:nvSpPr>
          <p:cNvPr id="11" name="矩形 10"/>
          <p:cNvSpPr/>
          <p:nvPr/>
        </p:nvSpPr>
        <p:spPr>
          <a:xfrm>
            <a:off x="8834551" y="4407520"/>
            <a:ext cx="1112805" cy="461665"/>
          </a:xfrm>
          <a:prstGeom prst="rect">
            <a:avLst/>
          </a:prstGeom>
        </p:spPr>
        <p:txBody>
          <a:bodyPr wrap="none">
            <a:spAutoFit/>
          </a:bodyPr>
          <a:lstStyle/>
          <a:p>
            <a:r>
              <a:rPr lang="zh-CN" altLang="zh-CN" sz="2400" b="1" kern="100" dirty="0">
                <a:solidFill>
                  <a:srgbClr val="FF0000"/>
                </a:solidFill>
                <a:latin typeface="Times New Roman"/>
                <a:cs typeface="Times New Roman"/>
              </a:rPr>
              <a:t>工业国</a:t>
            </a:r>
            <a:endParaRPr lang="zh-CN" altLang="en-US" sz="2400" b="1" dirty="0">
              <a:solidFill>
                <a:srgbClr val="FF0000"/>
              </a:solidFill>
            </a:endParaRPr>
          </a:p>
        </p:txBody>
      </p:sp>
      <p:pic>
        <p:nvPicPr>
          <p:cNvPr id="2050" name="Picture 2" descr="读教材"/>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39508" y="593866"/>
            <a:ext cx="11720597" cy="4818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ctangle 4"/>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2" name="矩形 1"/>
          <p:cNvSpPr>
            <a:spLocks noChangeArrowheads="1"/>
          </p:cNvSpPr>
          <p:nvPr/>
        </p:nvSpPr>
        <p:spPr bwMode="auto">
          <a:xfrm>
            <a:off x="3025495" y="2493639"/>
            <a:ext cx="7955259"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dirty="0">
                <a:solidFill>
                  <a:srgbClr val="3366FF"/>
                </a:solidFill>
                <a:latin typeface="Times New Roman"/>
                <a:ea typeface="楷体_GB2312"/>
                <a:cs typeface="Times New Roman"/>
              </a:rPr>
              <a:t>为社会主义建设指明方向，是一次成功的探索</a:t>
            </a:r>
            <a:r>
              <a:rPr lang="zh-CN" altLang="zh-CN" sz="2400" b="1" kern="100" dirty="0" smtClean="0">
                <a:solidFill>
                  <a:srgbClr val="3366FF"/>
                </a:solidFill>
                <a:latin typeface="Times New Roman"/>
                <a:ea typeface="楷体_GB2312"/>
                <a:cs typeface="Times New Roman"/>
              </a:rPr>
              <a:t>。</a:t>
            </a:r>
            <a:endParaRPr lang="zh-CN" altLang="zh-CN" sz="1050" kern="100" dirty="0">
              <a:solidFill>
                <a:srgbClr val="3366FF"/>
              </a:solidFill>
              <a:effectLst/>
              <a:latin typeface="宋体"/>
              <a:cs typeface="Courier New"/>
            </a:endParaRPr>
          </a:p>
        </p:txBody>
      </p:sp>
      <p:graphicFrame>
        <p:nvGraphicFramePr>
          <p:cNvPr id="3" name="对象 2"/>
          <p:cNvGraphicFramePr>
            <a:graphicFrameLocks noChangeAspect="1"/>
          </p:cNvGraphicFramePr>
          <p:nvPr>
            <p:extLst>
              <p:ext uri="{D42A27DB-BD31-4B8C-83A1-F6EECF244321}">
                <p14:modId xmlns:p14="http://schemas.microsoft.com/office/powerpoint/2010/main" xmlns="" val="1797254151"/>
              </p:ext>
            </p:extLst>
          </p:nvPr>
        </p:nvGraphicFramePr>
        <p:xfrm>
          <a:off x="623297" y="3053408"/>
          <a:ext cx="11056937" cy="3171825"/>
        </p:xfrm>
        <a:graphic>
          <a:graphicData uri="http://schemas.openxmlformats.org/presentationml/2006/ole">
            <p:oleObj spid="_x0000_s2067" name="文档" r:id="rId5" imgW="11047989" imgH="3179022" progId="">
              <p:embed/>
            </p:oleObj>
          </a:graphicData>
        </a:graphic>
      </p:graphicFrame>
      <p:sp>
        <p:nvSpPr>
          <p:cNvPr id="13" name="矩形 1"/>
          <p:cNvSpPr>
            <a:spLocks noChangeArrowheads="1"/>
          </p:cNvSpPr>
          <p:nvPr/>
        </p:nvSpPr>
        <p:spPr bwMode="auto">
          <a:xfrm>
            <a:off x="3468042" y="4388111"/>
            <a:ext cx="723205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u="wavy" dirty="0">
                <a:solidFill>
                  <a:srgbClr val="3366FF"/>
                </a:solidFill>
                <a:latin typeface="Times New Roman"/>
                <a:ea typeface="黑体"/>
                <a:cs typeface="Times New Roman"/>
              </a:rPr>
              <a:t>把我国尽快从落后的农业国变成先进</a:t>
            </a:r>
            <a:r>
              <a:rPr lang="zh-CN" altLang="zh-CN" sz="2400" b="1" u="wavy" dirty="0" smtClean="0">
                <a:solidFill>
                  <a:srgbClr val="3366FF"/>
                </a:solidFill>
                <a:latin typeface="Times New Roman"/>
                <a:ea typeface="黑体"/>
                <a:cs typeface="Times New Roman"/>
              </a:rPr>
              <a:t>的</a:t>
            </a:r>
            <a:r>
              <a:rPr lang="en-US" altLang="zh-CN" sz="2400" b="1" u="wavy" dirty="0" smtClean="0">
                <a:solidFill>
                  <a:srgbClr val="3366FF"/>
                </a:solidFill>
                <a:latin typeface="Times New Roman"/>
                <a:ea typeface="黑体"/>
                <a:cs typeface="Times New Roman"/>
              </a:rPr>
              <a:t>________</a:t>
            </a:r>
            <a:r>
              <a:rPr lang="zh-CN" altLang="zh-CN" sz="2400" b="1" dirty="0" smtClean="0">
                <a:solidFill>
                  <a:srgbClr val="3366FF"/>
                </a:solidFill>
                <a:latin typeface="Times New Roman"/>
                <a:cs typeface="Times New Roman"/>
              </a:rPr>
              <a:t>。</a:t>
            </a:r>
            <a:endParaRPr lang="zh-CN" altLang="zh-CN" sz="1050" kern="100" dirty="0">
              <a:solidFill>
                <a:srgbClr val="3366FF"/>
              </a:solidFill>
              <a:effectLst/>
              <a:latin typeface="宋体"/>
              <a:cs typeface="Courier New"/>
            </a:endParaRPr>
          </a:p>
        </p:txBody>
      </p:sp>
      <p:sp>
        <p:nvSpPr>
          <p:cNvPr id="14" name="矩形 1"/>
          <p:cNvSpPr>
            <a:spLocks noChangeArrowheads="1"/>
          </p:cNvSpPr>
          <p:nvPr/>
        </p:nvSpPr>
        <p:spPr bwMode="auto">
          <a:xfrm>
            <a:off x="3370005" y="4830523"/>
            <a:ext cx="7955259"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dirty="0" smtClean="0">
                <a:solidFill>
                  <a:srgbClr val="3366FF"/>
                </a:solidFill>
                <a:latin typeface="Times New Roman"/>
                <a:ea typeface="楷体_GB2312"/>
                <a:cs typeface="Times New Roman"/>
              </a:rPr>
              <a:t>工作</a:t>
            </a:r>
            <a:r>
              <a:rPr lang="zh-CN" altLang="zh-CN" sz="2400" b="1" dirty="0">
                <a:solidFill>
                  <a:srgbClr val="3366FF"/>
                </a:solidFill>
                <a:latin typeface="Times New Roman"/>
                <a:ea typeface="楷体_GB2312"/>
                <a:cs typeface="Times New Roman"/>
              </a:rPr>
              <a:t>重心是经济建设</a:t>
            </a:r>
            <a:r>
              <a:rPr lang="zh-CN" altLang="zh-CN" sz="2400" b="1" dirty="0">
                <a:solidFill>
                  <a:srgbClr val="3366FF"/>
                </a:solidFill>
                <a:latin typeface="Times New Roman"/>
                <a:cs typeface="Times New Roman"/>
              </a:rPr>
              <a:t>。</a:t>
            </a:r>
            <a:endParaRPr lang="zh-CN" altLang="zh-CN" sz="1050" kern="100" dirty="0">
              <a:solidFill>
                <a:srgbClr val="3366FF"/>
              </a:solidFill>
              <a:effectLst/>
              <a:latin typeface="宋体"/>
              <a:cs typeface="Courier New"/>
            </a:endParaRPr>
          </a:p>
        </p:txBody>
      </p:sp>
    </p:spTree>
    <p:extLst>
      <p:ext uri="{BB962C8B-B14F-4D97-AF65-F5344CB8AC3E}">
        <p14:creationId xmlns:p14="http://schemas.microsoft.com/office/powerpoint/2010/main" xmlns=""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linds(horizontal)">
                                      <p:cBhvr>
                                        <p:cTn id="13" dur="500"/>
                                        <p:tgtEl>
                                          <p:spTgt spid="12"/>
                                        </p:tgtEl>
                                      </p:cBhvr>
                                    </p:animEffec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horizontal)">
                                      <p:cBhvr>
                                        <p:cTn id="19" dur="500"/>
                                        <p:tgtEl>
                                          <p:spTgt spid="14"/>
                                        </p:tgtEl>
                                      </p:cBhvr>
                                    </p:animEffect>
                                  </p:childTnLst>
                                </p:cTn>
                              </p:par>
                            </p:childTnLst>
                          </p:cTn>
                        </p:par>
                      </p:childTnLst>
                    </p:cTn>
                  </p:par>
                </p:childTnLst>
              </p:cTn>
              <p:nextCondLst>
                <p:cond evt="onClick" delay="0">
                  <p:tgtEl>
                    <p:spTgt spid="13"/>
                  </p:tgtEl>
                </p:cond>
              </p:nextCondLst>
            </p:seq>
          </p:childTnLst>
        </p:cTn>
      </p:par>
    </p:tnLst>
    <p:bldLst>
      <p:bldP spid="11" grpId="0"/>
      <p:bldP spid="12"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428877" y="1207238"/>
            <a:ext cx="11304749"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宋体"/>
                <a:cs typeface="Times New Roman"/>
              </a:rPr>
              <a:t>③</a:t>
            </a:r>
            <a:r>
              <a:rPr lang="zh-CN" altLang="zh-CN" sz="2400" b="1" kern="100" dirty="0">
                <a:latin typeface="Times New Roman"/>
                <a:cs typeface="Times New Roman"/>
              </a:rPr>
              <a:t>意义：是我国建设社会主义道路的一次成功探索。</a:t>
            </a:r>
            <a:r>
              <a:rPr lang="zh-CN" altLang="zh-CN" sz="2400" b="1" kern="100" dirty="0">
                <a:latin typeface="宋体"/>
                <a:ea typeface="Times New Roman"/>
                <a:cs typeface="Courier New"/>
              </a:rPr>
              <a:t> </a:t>
            </a:r>
            <a:endParaRPr lang="en-US" altLang="zh-CN" sz="2400" b="1" kern="100" dirty="0" smtClean="0">
              <a:latin typeface="宋体"/>
              <a:ea typeface="Times New Roman"/>
              <a:cs typeface="Courier New"/>
            </a:endParaRPr>
          </a:p>
          <a:p>
            <a:pPr algn="just">
              <a:lnSpc>
                <a:spcPct val="150000"/>
              </a:lnSpc>
              <a:spcAft>
                <a:spcPts val="0"/>
              </a:spcAft>
              <a:tabLst>
                <a:tab pos="2700655" algn="l"/>
              </a:tabLst>
            </a:pPr>
            <a:r>
              <a:rPr lang="en-US" altLang="zh-CN" sz="2400" b="1" kern="100" dirty="0" smtClean="0">
                <a:latin typeface="Times New Roman"/>
                <a:cs typeface="Courier New"/>
              </a:rPr>
              <a:t>(</a:t>
            </a:r>
            <a:r>
              <a:rPr lang="en-US" altLang="zh-CN" sz="2400" b="1" kern="100" dirty="0">
                <a:latin typeface="Times New Roman"/>
                <a:cs typeface="Courier New"/>
              </a:rPr>
              <a:t>2)</a:t>
            </a:r>
            <a:r>
              <a:rPr lang="zh-CN" altLang="zh-CN" sz="2400" b="1" kern="100" dirty="0">
                <a:latin typeface="Times New Roman"/>
                <a:cs typeface="Times New Roman"/>
              </a:rPr>
              <a:t>提出关于正确</a:t>
            </a:r>
            <a:r>
              <a:rPr lang="zh-CN" altLang="zh-CN" sz="2400" b="1" kern="100" dirty="0" smtClean="0">
                <a:latin typeface="Times New Roman"/>
                <a:cs typeface="Times New Roman"/>
              </a:rPr>
              <a:t>处理</a:t>
            </a:r>
            <a:r>
              <a:rPr lang="en-US" altLang="zh-CN" sz="2400" b="1" kern="100" dirty="0" smtClean="0">
                <a:latin typeface="Times New Roman"/>
                <a:cs typeface="Times New Roman"/>
              </a:rPr>
              <a:t>______________</a:t>
            </a:r>
            <a:r>
              <a:rPr lang="zh-CN" altLang="zh-CN" sz="2400" b="1" kern="100" dirty="0" smtClean="0">
                <a:latin typeface="Times New Roman"/>
                <a:cs typeface="Times New Roman"/>
              </a:rPr>
              <a:t>的</a:t>
            </a:r>
            <a:r>
              <a:rPr lang="zh-CN" altLang="zh-CN" sz="2400" b="1" kern="100" dirty="0">
                <a:latin typeface="Times New Roman"/>
                <a:cs typeface="Times New Roman"/>
              </a:rPr>
              <a:t>重要思想。</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①</a:t>
            </a:r>
            <a:r>
              <a:rPr lang="zh-CN" altLang="zh-CN" sz="2400" b="1" kern="100" dirty="0">
                <a:latin typeface="Times New Roman"/>
                <a:cs typeface="Times New Roman"/>
              </a:rPr>
              <a:t>时间：</a:t>
            </a:r>
            <a:r>
              <a:rPr lang="en-US" altLang="zh-CN" sz="2400" b="1" kern="100" dirty="0">
                <a:latin typeface="Times New Roman"/>
                <a:cs typeface="Courier New"/>
              </a:rPr>
              <a:t>1957</a:t>
            </a:r>
            <a:r>
              <a:rPr lang="zh-CN" altLang="zh-CN" sz="2400" b="1" kern="100" dirty="0">
                <a:latin typeface="Times New Roman"/>
                <a:cs typeface="Times New Roman"/>
              </a:rPr>
              <a:t>年春。</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宋体"/>
                <a:cs typeface="Times New Roman"/>
              </a:rPr>
              <a:t>②</a:t>
            </a:r>
            <a:r>
              <a:rPr lang="zh-CN" altLang="zh-CN" sz="2400" b="1" kern="100" dirty="0">
                <a:latin typeface="Times New Roman"/>
                <a:cs typeface="Times New Roman"/>
              </a:rPr>
              <a:t>意义：为认识中国基本国情奠定了理论基础。</a:t>
            </a:r>
            <a:endParaRPr lang="zh-CN" altLang="zh-CN" sz="1050" kern="100" dirty="0">
              <a:effectLst/>
              <a:latin typeface="宋体"/>
              <a:cs typeface="Courier New"/>
            </a:endParaRPr>
          </a:p>
        </p:txBody>
      </p:sp>
      <p:sp>
        <p:nvSpPr>
          <p:cNvPr id="4" name="矩形 3"/>
          <p:cNvSpPr/>
          <p:nvPr/>
        </p:nvSpPr>
        <p:spPr>
          <a:xfrm>
            <a:off x="3358130" y="1846315"/>
            <a:ext cx="2040943" cy="461665"/>
          </a:xfrm>
          <a:prstGeom prst="rect">
            <a:avLst/>
          </a:prstGeom>
        </p:spPr>
        <p:txBody>
          <a:bodyPr wrap="none">
            <a:spAutoFit/>
          </a:bodyPr>
          <a:lstStyle/>
          <a:p>
            <a:r>
              <a:rPr lang="zh-CN" altLang="zh-CN" sz="2400" b="1" kern="100" dirty="0">
                <a:solidFill>
                  <a:srgbClr val="FF0000"/>
                </a:solidFill>
                <a:latin typeface="Times New Roman"/>
                <a:cs typeface="Times New Roman"/>
              </a:rPr>
              <a:t>人民内部矛盾</a:t>
            </a:r>
            <a:endParaRPr lang="zh-CN" altLang="en-US" sz="2400" b="1" dirty="0">
              <a:solidFill>
                <a:srgbClr val="FF0000"/>
              </a:solidFill>
            </a:endParaRPr>
          </a:p>
        </p:txBody>
      </p:sp>
    </p:spTree>
    <p:extLst>
      <p:ext uri="{BB962C8B-B14F-4D97-AF65-F5344CB8AC3E}">
        <p14:creationId xmlns:p14="http://schemas.microsoft.com/office/powerpoint/2010/main" xmlns="" val="237409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57604" y="813685"/>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2</a:t>
            </a:r>
            <a:r>
              <a:rPr lang="en-US" altLang="zh-CN" sz="2400" b="1" kern="100">
                <a:latin typeface="Times New Roman"/>
                <a:cs typeface="Courier New"/>
              </a:rPr>
              <a:t>.</a:t>
            </a:r>
            <a:r>
              <a:rPr lang="zh-CN" altLang="zh-CN" sz="2400" b="1" kern="100" dirty="0">
                <a:latin typeface="Times New Roman"/>
                <a:ea typeface="黑体"/>
                <a:cs typeface="Times New Roman"/>
              </a:rPr>
              <a:t>探索失误</a:t>
            </a:r>
            <a:endParaRPr lang="zh-CN" altLang="zh-CN" sz="1050" kern="100" dirty="0">
              <a:effectLst/>
              <a:latin typeface="宋体"/>
              <a:cs typeface="Courier New"/>
            </a:endParaRPr>
          </a:p>
        </p:txBody>
      </p:sp>
      <p:sp>
        <p:nvSpPr>
          <p:cNvPr id="6" name="矩形 1"/>
          <p:cNvSpPr>
            <a:spLocks noChangeArrowheads="1"/>
          </p:cNvSpPr>
          <p:nvPr/>
        </p:nvSpPr>
        <p:spPr bwMode="auto">
          <a:xfrm>
            <a:off x="588450" y="1462525"/>
            <a:ext cx="11052345" cy="34163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表现：</a:t>
            </a:r>
            <a:r>
              <a:rPr lang="en-US" altLang="zh-CN" sz="2400" b="1" kern="100" dirty="0">
                <a:latin typeface="Times New Roman"/>
                <a:cs typeface="Courier New"/>
              </a:rPr>
              <a:t>1958</a:t>
            </a:r>
            <a:r>
              <a:rPr lang="zh-CN" altLang="zh-CN" sz="2400" b="1" kern="100" dirty="0">
                <a:latin typeface="Times New Roman"/>
                <a:cs typeface="Times New Roman"/>
              </a:rPr>
              <a:t>年，提出</a:t>
            </a:r>
            <a:r>
              <a:rPr lang="en-US" altLang="zh-CN" sz="2400" b="1" kern="100" dirty="0" smtClean="0">
                <a:latin typeface="宋体"/>
                <a:cs typeface="Times New Roman"/>
              </a:rPr>
              <a:t>“___________</a:t>
            </a:r>
            <a:r>
              <a:rPr lang="zh-CN" altLang="zh-CN" sz="2400" b="1" kern="100" dirty="0" smtClean="0">
                <a:latin typeface="Times New Roman"/>
                <a:cs typeface="Times New Roman"/>
              </a:rPr>
              <a:t>，</a:t>
            </a:r>
            <a:r>
              <a:rPr lang="zh-CN" altLang="zh-CN" sz="2400" b="1" kern="100" dirty="0">
                <a:latin typeface="Times New Roman"/>
                <a:cs typeface="Times New Roman"/>
              </a:rPr>
              <a:t>力争上游，多快好省地建设社会主义</a:t>
            </a:r>
            <a:r>
              <a:rPr lang="en-US" altLang="zh-CN" sz="2400" b="1" kern="100" dirty="0">
                <a:latin typeface="宋体"/>
                <a:cs typeface="Times New Roman"/>
              </a:rPr>
              <a:t>”</a:t>
            </a:r>
            <a:r>
              <a:rPr lang="zh-CN" altLang="zh-CN" sz="2400" b="1" kern="100" dirty="0">
                <a:latin typeface="Times New Roman"/>
                <a:cs typeface="Times New Roman"/>
              </a:rPr>
              <a:t>的总路线，</a:t>
            </a:r>
            <a:r>
              <a:rPr lang="zh-CN" altLang="zh-CN" sz="2400" b="1" kern="100" dirty="0" smtClean="0">
                <a:latin typeface="Times New Roman"/>
                <a:cs typeface="Times New Roman"/>
              </a:rPr>
              <a:t>掀起</a:t>
            </a:r>
            <a:r>
              <a:rPr lang="en-US" altLang="zh-CN" sz="2400" b="1" kern="100" dirty="0" smtClean="0">
                <a:latin typeface="Times New Roman"/>
                <a:cs typeface="Times New Roman"/>
              </a:rPr>
              <a:t>	                </a:t>
            </a:r>
            <a:r>
              <a:rPr lang="zh-CN" altLang="zh-CN" sz="2400" b="1" kern="100" dirty="0" smtClean="0">
                <a:latin typeface="Times New Roman"/>
                <a:cs typeface="Times New Roman"/>
              </a:rPr>
              <a:t>和</a:t>
            </a:r>
            <a:endParaRPr lang="en-US" altLang="zh-CN" sz="2400" b="1" kern="100" dirty="0" smtClean="0">
              <a:latin typeface="Times New Roman"/>
              <a:cs typeface="Times New Roman"/>
            </a:endParaRPr>
          </a:p>
          <a:p>
            <a:pPr algn="just">
              <a:lnSpc>
                <a:spcPct val="150000"/>
              </a:lnSpc>
              <a:spcAft>
                <a:spcPts val="0"/>
              </a:spcAft>
              <a:tabLst>
                <a:tab pos="2700655" algn="l"/>
              </a:tabLst>
            </a:pPr>
            <a:endParaRPr lang="en-US" altLang="zh-CN" sz="2400" b="1" kern="100" dirty="0" smtClean="0">
              <a:latin typeface="Times New Roman"/>
              <a:cs typeface="Courier New"/>
            </a:endParaRPr>
          </a:p>
          <a:p>
            <a:pPr algn="just">
              <a:lnSpc>
                <a:spcPct val="150000"/>
              </a:lnSpc>
              <a:spcAft>
                <a:spcPts val="0"/>
              </a:spcAft>
              <a:tabLst>
                <a:tab pos="2700655" algn="l"/>
              </a:tabLst>
            </a:pPr>
            <a:r>
              <a:rPr lang="en-US" altLang="zh-CN" sz="2400" b="1" kern="100" dirty="0" smtClean="0">
                <a:latin typeface="Times New Roman"/>
                <a:cs typeface="Courier New"/>
              </a:rPr>
              <a:t>(</a:t>
            </a:r>
            <a:r>
              <a:rPr lang="en-US" altLang="zh-CN" sz="2400" b="1" kern="100" dirty="0">
                <a:latin typeface="Times New Roman"/>
                <a:cs typeface="Courier New"/>
              </a:rPr>
              <a:t>2)</a:t>
            </a:r>
            <a:r>
              <a:rPr lang="zh-CN" altLang="zh-CN" sz="2400" b="1" kern="100" dirty="0">
                <a:latin typeface="Times New Roman"/>
                <a:cs typeface="Times New Roman"/>
              </a:rPr>
              <a:t>评价：反映了广大人民迫切要求改变我国经济文化落后状况的普遍愿望，但由于片面追求经济建设高速度，忽视客观经济规律，导致</a:t>
            </a:r>
            <a:r>
              <a:rPr lang="zh-CN" altLang="zh-CN" sz="2400" b="1" kern="100" dirty="0" smtClean="0">
                <a:latin typeface="Times New Roman"/>
                <a:cs typeface="Times New Roman"/>
              </a:rPr>
              <a:t>出现</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年</a:t>
            </a:r>
            <a:r>
              <a:rPr lang="zh-CN" altLang="zh-CN" sz="2400" b="1" kern="100" dirty="0">
                <a:latin typeface="Times New Roman"/>
                <a:cs typeface="Times New Roman"/>
              </a:rPr>
              <a:t>的严重经济困难。</a:t>
            </a:r>
            <a:endParaRPr lang="zh-CN" altLang="zh-CN" sz="1050" kern="100" dirty="0">
              <a:effectLst/>
              <a:latin typeface="宋体"/>
              <a:cs typeface="Courier New"/>
            </a:endParaRPr>
          </a:p>
        </p:txBody>
      </p:sp>
      <p:sp>
        <p:nvSpPr>
          <p:cNvPr id="2" name="11"/>
          <p:cNvSpPr/>
          <p:nvPr/>
        </p:nvSpPr>
        <p:spPr>
          <a:xfrm>
            <a:off x="2912376" y="2115099"/>
            <a:ext cx="1731564" cy="461665"/>
          </a:xfrm>
          <a:prstGeom prst="rect">
            <a:avLst/>
          </a:prstGeom>
        </p:spPr>
        <p:txBody>
          <a:bodyPr wrap="none">
            <a:spAutoFit/>
          </a:bodyPr>
          <a:lstStyle/>
          <a:p>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大跃进</a:t>
            </a:r>
            <a:r>
              <a:rPr lang="en-US" altLang="zh-CN" sz="2400" b="1" u="wavy" kern="100" dirty="0">
                <a:solidFill>
                  <a:srgbClr val="3366FF"/>
                </a:solidFill>
                <a:latin typeface="宋体"/>
                <a:cs typeface="Times New Roman"/>
              </a:rPr>
              <a:t>”</a:t>
            </a:r>
            <a:endParaRPr lang="zh-CN" altLang="en-US" dirty="0">
              <a:solidFill>
                <a:srgbClr val="3366FF"/>
              </a:solidFill>
            </a:endParaRPr>
          </a:p>
        </p:txBody>
      </p:sp>
      <p:sp>
        <p:nvSpPr>
          <p:cNvPr id="3" name="2"/>
          <p:cNvSpPr/>
          <p:nvPr/>
        </p:nvSpPr>
        <p:spPr>
          <a:xfrm>
            <a:off x="4912108" y="2024440"/>
            <a:ext cx="2659702" cy="559769"/>
          </a:xfrm>
          <a:prstGeom prst="rect">
            <a:avLst/>
          </a:prstGeom>
        </p:spPr>
        <p:txBody>
          <a:bodyPr wrap="none">
            <a:spAutoFit/>
          </a:bodyPr>
          <a:lstStyle/>
          <a:p>
            <a:pPr lvl="0" algn="just">
              <a:lnSpc>
                <a:spcPct val="150000"/>
              </a:lnSpc>
              <a:tabLst>
                <a:tab pos="2700655" algn="l"/>
              </a:tabLst>
            </a:pPr>
            <a:r>
              <a:rPr lang="zh-CN" altLang="zh-CN" sz="2400" b="1" u="wavy" kern="100" dirty="0">
                <a:solidFill>
                  <a:srgbClr val="3366FF"/>
                </a:solidFill>
                <a:latin typeface="Times New Roman"/>
                <a:ea typeface="黑体"/>
                <a:cs typeface="Times New Roman"/>
              </a:rPr>
              <a:t>人民公社化运动</a:t>
            </a:r>
            <a:r>
              <a:rPr lang="zh-CN" altLang="zh-CN" sz="2400" b="1" kern="100" dirty="0">
                <a:solidFill>
                  <a:srgbClr val="3366FF"/>
                </a:solidFill>
                <a:latin typeface="Times New Roman"/>
                <a:cs typeface="Times New Roman"/>
              </a:rPr>
              <a:t>。</a:t>
            </a:r>
            <a:endParaRPr lang="zh-CN" altLang="zh-CN" sz="1050" kern="100" dirty="0">
              <a:solidFill>
                <a:srgbClr val="3366FF"/>
              </a:solidFill>
              <a:latin typeface="宋体"/>
              <a:cs typeface="Courier New"/>
            </a:endParaRPr>
          </a:p>
        </p:txBody>
      </p:sp>
      <p:sp>
        <p:nvSpPr>
          <p:cNvPr id="4" name="矩形 3"/>
          <p:cNvSpPr/>
          <p:nvPr/>
        </p:nvSpPr>
        <p:spPr>
          <a:xfrm>
            <a:off x="1487408" y="2564889"/>
            <a:ext cx="6096000" cy="646331"/>
          </a:xfrm>
          <a:prstGeom prst="rect">
            <a:avLst/>
          </a:prstGeom>
        </p:spPr>
        <p:txBody>
          <a:bodyPr>
            <a:spAutoFit/>
          </a:bodyPr>
          <a:lstStyle/>
          <a:p>
            <a:pPr lvl="0" algn="just">
              <a:lnSpc>
                <a:spcPct val="150000"/>
              </a:lnSpc>
              <a:tabLst>
                <a:tab pos="2700655" algn="l"/>
              </a:tabLst>
            </a:pPr>
            <a:r>
              <a:rPr lang="zh-CN" altLang="zh-CN" sz="2400" b="1" kern="100" dirty="0">
                <a:solidFill>
                  <a:srgbClr val="3366FF"/>
                </a:solidFill>
                <a:latin typeface="Times New Roman"/>
                <a:cs typeface="Times New Roman"/>
              </a:rPr>
              <a:t>　</a:t>
            </a:r>
            <a:r>
              <a:rPr lang="zh-CN" altLang="zh-CN" sz="2400" b="1" kern="100" dirty="0">
                <a:solidFill>
                  <a:srgbClr val="3366FF"/>
                </a:solidFill>
                <a:latin typeface="Times New Roman"/>
                <a:ea typeface="楷体_GB2312"/>
                <a:cs typeface="Times New Roman"/>
              </a:rPr>
              <a:t>大炼钢铁运动　</a:t>
            </a:r>
            <a:endParaRPr lang="zh-CN" altLang="zh-CN" sz="1050" kern="100" dirty="0">
              <a:solidFill>
                <a:srgbClr val="3366FF"/>
              </a:solidFill>
              <a:latin typeface="宋体"/>
              <a:cs typeface="Courier New"/>
            </a:endParaRPr>
          </a:p>
        </p:txBody>
      </p:sp>
      <p:sp>
        <p:nvSpPr>
          <p:cNvPr id="7" name="矩形 6"/>
          <p:cNvSpPr/>
          <p:nvPr/>
        </p:nvSpPr>
        <p:spPr>
          <a:xfrm>
            <a:off x="4308680" y="2564889"/>
            <a:ext cx="6096000" cy="646331"/>
          </a:xfrm>
          <a:prstGeom prst="rect">
            <a:avLst/>
          </a:prstGeom>
        </p:spPr>
        <p:txBody>
          <a:bodyPr>
            <a:spAutoFit/>
          </a:bodyPr>
          <a:lstStyle/>
          <a:p>
            <a:pPr lvl="0" algn="just">
              <a:lnSpc>
                <a:spcPct val="150000"/>
              </a:lnSpc>
              <a:tabLst>
                <a:tab pos="2700655" algn="l"/>
              </a:tabLst>
            </a:pPr>
            <a:r>
              <a:rPr lang="zh-CN" altLang="zh-CN" sz="2400" b="1" kern="100" dirty="0" smtClean="0">
                <a:solidFill>
                  <a:srgbClr val="3366FF"/>
                </a:solidFill>
                <a:latin typeface="Times New Roman"/>
                <a:ea typeface="楷体_GB2312"/>
                <a:cs typeface="Times New Roman"/>
              </a:rPr>
              <a:t>生产关系</a:t>
            </a:r>
            <a:r>
              <a:rPr lang="zh-CN" altLang="zh-CN" sz="2400" b="1" kern="100" dirty="0">
                <a:solidFill>
                  <a:srgbClr val="3366FF"/>
                </a:solidFill>
                <a:latin typeface="Times New Roman"/>
                <a:ea typeface="楷体_GB2312"/>
                <a:cs typeface="Times New Roman"/>
              </a:rPr>
              <a:t>变革超越生产力水平</a:t>
            </a:r>
            <a:endParaRPr lang="zh-CN" altLang="zh-CN" sz="1050" kern="100" dirty="0">
              <a:solidFill>
                <a:srgbClr val="3366FF"/>
              </a:solidFill>
              <a:latin typeface="宋体"/>
              <a:cs typeface="Courier New"/>
            </a:endParaRPr>
          </a:p>
        </p:txBody>
      </p:sp>
      <p:sp>
        <p:nvSpPr>
          <p:cNvPr id="8" name="矩形 7"/>
          <p:cNvSpPr/>
          <p:nvPr/>
        </p:nvSpPr>
        <p:spPr>
          <a:xfrm>
            <a:off x="4350154" y="1543366"/>
            <a:ext cx="1422184" cy="461665"/>
          </a:xfrm>
          <a:prstGeom prst="rect">
            <a:avLst/>
          </a:prstGeom>
        </p:spPr>
        <p:txBody>
          <a:bodyPr wrap="none">
            <a:spAutoFit/>
          </a:bodyPr>
          <a:lstStyle/>
          <a:p>
            <a:r>
              <a:rPr lang="zh-CN" altLang="zh-CN" sz="2400" b="1" kern="100" dirty="0">
                <a:solidFill>
                  <a:srgbClr val="FF0000"/>
                </a:solidFill>
                <a:latin typeface="Times New Roman"/>
                <a:cs typeface="Times New Roman"/>
              </a:rPr>
              <a:t>鼓足干劲</a:t>
            </a:r>
            <a:endParaRPr lang="zh-CN" altLang="en-US" sz="2400" b="1" dirty="0">
              <a:solidFill>
                <a:srgbClr val="FF0000"/>
              </a:solidFill>
            </a:endParaRPr>
          </a:p>
        </p:txBody>
      </p:sp>
      <p:sp>
        <p:nvSpPr>
          <p:cNvPr id="9" name="矩形 8"/>
          <p:cNvSpPr/>
          <p:nvPr/>
        </p:nvSpPr>
        <p:spPr>
          <a:xfrm>
            <a:off x="8842708" y="3724571"/>
            <a:ext cx="1725152" cy="461665"/>
          </a:xfrm>
          <a:prstGeom prst="rect">
            <a:avLst/>
          </a:prstGeom>
        </p:spPr>
        <p:txBody>
          <a:bodyPr wrap="none">
            <a:spAutoFit/>
          </a:bodyPr>
          <a:lstStyle/>
          <a:p>
            <a:r>
              <a:rPr lang="en-US" altLang="zh-CN" sz="2400" b="1" kern="100">
                <a:solidFill>
                  <a:srgbClr val="FF0000"/>
                </a:solidFill>
                <a:latin typeface="Times New Roman"/>
              </a:rPr>
              <a:t>1959</a:t>
            </a:r>
            <a:r>
              <a:rPr lang="zh-CN" altLang="zh-CN" sz="2400" b="1" kern="100" dirty="0">
                <a:solidFill>
                  <a:srgbClr val="FF0000"/>
                </a:solidFill>
                <a:latin typeface="Times New Roman"/>
                <a:cs typeface="Times New Roman"/>
              </a:rPr>
              <a:t>至</a:t>
            </a:r>
            <a:r>
              <a:rPr lang="en-US" altLang="zh-CN" sz="2400" b="1" kern="100" dirty="0">
                <a:solidFill>
                  <a:srgbClr val="FF0000"/>
                </a:solidFill>
                <a:latin typeface="Times New Roman"/>
              </a:rPr>
              <a:t>1961</a:t>
            </a:r>
            <a:endParaRPr lang="zh-CN" altLang="en-US" sz="2400" b="1" dirty="0">
              <a:solidFill>
                <a:srgbClr val="FF0000"/>
              </a:solidFill>
            </a:endParaRPr>
          </a:p>
        </p:txBody>
      </p:sp>
    </p:spTree>
    <p:extLst>
      <p:ext uri="{BB962C8B-B14F-4D97-AF65-F5344CB8AC3E}">
        <p14:creationId xmlns:p14="http://schemas.microsoft.com/office/powerpoint/2010/main" xmlns="" val="1484044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
                                        <p:tgtEl>
                                          <p:spTgt spid="4"/>
                                        </p:tgtEl>
                                      </p:cBhvr>
                                    </p:animEffect>
                                  </p:childTnLst>
                                </p:cTn>
                              </p:par>
                            </p:childTnLst>
                          </p:cTn>
                        </p:par>
                      </p:childTnLst>
                    </p:cTn>
                  </p:par>
                </p:childTnLst>
              </p:cTn>
              <p:nextCondLst>
                <p:cond evt="onClick" delay="0">
                  <p:tgtEl>
                    <p:spTgt spid="2"/>
                  </p:tgtEl>
                </p:cond>
              </p:nextCondLst>
            </p:seq>
            <p:seq concurrent="1" nextAc="seek">
              <p:cTn id="19" restart="whenNotActive" fill="hold" evtFilter="cancelBubble" nodeType="interactiveSeq">
                <p:stCondLst>
                  <p:cond evt="onClick" delay="0">
                    <p:tgtEl>
                      <p:spTgt spid="3"/>
                    </p:tgtEl>
                  </p:cond>
                </p:stCondLst>
                <p:endSync evt="end" delay="0">
                  <p:rtn val="all"/>
                </p:endSync>
                <p:childTnLst>
                  <p:par>
                    <p:cTn id="20" fill="hold">
                      <p:stCondLst>
                        <p:cond delay="0"/>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linds(horizontal)">
                                      <p:cBhvr>
                                        <p:cTn id="24" dur="500"/>
                                        <p:tgtEl>
                                          <p:spTgt spid="7"/>
                                        </p:tgtEl>
                                      </p:cBhvr>
                                    </p:animEffect>
                                  </p:childTnLst>
                                </p:cTn>
                              </p:par>
                            </p:childTnLst>
                          </p:cTn>
                        </p:par>
                      </p:childTnLst>
                    </p:cTn>
                  </p:par>
                </p:childTnLst>
              </p:cTn>
              <p:nextCondLst>
                <p:cond evt="onClick" delay="0">
                  <p:tgtEl>
                    <p:spTgt spid="3"/>
                  </p:tgtEl>
                </p:cond>
              </p:nextCondLst>
            </p:seq>
          </p:childTnLst>
        </p:cTn>
      </p:par>
    </p:tnLst>
    <p:bldLst>
      <p:bldP spid="4"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257604" y="667380"/>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3</a:t>
            </a:r>
            <a:r>
              <a:rPr lang="en-US" altLang="zh-CN" sz="2400" b="1" kern="100">
                <a:latin typeface="Times New Roman"/>
                <a:cs typeface="Courier New"/>
              </a:rPr>
              <a:t>.</a:t>
            </a:r>
            <a:r>
              <a:rPr lang="zh-CN" altLang="zh-CN" sz="2400" b="1" kern="100" dirty="0">
                <a:latin typeface="Times New Roman"/>
                <a:ea typeface="黑体"/>
                <a:cs typeface="Times New Roman"/>
              </a:rPr>
              <a:t>政策调整</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xmlns="" val="2996279025"/>
              </p:ext>
            </p:extLst>
          </p:nvPr>
        </p:nvGraphicFramePr>
        <p:xfrm>
          <a:off x="628650" y="1374195"/>
          <a:ext cx="10641013" cy="4286250"/>
        </p:xfrm>
        <a:graphic>
          <a:graphicData uri="http://schemas.openxmlformats.org/presentationml/2006/ole">
            <p:oleObj spid="_x0000_s5134" name="文档" r:id="rId3" imgW="10670310" imgH="4308780" progId="">
              <p:embed/>
            </p:oleObj>
          </a:graphicData>
        </a:graphic>
      </p:graphicFrame>
      <p:sp>
        <p:nvSpPr>
          <p:cNvPr id="3" name="2"/>
          <p:cNvSpPr/>
          <p:nvPr/>
        </p:nvSpPr>
        <p:spPr>
          <a:xfrm>
            <a:off x="7490158" y="3968681"/>
            <a:ext cx="2350323" cy="461665"/>
          </a:xfrm>
          <a:prstGeom prst="rect">
            <a:avLst/>
          </a:prstGeom>
        </p:spPr>
        <p:txBody>
          <a:bodyPr wrap="none">
            <a:spAutoFit/>
          </a:bodyPr>
          <a:lstStyle/>
          <a:p>
            <a:r>
              <a:rPr lang="en-US" altLang="zh-CN" sz="2400" b="1" dirty="0">
                <a:solidFill>
                  <a:srgbClr val="3366FF"/>
                </a:solidFill>
                <a:latin typeface="宋体"/>
                <a:cs typeface="Times New Roman"/>
              </a:rPr>
              <a:t>“</a:t>
            </a:r>
            <a:r>
              <a:rPr lang="zh-CN" altLang="zh-CN" sz="2400" b="1" u="wavy" dirty="0">
                <a:solidFill>
                  <a:srgbClr val="3366FF"/>
                </a:solidFill>
                <a:latin typeface="Times New Roman"/>
                <a:ea typeface="黑体"/>
                <a:cs typeface="Times New Roman"/>
              </a:rPr>
              <a:t>四个现代化</a:t>
            </a:r>
            <a:r>
              <a:rPr lang="en-US" altLang="zh-CN" sz="2400" b="1" dirty="0">
                <a:solidFill>
                  <a:srgbClr val="3366FF"/>
                </a:solidFill>
                <a:latin typeface="宋体"/>
                <a:cs typeface="Times New Roman"/>
              </a:rPr>
              <a:t>”</a:t>
            </a:r>
            <a:endParaRPr lang="zh-CN" altLang="en-US" sz="2400" dirty="0">
              <a:solidFill>
                <a:srgbClr val="3366FF"/>
              </a:solidFill>
            </a:endParaRPr>
          </a:p>
        </p:txBody>
      </p:sp>
      <p:sp>
        <p:nvSpPr>
          <p:cNvPr id="4" name="矩形 3"/>
          <p:cNvSpPr/>
          <p:nvPr/>
        </p:nvSpPr>
        <p:spPr>
          <a:xfrm>
            <a:off x="4717617" y="4544755"/>
            <a:ext cx="5134739" cy="461665"/>
          </a:xfrm>
          <a:prstGeom prst="rect">
            <a:avLst/>
          </a:prstGeom>
        </p:spPr>
        <p:txBody>
          <a:bodyPr wrap="none">
            <a:spAutoFit/>
          </a:bodyPr>
          <a:lstStyle/>
          <a:p>
            <a:r>
              <a:rPr lang="zh-CN" altLang="zh-CN" sz="2400" b="1" dirty="0">
                <a:solidFill>
                  <a:srgbClr val="3366FF"/>
                </a:solidFill>
                <a:latin typeface="Times New Roman"/>
                <a:ea typeface="楷体_GB2312"/>
                <a:cs typeface="Times New Roman"/>
              </a:rPr>
              <a:t>工业、农业、国防和科学技术现代化</a:t>
            </a:r>
            <a:endParaRPr lang="zh-CN" altLang="en-US" sz="2400" dirty="0">
              <a:solidFill>
                <a:srgbClr val="3366FF"/>
              </a:solidFill>
            </a:endParaRPr>
          </a:p>
        </p:txBody>
      </p:sp>
      <p:sp>
        <p:nvSpPr>
          <p:cNvPr id="7" name="矩形 1"/>
          <p:cNvSpPr>
            <a:spLocks noChangeArrowheads="1"/>
          </p:cNvSpPr>
          <p:nvPr/>
        </p:nvSpPr>
        <p:spPr bwMode="auto">
          <a:xfrm>
            <a:off x="588450" y="4978049"/>
            <a:ext cx="11052345" cy="1113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a:latin typeface="Times New Roman"/>
                <a:cs typeface="Courier New"/>
              </a:rPr>
              <a:t>(2)</a:t>
            </a:r>
            <a:r>
              <a:rPr lang="zh-CN" altLang="zh-CN" sz="2400" b="1" kern="100" dirty="0">
                <a:latin typeface="Times New Roman"/>
                <a:cs typeface="Times New Roman"/>
              </a:rPr>
              <a:t>结果：</a:t>
            </a:r>
            <a:r>
              <a:rPr lang="en-US" altLang="zh-CN" sz="2400" b="1" kern="100" dirty="0">
                <a:latin typeface="Times New Roman"/>
                <a:cs typeface="Courier New"/>
              </a:rPr>
              <a:t>1962</a:t>
            </a:r>
            <a:r>
              <a:rPr lang="zh-CN" altLang="zh-CN" sz="2400" b="1" kern="100" dirty="0">
                <a:latin typeface="Times New Roman"/>
                <a:cs typeface="Times New Roman"/>
              </a:rPr>
              <a:t>年下半年到</a:t>
            </a:r>
            <a:r>
              <a:rPr lang="en-US" altLang="zh-CN" sz="2400" b="1" kern="100" dirty="0">
                <a:latin typeface="Times New Roman"/>
                <a:cs typeface="Courier New"/>
              </a:rPr>
              <a:t>1965</a:t>
            </a:r>
            <a:r>
              <a:rPr lang="zh-CN" altLang="zh-CN" sz="2400" b="1" kern="100" dirty="0">
                <a:latin typeface="Times New Roman"/>
                <a:cs typeface="Times New Roman"/>
              </a:rPr>
              <a:t>年，国民经济稳步增长，接近并超过新中国成立以来最高水平。</a:t>
            </a:r>
            <a:endParaRPr lang="zh-CN" altLang="zh-CN" sz="1050" kern="100" dirty="0">
              <a:effectLst/>
              <a:latin typeface="宋体"/>
              <a:cs typeface="Courier New"/>
            </a:endParaRPr>
          </a:p>
        </p:txBody>
      </p:sp>
      <p:sp>
        <p:nvSpPr>
          <p:cNvPr id="8" name="矩形 7"/>
          <p:cNvSpPr/>
          <p:nvPr/>
        </p:nvSpPr>
        <p:spPr>
          <a:xfrm>
            <a:off x="8147884" y="1274738"/>
            <a:ext cx="803425" cy="461665"/>
          </a:xfrm>
          <a:prstGeom prst="rect">
            <a:avLst/>
          </a:prstGeom>
        </p:spPr>
        <p:txBody>
          <a:bodyPr wrap="none">
            <a:spAutoFit/>
          </a:bodyPr>
          <a:lstStyle/>
          <a:p>
            <a:r>
              <a:rPr lang="zh-CN" altLang="zh-CN" sz="2400" b="1" kern="100" dirty="0">
                <a:solidFill>
                  <a:srgbClr val="FF0000"/>
                </a:solidFill>
                <a:latin typeface="Times New Roman"/>
                <a:cs typeface="Times New Roman"/>
              </a:rPr>
              <a:t>调整</a:t>
            </a:r>
            <a:endParaRPr lang="zh-CN" altLang="en-US" sz="2400" b="1" dirty="0">
              <a:solidFill>
                <a:srgbClr val="FF0000"/>
              </a:solidFill>
            </a:endParaRPr>
          </a:p>
        </p:txBody>
      </p:sp>
    </p:spTree>
    <p:extLst>
      <p:ext uri="{BB962C8B-B14F-4D97-AF65-F5344CB8AC3E}">
        <p14:creationId xmlns:p14="http://schemas.microsoft.com/office/powerpoint/2010/main" xmlns="" val="530397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childTnLst>
                    </p:cTn>
                  </p:par>
                </p:childTnLst>
              </p:cTn>
              <p:nextCondLst>
                <p:cond evt="onClick" delay="0">
                  <p:tgtEl>
                    <p:spTgt spid="3"/>
                  </p:tgtEl>
                </p:cond>
              </p:nextCondLst>
            </p:seq>
          </p:childTnLst>
        </p:cTn>
      </p:par>
    </p:tnLst>
    <p:bldLst>
      <p:bldP spid="4"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E:\陈丽\2019\课件\创新设计 课堂讲义 历史 选修1（人教版）(老教材老标准)\教师word文档\知识点2中.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63352" y="620688"/>
            <a:ext cx="7302500" cy="684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矩形 1"/>
          <p:cNvSpPr>
            <a:spLocks noChangeArrowheads="1"/>
          </p:cNvSpPr>
          <p:nvPr/>
        </p:nvSpPr>
        <p:spPr bwMode="auto">
          <a:xfrm>
            <a:off x="588450" y="1116266"/>
            <a:ext cx="11052345" cy="4524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360000" indent="-457200" algn="just">
              <a:lnSpc>
                <a:spcPct val="150000"/>
              </a:lnSpc>
              <a:spcAft>
                <a:spcPts val="0"/>
              </a:spcAft>
              <a:tabLst>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原因</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1)20</a:t>
            </a:r>
            <a:r>
              <a:rPr lang="zh-CN" altLang="zh-CN" sz="2400" b="1" kern="100" dirty="0">
                <a:latin typeface="Times New Roman"/>
                <a:cs typeface="Times New Roman"/>
              </a:rPr>
              <a:t>世纪</a:t>
            </a:r>
            <a:r>
              <a:rPr lang="en-US" altLang="zh-CN" sz="2400" b="1" kern="100" dirty="0">
                <a:latin typeface="Times New Roman"/>
                <a:cs typeface="Courier New"/>
              </a:rPr>
              <a:t>60</a:t>
            </a:r>
            <a:r>
              <a:rPr lang="zh-CN" altLang="zh-CN" sz="2400" b="1" kern="100" dirty="0">
                <a:latin typeface="Times New Roman"/>
                <a:cs typeface="Times New Roman"/>
              </a:rPr>
              <a:t>年代中期，毛泽东认为存在资本主义复辟的危险。</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毛泽东强调</a:t>
            </a:r>
            <a:r>
              <a:rPr lang="en-US" altLang="zh-CN" sz="2400" b="1" kern="100" dirty="0" smtClean="0">
                <a:latin typeface="宋体"/>
                <a:cs typeface="Times New Roman"/>
              </a:rPr>
              <a:t>“________________”</a:t>
            </a:r>
            <a:r>
              <a:rPr lang="zh-CN" altLang="zh-CN" sz="2400" b="1" kern="100" dirty="0">
                <a:latin typeface="Times New Roman"/>
                <a:cs typeface="Times New Roman"/>
              </a:rPr>
              <a:t>，想通过发动</a:t>
            </a:r>
            <a:r>
              <a:rPr lang="zh-CN" altLang="zh-CN" sz="2400" b="1" kern="100" dirty="0">
                <a:latin typeface="宋体"/>
                <a:cs typeface="Times New Roman"/>
              </a:rPr>
              <a:t>“</a:t>
            </a:r>
            <a:r>
              <a:rPr lang="zh-CN" altLang="zh-CN" sz="2400" b="1" kern="100" dirty="0">
                <a:latin typeface="Times New Roman"/>
                <a:cs typeface="Times New Roman"/>
              </a:rPr>
              <a:t>文化大革命</a:t>
            </a:r>
            <a:r>
              <a:rPr lang="zh-CN" altLang="zh-CN" sz="2400" b="1" kern="100" dirty="0">
                <a:latin typeface="宋体"/>
                <a:cs typeface="Times New Roman"/>
              </a:rPr>
              <a:t>”</a:t>
            </a:r>
            <a:r>
              <a:rPr lang="zh-CN" altLang="zh-CN" sz="2400" b="1" kern="100" dirty="0">
                <a:latin typeface="Times New Roman"/>
                <a:cs typeface="Times New Roman"/>
              </a:rPr>
              <a:t>来防止资本主义复辟。</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过程</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1)1966</a:t>
            </a:r>
            <a:r>
              <a:rPr lang="zh-CN" altLang="zh-CN" sz="2400" b="1" kern="100" dirty="0">
                <a:latin typeface="Times New Roman"/>
                <a:cs typeface="Times New Roman"/>
              </a:rPr>
              <a:t>年春夏全面发动后，中央文革小组</a:t>
            </a:r>
            <a:r>
              <a:rPr lang="zh-CN" altLang="zh-CN" sz="2400" b="1" kern="100" dirty="0" smtClean="0">
                <a:latin typeface="Times New Roman"/>
                <a:cs typeface="Times New Roman"/>
              </a:rPr>
              <a:t>乘机</a:t>
            </a:r>
            <a:endParaRPr lang="en-US" altLang="zh-CN" sz="2400" b="1" kern="100" dirty="0" smtClean="0">
              <a:latin typeface="Times New Roman"/>
              <a:cs typeface="Times New Roman"/>
            </a:endParaRPr>
          </a:p>
          <a:p>
            <a:pPr marL="360000" indent="-457200" algn="just">
              <a:lnSpc>
                <a:spcPct val="150000"/>
              </a:lnSpc>
              <a:spcAft>
                <a:spcPts val="0"/>
              </a:spcAft>
              <a:tabLst>
                <a:tab pos="2700655" algn="l"/>
              </a:tabLst>
            </a:pPr>
            <a:endParaRPr lang="en-US" altLang="zh-CN" sz="2400" b="1" kern="100" dirty="0" smtClean="0">
              <a:latin typeface="Times New Roman"/>
              <a:cs typeface="Times New Roman"/>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2)1969</a:t>
            </a:r>
            <a:r>
              <a:rPr lang="zh-CN" altLang="zh-CN" sz="2400" b="1" kern="100" dirty="0">
                <a:latin typeface="Times New Roman"/>
                <a:cs typeface="Times New Roman"/>
              </a:rPr>
              <a:t>年</a:t>
            </a:r>
            <a:r>
              <a:rPr lang="en-US" altLang="zh-CN" sz="2400" b="1" kern="100" dirty="0">
                <a:latin typeface="Times New Roman"/>
                <a:cs typeface="Courier New"/>
              </a:rPr>
              <a:t>4</a:t>
            </a:r>
            <a:r>
              <a:rPr lang="zh-CN" altLang="zh-CN" sz="2400" b="1" kern="100" dirty="0">
                <a:latin typeface="Times New Roman"/>
                <a:cs typeface="Times New Roman"/>
              </a:rPr>
              <a:t>月中共九大之后，全国范围内普遍开展</a:t>
            </a:r>
            <a:r>
              <a:rPr lang="zh-CN" altLang="zh-CN" sz="2400" b="1" kern="100" dirty="0" smtClean="0">
                <a:latin typeface="Times New Roman"/>
                <a:cs typeface="Times New Roman"/>
              </a:rPr>
              <a:t>了</a:t>
            </a:r>
            <a:r>
              <a:rPr lang="en-US" altLang="zh-CN" sz="2400" b="1" kern="100" dirty="0" smtClean="0">
                <a:latin typeface="Times New Roman"/>
                <a:cs typeface="Times New Roman"/>
              </a:rPr>
              <a:t>                	   </a:t>
            </a:r>
            <a:r>
              <a:rPr lang="zh-CN" altLang="zh-CN" sz="2400" b="1" kern="100" dirty="0" smtClean="0">
                <a:latin typeface="Times New Roman"/>
                <a:cs typeface="Times New Roman"/>
              </a:rPr>
              <a:t>运动。</a:t>
            </a:r>
            <a:endParaRPr lang="zh-CN" altLang="zh-CN" sz="1050" kern="100" dirty="0">
              <a:latin typeface="宋体"/>
              <a:cs typeface="Courier New"/>
            </a:endParaRPr>
          </a:p>
        </p:txBody>
      </p:sp>
      <p:sp>
        <p:nvSpPr>
          <p:cNvPr id="9" name="矩形 1"/>
          <p:cNvSpPr>
            <a:spLocks noChangeArrowheads="1"/>
          </p:cNvSpPr>
          <p:nvPr/>
        </p:nvSpPr>
        <p:spPr bwMode="auto">
          <a:xfrm>
            <a:off x="2135560" y="524890"/>
            <a:ext cx="4390275"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en-US" altLang="zh-CN" sz="2400" b="1" kern="100" dirty="0">
                <a:latin typeface="宋体"/>
                <a:cs typeface="Times New Roman"/>
              </a:rPr>
              <a:t>“</a:t>
            </a:r>
            <a:r>
              <a:rPr lang="zh-CN" altLang="zh-CN" sz="2400" b="1" kern="100" dirty="0">
                <a:latin typeface="Times New Roman"/>
                <a:ea typeface="黑体"/>
                <a:cs typeface="Times New Roman"/>
              </a:rPr>
              <a:t>文化大革命</a:t>
            </a:r>
            <a:r>
              <a:rPr lang="en-US" altLang="zh-CN" sz="2400" b="1" kern="100" dirty="0">
                <a:latin typeface="宋体"/>
                <a:cs typeface="Times New Roman"/>
              </a:rPr>
              <a:t>”</a:t>
            </a:r>
            <a:endParaRPr lang="zh-CN" altLang="zh-CN" sz="1050" b="1" kern="100" dirty="0">
              <a:effectLst/>
              <a:latin typeface="宋体"/>
              <a:cs typeface="Courier New"/>
            </a:endParaRPr>
          </a:p>
        </p:txBody>
      </p:sp>
      <p:sp>
        <p:nvSpPr>
          <p:cNvPr id="6" name="1"/>
          <p:cNvSpPr>
            <a:spLocks noChangeArrowheads="1"/>
          </p:cNvSpPr>
          <p:nvPr/>
        </p:nvSpPr>
        <p:spPr bwMode="auto">
          <a:xfrm>
            <a:off x="1112922" y="3830386"/>
            <a:ext cx="9737341" cy="11302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lvl="0" indent="-457200" algn="r">
              <a:lnSpc>
                <a:spcPct val="150000"/>
              </a:lnSpc>
              <a:tabLst>
                <a:tab pos="2700655" algn="l"/>
              </a:tabLst>
            </a:pPr>
            <a:r>
              <a:rPr lang="zh-CN" altLang="zh-CN" sz="2400" b="1" u="wavy" kern="100" dirty="0">
                <a:solidFill>
                  <a:srgbClr val="3366FF"/>
                </a:solidFill>
                <a:latin typeface="Times New Roman"/>
                <a:ea typeface="黑体"/>
                <a:cs typeface="Times New Roman"/>
              </a:rPr>
              <a:t>煽动</a:t>
            </a:r>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打倒一切</a:t>
            </a:r>
            <a:r>
              <a:rPr lang="en-US" altLang="zh-CN" sz="2400" b="1" u="wavy"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和</a:t>
            </a:r>
            <a:r>
              <a:rPr lang="en-US" altLang="zh-CN" sz="2400" b="1" u="wavy" kern="100" dirty="0">
                <a:solidFill>
                  <a:srgbClr val="3366FF"/>
                </a:solidFill>
                <a:latin typeface="宋体"/>
                <a:cs typeface="Times New Roman"/>
              </a:rPr>
              <a:t>“</a:t>
            </a:r>
            <a:r>
              <a:rPr lang="zh-CN" altLang="zh-CN" sz="2400" b="1" u="wavy" kern="100" dirty="0" smtClean="0">
                <a:solidFill>
                  <a:srgbClr val="3366FF"/>
                </a:solidFill>
                <a:latin typeface="Times New Roman"/>
                <a:ea typeface="黑体"/>
                <a:cs typeface="Times New Roman"/>
              </a:rPr>
              <a:t>踢</a:t>
            </a:r>
            <a:endParaRPr lang="en-US" altLang="zh-CN" sz="2400" b="1" u="wavy" kern="100" dirty="0" smtClean="0">
              <a:solidFill>
                <a:srgbClr val="3366FF"/>
              </a:solidFill>
              <a:latin typeface="Times New Roman"/>
              <a:ea typeface="黑体"/>
              <a:cs typeface="Times New Roman"/>
            </a:endParaRPr>
          </a:p>
          <a:p>
            <a:pPr marL="360000" lvl="0" indent="-457200" algn="just">
              <a:lnSpc>
                <a:spcPct val="150000"/>
              </a:lnSpc>
              <a:tabLst>
                <a:tab pos="2700655" algn="l"/>
              </a:tabLst>
            </a:pPr>
            <a:r>
              <a:rPr lang="zh-CN" altLang="zh-CN" sz="2400" b="1" u="wavy" kern="100" dirty="0" smtClean="0">
                <a:solidFill>
                  <a:srgbClr val="3366FF"/>
                </a:solidFill>
                <a:latin typeface="Times New Roman"/>
                <a:ea typeface="黑体"/>
                <a:cs typeface="Times New Roman"/>
              </a:rPr>
              <a:t>开</a:t>
            </a:r>
            <a:r>
              <a:rPr lang="zh-CN" altLang="zh-CN" sz="2400" b="1" u="wavy" kern="100" dirty="0">
                <a:solidFill>
                  <a:srgbClr val="3366FF"/>
                </a:solidFill>
                <a:latin typeface="Times New Roman"/>
                <a:ea typeface="黑体"/>
                <a:cs typeface="Times New Roman"/>
              </a:rPr>
              <a:t>党委闹革命</a:t>
            </a:r>
            <a:r>
              <a:rPr lang="en-US" altLang="zh-CN" sz="2400" b="1" u="wavy" kern="100" dirty="0">
                <a:solidFill>
                  <a:srgbClr val="3366FF"/>
                </a:solidFill>
                <a:latin typeface="宋体"/>
                <a:cs typeface="Times New Roman"/>
              </a:rPr>
              <a:t>”</a:t>
            </a:r>
            <a:r>
              <a:rPr lang="zh-CN" altLang="zh-CN" sz="2400" b="1" kern="100" dirty="0" smtClean="0">
                <a:solidFill>
                  <a:srgbClr val="3366FF"/>
                </a:solidFill>
                <a:latin typeface="Times New Roman"/>
                <a:cs typeface="Times New Roman"/>
              </a:rPr>
              <a:t>。</a:t>
            </a:r>
            <a:endParaRPr lang="en-US" altLang="zh-CN" sz="2400" b="1" kern="100" dirty="0">
              <a:solidFill>
                <a:srgbClr val="3366FF"/>
              </a:solidFill>
              <a:latin typeface="Times New Roman"/>
              <a:cs typeface="Times New Roman"/>
            </a:endParaRPr>
          </a:p>
        </p:txBody>
      </p:sp>
      <p:sp>
        <p:nvSpPr>
          <p:cNvPr id="10" name="矩形 1"/>
          <p:cNvSpPr>
            <a:spLocks noChangeArrowheads="1"/>
          </p:cNvSpPr>
          <p:nvPr/>
        </p:nvSpPr>
        <p:spPr bwMode="auto">
          <a:xfrm>
            <a:off x="5918366" y="4289384"/>
            <a:ext cx="5433550"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lvl="0" indent="-457200" algn="just">
              <a:lnSpc>
                <a:spcPct val="150000"/>
              </a:lnSpc>
              <a:tabLst>
                <a:tab pos="2700655" algn="l"/>
              </a:tabLst>
            </a:pPr>
            <a:r>
              <a:rPr lang="zh-CN" altLang="zh-CN" sz="2400" b="1" kern="100" dirty="0" smtClean="0">
                <a:solidFill>
                  <a:srgbClr val="3366FF"/>
                </a:solidFill>
                <a:latin typeface="Times New Roman"/>
                <a:ea typeface="楷体_GB2312"/>
                <a:cs typeface="Times New Roman"/>
              </a:rPr>
              <a:t>社会</a:t>
            </a:r>
            <a:r>
              <a:rPr lang="zh-CN" altLang="zh-CN" sz="2400" b="1" kern="100" dirty="0">
                <a:solidFill>
                  <a:srgbClr val="3366FF"/>
                </a:solidFill>
                <a:latin typeface="Times New Roman"/>
                <a:ea typeface="楷体_GB2312"/>
                <a:cs typeface="Times New Roman"/>
              </a:rPr>
              <a:t>和生产秩序陷于混乱</a:t>
            </a:r>
            <a:r>
              <a:rPr lang="zh-CN" altLang="zh-CN" sz="2400" b="1" kern="100" dirty="0">
                <a:solidFill>
                  <a:srgbClr val="3366FF"/>
                </a:solidFill>
                <a:latin typeface="Times New Roman"/>
                <a:cs typeface="Times New Roman"/>
              </a:rPr>
              <a:t>。</a:t>
            </a:r>
            <a:endParaRPr lang="en-US" altLang="zh-CN" sz="2400" b="1" kern="100" dirty="0">
              <a:solidFill>
                <a:srgbClr val="3366FF"/>
              </a:solidFill>
              <a:latin typeface="Times New Roman"/>
              <a:cs typeface="Times New Roman"/>
            </a:endParaRPr>
          </a:p>
        </p:txBody>
      </p:sp>
      <p:sp>
        <p:nvSpPr>
          <p:cNvPr id="2" name="2"/>
          <p:cNvSpPr/>
          <p:nvPr/>
        </p:nvSpPr>
        <p:spPr>
          <a:xfrm>
            <a:off x="7644533" y="5089409"/>
            <a:ext cx="2350323" cy="461665"/>
          </a:xfrm>
          <a:prstGeom prst="rect">
            <a:avLst/>
          </a:prstGeom>
        </p:spPr>
        <p:txBody>
          <a:bodyPr wrap="none">
            <a:spAutoFit/>
          </a:bodyPr>
          <a:lstStyle/>
          <a:p>
            <a:r>
              <a:rPr lang="en-US" altLang="zh-CN" sz="2400" b="1" kern="10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斗、批、改</a:t>
            </a:r>
            <a:r>
              <a:rPr lang="en-US" altLang="zh-CN" sz="2400" b="1" kern="100" dirty="0">
                <a:solidFill>
                  <a:srgbClr val="3366FF"/>
                </a:solidFill>
                <a:latin typeface="宋体"/>
                <a:cs typeface="Times New Roman"/>
              </a:rPr>
              <a:t>”</a:t>
            </a:r>
            <a:endParaRPr lang="zh-CN" altLang="en-US" dirty="0">
              <a:solidFill>
                <a:srgbClr val="3366FF"/>
              </a:solidFill>
            </a:endParaRPr>
          </a:p>
        </p:txBody>
      </p:sp>
      <p:sp>
        <p:nvSpPr>
          <p:cNvPr id="3" name="矩形 2"/>
          <p:cNvSpPr/>
          <p:nvPr/>
        </p:nvSpPr>
        <p:spPr>
          <a:xfrm>
            <a:off x="7180779" y="5461564"/>
            <a:ext cx="2659702" cy="559769"/>
          </a:xfrm>
          <a:prstGeom prst="rect">
            <a:avLst/>
          </a:prstGeom>
        </p:spPr>
        <p:txBody>
          <a:bodyPr wrap="none">
            <a:spAutoFit/>
          </a:bodyPr>
          <a:lstStyle/>
          <a:p>
            <a:pPr marL="360000" lvl="0" indent="-457200" algn="just">
              <a:lnSpc>
                <a:spcPct val="150000"/>
              </a:lnSpc>
              <a:tabLst>
                <a:tab pos="2700655" algn="l"/>
              </a:tabLst>
            </a:pPr>
            <a:r>
              <a:rPr lang="zh-CN" altLang="zh-CN" sz="2400" b="1" kern="100" dirty="0">
                <a:solidFill>
                  <a:srgbClr val="3366FF"/>
                </a:solidFill>
                <a:latin typeface="Times New Roman"/>
                <a:ea typeface="楷体_GB2312"/>
                <a:cs typeface="Times New Roman"/>
              </a:rPr>
              <a:t>斗争、批判、改革</a:t>
            </a:r>
            <a:endParaRPr lang="zh-CN" altLang="zh-CN" sz="1050" kern="100" dirty="0">
              <a:solidFill>
                <a:srgbClr val="3366FF"/>
              </a:solidFill>
              <a:latin typeface="宋体"/>
              <a:cs typeface="Courier New"/>
            </a:endParaRPr>
          </a:p>
        </p:txBody>
      </p:sp>
      <p:sp>
        <p:nvSpPr>
          <p:cNvPr id="11" name="矩形 10"/>
          <p:cNvSpPr/>
          <p:nvPr/>
        </p:nvSpPr>
        <p:spPr>
          <a:xfrm>
            <a:off x="3353802" y="2268414"/>
            <a:ext cx="2350323" cy="461665"/>
          </a:xfrm>
          <a:prstGeom prst="rect">
            <a:avLst/>
          </a:prstGeom>
        </p:spPr>
        <p:txBody>
          <a:bodyPr wrap="none">
            <a:spAutoFit/>
          </a:bodyPr>
          <a:lstStyle/>
          <a:p>
            <a:r>
              <a:rPr lang="zh-CN" altLang="zh-CN" sz="2400" b="1" kern="100" dirty="0">
                <a:solidFill>
                  <a:srgbClr val="FF0000"/>
                </a:solidFill>
                <a:latin typeface="Times New Roman"/>
                <a:cs typeface="Times New Roman"/>
              </a:rPr>
              <a:t>以阶级斗争为纲</a:t>
            </a:r>
            <a:endParaRPr lang="zh-CN" altLang="en-US" sz="2400" b="1" dirty="0">
              <a:solidFill>
                <a:srgbClr val="FF0000"/>
              </a:solidFill>
            </a:endParaRPr>
          </a:p>
        </p:txBody>
      </p:sp>
    </p:spTree>
    <p:extLst>
      <p:ext uri="{BB962C8B-B14F-4D97-AF65-F5344CB8AC3E}">
        <p14:creationId xmlns:p14="http://schemas.microsoft.com/office/powerpoint/2010/main" xmlns="" val="8225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500"/>
                                        <p:tgtEl>
                                          <p:spTgt spid="10"/>
                                        </p:tgtEl>
                                      </p:cBhvr>
                                    </p:animEffect>
                                  </p:childTnLst>
                                </p:cTn>
                              </p:par>
                            </p:childTnLst>
                          </p:cTn>
                        </p:par>
                      </p:childTnLst>
                    </p:cTn>
                  </p:par>
                </p:childTnLst>
              </p:cTn>
              <p:nextCondLst>
                <p:cond evt="onClick" delay="0">
                  <p:tgtEl>
                    <p:spTgt spid="6"/>
                  </p:tgtEl>
                </p:cond>
              </p:nextCondLst>
            </p:seq>
            <p:seq concurrent="1" nextAc="seek">
              <p:cTn id="14" restart="whenNotActive" fill="hold" evtFilter="cancelBubble" nodeType="interactiveSeq">
                <p:stCondLst>
                  <p:cond evt="onClick" delay="0">
                    <p:tgtEl>
                      <p:spTgt spid="2"/>
                    </p:tgtEl>
                  </p:cond>
                </p:stCondLst>
                <p:endSync evt="end" delay="0">
                  <p:rtn val="all"/>
                </p:endSync>
                <p:childTnLst>
                  <p:par>
                    <p:cTn id="15" fill="hold">
                      <p:stCondLst>
                        <p:cond delay="0"/>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linds(horizontal)">
                                      <p:cBhvr>
                                        <p:cTn id="19" dur="500"/>
                                        <p:tgtEl>
                                          <p:spTgt spid="3"/>
                                        </p:tgtEl>
                                      </p:cBhvr>
                                    </p:animEffect>
                                  </p:childTnLst>
                                </p:cTn>
                              </p:par>
                            </p:childTnLst>
                          </p:cTn>
                        </p:par>
                      </p:childTnLst>
                    </p:cTn>
                  </p:par>
                </p:childTnLst>
              </p:cTn>
              <p:nextCondLst>
                <p:cond evt="onClick" delay="0">
                  <p:tgtEl>
                    <p:spTgt spid="2"/>
                  </p:tgtEl>
                </p:cond>
              </p:nextCondLst>
            </p:seq>
          </p:childTnLst>
        </p:cTn>
      </p:par>
    </p:tnLst>
    <p:bldLst>
      <p:bldP spid="10" grpId="0"/>
      <p:bldP spid="3"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588450" y="654983"/>
            <a:ext cx="11052345" cy="5078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3)1970—1971</a:t>
            </a:r>
            <a:r>
              <a:rPr lang="zh-CN" altLang="zh-CN" sz="2400" b="1" kern="100" dirty="0">
                <a:latin typeface="Times New Roman"/>
                <a:cs typeface="Times New Roman"/>
              </a:rPr>
              <a:t>年</a:t>
            </a:r>
            <a:r>
              <a:rPr lang="zh-CN" altLang="zh-CN" sz="2400" b="1" kern="100" dirty="0" smtClean="0">
                <a:latin typeface="Times New Roman"/>
                <a:cs typeface="Times New Roman"/>
              </a:rPr>
              <a:t>，</a:t>
            </a:r>
            <a:r>
              <a:rPr lang="en-US" altLang="zh-CN" sz="2400" b="1" kern="100" dirty="0" smtClean="0">
                <a:latin typeface="Times New Roman"/>
                <a:cs typeface="Times New Roman"/>
              </a:rPr>
              <a:t>_____</a:t>
            </a:r>
            <a:r>
              <a:rPr lang="zh-CN" altLang="zh-CN" sz="2400" b="1" kern="100" dirty="0" smtClean="0">
                <a:latin typeface="Times New Roman"/>
                <a:cs typeface="Times New Roman"/>
              </a:rPr>
              <a:t>反革命</a:t>
            </a:r>
            <a:r>
              <a:rPr lang="zh-CN" altLang="zh-CN" sz="2400" b="1" kern="100" dirty="0">
                <a:latin typeface="Times New Roman"/>
                <a:cs typeface="Times New Roman"/>
              </a:rPr>
              <a:t>集团阴谋夺取最高权力、策动反革命武装政变，最终被粉碎。</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4)1972</a:t>
            </a:r>
            <a:r>
              <a:rPr lang="zh-CN" altLang="zh-CN" sz="2400" b="1" kern="100" dirty="0">
                <a:latin typeface="Times New Roman"/>
                <a:cs typeface="Times New Roman"/>
              </a:rPr>
              <a:t>年和</a:t>
            </a:r>
            <a:r>
              <a:rPr lang="en-US" altLang="zh-CN" sz="2400" b="1" kern="100" dirty="0">
                <a:latin typeface="Times New Roman"/>
                <a:cs typeface="Courier New"/>
              </a:rPr>
              <a:t>1975</a:t>
            </a:r>
            <a:r>
              <a:rPr lang="zh-CN" altLang="zh-CN" sz="2400" b="1" kern="100" dirty="0">
                <a:latin typeface="Times New Roman"/>
                <a:cs typeface="Times New Roman"/>
              </a:rPr>
              <a:t>年</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r>
              <a:rPr lang="zh-CN" altLang="zh-CN" sz="2400" b="1" kern="100" dirty="0" smtClean="0">
                <a:latin typeface="Times New Roman"/>
                <a:cs typeface="Times New Roman"/>
              </a:rPr>
              <a:t>先后</a:t>
            </a:r>
            <a:r>
              <a:rPr lang="zh-CN" altLang="zh-CN" sz="2400" b="1" kern="100" dirty="0">
                <a:latin typeface="Times New Roman"/>
                <a:cs typeface="Times New Roman"/>
              </a:rPr>
              <a:t>主持中央日常工作，领导进行</a:t>
            </a:r>
            <a:endParaRPr lang="zh-CN" altLang="zh-CN" sz="1050" kern="100" dirty="0">
              <a:latin typeface="宋体"/>
              <a:cs typeface="Courier New"/>
            </a:endParaRPr>
          </a:p>
          <a:p>
            <a:pPr marL="360000" indent="-457200" algn="just">
              <a:lnSpc>
                <a:spcPct val="150000"/>
              </a:lnSpc>
              <a:spcAft>
                <a:spcPts val="0"/>
              </a:spcAft>
              <a:tabLst>
                <a:tab pos="2700655" algn="l"/>
              </a:tabLst>
            </a:pPr>
            <a:r>
              <a:rPr lang="zh-CN" altLang="zh-CN" sz="2400" b="1" kern="100" dirty="0">
                <a:latin typeface="Times New Roman"/>
                <a:cs typeface="Times New Roman"/>
              </a:rPr>
              <a:t>　　　　　　　　　　</a:t>
            </a:r>
            <a:endParaRPr lang="en-US" altLang="zh-CN" sz="2400" b="1" kern="100" dirty="0" smtClean="0">
              <a:latin typeface="Times New Roman"/>
              <a:cs typeface="Times New Roman"/>
            </a:endParaRPr>
          </a:p>
          <a:p>
            <a:pPr marL="360000" indent="-457200" algn="just">
              <a:lnSpc>
                <a:spcPct val="150000"/>
              </a:lnSpc>
              <a:spcAft>
                <a:spcPts val="0"/>
              </a:spcAft>
              <a:tabLst>
                <a:tab pos="2700655" algn="l"/>
              </a:tabLst>
            </a:pPr>
            <a:r>
              <a:rPr lang="en-US" altLang="zh-CN" sz="2400" b="1" kern="100" dirty="0" smtClean="0">
                <a:latin typeface="Times New Roman"/>
                <a:cs typeface="Times New Roman"/>
              </a:rPr>
              <a:t>	</a:t>
            </a:r>
            <a:r>
              <a:rPr lang="zh-CN" altLang="en-US" sz="2400" b="1" kern="100" dirty="0" smtClean="0">
                <a:latin typeface="Times New Roman"/>
                <a:cs typeface="Times New Roman"/>
              </a:rPr>
              <a:t>行</a:t>
            </a:r>
            <a:r>
              <a:rPr lang="zh-CN" altLang="zh-CN" sz="2400" b="1" kern="100" dirty="0" smtClean="0">
                <a:latin typeface="Times New Roman"/>
                <a:cs typeface="Times New Roman"/>
              </a:rPr>
              <a:t>了各方面的整顿，使各项工作出现转机。</a:t>
            </a:r>
            <a:endParaRPr lang="zh-CN" altLang="zh-CN" sz="1050" kern="100" dirty="0" smtClean="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5)1976</a:t>
            </a:r>
            <a:r>
              <a:rPr lang="zh-CN" altLang="zh-CN" sz="2400" b="1" kern="100" dirty="0">
                <a:latin typeface="Times New Roman"/>
                <a:cs typeface="Times New Roman"/>
              </a:rPr>
              <a:t>年</a:t>
            </a:r>
            <a:r>
              <a:rPr lang="en-US" altLang="zh-CN" sz="2400" b="1" kern="100" dirty="0">
                <a:latin typeface="Times New Roman"/>
                <a:cs typeface="Courier New"/>
              </a:rPr>
              <a:t>9</a:t>
            </a:r>
            <a:r>
              <a:rPr lang="zh-CN" altLang="zh-CN" sz="2400" b="1" kern="100" dirty="0">
                <a:latin typeface="Times New Roman"/>
                <a:cs typeface="Times New Roman"/>
              </a:rPr>
              <a:t>月</a:t>
            </a:r>
            <a:r>
              <a:rPr lang="zh-CN" altLang="zh-CN" sz="2400" b="1" kern="100" dirty="0" smtClean="0">
                <a:latin typeface="Times New Roman"/>
                <a:cs typeface="Times New Roman"/>
              </a:rPr>
              <a:t>，</a:t>
            </a:r>
            <a:r>
              <a:rPr lang="en-US" altLang="zh-CN" sz="2400" b="1" kern="100" dirty="0">
                <a:latin typeface="Times New Roman"/>
                <a:cs typeface="Times New Roman"/>
              </a:rPr>
              <a:t> </a:t>
            </a:r>
            <a:r>
              <a:rPr lang="en-US" altLang="zh-CN" sz="2400" b="1" kern="100" dirty="0" smtClean="0">
                <a:latin typeface="Times New Roman"/>
                <a:cs typeface="Times New Roman"/>
              </a:rPr>
              <a:t>______</a:t>
            </a:r>
            <a:r>
              <a:rPr lang="zh-CN" altLang="zh-CN" sz="2400" b="1" kern="100" dirty="0" smtClean="0">
                <a:latin typeface="Times New Roman"/>
                <a:cs typeface="Times New Roman"/>
              </a:rPr>
              <a:t>反革命</a:t>
            </a:r>
            <a:r>
              <a:rPr lang="zh-CN" altLang="zh-CN" sz="2400" b="1" kern="100" dirty="0">
                <a:latin typeface="Times New Roman"/>
                <a:cs typeface="Times New Roman"/>
              </a:rPr>
              <a:t>集团加紧夺取党和国家最高领导权的阴谋活动。</a:t>
            </a:r>
            <a:r>
              <a:rPr lang="en-US" altLang="zh-CN" sz="2400" b="1" kern="100" dirty="0">
                <a:latin typeface="Times New Roman"/>
                <a:cs typeface="Courier New"/>
              </a:rPr>
              <a:t>10</a:t>
            </a:r>
            <a:r>
              <a:rPr lang="zh-CN" altLang="zh-CN" sz="2400" b="1" kern="100" dirty="0">
                <a:latin typeface="Times New Roman"/>
                <a:cs typeface="Times New Roman"/>
              </a:rPr>
              <a:t>月，被粉碎。</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认识：</a:t>
            </a:r>
            <a:r>
              <a:rPr lang="zh-CN" altLang="zh-CN" sz="2400" b="1" kern="100" dirty="0">
                <a:latin typeface="Times New Roman"/>
                <a:cs typeface="Times New Roman"/>
              </a:rPr>
              <a:t>不是任何意义上的革命或社会进步，而是一场由领导者错误发动，被反革命集团利用，给党、国家和各族人民带来严重灾难的内乱。</a:t>
            </a:r>
            <a:endParaRPr lang="zh-CN" altLang="zh-CN" sz="1050" kern="100" dirty="0">
              <a:effectLst/>
              <a:latin typeface="宋体"/>
              <a:cs typeface="Courier New"/>
            </a:endParaRPr>
          </a:p>
        </p:txBody>
      </p:sp>
      <p:sp>
        <p:nvSpPr>
          <p:cNvPr id="2" name="2 1"/>
          <p:cNvSpPr/>
          <p:nvPr/>
        </p:nvSpPr>
        <p:spPr>
          <a:xfrm>
            <a:off x="4991352" y="1858190"/>
            <a:ext cx="1112805"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邓小平</a:t>
            </a:r>
            <a:endParaRPr lang="zh-CN" altLang="en-US" dirty="0">
              <a:solidFill>
                <a:srgbClr val="3366FF"/>
              </a:solidFill>
            </a:endParaRPr>
          </a:p>
        </p:txBody>
      </p:sp>
      <p:sp>
        <p:nvSpPr>
          <p:cNvPr id="3" name="矩形 2"/>
          <p:cNvSpPr/>
          <p:nvPr/>
        </p:nvSpPr>
        <p:spPr>
          <a:xfrm>
            <a:off x="4111764" y="2288727"/>
            <a:ext cx="3897221" cy="559769"/>
          </a:xfrm>
          <a:prstGeom prst="rect">
            <a:avLst/>
          </a:prstGeom>
        </p:spPr>
        <p:txBody>
          <a:bodyPr wrap="none">
            <a:spAutoFit/>
          </a:bodyPr>
          <a:lstStyle/>
          <a:p>
            <a:pPr marL="360000" lvl="0" indent="-457200" algn="just">
              <a:lnSpc>
                <a:spcPct val="150000"/>
              </a:lnSpc>
              <a:tabLst>
                <a:tab pos="2700655" algn="l"/>
              </a:tabLst>
            </a:pPr>
            <a:r>
              <a:rPr lang="zh-CN" altLang="zh-CN" sz="2400" b="1" kern="100" dirty="0">
                <a:solidFill>
                  <a:srgbClr val="3366FF"/>
                </a:solidFill>
                <a:latin typeface="Times New Roman"/>
                <a:ea typeface="楷体_GB2312"/>
                <a:cs typeface="Times New Roman"/>
              </a:rPr>
              <a:t>提出</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全面整顿</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的思想。</a:t>
            </a:r>
            <a:endParaRPr lang="zh-CN" altLang="zh-CN" sz="1050" kern="100" dirty="0">
              <a:solidFill>
                <a:srgbClr val="3366FF"/>
              </a:solidFill>
              <a:latin typeface="宋体"/>
              <a:cs typeface="Courier New"/>
            </a:endParaRPr>
          </a:p>
        </p:txBody>
      </p:sp>
      <p:sp>
        <p:nvSpPr>
          <p:cNvPr id="8" name="矩形 7"/>
          <p:cNvSpPr/>
          <p:nvPr/>
        </p:nvSpPr>
        <p:spPr>
          <a:xfrm>
            <a:off x="3365677" y="726755"/>
            <a:ext cx="803425" cy="461665"/>
          </a:xfrm>
          <a:prstGeom prst="rect">
            <a:avLst/>
          </a:prstGeom>
        </p:spPr>
        <p:txBody>
          <a:bodyPr wrap="none">
            <a:spAutoFit/>
          </a:bodyPr>
          <a:lstStyle/>
          <a:p>
            <a:r>
              <a:rPr lang="zh-CN" altLang="zh-CN" sz="2400" b="1" kern="100" dirty="0">
                <a:solidFill>
                  <a:srgbClr val="FF0000"/>
                </a:solidFill>
                <a:latin typeface="Times New Roman"/>
                <a:cs typeface="Times New Roman"/>
              </a:rPr>
              <a:t>林彪</a:t>
            </a:r>
            <a:endParaRPr lang="zh-CN" altLang="en-US" sz="2400" b="1" dirty="0">
              <a:solidFill>
                <a:srgbClr val="FF0000"/>
              </a:solidFill>
            </a:endParaRPr>
          </a:p>
        </p:txBody>
      </p:sp>
      <p:sp>
        <p:nvSpPr>
          <p:cNvPr id="9" name="矩形 8"/>
          <p:cNvSpPr/>
          <p:nvPr/>
        </p:nvSpPr>
        <p:spPr>
          <a:xfrm>
            <a:off x="3759797" y="1827062"/>
            <a:ext cx="1112805" cy="461665"/>
          </a:xfrm>
          <a:prstGeom prst="rect">
            <a:avLst/>
          </a:prstGeom>
        </p:spPr>
        <p:txBody>
          <a:bodyPr wrap="none">
            <a:spAutoFit/>
          </a:bodyPr>
          <a:lstStyle/>
          <a:p>
            <a:r>
              <a:rPr lang="zh-CN" altLang="zh-CN" sz="2400" b="1" kern="100">
                <a:solidFill>
                  <a:srgbClr val="FF0000"/>
                </a:solidFill>
                <a:latin typeface="Times New Roman"/>
                <a:cs typeface="Times New Roman"/>
              </a:rPr>
              <a:t>周恩来</a:t>
            </a:r>
            <a:endParaRPr lang="zh-CN" altLang="en-US" sz="2400" b="1" dirty="0">
              <a:solidFill>
                <a:srgbClr val="FF0000"/>
              </a:solidFill>
            </a:endParaRPr>
          </a:p>
        </p:txBody>
      </p:sp>
      <p:sp>
        <p:nvSpPr>
          <p:cNvPr id="10" name="矩形 9"/>
          <p:cNvSpPr/>
          <p:nvPr/>
        </p:nvSpPr>
        <p:spPr>
          <a:xfrm>
            <a:off x="3286880" y="3488375"/>
            <a:ext cx="803425" cy="461665"/>
          </a:xfrm>
          <a:prstGeom prst="rect">
            <a:avLst/>
          </a:prstGeom>
        </p:spPr>
        <p:txBody>
          <a:bodyPr wrap="none">
            <a:spAutoFit/>
          </a:bodyPr>
          <a:lstStyle/>
          <a:p>
            <a:r>
              <a:rPr lang="zh-CN" altLang="zh-CN" sz="2400" b="1" kern="100" dirty="0">
                <a:solidFill>
                  <a:srgbClr val="FF0000"/>
                </a:solidFill>
                <a:latin typeface="Times New Roman"/>
                <a:cs typeface="Times New Roman"/>
              </a:rPr>
              <a:t>江青</a:t>
            </a:r>
            <a:endParaRPr lang="zh-CN" altLang="en-US" sz="2400" b="1" dirty="0">
              <a:solidFill>
                <a:srgbClr val="FF0000"/>
              </a:solidFill>
            </a:endParaRPr>
          </a:p>
        </p:txBody>
      </p:sp>
    </p:spTree>
    <p:extLst>
      <p:ext uri="{BB962C8B-B14F-4D97-AF65-F5344CB8AC3E}">
        <p14:creationId xmlns:p14="http://schemas.microsoft.com/office/powerpoint/2010/main" xmlns="" val="2644210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2"/>
                    </p:tgtEl>
                  </p:cond>
                </p:stCondLst>
                <p:endSync evt="end" delay="0">
                  <p:rtn val="all"/>
                </p:endSync>
                <p:childTnLst>
                  <p:par>
                    <p:cTn id="19" fill="hold">
                      <p:stCondLst>
                        <p:cond delay="0"/>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500"/>
                                        <p:tgtEl>
                                          <p:spTgt spid="3"/>
                                        </p:tgtEl>
                                      </p:cBhvr>
                                    </p:animEffect>
                                  </p:childTnLst>
                                </p:cTn>
                              </p:par>
                            </p:childTnLst>
                          </p:cTn>
                        </p:par>
                      </p:childTnLst>
                    </p:cTn>
                  </p:par>
                </p:childTnLst>
              </p:cTn>
              <p:nextCondLst>
                <p:cond evt="onClick" delay="0">
                  <p:tgtEl>
                    <p:spTgt spid="2"/>
                  </p:tgtEl>
                </p:cond>
              </p:nextCondLst>
            </p:seq>
          </p:childTnLst>
        </p:cTn>
      </p:par>
    </p:tnLst>
    <p:bldLst>
      <p:bldP spid="3" grpId="0"/>
      <p:bldP spid="8"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E:\陈丽\2019\课件\创新设计 课堂讲义 历史 选修1（人教版）(老教材老标准)\教师word文档\知识点3中.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63352" y="620688"/>
            <a:ext cx="7302500" cy="6842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1"/>
          <p:cNvSpPr>
            <a:spLocks noChangeArrowheads="1"/>
          </p:cNvSpPr>
          <p:nvPr/>
        </p:nvSpPr>
        <p:spPr bwMode="auto">
          <a:xfrm>
            <a:off x="257604" y="1259006"/>
            <a:ext cx="11647294" cy="2238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认识：</a:t>
            </a:r>
            <a:r>
              <a:rPr lang="zh-CN" altLang="zh-CN" sz="2400" b="1" kern="100" dirty="0">
                <a:latin typeface="Times New Roman"/>
                <a:cs typeface="Times New Roman"/>
              </a:rPr>
              <a:t>虽然经历了严重曲折，但从总体上看，在探索社会主义道路上取得重要成果。</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原因</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1)</a:t>
            </a:r>
            <a:r>
              <a:rPr lang="zh-CN" altLang="zh-CN" sz="2400" b="1" kern="100" dirty="0">
                <a:latin typeface="Times New Roman"/>
                <a:cs typeface="Times New Roman"/>
              </a:rPr>
              <a:t>全党、全国人民坚持自力更生，艰苦奋斗，战胜各种困难。</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en-US" altLang="zh-CN" sz="2400" b="1" kern="100" dirty="0" smtClean="0">
                <a:latin typeface="Times New Roman"/>
                <a:cs typeface="Courier New"/>
              </a:rPr>
              <a:t>)</a:t>
            </a:r>
            <a:endParaRPr lang="zh-CN" altLang="zh-CN" sz="1050" kern="100" dirty="0">
              <a:effectLst/>
              <a:latin typeface="宋体"/>
              <a:cs typeface="Courier New"/>
            </a:endParaRPr>
          </a:p>
        </p:txBody>
      </p:sp>
      <p:sp>
        <p:nvSpPr>
          <p:cNvPr id="9" name="矩形 1"/>
          <p:cNvSpPr>
            <a:spLocks noChangeArrowheads="1"/>
          </p:cNvSpPr>
          <p:nvPr/>
        </p:nvSpPr>
        <p:spPr bwMode="auto">
          <a:xfrm>
            <a:off x="2135560" y="516937"/>
            <a:ext cx="4390275"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zh-CN" altLang="zh-CN" sz="2400" b="1" kern="100" dirty="0">
                <a:latin typeface="Times New Roman"/>
                <a:ea typeface="黑体"/>
                <a:cs typeface="Times New Roman"/>
              </a:rPr>
              <a:t>伟大的建设成就</a:t>
            </a:r>
            <a:endParaRPr lang="zh-CN" altLang="zh-CN" sz="1050" b="1" kern="100" dirty="0">
              <a:effectLst/>
              <a:latin typeface="宋体"/>
              <a:cs typeface="Courier New"/>
            </a:endParaRPr>
          </a:p>
        </p:txBody>
      </p:sp>
      <p:sp>
        <p:nvSpPr>
          <p:cNvPr id="2" name="1"/>
          <p:cNvSpPr/>
          <p:nvPr/>
        </p:nvSpPr>
        <p:spPr>
          <a:xfrm>
            <a:off x="1065709" y="2900426"/>
            <a:ext cx="6096000" cy="559769"/>
          </a:xfrm>
          <a:prstGeom prst="rect">
            <a:avLst/>
          </a:prstGeom>
        </p:spPr>
        <p:txBody>
          <a:bodyPr>
            <a:spAutoFit/>
          </a:bodyPr>
          <a:lstStyle/>
          <a:p>
            <a:pPr marL="360000" lvl="0" indent="-457200" algn="just">
              <a:lnSpc>
                <a:spcPct val="150000"/>
              </a:lnSpc>
              <a:tabLst>
                <a:tab pos="2700655" algn="l"/>
              </a:tabLst>
            </a:pPr>
            <a:r>
              <a:rPr lang="zh-CN" altLang="zh-CN" sz="2400" b="1" u="wavy" kern="100" dirty="0">
                <a:solidFill>
                  <a:srgbClr val="3366FF"/>
                </a:solidFill>
                <a:latin typeface="Times New Roman"/>
                <a:ea typeface="黑体"/>
                <a:cs typeface="Times New Roman"/>
              </a:rPr>
              <a:t>先进典型和英雄模范人物的带动作用</a:t>
            </a:r>
            <a:r>
              <a:rPr lang="zh-CN" altLang="zh-CN" sz="2400" b="1" u="wavy" kern="100" dirty="0" smtClean="0">
                <a:solidFill>
                  <a:srgbClr val="3366FF"/>
                </a:solidFill>
                <a:latin typeface="Times New Roman"/>
                <a:ea typeface="黑体"/>
                <a:cs typeface="Times New Roman"/>
              </a:rPr>
              <a:t>。</a:t>
            </a:r>
            <a:endParaRPr lang="zh-CN" altLang="zh-CN" sz="1050" kern="100" dirty="0">
              <a:solidFill>
                <a:srgbClr val="3366FF"/>
              </a:solidFill>
              <a:latin typeface="宋体"/>
              <a:cs typeface="Courier New"/>
            </a:endParaRPr>
          </a:p>
        </p:txBody>
      </p:sp>
      <p:sp>
        <p:nvSpPr>
          <p:cNvPr id="10" name="矩形 9"/>
          <p:cNvSpPr/>
          <p:nvPr/>
        </p:nvSpPr>
        <p:spPr>
          <a:xfrm>
            <a:off x="1068746" y="3476500"/>
            <a:ext cx="8925154" cy="1200329"/>
          </a:xfrm>
          <a:prstGeom prst="rect">
            <a:avLst/>
          </a:prstGeom>
        </p:spPr>
        <p:txBody>
          <a:bodyPr>
            <a:spAutoFit/>
          </a:bodyPr>
          <a:lstStyle/>
          <a:p>
            <a:pPr marL="360000" lvl="0" indent="-457200" algn="just">
              <a:lnSpc>
                <a:spcPct val="150000"/>
              </a:lnSpc>
              <a:tabLst>
                <a:tab pos="2700655" algn="l"/>
              </a:tabLst>
            </a:pPr>
            <a:r>
              <a:rPr lang="en-US" altLang="zh-CN" sz="2400" b="1" kern="100" dirty="0" smtClean="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铁人</a:t>
            </a: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王进喜，党的好干部焦裕禄、好战士雷锋等。</a:t>
            </a:r>
            <a:endParaRPr lang="zh-CN" altLang="zh-CN" sz="1050" kern="100" dirty="0">
              <a:solidFill>
                <a:srgbClr val="3366FF"/>
              </a:solidFill>
              <a:latin typeface="宋体"/>
              <a:cs typeface="Courier New"/>
            </a:endParaRPr>
          </a:p>
        </p:txBody>
      </p:sp>
    </p:spTree>
    <p:extLst>
      <p:ext uri="{BB962C8B-B14F-4D97-AF65-F5344CB8AC3E}">
        <p14:creationId xmlns:p14="http://schemas.microsoft.com/office/powerpoint/2010/main" xmlns="" val="20948607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nextCondLst>
                <p:cond evt="onClick" delay="0">
                  <p:tgtEl>
                    <p:spTgt spid="2"/>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560505"/>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成就</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xmlns="" val="1553979435"/>
              </p:ext>
            </p:extLst>
          </p:nvPr>
        </p:nvGraphicFramePr>
        <p:xfrm>
          <a:off x="427038" y="1311045"/>
          <a:ext cx="10534650" cy="2706688"/>
        </p:xfrm>
        <a:graphic>
          <a:graphicData uri="http://schemas.openxmlformats.org/presentationml/2006/ole">
            <p:oleObj spid="_x0000_s6160" name="文档" r:id="rId3" imgW="10554849" imgH="2725750" progId="">
              <p:embed/>
            </p:oleObj>
          </a:graphicData>
        </a:graphic>
      </p:graphicFrame>
      <p:sp>
        <p:nvSpPr>
          <p:cNvPr id="5" name="矩形 4"/>
          <p:cNvSpPr/>
          <p:nvPr/>
        </p:nvSpPr>
        <p:spPr>
          <a:xfrm>
            <a:off x="3013755" y="3062335"/>
            <a:ext cx="2659702" cy="461665"/>
          </a:xfrm>
          <a:prstGeom prst="rect">
            <a:avLst/>
          </a:prstGeom>
        </p:spPr>
        <p:txBody>
          <a:bodyPr wrap="none">
            <a:spAutoFit/>
          </a:bodyPr>
          <a:lstStyle/>
          <a:p>
            <a:r>
              <a:rPr lang="zh-CN" altLang="zh-CN" sz="2400" b="1" dirty="0">
                <a:solidFill>
                  <a:srgbClr val="3366FF"/>
                </a:solidFill>
                <a:latin typeface="Times New Roman"/>
                <a:ea typeface="楷体_GB2312"/>
                <a:cs typeface="Times New Roman"/>
              </a:rPr>
              <a:t>重点是西南、西北</a:t>
            </a:r>
            <a:endParaRPr lang="zh-CN" altLang="en-US" sz="2400" dirty="0">
              <a:solidFill>
                <a:srgbClr val="3366FF"/>
              </a:solidFill>
            </a:endParaRPr>
          </a:p>
        </p:txBody>
      </p:sp>
      <p:sp>
        <p:nvSpPr>
          <p:cNvPr id="6" name="2"/>
          <p:cNvSpPr/>
          <p:nvPr/>
        </p:nvSpPr>
        <p:spPr>
          <a:xfrm>
            <a:off x="3061255" y="2595454"/>
            <a:ext cx="1422184" cy="461665"/>
          </a:xfrm>
          <a:prstGeom prst="rect">
            <a:avLst/>
          </a:prstGeom>
        </p:spPr>
        <p:txBody>
          <a:bodyPr wrap="none">
            <a:spAutoFit/>
          </a:bodyPr>
          <a:lstStyle/>
          <a:p>
            <a:r>
              <a:rPr lang="zh-CN" altLang="zh-CN" sz="2400" b="1" u="wavy" dirty="0" smtClean="0">
                <a:solidFill>
                  <a:srgbClr val="3366FF"/>
                </a:solidFill>
                <a:latin typeface="Times New Roman"/>
                <a:ea typeface="黑体"/>
                <a:cs typeface="Times New Roman"/>
              </a:rPr>
              <a:t>三线建设</a:t>
            </a:r>
            <a:endParaRPr lang="zh-CN" altLang="en-US" sz="2400" dirty="0">
              <a:solidFill>
                <a:srgbClr val="3366FF"/>
              </a:solidFill>
            </a:endParaRPr>
          </a:p>
        </p:txBody>
      </p:sp>
      <p:sp>
        <p:nvSpPr>
          <p:cNvPr id="7" name="矩形 1"/>
          <p:cNvSpPr>
            <a:spLocks noChangeArrowheads="1"/>
          </p:cNvSpPr>
          <p:nvPr/>
        </p:nvSpPr>
        <p:spPr bwMode="auto">
          <a:xfrm>
            <a:off x="476377" y="3622037"/>
            <a:ext cx="11304749"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cs typeface="Courier New"/>
              </a:rPr>
              <a:t>(2</a:t>
            </a:r>
            <a:r>
              <a:rPr lang="en-US" altLang="zh-CN" sz="2400" b="1" kern="100" dirty="0" smtClean="0">
                <a:latin typeface="Times New Roman"/>
                <a:cs typeface="Courier New"/>
              </a:rPr>
              <a:t>)                       </a:t>
            </a:r>
            <a:r>
              <a:rPr lang="zh-CN" altLang="zh-CN" sz="2400" b="1" kern="100" dirty="0" smtClean="0">
                <a:latin typeface="Times New Roman"/>
                <a:cs typeface="Times New Roman"/>
              </a:rPr>
              <a:t>成功</a:t>
            </a:r>
            <a:r>
              <a:rPr lang="zh-CN" altLang="zh-CN" sz="2400" b="1" kern="100" dirty="0">
                <a:latin typeface="Times New Roman"/>
                <a:cs typeface="Times New Roman"/>
              </a:rPr>
              <a:t>地爆炸</a:t>
            </a:r>
            <a:r>
              <a:rPr lang="zh-CN" altLang="zh-CN" sz="2400" b="1" kern="100" dirty="0" smtClean="0">
                <a:latin typeface="Times New Roman"/>
                <a:cs typeface="Times New Roman"/>
              </a:rPr>
              <a:t>了</a:t>
            </a:r>
            <a:r>
              <a:rPr lang="en-US" altLang="zh-CN" sz="2400" b="1" kern="100" dirty="0" smtClean="0">
                <a:latin typeface="Times New Roman"/>
                <a:cs typeface="Times New Roman"/>
              </a:rPr>
              <a:t>_______</a:t>
            </a:r>
            <a:r>
              <a:rPr lang="zh-CN" altLang="zh-CN" sz="2400" b="1" kern="100" dirty="0" smtClean="0">
                <a:latin typeface="Times New Roman"/>
                <a:cs typeface="Times New Roman"/>
              </a:rPr>
              <a:t>、</a:t>
            </a:r>
            <a:r>
              <a:rPr lang="zh-CN" altLang="zh-CN" sz="2400" b="1" kern="100" dirty="0">
                <a:latin typeface="Times New Roman"/>
                <a:cs typeface="Times New Roman"/>
              </a:rPr>
              <a:t>氢弹，试制并成功发射了中远程导弹和人造卫星。　</a:t>
            </a:r>
            <a:endParaRPr lang="en-US" altLang="zh-CN" sz="2400" b="1" kern="100" dirty="0" smtClean="0">
              <a:latin typeface="Times New Roman"/>
              <a:cs typeface="Times New Roman"/>
            </a:endParaRPr>
          </a:p>
          <a:p>
            <a:pPr algn="just">
              <a:lnSpc>
                <a:spcPct val="150000"/>
              </a:lnSpc>
              <a:spcAft>
                <a:spcPts val="0"/>
              </a:spcAft>
              <a:tabLst>
                <a:tab pos="2700655" algn="l"/>
              </a:tabLst>
            </a:pPr>
            <a:r>
              <a:rPr lang="en-US" altLang="zh-CN" sz="2400" b="1" kern="100" dirty="0" smtClean="0">
                <a:latin typeface="宋体"/>
                <a:cs typeface="Times New Roman"/>
              </a:rPr>
              <a:t> </a:t>
            </a:r>
            <a:r>
              <a:rPr lang="en-US" altLang="zh-CN" sz="2400" b="1" kern="100" dirty="0" smtClean="0">
                <a:latin typeface="Times New Roman"/>
                <a:cs typeface="Courier New"/>
              </a:rPr>
              <a:t>(</a:t>
            </a:r>
            <a:r>
              <a:rPr lang="en-US" altLang="zh-CN" sz="2400" b="1" kern="100" dirty="0">
                <a:latin typeface="Times New Roman"/>
                <a:cs typeface="Courier New"/>
              </a:rPr>
              <a:t>3)</a:t>
            </a:r>
            <a:r>
              <a:rPr lang="zh-CN" altLang="zh-CN" sz="2400" b="1" kern="100" dirty="0">
                <a:latin typeface="Times New Roman"/>
                <a:cs typeface="Times New Roman"/>
              </a:rPr>
              <a:t>农业：通过兴修水利、开展农田基本建设、培育推广良种、提倡科学种田，较大幅度地提高了粮食生产水平和抵御自然灾害的能力</a:t>
            </a:r>
            <a:r>
              <a:rPr lang="zh-CN" altLang="zh-CN" sz="2400" b="1" kern="100" dirty="0" smtClean="0">
                <a:latin typeface="Times New Roman"/>
                <a:cs typeface="Times New Roman"/>
              </a:rPr>
              <a:t>。</a:t>
            </a:r>
            <a:endParaRPr lang="zh-CN" altLang="zh-CN" sz="1050" kern="100" dirty="0">
              <a:latin typeface="宋体"/>
              <a:cs typeface="Courier New"/>
            </a:endParaRPr>
          </a:p>
        </p:txBody>
      </p:sp>
      <p:sp>
        <p:nvSpPr>
          <p:cNvPr id="8" name="矩形 7"/>
          <p:cNvSpPr/>
          <p:nvPr/>
        </p:nvSpPr>
        <p:spPr>
          <a:xfrm>
            <a:off x="2051607" y="4257486"/>
            <a:ext cx="2040943" cy="559769"/>
          </a:xfrm>
          <a:prstGeom prst="rect">
            <a:avLst/>
          </a:prstGeom>
        </p:spPr>
        <p:txBody>
          <a:bodyPr wrap="none">
            <a:spAutoFit/>
          </a:bodyPr>
          <a:lstStyle/>
          <a:p>
            <a:pPr lvl="0" algn="just">
              <a:lnSpc>
                <a:spcPct val="150000"/>
              </a:lnSpc>
              <a:tabLst>
                <a:tab pos="2700655" algn="l"/>
              </a:tabLst>
            </a:pPr>
            <a:r>
              <a:rPr lang="en-US" altLang="zh-CN" sz="2400" b="1" kern="100" dirty="0">
                <a:solidFill>
                  <a:srgbClr val="3366FF"/>
                </a:solidFill>
                <a:latin typeface="宋体"/>
                <a:cs typeface="Times New Roman"/>
              </a:rPr>
              <a:t>“</a:t>
            </a:r>
            <a:r>
              <a:rPr lang="zh-CN" altLang="zh-CN" sz="2400" b="1" kern="100" dirty="0">
                <a:solidFill>
                  <a:srgbClr val="3366FF"/>
                </a:solidFill>
                <a:latin typeface="Times New Roman"/>
                <a:ea typeface="楷体_GB2312"/>
                <a:cs typeface="Times New Roman"/>
              </a:rPr>
              <a:t>两弹一星</a:t>
            </a:r>
            <a:r>
              <a:rPr lang="en-US" altLang="zh-CN" sz="2400" b="1" kern="100" dirty="0">
                <a:solidFill>
                  <a:srgbClr val="3366FF"/>
                </a:solidFill>
                <a:latin typeface="宋体"/>
                <a:cs typeface="Times New Roman"/>
              </a:rPr>
              <a:t>”</a:t>
            </a:r>
            <a:endParaRPr lang="zh-CN" altLang="zh-CN" sz="1050" kern="100" dirty="0">
              <a:solidFill>
                <a:srgbClr val="3366FF"/>
              </a:solidFill>
              <a:latin typeface="宋体"/>
              <a:cs typeface="Courier New"/>
            </a:endParaRPr>
          </a:p>
        </p:txBody>
      </p:sp>
      <p:sp>
        <p:nvSpPr>
          <p:cNvPr id="9" name="1 8"/>
          <p:cNvSpPr/>
          <p:nvPr/>
        </p:nvSpPr>
        <p:spPr>
          <a:xfrm>
            <a:off x="970709" y="3760196"/>
            <a:ext cx="2040943"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科技和国防</a:t>
            </a:r>
            <a:r>
              <a:rPr lang="zh-CN" altLang="zh-CN" sz="2400" b="1" kern="100" dirty="0">
                <a:solidFill>
                  <a:srgbClr val="3366FF"/>
                </a:solidFill>
                <a:latin typeface="Times New Roman"/>
                <a:cs typeface="Times New Roman"/>
              </a:rPr>
              <a:t>：</a:t>
            </a:r>
            <a:endParaRPr lang="zh-CN" altLang="en-US" dirty="0">
              <a:solidFill>
                <a:srgbClr val="3366FF"/>
              </a:solidFill>
            </a:endParaRPr>
          </a:p>
        </p:txBody>
      </p:sp>
      <p:sp>
        <p:nvSpPr>
          <p:cNvPr id="10" name="矩形 9"/>
          <p:cNvSpPr/>
          <p:nvPr/>
        </p:nvSpPr>
        <p:spPr>
          <a:xfrm>
            <a:off x="9092408" y="2541139"/>
            <a:ext cx="1422184" cy="461665"/>
          </a:xfrm>
          <a:prstGeom prst="rect">
            <a:avLst/>
          </a:prstGeom>
        </p:spPr>
        <p:txBody>
          <a:bodyPr wrap="none">
            <a:spAutoFit/>
          </a:bodyPr>
          <a:lstStyle/>
          <a:p>
            <a:r>
              <a:rPr lang="zh-CN" altLang="zh-CN" sz="2400" b="1" kern="100" dirty="0">
                <a:solidFill>
                  <a:srgbClr val="FF0000"/>
                </a:solidFill>
                <a:latin typeface="Times New Roman"/>
                <a:cs typeface="Times New Roman"/>
              </a:rPr>
              <a:t>工业布局</a:t>
            </a:r>
            <a:endParaRPr lang="zh-CN" altLang="en-US" sz="2400" b="1" dirty="0">
              <a:solidFill>
                <a:srgbClr val="FF0000"/>
              </a:solidFill>
            </a:endParaRPr>
          </a:p>
        </p:txBody>
      </p:sp>
      <p:sp>
        <p:nvSpPr>
          <p:cNvPr id="11" name="矩形 10"/>
          <p:cNvSpPr/>
          <p:nvPr/>
        </p:nvSpPr>
        <p:spPr>
          <a:xfrm>
            <a:off x="4774565" y="3717037"/>
            <a:ext cx="1112805" cy="461665"/>
          </a:xfrm>
          <a:prstGeom prst="rect">
            <a:avLst/>
          </a:prstGeom>
        </p:spPr>
        <p:txBody>
          <a:bodyPr wrap="none">
            <a:spAutoFit/>
          </a:bodyPr>
          <a:lstStyle/>
          <a:p>
            <a:r>
              <a:rPr lang="zh-CN" altLang="zh-CN" sz="2400" b="1" kern="100" dirty="0">
                <a:solidFill>
                  <a:srgbClr val="FF0000"/>
                </a:solidFill>
                <a:latin typeface="Times New Roman"/>
                <a:cs typeface="Times New Roman"/>
              </a:rPr>
              <a:t>原子弹</a:t>
            </a:r>
            <a:endParaRPr lang="zh-CN" altLang="en-US" sz="2400" b="1" dirty="0">
              <a:solidFill>
                <a:srgbClr val="FF0000"/>
              </a:solidFill>
            </a:endParaRPr>
          </a:p>
        </p:txBody>
      </p:sp>
    </p:spTree>
    <p:extLst>
      <p:ext uri="{BB962C8B-B14F-4D97-AF65-F5344CB8AC3E}">
        <p14:creationId xmlns:p14="http://schemas.microsoft.com/office/powerpoint/2010/main" xmlns="" val="152663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6"/>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childTnLst>
                          </p:cTn>
                        </p:par>
                      </p:childTnLst>
                    </p:cTn>
                  </p:par>
                </p:childTnLst>
              </p:cTn>
              <p:nextCondLst>
                <p:cond evt="onClick" delay="0">
                  <p:tgtEl>
                    <p:spTgt spid="6"/>
                  </p:tgtEl>
                </p:cond>
              </p:nextCondLst>
            </p:seq>
            <p:seq concurrent="1" nextAc="seek">
              <p:cTn id="19" restart="whenNotActive" fill="hold" evtFilter="cancelBubble" nodeType="interactiveSeq">
                <p:stCondLst>
                  <p:cond evt="onClick" delay="0">
                    <p:tgtEl>
                      <p:spTgt spid="9"/>
                    </p:tgtEl>
                  </p:cond>
                </p:stCondLst>
                <p:endSync evt="end" delay="0">
                  <p:rtn val="all"/>
                </p:endSync>
                <p:childTnLst>
                  <p:par>
                    <p:cTn id="20" fill="hold">
                      <p:stCondLst>
                        <p:cond delay="0"/>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500"/>
                                        <p:tgtEl>
                                          <p:spTgt spid="8"/>
                                        </p:tgtEl>
                                      </p:cBhvr>
                                    </p:animEffect>
                                  </p:childTnLst>
                                </p:cTn>
                              </p:par>
                            </p:childTnLst>
                          </p:cTn>
                        </p:par>
                      </p:childTnLst>
                    </p:cTn>
                  </p:par>
                </p:childTnLst>
              </p:cTn>
              <p:nextCondLst>
                <p:cond evt="onClick" delay="0">
                  <p:tgtEl>
                    <p:spTgt spid="9"/>
                  </p:tgtEl>
                </p:cond>
              </p:nextCondLst>
            </p:seq>
          </p:childTnLst>
        </p:cTn>
      </p:par>
    </p:tnLst>
    <p:bldLst>
      <p:bldP spid="5" grpId="0"/>
      <p:bldP spid="8"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407978" y="909069"/>
            <a:ext cx="11417796" cy="4524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smtClean="0">
                <a:latin typeface="Times New Roman"/>
                <a:cs typeface="Courier New"/>
              </a:rPr>
              <a:t>(4)</a:t>
            </a:r>
            <a:r>
              <a:rPr lang="zh-CN" altLang="zh-CN" sz="2400" b="1" kern="100" smtClean="0">
                <a:latin typeface="Times New Roman"/>
                <a:cs typeface="Times New Roman"/>
              </a:rPr>
              <a:t>教育和医疗：取得长足进步和发展。劳动者的整体素质有了很大提高。</a:t>
            </a:r>
            <a:endParaRPr lang="zh-CN" altLang="zh-CN" sz="1050" kern="100" smtClean="0">
              <a:latin typeface="宋体"/>
              <a:cs typeface="Courier New"/>
            </a:endParaRPr>
          </a:p>
          <a:p>
            <a:pPr algn="just">
              <a:lnSpc>
                <a:spcPct val="150000"/>
              </a:lnSpc>
              <a:spcAft>
                <a:spcPts val="0"/>
              </a:spcAft>
              <a:tabLst>
                <a:tab pos="2700655" algn="l"/>
              </a:tabLst>
            </a:pPr>
            <a:r>
              <a:rPr lang="en-US" altLang="zh-CN" sz="2400" b="1" kern="100" smtClean="0">
                <a:latin typeface="Times New Roman"/>
                <a:cs typeface="Courier New"/>
              </a:rPr>
              <a:t>(5)</a:t>
            </a:r>
            <a:r>
              <a:rPr lang="zh-CN" altLang="zh-CN" sz="2400" b="1" kern="100" smtClean="0">
                <a:latin typeface="Times New Roman"/>
                <a:cs typeface="Times New Roman"/>
              </a:rPr>
              <a:t>外交：打开新局面，迎来了新中国成立以来与世界各国建交的又一次高潮。</a:t>
            </a:r>
            <a:endParaRPr lang="zh-CN" altLang="zh-CN" sz="1050" kern="100" smtClean="0">
              <a:latin typeface="宋体"/>
              <a:cs typeface="Courier New"/>
            </a:endParaRPr>
          </a:p>
          <a:p>
            <a:pPr algn="just">
              <a:lnSpc>
                <a:spcPct val="150000"/>
              </a:lnSpc>
              <a:spcAft>
                <a:spcPts val="0"/>
              </a:spcAft>
              <a:tabLst>
                <a:tab pos="2700655" algn="l"/>
              </a:tabLst>
            </a:pPr>
            <a:r>
              <a:rPr lang="en-US" altLang="zh-CN" sz="2400" b="1" kern="100" smtClean="0">
                <a:latin typeface="宋体"/>
                <a:cs typeface="Times New Roman"/>
              </a:rPr>
              <a:t>①</a:t>
            </a:r>
            <a:r>
              <a:rPr lang="zh-CN" altLang="zh-CN" sz="2400" b="1" kern="100" smtClean="0">
                <a:latin typeface="Times New Roman"/>
                <a:cs typeface="Times New Roman"/>
              </a:rPr>
              <a:t>建交国数量：由</a:t>
            </a:r>
            <a:r>
              <a:rPr lang="en-US" altLang="zh-CN" sz="2400" b="1" kern="100" smtClean="0">
                <a:latin typeface="Times New Roman"/>
                <a:cs typeface="Courier New"/>
              </a:rPr>
              <a:t>1965</a:t>
            </a:r>
            <a:r>
              <a:rPr lang="zh-CN" altLang="zh-CN" sz="2400" b="1" kern="100" smtClean="0">
                <a:latin typeface="Times New Roman"/>
                <a:cs typeface="Times New Roman"/>
              </a:rPr>
              <a:t>年的</a:t>
            </a:r>
            <a:r>
              <a:rPr lang="en-US" altLang="zh-CN" sz="2400" b="1" kern="100" smtClean="0">
                <a:latin typeface="Times New Roman"/>
                <a:cs typeface="Courier New"/>
              </a:rPr>
              <a:t>49</a:t>
            </a:r>
            <a:r>
              <a:rPr lang="zh-CN" altLang="zh-CN" sz="2400" b="1" kern="100" smtClean="0">
                <a:latin typeface="Times New Roman"/>
                <a:cs typeface="Times New Roman"/>
              </a:rPr>
              <a:t>个增加到</a:t>
            </a:r>
            <a:r>
              <a:rPr lang="en-US" altLang="zh-CN" sz="2400" b="1" kern="100" smtClean="0">
                <a:latin typeface="Times New Roman"/>
                <a:cs typeface="Courier New"/>
              </a:rPr>
              <a:t>1976</a:t>
            </a:r>
            <a:r>
              <a:rPr lang="zh-CN" altLang="zh-CN" sz="2400" b="1" kern="100" smtClean="0">
                <a:latin typeface="Times New Roman"/>
                <a:cs typeface="Times New Roman"/>
              </a:rPr>
              <a:t>年的</a:t>
            </a:r>
            <a:r>
              <a:rPr lang="en-US" altLang="zh-CN" sz="2400" b="1" kern="100" smtClean="0">
                <a:latin typeface="Times New Roman"/>
                <a:cs typeface="Courier New"/>
              </a:rPr>
              <a:t>111</a:t>
            </a:r>
            <a:r>
              <a:rPr lang="zh-CN" altLang="zh-CN" sz="2400" b="1" kern="100" smtClean="0">
                <a:latin typeface="Times New Roman"/>
                <a:cs typeface="Times New Roman"/>
              </a:rPr>
              <a:t>个。</a:t>
            </a:r>
            <a:endParaRPr lang="zh-CN" altLang="zh-CN" sz="1050" kern="100" smtClean="0">
              <a:latin typeface="宋体"/>
              <a:cs typeface="Courier New"/>
            </a:endParaRPr>
          </a:p>
          <a:p>
            <a:pPr algn="just">
              <a:lnSpc>
                <a:spcPct val="150000"/>
              </a:lnSpc>
              <a:spcAft>
                <a:spcPts val="0"/>
              </a:spcAft>
              <a:tabLst>
                <a:tab pos="2700655" algn="l"/>
              </a:tabLst>
            </a:pPr>
            <a:r>
              <a:rPr lang="en-US" altLang="zh-CN" sz="2400" b="1" kern="100" smtClean="0">
                <a:latin typeface="宋体"/>
                <a:cs typeface="Times New Roman"/>
              </a:rPr>
              <a:t>②</a:t>
            </a:r>
            <a:r>
              <a:rPr lang="zh-CN" altLang="zh-CN" sz="2400" b="1" kern="100" smtClean="0">
                <a:latin typeface="Times New Roman"/>
                <a:cs typeface="Times New Roman"/>
              </a:rPr>
              <a:t>　</a:t>
            </a:r>
            <a:endParaRPr lang="en-US" altLang="zh-CN" sz="2400" b="1" kern="100" smtClean="0">
              <a:latin typeface="Times New Roman"/>
              <a:cs typeface="Times New Roman"/>
            </a:endParaRPr>
          </a:p>
          <a:p>
            <a:pPr algn="just">
              <a:lnSpc>
                <a:spcPct val="150000"/>
              </a:lnSpc>
              <a:spcAft>
                <a:spcPts val="0"/>
              </a:spcAft>
              <a:tabLst>
                <a:tab pos="2700655" algn="l"/>
              </a:tabLst>
            </a:pPr>
            <a:r>
              <a:rPr lang="en-US" altLang="zh-CN" sz="2400" b="1" kern="100" smtClean="0">
                <a:latin typeface="宋体"/>
                <a:cs typeface="Times New Roman"/>
              </a:rPr>
              <a:t>③</a:t>
            </a:r>
            <a:r>
              <a:rPr lang="en-US" altLang="zh-CN" sz="2400" b="1" kern="100" smtClean="0">
                <a:latin typeface="Times New Roman"/>
                <a:cs typeface="Courier New"/>
              </a:rPr>
              <a:t>1972</a:t>
            </a:r>
            <a:r>
              <a:rPr lang="zh-CN" altLang="zh-CN" sz="2400" b="1" kern="100" smtClean="0">
                <a:latin typeface="Times New Roman"/>
                <a:cs typeface="Times New Roman"/>
              </a:rPr>
              <a:t>年，</a:t>
            </a:r>
            <a:r>
              <a:rPr lang="en-US" altLang="zh-CN" sz="2400" b="1" kern="100" smtClean="0">
                <a:latin typeface="Times New Roman"/>
                <a:cs typeface="Times New Roman"/>
              </a:rPr>
              <a:t>______</a:t>
            </a:r>
            <a:r>
              <a:rPr lang="zh-CN" altLang="zh-CN" sz="2400" b="1" kern="100" smtClean="0">
                <a:latin typeface="Times New Roman"/>
                <a:cs typeface="Times New Roman"/>
              </a:rPr>
              <a:t>两国结束了长期敌对状态，开始走向正常化，</a:t>
            </a:r>
            <a:endParaRPr lang="en-US" altLang="zh-CN" sz="2400" b="1" kern="100" smtClean="0">
              <a:latin typeface="Times New Roman"/>
              <a:cs typeface="Times New Roman"/>
            </a:endParaRPr>
          </a:p>
          <a:p>
            <a:pPr algn="just">
              <a:lnSpc>
                <a:spcPct val="150000"/>
              </a:lnSpc>
              <a:spcAft>
                <a:spcPts val="0"/>
              </a:spcAft>
              <a:tabLst>
                <a:tab pos="2700655" algn="l"/>
              </a:tabLst>
            </a:pPr>
            <a:endParaRPr lang="en-US" altLang="zh-CN" sz="2400" b="1" kern="100" smtClean="0">
              <a:latin typeface="Times New Roman"/>
              <a:ea typeface="黑体"/>
              <a:cs typeface="Courier New"/>
            </a:endParaRPr>
          </a:p>
          <a:p>
            <a:pPr marL="360000" indent="-360000" algn="just">
              <a:lnSpc>
                <a:spcPct val="150000"/>
              </a:lnSpc>
              <a:spcAft>
                <a:spcPts val="0"/>
              </a:spcAft>
              <a:tabLst>
                <a:tab pos="2700655" algn="l"/>
              </a:tabLst>
            </a:pPr>
            <a:r>
              <a:rPr lang="en-US" altLang="zh-CN" sz="2400" b="1" kern="100" smtClean="0">
                <a:latin typeface="Times New Roman"/>
                <a:ea typeface="黑体"/>
                <a:cs typeface="Courier New"/>
              </a:rPr>
              <a:t>4</a:t>
            </a:r>
            <a:r>
              <a:rPr lang="en-US" altLang="zh-CN" sz="2400" b="1" kern="100" smtClean="0">
                <a:latin typeface="Times New Roman"/>
                <a:cs typeface="Courier New"/>
              </a:rPr>
              <a:t>.</a:t>
            </a:r>
            <a:r>
              <a:rPr lang="zh-CN" altLang="zh-CN" sz="2400" b="1" kern="100" smtClean="0">
                <a:latin typeface="Times New Roman"/>
                <a:ea typeface="黑体"/>
                <a:cs typeface="Times New Roman"/>
              </a:rPr>
              <a:t>影响：</a:t>
            </a:r>
            <a:r>
              <a:rPr lang="zh-CN" altLang="zh-CN" sz="2400" b="1" kern="100" smtClean="0">
                <a:latin typeface="Times New Roman"/>
                <a:cs typeface="Times New Roman"/>
              </a:rPr>
              <a:t>在新中国历史上具有开创性、奠基性的意义，为新的历史时期开创</a:t>
            </a:r>
            <a:r>
              <a:rPr lang="en-US" altLang="zh-CN" sz="2400" b="1" kern="100" smtClean="0">
                <a:latin typeface="Times New Roman"/>
                <a:cs typeface="Times New Roman"/>
              </a:rPr>
              <a:t>___________________</a:t>
            </a:r>
            <a:r>
              <a:rPr lang="zh-CN" altLang="zh-CN" sz="2400" b="1" kern="100" smtClean="0">
                <a:latin typeface="Times New Roman"/>
                <a:cs typeface="Times New Roman"/>
              </a:rPr>
              <a:t>道路提供了物质基础、宝贵经验和理论准备。</a:t>
            </a:r>
            <a:endParaRPr lang="zh-CN" altLang="zh-CN" sz="1050" kern="100" dirty="0">
              <a:effectLst/>
              <a:latin typeface="宋体"/>
              <a:cs typeface="Courier New"/>
            </a:endParaRPr>
          </a:p>
        </p:txBody>
      </p:sp>
      <p:sp>
        <p:nvSpPr>
          <p:cNvPr id="2" name="11"/>
          <p:cNvSpPr/>
          <p:nvPr/>
        </p:nvSpPr>
        <p:spPr>
          <a:xfrm>
            <a:off x="8964495" y="3186293"/>
            <a:ext cx="2350323" cy="461665"/>
          </a:xfrm>
          <a:prstGeom prst="rect">
            <a:avLst/>
          </a:prstGeom>
        </p:spPr>
        <p:txBody>
          <a:bodyPr wrap="none">
            <a:spAutoFit/>
          </a:bodyPr>
          <a:lstStyle/>
          <a:p>
            <a:r>
              <a:rPr lang="zh-CN" altLang="zh-CN" sz="2400" b="1" u="wavy" kern="100" dirty="0">
                <a:solidFill>
                  <a:srgbClr val="3366FF"/>
                </a:solidFill>
                <a:latin typeface="Times New Roman"/>
                <a:ea typeface="黑体"/>
                <a:cs typeface="Times New Roman"/>
              </a:rPr>
              <a:t>中日正式建交</a:t>
            </a:r>
            <a:r>
              <a:rPr lang="zh-CN" altLang="zh-CN" sz="2400" b="1" kern="100" dirty="0">
                <a:solidFill>
                  <a:srgbClr val="3366FF"/>
                </a:solidFill>
                <a:latin typeface="Times New Roman"/>
                <a:cs typeface="Times New Roman"/>
              </a:rPr>
              <a:t>。</a:t>
            </a:r>
            <a:endParaRPr lang="zh-CN" altLang="en-US" dirty="0">
              <a:solidFill>
                <a:srgbClr val="3366FF"/>
              </a:solidFill>
            </a:endParaRPr>
          </a:p>
        </p:txBody>
      </p:sp>
      <p:sp>
        <p:nvSpPr>
          <p:cNvPr id="5" name="矩形 4"/>
          <p:cNvSpPr/>
          <p:nvPr/>
        </p:nvSpPr>
        <p:spPr>
          <a:xfrm>
            <a:off x="7806759" y="3646780"/>
            <a:ext cx="2969083" cy="559769"/>
          </a:xfrm>
          <a:prstGeom prst="rect">
            <a:avLst/>
          </a:prstGeom>
        </p:spPr>
        <p:txBody>
          <a:bodyPr wrap="none">
            <a:spAutoFit/>
          </a:bodyPr>
          <a:lstStyle/>
          <a:p>
            <a:pPr lvl="0" algn="just">
              <a:lnSpc>
                <a:spcPct val="150000"/>
              </a:lnSpc>
              <a:tabLst>
                <a:tab pos="2700655" algn="l"/>
              </a:tabLst>
            </a:pPr>
            <a:r>
              <a:rPr lang="zh-CN" altLang="zh-CN" sz="2400" b="1" kern="100" dirty="0">
                <a:solidFill>
                  <a:srgbClr val="3366FF"/>
                </a:solidFill>
                <a:latin typeface="Times New Roman"/>
                <a:ea typeface="楷体_GB2312"/>
                <a:cs typeface="Times New Roman"/>
              </a:rPr>
              <a:t>以史为鉴，面向未来</a:t>
            </a:r>
            <a:endParaRPr lang="zh-CN" altLang="zh-CN" sz="1050" kern="100" dirty="0">
              <a:solidFill>
                <a:srgbClr val="3366FF"/>
              </a:solidFill>
              <a:latin typeface="宋体"/>
              <a:cs typeface="Courier New"/>
            </a:endParaRPr>
          </a:p>
        </p:txBody>
      </p:sp>
      <p:sp>
        <p:nvSpPr>
          <p:cNvPr id="6" name="矩形 5"/>
          <p:cNvSpPr/>
          <p:nvPr/>
        </p:nvSpPr>
        <p:spPr>
          <a:xfrm>
            <a:off x="3215630" y="2648014"/>
            <a:ext cx="1112805" cy="461665"/>
          </a:xfrm>
          <a:prstGeom prst="rect">
            <a:avLst/>
          </a:prstGeom>
        </p:spPr>
        <p:txBody>
          <a:bodyPr wrap="none">
            <a:spAutoFit/>
          </a:bodyPr>
          <a:lstStyle/>
          <a:p>
            <a:r>
              <a:rPr lang="zh-CN" altLang="zh-CN" sz="2400" b="1" kern="100">
                <a:solidFill>
                  <a:srgbClr val="FF0000"/>
                </a:solidFill>
                <a:latin typeface="Times New Roman"/>
                <a:cs typeface="Times New Roman"/>
              </a:rPr>
              <a:t>联合国</a:t>
            </a:r>
            <a:endParaRPr lang="zh-CN" altLang="en-US" sz="2400" b="1" dirty="0">
              <a:solidFill>
                <a:srgbClr val="FF0000"/>
              </a:solidFill>
            </a:endParaRPr>
          </a:p>
        </p:txBody>
      </p:sp>
      <p:sp>
        <p:nvSpPr>
          <p:cNvPr id="8" name="矩形 7"/>
          <p:cNvSpPr/>
          <p:nvPr/>
        </p:nvSpPr>
        <p:spPr>
          <a:xfrm>
            <a:off x="911334" y="4716203"/>
            <a:ext cx="2659702"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dirty="0">
                <a:solidFill>
                  <a:srgbClr val="FF0000"/>
                </a:solidFill>
                <a:latin typeface="Times New Roman"/>
                <a:cs typeface="Times New Roman"/>
              </a:rPr>
              <a:t>中国特色社会主义</a:t>
            </a:r>
            <a:endParaRPr lang="zh-CN" altLang="zh-CN" sz="1050" kern="100" dirty="0">
              <a:effectLst/>
              <a:latin typeface="宋体"/>
              <a:cs typeface="Courier New"/>
            </a:endParaRPr>
          </a:p>
        </p:txBody>
      </p:sp>
      <p:sp>
        <p:nvSpPr>
          <p:cNvPr id="9" name="矩形 8"/>
          <p:cNvSpPr/>
          <p:nvPr/>
        </p:nvSpPr>
        <p:spPr>
          <a:xfrm>
            <a:off x="7200648" y="2564889"/>
            <a:ext cx="1729961" cy="576248"/>
          </a:xfrm>
          <a:prstGeom prst="rect">
            <a:avLst/>
          </a:prstGeom>
        </p:spPr>
        <p:txBody>
          <a:bodyPr wrap="none">
            <a:spAutoFit/>
          </a:bodyPr>
          <a:lstStyle/>
          <a:p>
            <a:pPr lvl="0" algn="just">
              <a:lnSpc>
                <a:spcPct val="150000"/>
              </a:lnSpc>
              <a:tabLst>
                <a:tab pos="2700655" algn="l"/>
              </a:tabLst>
            </a:pPr>
            <a:r>
              <a:rPr lang="zh-CN" altLang="zh-CN" sz="2400" b="1" kern="100">
                <a:solidFill>
                  <a:srgbClr val="3366FF"/>
                </a:solidFill>
                <a:latin typeface="Times New Roman"/>
                <a:ea typeface="楷体_GB2312"/>
                <a:cs typeface="Times New Roman"/>
              </a:rPr>
              <a:t>第</a:t>
            </a:r>
            <a:r>
              <a:rPr lang="en-US" altLang="zh-CN" sz="2400" b="1" kern="100" dirty="0">
                <a:solidFill>
                  <a:srgbClr val="3366FF"/>
                </a:solidFill>
                <a:latin typeface="Times New Roman"/>
                <a:ea typeface="楷体_GB2312"/>
                <a:cs typeface="Courier New"/>
              </a:rPr>
              <a:t>26</a:t>
            </a:r>
            <a:r>
              <a:rPr lang="zh-CN" altLang="zh-CN" sz="2400" b="1" kern="100" dirty="0">
                <a:solidFill>
                  <a:srgbClr val="3366FF"/>
                </a:solidFill>
                <a:latin typeface="Times New Roman"/>
                <a:ea typeface="楷体_GB2312"/>
                <a:cs typeface="Times New Roman"/>
              </a:rPr>
              <a:t>届联大</a:t>
            </a:r>
            <a:endParaRPr lang="zh-CN" altLang="zh-CN" sz="1050" kern="100" dirty="0">
              <a:solidFill>
                <a:srgbClr val="3366FF"/>
              </a:solidFill>
              <a:latin typeface="宋体"/>
              <a:cs typeface="Courier New"/>
            </a:endParaRPr>
          </a:p>
        </p:txBody>
      </p:sp>
      <p:sp>
        <p:nvSpPr>
          <p:cNvPr id="10" name="349"/>
          <p:cNvSpPr/>
          <p:nvPr/>
        </p:nvSpPr>
        <p:spPr>
          <a:xfrm>
            <a:off x="742047" y="2633628"/>
            <a:ext cx="6705600" cy="738664"/>
          </a:xfrm>
          <a:prstGeom prst="rect">
            <a:avLst/>
          </a:prstGeom>
        </p:spPr>
        <p:txBody>
          <a:bodyPr>
            <a:spAutoFit/>
          </a:bodyPr>
          <a:lstStyle/>
          <a:p>
            <a:r>
              <a:rPr lang="en-US" altLang="zh-CN" sz="2400" b="1" u="wavy" kern="100" dirty="0" smtClean="0">
                <a:solidFill>
                  <a:srgbClr val="3366FF"/>
                </a:solidFill>
                <a:latin typeface="Times New Roman"/>
                <a:ea typeface="黑体"/>
                <a:cs typeface="Times New Roman"/>
              </a:rPr>
              <a:t>1971</a:t>
            </a:r>
            <a:r>
              <a:rPr lang="zh-CN" altLang="en-US" sz="2400" b="1" u="wavy" kern="100" dirty="0" smtClean="0">
                <a:solidFill>
                  <a:srgbClr val="3366FF"/>
                </a:solidFill>
                <a:latin typeface="Times New Roman"/>
                <a:ea typeface="黑体"/>
                <a:cs typeface="Times New Roman"/>
              </a:rPr>
              <a:t>年</a:t>
            </a:r>
            <a:endParaRPr lang="zh-CN" altLang="en-US" sz="2400" dirty="0" smtClean="0">
              <a:solidFill>
                <a:srgbClr val="3366FF"/>
              </a:solidFill>
            </a:endParaRPr>
          </a:p>
          <a:p>
            <a:endParaRPr lang="zh-CN" altLang="en-US" u="sng" dirty="0">
              <a:solidFill>
                <a:srgbClr val="3366FF"/>
              </a:solidFill>
            </a:endParaRPr>
          </a:p>
        </p:txBody>
      </p:sp>
      <p:sp>
        <p:nvSpPr>
          <p:cNvPr id="11" name="矩形 10"/>
          <p:cNvSpPr/>
          <p:nvPr/>
        </p:nvSpPr>
        <p:spPr>
          <a:xfrm>
            <a:off x="2087232" y="3164713"/>
            <a:ext cx="803425" cy="461665"/>
          </a:xfrm>
          <a:prstGeom prst="rect">
            <a:avLst/>
          </a:prstGeom>
        </p:spPr>
        <p:txBody>
          <a:bodyPr wrap="none">
            <a:spAutoFit/>
          </a:bodyPr>
          <a:lstStyle/>
          <a:p>
            <a:r>
              <a:rPr lang="zh-CN" altLang="zh-CN" sz="2400" b="1" kern="100" dirty="0">
                <a:solidFill>
                  <a:srgbClr val="FF0000"/>
                </a:solidFill>
                <a:latin typeface="Times New Roman"/>
                <a:cs typeface="Times New Roman"/>
              </a:rPr>
              <a:t>中美</a:t>
            </a:r>
            <a:endParaRPr lang="zh-CN" altLang="en-US" sz="2400" b="1" dirty="0">
              <a:solidFill>
                <a:srgbClr val="FF0000"/>
              </a:solidFill>
            </a:endParaRPr>
          </a:p>
        </p:txBody>
      </p:sp>
      <p:sp>
        <p:nvSpPr>
          <p:cNvPr id="4" name="矩形 3"/>
          <p:cNvSpPr/>
          <p:nvPr/>
        </p:nvSpPr>
        <p:spPr>
          <a:xfrm>
            <a:off x="1763570" y="2312477"/>
            <a:ext cx="6096000" cy="830997"/>
          </a:xfrm>
          <a:prstGeom prst="rect">
            <a:avLst/>
          </a:prstGeom>
        </p:spPr>
        <p:txBody>
          <a:bodyPr>
            <a:spAutoFit/>
          </a:bodyPr>
          <a:lstStyle/>
          <a:p>
            <a:endParaRPr lang="zh-CN" altLang="en-US" sz="2400" b="1" dirty="0"/>
          </a:p>
          <a:p>
            <a:r>
              <a:rPr lang="zh-CN" altLang="zh-CN" sz="2400" b="1" kern="100" dirty="0" smtClean="0">
                <a:latin typeface="Times New Roman"/>
                <a:cs typeface="Times New Roman"/>
              </a:rPr>
              <a:t>，</a:t>
            </a:r>
            <a:r>
              <a:rPr lang="zh-CN" altLang="zh-CN" sz="2400" b="1" kern="100" dirty="0">
                <a:latin typeface="Times New Roman"/>
                <a:cs typeface="Times New Roman"/>
              </a:rPr>
              <a:t>恢复在</a:t>
            </a:r>
            <a:r>
              <a:rPr lang="en-US" altLang="zh-CN" sz="2400" b="1" kern="100" dirty="0">
                <a:latin typeface="Times New Roman"/>
                <a:cs typeface="Times New Roman"/>
              </a:rPr>
              <a:t>_________</a:t>
            </a:r>
            <a:r>
              <a:rPr lang="zh-CN" altLang="zh-CN" sz="2400" b="1" kern="100" dirty="0">
                <a:latin typeface="Times New Roman"/>
                <a:cs typeface="Times New Roman"/>
              </a:rPr>
              <a:t>的一切合法权利。</a:t>
            </a:r>
            <a:endParaRPr lang="zh-CN" altLang="en-US" sz="2400" dirty="0"/>
          </a:p>
        </p:txBody>
      </p:sp>
    </p:spTree>
    <p:extLst>
      <p:ext uri="{BB962C8B-B14F-4D97-AF65-F5344CB8AC3E}">
        <p14:creationId xmlns:p14="http://schemas.microsoft.com/office/powerpoint/2010/main" xmlns="" val="3054570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blinds(horizontal)">
                                      <p:cBhvr>
                                        <p:cTn id="1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2"/>
                    </p:tgtEl>
                  </p:cond>
                </p:stCondLst>
                <p:endSync evt="end" delay="0">
                  <p:rtn val="all"/>
                </p:endSync>
                <p:childTnLst>
                  <p:par>
                    <p:cTn id="19" fill="hold">
                      <p:stCondLst>
                        <p:cond delay="0"/>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500"/>
                                        <p:tgtEl>
                                          <p:spTgt spid="5"/>
                                        </p:tgtEl>
                                      </p:cBhvr>
                                    </p:animEffect>
                                  </p:childTnLst>
                                </p:cTn>
                              </p:par>
                            </p:childTnLst>
                          </p:cTn>
                        </p:par>
                      </p:childTnLst>
                    </p:cTn>
                  </p:par>
                </p:childTnLst>
              </p:cTn>
              <p:nextCondLst>
                <p:cond evt="onClick" delay="0">
                  <p:tgtEl>
                    <p:spTgt spid="2"/>
                  </p:tgtEl>
                </p:cond>
              </p:nextCondLst>
            </p:seq>
            <p:seq concurrent="1" nextAc="seek">
              <p:cTn id="24" restart="whenNotActive" fill="hold" evtFilter="cancelBubble" nodeType="interactiveSeq">
                <p:stCondLst>
                  <p:cond evt="onClick" delay="0">
                    <p:tgtEl>
                      <p:spTgt spid="10"/>
                    </p:tgtEl>
                  </p:cond>
                </p:stCondLst>
                <p:endSync evt="end" delay="0">
                  <p:rtn val="all"/>
                </p:endSync>
                <p:childTnLst>
                  <p:par>
                    <p:cTn id="25" fill="hold">
                      <p:stCondLst>
                        <p:cond delay="0"/>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linds(horizontal)">
                                      <p:cBhvr>
                                        <p:cTn id="29" dur="500"/>
                                        <p:tgtEl>
                                          <p:spTgt spid="9"/>
                                        </p:tgtEl>
                                      </p:cBhvr>
                                    </p:animEffect>
                                  </p:childTnLst>
                                </p:cTn>
                              </p:par>
                            </p:childTnLst>
                          </p:cTn>
                        </p:par>
                      </p:childTnLst>
                    </p:cTn>
                  </p:par>
                </p:childTnLst>
              </p:cTn>
              <p:nextCondLst>
                <p:cond evt="onClick" delay="0">
                  <p:tgtEl>
                    <p:spTgt spid="10"/>
                  </p:tgtEl>
                </p:cond>
              </p:nextCondLst>
            </p:seq>
          </p:childTnLst>
        </p:cTn>
      </p:par>
    </p:tnLst>
    <p:bldLst>
      <p:bldP spid="5" grpId="0"/>
      <p:bldP spid="6" grpId="0"/>
      <p:bldP spid="9"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090195" y="679255"/>
            <a:ext cx="9625863"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dirty="0">
                <a:latin typeface="Times New Roman"/>
                <a:ea typeface="黑体"/>
                <a:cs typeface="Times New Roman"/>
              </a:rPr>
              <a:t>阅读教材</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想一想</a:t>
            </a:r>
            <a:endParaRPr lang="zh-CN" altLang="zh-CN" sz="1050" kern="100" dirty="0">
              <a:effectLst/>
              <a:latin typeface="宋体"/>
              <a:cs typeface="Courier New"/>
            </a:endParaRPr>
          </a:p>
        </p:txBody>
      </p:sp>
      <p:sp>
        <p:nvSpPr>
          <p:cNvPr id="4" name="矩形 1"/>
          <p:cNvSpPr>
            <a:spLocks noChangeArrowheads="1"/>
          </p:cNvSpPr>
          <p:nvPr/>
        </p:nvSpPr>
        <p:spPr bwMode="auto">
          <a:xfrm>
            <a:off x="421879" y="1400866"/>
            <a:ext cx="11387242" cy="4524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阅读教材</a:t>
            </a:r>
            <a:r>
              <a:rPr lang="en-US" altLang="zh-CN" sz="2400" b="1" kern="100" dirty="0" smtClean="0">
                <a:latin typeface="Times New Roman"/>
                <a:cs typeface="Courier New"/>
              </a:rPr>
              <a:t>P163</a:t>
            </a:r>
            <a:r>
              <a:rPr lang="en-US" altLang="zh-CN" sz="2400" b="1" kern="100" dirty="0" smtClean="0">
                <a:latin typeface="宋体"/>
                <a:cs typeface="Times New Roman"/>
              </a:rPr>
              <a:t>“</a:t>
            </a:r>
            <a:r>
              <a:rPr lang="zh-CN" altLang="zh-CN" sz="2400" b="1" kern="100" dirty="0">
                <a:latin typeface="Times New Roman"/>
                <a:cs typeface="Times New Roman"/>
              </a:rPr>
              <a:t>思考点</a:t>
            </a:r>
            <a:r>
              <a:rPr lang="en-US" altLang="zh-CN" sz="2400" b="1" kern="100" dirty="0">
                <a:latin typeface="宋体"/>
                <a:cs typeface="Times New Roman"/>
              </a:rPr>
              <a:t>”</a:t>
            </a:r>
            <a:r>
              <a:rPr lang="zh-CN" altLang="zh-CN" sz="2400" b="1" kern="100" dirty="0">
                <a:latin typeface="Times New Roman"/>
                <a:cs typeface="Times New Roman"/>
              </a:rPr>
              <a:t>：</a:t>
            </a:r>
            <a:r>
              <a:rPr lang="en-US" altLang="zh-CN" sz="2400" b="1" kern="100" dirty="0">
                <a:latin typeface="Times New Roman"/>
                <a:cs typeface="Courier New"/>
              </a:rPr>
              <a:t>20</a:t>
            </a:r>
            <a:r>
              <a:rPr lang="zh-CN" altLang="zh-CN" sz="2400" b="1" kern="100" dirty="0">
                <a:latin typeface="Times New Roman"/>
                <a:cs typeface="Times New Roman"/>
              </a:rPr>
              <a:t>世纪</a:t>
            </a:r>
            <a:r>
              <a:rPr lang="en-US" altLang="zh-CN" sz="2400" b="1" kern="100" dirty="0">
                <a:latin typeface="Times New Roman"/>
                <a:cs typeface="Courier New"/>
              </a:rPr>
              <a:t>60</a:t>
            </a:r>
            <a:r>
              <a:rPr lang="zh-CN" altLang="zh-CN" sz="2400" b="1" kern="100" dirty="0">
                <a:latin typeface="Times New Roman"/>
                <a:cs typeface="Times New Roman"/>
              </a:rPr>
              <a:t>年代初国家对国民经济进行各项调整的</a:t>
            </a:r>
            <a:r>
              <a:rPr lang="zh-CN" altLang="zh-CN" sz="2400" b="1" kern="100" dirty="0" smtClean="0">
                <a:latin typeface="Times New Roman"/>
                <a:cs typeface="Times New Roman"/>
              </a:rPr>
              <a:t>意义</a:t>
            </a:r>
            <a:r>
              <a:rPr lang="zh-CN" altLang="en-US" sz="2400" b="1" kern="100" dirty="0" smtClean="0">
                <a:latin typeface="Times New Roman"/>
                <a:cs typeface="Times New Roman"/>
              </a:rPr>
              <a:t>是什么？</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提示</a:t>
            </a:r>
            <a:r>
              <a:rPr lang="zh-CN" altLang="zh-CN" sz="2400" b="1" kern="100" dirty="0">
                <a:solidFill>
                  <a:srgbClr val="FF0000"/>
                </a:solidFill>
                <a:latin typeface="Times New Roman"/>
                <a:ea typeface="黑体"/>
                <a:cs typeface="Times New Roman"/>
              </a:rPr>
              <a:t>：</a:t>
            </a:r>
            <a:r>
              <a:rPr lang="zh-CN" altLang="zh-CN" sz="2400" b="1" kern="100" dirty="0">
                <a:solidFill>
                  <a:srgbClr val="FF0000"/>
                </a:solidFill>
                <a:latin typeface="Times New Roman"/>
                <a:ea typeface="仿宋_GB2312"/>
                <a:cs typeface="Times New Roman"/>
              </a:rPr>
              <a:t>克服了困难，使国民经济稳步增长；为社会主义建设积累了经验。</a:t>
            </a:r>
            <a:endParaRPr lang="zh-CN" altLang="zh-CN" sz="1050" kern="100" dirty="0">
              <a:solidFill>
                <a:srgbClr val="FF0000"/>
              </a:solidFill>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2</a:t>
            </a:r>
            <a:r>
              <a:rPr lang="en-US" altLang="zh-CN" sz="2400" b="1" kern="100" dirty="0">
                <a:latin typeface="Times New Roman"/>
                <a:ea typeface="仿宋_GB2312"/>
                <a:cs typeface="Courier New"/>
              </a:rPr>
              <a:t>.</a:t>
            </a:r>
            <a:r>
              <a:rPr lang="zh-CN" altLang="zh-CN" sz="2400" b="1" kern="100" dirty="0">
                <a:latin typeface="Times New Roman"/>
                <a:cs typeface="Times New Roman"/>
              </a:rPr>
              <a:t>阅读教材</a:t>
            </a:r>
            <a:r>
              <a:rPr lang="en-US" altLang="zh-CN" sz="2400" b="1" kern="100" dirty="0" smtClean="0">
                <a:latin typeface="Times New Roman"/>
                <a:cs typeface="Courier New"/>
              </a:rPr>
              <a:t>P166</a:t>
            </a:r>
            <a:r>
              <a:rPr lang="en-US" altLang="zh-CN" sz="2400" b="1" kern="100" dirty="0" smtClean="0">
                <a:latin typeface="宋体"/>
                <a:cs typeface="Times New Roman"/>
              </a:rPr>
              <a:t>“</a:t>
            </a:r>
            <a:r>
              <a:rPr lang="zh-CN" altLang="zh-CN" sz="2400" b="1" kern="100" dirty="0">
                <a:latin typeface="Times New Roman"/>
                <a:cs typeface="Times New Roman"/>
              </a:rPr>
              <a:t>学思之窗</a:t>
            </a:r>
            <a:r>
              <a:rPr lang="en-US" altLang="zh-CN" sz="2400" b="1" kern="100" dirty="0">
                <a:latin typeface="宋体"/>
                <a:cs typeface="Times New Roman"/>
              </a:rPr>
              <a:t>”</a:t>
            </a:r>
            <a:r>
              <a:rPr lang="zh-CN" altLang="zh-CN" sz="2400" b="1" kern="100" dirty="0">
                <a:latin typeface="Times New Roman"/>
                <a:cs typeface="Times New Roman"/>
              </a:rPr>
              <a:t>：结合这一材料</a:t>
            </a:r>
            <a:r>
              <a:rPr lang="zh-CN" altLang="zh-CN" sz="2400" b="1" kern="100" dirty="0" smtClean="0">
                <a:latin typeface="Times New Roman"/>
                <a:cs typeface="Times New Roman"/>
              </a:rPr>
              <a:t>，思考</a:t>
            </a:r>
            <a:r>
              <a:rPr lang="zh-CN" altLang="zh-CN" sz="2400" b="1" kern="100" dirty="0">
                <a:latin typeface="Times New Roman"/>
                <a:cs typeface="Times New Roman"/>
              </a:rPr>
              <a:t>为什么说艰苦奋斗、奋发图强是那个年代的时代精神？</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solidFill>
                  <a:srgbClr val="FF0000"/>
                </a:solidFill>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提示</a:t>
            </a:r>
            <a:r>
              <a:rPr lang="zh-CN" altLang="zh-CN" sz="2400" b="1" kern="100" dirty="0">
                <a:solidFill>
                  <a:srgbClr val="FF0000"/>
                </a:solidFill>
                <a:latin typeface="Times New Roman"/>
                <a:ea typeface="黑体"/>
                <a:cs typeface="Times New Roman"/>
              </a:rPr>
              <a:t>：</a:t>
            </a:r>
            <a:r>
              <a:rPr lang="zh-CN" altLang="zh-CN" sz="2400" b="1" kern="100" dirty="0">
                <a:solidFill>
                  <a:srgbClr val="FF0000"/>
                </a:solidFill>
                <a:latin typeface="Times New Roman"/>
                <a:ea typeface="仿宋_GB2312"/>
                <a:cs typeface="Times New Roman"/>
              </a:rPr>
              <a:t>建国初期，我国的工业基础薄弱，西方国家对中国进行封锁。在这样艰难困苦的环境下，中国人民坚持自力更生，艰苦奋斗，战胜各种困难，在探索适合中国国情的社会主义道路上取得重大成就，涌现出许多先进典型和英雄模范人物。</a:t>
            </a:r>
            <a:endParaRPr lang="zh-CN" altLang="zh-CN" sz="1050" kern="100" dirty="0">
              <a:solidFill>
                <a:srgbClr val="FF0000"/>
              </a:solidFill>
              <a:effectLst/>
              <a:latin typeface="宋体"/>
              <a:cs typeface="Courier New"/>
            </a:endParaRPr>
          </a:p>
        </p:txBody>
      </p:sp>
      <p:pic>
        <p:nvPicPr>
          <p:cNvPr id="3074" name="Picture 2" descr="线1"/>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595154" y="929168"/>
            <a:ext cx="461167" cy="2141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60196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268760"/>
            <a:ext cx="11647294" cy="39703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3</a:t>
            </a:r>
            <a:r>
              <a:rPr lang="en-US" altLang="zh-CN" sz="2400" b="1" kern="100" dirty="0">
                <a:latin typeface="Times New Roman"/>
                <a:ea typeface="仿宋_GB2312"/>
                <a:cs typeface="Courier New"/>
              </a:rPr>
              <a:t>.</a:t>
            </a:r>
            <a:r>
              <a:rPr lang="zh-CN" altLang="zh-CN" sz="2400" b="1" kern="100" dirty="0">
                <a:latin typeface="Times New Roman"/>
                <a:cs typeface="Times New Roman"/>
              </a:rPr>
              <a:t>阅读教材</a:t>
            </a:r>
            <a:r>
              <a:rPr lang="en-US" altLang="zh-CN" sz="2400" b="1" kern="100" dirty="0" smtClean="0">
                <a:latin typeface="Times New Roman"/>
                <a:cs typeface="Courier New"/>
              </a:rPr>
              <a:t>P167</a:t>
            </a:r>
            <a:r>
              <a:rPr lang="en-US" altLang="zh-CN" sz="2400" b="1" kern="100" dirty="0" smtClean="0">
                <a:latin typeface="宋体"/>
                <a:cs typeface="Times New Roman"/>
              </a:rPr>
              <a:t>“</a:t>
            </a:r>
            <a:r>
              <a:rPr lang="zh-CN" altLang="zh-CN" sz="2400" b="1" kern="100" dirty="0">
                <a:latin typeface="Times New Roman"/>
                <a:cs typeface="Times New Roman"/>
              </a:rPr>
              <a:t>学思之窗</a:t>
            </a:r>
            <a:r>
              <a:rPr lang="en-US" altLang="zh-CN" sz="2400" b="1" kern="100" dirty="0">
                <a:latin typeface="宋体"/>
                <a:cs typeface="Times New Roman"/>
              </a:rPr>
              <a:t>”</a:t>
            </a:r>
            <a:r>
              <a:rPr lang="zh-CN" altLang="zh-CN" sz="2400" b="1" kern="100" dirty="0">
                <a:latin typeface="Times New Roman"/>
                <a:cs typeface="Times New Roman"/>
              </a:rPr>
              <a:t>：为什么说毛泽东是探索中国社会主义建设道路的开创者？</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提示</a:t>
            </a:r>
            <a:r>
              <a:rPr lang="zh-CN" altLang="zh-CN" sz="2400" b="1" kern="100" dirty="0">
                <a:solidFill>
                  <a:srgbClr val="FF0000"/>
                </a:solidFill>
                <a:latin typeface="Times New Roman"/>
                <a:ea typeface="黑体"/>
                <a:cs typeface="Times New Roman"/>
              </a:rPr>
              <a:t>：</a:t>
            </a:r>
            <a:r>
              <a:rPr lang="zh-CN" altLang="zh-CN" sz="2400" b="1" kern="100" dirty="0">
                <a:solidFill>
                  <a:srgbClr val="FF0000"/>
                </a:solidFill>
                <a:latin typeface="Times New Roman"/>
                <a:ea typeface="仿宋_GB2312"/>
                <a:cs typeface="Times New Roman"/>
              </a:rPr>
              <a:t>探索出了适合中国国情的社会主义道路，丰富和发展了马克思列宁主义；培养的大批骨干，不仅在新民主主义革命、社会主义革命、社会主义建设时期发挥了重要作用，也为新的历史时期开创和建设中国特色社会主义发挥了重要作用。</a:t>
            </a:r>
            <a:endParaRPr lang="zh-CN" altLang="zh-CN" sz="1050" kern="100" dirty="0">
              <a:solidFill>
                <a:srgbClr val="FF0000"/>
              </a:solidFill>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4</a:t>
            </a:r>
            <a:r>
              <a:rPr lang="en-US" altLang="zh-CN" sz="2400" b="1" kern="100" dirty="0">
                <a:latin typeface="Times New Roman"/>
                <a:ea typeface="仿宋_GB2312"/>
                <a:cs typeface="Courier New"/>
              </a:rPr>
              <a:t>.</a:t>
            </a:r>
            <a:r>
              <a:rPr lang="zh-CN" altLang="zh-CN" sz="2400" b="1" kern="100" dirty="0">
                <a:latin typeface="Times New Roman"/>
                <a:cs typeface="Times New Roman"/>
              </a:rPr>
              <a:t>阅读教材</a:t>
            </a:r>
            <a:r>
              <a:rPr lang="en-US" altLang="zh-CN" sz="2400" b="1" kern="100" dirty="0" smtClean="0">
                <a:latin typeface="Times New Roman"/>
                <a:cs typeface="Courier New"/>
              </a:rPr>
              <a:t>P167</a:t>
            </a:r>
            <a:r>
              <a:rPr lang="en-US" altLang="zh-CN" sz="2400" b="1" kern="100" dirty="0" smtClean="0">
                <a:latin typeface="宋体"/>
                <a:cs typeface="Times New Roman"/>
              </a:rPr>
              <a:t>“</a:t>
            </a:r>
            <a:r>
              <a:rPr lang="zh-CN" altLang="zh-CN" sz="2400" b="1" kern="100" dirty="0">
                <a:latin typeface="Times New Roman"/>
                <a:cs typeface="Times New Roman"/>
              </a:rPr>
              <a:t>问题探究</a:t>
            </a:r>
            <a:r>
              <a:rPr lang="en-US" altLang="zh-CN" sz="2400" b="1" kern="100" dirty="0">
                <a:latin typeface="宋体"/>
                <a:cs typeface="Times New Roman"/>
              </a:rPr>
              <a:t>”</a:t>
            </a:r>
            <a:r>
              <a:rPr lang="zh-CN" altLang="zh-CN" sz="2400" b="1" kern="100" dirty="0">
                <a:latin typeface="Times New Roman"/>
                <a:cs typeface="Times New Roman"/>
              </a:rPr>
              <a:t>：通过邓小平这一结论，我们可以得到怎样的启示？</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提示</a:t>
            </a:r>
            <a:r>
              <a:rPr lang="zh-CN" altLang="zh-CN" sz="2400" b="1" kern="100" dirty="0">
                <a:solidFill>
                  <a:srgbClr val="FF0000"/>
                </a:solidFill>
                <a:latin typeface="Times New Roman"/>
                <a:ea typeface="黑体"/>
                <a:cs typeface="Times New Roman"/>
              </a:rPr>
              <a:t>：</a:t>
            </a:r>
            <a:r>
              <a:rPr lang="zh-CN" altLang="zh-CN" sz="2400" b="1" kern="100" dirty="0">
                <a:solidFill>
                  <a:srgbClr val="FF0000"/>
                </a:solidFill>
                <a:latin typeface="Times New Roman"/>
                <a:ea typeface="仿宋_GB2312"/>
                <a:cs typeface="Times New Roman"/>
              </a:rPr>
              <a:t>国家民族独立；党的正确领导；人民群众自力更生艰苦奋斗。</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885254" y="608005"/>
            <a:ext cx="10588449"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dirty="0">
                <a:latin typeface="Times New Roman"/>
                <a:ea typeface="黑体"/>
                <a:cs typeface="Times New Roman"/>
              </a:rPr>
              <a:t>发掘教材</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读一读</a:t>
            </a:r>
            <a:endParaRPr lang="zh-CN" altLang="zh-CN" sz="1050" kern="100" dirty="0">
              <a:effectLst/>
              <a:latin typeface="宋体"/>
              <a:cs typeface="Courier New"/>
            </a:endParaRPr>
          </a:p>
        </p:txBody>
      </p:sp>
      <p:sp>
        <p:nvSpPr>
          <p:cNvPr id="4" name="矩形 1"/>
          <p:cNvSpPr>
            <a:spLocks noChangeArrowheads="1"/>
          </p:cNvSpPr>
          <p:nvPr/>
        </p:nvSpPr>
        <p:spPr bwMode="auto">
          <a:xfrm>
            <a:off x="335260" y="1377116"/>
            <a:ext cx="11387242"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阅读图片</a:t>
            </a:r>
            <a:r>
              <a:rPr lang="en-US" altLang="zh-CN" sz="2400" b="1" kern="100" dirty="0" smtClean="0">
                <a:latin typeface="宋体"/>
                <a:cs typeface="Times New Roman"/>
              </a:rPr>
              <a:t>“</a:t>
            </a:r>
            <a:r>
              <a:rPr lang="zh-CN" altLang="zh-CN" sz="2400" b="1" kern="100" dirty="0" smtClean="0">
                <a:latin typeface="Times New Roman"/>
                <a:cs typeface="Times New Roman"/>
              </a:rPr>
              <a:t>七千</a:t>
            </a:r>
            <a:r>
              <a:rPr lang="zh-CN" altLang="zh-CN" sz="2400" b="1" kern="100" dirty="0">
                <a:latin typeface="Times New Roman"/>
                <a:cs typeface="Times New Roman"/>
              </a:rPr>
              <a:t>人大会期间，毛泽东、刘少奇、周恩来、朱德、陈云、邓小平在一起</a:t>
            </a:r>
            <a:r>
              <a:rPr lang="en-US" altLang="zh-CN" sz="2400" b="1" kern="100" dirty="0">
                <a:latin typeface="宋体"/>
                <a:cs typeface="Times New Roman"/>
              </a:rPr>
              <a:t>”</a:t>
            </a:r>
            <a:r>
              <a:rPr lang="en-US" altLang="zh-CN" sz="2400" b="1" kern="100" dirty="0">
                <a:latin typeface="Times New Roman"/>
                <a:cs typeface="Courier New"/>
              </a:rPr>
              <a:t>(</a:t>
            </a:r>
            <a:r>
              <a:rPr lang="zh-CN" altLang="zh-CN" sz="2400" b="1" kern="100" dirty="0">
                <a:latin typeface="Times New Roman"/>
                <a:cs typeface="Times New Roman"/>
              </a:rPr>
              <a:t>见教材</a:t>
            </a:r>
            <a:r>
              <a:rPr lang="en-US" altLang="zh-CN" sz="2400" b="1" kern="100" dirty="0" smtClean="0">
                <a:latin typeface="Times New Roman"/>
                <a:cs typeface="Courier New"/>
              </a:rPr>
              <a:t>P163)</a:t>
            </a:r>
            <a:endParaRPr lang="zh-CN" altLang="zh-CN" sz="1050" kern="100" dirty="0">
              <a:effectLst/>
              <a:latin typeface="宋体"/>
              <a:cs typeface="Courier New"/>
            </a:endParaRPr>
          </a:p>
        </p:txBody>
      </p:sp>
      <p:pic>
        <p:nvPicPr>
          <p:cNvPr id="5123" name="Picture 2" descr="说明: 线1"/>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35260" y="836667"/>
            <a:ext cx="463550" cy="2143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124" name="Picture 4" descr="261"/>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911334" y="3180138"/>
            <a:ext cx="2860164" cy="19770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1"/>
          <p:cNvSpPr>
            <a:spLocks noChangeArrowheads="1"/>
          </p:cNvSpPr>
          <p:nvPr/>
        </p:nvSpPr>
        <p:spPr bwMode="auto">
          <a:xfrm>
            <a:off x="4005228" y="2576764"/>
            <a:ext cx="7855416" cy="2221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信息解读：</a:t>
            </a:r>
            <a:r>
              <a:rPr lang="en-US" altLang="zh-CN" sz="2400" b="1" u="dotted" kern="100" dirty="0">
                <a:latin typeface="Times New Roman"/>
                <a:ea typeface="楷体_GB2312"/>
                <a:cs typeface="Courier New"/>
              </a:rPr>
              <a:t>1962</a:t>
            </a:r>
            <a:r>
              <a:rPr lang="zh-CN" altLang="zh-CN" sz="2400" b="1" u="dotted" kern="100" dirty="0">
                <a:latin typeface="Times New Roman"/>
                <a:ea typeface="楷体_GB2312"/>
                <a:cs typeface="Times New Roman"/>
              </a:rPr>
              <a:t>年</a:t>
            </a:r>
            <a:r>
              <a:rPr lang="en-US" altLang="zh-CN" sz="2400" b="1" u="dotted" kern="100" dirty="0">
                <a:latin typeface="Times New Roman"/>
                <a:ea typeface="楷体_GB2312"/>
                <a:cs typeface="Courier New"/>
              </a:rPr>
              <a:t>1</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11</a:t>
            </a:r>
            <a:r>
              <a:rPr lang="zh-CN" altLang="zh-CN" sz="2400" b="1" u="dotted" kern="100" dirty="0">
                <a:latin typeface="Times New Roman"/>
                <a:ea typeface="楷体_GB2312"/>
                <a:cs typeface="Times New Roman"/>
              </a:rPr>
              <a:t>日至</a:t>
            </a:r>
            <a:r>
              <a:rPr lang="en-US" altLang="zh-CN" sz="2400" b="1" u="dotted" kern="100" dirty="0">
                <a:latin typeface="Times New Roman"/>
                <a:ea typeface="楷体_GB2312"/>
                <a:cs typeface="Courier New"/>
              </a:rPr>
              <a:t>2</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7</a:t>
            </a:r>
            <a:r>
              <a:rPr lang="zh-CN" altLang="zh-CN" sz="2400" b="1" u="dotted" kern="100" dirty="0">
                <a:latin typeface="Times New Roman"/>
                <a:ea typeface="楷体_GB2312"/>
                <a:cs typeface="Times New Roman"/>
              </a:rPr>
              <a:t>日，中共中央在北京召开扩大的工作会议。出席会议的代表共</a:t>
            </a:r>
            <a:r>
              <a:rPr lang="en-US" altLang="zh-CN" sz="2400" b="1" u="dotted" kern="100" dirty="0">
                <a:latin typeface="Times New Roman"/>
                <a:ea typeface="楷体_GB2312"/>
                <a:cs typeface="Courier New"/>
              </a:rPr>
              <a:t>7 118</a:t>
            </a:r>
            <a:r>
              <a:rPr lang="zh-CN" altLang="zh-CN" sz="2400" b="1" u="dotted" kern="100" dirty="0">
                <a:latin typeface="Times New Roman"/>
                <a:ea typeface="楷体_GB2312"/>
                <a:cs typeface="Times New Roman"/>
              </a:rPr>
              <a:t>人。人们习惯地称这次会议为</a:t>
            </a:r>
            <a:r>
              <a:rPr lang="en-US" altLang="zh-CN" sz="2400" b="1" u="dotted" kern="100" dirty="0">
                <a:latin typeface="宋体"/>
                <a:cs typeface="Times New Roman"/>
              </a:rPr>
              <a:t>“</a:t>
            </a:r>
            <a:r>
              <a:rPr lang="zh-CN" altLang="zh-CN" sz="2400" b="1" u="dotted" kern="100" dirty="0">
                <a:latin typeface="Times New Roman"/>
                <a:ea typeface="楷体_GB2312"/>
                <a:cs typeface="Times New Roman"/>
              </a:rPr>
              <a:t>七千人大会</a:t>
            </a:r>
            <a:r>
              <a:rPr lang="en-US" altLang="zh-CN" sz="2400" b="1" u="dotted" kern="100" dirty="0">
                <a:latin typeface="宋体"/>
                <a:cs typeface="Times New Roman"/>
              </a:rPr>
              <a:t>”</a:t>
            </a:r>
            <a:r>
              <a:rPr lang="zh-CN" altLang="zh-CN" sz="2400" b="1" u="dotted" kern="100" dirty="0">
                <a:latin typeface="Times New Roman"/>
                <a:ea typeface="楷体_GB2312"/>
                <a:cs typeface="Times New Roman"/>
              </a:rPr>
              <a:t>。这是我们党在执政后召开的一次空前规模的总结经验大会，对于统一全党思想，提高认识和纠正工作中发生的</a:t>
            </a:r>
            <a:r>
              <a:rPr lang="zh-CN" altLang="zh-CN" sz="2400" b="1" u="dotted" kern="100" dirty="0">
                <a:latin typeface="宋体"/>
                <a:cs typeface="Times New Roman"/>
              </a:rPr>
              <a:t>“</a:t>
            </a:r>
            <a:r>
              <a:rPr lang="zh-CN" altLang="zh-CN" sz="2400" b="1" u="dotted" kern="100" dirty="0">
                <a:latin typeface="Times New Roman"/>
                <a:ea typeface="楷体_GB2312"/>
                <a:cs typeface="Times New Roman"/>
              </a:rPr>
              <a:t>左</a:t>
            </a:r>
            <a:r>
              <a:rPr lang="zh-CN" altLang="zh-CN" sz="2400" b="1" u="dotted" kern="100" dirty="0">
                <a:latin typeface="宋体"/>
                <a:cs typeface="Times New Roman"/>
              </a:rPr>
              <a:t>”</a:t>
            </a:r>
            <a:r>
              <a:rPr lang="zh-CN" altLang="zh-CN" sz="2400" b="1" u="dotted" kern="100" dirty="0">
                <a:latin typeface="Times New Roman"/>
                <a:ea typeface="楷体_GB2312"/>
                <a:cs typeface="Times New Roman"/>
              </a:rPr>
              <a:t>的错误，起了积极的作用。</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36019637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667"/>
            <a:ext cx="11647294"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2</a:t>
            </a:r>
            <a:r>
              <a:rPr lang="en-US" altLang="zh-CN" sz="2400" b="1" kern="100" dirty="0">
                <a:latin typeface="Times New Roman"/>
                <a:ea typeface="楷体_GB2312"/>
                <a:cs typeface="Courier New"/>
              </a:rPr>
              <a:t>.</a:t>
            </a:r>
            <a:r>
              <a:rPr lang="zh-CN" altLang="zh-CN" sz="2400" b="1" kern="100" dirty="0">
                <a:latin typeface="Times New Roman"/>
                <a:cs typeface="Times New Roman"/>
              </a:rPr>
              <a:t>阅读图片</a:t>
            </a:r>
            <a:r>
              <a:rPr lang="en-US" altLang="zh-CN" sz="2400" b="1" kern="100" dirty="0">
                <a:latin typeface="宋体"/>
                <a:cs typeface="Times New Roman"/>
              </a:rPr>
              <a:t>“</a:t>
            </a:r>
            <a:r>
              <a:rPr lang="zh-CN" altLang="zh-CN" sz="2400" b="1" kern="100" dirty="0">
                <a:latin typeface="Times New Roman"/>
                <a:cs typeface="Times New Roman"/>
              </a:rPr>
              <a:t>首都群众在天安门广场举行集会和游行，庆祝粉碎</a:t>
            </a:r>
            <a:r>
              <a:rPr lang="en-US" altLang="zh-CN" sz="2400" b="1" kern="100" dirty="0">
                <a:latin typeface="宋体"/>
                <a:cs typeface="Times New Roman"/>
              </a:rPr>
              <a:t>‘</a:t>
            </a:r>
            <a:r>
              <a:rPr lang="zh-CN" altLang="zh-CN" sz="2400" b="1" kern="100" dirty="0">
                <a:latin typeface="Times New Roman"/>
                <a:cs typeface="Times New Roman"/>
              </a:rPr>
              <a:t>四人帮</a:t>
            </a:r>
            <a:r>
              <a:rPr lang="en-US" altLang="zh-CN" sz="2400" b="1" kern="100" dirty="0">
                <a:latin typeface="宋体"/>
                <a:cs typeface="Times New Roman"/>
              </a:rPr>
              <a:t>’</a:t>
            </a:r>
            <a:r>
              <a:rPr lang="zh-CN" altLang="zh-CN" sz="2400" b="1" kern="100" dirty="0">
                <a:latin typeface="Times New Roman"/>
                <a:cs typeface="Times New Roman"/>
              </a:rPr>
              <a:t>的重大胜利</a:t>
            </a:r>
            <a:r>
              <a:rPr lang="en-US" altLang="zh-CN" sz="2400" b="1" kern="100" dirty="0">
                <a:latin typeface="宋体"/>
                <a:cs typeface="Times New Roman"/>
              </a:rPr>
              <a:t>”</a:t>
            </a:r>
            <a:r>
              <a:rPr lang="en-US" altLang="zh-CN" sz="2400" b="1" kern="100" dirty="0">
                <a:latin typeface="Times New Roman"/>
                <a:cs typeface="Courier New"/>
              </a:rPr>
              <a:t>(</a:t>
            </a:r>
            <a:r>
              <a:rPr lang="zh-CN" altLang="zh-CN" sz="2400" b="1" kern="100" dirty="0">
                <a:latin typeface="Times New Roman"/>
                <a:cs typeface="Times New Roman"/>
              </a:rPr>
              <a:t>见教材</a:t>
            </a:r>
            <a:r>
              <a:rPr lang="en-US" altLang="zh-CN" sz="2400" b="1" kern="100" dirty="0" smtClean="0">
                <a:latin typeface="Times New Roman"/>
                <a:cs typeface="Courier New"/>
              </a:rPr>
              <a:t>P165)</a:t>
            </a:r>
            <a:endParaRPr lang="zh-CN" altLang="zh-CN" sz="1050" kern="100" dirty="0">
              <a:effectLst/>
              <a:latin typeface="宋体"/>
              <a:cs typeface="Courier New"/>
            </a:endParaRPr>
          </a:p>
        </p:txBody>
      </p:sp>
      <p:sp>
        <p:nvSpPr>
          <p:cNvPr id="4" name="矩形 1"/>
          <p:cNvSpPr>
            <a:spLocks noChangeArrowheads="1"/>
          </p:cNvSpPr>
          <p:nvPr/>
        </p:nvSpPr>
        <p:spPr bwMode="auto">
          <a:xfrm>
            <a:off x="421879" y="4450523"/>
            <a:ext cx="11387242" cy="16677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信息解读：</a:t>
            </a:r>
            <a:r>
              <a:rPr lang="en-US" altLang="zh-CN" sz="2400" b="1" u="dotted" kern="100" dirty="0">
                <a:latin typeface="Times New Roman"/>
                <a:ea typeface="楷体_GB2312"/>
                <a:cs typeface="Courier New"/>
              </a:rPr>
              <a:t>1976</a:t>
            </a:r>
            <a:r>
              <a:rPr lang="zh-CN" altLang="zh-CN" sz="2400" b="1" u="dotted" kern="100" dirty="0">
                <a:latin typeface="Times New Roman"/>
                <a:ea typeface="楷体_GB2312"/>
                <a:cs typeface="Times New Roman"/>
              </a:rPr>
              <a:t>年</a:t>
            </a:r>
            <a:r>
              <a:rPr lang="en-US" altLang="zh-CN" sz="2400" b="1" u="dotted" kern="100" dirty="0">
                <a:latin typeface="Times New Roman"/>
                <a:ea typeface="楷体_GB2312"/>
                <a:cs typeface="Courier New"/>
              </a:rPr>
              <a:t>10</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24</a:t>
            </a:r>
            <a:r>
              <a:rPr lang="zh-CN" altLang="zh-CN" sz="2400" b="1" u="dotted" kern="100" dirty="0">
                <a:latin typeface="Times New Roman"/>
                <a:ea typeface="楷体_GB2312"/>
                <a:cs typeface="Times New Roman"/>
              </a:rPr>
              <a:t>日上午</a:t>
            </a:r>
            <a:r>
              <a:rPr lang="en-US" altLang="zh-CN" sz="2400" b="1" u="dotted" kern="100" dirty="0">
                <a:latin typeface="Times New Roman"/>
                <a:ea typeface="楷体_GB2312"/>
                <a:cs typeface="Courier New"/>
              </a:rPr>
              <a:t>10</a:t>
            </a:r>
            <a:r>
              <a:rPr lang="zh-CN" altLang="zh-CN" sz="2400" b="1" u="dotted" kern="100" dirty="0">
                <a:latin typeface="Times New Roman"/>
                <a:ea typeface="楷体_GB2312"/>
                <a:cs typeface="Times New Roman"/>
              </a:rPr>
              <a:t>时，</a:t>
            </a:r>
            <a:r>
              <a:rPr lang="en-US" altLang="zh-CN" sz="2400" b="1" u="dotted" kern="100" dirty="0">
                <a:latin typeface="Times New Roman"/>
                <a:ea typeface="楷体_GB2312"/>
                <a:cs typeface="Courier New"/>
              </a:rPr>
              <a:t>150</a:t>
            </a:r>
            <a:r>
              <a:rPr lang="zh-CN" altLang="zh-CN" sz="2400" b="1" u="dotted" kern="100" dirty="0">
                <a:latin typeface="Times New Roman"/>
                <a:ea typeface="楷体_GB2312"/>
                <a:cs typeface="Times New Roman"/>
              </a:rPr>
              <a:t>万军民欢欣鼓舞，豪情满怀，在天安门广场举行隆重庆祝粉碎</a:t>
            </a:r>
            <a:r>
              <a:rPr lang="en-US" altLang="zh-CN" sz="2400" b="1" u="dotted" kern="100" dirty="0">
                <a:latin typeface="宋体"/>
                <a:cs typeface="Times New Roman"/>
              </a:rPr>
              <a:t>“</a:t>
            </a:r>
            <a:r>
              <a:rPr lang="zh-CN" altLang="zh-CN" sz="2400" b="1" u="dotted" kern="100" dirty="0">
                <a:latin typeface="Times New Roman"/>
                <a:ea typeface="楷体_GB2312"/>
                <a:cs typeface="Times New Roman"/>
              </a:rPr>
              <a:t>四人帮</a:t>
            </a:r>
            <a:r>
              <a:rPr lang="en-US" altLang="zh-CN" sz="2400" b="1" u="dotted" kern="100" dirty="0">
                <a:latin typeface="宋体"/>
                <a:cs typeface="Times New Roman"/>
              </a:rPr>
              <a:t>”</a:t>
            </a:r>
            <a:r>
              <a:rPr lang="zh-CN" altLang="zh-CN" sz="2400" b="1" u="dotted" kern="100" dirty="0">
                <a:latin typeface="Times New Roman"/>
                <a:ea typeface="楷体_GB2312"/>
                <a:cs typeface="Times New Roman"/>
              </a:rPr>
              <a:t>的胜利大会。一方面说明</a:t>
            </a:r>
            <a:r>
              <a:rPr lang="en-US" altLang="zh-CN" sz="2400" b="1" u="dotted" kern="100" dirty="0">
                <a:latin typeface="宋体"/>
                <a:cs typeface="Times New Roman"/>
              </a:rPr>
              <a:t>“</a:t>
            </a:r>
            <a:r>
              <a:rPr lang="zh-CN" altLang="zh-CN" sz="2400" b="1" u="dotted" kern="100" dirty="0">
                <a:latin typeface="Times New Roman"/>
                <a:ea typeface="楷体_GB2312"/>
                <a:cs typeface="Times New Roman"/>
              </a:rPr>
              <a:t>四人帮</a:t>
            </a:r>
            <a:r>
              <a:rPr lang="en-US" altLang="zh-CN" sz="2400" b="1" u="dotted" kern="100" dirty="0">
                <a:latin typeface="宋体"/>
                <a:cs typeface="Times New Roman"/>
              </a:rPr>
              <a:t>”</a:t>
            </a:r>
            <a:r>
              <a:rPr lang="zh-CN" altLang="zh-CN" sz="2400" b="1" u="dotted" kern="100" dirty="0">
                <a:latin typeface="Times New Roman"/>
                <a:ea typeface="楷体_GB2312"/>
                <a:cs typeface="Times New Roman"/>
              </a:rPr>
              <a:t>不得人心，另一方面也表达了全党全军全国各族人民的共同心愿。</a:t>
            </a:r>
            <a:endParaRPr lang="zh-CN" altLang="zh-CN" sz="1050" kern="100" dirty="0">
              <a:effectLst/>
              <a:latin typeface="宋体"/>
              <a:cs typeface="Courier New"/>
            </a:endParaRPr>
          </a:p>
        </p:txBody>
      </p:sp>
      <p:pic>
        <p:nvPicPr>
          <p:cNvPr id="6146" name="Picture 2" descr="262"/>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065526" y="2156058"/>
            <a:ext cx="3460798" cy="21370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5411425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24704"/>
            <a:ext cx="1164729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a:latin typeface="Times New Roman"/>
                <a:cs typeface="Courier New"/>
              </a:rPr>
              <a:t>3</a:t>
            </a:r>
            <a:r>
              <a:rPr lang="en-US" altLang="zh-CN" sz="2400" b="1" kern="100" dirty="0">
                <a:latin typeface="Times New Roman"/>
                <a:ea typeface="楷体_GB2312"/>
                <a:cs typeface="Courier New"/>
              </a:rPr>
              <a:t>.</a:t>
            </a:r>
            <a:r>
              <a:rPr lang="zh-CN" altLang="zh-CN" sz="2400" b="1" kern="100" dirty="0">
                <a:latin typeface="Times New Roman"/>
                <a:cs typeface="Times New Roman"/>
              </a:rPr>
              <a:t>阅读图片</a:t>
            </a:r>
            <a:r>
              <a:rPr lang="en-US" altLang="zh-CN" sz="2400" b="1" kern="100" dirty="0">
                <a:latin typeface="宋体"/>
                <a:cs typeface="Times New Roman"/>
              </a:rPr>
              <a:t>“</a:t>
            </a:r>
            <a:r>
              <a:rPr lang="en-US" altLang="zh-CN" sz="2400" b="1" kern="100" dirty="0">
                <a:latin typeface="Times New Roman"/>
                <a:cs typeface="Courier New"/>
              </a:rPr>
              <a:t>1972</a:t>
            </a:r>
            <a:r>
              <a:rPr lang="zh-CN" altLang="zh-CN" sz="2400" b="1" kern="100" dirty="0">
                <a:latin typeface="Times New Roman"/>
                <a:cs typeface="Times New Roman"/>
              </a:rPr>
              <a:t>年</a:t>
            </a:r>
            <a:r>
              <a:rPr lang="en-US" altLang="zh-CN" sz="2400" b="1" kern="100" dirty="0">
                <a:latin typeface="Times New Roman"/>
                <a:cs typeface="Courier New"/>
              </a:rPr>
              <a:t>2</a:t>
            </a:r>
            <a:r>
              <a:rPr lang="zh-CN" altLang="zh-CN" sz="2400" b="1" kern="100" dirty="0">
                <a:latin typeface="Times New Roman"/>
                <a:cs typeface="Times New Roman"/>
              </a:rPr>
              <a:t>月</a:t>
            </a:r>
            <a:r>
              <a:rPr lang="en-US" altLang="zh-CN" sz="2400" b="1" kern="100" dirty="0">
                <a:latin typeface="Times New Roman"/>
                <a:cs typeface="Courier New"/>
              </a:rPr>
              <a:t>21</a:t>
            </a:r>
            <a:r>
              <a:rPr lang="zh-CN" altLang="zh-CN" sz="2400" b="1" kern="100" dirty="0" smtClean="0">
                <a:latin typeface="Times New Roman"/>
                <a:cs typeface="Times New Roman"/>
              </a:rPr>
              <a:t>日</a:t>
            </a:r>
            <a:r>
              <a:rPr lang="zh-CN" altLang="en-US" sz="2400" b="1" kern="100" dirty="0" smtClean="0">
                <a:latin typeface="Times New Roman"/>
                <a:cs typeface="Times New Roman"/>
              </a:rPr>
              <a:t>，</a:t>
            </a:r>
            <a:r>
              <a:rPr lang="zh-CN" altLang="zh-CN" sz="2400" b="1" kern="100" dirty="0" smtClean="0">
                <a:latin typeface="Times New Roman"/>
                <a:cs typeface="Times New Roman"/>
              </a:rPr>
              <a:t>毛泽东</a:t>
            </a:r>
            <a:r>
              <a:rPr lang="zh-CN" altLang="zh-CN" sz="2400" b="1" kern="100" dirty="0">
                <a:latin typeface="Times New Roman"/>
                <a:cs typeface="Times New Roman"/>
              </a:rPr>
              <a:t>在中南海会见美国总统尼克松</a:t>
            </a:r>
            <a:r>
              <a:rPr lang="en-US" altLang="zh-CN" sz="2400" b="1" kern="100" dirty="0">
                <a:latin typeface="宋体"/>
                <a:cs typeface="Times New Roman"/>
              </a:rPr>
              <a:t>”</a:t>
            </a:r>
            <a:r>
              <a:rPr lang="en-US" altLang="zh-CN" sz="2400" b="1" kern="100" dirty="0">
                <a:latin typeface="Times New Roman"/>
                <a:cs typeface="Courier New"/>
              </a:rPr>
              <a:t>(</a:t>
            </a:r>
            <a:r>
              <a:rPr lang="zh-CN" altLang="zh-CN" sz="2400" b="1" kern="100" dirty="0">
                <a:latin typeface="Times New Roman"/>
                <a:cs typeface="Times New Roman"/>
              </a:rPr>
              <a:t>见教材</a:t>
            </a:r>
            <a:r>
              <a:rPr lang="en-US" altLang="zh-CN" sz="2400" b="1" kern="100" dirty="0" smtClean="0">
                <a:latin typeface="Times New Roman"/>
                <a:cs typeface="Courier New"/>
              </a:rPr>
              <a:t>P166)</a:t>
            </a:r>
            <a:endParaRPr lang="zh-CN" altLang="zh-CN" sz="1050" kern="100" dirty="0">
              <a:effectLst/>
              <a:latin typeface="宋体"/>
              <a:cs typeface="Courier New"/>
            </a:endParaRPr>
          </a:p>
        </p:txBody>
      </p:sp>
      <p:sp>
        <p:nvSpPr>
          <p:cNvPr id="4" name="矩形 1"/>
          <p:cNvSpPr>
            <a:spLocks noChangeArrowheads="1"/>
          </p:cNvSpPr>
          <p:nvPr/>
        </p:nvSpPr>
        <p:spPr bwMode="auto">
          <a:xfrm>
            <a:off x="433754" y="4331493"/>
            <a:ext cx="11387242" cy="1113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nSpc>
                <a:spcPct val="150000"/>
              </a:lnSpc>
              <a:tabLst>
                <a:tab pos="2700655" algn="l"/>
              </a:tabLst>
            </a:pPr>
            <a:r>
              <a:rPr lang="zh-CN" altLang="zh-CN" sz="2400" b="1" kern="100">
                <a:latin typeface="Times New Roman"/>
                <a:ea typeface="黑体"/>
                <a:cs typeface="Times New Roman"/>
              </a:rPr>
              <a:t>信息解读：</a:t>
            </a:r>
            <a:r>
              <a:rPr lang="en-US" altLang="zh-CN" sz="2400" b="1" u="dotted" kern="100" dirty="0">
                <a:latin typeface="Times New Roman"/>
                <a:ea typeface="楷体_GB2312"/>
                <a:cs typeface="Courier New"/>
              </a:rPr>
              <a:t>1972</a:t>
            </a:r>
            <a:r>
              <a:rPr lang="zh-CN" altLang="zh-CN" sz="2400" b="1" u="dotted" kern="100" dirty="0">
                <a:latin typeface="Times New Roman"/>
                <a:ea typeface="楷体_GB2312"/>
                <a:cs typeface="Times New Roman"/>
              </a:rPr>
              <a:t>年</a:t>
            </a:r>
            <a:r>
              <a:rPr lang="en-US" altLang="zh-CN" sz="2400" b="1" u="dotted" kern="100" dirty="0">
                <a:latin typeface="Times New Roman"/>
                <a:ea typeface="楷体_GB2312"/>
                <a:cs typeface="Courier New"/>
              </a:rPr>
              <a:t>2</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21</a:t>
            </a:r>
            <a:r>
              <a:rPr lang="zh-CN" altLang="zh-CN" sz="2400" b="1" u="dotted" kern="100" dirty="0">
                <a:latin typeface="Times New Roman"/>
                <a:ea typeface="楷体_GB2312"/>
                <a:cs typeface="Times New Roman"/>
              </a:rPr>
              <a:t>日，毛泽东在中南海会见美国总统尼克松。</a:t>
            </a:r>
            <a:r>
              <a:rPr lang="en-US" altLang="zh-CN" sz="2400" b="1" u="dotted" kern="100" dirty="0">
                <a:latin typeface="Times New Roman"/>
                <a:ea typeface="楷体_GB2312"/>
                <a:cs typeface="Courier New"/>
              </a:rPr>
              <a:t>2</a:t>
            </a:r>
            <a:r>
              <a:rPr lang="zh-CN" altLang="zh-CN" sz="2400" b="1" u="dotted" kern="100" dirty="0">
                <a:latin typeface="Times New Roman"/>
                <a:ea typeface="楷体_GB2312"/>
                <a:cs typeface="Times New Roman"/>
              </a:rPr>
              <a:t>月</a:t>
            </a:r>
            <a:r>
              <a:rPr lang="en-US" altLang="zh-CN" sz="2400" b="1" u="dotted" kern="100" dirty="0">
                <a:latin typeface="Times New Roman"/>
                <a:ea typeface="楷体_GB2312"/>
                <a:cs typeface="Courier New"/>
              </a:rPr>
              <a:t>28</a:t>
            </a:r>
            <a:r>
              <a:rPr lang="zh-CN" altLang="zh-CN" sz="2400" b="1" u="dotted" kern="100" dirty="0">
                <a:latin typeface="Times New Roman"/>
                <a:ea typeface="楷体_GB2312"/>
                <a:cs typeface="Times New Roman"/>
              </a:rPr>
              <a:t>日，中美双方在上海发表联合公报，决定实现两国关系正常化。</a:t>
            </a:r>
            <a:endParaRPr lang="zh-CN" altLang="zh-CN" sz="1050" kern="100" dirty="0">
              <a:effectLst/>
              <a:latin typeface="宋体"/>
              <a:cs typeface="Courier New"/>
            </a:endParaRPr>
          </a:p>
        </p:txBody>
      </p:sp>
      <p:pic>
        <p:nvPicPr>
          <p:cNvPr id="7170" name="Picture 2" descr="263"/>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935519" y="1988815"/>
            <a:ext cx="3460798" cy="2188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3033810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268760"/>
            <a:ext cx="11647294" cy="1684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a:latin typeface="Times New Roman"/>
                <a:ea typeface="黑体"/>
                <a:cs typeface="Times New Roman"/>
              </a:rPr>
              <a:t>探究一　</a:t>
            </a:r>
            <a:r>
              <a:rPr lang="en-US" altLang="zh-CN" sz="2400" b="1" kern="100" dirty="0">
                <a:latin typeface="Times New Roman"/>
                <a:ea typeface="黑体"/>
                <a:cs typeface="Courier New"/>
              </a:rPr>
              <a:t>20</a:t>
            </a:r>
            <a:r>
              <a:rPr lang="zh-CN" altLang="zh-CN" sz="2400" b="1" kern="100" dirty="0">
                <a:latin typeface="Times New Roman"/>
                <a:ea typeface="黑体"/>
                <a:cs typeface="Times New Roman"/>
              </a:rPr>
              <a:t>世纪</a:t>
            </a:r>
            <a:r>
              <a:rPr lang="en-US" altLang="zh-CN" sz="2400" b="1" kern="100" dirty="0">
                <a:latin typeface="Times New Roman"/>
                <a:ea typeface="黑体"/>
                <a:cs typeface="Courier New"/>
              </a:rPr>
              <a:t>50</a:t>
            </a:r>
            <a:r>
              <a:rPr lang="zh-CN" altLang="zh-CN" sz="2400" b="1" kern="100" dirty="0">
                <a:latin typeface="Times New Roman"/>
                <a:ea typeface="黑体"/>
                <a:cs typeface="Times New Roman"/>
              </a:rPr>
              <a:t>～</a:t>
            </a:r>
            <a:r>
              <a:rPr lang="en-US" altLang="zh-CN" sz="2400" b="1" kern="100" dirty="0">
                <a:latin typeface="Times New Roman"/>
                <a:ea typeface="黑体"/>
                <a:cs typeface="Courier New"/>
              </a:rPr>
              <a:t>70</a:t>
            </a:r>
            <a:r>
              <a:rPr lang="zh-CN" altLang="zh-CN" sz="2400" b="1" kern="100" dirty="0">
                <a:latin typeface="Times New Roman"/>
                <a:ea typeface="黑体"/>
                <a:cs typeface="Times New Roman"/>
              </a:rPr>
              <a:t>年代社会主义建设道路的曲折发展</a:t>
            </a:r>
            <a:endParaRPr lang="zh-CN" altLang="zh-CN" sz="1050" kern="100" dirty="0">
              <a:latin typeface="宋体"/>
              <a:cs typeface="Courier New"/>
            </a:endParaRPr>
          </a:p>
          <a:p>
            <a:pPr algn="ctr">
              <a:lnSpc>
                <a:spcPct val="150000"/>
              </a:lnSpc>
              <a:spcAft>
                <a:spcPts val="0"/>
              </a:spcAft>
              <a:tabLst>
                <a:tab pos="2700655" algn="l"/>
              </a:tabLst>
            </a:pPr>
            <a:r>
              <a:rPr lang="zh-CN" altLang="zh-CN" sz="2400" b="1" kern="100" dirty="0">
                <a:latin typeface="Times New Roman"/>
                <a:ea typeface="隶书"/>
                <a:cs typeface="Times New Roman"/>
              </a:rPr>
              <a:t>史论要点</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中共</a:t>
            </a:r>
            <a:r>
              <a:rPr lang="en-US" altLang="zh-CN" sz="2400" b="1" kern="100" dirty="0">
                <a:latin typeface="宋体"/>
                <a:cs typeface="Times New Roman"/>
              </a:rPr>
              <a:t>“</a:t>
            </a:r>
            <a:r>
              <a:rPr lang="zh-CN" altLang="zh-CN" sz="2400" b="1" kern="100" dirty="0">
                <a:latin typeface="Times New Roman"/>
                <a:ea typeface="黑体"/>
                <a:cs typeface="Times New Roman"/>
              </a:rPr>
              <a:t>八大</a:t>
            </a:r>
            <a:r>
              <a:rPr lang="en-US" altLang="zh-CN" sz="2400" b="1" kern="100" dirty="0">
                <a:latin typeface="宋体"/>
                <a:cs typeface="Times New Roman"/>
              </a:rPr>
              <a:t>”</a:t>
            </a:r>
            <a:r>
              <a:rPr lang="zh-CN" altLang="zh-CN" sz="2400" b="1" kern="100" dirty="0">
                <a:latin typeface="Times New Roman"/>
                <a:ea typeface="黑体"/>
                <a:cs typeface="Times New Roman"/>
              </a:rPr>
              <a:t>的内容和历史地位</a:t>
            </a:r>
            <a:endParaRPr lang="zh-CN" altLang="zh-CN" sz="1050" kern="100" dirty="0">
              <a:effectLst/>
              <a:latin typeface="宋体"/>
              <a:cs typeface="Courier New"/>
            </a:endParaRPr>
          </a:p>
        </p:txBody>
      </p:sp>
      <p:sp>
        <p:nvSpPr>
          <p:cNvPr id="4" name="矩形 1"/>
          <p:cNvSpPr>
            <a:spLocks noChangeArrowheads="1"/>
          </p:cNvSpPr>
          <p:nvPr/>
        </p:nvSpPr>
        <p:spPr bwMode="auto">
          <a:xfrm>
            <a:off x="433754" y="3045963"/>
            <a:ext cx="11387242" cy="2221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a:latin typeface="Times New Roman"/>
                <a:cs typeface="Courier New"/>
              </a:rPr>
              <a:t>(1)</a:t>
            </a:r>
            <a:r>
              <a:rPr lang="zh-CN" altLang="zh-CN" sz="2400" b="1" kern="100" dirty="0">
                <a:latin typeface="Times New Roman"/>
                <a:cs typeface="Times New Roman"/>
              </a:rPr>
              <a:t>主要内容：会议正确分析了当时国内的主要矛盾，并且指出党和人民的主要任务是集中力量把我国尽快地从落后的农业国变为先进的工业国。</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历史地位：正确分析了当时国内的主要矛盾，并确立了主要任务，为我国社会主义建设指明了方向。</a:t>
            </a:r>
            <a:endParaRPr lang="zh-CN" altLang="zh-CN" sz="1050" kern="100" dirty="0">
              <a:effectLst/>
              <a:latin typeface="宋体"/>
              <a:cs typeface="Courier New"/>
            </a:endParaRPr>
          </a:p>
        </p:txBody>
      </p:sp>
      <p:pic>
        <p:nvPicPr>
          <p:cNvPr id="4098" name="Picture 2" descr="提能力"/>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09655" y="670675"/>
            <a:ext cx="11611460" cy="4666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6019637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33754" y="1855153"/>
            <a:ext cx="11387242" cy="33297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表现：</a:t>
            </a:r>
            <a:r>
              <a:rPr lang="en-US" altLang="zh-CN" sz="2400" b="1" kern="100" dirty="0">
                <a:latin typeface="Times New Roman"/>
                <a:cs typeface="Courier New"/>
              </a:rPr>
              <a:t>1958</a:t>
            </a:r>
            <a:r>
              <a:rPr lang="zh-CN" altLang="zh-CN" sz="2400" b="1" kern="100" dirty="0">
                <a:latin typeface="Times New Roman"/>
                <a:cs typeface="Times New Roman"/>
              </a:rPr>
              <a:t>年，我国社会主义出现</a:t>
            </a:r>
            <a:r>
              <a:rPr lang="en-US" altLang="zh-CN" sz="2400" b="1" kern="100" dirty="0">
                <a:latin typeface="宋体"/>
                <a:cs typeface="Times New Roman"/>
              </a:rPr>
              <a:t>“</a:t>
            </a:r>
            <a:r>
              <a:rPr lang="zh-CN" altLang="zh-CN" sz="2400" b="1" kern="100" dirty="0">
                <a:latin typeface="Times New Roman"/>
                <a:cs typeface="Times New Roman"/>
              </a:rPr>
              <a:t>左</a:t>
            </a:r>
            <a:r>
              <a:rPr lang="en-US" altLang="zh-CN" sz="2400" b="1" kern="100" dirty="0">
                <a:latin typeface="宋体"/>
                <a:cs typeface="Times New Roman"/>
              </a:rPr>
              <a:t>”</a:t>
            </a:r>
            <a:r>
              <a:rPr lang="zh-CN" altLang="zh-CN" sz="2400" b="1" kern="100" dirty="0">
                <a:latin typeface="Times New Roman"/>
                <a:cs typeface="Times New Roman"/>
              </a:rPr>
              <a:t>倾思想，表现在</a:t>
            </a:r>
            <a:r>
              <a:rPr lang="en-US" altLang="zh-CN" sz="2400" b="1" kern="100" dirty="0">
                <a:latin typeface="宋体"/>
                <a:cs typeface="Times New Roman"/>
              </a:rPr>
              <a:t>“</a:t>
            </a:r>
            <a:r>
              <a:rPr lang="zh-CN" altLang="zh-CN" sz="2400" b="1" kern="100" dirty="0">
                <a:latin typeface="Times New Roman"/>
                <a:cs typeface="Times New Roman"/>
              </a:rPr>
              <a:t>三面红旗</a:t>
            </a:r>
            <a:r>
              <a:rPr lang="en-US" altLang="zh-CN" sz="2400" b="1" kern="100" dirty="0">
                <a:latin typeface="宋体"/>
                <a:cs typeface="Times New Roman"/>
              </a:rPr>
              <a:t>”</a:t>
            </a:r>
            <a:r>
              <a:rPr lang="zh-CN" altLang="zh-CN" sz="2400" b="1" kern="100" dirty="0">
                <a:latin typeface="Times New Roman"/>
                <a:cs typeface="Times New Roman"/>
              </a:rPr>
              <a:t>：</a:t>
            </a:r>
            <a:r>
              <a:rPr lang="en-US" altLang="zh-CN" sz="2400" b="1" kern="100" dirty="0">
                <a:latin typeface="宋体"/>
                <a:cs typeface="Times New Roman"/>
              </a:rPr>
              <a:t>“</a:t>
            </a:r>
            <a:r>
              <a:rPr lang="zh-CN" altLang="zh-CN" sz="2400" b="1" kern="100" dirty="0">
                <a:latin typeface="Times New Roman"/>
                <a:cs typeface="Times New Roman"/>
              </a:rPr>
              <a:t>鼓足干劲，力争上游，多快好省地建设社会主义</a:t>
            </a:r>
            <a:r>
              <a:rPr lang="en-US" altLang="zh-CN" sz="2400" b="1" kern="100" dirty="0">
                <a:latin typeface="宋体"/>
                <a:cs typeface="Times New Roman"/>
              </a:rPr>
              <a:t>”</a:t>
            </a:r>
            <a:r>
              <a:rPr lang="zh-CN" altLang="zh-CN" sz="2400" b="1" kern="100" dirty="0">
                <a:latin typeface="Times New Roman"/>
                <a:cs typeface="Times New Roman"/>
              </a:rPr>
              <a:t>的总路线、</a:t>
            </a:r>
            <a:r>
              <a:rPr lang="en-US" altLang="zh-CN" sz="2400" b="1" kern="100" dirty="0">
                <a:latin typeface="宋体"/>
                <a:cs typeface="Times New Roman"/>
              </a:rPr>
              <a:t>“</a:t>
            </a:r>
            <a:r>
              <a:rPr lang="zh-CN" altLang="zh-CN" sz="2400" b="1" kern="100" dirty="0">
                <a:latin typeface="Times New Roman"/>
                <a:cs typeface="Times New Roman"/>
              </a:rPr>
              <a:t>大跃进</a:t>
            </a:r>
            <a:r>
              <a:rPr lang="en-US" altLang="zh-CN" sz="2400" b="1" kern="100" dirty="0">
                <a:latin typeface="宋体"/>
                <a:cs typeface="Times New Roman"/>
              </a:rPr>
              <a:t>”</a:t>
            </a:r>
            <a:r>
              <a:rPr lang="zh-CN" altLang="zh-CN" sz="2400" b="1" kern="100" dirty="0">
                <a:latin typeface="Times New Roman"/>
                <a:cs typeface="Times New Roman"/>
              </a:rPr>
              <a:t>运动、人民公社化运动。</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危害：</a:t>
            </a:r>
            <a:r>
              <a:rPr lang="en-US" altLang="zh-CN" sz="2400" b="1" kern="100" dirty="0">
                <a:latin typeface="宋体"/>
                <a:cs typeface="Times New Roman"/>
              </a:rPr>
              <a:t>“</a:t>
            </a:r>
            <a:r>
              <a:rPr lang="zh-CN" altLang="zh-CN" sz="2400" b="1" kern="100" dirty="0">
                <a:latin typeface="Times New Roman"/>
                <a:cs typeface="Times New Roman"/>
              </a:rPr>
              <a:t>大跃进</a:t>
            </a:r>
            <a:r>
              <a:rPr lang="en-US" altLang="zh-CN" sz="2400" b="1" kern="100" dirty="0">
                <a:latin typeface="宋体"/>
                <a:cs typeface="Times New Roman"/>
              </a:rPr>
              <a:t>”</a:t>
            </a:r>
            <a:r>
              <a:rPr lang="zh-CN" altLang="zh-CN" sz="2400" b="1" kern="100" dirty="0">
                <a:latin typeface="Times New Roman"/>
                <a:cs typeface="Times New Roman"/>
              </a:rPr>
              <a:t>和人民公社化运动违反客观经济规律，造成人力、物力的巨大浪费，使经济比例严重失调，损伤人民劳动积极性，造成</a:t>
            </a:r>
            <a:r>
              <a:rPr lang="en-US" altLang="zh-CN" sz="2400" b="1" kern="100" dirty="0">
                <a:latin typeface="Times New Roman"/>
                <a:cs typeface="Courier New"/>
              </a:rPr>
              <a:t>1959</a:t>
            </a:r>
            <a:r>
              <a:rPr lang="zh-CN" altLang="zh-CN" sz="2400" b="1" kern="100" dirty="0">
                <a:latin typeface="Times New Roman"/>
                <a:cs typeface="Times New Roman"/>
              </a:rPr>
              <a:t>～</a:t>
            </a:r>
            <a:r>
              <a:rPr lang="en-US" altLang="zh-CN" sz="2400" b="1" kern="100" dirty="0">
                <a:latin typeface="Times New Roman"/>
                <a:cs typeface="Courier New"/>
              </a:rPr>
              <a:t>1961</a:t>
            </a:r>
            <a:r>
              <a:rPr lang="zh-CN" altLang="zh-CN" sz="2400" b="1" kern="100" dirty="0">
                <a:latin typeface="Times New Roman"/>
                <a:cs typeface="Times New Roman"/>
              </a:rPr>
              <a:t>年国民经济严重困难。</a:t>
            </a:r>
            <a:endParaRPr lang="zh-CN" altLang="zh-CN" sz="1050" kern="100" dirty="0">
              <a:effectLst/>
              <a:latin typeface="宋体"/>
              <a:cs typeface="Courier New"/>
            </a:endParaRPr>
          </a:p>
        </p:txBody>
      </p:sp>
      <p:sp>
        <p:nvSpPr>
          <p:cNvPr id="3" name="矩形 1"/>
          <p:cNvSpPr>
            <a:spLocks noChangeArrowheads="1"/>
          </p:cNvSpPr>
          <p:nvPr/>
        </p:nvSpPr>
        <p:spPr bwMode="auto">
          <a:xfrm>
            <a:off x="281354" y="1268760"/>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2</a:t>
            </a:r>
            <a:r>
              <a:rPr lang="en-US" altLang="zh-CN" sz="2400" b="1" kern="100">
                <a:latin typeface="Times New Roman"/>
                <a:cs typeface="Courier New"/>
              </a:rPr>
              <a:t>.</a:t>
            </a:r>
            <a:r>
              <a:rPr lang="zh-CN" altLang="zh-CN" sz="2400" b="1" kern="100" dirty="0">
                <a:latin typeface="Times New Roman"/>
                <a:ea typeface="黑体"/>
                <a:cs typeface="Times New Roman"/>
              </a:rPr>
              <a:t>社会主义建设的失误</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667"/>
            <a:ext cx="11647294" cy="1684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dirty="0">
                <a:latin typeface="Times New Roman"/>
                <a:ea typeface="隶书"/>
                <a:cs typeface="Times New Roman"/>
              </a:rPr>
              <a:t>对点训练</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中共</a:t>
            </a:r>
            <a:r>
              <a:rPr lang="en-US" altLang="zh-CN" sz="2400" b="1" kern="100" dirty="0">
                <a:latin typeface="宋体"/>
                <a:cs typeface="Times New Roman"/>
              </a:rPr>
              <a:t>“</a:t>
            </a:r>
            <a:r>
              <a:rPr lang="zh-CN" altLang="zh-CN" sz="2400" b="1" kern="100" dirty="0">
                <a:latin typeface="Times New Roman"/>
                <a:cs typeface="Times New Roman"/>
              </a:rPr>
              <a:t>八大</a:t>
            </a:r>
            <a:r>
              <a:rPr lang="en-US" altLang="zh-CN" sz="2400" b="1" kern="100" dirty="0">
                <a:latin typeface="宋体"/>
                <a:cs typeface="Times New Roman"/>
              </a:rPr>
              <a:t>”</a:t>
            </a:r>
            <a:r>
              <a:rPr lang="zh-CN" altLang="zh-CN" sz="2400" b="1" kern="100" dirty="0">
                <a:latin typeface="Times New Roman"/>
                <a:cs typeface="Times New Roman"/>
              </a:rPr>
              <a:t>为我国全面进行社会主义建设和党的建设指明了方向。</a:t>
            </a:r>
            <a:r>
              <a:rPr lang="en-US" altLang="zh-CN" sz="2400" b="1" kern="100" dirty="0">
                <a:latin typeface="宋体"/>
                <a:cs typeface="Times New Roman"/>
              </a:rPr>
              <a:t>“</a:t>
            </a:r>
            <a:r>
              <a:rPr lang="zh-CN" altLang="zh-CN" sz="2400" b="1" kern="100" dirty="0">
                <a:latin typeface="Times New Roman"/>
                <a:cs typeface="Times New Roman"/>
              </a:rPr>
              <a:t>八大</a:t>
            </a:r>
            <a:r>
              <a:rPr lang="en-US" altLang="zh-CN" sz="2400" b="1" kern="100" dirty="0">
                <a:latin typeface="宋体"/>
                <a:cs typeface="Times New Roman"/>
              </a:rPr>
              <a:t>”</a:t>
            </a:r>
            <a:r>
              <a:rPr lang="zh-CN" altLang="zh-CN" sz="2400" b="1" kern="100" dirty="0">
                <a:latin typeface="Times New Roman"/>
                <a:cs typeface="Times New Roman"/>
              </a:rPr>
              <a:t>作出正确决策的基础是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4" name="矩形 1"/>
          <p:cNvSpPr>
            <a:spLocks noChangeArrowheads="1"/>
          </p:cNvSpPr>
          <p:nvPr/>
        </p:nvSpPr>
        <p:spPr bwMode="auto">
          <a:xfrm>
            <a:off x="433754" y="2553014"/>
            <a:ext cx="11387242"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zh-CN" altLang="zh-CN" sz="2400" b="1" kern="100" dirty="0">
                <a:latin typeface="Times New Roman"/>
                <a:cs typeface="Times New Roman"/>
              </a:rPr>
              <a:t>对国内主要矛盾的</a:t>
            </a:r>
            <a:r>
              <a:rPr lang="zh-CN" altLang="zh-CN" sz="2400" b="1" kern="100" dirty="0" smtClean="0">
                <a:latin typeface="Times New Roman"/>
                <a:cs typeface="Times New Roman"/>
              </a:rPr>
              <a:t>分析</a:t>
            </a:r>
            <a:r>
              <a:rPr lang="en-US" altLang="zh-CN" sz="2400" b="1" kern="100" dirty="0" smtClean="0">
                <a:latin typeface="Times New Roman"/>
                <a:cs typeface="Times New Roman"/>
              </a:rPr>
              <a:t>			</a:t>
            </a:r>
            <a:r>
              <a:rPr lang="en-US" altLang="zh-CN" sz="2400" b="1" kern="100" dirty="0" smtClean="0">
                <a:latin typeface="Times New Roman"/>
                <a:cs typeface="Courier New"/>
              </a:rPr>
              <a:t>B</a:t>
            </a:r>
            <a:r>
              <a:rPr lang="en-US" altLang="zh-CN" sz="2400" b="1" kern="100" dirty="0">
                <a:latin typeface="Times New Roman"/>
                <a:cs typeface="Courier New"/>
              </a:rPr>
              <a:t>.</a:t>
            </a:r>
            <a:r>
              <a:rPr lang="zh-CN" altLang="zh-CN" sz="2400" b="1" kern="100" dirty="0">
                <a:latin typeface="Times New Roman"/>
                <a:cs typeface="Times New Roman"/>
              </a:rPr>
              <a:t>人民建设社会主义热情高涨</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C.</a:t>
            </a:r>
            <a:r>
              <a:rPr lang="zh-CN" altLang="zh-CN" sz="2400" b="1" kern="100" dirty="0">
                <a:latin typeface="Times New Roman"/>
                <a:cs typeface="Times New Roman"/>
              </a:rPr>
              <a:t>全国土地改革的</a:t>
            </a:r>
            <a:r>
              <a:rPr lang="zh-CN" altLang="zh-CN" sz="2400" b="1" kern="100" dirty="0" smtClean="0">
                <a:latin typeface="Times New Roman"/>
                <a:cs typeface="Times New Roman"/>
              </a:rPr>
              <a:t>完成</a:t>
            </a:r>
            <a:r>
              <a:rPr lang="en-US" altLang="zh-CN" sz="2400" b="1" kern="100" dirty="0" smtClean="0">
                <a:latin typeface="Times New Roman"/>
                <a:cs typeface="Times New Roman"/>
              </a:rPr>
              <a:t>			</a:t>
            </a:r>
            <a:r>
              <a:rPr lang="en-US" altLang="zh-CN" sz="2400" b="1" kern="100" dirty="0" smtClean="0">
                <a:latin typeface="Times New Roman"/>
                <a:cs typeface="Courier New"/>
              </a:rPr>
              <a:t>D</a:t>
            </a:r>
            <a:r>
              <a:rPr lang="en-US" altLang="zh-CN" sz="2400" b="1" kern="100" dirty="0">
                <a:latin typeface="Times New Roman"/>
                <a:cs typeface="Courier New"/>
              </a:rPr>
              <a:t>.</a:t>
            </a:r>
            <a:r>
              <a:rPr lang="zh-CN" altLang="zh-CN" sz="2400" b="1" kern="100" dirty="0">
                <a:latin typeface="Times New Roman"/>
                <a:cs typeface="Times New Roman"/>
              </a:rPr>
              <a:t>社会主义建设总路线的制订</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根据所学知识可知，中共</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八大</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正确分析了当时国内的主要矛盾，并且指出党和人民的主要任务，为我国社会主义建设指明了方向，因此</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项正确。</a:t>
            </a:r>
            <a:endParaRPr lang="zh-CN" altLang="zh-CN" sz="1050" kern="100" dirty="0">
              <a:solidFill>
                <a:srgbClr val="0000FF"/>
              </a:solidFill>
              <a:latin typeface="宋体"/>
              <a:cs typeface="Courier New"/>
            </a:endParaRPr>
          </a:p>
          <a:p>
            <a:pPr algn="just">
              <a:lnSpc>
                <a:spcPct val="150000"/>
              </a:lnSpc>
              <a:spcAft>
                <a:spcPts val="0"/>
              </a:spcAft>
              <a:tabLst>
                <a:tab pos="270065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A</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360196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24704"/>
            <a:ext cx="11647294" cy="11302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下图反映的是新中国在</a:t>
            </a:r>
            <a:r>
              <a:rPr lang="en-US" altLang="zh-CN" sz="2400" b="1" kern="100" dirty="0">
                <a:latin typeface="Times New Roman"/>
                <a:cs typeface="Courier New"/>
              </a:rPr>
              <a:t>20</a:t>
            </a:r>
            <a:r>
              <a:rPr lang="zh-CN" altLang="zh-CN" sz="2400" b="1" kern="100" dirty="0">
                <a:latin typeface="Times New Roman"/>
                <a:cs typeface="Times New Roman"/>
              </a:rPr>
              <a:t>世纪五六十年代的农业经济发展状况，出现图中</a:t>
            </a:r>
            <a:r>
              <a:rPr lang="en-US" altLang="zh-CN" sz="2400" b="1" kern="100" dirty="0">
                <a:latin typeface="Times New Roman"/>
                <a:cs typeface="Courier New"/>
              </a:rPr>
              <a:t>B</a:t>
            </a:r>
            <a:r>
              <a:rPr lang="zh-CN" altLang="zh-CN" sz="2400" b="1" kern="100" dirty="0">
                <a:latin typeface="Times New Roman"/>
                <a:cs typeface="Times New Roman"/>
              </a:rPr>
              <a:t>点到</a:t>
            </a:r>
            <a:r>
              <a:rPr lang="en-US" altLang="zh-CN" sz="2400" b="1" kern="100" dirty="0">
                <a:latin typeface="Times New Roman"/>
                <a:cs typeface="Courier New"/>
              </a:rPr>
              <a:t>C</a:t>
            </a:r>
            <a:r>
              <a:rPr lang="zh-CN" altLang="zh-CN" sz="2400" b="1" kern="100" dirty="0">
                <a:latin typeface="Times New Roman"/>
                <a:cs typeface="Times New Roman"/>
              </a:rPr>
              <a:t>点这一变化的主要原因是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4" name="矩形 1"/>
          <p:cNvSpPr>
            <a:spLocks noChangeArrowheads="1"/>
          </p:cNvSpPr>
          <p:nvPr/>
        </p:nvSpPr>
        <p:spPr bwMode="auto">
          <a:xfrm>
            <a:off x="516879" y="4267513"/>
            <a:ext cx="11387242" cy="11302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zh-CN" altLang="zh-CN" sz="2400" b="1" kern="100" dirty="0">
                <a:latin typeface="Times New Roman"/>
                <a:cs typeface="Times New Roman"/>
              </a:rPr>
              <a:t>经济建设没有计划性</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B</a:t>
            </a:r>
            <a:r>
              <a:rPr lang="en-US" altLang="zh-CN" sz="2400" b="1" kern="100" dirty="0">
                <a:latin typeface="宋体"/>
                <a:ea typeface="Times New Roman"/>
                <a:cs typeface="Courier New"/>
              </a:rPr>
              <a:t>.</a:t>
            </a:r>
            <a:r>
              <a:rPr lang="zh-CN" altLang="zh-CN" sz="2400" b="1" kern="100" dirty="0">
                <a:latin typeface="Times New Roman"/>
                <a:cs typeface="Times New Roman"/>
              </a:rPr>
              <a:t>自然灾害迅速蔓延</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C.</a:t>
            </a:r>
            <a:r>
              <a:rPr lang="en-US" altLang="zh-CN" sz="2400" b="1" kern="100" dirty="0">
                <a:latin typeface="宋体"/>
                <a:cs typeface="Times New Roman"/>
              </a:rPr>
              <a:t>“</a:t>
            </a:r>
            <a:r>
              <a:rPr lang="zh-CN" altLang="zh-CN" sz="2400" b="1" kern="100" dirty="0">
                <a:latin typeface="Times New Roman"/>
                <a:cs typeface="Times New Roman"/>
              </a:rPr>
              <a:t>左</a:t>
            </a:r>
            <a:r>
              <a:rPr lang="en-US" altLang="zh-CN" sz="2400" b="1" kern="100" dirty="0">
                <a:latin typeface="宋体"/>
                <a:cs typeface="Times New Roman"/>
              </a:rPr>
              <a:t>”</a:t>
            </a:r>
            <a:r>
              <a:rPr lang="zh-CN" altLang="zh-CN" sz="2400" b="1" kern="100" dirty="0">
                <a:latin typeface="Times New Roman"/>
                <a:cs typeface="Times New Roman"/>
              </a:rPr>
              <a:t>倾错误严重泛滥</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D</a:t>
            </a:r>
            <a:r>
              <a:rPr lang="en-US" altLang="zh-CN" sz="2400" b="1" kern="100" dirty="0">
                <a:latin typeface="宋体"/>
                <a:ea typeface="Times New Roman"/>
                <a:cs typeface="Courier New"/>
              </a:rPr>
              <a:t>.</a:t>
            </a:r>
            <a:r>
              <a:rPr lang="en-US" altLang="zh-CN" sz="2400" b="1" kern="100" dirty="0">
                <a:latin typeface="宋体"/>
                <a:cs typeface="Times New Roman"/>
              </a:rPr>
              <a:t>“</a:t>
            </a:r>
            <a:r>
              <a:rPr lang="zh-CN" altLang="zh-CN" sz="2400" b="1" kern="100" dirty="0">
                <a:latin typeface="Times New Roman"/>
                <a:cs typeface="Times New Roman"/>
              </a:rPr>
              <a:t>文革</a:t>
            </a:r>
            <a:r>
              <a:rPr lang="en-US" altLang="zh-CN" sz="2400" b="1" kern="100" dirty="0">
                <a:latin typeface="宋体"/>
                <a:cs typeface="Times New Roman"/>
              </a:rPr>
              <a:t>”</a:t>
            </a:r>
            <a:r>
              <a:rPr lang="zh-CN" altLang="zh-CN" sz="2400" b="1" kern="100" dirty="0">
                <a:latin typeface="Times New Roman"/>
                <a:cs typeface="Times New Roman"/>
              </a:rPr>
              <a:t>扩展到经济领域</a:t>
            </a:r>
            <a:endParaRPr lang="zh-CN" altLang="zh-CN" sz="1050" kern="100" dirty="0">
              <a:effectLst/>
              <a:latin typeface="宋体"/>
              <a:cs typeface="Courier New"/>
            </a:endParaRPr>
          </a:p>
        </p:txBody>
      </p:sp>
      <p:pic>
        <p:nvPicPr>
          <p:cNvPr id="8194" name="Picture 2" descr="264"/>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090958" y="2541370"/>
            <a:ext cx="3869153" cy="16027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6281835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564001" y="1408713"/>
            <a:ext cx="11082001"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dirty="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根据图表可知，从</a:t>
            </a:r>
            <a:r>
              <a:rPr lang="en-US" altLang="zh-CN" sz="2400" b="1" kern="100" dirty="0">
                <a:solidFill>
                  <a:srgbClr val="0000FF"/>
                </a:solidFill>
                <a:latin typeface="Times New Roman"/>
                <a:ea typeface="仿宋_GB2312"/>
                <a:cs typeface="Courier New"/>
              </a:rPr>
              <a:t>1957</a:t>
            </a:r>
            <a:r>
              <a:rPr lang="zh-CN" altLang="zh-CN" sz="2400" b="1" kern="100" dirty="0">
                <a:solidFill>
                  <a:srgbClr val="0000FF"/>
                </a:solidFill>
                <a:latin typeface="Times New Roman"/>
                <a:ea typeface="仿宋_GB2312"/>
                <a:cs typeface="Times New Roman"/>
              </a:rPr>
              <a:t>～</a:t>
            </a:r>
            <a:r>
              <a:rPr lang="en-US" altLang="zh-CN" sz="2400" b="1" kern="100" dirty="0">
                <a:solidFill>
                  <a:srgbClr val="0000FF"/>
                </a:solidFill>
                <a:latin typeface="Times New Roman"/>
                <a:ea typeface="仿宋_GB2312"/>
                <a:cs typeface="Courier New"/>
              </a:rPr>
              <a:t>1960</a:t>
            </a:r>
            <a:r>
              <a:rPr lang="zh-CN" altLang="zh-CN" sz="2400" b="1" kern="100" dirty="0">
                <a:solidFill>
                  <a:srgbClr val="0000FF"/>
                </a:solidFill>
                <a:latin typeface="Times New Roman"/>
                <a:ea typeface="仿宋_GB2312"/>
                <a:cs typeface="Times New Roman"/>
              </a:rPr>
              <a:t>年农业经济发展状况出现大幅度下降，结合所学知识，</a:t>
            </a:r>
            <a:r>
              <a:rPr lang="en-US" altLang="zh-CN" sz="2400" b="1" kern="100" dirty="0">
                <a:solidFill>
                  <a:srgbClr val="0000FF"/>
                </a:solidFill>
                <a:latin typeface="Times New Roman"/>
                <a:ea typeface="仿宋_GB2312"/>
                <a:cs typeface="Courier New"/>
              </a:rPr>
              <a:t>1957</a:t>
            </a:r>
            <a:r>
              <a:rPr lang="zh-CN" altLang="zh-CN" sz="2400" b="1" kern="100" dirty="0">
                <a:solidFill>
                  <a:srgbClr val="0000FF"/>
                </a:solidFill>
                <a:latin typeface="Times New Roman"/>
                <a:ea typeface="仿宋_GB2312"/>
                <a:cs typeface="Times New Roman"/>
              </a:rPr>
              <a:t>年我国出现</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左</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倾错误，</a:t>
            </a:r>
            <a:r>
              <a:rPr lang="en-US" altLang="zh-CN" sz="2400" b="1" kern="100" dirty="0">
                <a:solidFill>
                  <a:srgbClr val="0000FF"/>
                </a:solidFill>
                <a:latin typeface="Times New Roman"/>
                <a:ea typeface="仿宋_GB2312"/>
                <a:cs typeface="Courier New"/>
              </a:rPr>
              <a:t>1958</a:t>
            </a:r>
            <a:r>
              <a:rPr lang="zh-CN" altLang="zh-CN" sz="2400" b="1" kern="100" dirty="0">
                <a:solidFill>
                  <a:srgbClr val="0000FF"/>
                </a:solidFill>
                <a:latin typeface="Times New Roman"/>
                <a:ea typeface="仿宋_GB2312"/>
                <a:cs typeface="Times New Roman"/>
              </a:rPr>
              <a:t>年发动了</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大跃进</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和人民公社化运动，</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左</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倾错误泛滥，给我国经济造成了巨大的破坏，因此</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项正确。</a:t>
            </a:r>
            <a:endParaRPr lang="zh-CN" altLang="zh-CN" sz="1050" kern="100" dirty="0">
              <a:solidFill>
                <a:srgbClr val="0000FF"/>
              </a:solidFill>
              <a:latin typeface="宋体"/>
              <a:cs typeface="Courier New"/>
            </a:endParaRPr>
          </a:p>
          <a:p>
            <a:pPr>
              <a:lnSpc>
                <a:spcPct val="150000"/>
              </a:lnSpc>
              <a:tabLst>
                <a:tab pos="270065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C</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3260508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268760"/>
            <a:ext cx="11647294" cy="1684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dirty="0">
                <a:latin typeface="Times New Roman"/>
                <a:ea typeface="黑体"/>
                <a:cs typeface="Times New Roman"/>
              </a:rPr>
              <a:t>探究二　</a:t>
            </a:r>
            <a:r>
              <a:rPr lang="en-US" altLang="zh-CN" sz="2400" b="1" kern="100" dirty="0">
                <a:latin typeface="Times New Roman"/>
                <a:ea typeface="黑体"/>
                <a:cs typeface="Courier New"/>
              </a:rPr>
              <a:t>20</a:t>
            </a:r>
            <a:r>
              <a:rPr lang="zh-CN" altLang="zh-CN" sz="2400" b="1" kern="100" dirty="0">
                <a:latin typeface="Times New Roman"/>
                <a:ea typeface="黑体"/>
                <a:cs typeface="Times New Roman"/>
              </a:rPr>
              <a:t>世纪</a:t>
            </a:r>
            <a:r>
              <a:rPr lang="en-US" altLang="zh-CN" sz="2400" b="1" kern="100" dirty="0">
                <a:latin typeface="Times New Roman"/>
                <a:ea typeface="黑体"/>
                <a:cs typeface="Courier New"/>
              </a:rPr>
              <a:t>70</a:t>
            </a:r>
            <a:r>
              <a:rPr lang="zh-CN" altLang="zh-CN" sz="2400" b="1" kern="100" dirty="0">
                <a:latin typeface="Times New Roman"/>
                <a:ea typeface="黑体"/>
                <a:cs typeface="Times New Roman"/>
              </a:rPr>
              <a:t>年代新中国外交关系的突破</a:t>
            </a:r>
            <a:endParaRPr lang="zh-CN" altLang="zh-CN" sz="1050" kern="100" dirty="0">
              <a:latin typeface="宋体"/>
              <a:cs typeface="Courier New"/>
            </a:endParaRPr>
          </a:p>
          <a:p>
            <a:pPr algn="ctr">
              <a:lnSpc>
                <a:spcPct val="150000"/>
              </a:lnSpc>
              <a:spcAft>
                <a:spcPts val="0"/>
              </a:spcAft>
              <a:tabLst>
                <a:tab pos="2700655" algn="l"/>
              </a:tabLst>
            </a:pPr>
            <a:r>
              <a:rPr lang="zh-CN" altLang="zh-CN" sz="2400" b="1" kern="100" dirty="0">
                <a:latin typeface="Times New Roman"/>
                <a:ea typeface="隶书"/>
                <a:cs typeface="Times New Roman"/>
              </a:rPr>
              <a:t>史论要点</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中国恢复在联合国的合法席位</a:t>
            </a:r>
            <a:endParaRPr lang="zh-CN" altLang="zh-CN" sz="1050" kern="100" dirty="0">
              <a:effectLst/>
              <a:latin typeface="宋体"/>
              <a:cs typeface="Courier New"/>
            </a:endParaRPr>
          </a:p>
        </p:txBody>
      </p:sp>
      <p:sp>
        <p:nvSpPr>
          <p:cNvPr id="4" name="矩形 1"/>
          <p:cNvSpPr>
            <a:spLocks noChangeArrowheads="1"/>
          </p:cNvSpPr>
          <p:nvPr/>
        </p:nvSpPr>
        <p:spPr bwMode="auto">
          <a:xfrm>
            <a:off x="433754" y="3079323"/>
            <a:ext cx="11387242" cy="27757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原因：</a:t>
            </a:r>
            <a:r>
              <a:rPr lang="en-US" altLang="zh-CN" sz="2400" b="1" kern="100" dirty="0">
                <a:latin typeface="宋体"/>
                <a:cs typeface="Times New Roman"/>
              </a:rPr>
              <a:t>①</a:t>
            </a:r>
            <a:r>
              <a:rPr lang="zh-CN" altLang="zh-CN" sz="2400" b="1" kern="100" dirty="0">
                <a:latin typeface="Times New Roman"/>
                <a:cs typeface="Times New Roman"/>
              </a:rPr>
              <a:t>中国综合国力、国际地位的提升</a:t>
            </a:r>
            <a:r>
              <a:rPr lang="en-US" altLang="zh-CN" sz="2400" b="1" kern="100" dirty="0">
                <a:latin typeface="Times New Roman"/>
                <a:cs typeface="Courier New"/>
              </a:rPr>
              <a:t>(</a:t>
            </a:r>
            <a:r>
              <a:rPr lang="zh-CN" altLang="zh-CN" sz="2400" b="1" kern="100" dirty="0">
                <a:latin typeface="Times New Roman"/>
                <a:cs typeface="Times New Roman"/>
              </a:rPr>
              <a:t>根本原因</a:t>
            </a:r>
            <a:r>
              <a:rPr lang="en-US" altLang="zh-CN" sz="2400" b="1" kern="100" dirty="0">
                <a:latin typeface="Times New Roman"/>
                <a:cs typeface="Courier New"/>
              </a:rPr>
              <a:t>)</a:t>
            </a:r>
            <a:r>
              <a:rPr lang="zh-CN" altLang="zh-CN" sz="2400" b="1" kern="100" dirty="0">
                <a:latin typeface="Times New Roman"/>
                <a:cs typeface="Times New Roman"/>
              </a:rPr>
              <a:t>。</a:t>
            </a:r>
            <a:r>
              <a:rPr lang="en-US" altLang="zh-CN" sz="2400" b="1" kern="100" dirty="0">
                <a:latin typeface="宋体"/>
                <a:cs typeface="Times New Roman"/>
              </a:rPr>
              <a:t>②</a:t>
            </a:r>
            <a:r>
              <a:rPr lang="zh-CN" altLang="zh-CN" sz="2400" b="1" kern="100" dirty="0">
                <a:latin typeface="Times New Roman"/>
                <a:cs typeface="Times New Roman"/>
              </a:rPr>
              <a:t>美国霸权地位的日益动摇衰落。</a:t>
            </a:r>
            <a:r>
              <a:rPr lang="zh-CN" altLang="zh-CN" sz="2400" b="1" kern="100" dirty="0">
                <a:latin typeface="宋体"/>
                <a:cs typeface="Times New Roman"/>
              </a:rPr>
              <a:t>③</a:t>
            </a:r>
            <a:r>
              <a:rPr lang="zh-CN" altLang="zh-CN" sz="2400" b="1" kern="100" dirty="0">
                <a:latin typeface="Times New Roman"/>
                <a:cs typeface="Times New Roman"/>
              </a:rPr>
              <a:t>发展中国家在联合国力量增强。</a:t>
            </a:r>
            <a:r>
              <a:rPr lang="zh-CN" altLang="zh-CN" sz="2400" b="1" kern="100" dirty="0">
                <a:latin typeface="宋体"/>
                <a:cs typeface="Times New Roman"/>
              </a:rPr>
              <a:t>④</a:t>
            </a:r>
            <a:r>
              <a:rPr lang="zh-CN" altLang="zh-CN" sz="2400" b="1" kern="100" dirty="0">
                <a:latin typeface="Times New Roman"/>
                <a:cs typeface="Times New Roman"/>
              </a:rPr>
              <a:t>中国长期坚持和平外交的结果。</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影响：</a:t>
            </a:r>
            <a:r>
              <a:rPr lang="en-US" altLang="zh-CN" sz="2400" b="1" kern="100" dirty="0">
                <a:latin typeface="宋体"/>
                <a:cs typeface="Times New Roman"/>
              </a:rPr>
              <a:t>①</a:t>
            </a:r>
            <a:r>
              <a:rPr lang="zh-CN" altLang="zh-CN" sz="2400" b="1" kern="100" dirty="0">
                <a:latin typeface="Times New Roman"/>
                <a:cs typeface="Times New Roman"/>
              </a:rPr>
              <a:t>宣告了美国孤立中国政策的破产和中国外交事业的重大胜利。</a:t>
            </a:r>
            <a:r>
              <a:rPr lang="en-US" altLang="zh-CN" sz="2400" b="1" kern="100" dirty="0">
                <a:latin typeface="宋体"/>
                <a:cs typeface="Times New Roman"/>
              </a:rPr>
              <a:t>②</a:t>
            </a:r>
            <a:r>
              <a:rPr lang="zh-CN" altLang="zh-CN" sz="2400" b="1" kern="100" dirty="0">
                <a:latin typeface="Times New Roman"/>
                <a:cs typeface="Times New Roman"/>
              </a:rPr>
              <a:t>奠定了中国在国际事务中发挥更大作用的基础，进一步提高了中国的国际地位。</a:t>
            </a:r>
            <a:r>
              <a:rPr lang="en-US" altLang="zh-CN" sz="2400" b="1" kern="100" dirty="0">
                <a:latin typeface="宋体"/>
                <a:cs typeface="Times New Roman"/>
              </a:rPr>
              <a:t>③</a:t>
            </a:r>
            <a:r>
              <a:rPr lang="zh-CN" altLang="zh-CN" sz="2400" b="1" kern="100" dirty="0">
                <a:latin typeface="Times New Roman"/>
                <a:cs typeface="Times New Roman"/>
              </a:rPr>
              <a:t>大大地增强了第三世界在联合国的力量。</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16281835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268760"/>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2</a:t>
            </a:r>
            <a:r>
              <a:rPr lang="en-US" altLang="zh-CN" sz="2400" b="1" kern="100">
                <a:latin typeface="Times New Roman"/>
                <a:cs typeface="Courier New"/>
              </a:rPr>
              <a:t>.</a:t>
            </a:r>
            <a:r>
              <a:rPr lang="zh-CN" altLang="zh-CN" sz="2400" b="1" kern="100" dirty="0">
                <a:latin typeface="Times New Roman"/>
                <a:ea typeface="黑体"/>
                <a:cs typeface="Times New Roman"/>
              </a:rPr>
              <a:t>中美关系正常化的影响</a:t>
            </a:r>
            <a:endParaRPr lang="zh-CN" altLang="zh-CN" sz="1050" kern="100" dirty="0">
              <a:effectLst/>
              <a:latin typeface="宋体"/>
              <a:cs typeface="Courier New"/>
            </a:endParaRPr>
          </a:p>
        </p:txBody>
      </p:sp>
      <p:sp>
        <p:nvSpPr>
          <p:cNvPr id="4" name="矩形 1"/>
          <p:cNvSpPr>
            <a:spLocks noChangeArrowheads="1"/>
          </p:cNvSpPr>
          <p:nvPr/>
        </p:nvSpPr>
        <p:spPr bwMode="auto">
          <a:xfrm>
            <a:off x="433754" y="1855153"/>
            <a:ext cx="11387242" cy="27922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缓和了世界的紧张局势，促进了世界的和平与发展。</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提供了解决台湾问题的契机，加速了统一大业进程。</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破解了建国以来外交困局，打开了与西方交往大门。</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(4)</a:t>
            </a:r>
            <a:r>
              <a:rPr lang="zh-CN" altLang="zh-CN" sz="2400" b="1" kern="100" dirty="0">
                <a:latin typeface="Times New Roman"/>
                <a:cs typeface="Times New Roman"/>
              </a:rPr>
              <a:t>促成了中日关系的改善，掀起了国际上与中国建交热潮。</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32605089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667"/>
            <a:ext cx="11647294" cy="1684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dirty="0">
                <a:latin typeface="Times New Roman"/>
                <a:ea typeface="隶书"/>
                <a:cs typeface="Times New Roman"/>
              </a:rPr>
              <a:t>对点训练</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1.1971</a:t>
            </a:r>
            <a:r>
              <a:rPr lang="zh-CN" altLang="zh-CN" sz="2400" b="1" kern="100" dirty="0">
                <a:latin typeface="Times New Roman"/>
                <a:cs typeface="Times New Roman"/>
              </a:rPr>
              <a:t>年</a:t>
            </a:r>
            <a:r>
              <a:rPr lang="en-US" altLang="zh-CN" sz="2400" b="1" kern="100" dirty="0">
                <a:latin typeface="Times New Roman"/>
                <a:cs typeface="Courier New"/>
              </a:rPr>
              <a:t>10</a:t>
            </a:r>
            <a:r>
              <a:rPr lang="zh-CN" altLang="zh-CN" sz="2400" b="1" kern="100" dirty="0">
                <a:latin typeface="Times New Roman"/>
                <a:cs typeface="Times New Roman"/>
              </a:rPr>
              <a:t>月</a:t>
            </a:r>
            <a:r>
              <a:rPr lang="en-US" altLang="zh-CN" sz="2400" b="1" kern="100" dirty="0">
                <a:latin typeface="Times New Roman"/>
                <a:cs typeface="Courier New"/>
              </a:rPr>
              <a:t>25</a:t>
            </a:r>
            <a:r>
              <a:rPr lang="zh-CN" altLang="zh-CN" sz="2400" b="1" kern="100" dirty="0">
                <a:latin typeface="Times New Roman"/>
                <a:cs typeface="Times New Roman"/>
              </a:rPr>
              <a:t>日，第</a:t>
            </a:r>
            <a:r>
              <a:rPr lang="en-US" altLang="zh-CN" sz="2400" b="1" kern="100" dirty="0">
                <a:latin typeface="Times New Roman"/>
                <a:cs typeface="Courier New"/>
              </a:rPr>
              <a:t>26</a:t>
            </a:r>
            <a:r>
              <a:rPr lang="zh-CN" altLang="zh-CN" sz="2400" b="1" kern="100" dirty="0">
                <a:latin typeface="Times New Roman"/>
                <a:cs typeface="Times New Roman"/>
              </a:rPr>
              <a:t>届联合国大会就阿尔巴尼亚、阿尔及利亚等</a:t>
            </a:r>
            <a:r>
              <a:rPr lang="en-US" altLang="zh-CN" sz="2400" b="1" kern="100" dirty="0">
                <a:latin typeface="Times New Roman"/>
                <a:cs typeface="Courier New"/>
              </a:rPr>
              <a:t>23</a:t>
            </a:r>
            <a:r>
              <a:rPr lang="zh-CN" altLang="zh-CN" sz="2400" b="1" kern="100" dirty="0">
                <a:latin typeface="Times New Roman"/>
                <a:cs typeface="Times New Roman"/>
              </a:rPr>
              <a:t>国的提案进行投票表决，结果该项提案以压倒多数票获得通过。该项提案的议题是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4" name="矩形 1"/>
          <p:cNvSpPr>
            <a:spLocks noChangeArrowheads="1"/>
          </p:cNvSpPr>
          <p:nvPr/>
        </p:nvSpPr>
        <p:spPr bwMode="auto">
          <a:xfrm>
            <a:off x="481373" y="2564889"/>
            <a:ext cx="11387242"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zh-CN" altLang="zh-CN" sz="2400" b="1" kern="100" dirty="0">
                <a:latin typeface="Times New Roman"/>
                <a:cs typeface="Times New Roman"/>
              </a:rPr>
              <a:t>谴责美国对朝鲜的侵略</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B.</a:t>
            </a:r>
            <a:r>
              <a:rPr lang="zh-CN" altLang="zh-CN" sz="2400" b="1" kern="100" dirty="0">
                <a:latin typeface="Times New Roman"/>
                <a:cs typeface="Times New Roman"/>
              </a:rPr>
              <a:t>解决印度支那问题</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C.</a:t>
            </a:r>
            <a:r>
              <a:rPr lang="zh-CN" altLang="zh-CN" sz="2400" b="1" kern="100" dirty="0">
                <a:latin typeface="Times New Roman"/>
                <a:cs typeface="Times New Roman"/>
              </a:rPr>
              <a:t>恢复中华人民共和国在联合国的合法席位</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D.</a:t>
            </a:r>
            <a:r>
              <a:rPr lang="zh-CN" altLang="zh-CN" sz="2400" b="1" kern="100" dirty="0">
                <a:latin typeface="Times New Roman"/>
                <a:cs typeface="Times New Roman"/>
              </a:rPr>
              <a:t>中美关系正常化</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C</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blinds(horizontal)">
                                      <p:cBhvr>
                                        <p:cTn id="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548630"/>
            <a:ext cx="11647294" cy="11302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下图显示</a:t>
            </a:r>
            <a:r>
              <a:rPr lang="en-US" altLang="zh-CN" sz="2400" b="1" kern="100" dirty="0">
                <a:latin typeface="Times New Roman"/>
                <a:cs typeface="Courier New"/>
              </a:rPr>
              <a:t>1972</a:t>
            </a:r>
            <a:r>
              <a:rPr lang="zh-CN" altLang="zh-CN" sz="2400" b="1" kern="100" dirty="0">
                <a:latin typeface="Times New Roman"/>
                <a:cs typeface="Times New Roman"/>
              </a:rPr>
              <a:t>年中国与西方国家建交进入热潮，中国外交出现新局面。这一局面出现的主要原因是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4" name="矩形 1"/>
          <p:cNvSpPr>
            <a:spLocks noChangeArrowheads="1"/>
          </p:cNvSpPr>
          <p:nvPr/>
        </p:nvSpPr>
        <p:spPr bwMode="auto">
          <a:xfrm>
            <a:off x="516879" y="4869185"/>
            <a:ext cx="11387242"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zh-CN" altLang="zh-CN" sz="2400" b="1" kern="100" dirty="0">
                <a:latin typeface="Times New Roman"/>
                <a:cs typeface="Times New Roman"/>
              </a:rPr>
              <a:t>中美关系走向</a:t>
            </a:r>
            <a:r>
              <a:rPr lang="zh-CN" altLang="zh-CN" sz="2400" b="1" kern="100" dirty="0" smtClean="0">
                <a:latin typeface="Times New Roman"/>
                <a:cs typeface="Times New Roman"/>
              </a:rPr>
              <a:t>正常化</a:t>
            </a:r>
            <a:r>
              <a:rPr lang="en-US" altLang="zh-CN" sz="2400" b="1" kern="100" dirty="0" smtClean="0">
                <a:latin typeface="Times New Roman"/>
                <a:cs typeface="Times New Roman"/>
              </a:rPr>
              <a:t>			</a:t>
            </a:r>
            <a:r>
              <a:rPr lang="en-US" altLang="zh-CN" sz="2400" b="1" kern="100" dirty="0" smtClean="0">
                <a:latin typeface="Times New Roman"/>
                <a:cs typeface="Courier New"/>
              </a:rPr>
              <a:t>B</a:t>
            </a:r>
            <a:r>
              <a:rPr lang="en-US" altLang="zh-CN" sz="2400" b="1" kern="100" dirty="0">
                <a:latin typeface="Times New Roman"/>
                <a:cs typeface="Courier New"/>
              </a:rPr>
              <a:t>.</a:t>
            </a:r>
            <a:r>
              <a:rPr lang="zh-CN" altLang="zh-CN" sz="2400" b="1" kern="100" dirty="0">
                <a:latin typeface="Times New Roman"/>
                <a:cs typeface="Times New Roman"/>
              </a:rPr>
              <a:t>西方资本主义国家面临经济危机</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C.</a:t>
            </a:r>
            <a:r>
              <a:rPr lang="zh-CN" altLang="zh-CN" sz="2400" b="1" kern="100" dirty="0">
                <a:latin typeface="Times New Roman"/>
                <a:cs typeface="Times New Roman"/>
              </a:rPr>
              <a:t>中国的综合国力</a:t>
            </a:r>
            <a:r>
              <a:rPr lang="zh-CN" altLang="zh-CN" sz="2400" b="1" kern="100" dirty="0" smtClean="0">
                <a:latin typeface="Times New Roman"/>
                <a:cs typeface="Times New Roman"/>
              </a:rPr>
              <a:t>提高</a:t>
            </a:r>
            <a:r>
              <a:rPr lang="en-US" altLang="zh-CN" sz="2400" b="1" kern="100" dirty="0" smtClean="0">
                <a:latin typeface="Times New Roman"/>
                <a:cs typeface="Times New Roman"/>
              </a:rPr>
              <a:t>			</a:t>
            </a:r>
            <a:r>
              <a:rPr lang="en-US" altLang="zh-CN" sz="2400" b="1" kern="100" dirty="0" smtClean="0">
                <a:latin typeface="Times New Roman"/>
                <a:cs typeface="Courier New"/>
              </a:rPr>
              <a:t>D</a:t>
            </a:r>
            <a:r>
              <a:rPr lang="en-US" altLang="zh-CN" sz="2400" b="1" kern="100" dirty="0">
                <a:latin typeface="Times New Roman"/>
                <a:cs typeface="Courier New"/>
              </a:rPr>
              <a:t>.</a:t>
            </a:r>
            <a:r>
              <a:rPr lang="zh-CN" altLang="zh-CN" sz="2400" b="1" kern="100" dirty="0">
                <a:latin typeface="Times New Roman"/>
                <a:cs typeface="Times New Roman"/>
              </a:rPr>
              <a:t>中国坚持独立自主和平外交政策</a:t>
            </a:r>
            <a:endParaRPr lang="zh-CN" altLang="zh-CN" sz="1050" kern="100" dirty="0">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xmlns="" val="3380201545"/>
              </p:ext>
            </p:extLst>
          </p:nvPr>
        </p:nvGraphicFramePr>
        <p:xfrm>
          <a:off x="1487408" y="1988815"/>
          <a:ext cx="8641110" cy="2908341"/>
        </p:xfrm>
        <a:graphic>
          <a:graphicData uri="http://schemas.openxmlformats.org/drawingml/2006/table">
            <a:tbl>
              <a:tblPr/>
              <a:tblGrid>
                <a:gridCol w="4320555"/>
                <a:gridCol w="4320555"/>
              </a:tblGrid>
              <a:tr h="520669">
                <a:tc gridSpan="2">
                  <a:txBody>
                    <a:bodyPr/>
                    <a:lstStyle/>
                    <a:p>
                      <a:pPr algn="ctr">
                        <a:lnSpc>
                          <a:spcPct val="150000"/>
                        </a:lnSpc>
                        <a:spcAft>
                          <a:spcPts val="0"/>
                        </a:spcAft>
                        <a:tabLst>
                          <a:tab pos="2700655" algn="l"/>
                        </a:tabLst>
                      </a:pPr>
                      <a:r>
                        <a:rPr lang="en-US" sz="2400" b="1" kern="100">
                          <a:effectLst/>
                          <a:latin typeface="Times New Roman"/>
                          <a:cs typeface="Courier New"/>
                        </a:rPr>
                        <a:t>1972</a:t>
                      </a:r>
                      <a:r>
                        <a:rPr lang="zh-CN" sz="2400" b="1" kern="100">
                          <a:effectLst/>
                          <a:latin typeface="Times New Roman"/>
                          <a:cs typeface="Times New Roman"/>
                        </a:rPr>
                        <a:t>年中国与西方国家建交大事记</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r h="2359701">
                <a:tc>
                  <a:txBody>
                    <a:bodyPr/>
                    <a:lstStyle/>
                    <a:p>
                      <a:pPr algn="ctr">
                        <a:lnSpc>
                          <a:spcPct val="150000"/>
                        </a:lnSpc>
                        <a:spcAft>
                          <a:spcPts val="0"/>
                        </a:spcAft>
                        <a:tabLst>
                          <a:tab pos="2700655" algn="l"/>
                        </a:tabLst>
                      </a:pPr>
                      <a:r>
                        <a:rPr lang="en-US" sz="2400" b="1" kern="100">
                          <a:effectLst/>
                          <a:latin typeface="Times New Roman"/>
                          <a:cs typeface="Courier New"/>
                        </a:rPr>
                        <a:t>3</a:t>
                      </a:r>
                      <a:r>
                        <a:rPr lang="zh-CN" sz="2400" b="1" kern="100">
                          <a:effectLst/>
                          <a:latin typeface="Times New Roman"/>
                          <a:cs typeface="Times New Roman"/>
                        </a:rPr>
                        <a:t>月</a:t>
                      </a:r>
                      <a:r>
                        <a:rPr lang="en-US" sz="2400" b="1" kern="100">
                          <a:effectLst/>
                          <a:latin typeface="Times New Roman"/>
                          <a:cs typeface="Courier New"/>
                        </a:rPr>
                        <a:t>13</a:t>
                      </a:r>
                      <a:r>
                        <a:rPr lang="zh-CN" sz="2400" b="1" kern="100">
                          <a:effectLst/>
                          <a:latin typeface="Times New Roman"/>
                          <a:cs typeface="Times New Roman"/>
                        </a:rPr>
                        <a:t>日　英国</a:t>
                      </a:r>
                      <a:endParaRPr lang="zh-CN" sz="1050" kern="100">
                        <a:effectLst/>
                        <a:latin typeface="宋体"/>
                        <a:cs typeface="Courier New"/>
                      </a:endParaRPr>
                    </a:p>
                    <a:p>
                      <a:pPr algn="ctr">
                        <a:lnSpc>
                          <a:spcPct val="150000"/>
                        </a:lnSpc>
                        <a:spcAft>
                          <a:spcPts val="0"/>
                        </a:spcAft>
                        <a:tabLst>
                          <a:tab pos="2700655" algn="l"/>
                        </a:tabLst>
                      </a:pPr>
                      <a:r>
                        <a:rPr lang="en-US" sz="2400" b="1" kern="100">
                          <a:effectLst/>
                          <a:latin typeface="Times New Roman"/>
                          <a:cs typeface="Courier New"/>
                        </a:rPr>
                        <a:t>5</a:t>
                      </a:r>
                      <a:r>
                        <a:rPr lang="zh-CN" sz="2400" b="1" kern="100">
                          <a:effectLst/>
                          <a:latin typeface="Times New Roman"/>
                          <a:cs typeface="Times New Roman"/>
                        </a:rPr>
                        <a:t>月</a:t>
                      </a:r>
                      <a:r>
                        <a:rPr lang="en-US" sz="2400" b="1" kern="100">
                          <a:effectLst/>
                          <a:latin typeface="Times New Roman"/>
                          <a:cs typeface="Courier New"/>
                        </a:rPr>
                        <a:t>18</a:t>
                      </a:r>
                      <a:r>
                        <a:rPr lang="zh-CN" sz="2400" b="1" kern="100">
                          <a:effectLst/>
                          <a:latin typeface="Times New Roman"/>
                          <a:cs typeface="Times New Roman"/>
                        </a:rPr>
                        <a:t>日　荷兰</a:t>
                      </a:r>
                      <a:endParaRPr lang="zh-CN" sz="1050" kern="100">
                        <a:effectLst/>
                        <a:latin typeface="宋体"/>
                        <a:cs typeface="Courier New"/>
                      </a:endParaRPr>
                    </a:p>
                    <a:p>
                      <a:pPr algn="ctr">
                        <a:lnSpc>
                          <a:spcPct val="150000"/>
                        </a:lnSpc>
                        <a:spcAft>
                          <a:spcPts val="0"/>
                        </a:spcAft>
                        <a:tabLst>
                          <a:tab pos="2700655" algn="l"/>
                        </a:tabLst>
                      </a:pPr>
                      <a:r>
                        <a:rPr lang="en-US" sz="2400" b="1" kern="100">
                          <a:effectLst/>
                          <a:latin typeface="Times New Roman"/>
                          <a:cs typeface="Courier New"/>
                        </a:rPr>
                        <a:t>6</a:t>
                      </a:r>
                      <a:r>
                        <a:rPr lang="zh-CN" sz="2400" b="1" kern="100">
                          <a:effectLst/>
                          <a:latin typeface="Times New Roman"/>
                          <a:cs typeface="Times New Roman"/>
                        </a:rPr>
                        <a:t>月</a:t>
                      </a:r>
                      <a:r>
                        <a:rPr lang="en-US" sz="2400" b="1" kern="100">
                          <a:effectLst/>
                          <a:latin typeface="Times New Roman"/>
                          <a:cs typeface="Courier New"/>
                        </a:rPr>
                        <a:t>05</a:t>
                      </a:r>
                      <a:r>
                        <a:rPr lang="zh-CN" sz="2400" b="1" kern="100">
                          <a:effectLst/>
                          <a:latin typeface="Times New Roman"/>
                          <a:cs typeface="Times New Roman"/>
                        </a:rPr>
                        <a:t>日　希腊</a:t>
                      </a:r>
                      <a:endParaRPr lang="zh-CN" sz="1050" kern="100">
                        <a:effectLst/>
                        <a:latin typeface="宋体"/>
                        <a:cs typeface="Courier New"/>
                      </a:endParaRPr>
                    </a:p>
                    <a:p>
                      <a:pPr algn="ctr">
                        <a:lnSpc>
                          <a:spcPct val="150000"/>
                        </a:lnSpc>
                        <a:spcAft>
                          <a:spcPts val="0"/>
                        </a:spcAft>
                        <a:tabLst>
                          <a:tab pos="2700655" algn="l"/>
                        </a:tabLst>
                      </a:pPr>
                      <a:r>
                        <a:rPr lang="en-US" sz="2400" b="1" kern="100">
                          <a:effectLst/>
                          <a:latin typeface="Times New Roman"/>
                          <a:cs typeface="Courier New"/>
                        </a:rPr>
                        <a:t>9</a:t>
                      </a:r>
                      <a:r>
                        <a:rPr lang="zh-CN" sz="2400" b="1" kern="100">
                          <a:effectLst/>
                          <a:latin typeface="Times New Roman"/>
                          <a:cs typeface="Times New Roman"/>
                        </a:rPr>
                        <a:t>月</a:t>
                      </a:r>
                      <a:r>
                        <a:rPr lang="en-US" sz="2400" b="1" kern="100">
                          <a:effectLst/>
                          <a:latin typeface="Times New Roman"/>
                          <a:cs typeface="Courier New"/>
                        </a:rPr>
                        <a:t>29</a:t>
                      </a:r>
                      <a:r>
                        <a:rPr lang="zh-CN" sz="2400" b="1" kern="100">
                          <a:effectLst/>
                          <a:latin typeface="Times New Roman"/>
                          <a:cs typeface="Times New Roman"/>
                        </a:rPr>
                        <a:t>日　日本</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dirty="0">
                          <a:effectLst/>
                          <a:latin typeface="Times New Roman"/>
                          <a:cs typeface="Courier New"/>
                        </a:rPr>
                        <a:t>10</a:t>
                      </a:r>
                      <a:r>
                        <a:rPr lang="zh-CN" sz="2400" b="1" kern="100" dirty="0">
                          <a:effectLst/>
                          <a:latin typeface="Times New Roman"/>
                          <a:cs typeface="Times New Roman"/>
                        </a:rPr>
                        <a:t>月</a:t>
                      </a:r>
                      <a:r>
                        <a:rPr lang="en-US" sz="2400" b="1" kern="100" dirty="0">
                          <a:effectLst/>
                          <a:latin typeface="Times New Roman"/>
                          <a:cs typeface="Courier New"/>
                        </a:rPr>
                        <a:t>23</a:t>
                      </a:r>
                      <a:r>
                        <a:rPr lang="zh-CN" sz="2400" b="1" kern="100" dirty="0">
                          <a:effectLst/>
                          <a:latin typeface="Times New Roman"/>
                          <a:cs typeface="Times New Roman"/>
                        </a:rPr>
                        <a:t>日　联邦德国</a:t>
                      </a:r>
                      <a:endParaRPr lang="zh-CN" sz="1050" kern="100" dirty="0">
                        <a:effectLst/>
                        <a:latin typeface="宋体"/>
                        <a:cs typeface="Courier New"/>
                      </a:endParaRPr>
                    </a:p>
                    <a:p>
                      <a:pPr algn="ctr">
                        <a:lnSpc>
                          <a:spcPct val="150000"/>
                        </a:lnSpc>
                        <a:spcAft>
                          <a:spcPts val="0"/>
                        </a:spcAft>
                        <a:tabLst>
                          <a:tab pos="2700655" algn="l"/>
                        </a:tabLst>
                      </a:pPr>
                      <a:r>
                        <a:rPr lang="en-US" sz="2400" b="1" kern="100" dirty="0">
                          <a:effectLst/>
                          <a:latin typeface="Times New Roman"/>
                          <a:cs typeface="Courier New"/>
                        </a:rPr>
                        <a:t>11</a:t>
                      </a:r>
                      <a:r>
                        <a:rPr lang="zh-CN" sz="2400" b="1" kern="100" dirty="0">
                          <a:effectLst/>
                          <a:latin typeface="Times New Roman"/>
                          <a:cs typeface="Times New Roman"/>
                        </a:rPr>
                        <a:t>月</a:t>
                      </a:r>
                      <a:r>
                        <a:rPr lang="en-US" sz="2400" b="1" kern="100" dirty="0">
                          <a:effectLst/>
                          <a:latin typeface="Times New Roman"/>
                          <a:cs typeface="Courier New"/>
                        </a:rPr>
                        <a:t>26</a:t>
                      </a:r>
                      <a:r>
                        <a:rPr lang="zh-CN" sz="2400" b="1" kern="100" dirty="0">
                          <a:effectLst/>
                          <a:latin typeface="Times New Roman"/>
                          <a:cs typeface="Times New Roman"/>
                        </a:rPr>
                        <a:t>日　卢森堡</a:t>
                      </a:r>
                      <a:endParaRPr lang="zh-CN" sz="1050" kern="100" dirty="0">
                        <a:effectLst/>
                        <a:latin typeface="宋体"/>
                        <a:cs typeface="Courier New"/>
                      </a:endParaRPr>
                    </a:p>
                    <a:p>
                      <a:pPr algn="ctr">
                        <a:lnSpc>
                          <a:spcPct val="150000"/>
                        </a:lnSpc>
                        <a:spcAft>
                          <a:spcPts val="0"/>
                        </a:spcAft>
                        <a:tabLst>
                          <a:tab pos="2700655" algn="l"/>
                        </a:tabLst>
                      </a:pPr>
                      <a:r>
                        <a:rPr lang="en-US" sz="2400" b="1" kern="100" dirty="0">
                          <a:effectLst/>
                          <a:latin typeface="Times New Roman"/>
                          <a:cs typeface="Courier New"/>
                        </a:rPr>
                        <a:t>12</a:t>
                      </a:r>
                      <a:r>
                        <a:rPr lang="zh-CN" sz="2400" b="1" kern="100" dirty="0">
                          <a:effectLst/>
                          <a:latin typeface="Times New Roman"/>
                          <a:cs typeface="Times New Roman"/>
                        </a:rPr>
                        <a:t>月</a:t>
                      </a:r>
                      <a:r>
                        <a:rPr lang="en-US" sz="2400" b="1" kern="100" dirty="0">
                          <a:effectLst/>
                          <a:latin typeface="Times New Roman"/>
                          <a:cs typeface="Courier New"/>
                        </a:rPr>
                        <a:t>21</a:t>
                      </a:r>
                      <a:r>
                        <a:rPr lang="zh-CN" sz="2400" b="1" kern="100" dirty="0">
                          <a:effectLst/>
                          <a:latin typeface="Times New Roman"/>
                          <a:cs typeface="Times New Roman"/>
                        </a:rPr>
                        <a:t>日　澳大利亚</a:t>
                      </a:r>
                      <a:endParaRPr lang="zh-CN" sz="1050" kern="100" dirty="0">
                        <a:effectLst/>
                        <a:latin typeface="宋体"/>
                        <a:cs typeface="Courier New"/>
                      </a:endParaRPr>
                    </a:p>
                    <a:p>
                      <a:pPr algn="ctr">
                        <a:lnSpc>
                          <a:spcPct val="150000"/>
                        </a:lnSpc>
                        <a:spcAft>
                          <a:spcPts val="0"/>
                        </a:spcAft>
                        <a:tabLst>
                          <a:tab pos="2700655" algn="l"/>
                        </a:tabLst>
                      </a:pPr>
                      <a:r>
                        <a:rPr lang="en-US" sz="2400" b="1" kern="100" dirty="0">
                          <a:effectLst/>
                          <a:latin typeface="Times New Roman"/>
                          <a:cs typeface="Courier New"/>
                        </a:rPr>
                        <a:t>12</a:t>
                      </a:r>
                      <a:r>
                        <a:rPr lang="zh-CN" sz="2400" b="1" kern="100" dirty="0">
                          <a:effectLst/>
                          <a:latin typeface="Times New Roman"/>
                          <a:cs typeface="Times New Roman"/>
                        </a:rPr>
                        <a:t>月</a:t>
                      </a:r>
                      <a:r>
                        <a:rPr lang="en-US" sz="2400" b="1" kern="100" dirty="0">
                          <a:effectLst/>
                          <a:latin typeface="Times New Roman"/>
                          <a:cs typeface="Courier New"/>
                        </a:rPr>
                        <a:t>22</a:t>
                      </a:r>
                      <a:r>
                        <a:rPr lang="zh-CN" sz="2400" b="1" kern="100" dirty="0">
                          <a:effectLst/>
                          <a:latin typeface="Times New Roman"/>
                          <a:cs typeface="Times New Roman"/>
                        </a:rPr>
                        <a:t>日　新西兰</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6019637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33754" y="1988840"/>
            <a:ext cx="11387242"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dirty="0">
                <a:solidFill>
                  <a:srgbClr val="0000FF"/>
                </a:solidFill>
                <a:latin typeface="Times New Roman"/>
                <a:ea typeface="黑体"/>
                <a:cs typeface="Times New Roman"/>
              </a:rPr>
              <a:t>解析</a:t>
            </a:r>
            <a:r>
              <a:rPr lang="zh-CN" altLang="zh-CN" sz="2400" b="1" kern="100" dirty="0">
                <a:solidFill>
                  <a:srgbClr val="0000FF"/>
                </a:solidFill>
                <a:latin typeface="Times New Roman"/>
                <a:ea typeface="仿宋_GB2312"/>
                <a:cs typeface="Times New Roman"/>
              </a:rPr>
              <a:t>　根据图片材料，</a:t>
            </a:r>
            <a:r>
              <a:rPr lang="en-US" altLang="zh-CN" sz="2400" b="1" kern="100" dirty="0">
                <a:solidFill>
                  <a:srgbClr val="0000FF"/>
                </a:solidFill>
                <a:latin typeface="Times New Roman"/>
                <a:ea typeface="仿宋_GB2312"/>
                <a:cs typeface="Courier New"/>
              </a:rPr>
              <a:t>1972</a:t>
            </a:r>
            <a:r>
              <a:rPr lang="zh-CN" altLang="zh-CN" sz="2400" b="1" kern="100" dirty="0">
                <a:solidFill>
                  <a:srgbClr val="0000FF"/>
                </a:solidFill>
                <a:latin typeface="Times New Roman"/>
                <a:ea typeface="仿宋_GB2312"/>
                <a:cs typeface="Times New Roman"/>
              </a:rPr>
              <a:t>年中国与西方国家建交热潮出现的主要原因是美国总统尼克松访华，尼克松访华标志着中美关系开始走向正常化。此后中国与日本等国建交。故选</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nSpc>
                <a:spcPct val="150000"/>
              </a:lnSpc>
              <a:tabLst>
                <a:tab pos="270065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A</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154114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24704"/>
            <a:ext cx="11647294" cy="1684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dirty="0">
                <a:latin typeface="Times New Roman"/>
                <a:ea typeface="黑体"/>
                <a:cs typeface="Times New Roman"/>
              </a:rPr>
              <a:t>探究三　</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核心素养</a:t>
            </a:r>
            <a:r>
              <a:rPr lang="en-US" altLang="zh-CN" sz="2400" b="1" kern="100" dirty="0">
                <a:latin typeface="Times New Roman"/>
                <a:ea typeface="黑体"/>
                <a:cs typeface="Courier New"/>
              </a:rPr>
              <a:t>)</a:t>
            </a:r>
            <a:r>
              <a:rPr lang="en-US" altLang="zh-CN" sz="2400" b="1" kern="100" dirty="0">
                <a:latin typeface="宋体"/>
                <a:cs typeface="Times New Roman"/>
              </a:rPr>
              <a:t>“</a:t>
            </a:r>
            <a:r>
              <a:rPr lang="zh-CN" altLang="zh-CN" sz="2400" b="1" kern="100" dirty="0">
                <a:latin typeface="Times New Roman"/>
                <a:ea typeface="黑体"/>
                <a:cs typeface="Times New Roman"/>
              </a:rPr>
              <a:t>文化大革命</a:t>
            </a:r>
            <a:r>
              <a:rPr lang="zh-CN" altLang="zh-CN" sz="2400" b="1" kern="100" dirty="0">
                <a:latin typeface="宋体"/>
                <a:cs typeface="Times New Roman"/>
              </a:rPr>
              <a:t>”</a:t>
            </a:r>
            <a:r>
              <a:rPr lang="zh-CN" altLang="zh-CN" sz="2400" b="1" kern="100" dirty="0">
                <a:latin typeface="Times New Roman"/>
                <a:ea typeface="黑体"/>
                <a:cs typeface="Times New Roman"/>
              </a:rPr>
              <a:t>的爆发</a:t>
            </a:r>
            <a:endParaRPr lang="zh-CN" altLang="zh-CN" sz="1050" kern="100" dirty="0">
              <a:latin typeface="宋体"/>
              <a:cs typeface="Courier New"/>
            </a:endParaRPr>
          </a:p>
          <a:p>
            <a:pPr algn="ctr">
              <a:lnSpc>
                <a:spcPct val="150000"/>
              </a:lnSpc>
              <a:spcAft>
                <a:spcPts val="0"/>
              </a:spcAft>
              <a:tabLst>
                <a:tab pos="2700655" algn="l"/>
              </a:tabLst>
            </a:pPr>
            <a:r>
              <a:rPr lang="zh-CN" altLang="zh-CN" sz="2400" b="1" kern="100" dirty="0">
                <a:latin typeface="Times New Roman"/>
                <a:ea typeface="隶书"/>
                <a:cs typeface="Times New Roman"/>
              </a:rPr>
              <a:t>素养解读</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 </a:t>
            </a:r>
            <a:r>
              <a:rPr lang="en-US" altLang="zh-CN" sz="2400" b="1" kern="100" dirty="0" smtClean="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从</a:t>
            </a:r>
            <a:r>
              <a:rPr lang="en-US" altLang="zh-CN" sz="2400" b="1" kern="100" dirty="0">
                <a:latin typeface="宋体"/>
                <a:cs typeface="Times New Roman"/>
              </a:rPr>
              <a:t>“</a:t>
            </a:r>
            <a:r>
              <a:rPr lang="zh-CN" altLang="zh-CN" sz="2400" b="1" kern="100" dirty="0">
                <a:latin typeface="Times New Roman"/>
                <a:ea typeface="黑体"/>
                <a:cs typeface="Times New Roman"/>
              </a:rPr>
              <a:t>唯物史观</a:t>
            </a:r>
            <a:r>
              <a:rPr lang="en-US" altLang="zh-CN" sz="2400" b="1" kern="100" dirty="0">
                <a:latin typeface="宋体"/>
                <a:cs typeface="Times New Roman"/>
              </a:rPr>
              <a:t>”</a:t>
            </a:r>
            <a:r>
              <a:rPr lang="zh-CN" altLang="zh-CN" sz="2400" b="1" kern="100" dirty="0">
                <a:latin typeface="Times New Roman"/>
                <a:ea typeface="黑体"/>
                <a:cs typeface="Times New Roman"/>
              </a:rPr>
              <a:t>角度认识</a:t>
            </a:r>
            <a:r>
              <a:rPr lang="en-US" altLang="zh-CN" sz="2400" b="1" kern="100" dirty="0">
                <a:latin typeface="宋体"/>
                <a:cs typeface="Times New Roman"/>
              </a:rPr>
              <a:t>“</a:t>
            </a:r>
            <a:r>
              <a:rPr lang="zh-CN" altLang="zh-CN" sz="2400" b="1" kern="100" dirty="0">
                <a:latin typeface="Times New Roman"/>
                <a:ea typeface="黑体"/>
                <a:cs typeface="Times New Roman"/>
              </a:rPr>
              <a:t>文化大革命</a:t>
            </a:r>
            <a:r>
              <a:rPr lang="en-US" altLang="zh-CN" sz="2400" b="1" kern="100" dirty="0">
                <a:latin typeface="宋体"/>
                <a:cs typeface="Times New Roman"/>
              </a:rPr>
              <a:t>”</a:t>
            </a:r>
            <a:r>
              <a:rPr lang="zh-CN" altLang="zh-CN" sz="2400" b="1" kern="100" dirty="0">
                <a:latin typeface="Times New Roman"/>
                <a:ea typeface="黑体"/>
                <a:cs typeface="Times New Roman"/>
              </a:rPr>
              <a:t>爆发的原因</a:t>
            </a:r>
            <a:endParaRPr lang="zh-CN" altLang="zh-CN" sz="1050" kern="100" dirty="0">
              <a:effectLst/>
              <a:latin typeface="宋体"/>
              <a:cs typeface="Courier New"/>
            </a:endParaRPr>
          </a:p>
        </p:txBody>
      </p:sp>
      <p:sp>
        <p:nvSpPr>
          <p:cNvPr id="4" name="矩形 1"/>
          <p:cNvSpPr>
            <a:spLocks noChangeArrowheads="1"/>
          </p:cNvSpPr>
          <p:nvPr/>
        </p:nvSpPr>
        <p:spPr bwMode="auto">
          <a:xfrm>
            <a:off x="433754" y="2933893"/>
            <a:ext cx="11387242" cy="2238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a:latin typeface="Times New Roman"/>
                <a:cs typeface="Courier New"/>
              </a:rPr>
              <a:t>(1)</a:t>
            </a:r>
            <a:r>
              <a:rPr lang="zh-CN" altLang="zh-CN" sz="2400" b="1" kern="100" dirty="0">
                <a:latin typeface="Times New Roman"/>
                <a:cs typeface="Times New Roman"/>
              </a:rPr>
              <a:t>思想上：</a:t>
            </a:r>
            <a:r>
              <a:rPr lang="en-US" altLang="zh-CN" sz="2400" b="1" kern="100" dirty="0">
                <a:latin typeface="Times New Roman"/>
                <a:cs typeface="Courier New"/>
              </a:rPr>
              <a:t>20</a:t>
            </a:r>
            <a:r>
              <a:rPr lang="zh-CN" altLang="zh-CN" sz="2400" b="1" kern="100" dirty="0">
                <a:latin typeface="Times New Roman"/>
                <a:cs typeface="Times New Roman"/>
              </a:rPr>
              <a:t>世纪五六十年代，党内</a:t>
            </a:r>
            <a:r>
              <a:rPr lang="en-US" altLang="zh-CN" sz="2400" b="1" kern="100" dirty="0">
                <a:latin typeface="宋体"/>
                <a:cs typeface="Times New Roman"/>
              </a:rPr>
              <a:t>“</a:t>
            </a:r>
            <a:r>
              <a:rPr lang="zh-CN" altLang="zh-CN" sz="2400" b="1" kern="100" dirty="0">
                <a:latin typeface="Times New Roman"/>
                <a:cs typeface="Times New Roman"/>
              </a:rPr>
              <a:t>左</a:t>
            </a:r>
            <a:r>
              <a:rPr lang="en-US" altLang="zh-CN" sz="2400" b="1" kern="100" dirty="0">
                <a:latin typeface="宋体"/>
                <a:cs typeface="Times New Roman"/>
              </a:rPr>
              <a:t>”</a:t>
            </a:r>
            <a:r>
              <a:rPr lang="zh-CN" altLang="zh-CN" sz="2400" b="1" kern="100" dirty="0">
                <a:latin typeface="Times New Roman"/>
                <a:cs typeface="Times New Roman"/>
              </a:rPr>
              <a:t>倾错误的发展。</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主观上：毛泽东错误地认为中央出了修正主义，党和国家面临资本主义复辟的危险。</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具体原因：林彪、江青一伙别有用心地利用和助长了毛泽东的错误。</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5027978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24704"/>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a:latin typeface="Times New Roman"/>
                <a:ea typeface="黑体"/>
                <a:cs typeface="Courier New"/>
              </a:rPr>
              <a:t>2</a:t>
            </a:r>
            <a:r>
              <a:rPr lang="en-US" altLang="zh-CN" sz="2400" b="1" kern="100">
                <a:latin typeface="Times New Roman"/>
                <a:cs typeface="Courier New"/>
              </a:rPr>
              <a:t>.</a:t>
            </a:r>
            <a:r>
              <a:rPr lang="zh-CN" altLang="zh-CN" sz="2400" b="1" kern="100" dirty="0">
                <a:latin typeface="Times New Roman"/>
                <a:ea typeface="黑体"/>
                <a:cs typeface="Times New Roman"/>
              </a:rPr>
              <a:t>从</a:t>
            </a:r>
            <a:r>
              <a:rPr lang="en-US" altLang="zh-CN" sz="2400" b="1" kern="100" dirty="0">
                <a:latin typeface="宋体"/>
                <a:cs typeface="Times New Roman"/>
              </a:rPr>
              <a:t>“</a:t>
            </a:r>
            <a:r>
              <a:rPr lang="zh-CN" altLang="zh-CN" sz="2400" b="1" kern="100" dirty="0">
                <a:latin typeface="Times New Roman"/>
                <a:ea typeface="黑体"/>
                <a:cs typeface="Times New Roman"/>
              </a:rPr>
              <a:t>历史解释</a:t>
            </a:r>
            <a:r>
              <a:rPr lang="zh-CN" altLang="zh-CN" sz="2400" b="1" kern="100" dirty="0">
                <a:latin typeface="宋体"/>
                <a:cs typeface="Times New Roman"/>
              </a:rPr>
              <a:t>”</a:t>
            </a:r>
            <a:r>
              <a:rPr lang="zh-CN" altLang="zh-CN" sz="2400" b="1" kern="100" dirty="0">
                <a:latin typeface="Times New Roman"/>
                <a:ea typeface="黑体"/>
                <a:cs typeface="Times New Roman"/>
              </a:rPr>
              <a:t>角度认识</a:t>
            </a:r>
            <a:r>
              <a:rPr lang="zh-CN" altLang="zh-CN" sz="2400" b="1" kern="100" dirty="0">
                <a:latin typeface="宋体"/>
                <a:cs typeface="Times New Roman"/>
              </a:rPr>
              <a:t>“</a:t>
            </a:r>
            <a:r>
              <a:rPr lang="zh-CN" altLang="zh-CN" sz="2400" b="1" kern="100" dirty="0">
                <a:latin typeface="Times New Roman"/>
                <a:ea typeface="黑体"/>
                <a:cs typeface="Times New Roman"/>
              </a:rPr>
              <a:t>文化大革命</a:t>
            </a:r>
            <a:r>
              <a:rPr lang="zh-CN" altLang="zh-CN" sz="2400" b="1" kern="100" dirty="0">
                <a:latin typeface="宋体"/>
                <a:cs typeface="Times New Roman"/>
              </a:rPr>
              <a:t>”</a:t>
            </a:r>
            <a:r>
              <a:rPr lang="zh-CN" altLang="zh-CN" sz="2400" b="1" kern="100" dirty="0">
                <a:latin typeface="Times New Roman"/>
                <a:ea typeface="黑体"/>
                <a:cs typeface="Times New Roman"/>
              </a:rPr>
              <a:t>的教训</a:t>
            </a:r>
            <a:endParaRPr lang="zh-CN" altLang="zh-CN" sz="1050" kern="100" dirty="0">
              <a:effectLst/>
              <a:latin typeface="宋体"/>
              <a:cs typeface="Courier New"/>
            </a:endParaRPr>
          </a:p>
        </p:txBody>
      </p:sp>
      <p:sp>
        <p:nvSpPr>
          <p:cNvPr id="4" name="矩形 1"/>
          <p:cNvSpPr>
            <a:spLocks noChangeArrowheads="1"/>
          </p:cNvSpPr>
          <p:nvPr/>
        </p:nvSpPr>
        <p:spPr bwMode="auto">
          <a:xfrm>
            <a:off x="433754" y="1836409"/>
            <a:ext cx="11387242" cy="27922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a:latin typeface="Times New Roman"/>
                <a:cs typeface="Courier New"/>
              </a:rPr>
              <a:t>(1)</a:t>
            </a:r>
            <a:r>
              <a:rPr lang="zh-CN" altLang="zh-CN" sz="2400" b="1" kern="100" dirty="0">
                <a:latin typeface="Times New Roman"/>
                <a:cs typeface="Times New Roman"/>
              </a:rPr>
              <a:t>建设社会主义必须以经济建设为中心，而不能以阶级斗争为纲。</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必须坚持民主集中制和集体领导原则，不能搞任何形式的个人崇拜。</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(3)</a:t>
            </a:r>
            <a:r>
              <a:rPr lang="zh-CN" altLang="zh-CN" sz="2400" b="1" kern="100" dirty="0">
                <a:latin typeface="Times New Roman"/>
                <a:cs typeface="Times New Roman"/>
              </a:rPr>
              <a:t>必须健全和发展社会主义民主法制，而不能倡导无法无天。</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(4)</a:t>
            </a:r>
            <a:r>
              <a:rPr lang="zh-CN" altLang="zh-CN" sz="2400" b="1" kern="100" dirty="0">
                <a:latin typeface="Times New Roman"/>
                <a:cs typeface="Times New Roman"/>
              </a:rPr>
              <a:t>必须不断提高全党的马克思主义理论水平。</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 </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88601836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548630"/>
            <a:ext cx="11647294" cy="2238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a:latin typeface="Times New Roman"/>
                <a:ea typeface="隶书"/>
                <a:cs typeface="Times New Roman"/>
              </a:rPr>
              <a:t>对点训练</a:t>
            </a:r>
            <a:endParaRPr lang="zh-CN" altLang="zh-CN" sz="1050" kern="100">
              <a:latin typeface="宋体"/>
              <a:cs typeface="Courier New"/>
            </a:endParaRPr>
          </a:p>
          <a:p>
            <a:pPr marL="360000" indent="-457200"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小说《平凡的世界》描述</a:t>
            </a:r>
            <a:r>
              <a:rPr lang="en-US" altLang="zh-CN" sz="2400" b="1" kern="100" dirty="0">
                <a:latin typeface="Times New Roman"/>
                <a:cs typeface="Courier New"/>
              </a:rPr>
              <a:t>20</a:t>
            </a:r>
            <a:r>
              <a:rPr lang="zh-CN" altLang="zh-CN" sz="2400" b="1" kern="100" dirty="0">
                <a:latin typeface="Times New Roman"/>
                <a:cs typeface="Times New Roman"/>
              </a:rPr>
              <a:t>世纪</a:t>
            </a:r>
            <a:r>
              <a:rPr lang="en-US" altLang="zh-CN" sz="2400" b="1" kern="100" dirty="0">
                <a:latin typeface="Times New Roman"/>
                <a:cs typeface="Courier New"/>
              </a:rPr>
              <a:t>70</a:t>
            </a:r>
            <a:r>
              <a:rPr lang="zh-CN" altLang="zh-CN" sz="2400" b="1" kern="100" dirty="0">
                <a:latin typeface="Times New Roman"/>
                <a:cs typeface="Times New Roman"/>
              </a:rPr>
              <a:t>年代初，主人翁孙少平</a:t>
            </a:r>
            <a:r>
              <a:rPr lang="en-US" altLang="zh-CN" sz="2400" b="1" kern="100" dirty="0">
                <a:latin typeface="宋体"/>
                <a:cs typeface="Times New Roman"/>
              </a:rPr>
              <a:t>“</a:t>
            </a:r>
            <a:r>
              <a:rPr lang="zh-CN" altLang="zh-CN" sz="2400" b="1" kern="100" dirty="0">
                <a:latin typeface="Times New Roman"/>
                <a:cs typeface="Times New Roman"/>
              </a:rPr>
              <a:t>不关心无产阶级政治，光看</a:t>
            </a:r>
            <a:r>
              <a:rPr lang="en-US" altLang="zh-CN" sz="2400" b="1" kern="100" dirty="0">
                <a:latin typeface="宋体"/>
                <a:cs typeface="Times New Roman"/>
              </a:rPr>
              <a:t>‘</a:t>
            </a:r>
            <a:r>
              <a:rPr lang="zh-CN" altLang="zh-CN" sz="2400" b="1" kern="100" dirty="0">
                <a:latin typeface="Times New Roman"/>
                <a:cs typeface="Times New Roman"/>
              </a:rPr>
              <a:t>反动书</a:t>
            </a:r>
            <a:r>
              <a:rPr lang="en-US" altLang="zh-CN" sz="2400" b="1" kern="100" dirty="0">
                <a:latin typeface="宋体"/>
                <a:cs typeface="Times New Roman"/>
              </a:rPr>
              <a:t>’</a:t>
            </a:r>
            <a:r>
              <a:rPr lang="zh-CN" altLang="zh-CN" sz="2400" b="1" kern="100" dirty="0">
                <a:latin typeface="Times New Roman"/>
                <a:cs typeface="Times New Roman"/>
              </a:rPr>
              <a:t>的行为很快就被人揭发，每天被人监督</a:t>
            </a:r>
            <a:r>
              <a:rPr lang="en-US" altLang="zh-CN" sz="2400" b="1" kern="100" dirty="0">
                <a:latin typeface="宋体"/>
                <a:cs typeface="Times New Roman"/>
              </a:rPr>
              <a:t>”</a:t>
            </a:r>
            <a:r>
              <a:rPr lang="zh-CN" altLang="zh-CN" sz="2400" b="1" kern="100" dirty="0">
                <a:latin typeface="Times New Roman"/>
                <a:cs typeface="Times New Roman"/>
              </a:rPr>
              <a:t>。小说的故事背景是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4" name="矩形 1"/>
          <p:cNvSpPr>
            <a:spLocks noChangeArrowheads="1"/>
          </p:cNvSpPr>
          <p:nvPr/>
        </p:nvSpPr>
        <p:spPr bwMode="auto">
          <a:xfrm>
            <a:off x="545941" y="2852926"/>
            <a:ext cx="11162868" cy="17543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a:latin typeface="Times New Roman"/>
                <a:cs typeface="Courier New"/>
              </a:rPr>
              <a:t>A.</a:t>
            </a:r>
            <a:r>
              <a:rPr lang="en-US" altLang="zh-CN" sz="2400" b="1" kern="100" dirty="0">
                <a:latin typeface="宋体"/>
                <a:cs typeface="Times New Roman"/>
              </a:rPr>
              <a:t>“</a:t>
            </a:r>
            <a:r>
              <a:rPr lang="zh-CN" altLang="zh-CN" sz="2400" b="1" kern="100" dirty="0">
                <a:latin typeface="Times New Roman"/>
                <a:cs typeface="Times New Roman"/>
              </a:rPr>
              <a:t>文化大革命</a:t>
            </a:r>
            <a:r>
              <a:rPr lang="en-US" altLang="zh-CN" sz="2400" b="1" kern="100" dirty="0">
                <a:latin typeface="宋体"/>
                <a:cs typeface="Times New Roman"/>
              </a:rPr>
              <a:t>”</a:t>
            </a:r>
            <a:r>
              <a:rPr lang="zh-CN" altLang="zh-CN" sz="2400" b="1" kern="100" dirty="0">
                <a:latin typeface="Times New Roman"/>
                <a:cs typeface="Times New Roman"/>
              </a:rPr>
              <a:t>时期</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Times New Roman" pitchFamily="18" charset="0"/>
              </a:rPr>
              <a:t>B</a:t>
            </a:r>
            <a:r>
              <a:rPr lang="en-US" altLang="zh-CN" sz="2400" b="1" kern="100" dirty="0">
                <a:latin typeface="Times New Roman" pitchFamily="18" charset="0"/>
                <a:ea typeface="Times New Roman"/>
                <a:cs typeface="Times New Roman" pitchFamily="18" charset="0"/>
              </a:rPr>
              <a:t>.</a:t>
            </a:r>
            <a:r>
              <a:rPr lang="zh-CN" altLang="zh-CN" sz="2400" b="1" kern="100" dirty="0">
                <a:latin typeface="Times New Roman"/>
                <a:cs typeface="Times New Roman"/>
              </a:rPr>
              <a:t>解放战争时期</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C.</a:t>
            </a:r>
            <a:r>
              <a:rPr lang="zh-CN" altLang="zh-CN" sz="2400" b="1" kern="100" dirty="0">
                <a:latin typeface="Times New Roman"/>
                <a:cs typeface="Times New Roman"/>
              </a:rPr>
              <a:t>抗日战争时期</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Times New Roman" pitchFamily="18" charset="0"/>
              </a:rPr>
              <a:t>D</a:t>
            </a:r>
            <a:r>
              <a:rPr lang="en-US" altLang="zh-CN" sz="2400" b="1" kern="100" dirty="0">
                <a:latin typeface="Times New Roman" pitchFamily="18" charset="0"/>
                <a:ea typeface="Times New Roman"/>
                <a:cs typeface="Times New Roman" pitchFamily="18" charset="0"/>
              </a:rPr>
              <a:t>.</a:t>
            </a:r>
            <a:r>
              <a:rPr lang="zh-CN" altLang="zh-CN" sz="2400" b="1" kern="100" dirty="0">
                <a:latin typeface="Times New Roman"/>
                <a:cs typeface="Times New Roman"/>
              </a:rPr>
              <a:t>改革开放以后</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A</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502797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blinds(horizontal)">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33754" y="1700778"/>
            <a:ext cx="11387242"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marL="360000" indent="-457200"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口号反映时代特色，</a:t>
            </a:r>
            <a:r>
              <a:rPr lang="en-US" altLang="zh-CN" sz="2400" b="1" kern="100" dirty="0">
                <a:latin typeface="宋体"/>
                <a:cs typeface="Times New Roman"/>
              </a:rPr>
              <a:t>“</a:t>
            </a:r>
            <a:r>
              <a:rPr lang="zh-CN" altLang="zh-CN" sz="2400" b="1" kern="100" dirty="0">
                <a:latin typeface="Times New Roman"/>
                <a:cs typeface="Times New Roman"/>
              </a:rPr>
              <a:t>老子反动儿混蛋</a:t>
            </a:r>
            <a:r>
              <a:rPr lang="en-US" altLang="zh-CN" sz="2400" b="1" kern="100" dirty="0">
                <a:latin typeface="宋体"/>
                <a:cs typeface="Times New Roman"/>
              </a:rPr>
              <a:t>”</a:t>
            </a:r>
            <a:r>
              <a:rPr lang="zh-CN" altLang="zh-CN" sz="2400" b="1" kern="100" dirty="0">
                <a:latin typeface="Times New Roman"/>
                <a:cs typeface="Times New Roman"/>
              </a:rPr>
              <a:t>、</a:t>
            </a:r>
            <a:r>
              <a:rPr lang="en-US" altLang="zh-CN" sz="2400" b="1" kern="100" dirty="0">
                <a:latin typeface="宋体"/>
                <a:cs typeface="Times New Roman"/>
              </a:rPr>
              <a:t>“</a:t>
            </a:r>
            <a:r>
              <a:rPr lang="zh-CN" altLang="zh-CN" sz="2400" b="1" kern="100" dirty="0">
                <a:latin typeface="Times New Roman"/>
                <a:cs typeface="Times New Roman"/>
              </a:rPr>
              <a:t>革命无罪，造反有理</a:t>
            </a:r>
            <a:r>
              <a:rPr lang="en-US" altLang="zh-CN" sz="2400" b="1" kern="100" dirty="0">
                <a:latin typeface="宋体"/>
                <a:cs typeface="Times New Roman"/>
              </a:rPr>
              <a:t>”</a:t>
            </a:r>
            <a:r>
              <a:rPr lang="zh-CN" altLang="zh-CN" sz="2400" b="1" kern="100" dirty="0">
                <a:latin typeface="Times New Roman"/>
                <a:cs typeface="Times New Roman"/>
              </a:rPr>
              <a:t>、</a:t>
            </a:r>
            <a:r>
              <a:rPr lang="en-US" altLang="zh-CN" sz="2400" b="1" kern="100" dirty="0">
                <a:latin typeface="宋体"/>
                <a:cs typeface="Times New Roman"/>
              </a:rPr>
              <a:t>“</a:t>
            </a:r>
            <a:r>
              <a:rPr lang="zh-CN" altLang="zh-CN" sz="2400" b="1" kern="100" dirty="0">
                <a:latin typeface="Times New Roman"/>
                <a:cs typeface="Times New Roman"/>
              </a:rPr>
              <a:t>砸烂公检法</a:t>
            </a:r>
            <a:r>
              <a:rPr lang="en-US" altLang="zh-CN" sz="2400" b="1" kern="100" dirty="0">
                <a:latin typeface="宋体"/>
                <a:cs typeface="Times New Roman"/>
              </a:rPr>
              <a:t>”</a:t>
            </a:r>
            <a:r>
              <a:rPr lang="zh-CN" altLang="zh-CN" sz="2400" b="1" kern="100" dirty="0">
                <a:latin typeface="Times New Roman"/>
                <a:cs typeface="Times New Roman"/>
              </a:rPr>
              <a:t>。这些出现在</a:t>
            </a:r>
            <a:r>
              <a:rPr lang="en-US" altLang="zh-CN" sz="2400" b="1" kern="100" dirty="0">
                <a:latin typeface="Times New Roman"/>
                <a:cs typeface="Courier New"/>
              </a:rPr>
              <a:t>20</a:t>
            </a:r>
            <a:r>
              <a:rPr lang="zh-CN" altLang="zh-CN" sz="2400" b="1" kern="100" dirty="0">
                <a:latin typeface="Times New Roman"/>
                <a:cs typeface="Times New Roman"/>
              </a:rPr>
              <a:t>世纪六七十年代中国的口号反映出的本质问题是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a:t>
            </a:r>
            <a:r>
              <a:rPr lang="zh-CN" altLang="zh-CN" sz="2400" b="1" kern="100" dirty="0">
                <a:latin typeface="Times New Roman"/>
                <a:cs typeface="Times New Roman"/>
              </a:rPr>
              <a:t>文化大革命</a:t>
            </a:r>
            <a:r>
              <a:rPr lang="en-US" altLang="zh-CN" sz="2400" b="1" kern="100" dirty="0">
                <a:latin typeface="宋体"/>
                <a:cs typeface="Times New Roman"/>
              </a:rPr>
              <a:t>”</a:t>
            </a:r>
            <a:r>
              <a:rPr lang="zh-CN" altLang="zh-CN" sz="2400" b="1" kern="100" dirty="0">
                <a:latin typeface="Times New Roman"/>
                <a:cs typeface="Times New Roman"/>
              </a:rPr>
              <a:t>全面发动</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Times New Roman" pitchFamily="18" charset="0"/>
              </a:rPr>
              <a:t>B</a:t>
            </a:r>
            <a:r>
              <a:rPr lang="en-US" altLang="zh-CN" sz="2400" b="1" kern="100" dirty="0">
                <a:latin typeface="Times New Roman" pitchFamily="18" charset="0"/>
                <a:ea typeface="Times New Roman"/>
                <a:cs typeface="Times New Roman" pitchFamily="18" charset="0"/>
              </a:rPr>
              <a:t>.</a:t>
            </a:r>
            <a:r>
              <a:rPr lang="zh-CN" altLang="zh-CN" sz="2400" b="1" kern="100" dirty="0">
                <a:latin typeface="Times New Roman"/>
                <a:cs typeface="Times New Roman"/>
              </a:rPr>
              <a:t>国家政治体制建设倒退</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阶级斗争已发展到党内</a:t>
            </a:r>
            <a:r>
              <a:rPr lang="zh-CN" altLang="zh-CN" sz="2400" b="1" kern="100" dirty="0">
                <a:latin typeface="宋体"/>
                <a:ea typeface="Times New Roman"/>
                <a:cs typeface="Courier New"/>
              </a:rPr>
              <a:t> </a:t>
            </a:r>
            <a:r>
              <a:rPr lang="en-US" altLang="zh-CN" sz="2400" b="1" kern="100" dirty="0">
                <a:latin typeface="宋体"/>
                <a:ea typeface="Times New Roman"/>
                <a:cs typeface="Courier New"/>
              </a:rPr>
              <a:t>	</a:t>
            </a:r>
            <a:r>
              <a:rPr lang="en-US" altLang="zh-CN" sz="2400" b="1" kern="100" dirty="0" smtClean="0">
                <a:latin typeface="宋体"/>
                <a:ea typeface="Times New Roman"/>
                <a:cs typeface="Courier New"/>
              </a:rPr>
              <a:t>	</a:t>
            </a:r>
            <a:r>
              <a:rPr lang="en-US" altLang="zh-CN" sz="2400" b="1" kern="100" dirty="0" smtClean="0">
                <a:latin typeface="Times New Roman" pitchFamily="18" charset="0"/>
                <a:ea typeface="Times New Roman"/>
                <a:cs typeface="Times New Roman" pitchFamily="18" charset="0"/>
              </a:rPr>
              <a:t>D</a:t>
            </a:r>
            <a:r>
              <a:rPr lang="en-US" altLang="zh-CN" sz="2400" b="1" kern="100" dirty="0">
                <a:latin typeface="Times New Roman" pitchFamily="18" charset="0"/>
                <a:ea typeface="Times New Roman"/>
                <a:cs typeface="Times New Roman" pitchFamily="18" charset="0"/>
              </a:rPr>
              <a:t>.</a:t>
            </a:r>
            <a:r>
              <a:rPr lang="zh-CN" altLang="zh-CN" sz="2400" b="1" kern="100" dirty="0">
                <a:latin typeface="Times New Roman"/>
                <a:cs typeface="Times New Roman"/>
              </a:rPr>
              <a:t>民主与法制横遭践踏</a:t>
            </a:r>
            <a:endParaRPr lang="zh-CN" altLang="zh-CN" sz="1050" kern="100" dirty="0">
              <a:latin typeface="宋体"/>
              <a:cs typeface="Courier New"/>
            </a:endParaRPr>
          </a:p>
          <a:p>
            <a:pPr marL="360000" indent="-457200">
              <a:lnSpc>
                <a:spcPct val="150000"/>
              </a:lnSpc>
              <a:tabLst>
                <a:tab pos="2700655" algn="l"/>
              </a:tabLst>
            </a:pPr>
            <a:r>
              <a:rPr lang="en-US" altLang="zh-CN" sz="2400" b="1" kern="100" dirty="0" smtClean="0">
                <a:latin typeface="Times New Roman"/>
                <a:ea typeface="黑体"/>
                <a:cs typeface="Times New Roman"/>
              </a:rPr>
              <a:t> 	</a:t>
            </a:r>
            <a:r>
              <a:rPr lang="zh-CN" altLang="zh-CN" sz="2400" b="1" kern="100" dirty="0" smtClean="0">
                <a:solidFill>
                  <a:srgbClr val="FF0000"/>
                </a:solidFill>
                <a:latin typeface="Times New Roman"/>
                <a:ea typeface="黑体"/>
                <a:cs typeface="Times New Roman"/>
              </a:rPr>
              <a:t>答案</a:t>
            </a:r>
            <a:r>
              <a:rPr lang="zh-CN" altLang="zh-CN" sz="2400" b="1" kern="100" dirty="0">
                <a:solidFill>
                  <a:srgbClr val="FF0000"/>
                </a:solidFill>
                <a:latin typeface="Times New Roman"/>
                <a:cs typeface="Times New Roman"/>
              </a:rPr>
              <a:t>　</a:t>
            </a:r>
            <a:r>
              <a:rPr lang="en-US" altLang="zh-CN" sz="2400" b="1" kern="100" dirty="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886018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124704"/>
            <a:ext cx="11647294" cy="5831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1170305" algn="l"/>
                <a:tab pos="2340610" algn="l"/>
              </a:tabLst>
            </a:pPr>
            <a:r>
              <a:rPr lang="zh-CN" altLang="zh-CN" sz="2400" b="1" kern="100" dirty="0">
                <a:latin typeface="Times New Roman"/>
                <a:ea typeface="黑体"/>
                <a:cs typeface="Times New Roman"/>
              </a:rPr>
              <a:t>【典例</a:t>
            </a:r>
            <a:r>
              <a:rPr lang="en-US" altLang="zh-CN" sz="2400" b="1" kern="100" dirty="0">
                <a:latin typeface="Times New Roman"/>
                <a:ea typeface="黑体"/>
              </a:rPr>
              <a:t>1</a:t>
            </a:r>
            <a:r>
              <a:rPr lang="zh-CN" altLang="zh-CN" sz="2400" b="1" kern="100" dirty="0">
                <a:latin typeface="Times New Roman"/>
                <a:ea typeface="黑体"/>
                <a:cs typeface="Times New Roman"/>
              </a:rPr>
              <a:t>】</a:t>
            </a:r>
            <a:r>
              <a:rPr lang="zh-CN" altLang="zh-CN" sz="2400" b="1" kern="100" dirty="0">
                <a:ea typeface="Times New Roman"/>
              </a:rPr>
              <a:t> </a:t>
            </a:r>
            <a:r>
              <a:rPr lang="zh-CN" altLang="zh-CN" sz="2400" b="1" kern="100" dirty="0">
                <a:latin typeface="Times New Roman"/>
                <a:cs typeface="Times New Roman"/>
              </a:rPr>
              <a:t>右图是</a:t>
            </a:r>
            <a:endParaRPr lang="zh-CN" altLang="zh-CN" sz="1050" b="1" kern="100" dirty="0">
              <a:effectLst/>
              <a:latin typeface="宋体"/>
              <a:cs typeface="Courier New"/>
            </a:endParaRPr>
          </a:p>
        </p:txBody>
      </p:sp>
      <p:sp>
        <p:nvSpPr>
          <p:cNvPr id="4" name="0"/>
          <p:cNvSpPr>
            <a:spLocks noChangeArrowheads="1"/>
          </p:cNvSpPr>
          <p:nvPr/>
        </p:nvSpPr>
        <p:spPr bwMode="auto">
          <a:xfrm>
            <a:off x="2805806" y="1124704"/>
            <a:ext cx="5843456"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en-US" altLang="zh-CN" sz="2400" b="1" u="wavy" kern="100">
                <a:solidFill>
                  <a:srgbClr val="3366FF"/>
                </a:solidFill>
                <a:latin typeface="Times New Roman"/>
                <a:ea typeface="黑体"/>
              </a:rPr>
              <a:t>1971</a:t>
            </a:r>
            <a:r>
              <a:rPr lang="zh-CN" altLang="zh-CN" sz="2400" b="1" u="wavy" kern="100" dirty="0">
                <a:solidFill>
                  <a:srgbClr val="3366FF"/>
                </a:solidFill>
                <a:latin typeface="Times New Roman"/>
                <a:ea typeface="黑体"/>
                <a:cs typeface="Times New Roman"/>
              </a:rPr>
              <a:t>年</a:t>
            </a:r>
            <a:r>
              <a:rPr lang="en-US" altLang="zh-CN" sz="2400" b="1" u="wavy" kern="100" dirty="0">
                <a:solidFill>
                  <a:srgbClr val="3366FF"/>
                </a:solidFill>
                <a:latin typeface="Times New Roman"/>
                <a:ea typeface="黑体"/>
              </a:rPr>
              <a:t>10</a:t>
            </a:r>
            <a:r>
              <a:rPr lang="zh-CN" altLang="zh-CN" sz="2400" b="1" u="wavy" kern="100" dirty="0">
                <a:solidFill>
                  <a:srgbClr val="3366FF"/>
                </a:solidFill>
                <a:latin typeface="Times New Roman"/>
                <a:ea typeface="黑体"/>
                <a:cs typeface="Times New Roman"/>
              </a:rPr>
              <a:t>月第</a:t>
            </a:r>
            <a:r>
              <a:rPr lang="en-US" altLang="zh-CN" sz="2400" b="1" u="wavy" kern="100" dirty="0">
                <a:solidFill>
                  <a:srgbClr val="3366FF"/>
                </a:solidFill>
                <a:latin typeface="Times New Roman"/>
                <a:ea typeface="黑体"/>
              </a:rPr>
              <a:t>26</a:t>
            </a:r>
            <a:r>
              <a:rPr lang="zh-CN" altLang="zh-CN" sz="2400" b="1" u="wavy" kern="100" dirty="0">
                <a:solidFill>
                  <a:srgbClr val="3366FF"/>
                </a:solidFill>
                <a:latin typeface="Times New Roman"/>
                <a:ea typeface="黑体"/>
                <a:cs typeface="Times New Roman"/>
              </a:rPr>
              <a:t>届联合国大会</a:t>
            </a:r>
            <a:endParaRPr lang="zh-CN" altLang="zh-CN" sz="1050" b="1" kern="100" dirty="0">
              <a:solidFill>
                <a:srgbClr val="3366FF"/>
              </a:solidFill>
              <a:effectLst/>
              <a:latin typeface="宋体"/>
              <a:cs typeface="Courier New"/>
            </a:endParaRPr>
          </a:p>
        </p:txBody>
      </p:sp>
      <p:pic>
        <p:nvPicPr>
          <p:cNvPr id="5122" name="Picture 2" descr="讲方法"/>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11739" y="633300"/>
            <a:ext cx="11844851" cy="4760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42" name="Picture 2" descr="E:\丁苗苗\2019\课件\2019（秋）历史 必修 中外历史纲要上册（新教材新标准）\265.TIF"/>
          <p:cNvPicPr>
            <a:picLocks noChangeAspect="1" noChangeArrowheads="1"/>
          </p:cNvPicPr>
          <p:nvPr/>
        </p:nvPicPr>
        <p:blipFill>
          <a:blip r:embed="rId3" r:link="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9474613" y="1412741"/>
            <a:ext cx="2083265" cy="160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矩形 1"/>
          <p:cNvSpPr/>
          <p:nvPr/>
        </p:nvSpPr>
        <p:spPr>
          <a:xfrm>
            <a:off x="633586" y="1712653"/>
            <a:ext cx="7609776" cy="1113766"/>
          </a:xfrm>
          <a:prstGeom prst="rect">
            <a:avLst/>
          </a:prstGeom>
        </p:spPr>
        <p:txBody>
          <a:bodyPr wrap="none">
            <a:spAutoFit/>
          </a:bodyPr>
          <a:lstStyle/>
          <a:p>
            <a:pPr algn="just">
              <a:lnSpc>
                <a:spcPct val="150000"/>
              </a:lnSpc>
              <a:spcAft>
                <a:spcPts val="0"/>
              </a:spcAft>
              <a:tabLst>
                <a:tab pos="2700655" algn="l"/>
              </a:tabLst>
            </a:pPr>
            <a:r>
              <a:rPr lang="zh-CN" altLang="zh-CN" sz="2400" b="1" kern="100" dirty="0" smtClean="0">
                <a:latin typeface="Times New Roman"/>
                <a:cs typeface="Times New Roman"/>
              </a:rPr>
              <a:t>的新闻照片。外交</a:t>
            </a:r>
            <a:r>
              <a:rPr lang="zh-CN" altLang="zh-CN" sz="2400" b="1" kern="100" dirty="0">
                <a:solidFill>
                  <a:prstClr val="black"/>
                </a:solidFill>
                <a:latin typeface="Times New Roman"/>
                <a:cs typeface="Times New Roman"/>
              </a:rPr>
              <a:t>部副部长乔冠华潇洒而豪放的大笑</a:t>
            </a:r>
            <a:r>
              <a:rPr lang="zh-CN" altLang="zh-CN" sz="2400" b="1" kern="100" dirty="0" smtClean="0">
                <a:solidFill>
                  <a:prstClr val="black"/>
                </a:solidFill>
                <a:latin typeface="Times New Roman"/>
                <a:cs typeface="Times New Roman"/>
              </a:rPr>
              <a:t>，</a:t>
            </a:r>
            <a:endParaRPr lang="en-US" altLang="zh-CN" sz="2400" b="1" kern="100" dirty="0" smtClean="0">
              <a:solidFill>
                <a:prstClr val="black"/>
              </a:solidFill>
              <a:latin typeface="Times New Roman"/>
              <a:cs typeface="Times New Roman"/>
            </a:endParaRPr>
          </a:p>
          <a:p>
            <a:pPr algn="just">
              <a:lnSpc>
                <a:spcPct val="150000"/>
              </a:lnSpc>
              <a:spcAft>
                <a:spcPts val="0"/>
              </a:spcAft>
              <a:tabLst>
                <a:tab pos="2700655" algn="l"/>
              </a:tabLst>
            </a:pPr>
            <a:r>
              <a:rPr lang="zh-CN" altLang="zh-CN" sz="2400" b="1" kern="100" dirty="0" smtClean="0">
                <a:solidFill>
                  <a:prstClr val="black"/>
                </a:solidFill>
                <a:latin typeface="Times New Roman"/>
                <a:cs typeface="Times New Roman"/>
              </a:rPr>
              <a:t>被</a:t>
            </a:r>
            <a:r>
              <a:rPr lang="zh-CN" altLang="zh-CN" sz="2400" b="1" kern="100" dirty="0">
                <a:solidFill>
                  <a:prstClr val="black"/>
                </a:solidFill>
                <a:latin typeface="Times New Roman"/>
                <a:cs typeface="Times New Roman"/>
              </a:rPr>
              <a:t>西方媒体描述为：</a:t>
            </a:r>
            <a:endParaRPr lang="zh-CN" altLang="zh-CN" sz="1050" kern="100" dirty="0">
              <a:effectLst/>
              <a:latin typeface="宋体"/>
              <a:cs typeface="Courier New"/>
            </a:endParaRPr>
          </a:p>
        </p:txBody>
      </p:sp>
      <p:sp>
        <p:nvSpPr>
          <p:cNvPr id="5" name="矩形 4"/>
          <p:cNvSpPr/>
          <p:nvPr/>
        </p:nvSpPr>
        <p:spPr>
          <a:xfrm>
            <a:off x="6960111" y="1124704"/>
            <a:ext cx="2350323"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dirty="0">
                <a:solidFill>
                  <a:srgbClr val="3366FF"/>
                </a:solidFill>
                <a:latin typeface="Times New Roman"/>
                <a:ea typeface="楷体_GB2312"/>
                <a:cs typeface="Times New Roman"/>
              </a:rPr>
              <a:t>说明照片的背景</a:t>
            </a:r>
            <a:endParaRPr lang="zh-CN" altLang="zh-CN" sz="1050" kern="100" dirty="0">
              <a:solidFill>
                <a:srgbClr val="3366FF"/>
              </a:solidFill>
              <a:effectLst/>
              <a:latin typeface="宋体"/>
              <a:cs typeface="Courier New"/>
            </a:endParaRPr>
          </a:p>
        </p:txBody>
      </p:sp>
      <p:sp>
        <p:nvSpPr>
          <p:cNvPr id="7" name="2"/>
          <p:cNvSpPr/>
          <p:nvPr/>
        </p:nvSpPr>
        <p:spPr>
          <a:xfrm>
            <a:off x="3184047" y="2355636"/>
            <a:ext cx="4206601" cy="461665"/>
          </a:xfrm>
          <a:prstGeom prst="rect">
            <a:avLst/>
          </a:prstGeom>
        </p:spPr>
        <p:txBody>
          <a:bodyPr wrap="none">
            <a:spAutoFit/>
          </a:bodyPr>
          <a:lstStyle/>
          <a:p>
            <a:r>
              <a:rPr lang="en-US" altLang="zh-CN" sz="2400" b="1" kern="100" dirty="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震碎了议会大厦的玻璃</a:t>
            </a:r>
            <a:r>
              <a:rPr lang="zh-CN" altLang="zh-CN" sz="2400" b="1" kern="100" dirty="0">
                <a:solidFill>
                  <a:srgbClr val="3366FF"/>
                </a:solidFill>
                <a:latin typeface="Times New Roman"/>
                <a:cs typeface="Times New Roman"/>
              </a:rPr>
              <a:t>！</a:t>
            </a:r>
            <a:r>
              <a:rPr lang="en-US" altLang="zh-CN" sz="2400" b="1" kern="100" dirty="0">
                <a:solidFill>
                  <a:srgbClr val="3366FF"/>
                </a:solidFill>
                <a:latin typeface="宋体"/>
                <a:cs typeface="Times New Roman"/>
              </a:rPr>
              <a:t>”</a:t>
            </a:r>
            <a:endParaRPr lang="zh-CN" altLang="en-US" sz="2400" dirty="0">
              <a:solidFill>
                <a:srgbClr val="3366FF"/>
              </a:solidFill>
            </a:endParaRPr>
          </a:p>
        </p:txBody>
      </p:sp>
      <p:sp>
        <p:nvSpPr>
          <p:cNvPr id="8" name="矩形 7"/>
          <p:cNvSpPr/>
          <p:nvPr/>
        </p:nvSpPr>
        <p:spPr>
          <a:xfrm>
            <a:off x="611422" y="2852926"/>
            <a:ext cx="4411785" cy="576248"/>
          </a:xfrm>
          <a:prstGeom prst="rect">
            <a:avLst/>
          </a:prstGeom>
        </p:spPr>
        <p:txBody>
          <a:bodyPr wrap="none">
            <a:spAutoFit/>
          </a:bodyPr>
          <a:lstStyle/>
          <a:p>
            <a:pPr algn="just">
              <a:lnSpc>
                <a:spcPct val="150000"/>
              </a:lnSpc>
              <a:spcAft>
                <a:spcPts val="0"/>
              </a:spcAft>
              <a:tabLst>
                <a:tab pos="2700655" algn="l"/>
              </a:tabLst>
            </a:pPr>
            <a:r>
              <a:rPr lang="zh-CN" altLang="zh-CN" sz="2400" b="1" kern="100" dirty="0">
                <a:latin typeface="Times New Roman"/>
                <a:cs typeface="Times New Roman"/>
              </a:rPr>
              <a:t>乔副部长开心大笑是因为</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9" name="矩形 8"/>
          <p:cNvSpPr/>
          <p:nvPr/>
        </p:nvSpPr>
        <p:spPr>
          <a:xfrm>
            <a:off x="5116176" y="2829176"/>
            <a:ext cx="1422184"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dirty="0">
                <a:solidFill>
                  <a:srgbClr val="3366FF"/>
                </a:solidFill>
                <a:latin typeface="Times New Roman"/>
                <a:ea typeface="楷体_GB2312"/>
                <a:cs typeface="Times New Roman"/>
              </a:rPr>
              <a:t>意义重大</a:t>
            </a:r>
            <a:endParaRPr lang="zh-CN" altLang="zh-CN" sz="1050" kern="100" dirty="0">
              <a:solidFill>
                <a:srgbClr val="3366FF"/>
              </a:solidFill>
              <a:effectLst/>
              <a:latin typeface="宋体"/>
              <a:cs typeface="Courier New"/>
            </a:endParaRPr>
          </a:p>
        </p:txBody>
      </p:sp>
      <p:sp>
        <p:nvSpPr>
          <p:cNvPr id="10" name="a"/>
          <p:cNvSpPr/>
          <p:nvPr/>
        </p:nvSpPr>
        <p:spPr>
          <a:xfrm>
            <a:off x="606939" y="3586412"/>
            <a:ext cx="6053260" cy="576248"/>
          </a:xfrm>
          <a:prstGeom prst="rect">
            <a:avLst/>
          </a:prstGeom>
        </p:spPr>
        <p:txBody>
          <a:bodyPr wrap="none">
            <a:spAutoFit/>
          </a:bodyPr>
          <a:lstStyle/>
          <a:p>
            <a:pPr algn="just">
              <a:lnSpc>
                <a:spcPct val="150000"/>
              </a:lnSpc>
              <a:spcAft>
                <a:spcPts val="0"/>
              </a:spcAft>
              <a:tabLst>
                <a:tab pos="2700655" algn="l"/>
              </a:tabLst>
            </a:pPr>
            <a:r>
              <a:rPr lang="en-US" altLang="zh-CN" sz="2400" b="1" kern="100" dirty="0">
                <a:solidFill>
                  <a:srgbClr val="3366FF"/>
                </a:solidFill>
                <a:latin typeface="Times New Roman"/>
                <a:cs typeface="Courier New"/>
              </a:rPr>
              <a:t>A.</a:t>
            </a:r>
            <a:r>
              <a:rPr lang="zh-CN" altLang="zh-CN" sz="2400" b="1" u="wavy" kern="100" dirty="0">
                <a:solidFill>
                  <a:srgbClr val="3366FF"/>
                </a:solidFill>
                <a:latin typeface="Times New Roman"/>
                <a:ea typeface="黑体"/>
                <a:cs typeface="Times New Roman"/>
              </a:rPr>
              <a:t>中华人民共和国恢复在联合国的合法席位</a:t>
            </a:r>
            <a:endParaRPr lang="zh-CN" altLang="zh-CN" sz="1050" kern="100" dirty="0">
              <a:solidFill>
                <a:srgbClr val="3366FF"/>
              </a:solidFill>
              <a:effectLst/>
              <a:latin typeface="宋体"/>
              <a:cs typeface="Courier New"/>
            </a:endParaRPr>
          </a:p>
        </p:txBody>
      </p:sp>
      <p:sp>
        <p:nvSpPr>
          <p:cNvPr id="11" name="矩形 10"/>
          <p:cNvSpPr/>
          <p:nvPr/>
        </p:nvSpPr>
        <p:spPr>
          <a:xfrm>
            <a:off x="6700651" y="3717037"/>
            <a:ext cx="3897221"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dirty="0">
                <a:solidFill>
                  <a:srgbClr val="3366FF"/>
                </a:solidFill>
                <a:latin typeface="Times New Roman"/>
                <a:ea typeface="楷体_GB2312"/>
                <a:cs typeface="Times New Roman"/>
              </a:rPr>
              <a:t>与题干信息的时空范围一致</a:t>
            </a:r>
            <a:endParaRPr lang="zh-CN" altLang="zh-CN" sz="1050" kern="100" dirty="0">
              <a:solidFill>
                <a:srgbClr val="3366FF"/>
              </a:solidFill>
              <a:effectLst/>
              <a:latin typeface="宋体"/>
              <a:cs typeface="Courier New"/>
            </a:endParaRPr>
          </a:p>
        </p:txBody>
      </p:sp>
      <p:sp>
        <p:nvSpPr>
          <p:cNvPr id="12" name="B"/>
          <p:cNvSpPr/>
          <p:nvPr/>
        </p:nvSpPr>
        <p:spPr>
          <a:xfrm>
            <a:off x="611743" y="4293111"/>
            <a:ext cx="3251211" cy="576248"/>
          </a:xfrm>
          <a:prstGeom prst="rect">
            <a:avLst/>
          </a:prstGeom>
        </p:spPr>
        <p:txBody>
          <a:bodyPr wrap="none">
            <a:spAutoFit/>
          </a:bodyPr>
          <a:lstStyle/>
          <a:p>
            <a:pPr algn="just">
              <a:lnSpc>
                <a:spcPct val="150000"/>
              </a:lnSpc>
              <a:spcAft>
                <a:spcPts val="0"/>
              </a:spcAft>
              <a:tabLst>
                <a:tab pos="2700655" algn="l"/>
              </a:tabLst>
            </a:pPr>
            <a:r>
              <a:rPr lang="en-US" altLang="zh-CN" sz="2400" b="1" kern="100" dirty="0">
                <a:solidFill>
                  <a:srgbClr val="3366FF"/>
                </a:solidFill>
                <a:latin typeface="Times New Roman"/>
                <a:cs typeface="Courier New"/>
              </a:rPr>
              <a:t>B.</a:t>
            </a:r>
            <a:r>
              <a:rPr lang="zh-CN" altLang="zh-CN" sz="2400" b="1" u="wavy" kern="100" dirty="0">
                <a:solidFill>
                  <a:srgbClr val="3366FF"/>
                </a:solidFill>
                <a:latin typeface="Times New Roman"/>
                <a:ea typeface="黑体"/>
                <a:cs typeface="Times New Roman"/>
              </a:rPr>
              <a:t>中日恢复邦交正常化</a:t>
            </a:r>
            <a:endParaRPr lang="zh-CN" altLang="zh-CN" sz="1050" kern="100" dirty="0">
              <a:solidFill>
                <a:srgbClr val="3366FF"/>
              </a:solidFill>
              <a:effectLst/>
              <a:latin typeface="宋体"/>
              <a:cs typeface="Courier New"/>
            </a:endParaRPr>
          </a:p>
        </p:txBody>
      </p:sp>
      <p:sp>
        <p:nvSpPr>
          <p:cNvPr id="15" name="矩形 14"/>
          <p:cNvSpPr/>
          <p:nvPr/>
        </p:nvSpPr>
        <p:spPr>
          <a:xfrm>
            <a:off x="3973040" y="4304986"/>
            <a:ext cx="3275256" cy="576248"/>
          </a:xfrm>
          <a:prstGeom prst="rect">
            <a:avLst/>
          </a:prstGeom>
        </p:spPr>
        <p:txBody>
          <a:bodyPr wrap="none">
            <a:spAutoFit/>
          </a:bodyPr>
          <a:lstStyle/>
          <a:p>
            <a:pPr algn="just">
              <a:lnSpc>
                <a:spcPct val="150000"/>
              </a:lnSpc>
              <a:spcAft>
                <a:spcPts val="0"/>
              </a:spcAft>
              <a:tabLst>
                <a:tab pos="2700655" algn="l"/>
              </a:tabLst>
            </a:pPr>
            <a:r>
              <a:rPr lang="en-US" altLang="zh-CN" sz="2400" b="1" kern="100" dirty="0">
                <a:solidFill>
                  <a:srgbClr val="3366FF"/>
                </a:solidFill>
                <a:latin typeface="Times New Roman"/>
                <a:ea typeface="楷体_GB2312"/>
                <a:cs typeface="Courier New"/>
              </a:rPr>
              <a:t>1972</a:t>
            </a:r>
            <a:r>
              <a:rPr lang="zh-CN" altLang="zh-CN" sz="2400" b="1" kern="100" dirty="0">
                <a:solidFill>
                  <a:srgbClr val="3366FF"/>
                </a:solidFill>
                <a:latin typeface="Times New Roman"/>
                <a:ea typeface="楷体_GB2312"/>
                <a:cs typeface="Times New Roman"/>
              </a:rPr>
              <a:t>年，田中角荣访华</a:t>
            </a:r>
            <a:endParaRPr lang="zh-CN" altLang="zh-CN" sz="1050" kern="100" dirty="0">
              <a:solidFill>
                <a:srgbClr val="3366FF"/>
              </a:solidFill>
              <a:effectLst/>
              <a:latin typeface="宋体"/>
              <a:cs typeface="Courier New"/>
            </a:endParaRPr>
          </a:p>
        </p:txBody>
      </p:sp>
      <p:sp>
        <p:nvSpPr>
          <p:cNvPr id="16" name="c"/>
          <p:cNvSpPr/>
          <p:nvPr/>
        </p:nvSpPr>
        <p:spPr>
          <a:xfrm>
            <a:off x="584642" y="4916685"/>
            <a:ext cx="3578224" cy="646331"/>
          </a:xfrm>
          <a:prstGeom prst="rect">
            <a:avLst/>
          </a:prstGeom>
        </p:spPr>
        <p:txBody>
          <a:bodyPr wrap="none">
            <a:spAutoFit/>
          </a:bodyPr>
          <a:lstStyle/>
          <a:p>
            <a:pPr algn="just">
              <a:lnSpc>
                <a:spcPct val="150000"/>
              </a:lnSpc>
              <a:spcAft>
                <a:spcPts val="0"/>
              </a:spcAft>
              <a:tabLst>
                <a:tab pos="2700655" algn="l"/>
              </a:tabLst>
            </a:pPr>
            <a:r>
              <a:rPr lang="en-US" altLang="zh-CN" sz="2400" b="1" kern="100" dirty="0">
                <a:solidFill>
                  <a:srgbClr val="3366FF"/>
                </a:solidFill>
                <a:latin typeface="Times New Roman"/>
                <a:cs typeface="Courier New"/>
              </a:rPr>
              <a:t>C.</a:t>
            </a:r>
            <a:r>
              <a:rPr lang="zh-CN" altLang="zh-CN" sz="2400" b="1" u="wavy" kern="100" dirty="0">
                <a:solidFill>
                  <a:srgbClr val="3366FF"/>
                </a:solidFill>
                <a:latin typeface="Times New Roman"/>
                <a:ea typeface="黑体"/>
                <a:cs typeface="Times New Roman"/>
              </a:rPr>
              <a:t>中美正式建立</a:t>
            </a:r>
            <a:r>
              <a:rPr lang="zh-CN" altLang="zh-CN" sz="2400" b="1" u="wavy" kern="100" dirty="0" smtClean="0">
                <a:solidFill>
                  <a:srgbClr val="3366FF"/>
                </a:solidFill>
                <a:latin typeface="Times New Roman"/>
                <a:ea typeface="黑体"/>
                <a:cs typeface="Times New Roman"/>
              </a:rPr>
              <a:t>外交关系</a:t>
            </a:r>
            <a:endParaRPr lang="zh-CN" altLang="zh-CN" sz="1050" kern="100" dirty="0">
              <a:solidFill>
                <a:srgbClr val="3366FF"/>
              </a:solidFill>
              <a:effectLst/>
              <a:latin typeface="宋体"/>
              <a:cs typeface="Courier New"/>
            </a:endParaRPr>
          </a:p>
        </p:txBody>
      </p:sp>
      <p:sp>
        <p:nvSpPr>
          <p:cNvPr id="17" name="矩形 16"/>
          <p:cNvSpPr/>
          <p:nvPr/>
        </p:nvSpPr>
        <p:spPr>
          <a:xfrm>
            <a:off x="4288527" y="4967048"/>
            <a:ext cx="2036135" cy="646331"/>
          </a:xfrm>
          <a:prstGeom prst="rect">
            <a:avLst/>
          </a:prstGeom>
        </p:spPr>
        <p:txBody>
          <a:bodyPr wrap="none">
            <a:spAutoFit/>
          </a:bodyPr>
          <a:lstStyle/>
          <a:p>
            <a:pPr algn="just">
              <a:lnSpc>
                <a:spcPct val="150000"/>
              </a:lnSpc>
              <a:spcAft>
                <a:spcPts val="0"/>
              </a:spcAft>
              <a:tabLst>
                <a:tab pos="2700655" algn="l"/>
              </a:tabLst>
            </a:pPr>
            <a:r>
              <a:rPr lang="en-US" altLang="zh-CN" sz="2400" b="1" kern="100" dirty="0">
                <a:solidFill>
                  <a:srgbClr val="3366FF"/>
                </a:solidFill>
                <a:latin typeface="Times New Roman"/>
                <a:ea typeface="楷体_GB2312"/>
                <a:cs typeface="Courier New"/>
              </a:rPr>
              <a:t>1979</a:t>
            </a:r>
            <a:r>
              <a:rPr lang="zh-CN" altLang="zh-CN" sz="2400" b="1" kern="100" dirty="0">
                <a:solidFill>
                  <a:srgbClr val="3366FF"/>
                </a:solidFill>
                <a:latin typeface="Times New Roman"/>
                <a:ea typeface="楷体_GB2312"/>
                <a:cs typeface="Times New Roman"/>
              </a:rPr>
              <a:t>年</a:t>
            </a:r>
            <a:r>
              <a:rPr lang="en-US" altLang="zh-CN" sz="2400" b="1" kern="100" dirty="0">
                <a:solidFill>
                  <a:srgbClr val="3366FF"/>
                </a:solidFill>
                <a:latin typeface="Times New Roman"/>
                <a:ea typeface="楷体_GB2312"/>
                <a:cs typeface="Courier New"/>
              </a:rPr>
              <a:t>1</a:t>
            </a:r>
            <a:r>
              <a:rPr lang="zh-CN" altLang="zh-CN" sz="2400" b="1" kern="100" dirty="0">
                <a:solidFill>
                  <a:srgbClr val="3366FF"/>
                </a:solidFill>
                <a:latin typeface="Times New Roman"/>
                <a:ea typeface="楷体_GB2312"/>
                <a:cs typeface="Times New Roman"/>
              </a:rPr>
              <a:t>月</a:t>
            </a:r>
            <a:r>
              <a:rPr lang="en-US" altLang="zh-CN" sz="2400" b="1" kern="100" dirty="0">
                <a:solidFill>
                  <a:srgbClr val="3366FF"/>
                </a:solidFill>
                <a:latin typeface="Times New Roman"/>
                <a:ea typeface="楷体_GB2312"/>
                <a:cs typeface="Courier New"/>
              </a:rPr>
              <a:t>1</a:t>
            </a:r>
            <a:r>
              <a:rPr lang="zh-CN" altLang="zh-CN" sz="2400" b="1" kern="100" dirty="0" smtClean="0">
                <a:solidFill>
                  <a:srgbClr val="3366FF"/>
                </a:solidFill>
                <a:latin typeface="Times New Roman"/>
                <a:ea typeface="楷体_GB2312"/>
                <a:cs typeface="Times New Roman"/>
              </a:rPr>
              <a:t>日</a:t>
            </a:r>
            <a:endParaRPr lang="zh-CN" altLang="zh-CN" sz="1050" kern="100" dirty="0">
              <a:solidFill>
                <a:srgbClr val="3366FF"/>
              </a:solidFill>
              <a:effectLst/>
              <a:latin typeface="宋体"/>
              <a:cs typeface="Courier New"/>
            </a:endParaRPr>
          </a:p>
        </p:txBody>
      </p:sp>
      <p:sp>
        <p:nvSpPr>
          <p:cNvPr id="18" name="d"/>
          <p:cNvSpPr/>
          <p:nvPr/>
        </p:nvSpPr>
        <p:spPr>
          <a:xfrm>
            <a:off x="611422" y="5492759"/>
            <a:ext cx="2340705" cy="576248"/>
          </a:xfrm>
          <a:prstGeom prst="rect">
            <a:avLst/>
          </a:prstGeom>
        </p:spPr>
        <p:txBody>
          <a:bodyPr wrap="none">
            <a:spAutoFit/>
          </a:bodyPr>
          <a:lstStyle/>
          <a:p>
            <a:pPr algn="just">
              <a:lnSpc>
                <a:spcPct val="150000"/>
              </a:lnSpc>
              <a:spcAft>
                <a:spcPts val="0"/>
              </a:spcAft>
              <a:tabLst>
                <a:tab pos="2700655" algn="l"/>
              </a:tabLst>
            </a:pPr>
            <a:r>
              <a:rPr lang="en-US" altLang="zh-CN" sz="2400" b="1" kern="100">
                <a:solidFill>
                  <a:srgbClr val="3366FF"/>
                </a:solidFill>
                <a:latin typeface="Times New Roman"/>
                <a:cs typeface="Courier New"/>
              </a:rPr>
              <a:t>D.</a:t>
            </a:r>
            <a:r>
              <a:rPr lang="zh-CN" altLang="zh-CN" sz="2400" b="1" u="wavy" kern="100" dirty="0">
                <a:solidFill>
                  <a:srgbClr val="3366FF"/>
                </a:solidFill>
                <a:latin typeface="Times New Roman"/>
                <a:ea typeface="黑体"/>
                <a:cs typeface="Times New Roman"/>
              </a:rPr>
              <a:t>香港回归祖国</a:t>
            </a:r>
            <a:endParaRPr lang="zh-CN" altLang="zh-CN" sz="1050" kern="100" dirty="0">
              <a:solidFill>
                <a:srgbClr val="3366FF"/>
              </a:solidFill>
              <a:effectLst/>
              <a:latin typeface="宋体"/>
              <a:cs typeface="Courier New"/>
            </a:endParaRPr>
          </a:p>
        </p:txBody>
      </p:sp>
      <p:sp>
        <p:nvSpPr>
          <p:cNvPr id="19" name="矩形 18"/>
          <p:cNvSpPr/>
          <p:nvPr/>
        </p:nvSpPr>
        <p:spPr>
          <a:xfrm>
            <a:off x="3061255" y="5504634"/>
            <a:ext cx="2036135" cy="576248"/>
          </a:xfrm>
          <a:prstGeom prst="rect">
            <a:avLst/>
          </a:prstGeom>
        </p:spPr>
        <p:txBody>
          <a:bodyPr wrap="none">
            <a:spAutoFit/>
          </a:bodyPr>
          <a:lstStyle/>
          <a:p>
            <a:pPr algn="just">
              <a:lnSpc>
                <a:spcPct val="150000"/>
              </a:lnSpc>
              <a:spcAft>
                <a:spcPts val="0"/>
              </a:spcAft>
              <a:tabLst>
                <a:tab pos="2700655" algn="l"/>
              </a:tabLst>
            </a:pPr>
            <a:r>
              <a:rPr lang="en-US" altLang="zh-CN" sz="2400" b="1" kern="100">
                <a:solidFill>
                  <a:srgbClr val="3366FF"/>
                </a:solidFill>
                <a:latin typeface="Times New Roman"/>
                <a:ea typeface="楷体_GB2312"/>
                <a:cs typeface="Courier New"/>
              </a:rPr>
              <a:t>1997</a:t>
            </a:r>
            <a:r>
              <a:rPr lang="zh-CN" altLang="zh-CN" sz="2400" b="1" kern="100" dirty="0">
                <a:solidFill>
                  <a:srgbClr val="3366FF"/>
                </a:solidFill>
                <a:latin typeface="Times New Roman"/>
                <a:ea typeface="楷体_GB2312"/>
                <a:cs typeface="Times New Roman"/>
              </a:rPr>
              <a:t>年</a:t>
            </a:r>
            <a:r>
              <a:rPr lang="en-US" altLang="zh-CN" sz="2400" b="1" kern="100" dirty="0">
                <a:solidFill>
                  <a:srgbClr val="3366FF"/>
                </a:solidFill>
                <a:latin typeface="Times New Roman"/>
                <a:ea typeface="楷体_GB2312"/>
                <a:cs typeface="Courier New"/>
              </a:rPr>
              <a:t>7</a:t>
            </a:r>
            <a:r>
              <a:rPr lang="zh-CN" altLang="zh-CN" sz="2400" b="1" kern="100" dirty="0">
                <a:solidFill>
                  <a:srgbClr val="3366FF"/>
                </a:solidFill>
                <a:latin typeface="Times New Roman"/>
                <a:ea typeface="楷体_GB2312"/>
                <a:cs typeface="Times New Roman"/>
              </a:rPr>
              <a:t>月</a:t>
            </a:r>
            <a:r>
              <a:rPr lang="en-US" altLang="zh-CN" sz="2400" b="1" kern="100" dirty="0">
                <a:solidFill>
                  <a:srgbClr val="3366FF"/>
                </a:solidFill>
                <a:latin typeface="Times New Roman"/>
                <a:ea typeface="楷体_GB2312"/>
                <a:cs typeface="Courier New"/>
              </a:rPr>
              <a:t>1</a:t>
            </a:r>
            <a:r>
              <a:rPr lang="zh-CN" altLang="zh-CN" sz="2400" b="1" kern="100" dirty="0">
                <a:solidFill>
                  <a:srgbClr val="3366FF"/>
                </a:solidFill>
                <a:latin typeface="Times New Roman"/>
                <a:ea typeface="楷体_GB2312"/>
                <a:cs typeface="Times New Roman"/>
              </a:rPr>
              <a:t>日</a:t>
            </a:r>
            <a:endParaRPr lang="zh-CN" altLang="zh-CN" sz="1050" kern="100" dirty="0">
              <a:solidFill>
                <a:srgbClr val="3366FF"/>
              </a:solidFill>
              <a:effectLst/>
              <a:latin typeface="宋体"/>
              <a:cs typeface="Courier New"/>
            </a:endParaRPr>
          </a:p>
        </p:txBody>
      </p:sp>
    </p:spTree>
    <p:extLst>
      <p:ext uri="{BB962C8B-B14F-4D97-AF65-F5344CB8AC3E}">
        <p14:creationId xmlns:p14="http://schemas.microsoft.com/office/powerpoint/2010/main" xmlns="" val="239951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nextCondLst>
                <p:cond evt="onClick" delay="0">
                  <p:tgtEl>
                    <p:spTgt spid="4"/>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500"/>
                                        <p:tgtEl>
                                          <p:spTgt spid="11"/>
                                        </p:tgtEl>
                                      </p:cBhvr>
                                    </p:animEffec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12"/>
                    </p:tgtEl>
                  </p:cond>
                </p:stCondLst>
                <p:endSync evt="end" delay="0">
                  <p:rtn val="all"/>
                </p:endSync>
                <p:childTnLst>
                  <p:par>
                    <p:cTn id="21" fill="hold">
                      <p:stCondLst>
                        <p:cond delay="0"/>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500"/>
                                        <p:tgtEl>
                                          <p:spTgt spid="15"/>
                                        </p:tgtEl>
                                      </p:cBhvr>
                                    </p:animEffect>
                                  </p:childTnLst>
                                </p:cTn>
                              </p:par>
                            </p:childTnLst>
                          </p:cTn>
                        </p:par>
                      </p:childTnLst>
                    </p:cTn>
                  </p:par>
                </p:childTnLst>
              </p:cTn>
              <p:nextCondLst>
                <p:cond evt="onClick" delay="0">
                  <p:tgtEl>
                    <p:spTgt spid="12"/>
                  </p:tgtEl>
                </p:cond>
              </p:nextCondLst>
            </p:seq>
            <p:seq concurrent="1" nextAc="seek">
              <p:cTn id="26" restart="whenNotActive" fill="hold" evtFilter="cancelBubble" nodeType="interactiveSeq">
                <p:stCondLst>
                  <p:cond evt="onClick" delay="0">
                    <p:tgtEl>
                      <p:spTgt spid="16"/>
                    </p:tgtEl>
                  </p:cond>
                </p:stCondLst>
                <p:endSync evt="end" delay="0">
                  <p:rtn val="all"/>
                </p:endSync>
                <p:childTnLst>
                  <p:par>
                    <p:cTn id="27" fill="hold">
                      <p:stCondLst>
                        <p:cond delay="0"/>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blinds(horizontal)">
                                      <p:cBhvr>
                                        <p:cTn id="31" dur="500"/>
                                        <p:tgtEl>
                                          <p:spTgt spid="17"/>
                                        </p:tgtEl>
                                      </p:cBhvr>
                                    </p:animEffect>
                                  </p:childTnLst>
                                </p:cTn>
                              </p:par>
                            </p:childTnLst>
                          </p:cTn>
                        </p:par>
                      </p:childTnLst>
                    </p:cTn>
                  </p:par>
                </p:childTnLst>
              </p:cTn>
              <p:nextCondLst>
                <p:cond evt="onClick" delay="0">
                  <p:tgtEl>
                    <p:spTgt spid="16"/>
                  </p:tgtEl>
                </p:cond>
              </p:nextCondLst>
            </p:seq>
            <p:seq concurrent="1" nextAc="seek">
              <p:cTn id="32" restart="whenNotActive" fill="hold" evtFilter="cancelBubble" nodeType="interactiveSeq">
                <p:stCondLst>
                  <p:cond evt="onClick" delay="0">
                    <p:tgtEl>
                      <p:spTgt spid="18"/>
                    </p:tgtEl>
                  </p:cond>
                </p:stCondLst>
                <p:endSync evt="end" delay="0">
                  <p:rtn val="all"/>
                </p:endSync>
                <p:childTnLst>
                  <p:par>
                    <p:cTn id="33" fill="hold">
                      <p:stCondLst>
                        <p:cond delay="0"/>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linds(horizontal)">
                                      <p:cBhvr>
                                        <p:cTn id="37" dur="500"/>
                                        <p:tgtEl>
                                          <p:spTgt spid="19"/>
                                        </p:tgtEl>
                                      </p:cBhvr>
                                    </p:animEffect>
                                  </p:childTnLst>
                                </p:cTn>
                              </p:par>
                            </p:childTnLst>
                          </p:cTn>
                        </p:par>
                      </p:childTnLst>
                    </p:cTn>
                  </p:par>
                </p:childTnLst>
              </p:cTn>
              <p:nextCondLst>
                <p:cond evt="onClick" delay="0">
                  <p:tgtEl>
                    <p:spTgt spid="18"/>
                  </p:tgtEl>
                </p:cond>
              </p:nextCondLst>
            </p:seq>
          </p:childTnLst>
        </p:cTn>
      </p:par>
    </p:tnLst>
    <p:bldLst>
      <p:bldP spid="5" grpId="0"/>
      <p:bldP spid="9" grpId="0"/>
      <p:bldP spid="11" grpId="0"/>
      <p:bldP spid="15" grpId="0"/>
      <p:bldP spid="17" grpId="0"/>
      <p:bldP spid="1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33754" y="1683642"/>
            <a:ext cx="11387242" cy="27922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a:latin typeface="Times New Roman"/>
                <a:ea typeface="黑体"/>
                <a:cs typeface="Times New Roman"/>
              </a:rPr>
              <a:t>明立意</a:t>
            </a:r>
            <a:r>
              <a:rPr lang="zh-CN" altLang="zh-CN" sz="2400" b="1" kern="100">
                <a:latin typeface="Times New Roman"/>
                <a:cs typeface="Times New Roman"/>
              </a:rPr>
              <a:t>　</a:t>
            </a:r>
            <a:r>
              <a:rPr lang="zh-CN" altLang="zh-CN" sz="2400" b="1" kern="100">
                <a:latin typeface="Times New Roman"/>
                <a:ea typeface="楷体_GB2312"/>
                <a:cs typeface="Times New Roman"/>
              </a:rPr>
              <a:t>以新闻照片为切入点，从</a:t>
            </a:r>
            <a:r>
              <a:rPr lang="en-US" altLang="zh-CN" sz="2400" b="1" kern="100" dirty="0">
                <a:latin typeface="宋体"/>
                <a:cs typeface="Times New Roman"/>
              </a:rPr>
              <a:t>“</a:t>
            </a:r>
            <a:r>
              <a:rPr lang="zh-CN" altLang="zh-CN" sz="2400" b="1" kern="100" dirty="0">
                <a:latin typeface="Times New Roman"/>
                <a:ea typeface="楷体_GB2312"/>
                <a:cs typeface="Times New Roman"/>
              </a:rPr>
              <a:t>历史解释</a:t>
            </a:r>
            <a:r>
              <a:rPr lang="en-US" altLang="zh-CN" sz="2400" b="1" kern="100" dirty="0">
                <a:latin typeface="宋体"/>
                <a:cs typeface="Times New Roman"/>
              </a:rPr>
              <a:t>”</a:t>
            </a:r>
            <a:r>
              <a:rPr lang="zh-CN" altLang="zh-CN" sz="2400" b="1" kern="100" dirty="0">
                <a:latin typeface="Times New Roman"/>
                <a:ea typeface="楷体_GB2312"/>
                <a:cs typeface="Times New Roman"/>
              </a:rPr>
              <a:t>角度考查新中国重返联合国的史实。</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latin typeface="Times New Roman"/>
                <a:ea typeface="黑体"/>
                <a:cs typeface="Times New Roman"/>
              </a:rPr>
              <a:t>抓关键　</a:t>
            </a:r>
            <a:r>
              <a:rPr lang="zh-CN" altLang="zh-CN" sz="2400" b="1" kern="100" dirty="0">
                <a:latin typeface="Times New Roman"/>
                <a:ea typeface="楷体_GB2312"/>
                <a:cs typeface="Times New Roman"/>
              </a:rPr>
              <a:t>材料信息</a:t>
            </a:r>
            <a:r>
              <a:rPr lang="en-US" altLang="zh-CN" sz="2400" b="1" kern="100" dirty="0">
                <a:latin typeface="宋体"/>
                <a:cs typeface="Times New Roman"/>
              </a:rPr>
              <a:t>“</a:t>
            </a:r>
            <a:r>
              <a:rPr lang="en-US" altLang="zh-CN" sz="2400" b="1" kern="100" dirty="0">
                <a:latin typeface="Times New Roman"/>
                <a:ea typeface="楷体_GB2312"/>
                <a:cs typeface="Courier New"/>
              </a:rPr>
              <a:t>1971</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10</a:t>
            </a:r>
            <a:r>
              <a:rPr lang="zh-CN" altLang="zh-CN" sz="2400" b="1" kern="100" dirty="0">
                <a:latin typeface="Times New Roman"/>
                <a:ea typeface="楷体_GB2312"/>
                <a:cs typeface="Times New Roman"/>
              </a:rPr>
              <a:t>月第</a:t>
            </a:r>
            <a:r>
              <a:rPr lang="en-US" altLang="zh-CN" sz="2400" b="1" kern="100" dirty="0">
                <a:latin typeface="Times New Roman"/>
                <a:ea typeface="楷体_GB2312"/>
                <a:cs typeface="Courier New"/>
              </a:rPr>
              <a:t>26</a:t>
            </a:r>
            <a:r>
              <a:rPr lang="zh-CN" altLang="zh-CN" sz="2400" b="1" kern="100" dirty="0">
                <a:latin typeface="Times New Roman"/>
                <a:ea typeface="楷体_GB2312"/>
                <a:cs typeface="Times New Roman"/>
              </a:rPr>
              <a:t>届联合国大会的新闻照片</a:t>
            </a:r>
            <a:r>
              <a:rPr lang="en-US" altLang="zh-CN" sz="2400" b="1" kern="100" dirty="0">
                <a:latin typeface="宋体"/>
                <a:cs typeface="Times New Roman"/>
              </a:rPr>
              <a:t>”</a:t>
            </a:r>
            <a:r>
              <a:rPr lang="zh-CN" altLang="zh-CN" sz="2400" b="1" kern="100" dirty="0">
                <a:latin typeface="Times New Roman"/>
                <a:ea typeface="楷体_GB2312"/>
                <a:cs typeface="Times New Roman"/>
              </a:rPr>
              <a:t>可知，题干主旨与重返联合国相关。</a:t>
            </a:r>
            <a:endParaRPr lang="zh-CN" altLang="zh-CN" sz="1050" kern="100" dirty="0">
              <a:latin typeface="宋体"/>
              <a:cs typeface="Courier New"/>
            </a:endParaRPr>
          </a:p>
          <a:p>
            <a:pPr algn="just">
              <a:lnSpc>
                <a:spcPct val="150000"/>
              </a:lnSpc>
              <a:spcAft>
                <a:spcPts val="0"/>
              </a:spcAft>
              <a:tabLst>
                <a:tab pos="2700655" algn="l"/>
              </a:tabLst>
            </a:pPr>
            <a:r>
              <a:rPr lang="zh-CN" altLang="zh-CN" sz="2400" b="1" kern="100" dirty="0">
                <a:latin typeface="Times New Roman"/>
                <a:ea typeface="黑体"/>
                <a:cs typeface="Times New Roman"/>
              </a:rPr>
              <a:t>排干扰　</a:t>
            </a:r>
            <a:r>
              <a:rPr lang="zh-CN" altLang="zh-CN" sz="2400" b="1" kern="100" dirty="0">
                <a:latin typeface="Times New Roman"/>
                <a:ea typeface="楷体_GB2312"/>
                <a:cs typeface="Times New Roman"/>
              </a:rPr>
              <a:t>明确选项时间是解题的关键。</a:t>
            </a:r>
            <a:r>
              <a:rPr lang="en-US" altLang="zh-CN" sz="2400" b="1" kern="100" dirty="0">
                <a:latin typeface="Times New Roman"/>
                <a:ea typeface="楷体_GB2312"/>
                <a:cs typeface="Courier New"/>
              </a:rPr>
              <a:t>1972</a:t>
            </a:r>
            <a:r>
              <a:rPr lang="zh-CN" altLang="zh-CN" sz="2400" b="1" kern="100" dirty="0">
                <a:latin typeface="Times New Roman"/>
                <a:ea typeface="楷体_GB2312"/>
                <a:cs typeface="Times New Roman"/>
              </a:rPr>
              <a:t>年田中角荣访华，标志着中日关系正常化；</a:t>
            </a:r>
            <a:r>
              <a:rPr lang="en-US" altLang="zh-CN" sz="2400" b="1" kern="100" dirty="0">
                <a:latin typeface="Times New Roman"/>
                <a:ea typeface="楷体_GB2312"/>
                <a:cs typeface="Courier New"/>
              </a:rPr>
              <a:t>1979</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1</a:t>
            </a:r>
            <a:r>
              <a:rPr lang="zh-CN" altLang="zh-CN" sz="2400" b="1" kern="100" dirty="0">
                <a:latin typeface="Times New Roman"/>
                <a:ea typeface="楷体_GB2312"/>
                <a:cs typeface="Times New Roman"/>
              </a:rPr>
              <a:t>月</a:t>
            </a:r>
            <a:r>
              <a:rPr lang="en-US" altLang="zh-CN" sz="2400" b="1" kern="100" dirty="0">
                <a:latin typeface="Times New Roman"/>
                <a:ea typeface="楷体_GB2312"/>
                <a:cs typeface="Courier New"/>
              </a:rPr>
              <a:t>1</a:t>
            </a:r>
            <a:r>
              <a:rPr lang="zh-CN" altLang="zh-CN" sz="2400" b="1" kern="100" dirty="0">
                <a:latin typeface="Times New Roman"/>
                <a:ea typeface="楷体_GB2312"/>
                <a:cs typeface="Times New Roman"/>
              </a:rPr>
              <a:t>日，中美正式建立外交关系；</a:t>
            </a:r>
            <a:r>
              <a:rPr lang="en-US" altLang="zh-CN" sz="2400" b="1" kern="100" dirty="0">
                <a:latin typeface="Times New Roman"/>
                <a:ea typeface="楷体_GB2312"/>
                <a:cs typeface="Courier New"/>
              </a:rPr>
              <a:t>1997</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7</a:t>
            </a:r>
            <a:r>
              <a:rPr lang="zh-CN" altLang="zh-CN" sz="2400" b="1" kern="100" dirty="0">
                <a:latin typeface="Times New Roman"/>
                <a:ea typeface="楷体_GB2312"/>
                <a:cs typeface="Times New Roman"/>
              </a:rPr>
              <a:t>月</a:t>
            </a:r>
            <a:r>
              <a:rPr lang="en-US" altLang="zh-CN" sz="2400" b="1" kern="100" dirty="0">
                <a:latin typeface="Times New Roman"/>
                <a:ea typeface="楷体_GB2312"/>
                <a:cs typeface="Courier New"/>
              </a:rPr>
              <a:t>1</a:t>
            </a:r>
            <a:r>
              <a:rPr lang="zh-CN" altLang="zh-CN" sz="2400" b="1" kern="100" dirty="0">
                <a:latin typeface="Times New Roman"/>
                <a:ea typeface="楷体_GB2312"/>
                <a:cs typeface="Times New Roman"/>
              </a:rPr>
              <a:t>日，香港回归祖国。</a:t>
            </a:r>
            <a:endParaRPr lang="zh-CN" altLang="zh-CN" sz="1050" kern="100" dirty="0">
              <a:effectLst/>
              <a:latin typeface="宋体"/>
              <a:cs typeface="Courier New"/>
            </a:endParaRPr>
          </a:p>
        </p:txBody>
      </p:sp>
      <p:pic>
        <p:nvPicPr>
          <p:cNvPr id="6146" name="Picture 2" descr="解题突破"/>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44413" y="855096"/>
            <a:ext cx="1830483" cy="5503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147" name="Picture 3" descr="答案试解"/>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28182" y="4578779"/>
            <a:ext cx="1923855" cy="578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矩形 1"/>
          <p:cNvSpPr>
            <a:spLocks noChangeArrowheads="1"/>
          </p:cNvSpPr>
          <p:nvPr/>
        </p:nvSpPr>
        <p:spPr bwMode="auto">
          <a:xfrm>
            <a:off x="2351519" y="4575887"/>
            <a:ext cx="5312233"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en-US" altLang="zh-CN" sz="2400" b="1" kern="100" dirty="0" smtClean="0">
                <a:solidFill>
                  <a:srgbClr val="FF0000"/>
                </a:solidFill>
                <a:latin typeface="Times New Roman"/>
                <a:ea typeface="黑体"/>
                <a:cs typeface="Times New Roman"/>
              </a:rPr>
              <a:t>A</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xmlns="" val="239951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836712"/>
            <a:ext cx="11647294" cy="17543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zh-CN" altLang="zh-CN" sz="2400" b="1" kern="100" dirty="0">
                <a:latin typeface="Times New Roman"/>
                <a:ea typeface="黑体"/>
                <a:cs typeface="Times New Roman"/>
              </a:rPr>
              <a:t>【典例</a:t>
            </a:r>
            <a:r>
              <a:rPr lang="en-US" altLang="zh-CN" sz="2400" b="1" kern="100" dirty="0">
                <a:latin typeface="Times New Roman"/>
                <a:ea typeface="黑体"/>
                <a:cs typeface="Courier New"/>
              </a:rPr>
              <a:t>2</a:t>
            </a:r>
            <a:r>
              <a:rPr lang="zh-CN" altLang="zh-CN" sz="2400" b="1" kern="100" dirty="0">
                <a:latin typeface="Times New Roman"/>
                <a:ea typeface="黑体"/>
                <a:cs typeface="Times New Roman"/>
              </a:rPr>
              <a:t>】</a:t>
            </a:r>
            <a:r>
              <a:rPr lang="zh-CN" altLang="zh-CN" sz="2400" b="1" kern="100" dirty="0">
                <a:latin typeface="宋体"/>
                <a:ea typeface="Times New Roman"/>
                <a:cs typeface="Courier New"/>
              </a:rPr>
              <a:t> </a:t>
            </a:r>
            <a:r>
              <a:rPr lang="zh-CN" altLang="zh-CN" sz="2400" b="1" kern="100" dirty="0">
                <a:latin typeface="Times New Roman"/>
                <a:cs typeface="Times New Roman"/>
              </a:rPr>
              <a:t>阅读下列材料，回答问题。</a:t>
            </a:r>
            <a:endParaRPr lang="zh-CN" altLang="zh-CN" sz="1050" kern="100" dirty="0">
              <a:latin typeface="宋体"/>
              <a:cs typeface="Courier New"/>
            </a:endParaRPr>
          </a:p>
          <a:p>
            <a:pPr marL="360000" indent="-457200" algn="just">
              <a:lnSpc>
                <a:spcPct val="150000"/>
              </a:lnSpc>
              <a:spcAft>
                <a:spcPts val="0"/>
              </a:spcAft>
              <a:tabLst>
                <a:tab pos="2700655" algn="l"/>
              </a:tabLst>
            </a:pPr>
            <a:r>
              <a:rPr lang="en-US" altLang="zh-CN" sz="2400" b="1" kern="100" dirty="0" smtClean="0">
                <a:latin typeface="Times New Roman"/>
                <a:ea typeface="黑体"/>
                <a:cs typeface="Times New Roman"/>
              </a:rPr>
              <a:t>	</a:t>
            </a:r>
            <a:r>
              <a:rPr lang="zh-CN" altLang="zh-CN" sz="2400" b="1" kern="100" dirty="0" smtClean="0">
                <a:latin typeface="Times New Roman"/>
                <a:ea typeface="黑体"/>
                <a:cs typeface="Times New Roman"/>
              </a:rPr>
              <a:t>材料</a:t>
            </a:r>
            <a:r>
              <a:rPr lang="zh-CN" altLang="zh-CN" sz="2400" b="1" kern="100" dirty="0">
                <a:latin typeface="Times New Roman"/>
                <a:ea typeface="黑体"/>
                <a:cs typeface="Times New Roman"/>
              </a:rPr>
              <a:t>一</a:t>
            </a:r>
            <a:r>
              <a:rPr lang="zh-CN" altLang="zh-CN" sz="2400" b="1" kern="100" dirty="0">
                <a:latin typeface="Times New Roman"/>
                <a:ea typeface="楷体_GB2312"/>
                <a:cs typeface="Times New Roman"/>
              </a:rPr>
              <a:t>　下面是为提交中共八大开会讨论，中共有关部门先后提出的三份</a:t>
            </a:r>
            <a:r>
              <a:rPr lang="zh-CN" altLang="zh-CN" sz="2400" b="1" kern="100" dirty="0">
                <a:latin typeface="宋体"/>
                <a:cs typeface="Times New Roman"/>
              </a:rPr>
              <a:t>“</a:t>
            </a:r>
            <a:r>
              <a:rPr lang="zh-CN" altLang="zh-CN" sz="2400" b="1" kern="100" dirty="0">
                <a:latin typeface="Times New Roman"/>
                <a:ea typeface="楷体_GB2312"/>
                <a:cs typeface="Times New Roman"/>
              </a:rPr>
              <a:t>二五</a:t>
            </a:r>
            <a:r>
              <a:rPr lang="zh-CN" altLang="zh-CN" sz="2400" b="1" kern="100" dirty="0">
                <a:latin typeface="宋体"/>
                <a:cs typeface="Times New Roman"/>
              </a:rPr>
              <a:t>”</a:t>
            </a:r>
            <a:r>
              <a:rPr lang="zh-CN" altLang="zh-CN" sz="2400" b="1" kern="100" dirty="0">
                <a:latin typeface="Times New Roman"/>
                <a:ea typeface="楷体_GB2312"/>
                <a:cs typeface="Times New Roman"/>
              </a:rPr>
              <a:t>计划粮、棉、钢产量</a:t>
            </a:r>
            <a:r>
              <a:rPr lang="en-US" altLang="zh-CN" sz="2400" b="1" kern="100" dirty="0">
                <a:latin typeface="Times New Roman"/>
                <a:ea typeface="楷体_GB2312"/>
                <a:cs typeface="Courier New"/>
              </a:rPr>
              <a:t>1962</a:t>
            </a:r>
            <a:r>
              <a:rPr lang="zh-CN" altLang="zh-CN" sz="2400" b="1" kern="100" dirty="0">
                <a:latin typeface="Times New Roman"/>
                <a:ea typeface="楷体_GB2312"/>
                <a:cs typeface="Times New Roman"/>
              </a:rPr>
              <a:t>年应达到的指标。</a:t>
            </a:r>
            <a:endParaRPr lang="zh-CN" altLang="zh-CN" sz="1050" kern="100" dirty="0">
              <a:effectLst/>
              <a:latin typeface="宋体"/>
              <a:cs typeface="Courier New"/>
            </a:endParaRPr>
          </a:p>
        </p:txBody>
      </p:sp>
      <p:sp>
        <p:nvSpPr>
          <p:cNvPr id="4" name="矩形 1"/>
          <p:cNvSpPr>
            <a:spLocks noChangeArrowheads="1"/>
          </p:cNvSpPr>
          <p:nvPr/>
        </p:nvSpPr>
        <p:spPr bwMode="auto">
          <a:xfrm>
            <a:off x="317478" y="2652745"/>
            <a:ext cx="2981403"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dirty="0">
                <a:solidFill>
                  <a:srgbClr val="3366FF"/>
                </a:solidFill>
                <a:latin typeface="Times New Roman"/>
                <a:ea typeface="楷体_GB2312"/>
                <a:cs typeface="Times New Roman"/>
              </a:rPr>
              <a:t>第一个方案指标较低，第二个方案大幅度提高，第三个方案又降低，但比较适中。</a:t>
            </a:r>
            <a:endParaRPr lang="zh-CN" altLang="zh-CN" sz="1050" kern="100" dirty="0">
              <a:solidFill>
                <a:srgbClr val="3366FF"/>
              </a:solidFill>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xmlns="" val="3501417365"/>
              </p:ext>
            </p:extLst>
          </p:nvPr>
        </p:nvGraphicFramePr>
        <p:xfrm>
          <a:off x="3717418" y="2600514"/>
          <a:ext cx="8065035" cy="2616090"/>
        </p:xfrm>
        <a:graphic>
          <a:graphicData uri="http://schemas.openxmlformats.org/drawingml/2006/table">
            <a:tbl>
              <a:tblPr/>
              <a:tblGrid>
                <a:gridCol w="2367687"/>
                <a:gridCol w="1608114"/>
                <a:gridCol w="1511360"/>
                <a:gridCol w="2577874"/>
              </a:tblGrid>
              <a:tr h="524884">
                <a:tc>
                  <a:txBody>
                    <a:bodyPr/>
                    <a:lstStyle/>
                    <a:p>
                      <a:pPr algn="ctr">
                        <a:lnSpc>
                          <a:spcPct val="150000"/>
                        </a:lnSpc>
                        <a:spcAft>
                          <a:spcPts val="0"/>
                        </a:spcAft>
                        <a:tabLst>
                          <a:tab pos="2700655" algn="l"/>
                        </a:tabLst>
                      </a:pPr>
                      <a:endParaRPr lang="zh-CN" sz="1000" kern="100" dirty="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zh-CN" sz="2400" b="1" kern="100">
                          <a:effectLst/>
                          <a:latin typeface="Times New Roman"/>
                          <a:ea typeface="楷体_GB2312"/>
                          <a:cs typeface="Times New Roman"/>
                        </a:rPr>
                        <a:t>粮产量</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zh-CN" sz="2400" b="1" kern="100">
                          <a:effectLst/>
                          <a:latin typeface="Times New Roman"/>
                          <a:ea typeface="楷体_GB2312"/>
                          <a:cs typeface="Times New Roman"/>
                        </a:rPr>
                        <a:t>棉产量</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zh-CN" sz="2400" b="1" kern="100">
                          <a:effectLst/>
                          <a:latin typeface="Times New Roman"/>
                          <a:ea typeface="楷体_GB2312"/>
                          <a:cs typeface="Times New Roman"/>
                        </a:rPr>
                        <a:t>钢产量</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9150">
                <a:tc>
                  <a:txBody>
                    <a:bodyPr/>
                    <a:lstStyle/>
                    <a:p>
                      <a:pPr algn="ctr">
                        <a:lnSpc>
                          <a:spcPct val="150000"/>
                        </a:lnSpc>
                        <a:spcAft>
                          <a:spcPts val="0"/>
                        </a:spcAft>
                        <a:tabLst>
                          <a:tab pos="2700655" algn="l"/>
                        </a:tabLst>
                      </a:pPr>
                      <a:r>
                        <a:rPr lang="zh-CN" sz="2400" b="1" kern="100">
                          <a:effectLst/>
                          <a:latin typeface="Times New Roman"/>
                          <a:ea typeface="楷体_GB2312"/>
                          <a:cs typeface="Times New Roman"/>
                        </a:rPr>
                        <a:t>一</a:t>
                      </a:r>
                      <a:r>
                        <a:rPr lang="en-US" sz="2400" b="1" kern="100">
                          <a:effectLst/>
                          <a:latin typeface="Times New Roman"/>
                          <a:ea typeface="楷体_GB2312"/>
                          <a:cs typeface="Courier New"/>
                        </a:rPr>
                        <a:t>(1955</a:t>
                      </a:r>
                      <a:r>
                        <a:rPr lang="zh-CN" sz="2400" b="1" kern="100">
                          <a:effectLst/>
                          <a:latin typeface="Times New Roman"/>
                          <a:ea typeface="楷体_GB2312"/>
                          <a:cs typeface="Times New Roman"/>
                        </a:rPr>
                        <a:t>年夏</a:t>
                      </a:r>
                      <a:r>
                        <a:rPr lang="en-US" sz="2400" b="1" kern="100">
                          <a:effectLst/>
                          <a:latin typeface="Times New Roman"/>
                          <a:ea typeface="楷体_GB2312"/>
                          <a:cs typeface="Courier New"/>
                        </a:rPr>
                        <a:t>)</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a:effectLst/>
                          <a:latin typeface="Times New Roman"/>
                          <a:ea typeface="楷体_GB2312"/>
                          <a:cs typeface="Courier New"/>
                        </a:rPr>
                        <a:t>4 600</a:t>
                      </a:r>
                      <a:r>
                        <a:rPr lang="zh-CN" sz="2400" b="1" kern="100">
                          <a:effectLst/>
                          <a:latin typeface="Times New Roman"/>
                          <a:ea typeface="楷体_GB2312"/>
                          <a:cs typeface="Times New Roman"/>
                        </a:rPr>
                        <a:t>亿斤</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dirty="0">
                          <a:effectLst/>
                          <a:latin typeface="Times New Roman"/>
                          <a:ea typeface="楷体_GB2312"/>
                          <a:cs typeface="Courier New"/>
                        </a:rPr>
                        <a:t>4 300</a:t>
                      </a:r>
                      <a:r>
                        <a:rPr lang="zh-CN" sz="2400" b="1" kern="100" dirty="0">
                          <a:effectLst/>
                          <a:latin typeface="Times New Roman"/>
                          <a:ea typeface="楷体_GB2312"/>
                          <a:cs typeface="Times New Roman"/>
                        </a:rPr>
                        <a:t>万担</a:t>
                      </a:r>
                      <a:endParaRPr lang="zh-CN" sz="1000" kern="100" dirty="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a:effectLst/>
                          <a:latin typeface="Times New Roman"/>
                          <a:ea typeface="楷体_GB2312"/>
                          <a:cs typeface="Courier New"/>
                        </a:rPr>
                        <a:t>1 100</a:t>
                      </a:r>
                      <a:r>
                        <a:rPr lang="zh-CN" sz="2400" b="1" kern="100">
                          <a:effectLst/>
                          <a:latin typeface="Times New Roman"/>
                          <a:ea typeface="楷体_GB2312"/>
                          <a:cs typeface="Times New Roman"/>
                        </a:rPr>
                        <a:t>万吨</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9150">
                <a:tc>
                  <a:txBody>
                    <a:bodyPr/>
                    <a:lstStyle/>
                    <a:p>
                      <a:pPr algn="ctr">
                        <a:lnSpc>
                          <a:spcPct val="150000"/>
                        </a:lnSpc>
                        <a:spcAft>
                          <a:spcPts val="0"/>
                        </a:spcAft>
                        <a:tabLst>
                          <a:tab pos="2700655" algn="l"/>
                        </a:tabLst>
                      </a:pPr>
                      <a:r>
                        <a:rPr lang="zh-CN" sz="2400" b="1" kern="100">
                          <a:effectLst/>
                          <a:latin typeface="Times New Roman"/>
                          <a:ea typeface="楷体_GB2312"/>
                          <a:cs typeface="Times New Roman"/>
                        </a:rPr>
                        <a:t>二</a:t>
                      </a:r>
                      <a:r>
                        <a:rPr lang="en-US" sz="2400" b="1" kern="100">
                          <a:effectLst/>
                          <a:latin typeface="Times New Roman"/>
                          <a:ea typeface="楷体_GB2312"/>
                          <a:cs typeface="Courier New"/>
                        </a:rPr>
                        <a:t>(1956</a:t>
                      </a:r>
                      <a:r>
                        <a:rPr lang="zh-CN" sz="2400" b="1" kern="100">
                          <a:effectLst/>
                          <a:latin typeface="Times New Roman"/>
                          <a:ea typeface="楷体_GB2312"/>
                          <a:cs typeface="Times New Roman"/>
                        </a:rPr>
                        <a:t>年</a:t>
                      </a:r>
                      <a:r>
                        <a:rPr lang="en-US" sz="2400" b="1" kern="100">
                          <a:effectLst/>
                          <a:latin typeface="Times New Roman"/>
                          <a:ea typeface="楷体_GB2312"/>
                          <a:cs typeface="Courier New"/>
                        </a:rPr>
                        <a:t>1</a:t>
                      </a:r>
                      <a:r>
                        <a:rPr lang="zh-CN" sz="2400" b="1" kern="100">
                          <a:effectLst/>
                          <a:latin typeface="Times New Roman"/>
                          <a:ea typeface="楷体_GB2312"/>
                          <a:cs typeface="Times New Roman"/>
                        </a:rPr>
                        <a:t>月</a:t>
                      </a:r>
                      <a:r>
                        <a:rPr lang="en-US" sz="2400" b="1" kern="100">
                          <a:effectLst/>
                          <a:latin typeface="Times New Roman"/>
                          <a:ea typeface="楷体_GB2312"/>
                          <a:cs typeface="Courier New"/>
                        </a:rPr>
                        <a:t>)</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a:effectLst/>
                          <a:latin typeface="Times New Roman"/>
                          <a:ea typeface="楷体_GB2312"/>
                          <a:cs typeface="Courier New"/>
                        </a:rPr>
                        <a:t>6 400</a:t>
                      </a:r>
                      <a:r>
                        <a:rPr lang="zh-CN" sz="2400" b="1" kern="100">
                          <a:effectLst/>
                          <a:latin typeface="Times New Roman"/>
                          <a:ea typeface="楷体_GB2312"/>
                          <a:cs typeface="Times New Roman"/>
                        </a:rPr>
                        <a:t>亿斤</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a:effectLst/>
                          <a:latin typeface="Times New Roman"/>
                          <a:ea typeface="楷体_GB2312"/>
                          <a:cs typeface="Courier New"/>
                        </a:rPr>
                        <a:t>7 000</a:t>
                      </a:r>
                      <a:r>
                        <a:rPr lang="zh-CN" sz="2400" b="1" kern="100">
                          <a:effectLst/>
                          <a:latin typeface="Times New Roman"/>
                          <a:ea typeface="楷体_GB2312"/>
                          <a:cs typeface="Times New Roman"/>
                        </a:rPr>
                        <a:t>万担</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a:effectLst/>
                          <a:latin typeface="Times New Roman"/>
                          <a:ea typeface="楷体_GB2312"/>
                          <a:cs typeface="Courier New"/>
                        </a:rPr>
                        <a:t>1 500</a:t>
                      </a:r>
                      <a:r>
                        <a:rPr lang="zh-CN" sz="2400" b="1" kern="100">
                          <a:effectLst/>
                          <a:latin typeface="Times New Roman"/>
                          <a:ea typeface="楷体_GB2312"/>
                          <a:cs typeface="Times New Roman"/>
                        </a:rPr>
                        <a:t>万吨</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9150">
                <a:tc>
                  <a:txBody>
                    <a:bodyPr/>
                    <a:lstStyle/>
                    <a:p>
                      <a:pPr algn="ctr">
                        <a:lnSpc>
                          <a:spcPct val="150000"/>
                        </a:lnSpc>
                        <a:spcAft>
                          <a:spcPts val="0"/>
                        </a:spcAft>
                        <a:tabLst>
                          <a:tab pos="2700655" algn="l"/>
                        </a:tabLst>
                      </a:pPr>
                      <a:r>
                        <a:rPr lang="zh-CN" sz="2400" b="1" kern="100">
                          <a:effectLst/>
                          <a:latin typeface="Times New Roman"/>
                          <a:ea typeface="楷体_GB2312"/>
                          <a:cs typeface="Times New Roman"/>
                        </a:rPr>
                        <a:t>三</a:t>
                      </a:r>
                      <a:r>
                        <a:rPr lang="en-US" sz="2400" b="1" kern="100">
                          <a:effectLst/>
                          <a:latin typeface="Times New Roman"/>
                          <a:ea typeface="楷体_GB2312"/>
                          <a:cs typeface="Courier New"/>
                        </a:rPr>
                        <a:t>(1956</a:t>
                      </a:r>
                      <a:r>
                        <a:rPr lang="zh-CN" sz="2400" b="1" kern="100">
                          <a:effectLst/>
                          <a:latin typeface="Times New Roman"/>
                          <a:ea typeface="楷体_GB2312"/>
                          <a:cs typeface="Times New Roman"/>
                        </a:rPr>
                        <a:t>年</a:t>
                      </a:r>
                      <a:r>
                        <a:rPr lang="en-US" sz="2400" b="1" kern="100">
                          <a:effectLst/>
                          <a:latin typeface="Times New Roman"/>
                          <a:ea typeface="楷体_GB2312"/>
                          <a:cs typeface="Courier New"/>
                        </a:rPr>
                        <a:t>8</a:t>
                      </a:r>
                      <a:r>
                        <a:rPr lang="zh-CN" sz="2400" b="1" kern="100">
                          <a:effectLst/>
                          <a:latin typeface="Times New Roman"/>
                          <a:ea typeface="楷体_GB2312"/>
                          <a:cs typeface="Times New Roman"/>
                        </a:rPr>
                        <a:t>月</a:t>
                      </a:r>
                      <a:r>
                        <a:rPr lang="en-US" sz="2400" b="1" kern="100">
                          <a:effectLst/>
                          <a:latin typeface="Times New Roman"/>
                          <a:ea typeface="楷体_GB2312"/>
                          <a:cs typeface="Courier New"/>
                        </a:rPr>
                        <a:t>)</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a:effectLst/>
                          <a:latin typeface="Times New Roman"/>
                          <a:ea typeface="楷体_GB2312"/>
                          <a:cs typeface="Courier New"/>
                        </a:rPr>
                        <a:t>5 000</a:t>
                      </a:r>
                      <a:r>
                        <a:rPr lang="zh-CN" sz="2400" b="1" kern="100">
                          <a:effectLst/>
                          <a:latin typeface="Times New Roman"/>
                          <a:ea typeface="楷体_GB2312"/>
                          <a:cs typeface="Times New Roman"/>
                        </a:rPr>
                        <a:t>亿斤</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a:effectLst/>
                          <a:latin typeface="Times New Roman"/>
                          <a:ea typeface="楷体_GB2312"/>
                          <a:cs typeface="Courier New"/>
                        </a:rPr>
                        <a:t>4 800</a:t>
                      </a:r>
                      <a:r>
                        <a:rPr lang="zh-CN" sz="2400" b="1" kern="100">
                          <a:effectLst/>
                          <a:latin typeface="Times New Roman"/>
                          <a:ea typeface="楷体_GB2312"/>
                          <a:cs typeface="Times New Roman"/>
                        </a:rPr>
                        <a:t>万担</a:t>
                      </a:r>
                      <a:endParaRPr lang="zh-CN" sz="1000" kern="10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en-US" sz="2400" b="1" kern="100" dirty="0">
                          <a:effectLst/>
                          <a:latin typeface="Times New Roman"/>
                          <a:ea typeface="楷体_GB2312"/>
                          <a:cs typeface="Courier New"/>
                        </a:rPr>
                        <a:t>1 050</a:t>
                      </a:r>
                      <a:r>
                        <a:rPr lang="zh-CN" sz="2400" b="1" kern="100" dirty="0">
                          <a:effectLst/>
                          <a:latin typeface="Times New Roman"/>
                          <a:ea typeface="楷体_GB2312"/>
                          <a:cs typeface="Times New Roman"/>
                        </a:rPr>
                        <a:t>～</a:t>
                      </a:r>
                      <a:r>
                        <a:rPr lang="en-US" sz="2400" b="1" kern="100" dirty="0">
                          <a:effectLst/>
                          <a:latin typeface="Times New Roman"/>
                          <a:ea typeface="楷体_GB2312"/>
                          <a:cs typeface="Courier New"/>
                        </a:rPr>
                        <a:t>1 200</a:t>
                      </a:r>
                      <a:r>
                        <a:rPr lang="zh-CN" sz="2400" b="1" kern="100" dirty="0">
                          <a:effectLst/>
                          <a:latin typeface="Times New Roman"/>
                          <a:ea typeface="楷体_GB2312"/>
                          <a:cs typeface="Times New Roman"/>
                        </a:rPr>
                        <a:t>万吨</a:t>
                      </a:r>
                      <a:endParaRPr lang="zh-CN" sz="1000" kern="100" dirty="0">
                        <a:effectLst/>
                        <a:latin typeface="宋体"/>
                        <a:cs typeface="Courier New"/>
                      </a:endParaRPr>
                    </a:p>
                  </a:txBody>
                  <a:tcPr marL="67990" marR="6799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04"/>
          <p:cNvSpPr/>
          <p:nvPr/>
        </p:nvSpPr>
        <p:spPr>
          <a:xfrm>
            <a:off x="4269742" y="2564889"/>
            <a:ext cx="1422184" cy="559769"/>
          </a:xfrm>
          <a:prstGeom prst="rect">
            <a:avLst/>
          </a:prstGeom>
        </p:spPr>
        <p:txBody>
          <a:bodyPr wrap="none">
            <a:spAutoFit/>
          </a:bodyPr>
          <a:lstStyle/>
          <a:p>
            <a:pPr lvl="0" algn="ctr">
              <a:lnSpc>
                <a:spcPct val="150000"/>
              </a:lnSpc>
              <a:tabLst>
                <a:tab pos="2700655" algn="l"/>
              </a:tabLst>
            </a:pPr>
            <a:r>
              <a:rPr lang="zh-CN" altLang="en-US" sz="2400" b="1" u="wavy" kern="100" dirty="0">
                <a:solidFill>
                  <a:srgbClr val="3366FF"/>
                </a:solidFill>
                <a:latin typeface="Times New Roman"/>
                <a:ea typeface="黑体"/>
                <a:cs typeface="Times New Roman"/>
              </a:rPr>
              <a:t>三个方案</a:t>
            </a:r>
            <a:endParaRPr lang="zh-CN" altLang="en-US" sz="1000" kern="100" dirty="0">
              <a:solidFill>
                <a:srgbClr val="3366FF"/>
              </a:solidFill>
              <a:latin typeface="宋体"/>
              <a:cs typeface="Courier New"/>
            </a:endParaRPr>
          </a:p>
        </p:txBody>
      </p:sp>
    </p:spTree>
    <p:extLst>
      <p:ext uri="{BB962C8B-B14F-4D97-AF65-F5344CB8AC3E}">
        <p14:creationId xmlns:p14="http://schemas.microsoft.com/office/powerpoint/2010/main" xmlns="" val="239951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nextCondLst>
                <p:cond evt="onClick" delay="0">
                  <p:tgtEl>
                    <p:spTgt spid="5"/>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150729" y="836712"/>
            <a:ext cx="11647294" cy="5762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1170305" algn="l"/>
                <a:tab pos="2340610" algn="l"/>
              </a:tabLst>
            </a:pPr>
            <a:r>
              <a:rPr lang="zh-CN" altLang="zh-CN" sz="2400" b="1" kern="100" dirty="0">
                <a:latin typeface="Times New Roman"/>
                <a:ea typeface="黑体"/>
                <a:cs typeface="Times New Roman"/>
              </a:rPr>
              <a:t>材料二</a:t>
            </a:r>
            <a:r>
              <a:rPr lang="zh-CN" altLang="zh-CN" sz="2400" b="1" kern="100" dirty="0">
                <a:latin typeface="Times New Roman"/>
                <a:ea typeface="楷体_GB2312"/>
                <a:cs typeface="Times New Roman"/>
              </a:rPr>
              <a:t>　</a:t>
            </a:r>
            <a:r>
              <a:rPr lang="en-US" altLang="zh-CN" sz="2400" b="1" kern="100" dirty="0">
                <a:latin typeface="Times New Roman"/>
                <a:ea typeface="楷体_GB2312"/>
              </a:rPr>
              <a:t>1956</a:t>
            </a:r>
            <a:r>
              <a:rPr lang="zh-CN" altLang="zh-CN" sz="2400" b="1" kern="100" dirty="0">
                <a:latin typeface="Times New Roman"/>
                <a:ea typeface="楷体_GB2312"/>
                <a:cs typeface="Times New Roman"/>
              </a:rPr>
              <a:t>年</a:t>
            </a:r>
            <a:r>
              <a:rPr lang="en-US" altLang="zh-CN" sz="2400" b="1" kern="100" dirty="0">
                <a:latin typeface="Times New Roman"/>
                <a:ea typeface="楷体_GB2312"/>
              </a:rPr>
              <a:t>2</a:t>
            </a:r>
            <a:r>
              <a:rPr lang="zh-CN" altLang="zh-CN" sz="2400" b="1" kern="100" dirty="0">
                <a:latin typeface="Times New Roman"/>
                <a:ea typeface="楷体_GB2312"/>
                <a:cs typeface="Times New Roman"/>
              </a:rPr>
              <a:t>月，周恩来在国务院会议上讲话：</a:t>
            </a:r>
            <a:endParaRPr lang="zh-CN" altLang="zh-CN" sz="1050" b="1" kern="100" dirty="0">
              <a:effectLst/>
              <a:latin typeface="宋体"/>
              <a:cs typeface="Courier New"/>
            </a:endParaRPr>
          </a:p>
        </p:txBody>
      </p:sp>
      <p:sp>
        <p:nvSpPr>
          <p:cNvPr id="4" name="1"/>
          <p:cNvSpPr>
            <a:spLocks noChangeArrowheads="1"/>
          </p:cNvSpPr>
          <p:nvPr/>
        </p:nvSpPr>
        <p:spPr bwMode="auto">
          <a:xfrm>
            <a:off x="6734895" y="812917"/>
            <a:ext cx="5843456"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1170305" algn="l"/>
                <a:tab pos="2340610" algn="l"/>
              </a:tabLst>
            </a:pPr>
            <a:r>
              <a:rPr lang="en-US" altLang="zh-CN" sz="2400" b="1" kern="100">
                <a:solidFill>
                  <a:srgbClr val="3366FF"/>
                </a:solidFill>
                <a:latin typeface="宋体"/>
                <a:cs typeface="Times New Roman"/>
              </a:rPr>
              <a:t>“</a:t>
            </a:r>
            <a:r>
              <a:rPr lang="zh-CN" altLang="zh-CN" sz="2400" b="1" u="wavy" kern="100" dirty="0">
                <a:solidFill>
                  <a:srgbClr val="3366FF"/>
                </a:solidFill>
                <a:latin typeface="Times New Roman"/>
                <a:ea typeface="黑体"/>
                <a:cs typeface="Times New Roman"/>
              </a:rPr>
              <a:t>现在有点急躁的苗头，这需要注意</a:t>
            </a:r>
            <a:r>
              <a:rPr lang="zh-CN" altLang="zh-CN" sz="2400" b="1" kern="100" dirty="0">
                <a:solidFill>
                  <a:srgbClr val="3366FF"/>
                </a:solidFill>
                <a:latin typeface="Times New Roman"/>
                <a:cs typeface="Times New Roman"/>
              </a:rPr>
              <a:t>。</a:t>
            </a:r>
            <a:endParaRPr lang="zh-CN" altLang="zh-CN" sz="1050" b="1" kern="100" dirty="0">
              <a:solidFill>
                <a:srgbClr val="3366FF"/>
              </a:solidFill>
              <a:effectLst/>
              <a:latin typeface="宋体"/>
              <a:cs typeface="Courier New"/>
            </a:endParaRPr>
          </a:p>
        </p:txBody>
      </p:sp>
      <p:sp>
        <p:nvSpPr>
          <p:cNvPr id="5" name="矩形 1"/>
          <p:cNvSpPr>
            <a:spLocks noChangeArrowheads="1"/>
          </p:cNvSpPr>
          <p:nvPr/>
        </p:nvSpPr>
        <p:spPr bwMode="auto">
          <a:xfrm>
            <a:off x="6135153" y="1483991"/>
            <a:ext cx="5433550"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dirty="0">
                <a:solidFill>
                  <a:srgbClr val="3366FF"/>
                </a:solidFill>
                <a:latin typeface="Times New Roman"/>
                <a:ea typeface="楷体_GB2312"/>
                <a:cs typeface="Times New Roman"/>
              </a:rPr>
              <a:t>说明党中央已经意识到急躁冒进倾向。</a:t>
            </a:r>
            <a:endParaRPr lang="zh-CN" altLang="zh-CN" sz="1050" kern="100" dirty="0">
              <a:solidFill>
                <a:srgbClr val="3366FF"/>
              </a:solidFill>
              <a:effectLst/>
              <a:latin typeface="宋体"/>
              <a:cs typeface="Courier New"/>
            </a:endParaRPr>
          </a:p>
        </p:txBody>
      </p:sp>
      <p:sp>
        <p:nvSpPr>
          <p:cNvPr id="6" name="矩形 1"/>
          <p:cNvSpPr>
            <a:spLocks noChangeArrowheads="1"/>
          </p:cNvSpPr>
          <p:nvPr/>
        </p:nvSpPr>
        <p:spPr bwMode="auto">
          <a:xfrm>
            <a:off x="291254" y="2036315"/>
            <a:ext cx="11647294" cy="11137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zh-CN" altLang="zh-CN" sz="2400" b="1" kern="100" dirty="0">
                <a:latin typeface="Times New Roman"/>
                <a:ea typeface="楷体_GB2312"/>
                <a:cs typeface="Times New Roman"/>
              </a:rPr>
              <a:t>社会主义积极性不可损害，但超过现实可能和没有根据的事，不要乱提，不要乱加快，否则很危险。</a:t>
            </a:r>
            <a:r>
              <a:rPr lang="zh-CN" altLang="zh-CN" sz="2400" b="1" kern="100" dirty="0">
                <a:latin typeface="宋体"/>
                <a:cs typeface="Times New Roman"/>
              </a:rPr>
              <a:t>……</a:t>
            </a:r>
            <a:r>
              <a:rPr lang="zh-CN" altLang="zh-CN" sz="2400" b="1" kern="100" dirty="0">
                <a:latin typeface="Times New Roman"/>
                <a:ea typeface="楷体_GB2312"/>
                <a:cs typeface="Times New Roman"/>
              </a:rPr>
              <a:t>决不要提出提早完成工业化口号。冷静地算一算，确实不能提。</a:t>
            </a:r>
            <a:r>
              <a:rPr lang="zh-CN" altLang="zh-CN" sz="2400" b="1" kern="100" dirty="0">
                <a:latin typeface="宋体"/>
                <a:cs typeface="Times New Roman"/>
              </a:rPr>
              <a:t>”</a:t>
            </a:r>
            <a:endParaRPr lang="zh-CN" altLang="zh-CN" sz="1050" kern="100" dirty="0">
              <a:effectLst/>
              <a:latin typeface="宋体"/>
              <a:cs typeface="Courier New"/>
            </a:endParaRPr>
          </a:p>
        </p:txBody>
      </p:sp>
      <p:sp>
        <p:nvSpPr>
          <p:cNvPr id="2" name="矩形 1"/>
          <p:cNvSpPr/>
          <p:nvPr/>
        </p:nvSpPr>
        <p:spPr>
          <a:xfrm>
            <a:off x="382760" y="3244334"/>
            <a:ext cx="7758855" cy="461665"/>
          </a:xfrm>
          <a:prstGeom prst="rect">
            <a:avLst/>
          </a:prstGeom>
        </p:spPr>
        <p:txBody>
          <a:bodyPr wrap="none">
            <a:spAutoFit/>
          </a:bodyPr>
          <a:lstStyle/>
          <a:p>
            <a:r>
              <a:rPr lang="zh-CN" altLang="zh-CN" sz="2400" b="1" kern="100" dirty="0">
                <a:latin typeface="Times New Roman"/>
                <a:ea typeface="黑体"/>
                <a:cs typeface="Times New Roman"/>
              </a:rPr>
              <a:t>材料三</a:t>
            </a:r>
            <a:r>
              <a:rPr lang="zh-CN" altLang="zh-CN" sz="2400" b="1" kern="100" dirty="0">
                <a:latin typeface="Times New Roman"/>
                <a:ea typeface="楷体_GB2312"/>
                <a:cs typeface="Times New Roman"/>
              </a:rPr>
              <a:t>　</a:t>
            </a:r>
            <a:r>
              <a:rPr lang="en-US" altLang="zh-CN" sz="2400" b="1" kern="100" dirty="0">
                <a:latin typeface="Times New Roman"/>
                <a:ea typeface="楷体_GB2312"/>
              </a:rPr>
              <a:t>1956</a:t>
            </a:r>
            <a:r>
              <a:rPr lang="zh-CN" altLang="zh-CN" sz="2400" b="1" kern="100" dirty="0">
                <a:latin typeface="Times New Roman"/>
                <a:ea typeface="楷体_GB2312"/>
                <a:cs typeface="Times New Roman"/>
              </a:rPr>
              <a:t>年</a:t>
            </a:r>
            <a:r>
              <a:rPr lang="en-US" altLang="zh-CN" sz="2400" b="1" kern="100" dirty="0">
                <a:latin typeface="Times New Roman"/>
                <a:ea typeface="楷体_GB2312"/>
              </a:rPr>
              <a:t>7</a:t>
            </a:r>
            <a:r>
              <a:rPr lang="zh-CN" altLang="zh-CN" sz="2400" b="1" kern="100" dirty="0">
                <a:latin typeface="Times New Roman"/>
                <a:ea typeface="楷体_GB2312"/>
                <a:cs typeface="Times New Roman"/>
              </a:rPr>
              <a:t>月</a:t>
            </a:r>
            <a:r>
              <a:rPr lang="en-US" altLang="zh-CN" sz="2400" b="1" kern="100" dirty="0">
                <a:latin typeface="Times New Roman"/>
                <a:ea typeface="楷体_GB2312"/>
              </a:rPr>
              <a:t>17</a:t>
            </a:r>
            <a:r>
              <a:rPr lang="zh-CN" altLang="zh-CN" sz="2400" b="1" kern="100" dirty="0">
                <a:latin typeface="Times New Roman"/>
                <a:ea typeface="楷体_GB2312"/>
                <a:cs typeface="Times New Roman"/>
              </a:rPr>
              <a:t>日，周恩来在国务院会议上指出：</a:t>
            </a:r>
            <a:endParaRPr lang="zh-CN" altLang="en-US" sz="2400" dirty="0"/>
          </a:p>
        </p:txBody>
      </p:sp>
      <p:sp>
        <p:nvSpPr>
          <p:cNvPr id="7" name="0"/>
          <p:cNvSpPr/>
          <p:nvPr/>
        </p:nvSpPr>
        <p:spPr>
          <a:xfrm>
            <a:off x="415186" y="3129088"/>
            <a:ext cx="10929595" cy="1200329"/>
          </a:xfrm>
          <a:prstGeom prst="rect">
            <a:avLst/>
          </a:prstGeom>
        </p:spPr>
        <p:txBody>
          <a:bodyPr wrap="none">
            <a:spAutoFit/>
          </a:bodyPr>
          <a:lstStyle/>
          <a:p>
            <a:pPr>
              <a:lnSpc>
                <a:spcPct val="150000"/>
              </a:lnSpc>
            </a:pPr>
            <a:r>
              <a:rPr lang="en-US" altLang="zh-CN" sz="2400" b="1" kern="100" dirty="0" smtClean="0">
                <a:solidFill>
                  <a:srgbClr val="3366FF"/>
                </a:solidFill>
                <a:ea typeface="Calibri"/>
                <a:cs typeface="Times New Roman"/>
              </a:rPr>
              <a:t>                                                                                                              </a:t>
            </a:r>
            <a:r>
              <a:rPr lang="zh-CN" altLang="zh-CN" sz="2400" b="1" u="wavy" kern="100" dirty="0" smtClean="0">
                <a:solidFill>
                  <a:srgbClr val="3366FF"/>
                </a:solidFill>
                <a:ea typeface="Calibri"/>
                <a:cs typeface="Times New Roman"/>
              </a:rPr>
              <a:t> </a:t>
            </a:r>
            <a:r>
              <a:rPr lang="en-US" altLang="zh-CN" sz="2400" b="1" u="wavy" kern="100" dirty="0" smtClean="0">
                <a:solidFill>
                  <a:srgbClr val="3366FF"/>
                </a:solidFill>
                <a:latin typeface="宋体"/>
                <a:cs typeface="Times New Roman"/>
              </a:rPr>
              <a:t>“</a:t>
            </a:r>
            <a:r>
              <a:rPr lang="zh-CN" altLang="zh-CN" sz="2400" b="1" u="wavy" kern="100" dirty="0" smtClean="0">
                <a:solidFill>
                  <a:srgbClr val="3366FF"/>
                </a:solidFill>
                <a:latin typeface="Times New Roman"/>
                <a:ea typeface="黑体"/>
                <a:cs typeface="Times New Roman"/>
              </a:rPr>
              <a:t>计划必须建立在</a:t>
            </a:r>
            <a:r>
              <a:rPr lang="zh-CN" altLang="zh-CN" sz="2400" b="1" u="wavy" kern="100" dirty="0">
                <a:solidFill>
                  <a:srgbClr val="3366FF"/>
                </a:solidFill>
                <a:latin typeface="Times New Roman"/>
                <a:ea typeface="黑体"/>
                <a:cs typeface="Times New Roman"/>
              </a:rPr>
              <a:t>平衡</a:t>
            </a:r>
            <a:endParaRPr lang="en-US" altLang="zh-CN" sz="2400" b="1" u="wavy" kern="100" dirty="0" smtClean="0">
              <a:solidFill>
                <a:srgbClr val="3366FF"/>
              </a:solidFill>
              <a:latin typeface="Times New Roman"/>
              <a:ea typeface="黑体"/>
              <a:cs typeface="Times New Roman"/>
            </a:endParaRPr>
          </a:p>
          <a:p>
            <a:pPr>
              <a:lnSpc>
                <a:spcPct val="150000"/>
              </a:lnSpc>
            </a:pPr>
            <a:r>
              <a:rPr lang="zh-CN" altLang="zh-CN" sz="2400" b="1" u="wavy" kern="100" dirty="0" smtClean="0">
                <a:solidFill>
                  <a:srgbClr val="3366FF"/>
                </a:solidFill>
                <a:latin typeface="Times New Roman"/>
                <a:ea typeface="黑体"/>
                <a:cs typeface="Times New Roman"/>
              </a:rPr>
              <a:t>和可靠的基础上</a:t>
            </a:r>
            <a:r>
              <a:rPr lang="zh-CN" altLang="zh-CN" sz="2400" b="1" kern="100" dirty="0" smtClean="0">
                <a:solidFill>
                  <a:srgbClr val="3366FF"/>
                </a:solidFill>
                <a:latin typeface="Times New Roman"/>
                <a:cs typeface="Times New Roman"/>
              </a:rPr>
              <a:t>。</a:t>
            </a:r>
            <a:endParaRPr lang="zh-CN" altLang="en-US" sz="2400" dirty="0">
              <a:solidFill>
                <a:srgbClr val="3366FF"/>
              </a:solidFill>
            </a:endParaRPr>
          </a:p>
        </p:txBody>
      </p:sp>
      <p:sp>
        <p:nvSpPr>
          <p:cNvPr id="8" name="矩形 7"/>
          <p:cNvSpPr/>
          <p:nvPr/>
        </p:nvSpPr>
        <p:spPr>
          <a:xfrm>
            <a:off x="7671482" y="3717037"/>
            <a:ext cx="3897221" cy="559769"/>
          </a:xfrm>
          <a:prstGeom prst="rect">
            <a:avLst/>
          </a:prstGeom>
        </p:spPr>
        <p:txBody>
          <a:bodyPr wrap="none">
            <a:spAutoFit/>
          </a:bodyPr>
          <a:lstStyle/>
          <a:p>
            <a:pPr algn="just">
              <a:lnSpc>
                <a:spcPct val="150000"/>
              </a:lnSpc>
              <a:spcAft>
                <a:spcPts val="0"/>
              </a:spcAft>
              <a:tabLst>
                <a:tab pos="2700655" algn="l"/>
              </a:tabLst>
            </a:pPr>
            <a:r>
              <a:rPr lang="zh-CN" altLang="zh-CN" sz="2400" b="1" kern="100" dirty="0">
                <a:solidFill>
                  <a:srgbClr val="3366FF"/>
                </a:solidFill>
                <a:latin typeface="Times New Roman"/>
                <a:ea typeface="楷体_GB2312"/>
                <a:cs typeface="Times New Roman"/>
              </a:rPr>
              <a:t>主张制定计划要实事求是。</a:t>
            </a:r>
            <a:endParaRPr lang="zh-CN" altLang="zh-CN" sz="1050" kern="100" dirty="0">
              <a:solidFill>
                <a:srgbClr val="3366FF"/>
              </a:solidFill>
              <a:effectLst/>
              <a:latin typeface="宋体"/>
              <a:cs typeface="Courier New"/>
            </a:endParaRPr>
          </a:p>
        </p:txBody>
      </p:sp>
      <p:sp>
        <p:nvSpPr>
          <p:cNvPr id="9" name="矩形 8"/>
          <p:cNvSpPr/>
          <p:nvPr/>
        </p:nvSpPr>
        <p:spPr>
          <a:xfrm>
            <a:off x="406510" y="4416544"/>
            <a:ext cx="11237936" cy="1200329"/>
          </a:xfrm>
          <a:prstGeom prst="rect">
            <a:avLst/>
          </a:prstGeom>
        </p:spPr>
        <p:txBody>
          <a:bodyPr>
            <a:spAutoFit/>
          </a:bodyPr>
          <a:lstStyle/>
          <a:p>
            <a:pPr algn="just">
              <a:lnSpc>
                <a:spcPct val="150000"/>
              </a:lnSpc>
              <a:spcAft>
                <a:spcPts val="0"/>
              </a:spcAft>
              <a:tabLst>
                <a:tab pos="2700655" algn="l"/>
              </a:tabLst>
            </a:pPr>
            <a:r>
              <a:rPr lang="zh-CN" altLang="zh-CN" sz="2400" b="1" kern="100" dirty="0">
                <a:latin typeface="Times New Roman"/>
                <a:ea typeface="楷体_GB2312"/>
                <a:cs typeface="Times New Roman"/>
              </a:rPr>
              <a:t>计算生产能力，除人力条件外，还必须考虑到物资与其他条件。</a:t>
            </a:r>
            <a:r>
              <a:rPr lang="en-US" altLang="zh-CN" sz="2400" b="1" kern="100" dirty="0">
                <a:latin typeface="宋体"/>
                <a:cs typeface="Times New Roman"/>
              </a:rPr>
              <a:t>”</a:t>
            </a:r>
            <a:endParaRPr lang="zh-CN" altLang="zh-CN" sz="1050" kern="100" dirty="0">
              <a:latin typeface="宋体"/>
              <a:cs typeface="Courier New"/>
            </a:endParaRPr>
          </a:p>
          <a:p>
            <a:pPr algn="r">
              <a:lnSpc>
                <a:spcPct val="150000"/>
              </a:lnSpc>
              <a:spcAft>
                <a:spcPts val="0"/>
              </a:spcAft>
              <a:tabLst>
                <a:tab pos="2700655" algn="l"/>
              </a:tabLst>
            </a:pPr>
            <a:r>
              <a:rPr lang="en-US" altLang="zh-CN" sz="2400" b="1" kern="100" dirty="0">
                <a:latin typeface="Times New Roman"/>
                <a:cs typeface="Courier New"/>
              </a:rPr>
              <a:t>——</a:t>
            </a:r>
            <a:r>
              <a:rPr lang="zh-CN" altLang="zh-CN" sz="2400" b="1" kern="100" dirty="0">
                <a:latin typeface="Times New Roman"/>
                <a:cs typeface="Times New Roman"/>
              </a:rPr>
              <a:t>以上均摘自薄一波</a:t>
            </a:r>
            <a:r>
              <a:rPr lang="zh-CN" altLang="zh-CN" sz="2400" b="1" kern="100" dirty="0" smtClean="0">
                <a:latin typeface="Times New Roman"/>
                <a:cs typeface="Times New Roman"/>
              </a:rPr>
              <a:t>《若干重大决策与事件回顾》</a:t>
            </a:r>
            <a:endParaRPr lang="zh-CN" altLang="zh-CN" sz="1050" kern="100" dirty="0">
              <a:latin typeface="宋体"/>
              <a:cs typeface="Courier New"/>
            </a:endParaRPr>
          </a:p>
        </p:txBody>
      </p:sp>
    </p:spTree>
    <p:extLst>
      <p:ext uri="{BB962C8B-B14F-4D97-AF65-F5344CB8AC3E}">
        <p14:creationId xmlns:p14="http://schemas.microsoft.com/office/powerpoint/2010/main" xmlns="" val="239951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7"/>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
                                        <p:tgtEl>
                                          <p:spTgt spid="8"/>
                                        </p:tgtEl>
                                      </p:cBhvr>
                                    </p:animEffect>
                                  </p:childTnLst>
                                </p:cTn>
                              </p:par>
                            </p:childTnLst>
                          </p:cTn>
                        </p:par>
                      </p:childTnLst>
                    </p:cTn>
                  </p:par>
                </p:childTnLst>
              </p:cTn>
              <p:nextCondLst>
                <p:cond evt="onClick" delay="0">
                  <p:tgtEl>
                    <p:spTgt spid="7"/>
                  </p:tgtEl>
                </p:cond>
              </p:nextCondLst>
            </p:seq>
          </p:childTnLst>
        </p:cTn>
      </p:par>
    </p:tnLst>
    <p:bldLst>
      <p:bldP spid="5" grpId="0"/>
      <p:bldP spid="5" grpId="1"/>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p:cNvSpPr>
            <a:spLocks noChangeArrowheads="1"/>
          </p:cNvSpPr>
          <p:nvPr/>
        </p:nvSpPr>
        <p:spPr bwMode="auto">
          <a:xfrm>
            <a:off x="281354" y="1712653"/>
            <a:ext cx="11647294" cy="14427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50000"/>
              </a:lnSpc>
              <a:spcAft>
                <a:spcPts val="0"/>
              </a:spcAft>
              <a:tabLst>
                <a:tab pos="2700655" algn="l"/>
              </a:tabLst>
            </a:pPr>
            <a:r>
              <a:rPr lang="en-US" altLang="zh-CN" sz="2400" b="1" kern="100" dirty="0" smtClean="0">
                <a:solidFill>
                  <a:srgbClr val="3366FF"/>
                </a:solidFill>
                <a:latin typeface="宋体"/>
                <a:cs typeface="Times New Roman"/>
              </a:rPr>
              <a:t>“</a:t>
            </a:r>
            <a:r>
              <a:rPr lang="zh-CN" altLang="zh-CN" sz="2400" b="1" u="wavy" kern="100" dirty="0" smtClean="0">
                <a:solidFill>
                  <a:srgbClr val="3366FF"/>
                </a:solidFill>
                <a:latin typeface="Times New Roman"/>
                <a:ea typeface="黑体"/>
                <a:cs typeface="Times New Roman"/>
              </a:rPr>
              <a:t>我的脑子开始也有点好大喜功，去年三四月间才开始变化，找了三十几个部的同志谈话，以后在最高国务</a:t>
            </a:r>
            <a:r>
              <a:rPr lang="zh-CN" altLang="zh-CN" sz="2400" b="1" u="wavy" kern="100" dirty="0">
                <a:solidFill>
                  <a:srgbClr val="3366FF"/>
                </a:solidFill>
                <a:latin typeface="Times New Roman"/>
                <a:ea typeface="黑体"/>
                <a:cs typeface="Times New Roman"/>
              </a:rPr>
              <a:t>会议上讲了十大关系</a:t>
            </a:r>
            <a:r>
              <a:rPr lang="zh-CN" altLang="zh-CN" sz="2400" b="1" kern="100" dirty="0">
                <a:solidFill>
                  <a:srgbClr val="3366FF"/>
                </a:solidFill>
                <a:latin typeface="Times New Roman"/>
                <a:cs typeface="Times New Roman"/>
              </a:rPr>
              <a:t>。</a:t>
            </a:r>
            <a:r>
              <a:rPr lang="en-US" altLang="zh-CN" sz="2400" b="1" kern="100" dirty="0">
                <a:solidFill>
                  <a:srgbClr val="3366FF"/>
                </a:solidFill>
                <a:latin typeface="宋体"/>
                <a:cs typeface="Times New Roman"/>
              </a:rPr>
              <a:t>”</a:t>
            </a:r>
            <a:endParaRPr lang="zh-CN" altLang="zh-CN" sz="2400" kern="100" dirty="0">
              <a:solidFill>
                <a:srgbClr val="3366FF"/>
              </a:solidFill>
              <a:latin typeface="宋体"/>
              <a:cs typeface="Courier New"/>
            </a:endParaRPr>
          </a:p>
          <a:p>
            <a:pPr algn="just">
              <a:lnSpc>
                <a:spcPct val="150000"/>
              </a:lnSpc>
              <a:spcAft>
                <a:spcPts val="0"/>
              </a:spcAft>
              <a:tabLst>
                <a:tab pos="2700655" algn="l"/>
              </a:tabLst>
            </a:pPr>
            <a:endParaRPr lang="zh-CN" altLang="zh-CN" sz="1050" kern="100" dirty="0">
              <a:solidFill>
                <a:srgbClr val="3366FF"/>
              </a:solidFill>
              <a:effectLst/>
              <a:latin typeface="宋体"/>
              <a:cs typeface="Courier New"/>
            </a:endParaRPr>
          </a:p>
        </p:txBody>
      </p:sp>
      <p:sp>
        <p:nvSpPr>
          <p:cNvPr id="4" name="矩形 1"/>
          <p:cNvSpPr>
            <a:spLocks noChangeArrowheads="1"/>
          </p:cNvSpPr>
          <p:nvPr/>
        </p:nvSpPr>
        <p:spPr bwMode="auto">
          <a:xfrm>
            <a:off x="1861151" y="2962838"/>
            <a:ext cx="8555404" cy="559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a:lnSpc>
                <a:spcPct val="150000"/>
              </a:lnSpc>
              <a:spcAft>
                <a:spcPts val="0"/>
              </a:spcAft>
              <a:tabLst>
                <a:tab pos="2700655" algn="l"/>
              </a:tabLst>
            </a:pPr>
            <a:r>
              <a:rPr lang="zh-CN" altLang="zh-CN" sz="2400" b="1" kern="100" dirty="0">
                <a:solidFill>
                  <a:srgbClr val="3366FF"/>
                </a:solidFill>
                <a:latin typeface="Times New Roman"/>
                <a:ea typeface="楷体_GB2312"/>
                <a:cs typeface="Times New Roman"/>
              </a:rPr>
              <a:t>曾出现冒进，在吸取集体智慧后，开始实事求是。</a:t>
            </a:r>
            <a:endParaRPr lang="zh-CN" altLang="zh-CN" sz="1050" kern="100" dirty="0">
              <a:solidFill>
                <a:srgbClr val="3366FF"/>
              </a:solidFill>
              <a:effectLst/>
              <a:latin typeface="宋体"/>
              <a:cs typeface="Courier New"/>
            </a:endParaRPr>
          </a:p>
        </p:txBody>
      </p:sp>
      <p:sp>
        <p:nvSpPr>
          <p:cNvPr id="5" name="矩形 4"/>
          <p:cNvSpPr/>
          <p:nvPr/>
        </p:nvSpPr>
        <p:spPr>
          <a:xfrm>
            <a:off x="335260" y="1029704"/>
            <a:ext cx="11237936" cy="583108"/>
          </a:xfrm>
          <a:prstGeom prst="rect">
            <a:avLst/>
          </a:prstGeom>
        </p:spPr>
        <p:txBody>
          <a:bodyPr>
            <a:spAutoFit/>
          </a:bodyPr>
          <a:lstStyle/>
          <a:p>
            <a:pPr>
              <a:lnSpc>
                <a:spcPct val="150000"/>
              </a:lnSpc>
            </a:pPr>
            <a:r>
              <a:rPr lang="zh-CN" altLang="zh-CN" sz="2400" b="1" kern="100" dirty="0" smtClean="0">
                <a:latin typeface="Times New Roman"/>
                <a:ea typeface="黑体"/>
                <a:cs typeface="Times New Roman"/>
              </a:rPr>
              <a:t>材料</a:t>
            </a:r>
            <a:r>
              <a:rPr lang="zh-CN" altLang="zh-CN" sz="2400" b="1" kern="100" dirty="0">
                <a:latin typeface="Times New Roman"/>
                <a:ea typeface="黑体"/>
                <a:cs typeface="Times New Roman"/>
              </a:rPr>
              <a:t>四</a:t>
            </a:r>
            <a:r>
              <a:rPr lang="zh-CN" altLang="zh-CN" sz="2400" b="1" kern="100" dirty="0">
                <a:latin typeface="Times New Roman"/>
                <a:ea typeface="楷体_GB2312"/>
                <a:cs typeface="Times New Roman"/>
              </a:rPr>
              <a:t>　</a:t>
            </a:r>
            <a:r>
              <a:rPr lang="en-US" altLang="zh-CN" sz="2400" b="1" kern="100" dirty="0">
                <a:latin typeface="Times New Roman"/>
                <a:ea typeface="楷体_GB2312"/>
              </a:rPr>
              <a:t>1957</a:t>
            </a:r>
            <a:r>
              <a:rPr lang="zh-CN" altLang="zh-CN" sz="2400" b="1" kern="100" dirty="0">
                <a:latin typeface="Times New Roman"/>
                <a:ea typeface="楷体_GB2312"/>
                <a:cs typeface="Times New Roman"/>
              </a:rPr>
              <a:t>年</a:t>
            </a:r>
            <a:r>
              <a:rPr lang="en-US" altLang="zh-CN" sz="2400" b="1" kern="100" dirty="0">
                <a:latin typeface="Times New Roman"/>
                <a:ea typeface="楷体_GB2312"/>
              </a:rPr>
              <a:t>4</a:t>
            </a:r>
            <a:r>
              <a:rPr lang="zh-CN" altLang="zh-CN" sz="2400" b="1" kern="100" dirty="0">
                <a:latin typeface="Times New Roman"/>
                <a:ea typeface="楷体_GB2312"/>
                <a:cs typeface="Times New Roman"/>
              </a:rPr>
              <a:t>月</a:t>
            </a:r>
            <a:r>
              <a:rPr lang="en-US" altLang="zh-CN" sz="2400" b="1" kern="100" dirty="0">
                <a:latin typeface="Times New Roman"/>
                <a:ea typeface="楷体_GB2312"/>
              </a:rPr>
              <a:t>30</a:t>
            </a:r>
            <a:r>
              <a:rPr lang="zh-CN" altLang="zh-CN" sz="2400" b="1" kern="100" dirty="0">
                <a:latin typeface="Times New Roman"/>
                <a:ea typeface="楷体_GB2312"/>
                <a:cs typeface="Times New Roman"/>
              </a:rPr>
              <a:t>日，毛泽东与民主党派负责人谈话时说：</a:t>
            </a:r>
            <a:endParaRPr lang="zh-CN" altLang="en-US" sz="2400" dirty="0"/>
          </a:p>
        </p:txBody>
      </p:sp>
      <p:sp>
        <p:nvSpPr>
          <p:cNvPr id="6" name="矩形 5"/>
          <p:cNvSpPr/>
          <p:nvPr/>
        </p:nvSpPr>
        <p:spPr>
          <a:xfrm>
            <a:off x="487660" y="3487784"/>
            <a:ext cx="11237936" cy="2221762"/>
          </a:xfrm>
          <a:prstGeom prst="rect">
            <a:avLst/>
          </a:prstGeom>
        </p:spPr>
        <p:txBody>
          <a:bodyPr>
            <a:spAutoFit/>
          </a:bodyPr>
          <a:lstStyle/>
          <a:p>
            <a:pPr algn="r">
              <a:lnSpc>
                <a:spcPct val="150000"/>
              </a:lnSpc>
              <a:spcAft>
                <a:spcPts val="0"/>
              </a:spcAft>
              <a:tabLst>
                <a:tab pos="2700655" algn="l"/>
              </a:tabLst>
            </a:pPr>
            <a:r>
              <a:rPr lang="en-US" altLang="zh-CN" sz="2400" b="1" kern="100">
                <a:latin typeface="Times New Roman"/>
                <a:cs typeface="Courier New"/>
              </a:rPr>
              <a:t>——</a:t>
            </a:r>
            <a:r>
              <a:rPr lang="zh-CN" altLang="zh-CN" sz="2400" b="1" kern="100" dirty="0">
                <a:latin typeface="Times New Roman"/>
                <a:cs typeface="Times New Roman"/>
              </a:rPr>
              <a:t>胡绳《中国共产党的七十年》</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(1)</a:t>
            </a:r>
            <a:r>
              <a:rPr lang="zh-CN" altLang="zh-CN" sz="2400" b="1" kern="100" dirty="0">
                <a:latin typeface="Times New Roman"/>
                <a:cs typeface="Times New Roman"/>
              </a:rPr>
              <a:t>根据材料一，概括说明粮、棉、钢产量的指标变化情况。</a:t>
            </a:r>
            <a:endParaRPr lang="zh-CN" altLang="zh-CN" sz="1050" kern="100" dirty="0">
              <a:latin typeface="宋体"/>
              <a:cs typeface="Courier New"/>
            </a:endParaRPr>
          </a:p>
          <a:p>
            <a:pPr algn="just">
              <a:lnSpc>
                <a:spcPct val="150000"/>
              </a:lnSpc>
              <a:spcAft>
                <a:spcPts val="0"/>
              </a:spcAft>
              <a:tabLst>
                <a:tab pos="2700655" algn="l"/>
              </a:tabLst>
            </a:pPr>
            <a:r>
              <a:rPr lang="en-US" altLang="zh-CN" sz="2400" b="1" kern="100" dirty="0">
                <a:latin typeface="Times New Roman"/>
                <a:cs typeface="Courier New"/>
              </a:rPr>
              <a:t>(2)</a:t>
            </a:r>
            <a:r>
              <a:rPr lang="zh-CN" altLang="zh-CN" sz="2400" b="1" kern="100" dirty="0">
                <a:latin typeface="Times New Roman"/>
                <a:cs typeface="Times New Roman"/>
              </a:rPr>
              <a:t>根据材料二、三、四并结合所学知识，分析</a:t>
            </a:r>
            <a:r>
              <a:rPr lang="en-US" altLang="zh-CN" sz="2400" b="1" kern="100" dirty="0">
                <a:latin typeface="宋体"/>
                <a:cs typeface="Times New Roman"/>
              </a:rPr>
              <a:t>“</a:t>
            </a:r>
            <a:r>
              <a:rPr lang="zh-CN" altLang="zh-CN" sz="2400" b="1" kern="100" dirty="0">
                <a:latin typeface="Times New Roman"/>
                <a:cs typeface="Times New Roman"/>
              </a:rPr>
              <a:t>二五</a:t>
            </a:r>
            <a:r>
              <a:rPr lang="en-US" altLang="zh-CN" sz="2400" b="1" kern="100" dirty="0">
                <a:latin typeface="宋体"/>
                <a:cs typeface="Times New Roman"/>
              </a:rPr>
              <a:t>”</a:t>
            </a:r>
            <a:r>
              <a:rPr lang="zh-CN" altLang="zh-CN" sz="2400" b="1" kern="100" dirty="0">
                <a:latin typeface="Times New Roman"/>
                <a:cs typeface="Times New Roman"/>
              </a:rPr>
              <a:t>计划酝酿过程中指标起落变化的原因。</a:t>
            </a:r>
            <a:endParaRPr lang="zh-CN" altLang="zh-CN" sz="1050" kern="100" dirty="0">
              <a:effectLst/>
              <a:latin typeface="宋体"/>
              <a:cs typeface="Courier New"/>
            </a:endParaRPr>
          </a:p>
        </p:txBody>
      </p:sp>
    </p:spTree>
    <p:extLst>
      <p:ext uri="{BB962C8B-B14F-4D97-AF65-F5344CB8AC3E}">
        <p14:creationId xmlns:p14="http://schemas.microsoft.com/office/powerpoint/2010/main" xmlns="" val="38198269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nextCondLst>
                <p:cond evt="onClick" delay="0">
                  <p:tgtEl>
                    <p:spTgt spid="3"/>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041579"/>
            <a:ext cx="11647294" cy="586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dirty="0">
                <a:latin typeface="Times New Roman"/>
                <a:ea typeface="华文新魏"/>
                <a:cs typeface="Times New Roman"/>
              </a:rPr>
              <a:t>第一步　审设问</a:t>
            </a:r>
            <a:r>
              <a:rPr lang="en-US" altLang="zh-CN" sz="2400" b="1" kern="100" dirty="0">
                <a:latin typeface="Times New Roman"/>
                <a:ea typeface="华文新魏"/>
                <a:cs typeface="Courier New"/>
              </a:rPr>
              <a:t>·</a:t>
            </a:r>
            <a:r>
              <a:rPr lang="zh-CN" altLang="zh-CN" sz="2400" b="1" kern="100" dirty="0">
                <a:latin typeface="Times New Roman"/>
                <a:ea typeface="华文新魏"/>
                <a:cs typeface="Times New Roman"/>
              </a:rPr>
              <a:t>定方向</a:t>
            </a:r>
            <a:endParaRPr lang="zh-CN" altLang="zh-CN" sz="1050" kern="100" dirty="0">
              <a:effectLst/>
              <a:latin typeface="宋体"/>
              <a:cs typeface="Courier New"/>
            </a:endParaRPr>
          </a:p>
        </p:txBody>
      </p:sp>
      <p:pic>
        <p:nvPicPr>
          <p:cNvPr id="7170" name="Picture 2" descr="解题指导"/>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335260" y="570348"/>
            <a:ext cx="1848788" cy="5558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2" name="表格 1"/>
          <p:cNvGraphicFramePr>
            <a:graphicFrameLocks noGrp="1"/>
          </p:cNvGraphicFramePr>
          <p:nvPr>
            <p:extLst>
              <p:ext uri="{D42A27DB-BD31-4B8C-83A1-F6EECF244321}">
                <p14:modId xmlns:p14="http://schemas.microsoft.com/office/powerpoint/2010/main" xmlns="" val="2949795989"/>
              </p:ext>
            </p:extLst>
          </p:nvPr>
        </p:nvGraphicFramePr>
        <p:xfrm>
          <a:off x="257604" y="1712653"/>
          <a:ext cx="11287349" cy="4389120"/>
        </p:xfrm>
        <a:graphic>
          <a:graphicData uri="http://schemas.openxmlformats.org/drawingml/2006/table">
            <a:tbl>
              <a:tblPr/>
              <a:tblGrid>
                <a:gridCol w="1619217"/>
                <a:gridCol w="9668132"/>
              </a:tblGrid>
              <a:tr h="488701">
                <a:tc>
                  <a:txBody>
                    <a:bodyPr/>
                    <a:lstStyle/>
                    <a:p>
                      <a:pPr algn="ctr">
                        <a:lnSpc>
                          <a:spcPct val="150000"/>
                        </a:lnSpc>
                        <a:spcAft>
                          <a:spcPts val="0"/>
                        </a:spcAft>
                        <a:tabLst>
                          <a:tab pos="2700655" algn="l"/>
                        </a:tabLst>
                      </a:pPr>
                      <a:r>
                        <a:rPr lang="zh-CN" sz="2400" b="1" kern="100">
                          <a:effectLst/>
                          <a:latin typeface="Times New Roman"/>
                          <a:cs typeface="Times New Roman"/>
                        </a:rPr>
                        <a:t>审读关键</a:t>
                      </a:r>
                      <a:endParaRPr lang="zh-CN" sz="2400" kern="100">
                        <a:effectLst/>
                        <a:latin typeface="宋体"/>
                        <a:cs typeface="Courier New"/>
                      </a:endParaRPr>
                    </a:p>
                  </a:txBody>
                  <a:tcPr marL="36261" marR="362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700655" algn="l"/>
                        </a:tabLst>
                      </a:pPr>
                      <a:r>
                        <a:rPr lang="zh-CN" sz="2400" b="1" kern="100">
                          <a:effectLst/>
                          <a:latin typeface="Times New Roman"/>
                          <a:cs typeface="Times New Roman"/>
                        </a:rPr>
                        <a:t>审读通则</a:t>
                      </a:r>
                      <a:endParaRPr lang="zh-CN" sz="2400" kern="100">
                        <a:effectLst/>
                        <a:latin typeface="宋体"/>
                        <a:cs typeface="Courier New"/>
                      </a:endParaRPr>
                    </a:p>
                  </a:txBody>
                  <a:tcPr marL="36261" marR="362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7401">
                <a:tc>
                  <a:txBody>
                    <a:bodyPr/>
                    <a:lstStyle/>
                    <a:p>
                      <a:pPr algn="ctr">
                        <a:lnSpc>
                          <a:spcPct val="150000"/>
                        </a:lnSpc>
                        <a:spcAft>
                          <a:spcPts val="0"/>
                        </a:spcAft>
                        <a:tabLst>
                          <a:tab pos="2700655" algn="l"/>
                        </a:tabLst>
                      </a:pPr>
                      <a:r>
                        <a:rPr lang="zh-CN" sz="2400" b="1" kern="100">
                          <a:effectLst/>
                          <a:latin typeface="Times New Roman"/>
                          <a:cs typeface="Times New Roman"/>
                        </a:rPr>
                        <a:t>引导词</a:t>
                      </a:r>
                      <a:endParaRPr lang="zh-CN" sz="2400" kern="100">
                        <a:effectLst/>
                        <a:latin typeface="宋体"/>
                        <a:cs typeface="Courier New"/>
                      </a:endParaRPr>
                    </a:p>
                  </a:txBody>
                  <a:tcPr marL="36261" marR="362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(1)</a:t>
                      </a:r>
                      <a:r>
                        <a:rPr lang="zh-CN" sz="2400" b="1" kern="100" dirty="0">
                          <a:effectLst/>
                          <a:latin typeface="Times New Roman"/>
                          <a:cs typeface="Times New Roman"/>
                        </a:rPr>
                        <a:t>问，</a:t>
                      </a:r>
                      <a:r>
                        <a:rPr lang="en-US" sz="2400" b="1" kern="100" dirty="0">
                          <a:effectLst/>
                          <a:latin typeface="宋体"/>
                          <a:cs typeface="Times New Roman"/>
                        </a:rPr>
                        <a:t>“</a:t>
                      </a:r>
                      <a:r>
                        <a:rPr lang="zh-CN" sz="2400" b="1" u="wavy" kern="100" dirty="0">
                          <a:effectLst/>
                          <a:latin typeface="Times New Roman"/>
                          <a:ea typeface="黑体"/>
                          <a:cs typeface="Times New Roman"/>
                        </a:rPr>
                        <a:t>根据材料</a:t>
                      </a:r>
                      <a:r>
                        <a:rPr lang="en-US" sz="2400" b="1" kern="100" dirty="0">
                          <a:effectLst/>
                          <a:latin typeface="宋体"/>
                          <a:cs typeface="Times New Roman"/>
                        </a:rPr>
                        <a:t>”</a:t>
                      </a:r>
                      <a:r>
                        <a:rPr lang="zh-CN" sz="2400" b="1" kern="100" dirty="0">
                          <a:effectLst/>
                          <a:latin typeface="Times New Roman"/>
                          <a:cs typeface="Times New Roman"/>
                        </a:rPr>
                        <a:t>说明答案来自材料；第</a:t>
                      </a:r>
                      <a:r>
                        <a:rPr lang="en-US" sz="2400" b="1" kern="100" dirty="0">
                          <a:effectLst/>
                          <a:latin typeface="Times New Roman"/>
                          <a:cs typeface="Courier New"/>
                        </a:rPr>
                        <a:t>(2)</a:t>
                      </a:r>
                      <a:r>
                        <a:rPr lang="zh-CN" sz="2400" b="1" kern="100" dirty="0">
                          <a:effectLst/>
                          <a:latin typeface="Times New Roman"/>
                          <a:cs typeface="Times New Roman"/>
                        </a:rPr>
                        <a:t>问，</a:t>
                      </a:r>
                      <a:r>
                        <a:rPr lang="en-US" sz="2400" b="1" kern="100" dirty="0">
                          <a:effectLst/>
                          <a:latin typeface="宋体"/>
                          <a:cs typeface="Times New Roman"/>
                        </a:rPr>
                        <a:t>“</a:t>
                      </a:r>
                      <a:r>
                        <a:rPr lang="zh-CN" sz="2400" b="1" u="wavy" kern="100" dirty="0">
                          <a:effectLst/>
                          <a:latin typeface="Times New Roman"/>
                          <a:ea typeface="黑体"/>
                          <a:cs typeface="Times New Roman"/>
                        </a:rPr>
                        <a:t>根据材料并结合所学知识</a:t>
                      </a:r>
                      <a:r>
                        <a:rPr lang="en-US" sz="2400" b="1" kern="100" dirty="0">
                          <a:effectLst/>
                          <a:latin typeface="宋体"/>
                          <a:cs typeface="Times New Roman"/>
                        </a:rPr>
                        <a:t>”</a:t>
                      </a:r>
                      <a:r>
                        <a:rPr lang="zh-CN" sz="2400" b="1" kern="100" dirty="0">
                          <a:effectLst/>
                          <a:latin typeface="Times New Roman"/>
                          <a:cs typeface="Times New Roman"/>
                        </a:rPr>
                        <a:t>说明答案来源于材料和教材所学知识。</a:t>
                      </a:r>
                      <a:endParaRPr lang="zh-CN" sz="2400" kern="100" dirty="0">
                        <a:effectLst/>
                        <a:latin typeface="宋体"/>
                        <a:cs typeface="Courier New"/>
                      </a:endParaRPr>
                    </a:p>
                  </a:txBody>
                  <a:tcPr marL="36261" marR="362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8701">
                <a:tc>
                  <a:txBody>
                    <a:bodyPr/>
                    <a:lstStyle/>
                    <a:p>
                      <a:pPr algn="ctr">
                        <a:lnSpc>
                          <a:spcPct val="150000"/>
                        </a:lnSpc>
                        <a:spcAft>
                          <a:spcPts val="0"/>
                        </a:spcAft>
                        <a:tabLst>
                          <a:tab pos="2700655" algn="l"/>
                        </a:tabLst>
                      </a:pPr>
                      <a:r>
                        <a:rPr lang="zh-CN" sz="2400" b="1" kern="100">
                          <a:effectLst/>
                          <a:latin typeface="Times New Roman"/>
                          <a:cs typeface="Times New Roman"/>
                        </a:rPr>
                        <a:t>提示词</a:t>
                      </a:r>
                      <a:endParaRPr lang="zh-CN" sz="2400" kern="100">
                        <a:effectLst/>
                        <a:latin typeface="宋体"/>
                        <a:cs typeface="Courier New"/>
                      </a:endParaRPr>
                    </a:p>
                  </a:txBody>
                  <a:tcPr marL="36261" marR="362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400" b="1" kern="100">
                          <a:effectLst/>
                          <a:latin typeface="Times New Roman"/>
                          <a:cs typeface="Times New Roman"/>
                        </a:rPr>
                        <a:t>第</a:t>
                      </a:r>
                      <a:r>
                        <a:rPr lang="en-US" sz="2400" b="1" kern="100">
                          <a:effectLst/>
                          <a:latin typeface="Times New Roman"/>
                          <a:cs typeface="Courier New"/>
                        </a:rPr>
                        <a:t>(1)</a:t>
                      </a:r>
                      <a:r>
                        <a:rPr lang="zh-CN" sz="2400" b="1" kern="100">
                          <a:effectLst/>
                          <a:latin typeface="Times New Roman"/>
                          <a:cs typeface="Times New Roman"/>
                        </a:rPr>
                        <a:t>问，</a:t>
                      </a:r>
                      <a:r>
                        <a:rPr lang="zh-CN" sz="2400" b="1" u="wavy" kern="100">
                          <a:effectLst/>
                          <a:latin typeface="Times New Roman"/>
                          <a:ea typeface="黑体"/>
                          <a:cs typeface="Times New Roman"/>
                        </a:rPr>
                        <a:t>概括</a:t>
                      </a:r>
                      <a:r>
                        <a:rPr lang="en-US" sz="2400" b="1" kern="100">
                          <a:effectLst/>
                          <a:latin typeface="Times New Roman"/>
                          <a:cs typeface="Courier New"/>
                        </a:rPr>
                        <a:t>——</a:t>
                      </a:r>
                      <a:r>
                        <a:rPr lang="zh-CN" sz="2400" b="1" kern="100">
                          <a:effectLst/>
                          <a:latin typeface="Times New Roman"/>
                          <a:cs typeface="Times New Roman"/>
                        </a:rPr>
                        <a:t>扼要说明；第</a:t>
                      </a:r>
                      <a:r>
                        <a:rPr lang="en-US" sz="2400" b="1" kern="100">
                          <a:effectLst/>
                          <a:latin typeface="Times New Roman"/>
                          <a:cs typeface="Courier New"/>
                        </a:rPr>
                        <a:t>(2)</a:t>
                      </a:r>
                      <a:r>
                        <a:rPr lang="zh-CN" sz="2400" b="1" kern="100">
                          <a:effectLst/>
                          <a:latin typeface="Times New Roman"/>
                          <a:cs typeface="Times New Roman"/>
                        </a:rPr>
                        <a:t>问，</a:t>
                      </a:r>
                      <a:r>
                        <a:rPr lang="zh-CN" sz="2400" b="1" u="wavy" kern="100">
                          <a:effectLst/>
                          <a:latin typeface="Times New Roman"/>
                          <a:ea typeface="黑体"/>
                          <a:cs typeface="Times New Roman"/>
                        </a:rPr>
                        <a:t>分析</a:t>
                      </a:r>
                      <a:r>
                        <a:rPr lang="en-US" sz="2400" b="1" kern="100">
                          <a:effectLst/>
                          <a:latin typeface="Times New Roman"/>
                          <a:cs typeface="Courier New"/>
                        </a:rPr>
                        <a:t>——</a:t>
                      </a:r>
                      <a:r>
                        <a:rPr lang="zh-CN" sz="2400" b="1" kern="100">
                          <a:effectLst/>
                          <a:latin typeface="Times New Roman"/>
                          <a:cs typeface="Times New Roman"/>
                        </a:rPr>
                        <a:t>全面归纳。</a:t>
                      </a:r>
                      <a:endParaRPr lang="zh-CN" sz="2400" kern="100">
                        <a:effectLst/>
                        <a:latin typeface="宋体"/>
                        <a:cs typeface="Courier New"/>
                      </a:endParaRPr>
                    </a:p>
                  </a:txBody>
                  <a:tcPr marL="36261" marR="362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1752">
                <a:tc>
                  <a:txBody>
                    <a:bodyPr/>
                    <a:lstStyle/>
                    <a:p>
                      <a:pPr algn="ctr">
                        <a:lnSpc>
                          <a:spcPct val="150000"/>
                        </a:lnSpc>
                        <a:spcAft>
                          <a:spcPts val="0"/>
                        </a:spcAft>
                        <a:tabLst>
                          <a:tab pos="2700655" algn="l"/>
                        </a:tabLst>
                      </a:pPr>
                      <a:r>
                        <a:rPr lang="zh-CN" sz="2400" b="1" kern="100">
                          <a:effectLst/>
                          <a:latin typeface="Times New Roman"/>
                          <a:cs typeface="Times New Roman"/>
                        </a:rPr>
                        <a:t>限制词</a:t>
                      </a:r>
                      <a:endParaRPr lang="zh-CN" sz="2400" kern="100">
                        <a:effectLst/>
                        <a:latin typeface="宋体"/>
                        <a:cs typeface="Courier New"/>
                      </a:endParaRPr>
                    </a:p>
                  </a:txBody>
                  <a:tcPr marL="36261" marR="362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400" b="1" kern="100">
                          <a:effectLst/>
                          <a:latin typeface="Times New Roman"/>
                          <a:cs typeface="Times New Roman"/>
                        </a:rPr>
                        <a:t>第</a:t>
                      </a:r>
                      <a:r>
                        <a:rPr lang="en-US" sz="2400" b="1" kern="100">
                          <a:effectLst/>
                          <a:latin typeface="Times New Roman"/>
                          <a:cs typeface="Courier New"/>
                        </a:rPr>
                        <a:t>(1)</a:t>
                      </a:r>
                      <a:r>
                        <a:rPr lang="zh-CN" sz="2400" b="1" kern="100">
                          <a:effectLst/>
                          <a:latin typeface="Times New Roman"/>
                          <a:cs typeface="Times New Roman"/>
                        </a:rPr>
                        <a:t>问，时空限定</a:t>
                      </a:r>
                      <a:r>
                        <a:rPr lang="en-US" sz="2400" b="1" kern="100">
                          <a:effectLst/>
                          <a:latin typeface="Times New Roman"/>
                          <a:cs typeface="Courier New"/>
                        </a:rPr>
                        <a:t>——</a:t>
                      </a:r>
                      <a:r>
                        <a:rPr lang="en-US" sz="2400" b="1" u="wavy" kern="100">
                          <a:effectLst/>
                          <a:latin typeface="Times New Roman"/>
                          <a:ea typeface="黑体"/>
                          <a:cs typeface="Courier New"/>
                        </a:rPr>
                        <a:t>1955</a:t>
                      </a:r>
                      <a:r>
                        <a:rPr lang="zh-CN" sz="2400" b="1" u="wavy" kern="100">
                          <a:effectLst/>
                          <a:latin typeface="Times New Roman"/>
                          <a:ea typeface="黑体"/>
                          <a:cs typeface="Times New Roman"/>
                        </a:rPr>
                        <a:t>年、</a:t>
                      </a:r>
                      <a:r>
                        <a:rPr lang="en-US" sz="2400" b="1" u="wavy" kern="100">
                          <a:effectLst/>
                          <a:latin typeface="Times New Roman"/>
                          <a:ea typeface="黑体"/>
                          <a:cs typeface="Courier New"/>
                        </a:rPr>
                        <a:t>1956</a:t>
                      </a:r>
                      <a:r>
                        <a:rPr lang="zh-CN" sz="2400" b="1" u="wavy" kern="100">
                          <a:effectLst/>
                          <a:latin typeface="Times New Roman"/>
                          <a:ea typeface="黑体"/>
                          <a:cs typeface="Times New Roman"/>
                        </a:rPr>
                        <a:t>年</a:t>
                      </a:r>
                      <a:r>
                        <a:rPr lang="zh-CN" sz="2400" b="1" kern="100">
                          <a:effectLst/>
                          <a:latin typeface="Times New Roman"/>
                          <a:cs typeface="Times New Roman"/>
                        </a:rPr>
                        <a:t>；内容限定</a:t>
                      </a:r>
                      <a:r>
                        <a:rPr lang="en-US" sz="2400" b="1" kern="100">
                          <a:effectLst/>
                          <a:latin typeface="Times New Roman"/>
                          <a:cs typeface="Courier New"/>
                        </a:rPr>
                        <a:t>——</a:t>
                      </a:r>
                      <a:r>
                        <a:rPr lang="zh-CN" sz="2400" b="1" u="wavy" kern="100">
                          <a:effectLst/>
                          <a:latin typeface="Times New Roman"/>
                          <a:ea typeface="黑体"/>
                          <a:cs typeface="Times New Roman"/>
                        </a:rPr>
                        <a:t>粮、棉、钢产量的指标</a:t>
                      </a:r>
                      <a:r>
                        <a:rPr lang="zh-CN" sz="2400" b="1" kern="100">
                          <a:effectLst/>
                          <a:latin typeface="Times New Roman"/>
                          <a:cs typeface="Times New Roman"/>
                        </a:rPr>
                        <a:t>。第</a:t>
                      </a:r>
                      <a:r>
                        <a:rPr lang="en-US" sz="2400" b="1" kern="100">
                          <a:effectLst/>
                          <a:latin typeface="Times New Roman"/>
                          <a:cs typeface="Courier New"/>
                        </a:rPr>
                        <a:t>(2)</a:t>
                      </a:r>
                      <a:r>
                        <a:rPr lang="zh-CN" sz="2400" b="1" kern="100">
                          <a:effectLst/>
                          <a:latin typeface="Times New Roman"/>
                          <a:cs typeface="Times New Roman"/>
                        </a:rPr>
                        <a:t>问，时空限定</a:t>
                      </a:r>
                      <a:r>
                        <a:rPr lang="en-US" sz="2400" b="1" kern="100">
                          <a:effectLst/>
                          <a:latin typeface="Times New Roman"/>
                          <a:cs typeface="Courier New"/>
                        </a:rPr>
                        <a:t>——</a:t>
                      </a:r>
                      <a:r>
                        <a:rPr lang="en-US" sz="2400" b="1" u="wavy" kern="100">
                          <a:effectLst/>
                          <a:latin typeface="宋体"/>
                          <a:cs typeface="Times New Roman"/>
                        </a:rPr>
                        <a:t>“</a:t>
                      </a:r>
                      <a:r>
                        <a:rPr lang="zh-CN" sz="2400" b="1" u="wavy" kern="100">
                          <a:effectLst/>
                          <a:latin typeface="Times New Roman"/>
                          <a:ea typeface="黑体"/>
                          <a:cs typeface="Times New Roman"/>
                        </a:rPr>
                        <a:t>二五</a:t>
                      </a:r>
                      <a:r>
                        <a:rPr lang="en-US" sz="2400" b="1" u="wavy" kern="100">
                          <a:effectLst/>
                          <a:latin typeface="宋体"/>
                          <a:cs typeface="Times New Roman"/>
                        </a:rPr>
                        <a:t>”</a:t>
                      </a:r>
                      <a:r>
                        <a:rPr lang="zh-CN" sz="2400" b="1" u="wavy" kern="100">
                          <a:effectLst/>
                          <a:latin typeface="Times New Roman"/>
                          <a:ea typeface="黑体"/>
                          <a:cs typeface="Times New Roman"/>
                        </a:rPr>
                        <a:t>计划酝酿中</a:t>
                      </a:r>
                      <a:r>
                        <a:rPr lang="zh-CN" sz="2400" b="1" kern="100">
                          <a:effectLst/>
                          <a:latin typeface="Times New Roman"/>
                          <a:cs typeface="Times New Roman"/>
                        </a:rPr>
                        <a:t>，内容限定</a:t>
                      </a:r>
                      <a:r>
                        <a:rPr lang="en-US" sz="2400" b="1" kern="100">
                          <a:effectLst/>
                          <a:latin typeface="Times New Roman"/>
                          <a:cs typeface="Courier New"/>
                        </a:rPr>
                        <a:t>——</a:t>
                      </a:r>
                      <a:r>
                        <a:rPr lang="zh-CN" sz="2400" b="1" u="wavy" kern="100">
                          <a:effectLst/>
                          <a:latin typeface="Times New Roman"/>
                          <a:ea typeface="黑体"/>
                          <a:cs typeface="Times New Roman"/>
                        </a:rPr>
                        <a:t>指标起落变化</a:t>
                      </a:r>
                      <a:r>
                        <a:rPr lang="zh-CN" sz="2400" b="1" kern="100">
                          <a:effectLst/>
                          <a:latin typeface="Times New Roman"/>
                          <a:ea typeface="黑体"/>
                          <a:cs typeface="Times New Roman"/>
                        </a:rPr>
                        <a:t>。</a:t>
                      </a:r>
                      <a:endParaRPr lang="zh-CN" sz="2400" kern="100">
                        <a:effectLst/>
                        <a:latin typeface="宋体"/>
                        <a:cs typeface="Courier New"/>
                      </a:endParaRPr>
                    </a:p>
                  </a:txBody>
                  <a:tcPr marL="36261" marR="362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8701">
                <a:tc>
                  <a:txBody>
                    <a:bodyPr/>
                    <a:lstStyle/>
                    <a:p>
                      <a:pPr algn="ctr">
                        <a:lnSpc>
                          <a:spcPct val="150000"/>
                        </a:lnSpc>
                        <a:spcAft>
                          <a:spcPts val="0"/>
                        </a:spcAft>
                        <a:tabLst>
                          <a:tab pos="2700655" algn="l"/>
                        </a:tabLst>
                      </a:pPr>
                      <a:r>
                        <a:rPr lang="zh-CN" sz="2400" b="1" kern="100">
                          <a:effectLst/>
                          <a:latin typeface="Times New Roman"/>
                          <a:cs typeface="Times New Roman"/>
                        </a:rPr>
                        <a:t>核心词</a:t>
                      </a:r>
                      <a:endParaRPr lang="zh-CN" sz="2400" kern="100">
                        <a:effectLst/>
                        <a:latin typeface="宋体"/>
                        <a:cs typeface="Courier New"/>
                      </a:endParaRPr>
                    </a:p>
                  </a:txBody>
                  <a:tcPr marL="36261" marR="362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(1)</a:t>
                      </a:r>
                      <a:r>
                        <a:rPr lang="zh-CN" sz="2400" b="1" kern="100" dirty="0">
                          <a:effectLst/>
                          <a:latin typeface="Times New Roman"/>
                          <a:cs typeface="Times New Roman"/>
                        </a:rPr>
                        <a:t>问，</a:t>
                      </a:r>
                      <a:r>
                        <a:rPr lang="zh-CN" sz="2400" b="1" u="wavy" kern="100" dirty="0">
                          <a:effectLst/>
                          <a:latin typeface="Times New Roman"/>
                          <a:ea typeface="黑体"/>
                          <a:cs typeface="Times New Roman"/>
                        </a:rPr>
                        <a:t>变化</a:t>
                      </a:r>
                      <a:r>
                        <a:rPr lang="zh-CN" sz="2400" b="1" kern="100" dirty="0">
                          <a:effectLst/>
                          <a:latin typeface="Times New Roman"/>
                          <a:cs typeface="Times New Roman"/>
                        </a:rPr>
                        <a:t>；第</a:t>
                      </a:r>
                      <a:r>
                        <a:rPr lang="en-US" sz="2400" b="1" kern="100" dirty="0">
                          <a:effectLst/>
                          <a:latin typeface="Times New Roman"/>
                          <a:cs typeface="Courier New"/>
                        </a:rPr>
                        <a:t>(2)</a:t>
                      </a:r>
                      <a:r>
                        <a:rPr lang="zh-CN" sz="2400" b="1" kern="100" dirty="0">
                          <a:effectLst/>
                          <a:latin typeface="Times New Roman"/>
                          <a:cs typeface="Times New Roman"/>
                        </a:rPr>
                        <a:t>问，</a:t>
                      </a:r>
                      <a:r>
                        <a:rPr lang="zh-CN" sz="2400" b="1" u="wavy" kern="100" dirty="0">
                          <a:effectLst/>
                          <a:latin typeface="Times New Roman"/>
                          <a:ea typeface="黑体"/>
                          <a:cs typeface="Times New Roman"/>
                        </a:rPr>
                        <a:t>原因</a:t>
                      </a:r>
                      <a:r>
                        <a:rPr lang="zh-CN" sz="2400" b="1" kern="100" dirty="0">
                          <a:effectLst/>
                          <a:latin typeface="Times New Roman"/>
                          <a:cs typeface="Times New Roman"/>
                        </a:rPr>
                        <a:t>。</a:t>
                      </a:r>
                      <a:endParaRPr lang="zh-CN" sz="2400" kern="100" dirty="0">
                        <a:effectLst/>
                        <a:latin typeface="宋体"/>
                        <a:cs typeface="Courier New"/>
                      </a:endParaRPr>
                    </a:p>
                  </a:txBody>
                  <a:tcPr marL="36261" marR="3626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167623737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47223" y="896087"/>
            <a:ext cx="11647294" cy="586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2700655" algn="l"/>
              </a:tabLst>
            </a:pPr>
            <a:r>
              <a:rPr lang="zh-CN" altLang="zh-CN" sz="2400" b="1" kern="100" dirty="0">
                <a:latin typeface="Times New Roman"/>
                <a:ea typeface="华文新魏"/>
                <a:cs typeface="Times New Roman"/>
              </a:rPr>
              <a:t>第二步　读材料·提信息</a:t>
            </a:r>
            <a:endParaRPr lang="zh-CN" altLang="zh-CN" sz="1050" kern="100" dirty="0">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xmlns="" val="2006952555"/>
              </p:ext>
            </p:extLst>
          </p:nvPr>
        </p:nvGraphicFramePr>
        <p:xfrm>
          <a:off x="406510" y="1957765"/>
          <a:ext cx="10945406" cy="3199457"/>
        </p:xfrm>
        <a:graphic>
          <a:graphicData uri="http://schemas.openxmlformats.org/drawingml/2006/table">
            <a:tbl>
              <a:tblPr/>
              <a:tblGrid>
                <a:gridCol w="10945406"/>
              </a:tblGrid>
              <a:tr h="3199457">
                <a:tc>
                  <a:txBody>
                    <a:bodyPr/>
                    <a:lstStyle/>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(1)</a:t>
                      </a:r>
                      <a:r>
                        <a:rPr lang="zh-CN" sz="2400" b="1" kern="100" dirty="0">
                          <a:effectLst/>
                          <a:latin typeface="Times New Roman"/>
                          <a:cs typeface="Times New Roman"/>
                        </a:rPr>
                        <a:t>问，根据材料一中三个方案中</a:t>
                      </a:r>
                      <a:r>
                        <a:rPr lang="en-US" sz="2400" b="1" kern="100" dirty="0">
                          <a:effectLst/>
                          <a:latin typeface="宋体"/>
                          <a:cs typeface="Times New Roman"/>
                        </a:rPr>
                        <a:t>“</a:t>
                      </a:r>
                      <a:r>
                        <a:rPr lang="zh-CN" sz="2400" b="1" u="wavy" kern="100" dirty="0">
                          <a:effectLst/>
                          <a:latin typeface="Times New Roman"/>
                          <a:cs typeface="Times New Roman"/>
                        </a:rPr>
                        <a:t>粮、棉、钢</a:t>
                      </a:r>
                      <a:r>
                        <a:rPr lang="en-US" sz="2400" b="1" u="wavy" kern="100" dirty="0">
                          <a:effectLst/>
                          <a:latin typeface="宋体"/>
                          <a:cs typeface="Times New Roman"/>
                        </a:rPr>
                        <a:t>”</a:t>
                      </a:r>
                      <a:r>
                        <a:rPr lang="zh-CN" sz="2400" b="1" u="wavy" kern="100" dirty="0">
                          <a:effectLst/>
                          <a:latin typeface="Times New Roman"/>
                          <a:cs typeface="Times New Roman"/>
                        </a:rPr>
                        <a:t>产量的指标</a:t>
                      </a:r>
                      <a:r>
                        <a:rPr lang="zh-CN" sz="2400" b="1" kern="100" dirty="0">
                          <a:effectLst/>
                          <a:latin typeface="Times New Roman"/>
                          <a:cs typeface="Times New Roman"/>
                        </a:rPr>
                        <a:t>来直接概括。</a:t>
                      </a:r>
                      <a:endParaRPr lang="zh-CN" sz="2400" kern="100" dirty="0">
                        <a:effectLst/>
                        <a:latin typeface="宋体"/>
                        <a:cs typeface="Courier New"/>
                      </a:endParaRPr>
                    </a:p>
                    <a:p>
                      <a:pPr algn="l">
                        <a:lnSpc>
                          <a:spcPct val="150000"/>
                        </a:lnSpc>
                        <a:spcAft>
                          <a:spcPts val="0"/>
                        </a:spcAft>
                        <a:tabLst>
                          <a:tab pos="2700655" algn="l"/>
                        </a:tabLst>
                      </a:pPr>
                      <a:r>
                        <a:rPr lang="zh-CN" sz="2400" b="1" kern="100" dirty="0">
                          <a:effectLst/>
                          <a:latin typeface="Times New Roman"/>
                          <a:cs typeface="Times New Roman"/>
                        </a:rPr>
                        <a:t>第</a:t>
                      </a:r>
                      <a:r>
                        <a:rPr lang="en-US" sz="2400" b="1" kern="100" dirty="0">
                          <a:effectLst/>
                          <a:latin typeface="Times New Roman"/>
                          <a:cs typeface="Courier New"/>
                        </a:rPr>
                        <a:t>(2)</a:t>
                      </a:r>
                      <a:r>
                        <a:rPr lang="zh-CN" sz="2400" b="1" kern="100" dirty="0">
                          <a:effectLst/>
                          <a:latin typeface="Times New Roman"/>
                          <a:cs typeface="Times New Roman"/>
                        </a:rPr>
                        <a:t>问，根据材料信息</a:t>
                      </a:r>
                      <a:r>
                        <a:rPr lang="en-US" sz="2400" b="1" kern="100" dirty="0">
                          <a:effectLst/>
                          <a:latin typeface="宋体"/>
                          <a:cs typeface="Times New Roman"/>
                        </a:rPr>
                        <a:t>“</a:t>
                      </a:r>
                      <a:r>
                        <a:rPr lang="zh-CN" sz="2400" b="1" u="wavy" kern="100" dirty="0">
                          <a:effectLst/>
                          <a:latin typeface="Times New Roman"/>
                          <a:cs typeface="Times New Roman"/>
                        </a:rPr>
                        <a:t>现在有点急躁的苗头，这需要注意</a:t>
                      </a:r>
                      <a:r>
                        <a:rPr lang="en-US" sz="2400" b="1" kern="100" dirty="0">
                          <a:effectLst/>
                          <a:latin typeface="宋体"/>
                          <a:cs typeface="Times New Roman"/>
                        </a:rPr>
                        <a:t>”</a:t>
                      </a:r>
                      <a:r>
                        <a:rPr lang="en-US" sz="2400" b="1" u="wavy" kern="100" dirty="0">
                          <a:effectLst/>
                          <a:latin typeface="宋体"/>
                          <a:cs typeface="Times New Roman"/>
                        </a:rPr>
                        <a:t>“</a:t>
                      </a:r>
                      <a:r>
                        <a:rPr lang="zh-CN" sz="2400" b="1" u="wavy" kern="100" dirty="0">
                          <a:effectLst/>
                          <a:latin typeface="Times New Roman"/>
                          <a:cs typeface="Times New Roman"/>
                        </a:rPr>
                        <a:t>计划必须建立在平衡和可靠的基础上</a:t>
                      </a:r>
                      <a:r>
                        <a:rPr lang="zh-CN" sz="2400" b="1" kern="100" dirty="0">
                          <a:effectLst/>
                          <a:latin typeface="Times New Roman"/>
                          <a:cs typeface="Times New Roman"/>
                        </a:rPr>
                        <a:t>。计算生产能力，除人力条件外，还必须考虑到物资与其他条件</a:t>
                      </a:r>
                      <a:r>
                        <a:rPr lang="en-US" sz="2400" b="1" kern="100" dirty="0">
                          <a:effectLst/>
                          <a:latin typeface="宋体"/>
                          <a:cs typeface="Times New Roman"/>
                        </a:rPr>
                        <a:t>”“</a:t>
                      </a:r>
                      <a:r>
                        <a:rPr lang="zh-CN" sz="2400" b="1" u="wavy" kern="100" dirty="0">
                          <a:effectLst/>
                          <a:latin typeface="Times New Roman"/>
                          <a:cs typeface="Times New Roman"/>
                        </a:rPr>
                        <a:t>我的脑子开始也有点好大喜功，去年三四月间才开始变化，找了三十几个部的同志谈话，以后在最高国务会议上讲了十大关系</a:t>
                      </a:r>
                      <a:r>
                        <a:rPr lang="en-US" sz="2400" b="1" kern="100" dirty="0">
                          <a:effectLst/>
                          <a:latin typeface="宋体"/>
                          <a:cs typeface="Times New Roman"/>
                        </a:rPr>
                        <a:t>”</a:t>
                      </a:r>
                      <a:r>
                        <a:rPr lang="zh-CN" sz="2400" b="1" kern="100" dirty="0">
                          <a:effectLst/>
                          <a:latin typeface="Times New Roman"/>
                          <a:cs typeface="Times New Roman"/>
                        </a:rPr>
                        <a:t>概括。</a:t>
                      </a:r>
                      <a:endParaRPr lang="zh-CN" sz="2400" kern="100" dirty="0">
                        <a:effectLst/>
                        <a:latin typeface="宋体"/>
                        <a:cs typeface="Courier New"/>
                      </a:endParaRPr>
                    </a:p>
                  </a:txBody>
                  <a:tcPr marL="54392" marR="543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46582970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81354" y="1014837"/>
            <a:ext cx="11647294" cy="5863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50000"/>
              </a:lnSpc>
              <a:spcAft>
                <a:spcPts val="0"/>
              </a:spcAft>
              <a:tabLst>
                <a:tab pos="1170305" algn="l"/>
                <a:tab pos="2340610" algn="l"/>
              </a:tabLst>
            </a:pPr>
            <a:r>
              <a:rPr lang="zh-CN" altLang="zh-CN" sz="2400" b="1" kern="100" dirty="0">
                <a:latin typeface="Times New Roman"/>
                <a:ea typeface="华文新魏"/>
                <a:cs typeface="Times New Roman"/>
              </a:rPr>
              <a:t>第三步　列要点</a:t>
            </a:r>
            <a:r>
              <a:rPr lang="en-US" altLang="zh-CN" sz="2400" b="1" kern="100" dirty="0">
                <a:latin typeface="Times New Roman"/>
                <a:ea typeface="华文新魏"/>
              </a:rPr>
              <a:t>·</a:t>
            </a:r>
            <a:r>
              <a:rPr lang="zh-CN" altLang="zh-CN" sz="2400" b="1" kern="100" dirty="0">
                <a:latin typeface="Times New Roman"/>
                <a:ea typeface="华文新魏"/>
                <a:cs typeface="Times New Roman"/>
              </a:rPr>
              <a:t>组答案</a:t>
            </a:r>
            <a:endParaRPr lang="zh-CN" altLang="zh-CN" sz="1050" b="1" kern="100" dirty="0">
              <a:effectLst/>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xmlns="" val="803014799"/>
              </p:ext>
            </p:extLst>
          </p:nvPr>
        </p:nvGraphicFramePr>
        <p:xfrm>
          <a:off x="911334" y="1988815"/>
          <a:ext cx="10657369" cy="3744481"/>
        </p:xfrm>
        <a:graphic>
          <a:graphicData uri="http://schemas.openxmlformats.org/drawingml/2006/table">
            <a:tbl>
              <a:tblPr/>
              <a:tblGrid>
                <a:gridCol w="10657369"/>
              </a:tblGrid>
              <a:tr h="3744481">
                <a:tc>
                  <a:txBody>
                    <a:bodyPr/>
                    <a:lstStyle/>
                    <a:p>
                      <a:pPr algn="l">
                        <a:lnSpc>
                          <a:spcPct val="150000"/>
                        </a:lnSpc>
                        <a:spcAft>
                          <a:spcPts val="0"/>
                        </a:spcAft>
                        <a:tabLst>
                          <a:tab pos="2700655" algn="l"/>
                        </a:tabLst>
                      </a:pPr>
                      <a:r>
                        <a:rPr lang="en-US" sz="2400" b="1" kern="100" dirty="0">
                          <a:effectLst/>
                          <a:latin typeface="Times New Roman"/>
                          <a:cs typeface="Courier New"/>
                        </a:rPr>
                        <a:t>(1)</a:t>
                      </a:r>
                      <a:r>
                        <a:rPr lang="zh-CN" sz="2400" b="1" kern="100" dirty="0">
                          <a:effectLst/>
                          <a:latin typeface="Times New Roman"/>
                          <a:cs typeface="Times New Roman"/>
                        </a:rPr>
                        <a:t>第一个方案，粮、棉、钢产量较低；第二个方案，粮、棉、钢产量较高；第三个方案，对粮、棉产量作了下调。</a:t>
                      </a:r>
                      <a:endParaRPr lang="zh-CN" sz="2400" kern="100" dirty="0">
                        <a:effectLst/>
                        <a:latin typeface="宋体"/>
                        <a:cs typeface="Courier New"/>
                      </a:endParaRPr>
                    </a:p>
                    <a:p>
                      <a:pPr algn="l">
                        <a:lnSpc>
                          <a:spcPct val="150000"/>
                        </a:lnSpc>
                        <a:spcAft>
                          <a:spcPts val="0"/>
                        </a:spcAft>
                        <a:tabLst>
                          <a:tab pos="2700655" algn="l"/>
                        </a:tabLst>
                      </a:pPr>
                      <a:r>
                        <a:rPr lang="en-US" sz="2400" b="1" kern="100" dirty="0">
                          <a:effectLst/>
                          <a:latin typeface="Times New Roman"/>
                          <a:cs typeface="Courier New"/>
                        </a:rPr>
                        <a:t>(2)1955</a:t>
                      </a:r>
                      <a:r>
                        <a:rPr lang="zh-CN" sz="2400" b="1" kern="100" dirty="0">
                          <a:effectLst/>
                          <a:latin typeface="Times New Roman"/>
                          <a:cs typeface="Times New Roman"/>
                        </a:rPr>
                        <a:t>年，三大改造进入高潮阶段，一些部门在经济建设的指导思想上，出现急躁冒进情绪，希望加快经济建设的步伐，提早完成工业化，因此，出现加快建设的第二个方案。周恩来反对冒进，力主制定计划要实事求是，不能超越现实的物质条件，因此，出现放慢速度的第三个方案。</a:t>
                      </a:r>
                      <a:endParaRPr lang="zh-CN" sz="2400" kern="100" dirty="0">
                        <a:effectLst/>
                        <a:latin typeface="宋体"/>
                        <a:cs typeface="Courier New"/>
                      </a:endParaRPr>
                    </a:p>
                  </a:txBody>
                  <a:tcPr marL="49447" marR="4944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338908691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rot="20784402" flipH="1" flipV="1">
            <a:off x="7824363" y="3403693"/>
            <a:ext cx="4000325" cy="3602451"/>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570</TotalTime>
  <Words>4019</Words>
  <Application>Microsoft Office PowerPoint</Application>
  <PresentationFormat>自定义</PresentationFormat>
  <Paragraphs>255</Paragraphs>
  <Slides>39</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39</vt:i4>
      </vt:variant>
    </vt:vector>
  </HeadingPairs>
  <TitlesOfParts>
    <vt:vector size="41" baseType="lpstr">
      <vt:lpstr>Office 主题</vt:lpstr>
      <vt:lpstr>文档</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lpstr>幻灯片 38</vt:lpstr>
      <vt:lpstr>幻灯片 39</vt:lpstr>
    </vt:vector>
  </TitlesOfParts>
  <Company>china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syg</dc:creator>
  <cp:lastModifiedBy>Administrator</cp:lastModifiedBy>
  <cp:revision>283</cp:revision>
  <dcterms:created xsi:type="dcterms:W3CDTF">2018-01-02T04:06:00Z</dcterms:created>
  <dcterms:modified xsi:type="dcterms:W3CDTF">2019-09-01T07:36:44Z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KSOProductBuildVer" pid="2">
    <vt:lpwstr>2052-10.1.0.7106</vt:lpwstr>
  </property>
  <property fmtid="{D5CDD505-2E9C-101B-9397-08002B2CF9AE}" name="NXPowerLiteLastOptimized" pid="3">
    <vt:lpwstr>593196</vt:lpwstr>
  </property>
  <property fmtid="{D5CDD505-2E9C-101B-9397-08002B2CF9AE}" name="NXPowerLiteSettings" pid="4">
    <vt:lpwstr>F7000400038000</vt:lpwstr>
  </property>
  <property fmtid="{D5CDD505-2E9C-101B-9397-08002B2CF9AE}" name="NXPowerLiteVersion" pid="5">
    <vt:lpwstr>D5.0.3</vt:lpwstr>
  </property>
</Properties>
</file>