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409" r:id="rId3"/>
    <p:sldId id="410" r:id="rId4"/>
    <p:sldId id="411" r:id="rId5"/>
    <p:sldId id="421" r:id="rId6"/>
    <p:sldId id="420" r:id="rId7"/>
    <p:sldId id="419" r:id="rId8"/>
    <p:sldId id="418" r:id="rId9"/>
    <p:sldId id="417" r:id="rId10"/>
    <p:sldId id="416" r:id="rId11"/>
    <p:sldId id="415" r:id="rId12"/>
    <p:sldId id="414" r:id="rId13"/>
    <p:sldId id="413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单击此处编辑文本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5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6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9.xml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58775" y="1889125"/>
            <a:ext cx="5400675" cy="3048000"/>
          </a:xfrm>
          <a:prstGeom prst="rect">
            <a:avLst/>
          </a:prstGeom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are the family doing?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Why are they doing that?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	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does this cartoon imply?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863850" y="333375"/>
            <a:ext cx="3221038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Getting ready</a:t>
            </a:r>
            <a:endParaRPr kumimoji="0" lang="zh-CN" altLang="zh-CN" kern="1200" cap="none" spc="0" normalizeH="0" baseline="0" noProof="0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4" name="矩形 21"/>
          <p:cNvSpPr>
            <a:spLocks noChangeArrowheads="1"/>
          </p:cNvSpPr>
          <p:nvPr/>
        </p:nvSpPr>
        <p:spPr bwMode="auto">
          <a:xfrm>
            <a:off x="0" y="1052513"/>
            <a:ext cx="9144000" cy="523875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Look at the cartoon and answer the questions.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58775" y="4787900"/>
            <a:ext cx="5840413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32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It implies that TVs are important </a:t>
            </a:r>
            <a:endParaRPr kumimoji="0" lang="en-US" altLang="zh-CN" sz="32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sz="32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in people’s daily lives.</a:t>
            </a:r>
            <a:endParaRPr kumimoji="0" lang="zh-CN" altLang="en-US" sz="32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359145">
            <a:off x="5862320" y="1591310"/>
            <a:ext cx="5765165" cy="3148330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395605" y="499745"/>
            <a:ext cx="9144000" cy="544513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Brainstorm the question below.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95288" y="1196975"/>
            <a:ext cx="8064500" cy="646113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is your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favourite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 TV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?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43010" name="Picture 2" descr="https://timgsa.baidu.com/timg?image&amp;quality=80&amp;size=b9999_10000&amp;sec=1497229003&amp;di=b8b8eafbfa1ca61c833f26016b25a0f2&amp;imgtype=jpg&amp;er=1&amp;src=http%3A%2F%2Fwww.shangbaoindonesia.com%2Fwp-content%2Fuploads%2F2012%2F06%2F2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87563" y="1989138"/>
            <a:ext cx="4860925" cy="3240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矩形 21"/>
          <p:cNvSpPr/>
          <p:nvPr/>
        </p:nvSpPr>
        <p:spPr>
          <a:xfrm>
            <a:off x="2033588" y="5516563"/>
            <a:ext cx="4986338" cy="647700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beauty contest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选美比赛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395288" y="692150"/>
            <a:ext cx="8064500" cy="646113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is your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favourite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 TV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?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00113" y="4724400"/>
            <a:ext cx="2684463" cy="1201738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puppet show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木偶剧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57346" name="Picture 2" descr="https://timgsa.baidu.com/timg?image&amp;quality=80&amp;size=b9999_10000&amp;sec=1496634560571&amp;di=4c70ad344a79d4f16766e02eaeed217f&amp;imgtype=0&amp;src=http%3A%2F%2Fs9.sinaimg.cn%2Fmw690%2F001qcC6zgy6L9EA2q3618%266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844675"/>
            <a:ext cx="3598862" cy="2389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48" name="Picture 4" descr="https://timgsa.baidu.com/timg?image&amp;quality=80&amp;size=b9999_10000&amp;sec=1496634643752&amp;di=22c3ffabafce96175b315d657ec6934e&amp;imgtype=0&amp;src=http%3A%2F%2Fs14.sinaimg.cn%2Fbmiddle%2F0064OV25zy6Tw2sdCuF9d%266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925" y="1628775"/>
            <a:ext cx="3598863" cy="2695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5857875" y="4724400"/>
            <a:ext cx="1698625" cy="1201738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cartoon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卡通片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395288" y="692150"/>
            <a:ext cx="8064500" cy="646113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is your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favourite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 TV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?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83275" y="4724400"/>
            <a:ext cx="1646238" cy="1201738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concert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音乐会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59394" name="Picture 2" descr="https://timgsa.baidu.com/timg?image&amp;quality=80&amp;size=b9999_10000&amp;sec=1496634997818&amp;di=3540362eb4f010e01e69fcd88979f534&amp;imgtype=0&amp;src=http%3A%2F%2Fpic1.win4000.com%2Fwallpaper%2F0%2F584a9468a4b2a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16113"/>
            <a:ext cx="3598862" cy="2025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396" name="Picture 4" descr="https://timgsa.baidu.com/timg?image&amp;quality=80&amp;size=b9999_10000&amp;sec=1496635079240&amp;di=50cb348ab300365dec708e85949501df&amp;imgtype=0&amp;src=http%3A%2F%2Fwww.sino-life.com%2Fupload%2Fresources%2Fimage%2F2015%2F03%2F15%2F250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4663" y="2146300"/>
            <a:ext cx="4679950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矩形 21"/>
          <p:cNvSpPr/>
          <p:nvPr/>
        </p:nvSpPr>
        <p:spPr>
          <a:xfrm>
            <a:off x="544513" y="4724400"/>
            <a:ext cx="3395663" cy="1201738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romantic drama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浪漫剧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" name="矩形 21"/>
          <p:cNvSpPr/>
          <p:nvPr/>
        </p:nvSpPr>
        <p:spPr>
          <a:xfrm>
            <a:off x="693738" y="4724400"/>
            <a:ext cx="3095625" cy="1201738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singing contest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歌唱比赛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2593" y="692150"/>
            <a:ext cx="8064500" cy="646113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is your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favourite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 TV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?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3" name="Picture 2" descr="https://timgsa.baidu.com/timg?image&amp;quality=80&amp;size=b9999_10000&amp;sec=1496635405059&amp;di=0b46f41bca15e18b16c38e9ecd5c091b&amp;imgtype=0&amp;src=http%3A%2F%2Fimg.tvhomeimg.com%2Fuploads%2F2016%2F07%2F15%2F5ad677f225ff5820051ee8b3edcbd57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593" y="1700213"/>
            <a:ext cx="3600450" cy="2298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4" descr="https://timgsa.baidu.com/timg?image&amp;quality=80&amp;size=b9999_10000&amp;sec=1496635487967&amp;di=cd1f2c4822437c40219c606b2ca6cec9&amp;imgtype=0&amp;src=http%3A%2F%2Fa4.att.hudong.com%2F02%2F67%2F01300542891816141759679503423_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6643" y="1700213"/>
            <a:ext cx="3600450" cy="2400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4500563" y="4724400"/>
            <a:ext cx="4189413" cy="1201738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cookery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烹饪节目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395288" y="692150"/>
            <a:ext cx="8064500" cy="646113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is your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favourite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 TV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?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61442" name="Picture 2" descr="https://timgsa.baidu.com/timg?image&amp;quality=80&amp;size=b9999_10000&amp;sec=1496635623720&amp;di=b00c2e6375adca6b12c3e5e4a47d82a4&amp;imgtype=0&amp;src=http%3A%2F%2Fwww.cctv.com%2Fprogram%2Fhljt%2F20071204%2Fimages%2F106986_119676039203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050" y="1341438"/>
            <a:ext cx="4679950" cy="350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矩形 21"/>
          <p:cNvSpPr/>
          <p:nvPr/>
        </p:nvSpPr>
        <p:spPr>
          <a:xfrm>
            <a:off x="1898650" y="4892675"/>
            <a:ext cx="5121275" cy="1200150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sitcom(situation comedy)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情景喜剧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2" descr="QQ截图201407241420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700" y="2495550"/>
            <a:ext cx="7412038" cy="428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6"/>
          <p:cNvSpPr txBox="1"/>
          <p:nvPr/>
        </p:nvSpPr>
        <p:spPr>
          <a:xfrm>
            <a:off x="1257300" y="4275138"/>
            <a:ext cx="13843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director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1214438" y="5013325"/>
            <a:ext cx="2079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cameraman  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 Box 8"/>
          <p:cNvSpPr txBox="1"/>
          <p:nvPr/>
        </p:nvSpPr>
        <p:spPr>
          <a:xfrm>
            <a:off x="6945313" y="2832100"/>
            <a:ext cx="21986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sound operator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 Box 9"/>
          <p:cNvSpPr txBox="1"/>
          <p:nvPr/>
        </p:nvSpPr>
        <p:spPr>
          <a:xfrm>
            <a:off x="6292850" y="6149975"/>
            <a:ext cx="23987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make-up artist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 Box 10"/>
          <p:cNvSpPr txBox="1"/>
          <p:nvPr/>
        </p:nvSpPr>
        <p:spPr>
          <a:xfrm>
            <a:off x="1244600" y="5784850"/>
            <a:ext cx="17399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lighting operator 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0" y="798513"/>
            <a:ext cx="9144000" cy="830263"/>
          </a:xfrm>
          <a:prstGeom prst="rect">
            <a:avLst/>
          </a:prstGeom>
          <a:noFill/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The picture below shows the filming of a TV </a:t>
            </a:r>
            <a:r>
              <a:rPr kumimoji="0" lang="en-US" altLang="zh-CN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programme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. Write the words in the correct boxes.</a:t>
            </a:r>
            <a:endParaRPr kumimoji="0" lang="en-US" altLang="zh-CN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2124075" y="188913"/>
            <a:ext cx="626427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What do you know about …?</a:t>
            </a:r>
            <a:endParaRPr kumimoji="0" lang="zh-CN" altLang="zh-CN" kern="1200" cap="none" spc="0" normalizeH="0" baseline="0" noProof="0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2"/>
          <a:srcRect l="3830" t="47804" r="27716" b="38193"/>
          <a:stretch>
            <a:fillRect/>
          </a:stretch>
        </p:blipFill>
        <p:spPr>
          <a:xfrm>
            <a:off x="1512888" y="1700213"/>
            <a:ext cx="6299200" cy="7239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7" name="Rectangle 5"/>
          <p:cNvSpPr/>
          <p:nvPr/>
        </p:nvSpPr>
        <p:spPr>
          <a:xfrm>
            <a:off x="265113" y="2035175"/>
            <a:ext cx="376237" cy="5540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>
                <a:solidFill>
                  <a:srgbClr val="FF0000"/>
                </a:solidFill>
              </a:rPr>
              <a:t>a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8198" name="Rectangle 6"/>
          <p:cNvSpPr/>
          <p:nvPr/>
        </p:nvSpPr>
        <p:spPr>
          <a:xfrm>
            <a:off x="177800" y="4486275"/>
            <a:ext cx="398463" cy="5540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000" b="1">
                <a:solidFill>
                  <a:srgbClr val="FF0000"/>
                </a:solidFill>
              </a:rPr>
              <a:t>b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360613" y="260350"/>
            <a:ext cx="3506788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Before you read</a:t>
            </a:r>
            <a:endParaRPr kumimoji="0" lang="zh-CN" altLang="zh-CN" kern="1200" cap="none" spc="0" normalizeH="0" baseline="0" noProof="0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9" name="矩形 21"/>
          <p:cNvSpPr>
            <a:spLocks noChangeArrowheads="1"/>
          </p:cNvSpPr>
          <p:nvPr/>
        </p:nvSpPr>
        <p:spPr bwMode="auto">
          <a:xfrm>
            <a:off x="0" y="962025"/>
            <a:ext cx="9144000" cy="954088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Look at the picture and the title of the article on page 67. Then answer the questions below.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1506" name="Rectangle 2"/>
          <p:cNvSpPr>
            <a:spLocks noGrp="1"/>
          </p:cNvSpPr>
          <p:nvPr/>
        </p:nvSpPr>
        <p:spPr>
          <a:xfrm>
            <a:off x="558800" y="2060575"/>
            <a:ext cx="8477250" cy="475932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itchFamily="18" charset="2"/>
              <a:buChar char=""/>
              <a:defRPr sz="24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DD9"/>
              </a:buClr>
              <a:buSzPct val="70000"/>
              <a:buFont typeface="Wingdings 2" pitchFamily="18" charset="2"/>
              <a:buChar char=""/>
              <a:defRPr sz="21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rgbClr val="000000"/>
                </a:solidFill>
              </a:rPr>
              <a:t>1.What type of programme are the people making at the TV studio?</a:t>
            </a:r>
            <a:endParaRPr lang="zh-CN" altLang="en-US" sz="3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rgbClr val="000000"/>
                </a:solidFill>
              </a:rPr>
              <a:t>a A quiz sho</a:t>
            </a:r>
            <a:r>
              <a:rPr lang="en-US" altLang="zh-CN" sz="3000">
                <a:solidFill>
                  <a:srgbClr val="000000"/>
                </a:solidFill>
              </a:rPr>
              <a:t>w.     b  A travel show.     c A talent show.</a:t>
            </a:r>
            <a:endParaRPr lang="en-US" altLang="zh-CN" sz="3000">
              <a:solidFill>
                <a:srgbClr val="000000"/>
              </a:solidFill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rgbClr val="000000"/>
                </a:solidFill>
              </a:rPr>
              <a:t>2.What is the name of the programme?</a:t>
            </a:r>
            <a:endParaRPr lang="zh-CN" altLang="en-US" sz="3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rgbClr val="000000"/>
                </a:solidFill>
              </a:rPr>
              <a:t>3.What surprising thing is happening in the picture?</a:t>
            </a:r>
            <a:endParaRPr lang="zh-CN" altLang="en-US" sz="3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rgbClr val="000000"/>
                </a:solidFill>
              </a:rPr>
              <a:t>a A woman is crying.</a:t>
            </a:r>
            <a:r>
              <a:rPr lang="en-US" altLang="zh-CN" sz="3000">
                <a:solidFill>
                  <a:srgbClr val="000000"/>
                </a:solidFill>
              </a:rPr>
              <a:t>     </a:t>
            </a:r>
            <a:r>
              <a:rPr lang="zh-CN" altLang="en-US" sz="3000" dirty="0">
                <a:solidFill>
                  <a:srgbClr val="000000"/>
                </a:solidFill>
              </a:rPr>
              <a:t>b A woman has passed out.</a:t>
            </a:r>
            <a:endParaRPr lang="zh-CN" altLang="en-US" sz="3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3000" dirty="0">
                <a:solidFill>
                  <a:srgbClr val="000000"/>
                </a:solidFill>
              </a:rPr>
              <a:t>c A woman has won the quiz.</a:t>
            </a:r>
            <a:endParaRPr lang="zh-CN" altLang="en-US" sz="3000" dirty="0">
              <a:solidFill>
                <a:srgbClr val="00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457200" y="647065"/>
            <a:ext cx="9144000" cy="522288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Read lines 1 to 12 of the story.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457200" y="1655763"/>
            <a:ext cx="8867775" cy="4362450"/>
          </a:xfrm>
          <a:prstGeom prst="rect">
            <a:avLst/>
          </a:prstGeom>
          <a:noFill/>
          <a:ln>
            <a:miter lim="800000"/>
          </a:ln>
        </p:spPr>
        <p:txBody>
          <a:bodyPr wrap="square">
            <a:spAutoFit/>
          </a:bodyPr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"Five minutes to go," shouted the director. "Is everyone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ready? "I'm glad that I'm not one of the contestants!" 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Denise said. "I'm not that brave. "Oh, I'd love to be a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contestant," said Angela. The three contestants were 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sitting at their desks on the stage and waiting. The hot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lights were shining down upon them. Suddenly one of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273050" marR="0" indent="-273050" defTabSz="91440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defRPr/>
            </a:pPr>
            <a:r>
              <a:rPr kumimoji="0" lang="en-US" altLang="zh-CN" sz="3000" kern="0" cap="none" spc="0" normalizeH="0" baseline="0" noProof="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them passed out and fell across her desk.</a:t>
            </a:r>
            <a:endParaRPr kumimoji="0" lang="en-US" altLang="zh-CN" sz="3000" kern="0" cap="none" spc="0" normalizeH="0" baseline="0" noProof="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908050"/>
            <a:ext cx="9144000" cy="523875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Fill in the blanks. 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72200" y="1700808"/>
            <a:ext cx="121058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rgbClr val="009DD9">
                  <a:shade val="75000"/>
                </a:srgbClr>
              </a:contourClr>
            </a:sp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studio</a:t>
            </a:r>
            <a:endParaRPr kumimoji="0" lang="zh-CN" altLang="en-US" sz="2000" b="1" i="0" u="none" strike="noStrike" kern="1200" cap="none" spc="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88024" y="2636911"/>
            <a:ext cx="1508746" cy="58477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rgbClr val="009DD9">
                  <a:shade val="75000"/>
                </a:srgbClr>
              </a:contourClr>
            </a:sp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director</a:t>
            </a:r>
            <a:endParaRPr kumimoji="0" lang="zh-CN" altLang="en-US" sz="2000" b="1" i="0" u="none" strike="noStrike" kern="1200" cap="none" spc="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3645024"/>
            <a:ext cx="2077813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rgbClr val="009DD9">
                  <a:shade val="75000"/>
                </a:srgbClr>
              </a:contourClr>
            </a:sp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contestants</a:t>
            </a:r>
            <a:endParaRPr kumimoji="0" lang="zh-CN" altLang="en-US" sz="2000" b="1" i="0" u="none" strike="noStrike" kern="1200" cap="none" spc="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84213" y="1700213"/>
            <a:ext cx="7848600" cy="4032250"/>
          </a:xfrm>
          <a:prstGeom prst="rect">
            <a:avLst/>
          </a:prstGeom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Denise and Angela were at the TV ______. They were in the audience. The Travel Quiz was about to begin. The _______ was checking if everything was OK. The _________  were sitting on the stage. The two big lights were shining down upon them. It was very hot. Suddenly, one of them felt sick and ____________.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47663" y="5148480"/>
            <a:ext cx="1952780" cy="58477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rgbClr val="009DD9">
                  <a:shade val="75000"/>
                </a:srgbClr>
              </a:contourClr>
            </a:sp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passed out</a:t>
            </a:r>
            <a:endParaRPr kumimoji="0" lang="zh-CN" altLang="en-US" sz="2000" b="1" i="0" u="none" strike="noStrike" kern="1200" cap="none" spc="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0" name="直接箭头连接符 9"/>
          <p:cNvCxnSpPr/>
          <p:nvPr/>
        </p:nvCxnSpPr>
        <p:spPr>
          <a:xfrm flipH="1" flipV="1">
            <a:off x="2459038" y="2565400"/>
            <a:ext cx="865188" cy="647700"/>
          </a:xfrm>
          <a:prstGeom prst="straightConnector1">
            <a:avLst/>
          </a:prstGeom>
          <a:noFill/>
          <a:ln w="9525" cap="flat" cmpd="sng" algn="ctr">
            <a:solidFill>
              <a:srgbClr val="0F6FC6"/>
            </a:solidFill>
            <a:prstDash val="solid"/>
            <a:tailEnd type="arrow"/>
          </a:ln>
          <a:effectLst/>
        </p:spPr>
      </p:cxnSp>
      <p:sp>
        <p:nvSpPr>
          <p:cNvPr id="13" name="椭圆 12"/>
          <p:cNvSpPr/>
          <p:nvPr/>
        </p:nvSpPr>
        <p:spPr>
          <a:xfrm>
            <a:off x="5808663" y="1628775"/>
            <a:ext cx="3059113" cy="143986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Characters: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___________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20003" y="755650"/>
            <a:ext cx="9144000" cy="523875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9DD9"/>
            </a:solidFill>
            <a:prstDash val="solid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I. Skim the story. Then complete the diagram below.</a:t>
            </a:r>
            <a:endParaRPr kumimoji="0" lang="en-US" altLang="zh-CN" sz="28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5133340" y="2339975"/>
            <a:ext cx="684213" cy="863600"/>
          </a:xfrm>
          <a:prstGeom prst="straightConnector1">
            <a:avLst/>
          </a:prstGeom>
          <a:noFill/>
          <a:ln w="9525" cap="flat" cmpd="sng" algn="ctr">
            <a:solidFill>
              <a:srgbClr val="0F6FC6"/>
            </a:solidFill>
            <a:prstDash val="solid"/>
            <a:tailEnd type="arrow"/>
          </a:ln>
          <a:effectLst/>
        </p:spPr>
      </p:cxnSp>
      <p:sp>
        <p:nvSpPr>
          <p:cNvPr id="4" name="椭圆 3"/>
          <p:cNvSpPr/>
          <p:nvPr/>
        </p:nvSpPr>
        <p:spPr>
          <a:xfrm>
            <a:off x="2467928" y="3132138"/>
            <a:ext cx="3600450" cy="143986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The elements of the story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cxnSp>
        <p:nvCxnSpPr>
          <p:cNvPr id="6" name="直接箭头连接符 5"/>
          <p:cNvCxnSpPr>
            <a:stCxn id="4" idx="4"/>
          </p:cNvCxnSpPr>
          <p:nvPr/>
        </p:nvCxnSpPr>
        <p:spPr>
          <a:xfrm>
            <a:off x="4268153" y="4572635"/>
            <a:ext cx="0" cy="647700"/>
          </a:xfrm>
          <a:prstGeom prst="straightConnector1">
            <a:avLst/>
          </a:prstGeom>
          <a:noFill/>
          <a:ln w="9525" cap="flat" cmpd="sng" algn="ctr">
            <a:solidFill>
              <a:srgbClr val="0F6FC6"/>
            </a:solidFill>
            <a:prstDash val="solid"/>
            <a:tailEnd type="arrow"/>
          </a:ln>
          <a:effectLst/>
        </p:spPr>
      </p:cxnSp>
      <p:sp>
        <p:nvSpPr>
          <p:cNvPr id="7" name="椭圆 6"/>
          <p:cNvSpPr/>
          <p:nvPr/>
        </p:nvSpPr>
        <p:spPr>
          <a:xfrm>
            <a:off x="451803" y="1692275"/>
            <a:ext cx="2016125" cy="143986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Setting: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______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451803" y="2339975"/>
            <a:ext cx="219233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at the studio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549015" y="5219700"/>
            <a:ext cx="1439863" cy="1081088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Plot: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100763" y="2278063"/>
            <a:ext cx="26955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Denise, Angela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" name="矩形 26"/>
          <p:cNvSpPr/>
          <p:nvPr/>
        </p:nvSpPr>
        <p:spPr>
          <a:xfrm>
            <a:off x="323850" y="2349500"/>
            <a:ext cx="8640763" cy="3970338"/>
          </a:xfrm>
          <a:prstGeom prst="rect">
            <a:avLst/>
          </a:prstGeom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Times New Roman" panose="02020603050405020304" charset="0"/>
              </a:rPr>
              <a:t>Opening (Lines _____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Times New Roman" panose="02020603050405020304" charset="0"/>
              </a:rPr>
              <a:t>)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Times New Roman" panose="02020603050405020304" charset="0"/>
              </a:rPr>
              <a:t>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Times New Roman" panose="02020603050405020304" charset="0"/>
              </a:rPr>
              <a:t>Angela and Denise took part in ____________________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Times New Roman" panose="02020603050405020304" charset="0"/>
              </a:rPr>
              <a:t>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RotisSemiSans-Light"/>
              <a:cs typeface="Times New Roman" panose="0202060305040502030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• Rising action (Lines ____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)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RotisSemiSans-LightItalic"/>
              </a:rPr>
              <a:t>One of the contestants _______________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•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Turning point (Lines _____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)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RotisSemiSans-LightItalic"/>
              </a:rPr>
              <a:t>Angela_______________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• Falling action (Lines _____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)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RotisSemiSans-LightItalic"/>
              </a:rPr>
              <a:t>Angela answered all the questions _________ and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RotisSemiSans-LightItalic"/>
              </a:rPr>
              <a:t>  ___________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RotisSemiSans-LightItalic"/>
              </a:rPr>
              <a:t>the other two contestants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• Ending (Lines ______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)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Italic"/>
                <a:cs typeface="RotisSemiSans-LightItalic"/>
              </a:rPr>
              <a:t>Angela ____________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RotisSemiSans-Light"/>
                <a:cs typeface="RotisSemiSans-Light"/>
              </a:rPr>
              <a:t>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84213" y="333375"/>
            <a:ext cx="1584325" cy="863600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Setting: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________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82650" y="682625"/>
            <a:ext cx="1312863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at the studio</a:t>
            </a:r>
            <a:endParaRPr kumimoji="0" lang="zh-CN" altLang="en-US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cxnSp>
        <p:nvCxnSpPr>
          <p:cNvPr id="10" name="直接箭头连接符 9"/>
          <p:cNvCxnSpPr>
            <a:endCxn id="8" idx="3"/>
          </p:cNvCxnSpPr>
          <p:nvPr/>
        </p:nvCxnSpPr>
        <p:spPr>
          <a:xfrm flipH="1" flipV="1">
            <a:off x="2195513" y="868363"/>
            <a:ext cx="1063625" cy="471488"/>
          </a:xfrm>
          <a:prstGeom prst="straightConnector1">
            <a:avLst/>
          </a:prstGeom>
          <a:noFill/>
          <a:ln w="9525" cap="flat" cmpd="sng" algn="ctr">
            <a:solidFill>
              <a:srgbClr val="0F6FC6"/>
            </a:solidFill>
            <a:prstDash val="solid"/>
            <a:tailEnd type="arrow"/>
          </a:ln>
          <a:effectLst/>
        </p:spPr>
      </p:cxnSp>
      <p:sp>
        <p:nvSpPr>
          <p:cNvPr id="13" name="椭圆 12"/>
          <p:cNvSpPr/>
          <p:nvPr/>
        </p:nvSpPr>
        <p:spPr>
          <a:xfrm>
            <a:off x="5940425" y="406400"/>
            <a:ext cx="2160588" cy="863600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Characters: 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___________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cxnSp>
        <p:nvCxnSpPr>
          <p:cNvPr id="14" name="直接箭头连接符 13"/>
          <p:cNvCxnSpPr>
            <a:stCxn id="21" idx="6"/>
            <a:endCxn id="13" idx="2"/>
          </p:cNvCxnSpPr>
          <p:nvPr/>
        </p:nvCxnSpPr>
        <p:spPr>
          <a:xfrm flipV="1">
            <a:off x="5221288" y="838200"/>
            <a:ext cx="719138" cy="287338"/>
          </a:xfrm>
          <a:prstGeom prst="straightConnector1">
            <a:avLst/>
          </a:prstGeom>
          <a:noFill/>
          <a:ln w="9525" cap="flat" cmpd="sng" algn="ctr">
            <a:solidFill>
              <a:srgbClr val="0F6FC6"/>
            </a:solidFill>
            <a:prstDash val="solid"/>
            <a:tailEnd type="arrow"/>
          </a:ln>
          <a:effectLst/>
        </p:spPr>
      </p:cxn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372225" y="622300"/>
            <a:ext cx="1595438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kern="1200" cap="none" spc="0" normalizeH="0" baseline="0" noProof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Denise, Angela</a:t>
            </a:r>
            <a:endParaRPr kumimoji="0" lang="zh-CN" altLang="en-US" kern="1200" cap="none" spc="0" normalizeH="0" baseline="0" noProof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060700" y="693738"/>
            <a:ext cx="2160588" cy="863600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The elements of the story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cxnSp>
        <p:nvCxnSpPr>
          <p:cNvPr id="22" name="直接箭头连接符 21"/>
          <p:cNvCxnSpPr>
            <a:stCxn id="21" idx="4"/>
          </p:cNvCxnSpPr>
          <p:nvPr/>
        </p:nvCxnSpPr>
        <p:spPr>
          <a:xfrm>
            <a:off x="4140200" y="1557338"/>
            <a:ext cx="0" cy="360363"/>
          </a:xfrm>
          <a:prstGeom prst="straightConnector1">
            <a:avLst/>
          </a:prstGeom>
          <a:noFill/>
          <a:ln w="9525" cap="flat" cmpd="sng" algn="ctr">
            <a:solidFill>
              <a:srgbClr val="0F6FC6"/>
            </a:solidFill>
            <a:prstDash val="solid"/>
            <a:tailEnd type="arrow"/>
          </a:ln>
          <a:effectLst/>
        </p:spPr>
      </p:cxn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2843213" y="2330450"/>
            <a:ext cx="7239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1–7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63938" y="3213100"/>
            <a:ext cx="9032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8–14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68313" y="3625850"/>
            <a:ext cx="17922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passed out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635375" y="4057650"/>
            <a:ext cx="10826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15–24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6311900" y="3644900"/>
            <a:ext cx="2076450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replaced the </a:t>
            </a:r>
            <a:endParaRPr kumimoji="0" lang="en-US" altLang="zh-CN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contestant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633788" y="4489450"/>
            <a:ext cx="10826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25–44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1835150" y="4921250"/>
            <a:ext cx="147796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correctly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140200" y="4921250"/>
            <a:ext cx="21605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was ahead of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2700338" y="5786438"/>
            <a:ext cx="1081088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45–51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365750" y="5732463"/>
            <a:ext cx="21590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won the prize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43325" y="1916113"/>
            <a:ext cx="900113" cy="36036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Plot: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2275" y="2762250"/>
            <a:ext cx="2709863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R="0" defTabSz="914400">
              <a:buClrTx/>
              <a:buSzTx/>
              <a:buFontTx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a TV </a:t>
            </a:r>
            <a:r>
              <a:rPr kumimoji="0" lang="en-US" altLang="zh-CN" sz="2800" b="1" i="1" kern="1200" cap="none" spc="0" normalizeH="0" baseline="0" noProof="0" dirty="0" err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programme</a:t>
            </a:r>
            <a:endParaRPr kumimoji="0" lang="zh-CN" altLang="en-US" sz="2800" b="1" i="1" kern="1200" cap="none" spc="0" normalizeH="0" baseline="0" noProof="0" dirty="0">
              <a:solidFill>
                <a:srgbClr val="FF0000"/>
              </a:solidFill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36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2601</Words>
  <Application>WPS 演示</Application>
  <PresentationFormat>宽屏</PresentationFormat>
  <Paragraphs>159</Paragraphs>
  <Slides>12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Arial</vt:lpstr>
      <vt:lpstr>宋体</vt:lpstr>
      <vt:lpstr>Wingdings</vt:lpstr>
      <vt:lpstr>微软雅黑</vt:lpstr>
      <vt:lpstr>Arial Unicode MS</vt:lpstr>
      <vt:lpstr>Times New Roman</vt:lpstr>
      <vt:lpstr>Wingdings 2</vt:lpstr>
      <vt:lpstr>RotisSemiSans-Light</vt:lpstr>
      <vt:lpstr>Segoe Print</vt:lpstr>
      <vt:lpstr>RotisSemiSans-LightItalic</vt:lpstr>
      <vt:lpstr>Wingdings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熊佩</cp:lastModifiedBy>
  <cp:revision>106</cp:revision>
  <dcterms:created xsi:type="dcterms:W3CDTF">2019-06-19T02:08:00Z</dcterms:created>
  <dcterms:modified xsi:type="dcterms:W3CDTF">2021-01-15T03:55:18Z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