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3"/>
    <p:sldId id="260" r:id="rId4"/>
    <p:sldId id="273" r:id="rId5"/>
    <p:sldId id="261" r:id="rId6"/>
    <p:sldId id="262" r:id="rId7"/>
    <p:sldId id="277" r:id="rId8"/>
    <p:sldId id="295" r:id="rId9"/>
    <p:sldId id="296" r:id="rId10"/>
    <p:sldId id="291" r:id="rId11"/>
    <p:sldId id="274" r:id="rId12"/>
    <p:sldId id="286" r:id="rId13"/>
    <p:sldId id="275" r:id="rId14"/>
    <p:sldId id="279" r:id="rId15"/>
    <p:sldId id="263" r:id="rId16"/>
    <p:sldId id="265" r:id="rId17"/>
    <p:sldId id="292" r:id="rId18"/>
    <p:sldId id="289" r:id="rId19"/>
    <p:sldId id="293" r:id="rId20"/>
    <p:sldId id="266" r:id="rId21"/>
    <p:sldId id="267" r:id="rId22"/>
    <p:sldId id="269" r:id="rId23"/>
    <p:sldId id="294" r:id="rId24"/>
    <p:sldId id="288" r:id="rId25"/>
    <p:sldId id="271" r:id="rId26"/>
    <p:sldId id="272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F66"/>
    <a:srgbClr val="FF66CC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 varScale="1">
        <p:scale>
          <a:sx n="71" d="100"/>
          <a:sy n="71" d="100"/>
        </p:scale>
        <p:origin x="-486" y="-108"/>
      </p:cViewPr>
      <p:guideLst>
        <p:guide orient="horz" pos="1026"/>
        <p:guide pos="24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sz="1200" dirty="0"/>
          </a:p>
        </p:txBody>
      </p:sp>
      <p:sp>
        <p:nvSpPr>
          <p:cNvPr id="205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zh-CN" altLang="en-US" sz="1200" dirty="0"/>
          </a:p>
        </p:txBody>
      </p:sp>
      <p:sp>
        <p:nvSpPr>
          <p:cNvPr id="2052" name="幻灯片图像占位符 3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endParaRPr lang="zh-CN" altLang="en-US" sz="1200" dirty="0"/>
          </a:p>
        </p:txBody>
      </p:sp>
      <p:sp>
        <p:nvSpPr>
          <p:cNvPr id="205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Text Box 8"/>
          <p:cNvSpPr txBox="1"/>
          <p:nvPr/>
        </p:nvSpPr>
        <p:spPr>
          <a:xfrm>
            <a:off x="44450" y="298450"/>
            <a:ext cx="63373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宋体" panose="02010600030101010101" pitchFamily="2" charset="-122"/>
              </a:rPr>
              <a:t>八年级  上册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5" name="Text Box 9"/>
          <p:cNvSpPr txBox="1"/>
          <p:nvPr/>
        </p:nvSpPr>
        <p:spPr>
          <a:xfrm>
            <a:off x="0" y="1014413"/>
            <a:ext cx="914400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4400">
                <a:latin typeface="Times New Roman" panose="02020603050405020304" pitchFamily="18" charset="0"/>
              </a:rPr>
              <a:t>13.3</a:t>
            </a:r>
            <a:r>
              <a:rPr lang="en-US" altLang="zh-CN" sz="4400" b="1">
                <a:latin typeface="宋体" panose="02010600030101010101" pitchFamily="2" charset="-122"/>
              </a:rPr>
              <a:t> </a:t>
            </a:r>
            <a:r>
              <a:rPr lang="zh-CN" altLang="en-US" sz="4400" b="1" dirty="0">
                <a:latin typeface="宋体" panose="02010600030101010101" pitchFamily="2" charset="-122"/>
              </a:rPr>
              <a:t>等腰三角形</a:t>
            </a:r>
            <a:br>
              <a:rPr lang="zh-CN" altLang="en-US" sz="4400" b="1" dirty="0">
                <a:latin typeface="宋体" panose="02010600030101010101" pitchFamily="2" charset="-122"/>
              </a:rPr>
            </a:br>
            <a:r>
              <a:rPr lang="zh-CN" altLang="en-US" sz="4400" b="1" dirty="0">
                <a:latin typeface="宋体" panose="02010600030101010101" pitchFamily="2" charset="-122"/>
              </a:rPr>
              <a:t> </a:t>
            </a:r>
            <a:r>
              <a:rPr lang="zh-CN" altLang="en-US" sz="4400" b="1" dirty="0">
                <a:solidFill>
                  <a:srgbClr val="000000"/>
                </a:solidFill>
                <a:latin typeface="宋体" panose="02010600030101010101" pitchFamily="2" charset="-122"/>
              </a:rPr>
              <a:t>（第</a:t>
            </a:r>
            <a:r>
              <a:rPr lang="en-US" altLang="zh-CN" sz="4400">
                <a:latin typeface="Times New Roman" panose="02020603050405020304" pitchFamily="18" charset="0"/>
              </a:rPr>
              <a:t>3</a:t>
            </a:r>
            <a:r>
              <a:rPr lang="zh-CN" altLang="en-US" sz="4400" b="1" dirty="0">
                <a:solidFill>
                  <a:srgbClr val="000000"/>
                </a:solidFill>
                <a:latin typeface="宋体" panose="02010600030101010101" pitchFamily="2" charset="-122"/>
              </a:rPr>
              <a:t>课时）</a:t>
            </a:r>
            <a:endParaRPr lang="zh-CN" altLang="en-US" sz="44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076" name="矩形 3075"/>
          <p:cNvSpPr/>
          <p:nvPr/>
        </p:nvSpPr>
        <p:spPr>
          <a:xfrm>
            <a:off x="7543800" y="6305550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8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内容占位符 2"/>
          <p:cNvSpPr>
            <a:spLocks noGrp="1"/>
          </p:cNvSpPr>
          <p:nvPr>
            <p:ph idx="1"/>
          </p:nvPr>
        </p:nvSpPr>
        <p:spPr>
          <a:xfrm>
            <a:off x="166688" y="1628775"/>
            <a:ext cx="8951912" cy="1093788"/>
          </a:xfrm>
          <a:ln/>
        </p:spPr>
        <p:txBody>
          <a:bodyPr vert="horz" wrap="square" anchor="t"/>
          <a:p>
            <a:pPr eaLnBrk="1" hangingPunct="1"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　　下列图片中有你熟悉的数学图形吗？你能说出此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 eaLnBrk="1" hangingPunct="1"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图形的名称吗？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 eaLnBrk="1" hangingPunct="1"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 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4099" name="Rectangle 4"/>
          <p:cNvSpPr/>
          <p:nvPr/>
        </p:nvSpPr>
        <p:spPr>
          <a:xfrm>
            <a:off x="0" y="500063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4100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4101" name="矩形 6"/>
          <p:cNvSpPr/>
          <p:nvPr/>
        </p:nvSpPr>
        <p:spPr>
          <a:xfrm>
            <a:off x="238125" y="642938"/>
            <a:ext cx="4092575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创设情境，导入新知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pic>
        <p:nvPicPr>
          <p:cNvPr id="4102" name="图片 41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5" y="3382963"/>
            <a:ext cx="5099050" cy="2616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13"/>
          <p:cNvSpPr/>
          <p:nvPr/>
        </p:nvSpPr>
        <p:spPr>
          <a:xfrm>
            <a:off x="635000" y="2360613"/>
            <a:ext cx="6735763" cy="519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66700" eaLnBrk="0" hangingPunct="0"/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三条边都相等的三角形是等边三角形．　　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  <p:pic>
        <p:nvPicPr>
          <p:cNvPr id="5123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5124" name="矩形 6"/>
          <p:cNvSpPr/>
          <p:nvPr/>
        </p:nvSpPr>
        <p:spPr>
          <a:xfrm>
            <a:off x="238125" y="642938"/>
            <a:ext cx="4092575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创设情境，导入新知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5125" name="Rectangle 9"/>
          <p:cNvSpPr/>
          <p:nvPr/>
        </p:nvSpPr>
        <p:spPr>
          <a:xfrm>
            <a:off x="177800" y="1628775"/>
            <a:ext cx="89360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0" hangingPunct="0"/>
            <a:r>
              <a:rPr lang="zh-CN" altLang="en-US" sz="2800" b="1" dirty="0">
                <a:latin typeface="宋体" panose="02010600030101010101" pitchFamily="2" charset="-122"/>
              </a:rPr>
              <a:t>　　问题　满足什么条件的三角形是等边三角形？　　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5126" name="组合 5125"/>
          <p:cNvGrpSpPr/>
          <p:nvPr/>
        </p:nvGrpSpPr>
        <p:grpSpPr>
          <a:xfrm>
            <a:off x="2095500" y="3025775"/>
            <a:ext cx="3257550" cy="3065463"/>
            <a:chOff x="0" y="0"/>
            <a:chExt cx="2052" cy="1931"/>
          </a:xfrm>
        </p:grpSpPr>
        <p:sp>
          <p:nvSpPr>
            <p:cNvPr id="5127" name="Rectangle 10"/>
            <p:cNvSpPr/>
            <p:nvPr/>
          </p:nvSpPr>
          <p:spPr>
            <a:xfrm>
              <a:off x="403" y="1604"/>
              <a:ext cx="158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solidFill>
                    <a:schemeClr val="hlink"/>
                  </a:solidFill>
                  <a:latin typeface="宋体" panose="02010600030101010101" pitchFamily="2" charset="-122"/>
                </a:rPr>
                <a:t>等边三角形</a:t>
              </a:r>
              <a:endPara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endParaRPr>
            </a:p>
          </p:txBody>
        </p:sp>
        <p:grpSp>
          <p:nvGrpSpPr>
            <p:cNvPr id="5128" name="组合 5127"/>
            <p:cNvGrpSpPr/>
            <p:nvPr/>
          </p:nvGrpSpPr>
          <p:grpSpPr>
            <a:xfrm>
              <a:off x="0" y="0"/>
              <a:ext cx="2052" cy="1703"/>
              <a:chOff x="0" y="0"/>
              <a:chExt cx="2052" cy="1703"/>
            </a:xfrm>
          </p:grpSpPr>
          <p:sp>
            <p:nvSpPr>
              <p:cNvPr id="5129" name="等腰三角形 5128"/>
              <p:cNvSpPr/>
              <p:nvPr/>
            </p:nvSpPr>
            <p:spPr>
              <a:xfrm>
                <a:off x="278" y="322"/>
                <a:ext cx="1495" cy="1230"/>
              </a:xfrm>
              <a:prstGeom prst="triangle">
                <a:avLst>
                  <a:gd name="adj" fmla="val 50000"/>
                </a:avLst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0" name="矩形 5129"/>
              <p:cNvSpPr/>
              <p:nvPr/>
            </p:nvSpPr>
            <p:spPr>
              <a:xfrm>
                <a:off x="908" y="0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A</a:t>
                </a:r>
                <a:endParaRPr lang="zh-CN" altLang="en-US" sz="28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31" name="矩形 5130"/>
              <p:cNvSpPr/>
              <p:nvPr/>
            </p:nvSpPr>
            <p:spPr>
              <a:xfrm>
                <a:off x="0" y="1376"/>
                <a:ext cx="25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32" name="矩形 5131"/>
              <p:cNvSpPr/>
              <p:nvPr/>
            </p:nvSpPr>
            <p:spPr>
              <a:xfrm>
                <a:off x="1787" y="1373"/>
                <a:ext cx="26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4"/>
          <p:cNvSpPr/>
          <p:nvPr/>
        </p:nvSpPr>
        <p:spPr>
          <a:xfrm>
            <a:off x="0" y="23780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47" name="Rectangle 25"/>
          <p:cNvSpPr/>
          <p:nvPr/>
        </p:nvSpPr>
        <p:spPr>
          <a:xfrm>
            <a:off x="0" y="3273425"/>
            <a:ext cx="1979613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0" hangingPunct="0"/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         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6148" name="矩形 9"/>
          <p:cNvSpPr/>
          <p:nvPr/>
        </p:nvSpPr>
        <p:spPr>
          <a:xfrm>
            <a:off x="185738" y="4948238"/>
            <a:ext cx="8958262" cy="1544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</a:t>
            </a:r>
            <a:r>
              <a:rPr lang="zh-CN" altLang="en-US" sz="2800" b="1" dirty="0">
                <a:latin typeface="宋体" panose="02010600030101010101" pitchFamily="2" charset="-122"/>
              </a:rPr>
              <a:t>联系：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等边三角形是特殊的等腰三角形；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</a:t>
            </a:r>
            <a:r>
              <a:rPr lang="zh-CN" altLang="en-US" sz="2800" b="1" dirty="0">
                <a:latin typeface="宋体" panose="02010600030101010101" pitchFamily="2" charset="-122"/>
              </a:rPr>
              <a:t>区别：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等边三角形有三条相等的边，而等腰三角形  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只有两条</a:t>
            </a:r>
            <a:r>
              <a:rPr lang="en-US" altLang="zh-CN" sz="2800" b="1">
                <a:solidFill>
                  <a:schemeClr val="hlink"/>
                </a:solidFill>
                <a:latin typeface="宋体" panose="02010600030101010101" pitchFamily="2" charset="-122"/>
              </a:rPr>
              <a:t>.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  <p:pic>
        <p:nvPicPr>
          <p:cNvPr id="6149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6150" name="矩形 6"/>
          <p:cNvSpPr/>
          <p:nvPr/>
        </p:nvSpPr>
        <p:spPr>
          <a:xfrm>
            <a:off x="238125" y="642938"/>
            <a:ext cx="4092575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创设情境，导入新知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6151" name="内容占位符 2"/>
          <p:cNvSpPr/>
          <p:nvPr/>
        </p:nvSpPr>
        <p:spPr>
          <a:xfrm>
            <a:off x="185738" y="1624013"/>
            <a:ext cx="8958262" cy="11414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</a:lstStyle>
          <a:p>
            <a:pPr lvl="0" algn="just"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　　请分别画出一个等腰三角形和等边三角形，结合 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 lvl="0" algn="just"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你画的图形说出它们有什么区别和联系？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grpSp>
        <p:nvGrpSpPr>
          <p:cNvPr id="6152" name="组合 6151"/>
          <p:cNvGrpSpPr/>
          <p:nvPr/>
        </p:nvGrpSpPr>
        <p:grpSpPr>
          <a:xfrm>
            <a:off x="4662488" y="2644775"/>
            <a:ext cx="2587625" cy="2212975"/>
            <a:chOff x="0" y="0"/>
            <a:chExt cx="1630" cy="1394"/>
          </a:xfrm>
        </p:grpSpPr>
        <p:sp>
          <p:nvSpPr>
            <p:cNvPr id="6153" name="等腰三角形 6152"/>
            <p:cNvSpPr/>
            <p:nvPr/>
          </p:nvSpPr>
          <p:spPr>
            <a:xfrm>
              <a:off x="247" y="312"/>
              <a:ext cx="1116" cy="918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4" name="矩形 6153"/>
            <p:cNvSpPr/>
            <p:nvPr/>
          </p:nvSpPr>
          <p:spPr>
            <a:xfrm>
              <a:off x="669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5" name="矩形 6154"/>
            <p:cNvSpPr/>
            <p:nvPr/>
          </p:nvSpPr>
          <p:spPr>
            <a:xfrm>
              <a:off x="0" y="106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6156" name="矩形 6155"/>
            <p:cNvSpPr/>
            <p:nvPr/>
          </p:nvSpPr>
          <p:spPr>
            <a:xfrm>
              <a:off x="1365" y="1056"/>
              <a:ext cx="265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157" name="组合 6156"/>
          <p:cNvGrpSpPr/>
          <p:nvPr/>
        </p:nvGrpSpPr>
        <p:grpSpPr>
          <a:xfrm>
            <a:off x="1944688" y="2644775"/>
            <a:ext cx="2206625" cy="2212975"/>
            <a:chOff x="0" y="0"/>
            <a:chExt cx="1390" cy="1394"/>
          </a:xfrm>
        </p:grpSpPr>
        <p:sp>
          <p:nvSpPr>
            <p:cNvPr id="6158" name="等腰三角形 6157"/>
            <p:cNvSpPr/>
            <p:nvPr/>
          </p:nvSpPr>
          <p:spPr>
            <a:xfrm>
              <a:off x="251" y="312"/>
              <a:ext cx="880" cy="918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9" name="矩形 6158"/>
            <p:cNvSpPr/>
            <p:nvPr/>
          </p:nvSpPr>
          <p:spPr>
            <a:xfrm>
              <a:off x="584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60" name="矩形 6159"/>
            <p:cNvSpPr/>
            <p:nvPr/>
          </p:nvSpPr>
          <p:spPr>
            <a:xfrm>
              <a:off x="0" y="106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6161" name="矩形 6160"/>
            <p:cNvSpPr/>
            <p:nvPr/>
          </p:nvSpPr>
          <p:spPr>
            <a:xfrm>
              <a:off x="1125" y="1056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charRg st="2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charRg st="4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内容占位符 2"/>
          <p:cNvSpPr txBox="1"/>
          <p:nvPr/>
        </p:nvSpPr>
        <p:spPr>
          <a:xfrm>
            <a:off x="177800" y="4760913"/>
            <a:ext cx="8966200" cy="11223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思考　将等腰三角形的性质用于等边三角形，你能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得到什么结论？ </a:t>
            </a:r>
            <a:endParaRPr lang="en-US" altLang="zh-CN" sz="2800" b="1">
              <a:latin typeface="宋体" panose="02010600030101010101" pitchFamily="2" charset="-122"/>
            </a:endParaRPr>
          </a:p>
          <a:p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7171" name="TextBox 4"/>
          <p:cNvSpPr txBox="1"/>
          <p:nvPr/>
        </p:nvSpPr>
        <p:spPr>
          <a:xfrm>
            <a:off x="177800" y="2681288"/>
            <a:ext cx="8085138" cy="1544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从边的角度：</a:t>
            </a:r>
            <a:r>
              <a:rPr lang="zh-CN" altLang="en-US" sz="2800" b="1" dirty="0">
                <a:latin typeface="宋体" panose="02010600030101010101" pitchFamily="2" charset="-122"/>
              </a:rPr>
              <a:t>两腰相等；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从角的角度：</a:t>
            </a:r>
            <a:r>
              <a:rPr lang="zh-CN" altLang="en-US" sz="2800" b="1" dirty="0">
                <a:latin typeface="宋体" panose="02010600030101010101" pitchFamily="2" charset="-122"/>
              </a:rPr>
              <a:t>等边对等角；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从对称性的角度：</a:t>
            </a:r>
            <a:r>
              <a:rPr lang="zh-CN" altLang="en-US" sz="2800" b="1" dirty="0">
                <a:latin typeface="宋体" panose="02010600030101010101" pitchFamily="2" charset="-122"/>
              </a:rPr>
              <a:t>轴对称图形、三线合一．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7172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7173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7174" name="矩形 3"/>
          <p:cNvSpPr/>
          <p:nvPr/>
        </p:nvSpPr>
        <p:spPr>
          <a:xfrm>
            <a:off x="177800" y="1628775"/>
            <a:ext cx="80375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latin typeface="宋体" panose="02010600030101010101" pitchFamily="2" charset="-122"/>
              </a:rPr>
              <a:t>　　问题　等腰三角形有哪些特殊的性质呢？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7175" name="矩形 7174"/>
          <p:cNvSpPr/>
          <p:nvPr/>
        </p:nvSpPr>
        <p:spPr>
          <a:xfrm>
            <a:off x="7543800" y="6305550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1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8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charRg st="14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charRg st="29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8194" name="表格 8193"/>
          <p:cNvGraphicFramePr/>
          <p:nvPr/>
        </p:nvGraphicFramePr>
        <p:xfrm>
          <a:off x="177800" y="3201988"/>
          <a:ext cx="8780463" cy="2498725"/>
        </p:xfrm>
        <a:graphic>
          <a:graphicData uri="http://schemas.openxmlformats.org/drawingml/2006/table">
            <a:tbl>
              <a:tblPr/>
              <a:tblGrid>
                <a:gridCol w="1416050"/>
                <a:gridCol w="1912938"/>
                <a:gridCol w="2760662"/>
                <a:gridCol w="2690813"/>
              </a:tblGrid>
              <a:tr h="53181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图形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边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角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轴对称图形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</a:tr>
              <a:tr h="10287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等腰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三角形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999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两边相等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（定义）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  两底角相等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（等边对等角）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是（三线合一）  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  一条对称轴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821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等边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三角形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999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三边相等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（定义）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</a:rPr>
                        <a:t>？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</a:rPr>
                        <a:t>？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16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8217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8218" name="Rectangle 24"/>
          <p:cNvSpPr/>
          <p:nvPr/>
        </p:nvSpPr>
        <p:spPr>
          <a:xfrm>
            <a:off x="158750" y="1624013"/>
            <a:ext cx="8985250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结合等腰三角形的性质，你能填出等边三角形对应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的结论吗？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9219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9220" name="Rectangle 24"/>
          <p:cNvSpPr/>
          <p:nvPr/>
        </p:nvSpPr>
        <p:spPr>
          <a:xfrm>
            <a:off x="158750" y="1624013"/>
            <a:ext cx="8985250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结合等腰三角形的性质，你能填出等边三角形对应 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的结论吗？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9221" name="表格 9220"/>
          <p:cNvGraphicFramePr/>
          <p:nvPr/>
        </p:nvGraphicFramePr>
        <p:xfrm>
          <a:off x="177800" y="3201988"/>
          <a:ext cx="8780463" cy="2498725"/>
        </p:xfrm>
        <a:graphic>
          <a:graphicData uri="http://schemas.openxmlformats.org/drawingml/2006/table">
            <a:tbl>
              <a:tblPr/>
              <a:tblGrid>
                <a:gridCol w="1416050"/>
                <a:gridCol w="1912938"/>
                <a:gridCol w="2760662"/>
                <a:gridCol w="2690813"/>
              </a:tblGrid>
              <a:tr h="53181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图形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边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角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轴对称图形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</a:tr>
              <a:tr h="10287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等腰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三角形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999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两边相等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（定义）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  两底角相等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（等边对等角）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是（三线合一）  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  一条对称轴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821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等边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三角形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999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三边相等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（定义）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 dirty="0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</a:rPr>
                        <a:t>？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43" name="矩形 9242"/>
          <p:cNvSpPr/>
          <p:nvPr/>
        </p:nvSpPr>
        <p:spPr>
          <a:xfrm>
            <a:off x="3678238" y="4813300"/>
            <a:ext cx="262255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 相等</a:t>
            </a:r>
            <a:endParaRPr lang="zh-CN" altLang="en-US" sz="24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</a:rPr>
              <a:t>每个角都等于</a:t>
            </a:r>
            <a:r>
              <a:rPr lang="en-US" altLang="zh-CN" sz="2400">
                <a:solidFill>
                  <a:schemeClr val="hlink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400" b="1">
                <a:solidFill>
                  <a:schemeClr val="hlink"/>
                </a:solidFill>
                <a:latin typeface="宋体" panose="02010600030101010101" pitchFamily="2" charset="-122"/>
              </a:rPr>
              <a:t>°</a:t>
            </a:r>
            <a:endParaRPr lang="zh-CN" altLang="en-US" sz="2400" b="1" dirty="0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>
                                            <p:txEl>
                                              <p:charRg st="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矩形 10241"/>
          <p:cNvSpPr/>
          <p:nvPr/>
        </p:nvSpPr>
        <p:spPr>
          <a:xfrm>
            <a:off x="3678238" y="4813300"/>
            <a:ext cx="262255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 相等</a:t>
            </a:r>
            <a:endParaRPr lang="zh-CN" altLang="en-US" sz="24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</a:rPr>
              <a:t>每个角都等于</a:t>
            </a:r>
            <a:r>
              <a:rPr lang="en-US" altLang="zh-CN" sz="2400">
                <a:solidFill>
                  <a:schemeClr val="hlink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400" b="1">
                <a:solidFill>
                  <a:schemeClr val="hlink"/>
                </a:solidFill>
                <a:latin typeface="宋体" panose="02010600030101010101" pitchFamily="2" charset="-122"/>
              </a:rPr>
              <a:t>°</a:t>
            </a:r>
            <a:endParaRPr lang="zh-CN" altLang="en-US" sz="2400" b="1" dirty="0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  <p:pic>
        <p:nvPicPr>
          <p:cNvPr id="10243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0244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0245" name="Rectangle 24"/>
          <p:cNvSpPr/>
          <p:nvPr/>
        </p:nvSpPr>
        <p:spPr>
          <a:xfrm>
            <a:off x="158750" y="1624013"/>
            <a:ext cx="8985250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结合等腰三角形的性质，你能填出等边三角形对应 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的结论吗？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10246" name="表格 10245"/>
          <p:cNvGraphicFramePr/>
          <p:nvPr/>
        </p:nvGraphicFramePr>
        <p:xfrm>
          <a:off x="177800" y="3201988"/>
          <a:ext cx="8780463" cy="2498725"/>
        </p:xfrm>
        <a:graphic>
          <a:graphicData uri="http://schemas.openxmlformats.org/drawingml/2006/table">
            <a:tbl>
              <a:tblPr/>
              <a:tblGrid>
                <a:gridCol w="1416050"/>
                <a:gridCol w="1912938"/>
                <a:gridCol w="2760662"/>
                <a:gridCol w="2690813"/>
              </a:tblGrid>
              <a:tr h="53181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图形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边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角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轴对称图形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000"/>
                      </a:srgbClr>
                    </a:solidFill>
                  </a:tcPr>
                </a:tc>
              </a:tr>
              <a:tr h="10287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等腰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三角形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999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两边相等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（定义）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  两底角相等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（等边对等角）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是（三线合一）  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  一条对称轴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821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等边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三角形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>
                        <a:alpha val="20999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三边相等</a:t>
                      </a:r>
                      <a:endParaRPr lang="zh-CN" altLang="en-US" sz="24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（定义）</a:t>
                      </a:r>
                      <a:endParaRPr lang="zh-CN" altLang="en-US" sz="2400" b="1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 dirty="0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2400" b="1" dirty="0">
                        <a:latin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8" name="Rectangle 56"/>
          <p:cNvSpPr/>
          <p:nvPr/>
        </p:nvSpPr>
        <p:spPr>
          <a:xfrm>
            <a:off x="6497638" y="4813300"/>
            <a:ext cx="2317750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是（三线合一）</a:t>
            </a:r>
            <a:endParaRPr lang="zh-CN" altLang="en-US" sz="2400" b="1" dirty="0">
              <a:solidFill>
                <a:schemeClr val="hlink"/>
              </a:solidFill>
              <a:latin typeface="Arial" panose="020B0604020202020204" pitchFamily="34" charset="0"/>
            </a:endParaRPr>
          </a:p>
          <a:p>
            <a:pPr eaLnBrk="0" hangingPunct="0"/>
            <a:r>
              <a:rPr lang="zh-CN" altLang="en-US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  三条对称轴</a:t>
            </a:r>
            <a:endParaRPr lang="zh-CN" altLang="en-US" sz="2400" b="1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>
                                            <p:txEl>
                                              <p:charRg st="8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75675" y="3714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1267" name="Rectangle 23"/>
          <p:cNvSpPr/>
          <p:nvPr/>
        </p:nvSpPr>
        <p:spPr>
          <a:xfrm>
            <a:off x="190500" y="1625600"/>
            <a:ext cx="8880475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对“等边三角形的三个内角都相等，并且每一个角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都等于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°”</a:t>
            </a:r>
            <a:r>
              <a:rPr lang="zh-CN" altLang="en-US" sz="2800" b="1" dirty="0">
                <a:latin typeface="宋体" panose="02010600030101010101" pitchFamily="2" charset="-122"/>
              </a:rPr>
              <a:t>这一结论进行证明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endParaRPr lang="en-US" altLang="zh-CN" sz="2800" b="1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1268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1269" name="矩形 11268"/>
          <p:cNvSpPr/>
          <p:nvPr/>
        </p:nvSpPr>
        <p:spPr>
          <a:xfrm>
            <a:off x="7543800" y="6305550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8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内容占位符 2"/>
          <p:cNvSpPr txBox="1"/>
          <p:nvPr/>
        </p:nvSpPr>
        <p:spPr>
          <a:xfrm>
            <a:off x="428625" y="92868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n-US" altLang="zh-CN" sz="2800" b="1">
              <a:latin typeface="宋体" panose="02010600030101010101" pitchFamily="2" charset="-122"/>
            </a:endParaRPr>
          </a:p>
          <a:p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2291" name="Rectangle 27"/>
          <p:cNvSpPr/>
          <p:nvPr/>
        </p:nvSpPr>
        <p:spPr>
          <a:xfrm>
            <a:off x="266700" y="2736850"/>
            <a:ext cx="7313613" cy="35956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66700" defTabSz="0">
              <a:spcBef>
                <a:spcPct val="20000"/>
              </a:spcBef>
              <a:tabLst>
                <a:tab pos="704850" algn="l"/>
              </a:tabLst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证明：</a:t>
            </a:r>
            <a:r>
              <a:rPr lang="zh-CN" altLang="en-US" sz="2800" b="1" dirty="0">
                <a:latin typeface="宋体" panose="02010600030101010101" pitchFamily="2" charset="-122"/>
              </a:rPr>
              <a:t>∵　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是等边三角形，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indent="266700" defTabSz="0">
              <a:spcBef>
                <a:spcPct val="20000"/>
              </a:spcBef>
              <a:tabLst>
                <a:tab pos="704850" algn="l"/>
              </a:tabLst>
            </a:pPr>
            <a:r>
              <a:rPr lang="en-US" altLang="zh-CN" sz="2800" b="1">
                <a:latin typeface="宋体" panose="02010600030101010101" pitchFamily="2" charset="-122"/>
              </a:rPr>
              <a:t>  ∴</a:t>
            </a:r>
            <a:r>
              <a:rPr lang="zh-CN" altLang="en-US" sz="2800" b="1" dirty="0">
                <a:latin typeface="宋体" panose="02010600030101010101" pitchFamily="2" charset="-122"/>
              </a:rPr>
              <a:t>　</a:t>
            </a:r>
            <a:r>
              <a:rPr lang="en-US" altLang="zh-CN" sz="2800" i="1">
                <a:latin typeface="Times New Roman" panose="02020603050405020304" pitchFamily="18" charset="0"/>
              </a:rPr>
              <a:t>BC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BC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indent="266700" defTabSz="0">
              <a:spcBef>
                <a:spcPct val="20000"/>
              </a:spcBef>
              <a:tabLst>
                <a:tab pos="704850" algn="l"/>
              </a:tabLst>
            </a:pPr>
            <a:r>
              <a:rPr lang="en-US" altLang="zh-CN" sz="2800" b="1">
                <a:latin typeface="宋体" panose="02010600030101010101" pitchFamily="2" charset="-122"/>
              </a:rPr>
              <a:t>  ∴</a:t>
            </a:r>
            <a:r>
              <a:rPr lang="zh-CN" altLang="en-US" sz="2800" b="1" dirty="0">
                <a:latin typeface="宋体" panose="02010600030101010101" pitchFamily="2" charset="-122"/>
              </a:rPr>
              <a:t>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</a:rPr>
              <a:t>A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 indent="266700" defTabSz="0">
              <a:spcBef>
                <a:spcPct val="20000"/>
              </a:spcBef>
              <a:tabLst>
                <a:tab pos="704850" algn="l"/>
              </a:tabLst>
            </a:pPr>
            <a:r>
              <a:rPr lang="en-US" altLang="zh-CN" sz="2800" b="1">
                <a:latin typeface="宋体" panose="02010600030101010101" pitchFamily="2" charset="-122"/>
              </a:rPr>
              <a:t>  ∴</a:t>
            </a:r>
            <a:r>
              <a:rPr lang="zh-CN" altLang="en-US" sz="2800" b="1" dirty="0">
                <a:latin typeface="宋体" panose="02010600030101010101" pitchFamily="2" charset="-122"/>
              </a:rPr>
              <a:t>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 indent="266700" defTabSz="0">
              <a:spcBef>
                <a:spcPct val="20000"/>
              </a:spcBef>
              <a:tabLst>
                <a:tab pos="704850" algn="l"/>
              </a:tabLst>
            </a:pPr>
            <a:r>
              <a:rPr lang="zh-CN" altLang="en-US" sz="2800" b="1" dirty="0">
                <a:latin typeface="宋体" panose="02010600030101010101" pitchFamily="2" charset="-122"/>
              </a:rPr>
              <a:t>  ∵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+∠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+∠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=</a:t>
            </a:r>
            <a:r>
              <a:rPr lang="en-US" altLang="zh-CN" sz="2800">
                <a:latin typeface="Times New Roman" panose="02020603050405020304" pitchFamily="18" charset="0"/>
              </a:rPr>
              <a:t>180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 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 indent="266700" defTabSz="0">
              <a:spcBef>
                <a:spcPct val="20000"/>
              </a:spcBef>
              <a:tabLst>
                <a:tab pos="704850" algn="l"/>
              </a:tabLst>
            </a:pPr>
            <a:r>
              <a:rPr lang="zh-CN" altLang="en-US" sz="2800" b="1" dirty="0">
                <a:latin typeface="宋体" panose="02010600030101010101" pitchFamily="2" charset="-122"/>
              </a:rPr>
              <a:t>  ∴　∠</a:t>
            </a:r>
            <a:r>
              <a:rPr lang="en-US" altLang="zh-CN" sz="2800" i="1">
                <a:latin typeface="Times New Roman" panose="02020603050405020304" pitchFamily="18" charset="0"/>
              </a:rPr>
              <a:t>A</a:t>
            </a:r>
            <a:r>
              <a:rPr lang="en-US" altLang="zh-CN" sz="2800" b="1">
                <a:latin typeface="宋体" panose="02010600030101010101" pitchFamily="2" charset="-122"/>
              </a:rPr>
              <a:t> 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 indent="266700" defTabSz="0">
              <a:spcBef>
                <a:spcPct val="20000"/>
              </a:spcBef>
              <a:tabLst>
                <a:tab pos="704850" algn="l"/>
              </a:tabLst>
            </a:pPr>
            <a:r>
              <a:rPr lang="en-US" altLang="zh-CN" sz="2800" b="1">
                <a:latin typeface="宋体" panose="02010600030101010101" pitchFamily="2" charset="-122"/>
              </a:rPr>
              <a:t>  ∴</a:t>
            </a:r>
            <a:r>
              <a:rPr lang="zh-CN" altLang="en-US" sz="2800" b="1" dirty="0">
                <a:latin typeface="宋体" panose="02010600030101010101" pitchFamily="2" charset="-122"/>
              </a:rPr>
              <a:t>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2292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2293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2294" name="Text Box 25"/>
          <p:cNvSpPr txBox="1"/>
          <p:nvPr/>
        </p:nvSpPr>
        <p:spPr>
          <a:xfrm>
            <a:off x="215900" y="1654175"/>
            <a:ext cx="89281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已知：△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 求证：∠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  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2295" name="组合 12294"/>
          <p:cNvGrpSpPr/>
          <p:nvPr/>
        </p:nvGrpSpPr>
        <p:grpSpPr>
          <a:xfrm>
            <a:off x="5562600" y="3114675"/>
            <a:ext cx="3257550" cy="2703513"/>
            <a:chOff x="0" y="0"/>
            <a:chExt cx="2052" cy="1703"/>
          </a:xfrm>
        </p:grpSpPr>
        <p:sp>
          <p:nvSpPr>
            <p:cNvPr id="12296" name="等腰三角形 12295"/>
            <p:cNvSpPr/>
            <p:nvPr/>
          </p:nvSpPr>
          <p:spPr>
            <a:xfrm>
              <a:off x="278" y="322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7" name="矩形 12296"/>
            <p:cNvSpPr/>
            <p:nvPr/>
          </p:nvSpPr>
          <p:spPr>
            <a:xfrm>
              <a:off x="908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2298" name="矩形 12297"/>
            <p:cNvSpPr/>
            <p:nvPr/>
          </p:nvSpPr>
          <p:spPr>
            <a:xfrm>
              <a:off x="0" y="1376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12299" name="矩形 12298"/>
            <p:cNvSpPr/>
            <p:nvPr/>
          </p:nvSpPr>
          <p:spPr>
            <a:xfrm>
              <a:off x="1787" y="137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2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3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59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76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99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112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6"/>
          <p:cNvSpPr/>
          <p:nvPr/>
        </p:nvSpPr>
        <p:spPr>
          <a:xfrm>
            <a:off x="209550" y="3662363"/>
            <a:ext cx="5832475" cy="1544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符号语言：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∵　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∴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3315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3316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3317" name="矩形 13316"/>
          <p:cNvSpPr/>
          <p:nvPr/>
        </p:nvSpPr>
        <p:spPr>
          <a:xfrm>
            <a:off x="209550" y="1616075"/>
            <a:ext cx="8934450" cy="154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等边三角形的性质：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等边三角形的三个内角都相等，并且每一个角都等  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于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solidFill>
                  <a:schemeClr val="hlink"/>
                </a:solidFill>
                <a:latin typeface="宋体" panose="02010600030101010101" pitchFamily="2" charset="-122"/>
              </a:rPr>
              <a:t>°.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  <p:grpSp>
        <p:nvGrpSpPr>
          <p:cNvPr id="13318" name="组合 13317"/>
          <p:cNvGrpSpPr/>
          <p:nvPr/>
        </p:nvGrpSpPr>
        <p:grpSpPr>
          <a:xfrm>
            <a:off x="5562600" y="3114675"/>
            <a:ext cx="3257550" cy="2703513"/>
            <a:chOff x="0" y="0"/>
            <a:chExt cx="2052" cy="1703"/>
          </a:xfrm>
        </p:grpSpPr>
        <p:sp>
          <p:nvSpPr>
            <p:cNvPr id="13319" name="等腰三角形 13318"/>
            <p:cNvSpPr/>
            <p:nvPr/>
          </p:nvSpPr>
          <p:spPr>
            <a:xfrm>
              <a:off x="278" y="322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20" name="矩形 13319"/>
            <p:cNvSpPr/>
            <p:nvPr/>
          </p:nvSpPr>
          <p:spPr>
            <a:xfrm>
              <a:off x="908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3321" name="矩形 13320"/>
            <p:cNvSpPr/>
            <p:nvPr/>
          </p:nvSpPr>
          <p:spPr>
            <a:xfrm>
              <a:off x="0" y="1376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13322" name="矩形 13321"/>
            <p:cNvSpPr/>
            <p:nvPr/>
          </p:nvSpPr>
          <p:spPr>
            <a:xfrm>
              <a:off x="1787" y="137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charRg st="14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charRg st="43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8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25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4339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4340" name="内容占位符 2"/>
          <p:cNvSpPr txBox="1"/>
          <p:nvPr/>
        </p:nvSpPr>
        <p:spPr>
          <a:xfrm>
            <a:off x="173038" y="1628775"/>
            <a:ext cx="8970962" cy="9921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思考　利用所学知识判断，等边三角形是轴对称图形吗？若是轴对称图形，请画出它的对称轴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4341" name="组合 14340"/>
          <p:cNvGrpSpPr/>
          <p:nvPr/>
        </p:nvGrpSpPr>
        <p:grpSpPr>
          <a:xfrm>
            <a:off x="5562600" y="3114675"/>
            <a:ext cx="3257550" cy="2703513"/>
            <a:chOff x="0" y="0"/>
            <a:chExt cx="2052" cy="1703"/>
          </a:xfrm>
        </p:grpSpPr>
        <p:sp>
          <p:nvSpPr>
            <p:cNvPr id="14342" name="等腰三角形 14341"/>
            <p:cNvSpPr/>
            <p:nvPr/>
          </p:nvSpPr>
          <p:spPr>
            <a:xfrm>
              <a:off x="278" y="322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43" name="矩形 14342"/>
            <p:cNvSpPr/>
            <p:nvPr/>
          </p:nvSpPr>
          <p:spPr>
            <a:xfrm>
              <a:off x="908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4344" name="矩形 14343"/>
            <p:cNvSpPr/>
            <p:nvPr/>
          </p:nvSpPr>
          <p:spPr>
            <a:xfrm>
              <a:off x="0" y="1376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14345" name="矩形 14344"/>
            <p:cNvSpPr/>
            <p:nvPr/>
          </p:nvSpPr>
          <p:spPr>
            <a:xfrm>
              <a:off x="1787" y="137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内容占位符 2"/>
          <p:cNvSpPr txBox="1"/>
          <p:nvPr/>
        </p:nvSpPr>
        <p:spPr>
          <a:xfrm>
            <a:off x="428625" y="92868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n-US" altLang="zh-CN" sz="2800" b="1">
              <a:latin typeface="宋体" panose="02010600030101010101" pitchFamily="2" charset="-122"/>
            </a:endParaRPr>
          </a:p>
          <a:p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5363" name="内容占位符 2"/>
          <p:cNvSpPr txBox="1"/>
          <p:nvPr/>
        </p:nvSpPr>
        <p:spPr>
          <a:xfrm>
            <a:off x="428625" y="11430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15364" name="矩形 8"/>
          <p:cNvSpPr/>
          <p:nvPr/>
        </p:nvSpPr>
        <p:spPr>
          <a:xfrm>
            <a:off x="185738" y="2703513"/>
            <a:ext cx="889635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思考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　一个三角形的三个内角满足什么条件是等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边三角形？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5365" name="Rectangle 46"/>
          <p:cNvSpPr/>
          <p:nvPr/>
        </p:nvSpPr>
        <p:spPr>
          <a:xfrm>
            <a:off x="173038" y="5105400"/>
            <a:ext cx="8970962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    三个角都相等的三角形或者一个角为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solidFill>
                  <a:schemeClr val="hlink"/>
                </a:solidFill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的等腰三 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角形．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  <p:sp>
        <p:nvSpPr>
          <p:cNvPr id="15366" name="矩形 11"/>
          <p:cNvSpPr/>
          <p:nvPr/>
        </p:nvSpPr>
        <p:spPr>
          <a:xfrm>
            <a:off x="179388" y="3783013"/>
            <a:ext cx="8964612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思考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　一个等腰三角形满足什么条件是等边三角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形？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536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5368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5369" name="Rectangle 24"/>
          <p:cNvSpPr/>
          <p:nvPr/>
        </p:nvSpPr>
        <p:spPr>
          <a:xfrm>
            <a:off x="185738" y="1624013"/>
            <a:ext cx="8951912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问题　等边三角形除了用定义（即用边）来判定以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外，能否利用角来判定呢？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2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1638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6388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6389" name="Rectangle 48"/>
          <p:cNvSpPr/>
          <p:nvPr/>
        </p:nvSpPr>
        <p:spPr>
          <a:xfrm>
            <a:off x="192088" y="1628775"/>
            <a:ext cx="76866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0" hangingPunct="0"/>
            <a:r>
              <a:rPr lang="zh-CN" altLang="en-US" sz="2800" b="1" dirty="0">
                <a:latin typeface="宋体" panose="02010600030101010101" pitchFamily="2" charset="-122"/>
              </a:rPr>
              <a:t>　　请你将得到的这两个命题进行证明</a:t>
            </a:r>
            <a:r>
              <a:rPr lang="en-US" altLang="zh-CN" sz="2800" b="1">
                <a:latin typeface="宋体" panose="02010600030101010101" pitchFamily="2" charset="-122"/>
              </a:rPr>
              <a:t>. </a:t>
            </a:r>
            <a:r>
              <a:rPr lang="zh-CN" altLang="en-US" sz="2800" b="1" dirty="0">
                <a:latin typeface="宋体" panose="02010600030101010101" pitchFamily="2" charset="-122"/>
              </a:rPr>
              <a:t>　　　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6390" name="组合 16389"/>
          <p:cNvGrpSpPr/>
          <p:nvPr/>
        </p:nvGrpSpPr>
        <p:grpSpPr>
          <a:xfrm>
            <a:off x="3743325" y="2616200"/>
            <a:ext cx="2305050" cy="2571750"/>
            <a:chOff x="0" y="0"/>
            <a:chExt cx="1452" cy="1620"/>
          </a:xfrm>
        </p:grpSpPr>
        <p:sp>
          <p:nvSpPr>
            <p:cNvPr id="16391" name="矩形 13"/>
            <p:cNvSpPr/>
            <p:nvPr/>
          </p:nvSpPr>
          <p:spPr>
            <a:xfrm>
              <a:off x="80" y="1293"/>
              <a:ext cx="134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等边三角形 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  <p:sp>
          <p:nvSpPr>
            <p:cNvPr id="16392" name="等腰三角形 16391"/>
            <p:cNvSpPr/>
            <p:nvPr/>
          </p:nvSpPr>
          <p:spPr>
            <a:xfrm>
              <a:off x="0" y="0"/>
              <a:ext cx="1452" cy="1256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393" name="组合 16392"/>
          <p:cNvGrpSpPr/>
          <p:nvPr/>
        </p:nvGrpSpPr>
        <p:grpSpPr>
          <a:xfrm>
            <a:off x="6615113" y="2476500"/>
            <a:ext cx="2139950" cy="2711450"/>
            <a:chOff x="0" y="0"/>
            <a:chExt cx="1348" cy="1708"/>
          </a:xfrm>
        </p:grpSpPr>
        <p:sp>
          <p:nvSpPr>
            <p:cNvPr id="16394" name="矩形 14"/>
            <p:cNvSpPr/>
            <p:nvPr/>
          </p:nvSpPr>
          <p:spPr>
            <a:xfrm>
              <a:off x="0" y="1381"/>
              <a:ext cx="134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等腰三角形 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  <p:sp>
          <p:nvSpPr>
            <p:cNvPr id="16395" name="等腰三角形 16394"/>
            <p:cNvSpPr/>
            <p:nvPr/>
          </p:nvSpPr>
          <p:spPr>
            <a:xfrm>
              <a:off x="153" y="0"/>
              <a:ext cx="960" cy="1344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6396" name="右箭头 16395"/>
          <p:cNvSpPr/>
          <p:nvPr/>
        </p:nvSpPr>
        <p:spPr>
          <a:xfrm>
            <a:off x="2921000" y="3683000"/>
            <a:ext cx="889000" cy="252413"/>
          </a:xfrm>
          <a:prstGeom prst="rightArrow">
            <a:avLst>
              <a:gd name="adj1" fmla="val 50000"/>
              <a:gd name="adj2" fmla="val 88050"/>
            </a:avLst>
          </a:prstGeom>
          <a:noFill/>
          <a:ln w="2857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97" name="右箭头 16396"/>
          <p:cNvSpPr/>
          <p:nvPr/>
        </p:nvSpPr>
        <p:spPr>
          <a:xfrm rot="10800000">
            <a:off x="5943600" y="3683000"/>
            <a:ext cx="889000" cy="252413"/>
          </a:xfrm>
          <a:prstGeom prst="rightArrow">
            <a:avLst>
              <a:gd name="adj1" fmla="val 50000"/>
              <a:gd name="adj2" fmla="val 88050"/>
            </a:avLst>
          </a:prstGeom>
          <a:noFill/>
          <a:ln w="2857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6398" name="组合 16397"/>
          <p:cNvGrpSpPr/>
          <p:nvPr/>
        </p:nvGrpSpPr>
        <p:grpSpPr>
          <a:xfrm>
            <a:off x="422275" y="3654425"/>
            <a:ext cx="2532063" cy="1533525"/>
            <a:chOff x="0" y="0"/>
            <a:chExt cx="1595" cy="966"/>
          </a:xfrm>
        </p:grpSpPr>
        <p:sp>
          <p:nvSpPr>
            <p:cNvPr id="16399" name="Rectangle 45"/>
            <p:cNvSpPr/>
            <p:nvPr/>
          </p:nvSpPr>
          <p:spPr>
            <a:xfrm>
              <a:off x="0" y="639"/>
              <a:ext cx="15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indent="392430" defTabSz="0" eaLnBrk="0" hangingPunct="0">
                <a:tabLst>
                  <a:tab pos="542925" algn="l"/>
                </a:tabLst>
              </a:pPr>
              <a:r>
                <a:rPr lang="zh-CN" altLang="en-US" sz="2800" b="1" dirty="0">
                  <a:solidFill>
                    <a:srgbClr val="00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一般三角形 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  <p:pic>
          <p:nvPicPr>
            <p:cNvPr id="16400" name="图片 1639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57" y="0"/>
              <a:ext cx="1190" cy="65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6401" name="矩形 16400"/>
          <p:cNvSpPr/>
          <p:nvPr/>
        </p:nvSpPr>
        <p:spPr>
          <a:xfrm>
            <a:off x="7543800" y="6305550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8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2"/>
          <p:cNvSpPr/>
          <p:nvPr/>
        </p:nvSpPr>
        <p:spPr>
          <a:xfrm>
            <a:off x="293688" y="3076575"/>
            <a:ext cx="6970712" cy="20574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66700" defTabSz="0" eaLnBrk="0" hangingPunct="0">
              <a:spcBef>
                <a:spcPct val="20000"/>
              </a:spcBef>
              <a:tabLst>
                <a:tab pos="2076450" algn="l"/>
              </a:tabLst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　证明：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∵　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indent="266700" defTabSz="0" eaLnBrk="0" hangingPunct="0">
              <a:spcBef>
                <a:spcPct val="20000"/>
              </a:spcBef>
              <a:tabLst>
                <a:tab pos="2076450" algn="l"/>
              </a:tabLst>
            </a:pPr>
            <a:r>
              <a:rPr lang="zh-CN" altLang="en-US" sz="2800" b="1" dirty="0">
                <a:latin typeface="宋体" panose="02010600030101010101" pitchFamily="2" charset="-122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∴　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， 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zh-CN" altLang="en-US" sz="28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 defTabSz="0" eaLnBrk="0" hangingPunct="0">
              <a:spcBef>
                <a:spcPct val="20000"/>
              </a:spcBef>
              <a:tabLst>
                <a:tab pos="2076450" algn="l"/>
              </a:tabLst>
            </a:pP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　∴　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 =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 indent="266700" defTabSz="0" eaLnBrk="0" hangingPunct="0">
              <a:spcBef>
                <a:spcPct val="20000"/>
              </a:spcBef>
              <a:tabLst>
                <a:tab pos="2076450" algn="l"/>
              </a:tabLst>
            </a:pPr>
            <a:r>
              <a:rPr lang="en-US" altLang="zh-CN" sz="2800" b="1">
                <a:latin typeface="宋体" panose="02010600030101010101" pitchFamily="2" charset="-122"/>
              </a:rPr>
              <a:t> 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　△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是等边三角形．</a:t>
            </a:r>
            <a:endParaRPr lang="zh-CN" altLang="en-US" sz="2800" b="1" dirty="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7411" name="Rectangle 71"/>
          <p:cNvSpPr/>
          <p:nvPr/>
        </p:nvSpPr>
        <p:spPr>
          <a:xfrm>
            <a:off x="192088" y="1614488"/>
            <a:ext cx="8951912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　　已知：在△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中，∠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zh-CN" altLang="en-US" sz="2800" b="1" dirty="0">
                <a:latin typeface="宋体" panose="02010600030101010101" pitchFamily="2" charset="-122"/>
              </a:rPr>
              <a:t>求证：△</a:t>
            </a:r>
            <a:r>
              <a:rPr lang="en-US" altLang="zh-CN" sz="2800" i="1">
                <a:latin typeface="Times New Roman" panose="02020603050405020304" pitchFamily="18" charset="0"/>
              </a:rPr>
              <a:t>ABC   </a:t>
            </a:r>
            <a:endParaRPr lang="en-US" altLang="zh-CN" sz="2800" i="1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是等边三角形．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7412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7413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grpSp>
        <p:nvGrpSpPr>
          <p:cNvPr id="17414" name="组合 17413"/>
          <p:cNvGrpSpPr/>
          <p:nvPr/>
        </p:nvGrpSpPr>
        <p:grpSpPr>
          <a:xfrm>
            <a:off x="5340350" y="3362325"/>
            <a:ext cx="3327400" cy="2703513"/>
            <a:chOff x="0" y="0"/>
            <a:chExt cx="2096" cy="1703"/>
          </a:xfrm>
        </p:grpSpPr>
        <p:sp>
          <p:nvSpPr>
            <p:cNvPr id="17415" name="等腰三角形 17414"/>
            <p:cNvSpPr/>
            <p:nvPr/>
          </p:nvSpPr>
          <p:spPr>
            <a:xfrm>
              <a:off x="278" y="322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6" name="矩形 17415"/>
            <p:cNvSpPr/>
            <p:nvPr/>
          </p:nvSpPr>
          <p:spPr>
            <a:xfrm>
              <a:off x="908" y="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 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7417" name="矩形 17416"/>
            <p:cNvSpPr/>
            <p:nvPr/>
          </p:nvSpPr>
          <p:spPr>
            <a:xfrm>
              <a:off x="0" y="1376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17418" name="矩形 17417"/>
            <p:cNvSpPr/>
            <p:nvPr/>
          </p:nvSpPr>
          <p:spPr>
            <a:xfrm>
              <a:off x="1787" y="1373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22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41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56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内容占位符 2"/>
          <p:cNvSpPr txBox="1"/>
          <p:nvPr/>
        </p:nvSpPr>
        <p:spPr>
          <a:xfrm>
            <a:off x="214313" y="1474788"/>
            <a:ext cx="8858250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5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8436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8437" name="Rectangle 71"/>
          <p:cNvSpPr/>
          <p:nvPr/>
        </p:nvSpPr>
        <p:spPr>
          <a:xfrm>
            <a:off x="192088" y="1609725"/>
            <a:ext cx="8951912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　　已知：在△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中，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且∠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zh-CN" altLang="en-US" sz="2800" b="1" dirty="0">
                <a:latin typeface="宋体" panose="02010600030101010101" pitchFamily="2" charset="-122"/>
              </a:rPr>
              <a:t>求证：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</a:rPr>
              <a:t>ABC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8438" name="TextBox 18"/>
          <p:cNvSpPr txBox="1"/>
          <p:nvPr/>
        </p:nvSpPr>
        <p:spPr>
          <a:xfrm>
            <a:off x="915988" y="3049588"/>
            <a:ext cx="26844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证明：</a:t>
            </a:r>
            <a:r>
              <a:rPr lang="zh-CN" altLang="en-US" sz="2800" b="1" dirty="0">
                <a:latin typeface="宋体" panose="02010600030101010101" pitchFamily="2" charset="-122"/>
              </a:rPr>
              <a:t>略．　　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8439" name="组合 18438"/>
          <p:cNvGrpSpPr/>
          <p:nvPr/>
        </p:nvGrpSpPr>
        <p:grpSpPr>
          <a:xfrm>
            <a:off x="5340350" y="3362325"/>
            <a:ext cx="3327400" cy="2703513"/>
            <a:chOff x="0" y="0"/>
            <a:chExt cx="2096" cy="1703"/>
          </a:xfrm>
        </p:grpSpPr>
        <p:sp>
          <p:nvSpPr>
            <p:cNvPr id="18440" name="等腰三角形 18439"/>
            <p:cNvSpPr/>
            <p:nvPr/>
          </p:nvSpPr>
          <p:spPr>
            <a:xfrm>
              <a:off x="278" y="322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1" name="矩形 18440"/>
            <p:cNvSpPr/>
            <p:nvPr/>
          </p:nvSpPr>
          <p:spPr>
            <a:xfrm>
              <a:off x="908" y="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 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8442" name="矩形 18441"/>
            <p:cNvSpPr/>
            <p:nvPr/>
          </p:nvSpPr>
          <p:spPr>
            <a:xfrm>
              <a:off x="0" y="1376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18443" name="矩形 18442"/>
            <p:cNvSpPr/>
            <p:nvPr/>
          </p:nvSpPr>
          <p:spPr>
            <a:xfrm>
              <a:off x="1787" y="1373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74"/>
          <p:cNvSpPr/>
          <p:nvPr/>
        </p:nvSpPr>
        <p:spPr>
          <a:xfrm>
            <a:off x="901700" y="3368675"/>
            <a:ext cx="5467350" cy="20574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符号语言：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在△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中，</a:t>
            </a:r>
            <a:r>
              <a:rPr lang="zh-CN" altLang="en-US" sz="2800" b="1" dirty="0">
                <a:latin typeface="宋体" panose="02010600030101010101" pitchFamily="2" charset="-122"/>
              </a:rPr>
              <a:t>   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∵　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8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∴　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是等边三角形．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pic>
        <p:nvPicPr>
          <p:cNvPr id="19459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19460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9461" name="矩形 19460"/>
          <p:cNvSpPr/>
          <p:nvPr/>
        </p:nvSpPr>
        <p:spPr>
          <a:xfrm>
            <a:off x="185738" y="1628775"/>
            <a:ext cx="8958262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等边三角形的判定定理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三个角都相等的三角形是等边三角形．</a:t>
            </a:r>
            <a:r>
              <a:rPr lang="zh-CN" altLang="en-US" sz="2800" b="1" dirty="0">
                <a:latin typeface="宋体" panose="02010600030101010101" pitchFamily="2" charset="-122"/>
              </a:rPr>
              <a:t>  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9462" name="组合 19461"/>
          <p:cNvGrpSpPr/>
          <p:nvPr/>
        </p:nvGrpSpPr>
        <p:grpSpPr>
          <a:xfrm>
            <a:off x="5340350" y="3362325"/>
            <a:ext cx="3327400" cy="2703513"/>
            <a:chOff x="0" y="0"/>
            <a:chExt cx="2096" cy="1703"/>
          </a:xfrm>
        </p:grpSpPr>
        <p:sp>
          <p:nvSpPr>
            <p:cNvPr id="19463" name="等腰三角形 19462"/>
            <p:cNvSpPr/>
            <p:nvPr/>
          </p:nvSpPr>
          <p:spPr>
            <a:xfrm>
              <a:off x="278" y="322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4" name="矩形 19463"/>
            <p:cNvSpPr/>
            <p:nvPr/>
          </p:nvSpPr>
          <p:spPr>
            <a:xfrm>
              <a:off x="908" y="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 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9465" name="矩形 19464"/>
            <p:cNvSpPr/>
            <p:nvPr/>
          </p:nvSpPr>
          <p:spPr>
            <a:xfrm>
              <a:off x="0" y="1376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19466" name="矩形 19465"/>
            <p:cNvSpPr/>
            <p:nvPr/>
          </p:nvSpPr>
          <p:spPr>
            <a:xfrm>
              <a:off x="1787" y="1373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charRg st="15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6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8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33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0483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细心观察，探索性质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0484" name="矩形 20483"/>
          <p:cNvSpPr/>
          <p:nvPr/>
        </p:nvSpPr>
        <p:spPr>
          <a:xfrm>
            <a:off x="185738" y="1628775"/>
            <a:ext cx="8958262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等边三角形的判定定理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    有一个角为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solidFill>
                  <a:schemeClr val="hlink"/>
                </a:solidFill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的等腰三角形是等边三角形． 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  <p:grpSp>
        <p:nvGrpSpPr>
          <p:cNvPr id="20485" name="组合 20484"/>
          <p:cNvGrpSpPr/>
          <p:nvPr/>
        </p:nvGrpSpPr>
        <p:grpSpPr>
          <a:xfrm>
            <a:off x="5340350" y="3362325"/>
            <a:ext cx="3327400" cy="2703513"/>
            <a:chOff x="0" y="0"/>
            <a:chExt cx="2096" cy="1703"/>
          </a:xfrm>
        </p:grpSpPr>
        <p:sp>
          <p:nvSpPr>
            <p:cNvPr id="20486" name="等腰三角形 20485"/>
            <p:cNvSpPr/>
            <p:nvPr/>
          </p:nvSpPr>
          <p:spPr>
            <a:xfrm>
              <a:off x="278" y="322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7" name="矩形 20486"/>
            <p:cNvSpPr/>
            <p:nvPr/>
          </p:nvSpPr>
          <p:spPr>
            <a:xfrm>
              <a:off x="908" y="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 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0488" name="矩形 20487"/>
            <p:cNvSpPr/>
            <p:nvPr/>
          </p:nvSpPr>
          <p:spPr>
            <a:xfrm>
              <a:off x="0" y="1376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20489" name="矩形 20488"/>
            <p:cNvSpPr/>
            <p:nvPr/>
          </p:nvSpPr>
          <p:spPr>
            <a:xfrm>
              <a:off x="1787" y="1373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 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20490" name="Rectangle 11"/>
          <p:cNvSpPr/>
          <p:nvPr/>
        </p:nvSpPr>
        <p:spPr>
          <a:xfrm>
            <a:off x="895350" y="3370263"/>
            <a:ext cx="5089525" cy="2057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符号语言：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在△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中，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∵　</a:t>
            </a:r>
            <a:r>
              <a:rPr lang="en-US" altLang="zh-CN" sz="2800" i="1">
                <a:latin typeface="Times New Roman" panose="02020603050405020304" pitchFamily="18" charset="0"/>
              </a:rPr>
              <a:t>BC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∴　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charRg st="15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6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15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33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21507" name="Rectangle 31"/>
          <p:cNvSpPr/>
          <p:nvPr/>
        </p:nvSpPr>
        <p:spPr>
          <a:xfrm>
            <a:off x="0" y="16462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8" name="Rectangle 4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21509" name="Rectangle 2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21510" name="Rectangle 27"/>
          <p:cNvSpPr/>
          <p:nvPr/>
        </p:nvSpPr>
        <p:spPr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1" name="Rectangle 35"/>
          <p:cNvSpPr/>
          <p:nvPr/>
        </p:nvSpPr>
        <p:spPr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2" name="Rectangle 34"/>
          <p:cNvSpPr/>
          <p:nvPr/>
        </p:nvSpPr>
        <p:spPr>
          <a:xfrm>
            <a:off x="4932363" y="25685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3" name="Rectangle 36"/>
          <p:cNvSpPr/>
          <p:nvPr/>
        </p:nvSpPr>
        <p:spPr>
          <a:xfrm>
            <a:off x="204788" y="3586163"/>
            <a:ext cx="8339137" cy="2057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等边三角形的判定定理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三个角都相等的三角形是等边三角形．</a:t>
            </a:r>
            <a:endParaRPr lang="zh-CN" altLang="en-US" sz="2800" b="1" dirty="0">
              <a:solidFill>
                <a:schemeClr val="hlink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等边三角形的判定定理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有一个角为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solidFill>
                  <a:schemeClr val="hlink"/>
                </a:solidFill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的等腰三角形．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21514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1515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细心观察，概括归纳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1516" name="Rectangle 32"/>
          <p:cNvSpPr/>
          <p:nvPr/>
        </p:nvSpPr>
        <p:spPr>
          <a:xfrm>
            <a:off x="204788" y="1619250"/>
            <a:ext cx="8334375" cy="15446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判定等边三角形的方法：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从边的角度：</a:t>
            </a:r>
            <a:r>
              <a:rPr lang="zh-CN" altLang="en-US" sz="2800" b="1" dirty="0">
                <a:latin typeface="宋体" panose="02010600030101010101" pitchFamily="2" charset="-122"/>
              </a:rPr>
              <a:t>等边三角形的定义；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从角的角度：</a:t>
            </a:r>
            <a:r>
              <a:rPr lang="zh-CN" altLang="en-US" sz="2800" b="1" dirty="0">
                <a:latin typeface="宋体" panose="02010600030101010101" pitchFamily="2" charset="-122"/>
              </a:rPr>
              <a:t>等边三角形的两条判定定理． 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charRg st="1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charRg st="32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charRg st="1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charRg st="3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charRg st="52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22531" name="Rectangle 4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22532" name="Rectangle 2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22533" name="Rectangle 27"/>
          <p:cNvSpPr/>
          <p:nvPr/>
        </p:nvSpPr>
        <p:spPr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34" name="Text Box 27"/>
          <p:cNvSpPr txBox="1"/>
          <p:nvPr/>
        </p:nvSpPr>
        <p:spPr>
          <a:xfrm>
            <a:off x="190500" y="2720975"/>
            <a:ext cx="8966200" cy="3082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证明：</a:t>
            </a:r>
            <a:r>
              <a:rPr lang="zh-CN" altLang="en-US" sz="2800" b="1" dirty="0">
                <a:latin typeface="宋体" panose="02010600030101010101" pitchFamily="2" charset="-122"/>
              </a:rPr>
              <a:t> ∵　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∵　</a:t>
            </a:r>
            <a:r>
              <a:rPr lang="en-US" altLang="zh-CN" sz="2800" i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</a:rPr>
              <a:t>∴　</a:t>
            </a:r>
            <a:r>
              <a:rPr lang="en-US" altLang="zh-CN" sz="2800" b="1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ADE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AED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∠</a:t>
            </a:r>
            <a:r>
              <a:rPr lang="en-US" altLang="zh-CN" sz="2800" i="1">
                <a:latin typeface="Times New Roman" panose="02020603050405020304" pitchFamily="18" charset="0"/>
              </a:rPr>
              <a:t>A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ADE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AED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△</a:t>
            </a:r>
            <a:r>
              <a:rPr lang="en-US" altLang="zh-CN" sz="2800" i="1">
                <a:latin typeface="Times New Roman" panose="02020603050405020304" pitchFamily="18" charset="0"/>
              </a:rPr>
              <a:t>ADE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22535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2536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动脑思考，例题解析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2537" name="内容占位符 2"/>
          <p:cNvSpPr txBox="1"/>
          <p:nvPr/>
        </p:nvSpPr>
        <p:spPr>
          <a:xfrm>
            <a:off x="190500" y="1628775"/>
            <a:ext cx="8953500" cy="11239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　　例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en-US" sz="2800" b="1" dirty="0">
                <a:latin typeface="宋体" panose="02010600030101010101" pitchFamily="2" charset="-122"/>
              </a:rPr>
              <a:t>如图，△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是等边三角形，</a:t>
            </a:r>
            <a:r>
              <a:rPr lang="en-US" altLang="zh-CN" sz="2800" i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</a:rPr>
              <a:t>BC</a:t>
            </a:r>
            <a:r>
              <a:rPr lang="en-US" altLang="zh-CN" sz="2800" b="1">
                <a:latin typeface="宋体" panose="02010600030101010101" pitchFamily="2" charset="-122"/>
              </a:rPr>
              <a:t>, </a:t>
            </a:r>
            <a:r>
              <a:rPr lang="zh-CN" altLang="en-US" sz="2800" b="1" dirty="0">
                <a:latin typeface="宋体" panose="02010600030101010101" pitchFamily="2" charset="-122"/>
              </a:rPr>
              <a:t>分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别交</a:t>
            </a:r>
            <a:r>
              <a:rPr lang="en-US" altLang="zh-CN" sz="2800" i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AC </a:t>
            </a:r>
            <a:r>
              <a:rPr lang="zh-CN" altLang="en-US" sz="2800" b="1" dirty="0">
                <a:latin typeface="宋体" panose="02010600030101010101" pitchFamily="2" charset="-122"/>
              </a:rPr>
              <a:t>于点</a:t>
            </a:r>
            <a:r>
              <a:rPr lang="en-US" altLang="zh-CN" sz="2800" i="1"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宋体" panose="02010600030101010101" pitchFamily="2" charset="-122"/>
              </a:rPr>
              <a:t>．求证：△</a:t>
            </a:r>
            <a:r>
              <a:rPr lang="en-US" altLang="zh-CN" sz="2800" i="1">
                <a:latin typeface="Times New Roman" panose="02020603050405020304" pitchFamily="18" charset="0"/>
              </a:rPr>
              <a:t>ADE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</a:t>
            </a:r>
            <a:r>
              <a:rPr lang="en-US" altLang="zh-CN" sz="2800" b="1">
                <a:latin typeface="宋体" panose="02010600030101010101" pitchFamily="2" charset="-122"/>
              </a:rPr>
              <a:t>. </a:t>
            </a:r>
            <a:endParaRPr lang="zh-CN" altLang="en-US" sz="2800" b="1" dirty="0">
              <a:latin typeface="宋体" panose="0201060003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22538" name="矩形 22537"/>
          <p:cNvSpPr/>
          <p:nvPr/>
        </p:nvSpPr>
        <p:spPr>
          <a:xfrm>
            <a:off x="190500" y="5938838"/>
            <a:ext cx="60515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　　追问　本题还有其他证法吗？  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22539" name="组合 22538"/>
          <p:cNvGrpSpPr/>
          <p:nvPr/>
        </p:nvGrpSpPr>
        <p:grpSpPr>
          <a:xfrm>
            <a:off x="5370513" y="3068638"/>
            <a:ext cx="3605212" cy="3184525"/>
            <a:chOff x="0" y="0"/>
            <a:chExt cx="2271" cy="2006"/>
          </a:xfrm>
        </p:grpSpPr>
        <p:sp>
          <p:nvSpPr>
            <p:cNvPr id="22540" name="等腰三角形 22539"/>
            <p:cNvSpPr/>
            <p:nvPr/>
          </p:nvSpPr>
          <p:spPr>
            <a:xfrm>
              <a:off x="250" y="308"/>
              <a:ext cx="1778" cy="1539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41" name="直接连接符 22540"/>
            <p:cNvSpPr/>
            <p:nvPr/>
          </p:nvSpPr>
          <p:spPr>
            <a:xfrm>
              <a:off x="556" y="1324"/>
              <a:ext cx="118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2" name="矩形 22541"/>
            <p:cNvSpPr/>
            <p:nvPr/>
          </p:nvSpPr>
          <p:spPr>
            <a:xfrm>
              <a:off x="1007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2543" name="矩形 22542"/>
            <p:cNvSpPr/>
            <p:nvPr/>
          </p:nvSpPr>
          <p:spPr>
            <a:xfrm>
              <a:off x="0" y="1680"/>
              <a:ext cx="253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2544" name="矩形 22543"/>
            <p:cNvSpPr/>
            <p:nvPr/>
          </p:nvSpPr>
          <p:spPr>
            <a:xfrm>
              <a:off x="2006" y="1672"/>
              <a:ext cx="265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2545" name="矩形 22544"/>
            <p:cNvSpPr/>
            <p:nvPr/>
          </p:nvSpPr>
          <p:spPr>
            <a:xfrm>
              <a:off x="290" y="1160"/>
              <a:ext cx="278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2546" name="矩形 22545"/>
            <p:cNvSpPr/>
            <p:nvPr/>
          </p:nvSpPr>
          <p:spPr>
            <a:xfrm>
              <a:off x="1739" y="1145"/>
              <a:ext cx="25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E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22547" name="矩形 22546"/>
          <p:cNvSpPr/>
          <p:nvPr/>
        </p:nvSpPr>
        <p:spPr>
          <a:xfrm>
            <a:off x="7543800" y="6305550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1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8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charRg st="21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charRg st="44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charRg st="57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charRg st="82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charRg st="103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27"/>
          <p:cNvSpPr txBox="1"/>
          <p:nvPr/>
        </p:nvSpPr>
        <p:spPr>
          <a:xfrm>
            <a:off x="204788" y="2759075"/>
            <a:ext cx="7138987" cy="3595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证明：</a:t>
            </a:r>
            <a:r>
              <a:rPr lang="zh-CN" altLang="en-US" sz="2800" b="1" dirty="0">
                <a:latin typeface="宋体" panose="02010600030101010101" pitchFamily="2" charset="-122"/>
              </a:rPr>
              <a:t>∵　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ACB</a:t>
            </a:r>
            <a:r>
              <a:rPr lang="en-US" altLang="zh-CN" sz="2800" b="1">
                <a:latin typeface="宋体" panose="02010600030101010101" pitchFamily="2" charset="-122"/>
              </a:rPr>
              <a:t> 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∵　</a:t>
            </a:r>
            <a:r>
              <a:rPr lang="en-US" altLang="zh-CN" sz="2800" i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</a:rPr>
              <a:t>∴　</a:t>
            </a:r>
            <a:r>
              <a:rPr lang="en-US" altLang="zh-CN" sz="2800" b="1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ABC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ADE</a:t>
            </a:r>
            <a:r>
              <a:rPr lang="zh-CN" altLang="en-US" sz="2800" b="1" dirty="0">
                <a:latin typeface="宋体" panose="02010600030101010101" pitchFamily="2" charset="-122"/>
              </a:rPr>
              <a:t>，          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        ∠</a:t>
            </a:r>
            <a:r>
              <a:rPr lang="en-US" altLang="zh-CN" sz="2800" i="1">
                <a:latin typeface="Times New Roman" panose="02020603050405020304" pitchFamily="18" charset="0"/>
              </a:rPr>
              <a:t>ACB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AED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ADE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AED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△</a:t>
            </a:r>
            <a:r>
              <a:rPr lang="en-US" altLang="zh-CN" sz="2800" i="1">
                <a:latin typeface="Times New Roman" panose="02020603050405020304" pitchFamily="18" charset="0"/>
              </a:rPr>
              <a:t>ADE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23555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3556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动脑思考，变式训练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3557" name="Rectangle 25"/>
          <p:cNvSpPr/>
          <p:nvPr/>
        </p:nvSpPr>
        <p:spPr>
          <a:xfrm>
            <a:off x="204788" y="1624013"/>
            <a:ext cx="8926512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变式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　若点</a:t>
            </a:r>
            <a:r>
              <a:rPr lang="en-US" altLang="zh-CN" sz="2800" i="1"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</a:rPr>
              <a:t>E </a:t>
            </a:r>
            <a:r>
              <a:rPr lang="zh-CN" altLang="en-US" sz="2800" b="1" dirty="0">
                <a:latin typeface="宋体" panose="02010600030101010101" pitchFamily="2" charset="-122"/>
              </a:rPr>
              <a:t>在边</a:t>
            </a:r>
            <a:r>
              <a:rPr lang="en-US" altLang="zh-CN" sz="2800" i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</a:rPr>
              <a:t>AC </a:t>
            </a:r>
            <a:r>
              <a:rPr lang="zh-CN" altLang="en-US" sz="2800" b="1" dirty="0">
                <a:latin typeface="宋体" panose="02010600030101010101" pitchFamily="2" charset="-122"/>
              </a:rPr>
              <a:t>的延长线上，且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en-US" altLang="zh-CN" sz="2800" i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宋体" panose="02010600030101010101" pitchFamily="2" charset="-122"/>
              </a:rPr>
              <a:t>，结论还成立吗？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23558" name="组合 23557"/>
          <p:cNvGrpSpPr/>
          <p:nvPr/>
        </p:nvGrpSpPr>
        <p:grpSpPr>
          <a:xfrm>
            <a:off x="5367338" y="3068638"/>
            <a:ext cx="3586162" cy="3186112"/>
            <a:chOff x="0" y="0"/>
            <a:chExt cx="2259" cy="2007"/>
          </a:xfrm>
        </p:grpSpPr>
        <p:sp>
          <p:nvSpPr>
            <p:cNvPr id="23559" name="等腰三角形 23558"/>
            <p:cNvSpPr/>
            <p:nvPr/>
          </p:nvSpPr>
          <p:spPr>
            <a:xfrm>
              <a:off x="250" y="308"/>
              <a:ext cx="1778" cy="1539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0" name="直接连接符 23559"/>
            <p:cNvSpPr/>
            <p:nvPr/>
          </p:nvSpPr>
          <p:spPr>
            <a:xfrm>
              <a:off x="556" y="1324"/>
              <a:ext cx="118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1" name="矩形 23560"/>
            <p:cNvSpPr/>
            <p:nvPr/>
          </p:nvSpPr>
          <p:spPr>
            <a:xfrm>
              <a:off x="1007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2" name="矩形 23561"/>
            <p:cNvSpPr/>
            <p:nvPr/>
          </p:nvSpPr>
          <p:spPr>
            <a:xfrm>
              <a:off x="0" y="1680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3" name="矩形 23562"/>
            <p:cNvSpPr/>
            <p:nvPr/>
          </p:nvSpPr>
          <p:spPr>
            <a:xfrm>
              <a:off x="2006" y="1672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E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4" name="矩形 23563"/>
            <p:cNvSpPr/>
            <p:nvPr/>
          </p:nvSpPr>
          <p:spPr>
            <a:xfrm>
              <a:off x="290" y="116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3565" name="矩形 23564"/>
            <p:cNvSpPr/>
            <p:nvPr/>
          </p:nvSpPr>
          <p:spPr>
            <a:xfrm>
              <a:off x="1739" y="1145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2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47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60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90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110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132" end="1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4579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动脑思考，变式训练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4580" name="Rectangle 25"/>
          <p:cNvSpPr/>
          <p:nvPr/>
        </p:nvSpPr>
        <p:spPr>
          <a:xfrm>
            <a:off x="204788" y="1624013"/>
            <a:ext cx="8926512" cy="1031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变式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　若点</a:t>
            </a:r>
            <a:r>
              <a:rPr lang="en-US" altLang="zh-CN" sz="2800" i="1"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</a:rPr>
              <a:t>E </a:t>
            </a:r>
            <a:r>
              <a:rPr lang="zh-CN" altLang="en-US" sz="2800" b="1" dirty="0">
                <a:latin typeface="宋体" panose="02010600030101010101" pitchFamily="2" charset="-122"/>
              </a:rPr>
              <a:t>在边</a:t>
            </a:r>
            <a:r>
              <a:rPr lang="en-US" altLang="zh-CN" sz="2800" i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</a:rPr>
              <a:t>AC </a:t>
            </a:r>
            <a:r>
              <a:rPr lang="zh-CN" altLang="en-US" sz="2800" b="1" dirty="0">
                <a:latin typeface="宋体" panose="02010600030101010101" pitchFamily="2" charset="-122"/>
              </a:rPr>
              <a:t>的反向延长线上，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且</a:t>
            </a:r>
            <a:r>
              <a:rPr lang="en-US" altLang="zh-CN" sz="2800" i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宋体" panose="02010600030101010101" pitchFamily="2" charset="-122"/>
              </a:rPr>
              <a:t>，结论依然成立吗？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4581" name="Text Box 27"/>
          <p:cNvSpPr txBox="1"/>
          <p:nvPr/>
        </p:nvSpPr>
        <p:spPr>
          <a:xfrm>
            <a:off x="204788" y="2759075"/>
            <a:ext cx="7481887" cy="3082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宋体" panose="02010600030101010101" pitchFamily="2" charset="-122"/>
              </a:rPr>
              <a:t>　　证明： </a:t>
            </a:r>
            <a:r>
              <a:rPr lang="zh-CN" altLang="en-US" sz="2800" b="1" dirty="0">
                <a:latin typeface="宋体" panose="02010600030101010101" pitchFamily="2" charset="-122"/>
              </a:rPr>
              <a:t>∵　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∠</a:t>
            </a:r>
            <a:r>
              <a:rPr lang="en-US" altLang="zh-CN" sz="2800" i="1">
                <a:latin typeface="Times New Roman" panose="02020603050405020304" pitchFamily="18" charset="0"/>
              </a:rPr>
              <a:t>BAC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∵　</a:t>
            </a:r>
            <a:r>
              <a:rPr lang="en-US" altLang="zh-CN" sz="2800" i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</a:rPr>
              <a:t>∴　</a:t>
            </a:r>
            <a:r>
              <a:rPr lang="en-US" altLang="zh-CN" sz="2800" b="1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∠</a:t>
            </a:r>
            <a:r>
              <a:rPr lang="en-US" altLang="zh-CN" sz="2800" i="1">
                <a:latin typeface="Times New Roman" panose="02020603050405020304" pitchFamily="18" charset="0"/>
              </a:rPr>
              <a:t>EAD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D</a:t>
            </a:r>
            <a:r>
              <a:rPr lang="en-US" altLang="zh-CN" sz="2800" b="1">
                <a:latin typeface="宋体" panose="02010600030101010101" pitchFamily="2" charset="-122"/>
              </a:rPr>
              <a:t> =∠</a:t>
            </a:r>
            <a:r>
              <a:rPr lang="en-US" altLang="zh-CN" sz="2800" i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∴　△</a:t>
            </a:r>
            <a:r>
              <a:rPr lang="en-US" altLang="zh-CN" sz="2800" i="1">
                <a:latin typeface="Times New Roman" panose="02020603050405020304" pitchFamily="18" charset="0"/>
              </a:rPr>
              <a:t>ADE </a:t>
            </a:r>
            <a:r>
              <a:rPr lang="zh-CN" altLang="en-US" sz="2800" b="1" dirty="0">
                <a:latin typeface="宋体" panose="02010600030101010101" pitchFamily="2" charset="-122"/>
              </a:rPr>
              <a:t>是等边三角形．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24582" name="组合 24581"/>
          <p:cNvGrpSpPr/>
          <p:nvPr/>
        </p:nvGrpSpPr>
        <p:grpSpPr>
          <a:xfrm>
            <a:off x="5815013" y="2720975"/>
            <a:ext cx="3051175" cy="3516313"/>
            <a:chOff x="0" y="0"/>
            <a:chExt cx="1922" cy="2215"/>
          </a:xfrm>
        </p:grpSpPr>
        <p:sp>
          <p:nvSpPr>
            <p:cNvPr id="24583" name="等腰三角形 24582"/>
            <p:cNvSpPr/>
            <p:nvPr/>
          </p:nvSpPr>
          <p:spPr>
            <a:xfrm>
              <a:off x="272" y="884"/>
              <a:ext cx="1362" cy="1179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4" name="直接连接符 24583"/>
            <p:cNvSpPr/>
            <p:nvPr/>
          </p:nvSpPr>
          <p:spPr>
            <a:xfrm>
              <a:off x="618" y="327"/>
              <a:ext cx="65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5" name="矩形 24584"/>
            <p:cNvSpPr/>
            <p:nvPr/>
          </p:nvSpPr>
          <p:spPr>
            <a:xfrm>
              <a:off x="989" y="712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6" name="矩形 24585"/>
            <p:cNvSpPr/>
            <p:nvPr/>
          </p:nvSpPr>
          <p:spPr>
            <a:xfrm>
              <a:off x="1126" y="0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7" name="矩形 24586"/>
            <p:cNvSpPr/>
            <p:nvPr/>
          </p:nvSpPr>
          <p:spPr>
            <a:xfrm>
              <a:off x="508" y="0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E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8" name="矩形 24587"/>
            <p:cNvSpPr/>
            <p:nvPr/>
          </p:nvSpPr>
          <p:spPr>
            <a:xfrm>
              <a:off x="0" y="1888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89" name="矩形 24588"/>
            <p:cNvSpPr/>
            <p:nvPr/>
          </p:nvSpPr>
          <p:spPr>
            <a:xfrm>
              <a:off x="1657" y="1881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4590" name="直接连接符 24589"/>
            <p:cNvSpPr/>
            <p:nvPr/>
          </p:nvSpPr>
          <p:spPr>
            <a:xfrm flipV="1">
              <a:off x="273" y="318"/>
              <a:ext cx="1000" cy="174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1" name="直接连接符 24590"/>
            <p:cNvSpPr/>
            <p:nvPr/>
          </p:nvSpPr>
          <p:spPr>
            <a:xfrm flipH="1" flipV="1">
              <a:off x="625" y="326"/>
              <a:ext cx="1000" cy="172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charRg st="21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charRg st="46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charRg st="59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charRg st="80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charRg st="100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5603" name="矩形 6"/>
          <p:cNvSpPr/>
          <p:nvPr/>
        </p:nvSpPr>
        <p:spPr>
          <a:xfrm>
            <a:off x="238125" y="642938"/>
            <a:ext cx="40052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动脑思考，变式训练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5604" name="矩形 25603"/>
          <p:cNvSpPr/>
          <p:nvPr/>
        </p:nvSpPr>
        <p:spPr>
          <a:xfrm>
            <a:off x="179388" y="1628775"/>
            <a:ext cx="5518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　　练习　完成教科书中的练习．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内容占位符 2"/>
          <p:cNvSpPr>
            <a:spLocks noGrp="1"/>
          </p:cNvSpPr>
          <p:nvPr>
            <p:ph idx="1"/>
          </p:nvPr>
        </p:nvSpPr>
        <p:spPr>
          <a:xfrm>
            <a:off x="128588" y="2189163"/>
            <a:ext cx="8964612" cy="2133600"/>
          </a:xfrm>
          <a:ln/>
        </p:spPr>
        <p:txBody>
          <a:bodyPr vert="horz" wrap="square" anchor="t"/>
          <a:p>
            <a:pPr eaLnBrk="1" hangingPunct="1">
              <a:buNone/>
            </a:pP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）本节课学习了</a:t>
            </a:r>
            <a:r>
              <a:rPr lang="zh-CN" altLang="en-US" sz="2800" b="1" dirty="0">
                <a:latin typeface="宋体" panose="02010600030101010101" pitchFamily="2" charset="-122"/>
              </a:rPr>
              <a:t>等边三角形的性质和判定；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1" hangingPunct="1"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）等边三角形与等腰三角形相比有哪些特殊的性质？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1" hangingPunct="1"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  共有几种判定等边三角形的方法？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1" hangingPunct="1">
              <a:buNone/>
            </a:pP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）结合本节课的学习，谈谈研究三角形的方法．</a:t>
            </a:r>
            <a:endParaRPr lang="zh-CN" altLang="en-US" sz="2800" b="1" dirty="0">
              <a:latin typeface="宋体" panose="02010600030101010101" pitchFamily="2" charset="-122"/>
              <a:ea typeface="黑体" panose="02010609060101010101" pitchFamily="49" charset="-122"/>
            </a:endParaRPr>
          </a:p>
        </p:txBody>
      </p:sp>
      <p:pic>
        <p:nvPicPr>
          <p:cNvPr id="2662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6628" name="矩形 6"/>
          <p:cNvSpPr/>
          <p:nvPr/>
        </p:nvSpPr>
        <p:spPr>
          <a:xfrm>
            <a:off x="238125" y="642938"/>
            <a:ext cx="19478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课堂小结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7543800" y="6305550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8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7999"/>
              </a:srgbClr>
            </a:outerShdw>
          </a:effectLst>
        </p:spPr>
      </p:pic>
      <p:sp>
        <p:nvSpPr>
          <p:cNvPr id="27651" name="矩形 6"/>
          <p:cNvSpPr/>
          <p:nvPr/>
        </p:nvSpPr>
        <p:spPr>
          <a:xfrm>
            <a:off x="238125" y="642938"/>
            <a:ext cx="194786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布置作业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7652" name="矩形 27651"/>
          <p:cNvSpPr/>
          <p:nvPr/>
        </p:nvSpPr>
        <p:spPr>
          <a:xfrm>
            <a:off x="1804988" y="2573338"/>
            <a:ext cx="536098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教科书习题</a:t>
            </a:r>
            <a:r>
              <a:rPr lang="en-US" altLang="zh-CN" sz="2800">
                <a:latin typeface="Times New Roman" panose="02020603050405020304" pitchFamily="18" charset="0"/>
              </a:rPr>
              <a:t>13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r>
              <a:rPr lang="en-US" altLang="zh-CN" sz="280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第</a:t>
            </a:r>
            <a:r>
              <a:rPr lang="en-US" altLang="zh-CN" sz="2800">
                <a:latin typeface="Times New Roman" panose="02020603050405020304" pitchFamily="18" charset="0"/>
              </a:rPr>
              <a:t>12</a:t>
            </a:r>
            <a:r>
              <a:rPr lang="zh-CN" altLang="en-US" sz="2800" b="1" dirty="0">
                <a:latin typeface="宋体" panose="02010600030101010101" pitchFamily="2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</a:rPr>
              <a:t>14</a:t>
            </a:r>
            <a:r>
              <a:rPr lang="zh-CN" altLang="en-US" sz="2800" b="1" dirty="0">
                <a:latin typeface="宋体" panose="02010600030101010101" pitchFamily="2" charset="-122"/>
              </a:rPr>
              <a:t>题．  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相交线第1课时（北京2中分校何鸾）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3C1DA"/>
        </a:accent5>
        <a:accent6>
          <a:srgbClr val="AC4744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2599</Words>
  <Application>WPS 演示</Application>
  <PresentationFormat>在屏幕上显示</PresentationFormat>
  <Paragraphs>413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Arial</vt:lpstr>
      <vt:lpstr>宋体</vt:lpstr>
      <vt:lpstr>Wingdings</vt:lpstr>
      <vt:lpstr>Calibri</vt:lpstr>
      <vt:lpstr>Times New Roman</vt:lpstr>
      <vt:lpstr>黑体</vt:lpstr>
      <vt:lpstr>微软雅黑</vt:lpstr>
      <vt:lpstr>Arial Unicode MS</vt:lpstr>
      <vt:lpstr>相交线第1课时（北京2中分校何鸾）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www.12999.com</dc:title>
  <dc:creator>www.12999.com</dc:creator>
  <dc:subject>www.12999.com</dc:subject>
  <cp:lastModifiedBy>Administrator</cp:lastModifiedBy>
  <cp:revision>216</cp:revision>
  <dcterms:created xsi:type="dcterms:W3CDTF">2011-10-22T13:04:31Z</dcterms:created>
  <dcterms:modified xsi:type="dcterms:W3CDTF">2018-10-18T13:19:27Z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