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29" r:id="rId2"/>
    <p:sldId id="315" r:id="rId3"/>
    <p:sldId id="333" r:id="rId4"/>
    <p:sldId id="316" r:id="rId5"/>
    <p:sldId id="334" r:id="rId6"/>
    <p:sldId id="335" r:id="rId7"/>
    <p:sldId id="298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2B0CE"/>
    <a:srgbClr val="CA76AD"/>
    <a:srgbClr val="EC89B6"/>
    <a:srgbClr val="257249"/>
    <a:srgbClr val="03A1B4"/>
    <a:srgbClr val="FFAC41"/>
    <a:srgbClr val="EB5E66"/>
    <a:srgbClr val="EA6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89" autoAdjust="0"/>
    <p:restoredTop sz="94660"/>
  </p:normalViewPr>
  <p:slideViewPr>
    <p:cSldViewPr snapToGrid="0">
      <p:cViewPr varScale="1">
        <p:scale>
          <a:sx n="74" d="100"/>
          <a:sy n="74" d="100"/>
        </p:scale>
        <p:origin x="4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Relationship Id="rId35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9A2E9-7A9F-416C-B33F-1DD89F7FB6E6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99DE5-FA88-4DA1-A685-7773E6232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922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810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549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696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858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1919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287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927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391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674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t>2020/11/19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617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91707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00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esktop\PPT整理\用途\asf.png"/>
          <p:cNvPicPr>
            <a:picLocks noChangeAspect="1" noChangeArrowheads="1"/>
          </p:cNvPicPr>
          <p:nvPr userDrawn="1"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6375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18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7" r:id="rId2"/>
    <p:sldLayoutId id="2147483655" r:id="rId3"/>
    <p:sldLayoutId id="2147483672" r:id="rId4"/>
    <p:sldLayoutId id="2147483673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4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60000">
            <a:off x="9860731" y="4531119"/>
            <a:ext cx="2353654" cy="2102352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094" y="121204"/>
            <a:ext cx="11661898" cy="522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977439"/>
      </p:ext>
    </p:extLst>
  </p:cSld>
  <p:clrMapOvr>
    <a:masterClrMapping/>
  </p:clrMapOvr>
  <p:transition spd="slow" advTm="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273600" y="790847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273600" y="0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审题分析</a:t>
            </a:r>
            <a:endParaRPr lang="zh-CN" altLang="en-US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60000">
            <a:off x="8604729" y="3672758"/>
            <a:ext cx="3149675" cy="2813381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14400" y="1162774"/>
            <a:ext cx="10805160" cy="4828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题目背景：本题为广州市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2020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年中考试卷第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25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题，是二次函数综合题，本题考察了二次函数顶点坐标、增减性及对称性、待定系数法求一次函数解析式、一次函数图象的性质及三角形面积公式。</a:t>
            </a:r>
            <a:endParaRPr lang="en-US" altLang="zh-CN" sz="28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85750" indent="-285750">
              <a:lnSpc>
                <a:spcPct val="140000"/>
              </a:lnSpc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题目难点：</a:t>
            </a:r>
            <a:endParaRPr lang="en-US" altLang="zh-CN" sz="28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1341438" indent="-457200">
              <a:lnSpc>
                <a:spcPct val="14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计算量偏大</a:t>
            </a:r>
            <a:endParaRPr lang="en-US" altLang="zh-CN" sz="28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1341438" indent="-457200">
              <a:lnSpc>
                <a:spcPct val="14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显性条件少</a:t>
            </a:r>
            <a:endParaRPr lang="en-US" altLang="zh-CN" sz="28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1341438" indent="-457200">
              <a:lnSpc>
                <a:spcPct val="14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没有图象</a:t>
            </a:r>
            <a:endParaRPr lang="en-US" altLang="zh-CN" sz="28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1341438" indent="-457200">
              <a:lnSpc>
                <a:spcPct val="14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常规解题法不易解决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3507595"/>
      </p:ext>
    </p:extLst>
  </p:cSld>
  <p:clrMapOvr>
    <a:masterClrMapping/>
  </p:clrMapOvr>
  <p:transition spd="slow" advTm="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273600" y="790847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273600" y="0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审题分析</a:t>
            </a:r>
            <a:endParaRPr lang="zh-CN" altLang="en-US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60000">
            <a:off x="9988890" y="4760744"/>
            <a:ext cx="2047439" cy="18288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0" y="812254"/>
                <a:ext cx="11570118" cy="43568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4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Ø"/>
                </a:pPr>
                <a:r>
                  <a:rPr lang="en-US" altLang="zh-CN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3.</a:t>
                </a:r>
                <a:r>
                  <a:rPr lang="zh-CN" altLang="en-US" sz="28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学</a:t>
                </a:r>
                <a:r>
                  <a:rPr lang="zh-CN" altLang="en-US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情分析：</a:t>
                </a:r>
                <a:r>
                  <a:rPr lang="en-US" altLang="zh-CN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zh-CN" altLang="en-US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学生对于二次函数的性质比较熟悉，并且常规的二次函数、一次函数、三角形结合的题目均较为熟练，所以对于本题，大部分学生第一问及第二问可以解决，难点在于第三问及耗时长短问题。</a:t>
                </a:r>
                <a:endParaRPr lang="en-US" altLang="zh-CN" sz="28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 marL="285750" indent="-285750">
                  <a:lnSpc>
                    <a:spcPct val="14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Ø"/>
                </a:pPr>
                <a:r>
                  <a:rPr lang="en-US" altLang="zh-CN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4.</a:t>
                </a:r>
                <a:r>
                  <a:rPr lang="zh-CN" altLang="en-US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题目条件</a:t>
                </a:r>
                <a:endParaRPr lang="en-US" altLang="zh-CN" sz="28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 marL="1082675" indent="-457200">
                  <a:lnSpc>
                    <a:spcPct val="14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p"/>
                </a:pP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显性条件：二次函数（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0&lt;a&lt;12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），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C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三点坐标及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S</a:t>
                </a:r>
                <a:r>
                  <a:rPr lang="en-US" altLang="zh-CN" sz="2400" baseline="-250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=S</a:t>
                </a:r>
                <a:r>
                  <a:rPr lang="en-US" altLang="zh-CN" sz="2400" baseline="-250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 marL="1082675" indent="-457200">
                  <a:lnSpc>
                    <a:spcPct val="14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p"/>
                </a:pP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隐含条件：开口向上，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c-5a=</a:t>
                </a:r>
                <a:r>
                  <a:rPr lang="en-US" altLang="zh-CN" sz="2400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a+b+c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即对称轴为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x=3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en-US" altLang="zh-CN" sz="2400" baseline="-250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+x</a:t>
                </a:r>
                <a:r>
                  <a:rPr lang="en-US" altLang="zh-CN" sz="2400" baseline="-250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=6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；两三角形等高</a:t>
                </a:r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>
                  <a:lnSpc>
                    <a:spcPct val="140000"/>
                  </a:lnSpc>
                  <a:buClr>
                    <a:srgbClr val="FF0000"/>
                  </a:buClr>
                </a:pPr>
                <a:endParaRPr lang="en-US" altLang="zh-CN" sz="28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812254"/>
                <a:ext cx="11570118" cy="4356834"/>
              </a:xfrm>
              <a:prstGeom prst="rect">
                <a:avLst/>
              </a:prstGeom>
              <a:blipFill rotWithShape="0">
                <a:blip r:embed="rId5"/>
                <a:stretch>
                  <a:fillRect l="-896" r="-1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6847213"/>
      </p:ext>
    </p:extLst>
  </p:cSld>
  <p:clrMapOvr>
    <a:masterClrMapping/>
  </p:clrMapOvr>
  <p:transition spd="slow" advTm="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317868" y="101290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17868" y="22205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解题过程</a:t>
            </a:r>
            <a:endParaRPr lang="zh-CN" altLang="en-US" sz="4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60000">
            <a:off x="9955540" y="4820245"/>
            <a:ext cx="2078434" cy="1856518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491" y="991496"/>
            <a:ext cx="10532266" cy="2699181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731520" y="3690677"/>
            <a:ext cx="8031480" cy="166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解：把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A(1,c-5a)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代入抛物线得：</a:t>
            </a:r>
            <a:endParaRPr lang="en-US" altLang="zh-CN" sz="24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c-5a=</a:t>
            </a:r>
            <a:r>
              <a:rPr lang="en-US" altLang="zh-CN" sz="2400" b="1" dirty="0" err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a+b+c</a:t>
            </a:r>
            <a:endParaRPr lang="en-US" altLang="zh-CN" sz="24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即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b=-6a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2221197"/>
      </p:ext>
    </p:extLst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317868" y="101290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17868" y="22205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解题过程</a:t>
            </a:r>
            <a:endParaRPr lang="zh-CN" altLang="en-US" sz="4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4353" y="2341085"/>
            <a:ext cx="3621115" cy="329712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60000">
            <a:off x="10469587" y="5197465"/>
            <a:ext cx="1600709" cy="142980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534" y="991495"/>
            <a:ext cx="10532268" cy="26991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324775" y="3529311"/>
                <a:ext cx="4894730" cy="3752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解：∵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,3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），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C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,3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点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E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在线段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BC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上</a:t>
                </a:r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∴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E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m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，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∴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S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  <m:r>
                      <a:rPr lang="en-US" altLang="zh-CN" sz="2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𝐁𝐄</m:t>
                    </m:r>
                  </m:oMath>
                </a14:m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,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S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  <m:r>
                      <a:rPr lang="en-US" altLang="zh-CN" sz="2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𝐂𝐄</m:t>
                    </m:r>
                  </m:oMath>
                </a14:m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∵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S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=S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𝐁𝐄</m:t>
                    </m:r>
                  </m:oMath>
                </a14:m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𝐂𝐄</m:t>
                    </m:r>
                  </m:oMath>
                </a14:m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即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BE=CE+1</a:t>
                </a:r>
                <a:endParaRPr lang="en-US" altLang="zh-CN" sz="2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b="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zh-CN" altLang="en-US" sz="2400" baseline="-250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75" y="3529311"/>
                <a:ext cx="4894730" cy="3752181"/>
              </a:xfrm>
              <a:prstGeom prst="rect">
                <a:avLst/>
              </a:prstGeom>
              <a:blipFill rotWithShape="0">
                <a:blip r:embed="rId7"/>
                <a:stretch>
                  <a:fillRect l="-1868" t="-13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4016388" y="2341085"/>
                <a:ext cx="6956414" cy="45300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又∵对称轴为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x=-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𝒃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𝒂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,</m:t>
                    </m:r>
                    <m:r>
                      <a:rPr lang="en-US" altLang="zh-CN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𝒃</m:t>
                    </m:r>
                    <m:r>
                      <a:rPr lang="en-US" altLang="zh-CN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=−</m:t>
                    </m:r>
                    <m:r>
                      <a:rPr lang="en-US" altLang="zh-CN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𝟔</m:t>
                    </m:r>
                    <m:r>
                      <a:rPr lang="en-US" altLang="zh-CN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𝒂</m:t>
                    </m:r>
                  </m:oMath>
                </a14:m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∴对称轴为直线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x=3</a:t>
                </a: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∴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+x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=6</a:t>
                </a: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∴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|m-x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|=|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m-x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2 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|+1</a:t>
                </a: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当点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在点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C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左侧时</a:t>
                </a:r>
                <a:endParaRPr lang="en-US" altLang="zh-CN" sz="24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即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m-x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=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-m+1</a:t>
                </a:r>
              </a:p>
              <a:p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𝟕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endParaRPr lang="en-US" altLang="zh-CN" sz="2400" b="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当点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r>
                  <a:rPr lang="zh-CN" altLang="en-US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在点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C</a:t>
                </a:r>
                <a:r>
                  <a:rPr lang="zh-CN" altLang="en-US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右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侧</a:t>
                </a:r>
                <a:r>
                  <a:rPr lang="zh-CN" altLang="en-US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时</a:t>
                </a:r>
                <a:endParaRPr lang="en-US" altLang="zh-CN" sz="2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即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-m= m-x</a:t>
                </a:r>
                <a:r>
                  <a:rPr lang="en-US" altLang="zh-CN" sz="2400" b="1" baseline="-2500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en-US" altLang="zh-CN" sz="24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+1</a:t>
                </a:r>
                <a:endParaRPr lang="en-US" altLang="zh-CN" sz="2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b="1" dirty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𝟓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en-US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   ∴点</a:t>
                </a:r>
                <a:r>
                  <a:rPr lang="en-US" altLang="zh-CN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E</a:t>
                </a:r>
                <a:r>
                  <a:rPr lang="zh-CN" altLang="en-US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的坐标为（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𝟕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,0</a:t>
                </a:r>
                <a:r>
                  <a:rPr lang="zh-CN" altLang="en-US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），（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𝟓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,0</a:t>
                </a:r>
                <a:r>
                  <a:rPr lang="zh-CN" altLang="en-US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r>
                  <a:rPr lang="en-US" altLang="zh-CN" sz="2400" b="0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  <a:p>
                <a:endParaRPr lang="zh-CN" altLang="en-US" sz="2400" baseline="-25000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6388" y="2341085"/>
                <a:ext cx="6956414" cy="4530086"/>
              </a:xfrm>
              <a:prstGeom prst="rect">
                <a:avLst/>
              </a:prstGeom>
              <a:blipFill rotWithShape="0">
                <a:blip r:embed="rId8"/>
                <a:stretch>
                  <a:fillRect l="-140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7904524"/>
      </p:ext>
    </p:extLst>
  </p:cSld>
  <p:clrMapOvr>
    <a:masterClrMapping/>
  </p:clrMapOvr>
  <p:transition spd="slow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317868" y="101290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17868" y="22205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解题过程</a:t>
            </a:r>
            <a:endParaRPr lang="zh-CN" altLang="en-US" sz="4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60000">
            <a:off x="9955540" y="4820245"/>
            <a:ext cx="2078434" cy="1856518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5"/>
          <a:srcRect b="26135"/>
          <a:stretch/>
        </p:blipFill>
        <p:spPr>
          <a:xfrm>
            <a:off x="462491" y="991496"/>
            <a:ext cx="10532266" cy="199375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/>
          <a:srcRect t="70987"/>
          <a:stretch/>
        </p:blipFill>
        <p:spPr>
          <a:xfrm>
            <a:off x="183397" y="2864224"/>
            <a:ext cx="11661898" cy="15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28473"/>
      </p:ext>
    </p:extLst>
  </p:cSld>
  <p:clrMapOvr>
    <a:masterClrMapping/>
  </p:clrMapOvr>
  <p:transition spd="slow" advTm="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直接连接符 35"/>
          <p:cNvCxnSpPr/>
          <p:nvPr/>
        </p:nvCxnSpPr>
        <p:spPr>
          <a:xfrm>
            <a:off x="273600" y="790847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/>
          <p:cNvSpPr/>
          <p:nvPr/>
        </p:nvSpPr>
        <p:spPr>
          <a:xfrm>
            <a:off x="273600" y="0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归纳小结</a:t>
            </a:r>
            <a:endParaRPr lang="zh-CN" altLang="en-US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484094" y="1075765"/>
                <a:ext cx="10488706" cy="36340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Clr>
                    <a:schemeClr val="accent2"/>
                  </a:buClr>
                  <a:buFont typeface="Wingdings" panose="05000000000000000000" pitchFamily="2" charset="2"/>
                  <a:buChar char="l"/>
                </a:pP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抛物线顶点坐标（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𝑏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𝑎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,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4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𝑎𝑐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−</m:t>
                        </m:r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4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𝑎</m:t>
                        </m:r>
                      </m:den>
                    </m:f>
                  </m:oMath>
                </a14:m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,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纵坐标相同的两点关于对称轴对称；</a:t>
                </a:r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 marL="285750" indent="-285750">
                  <a:lnSpc>
                    <a:spcPct val="150000"/>
                  </a:lnSpc>
                  <a:spcBef>
                    <a:spcPts val="18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l"/>
                </a:pP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抛物线中三角形问题，若是不规则三角形，则选择割补法求面积（常见的是铅垂定高法）；若是特殊三角形，则确定底、高即可；</a:t>
                </a:r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 marL="285750" indent="-285750">
                  <a:lnSpc>
                    <a:spcPct val="150000"/>
                  </a:lnSpc>
                  <a:spcBef>
                    <a:spcPts val="1800"/>
                  </a:spcBef>
                  <a:buClr>
                    <a:schemeClr val="accent2"/>
                  </a:buClr>
                  <a:buFont typeface="Wingdings" panose="05000000000000000000" pitchFamily="2" charset="2"/>
                  <a:buChar char="l"/>
                </a:pP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直线解析式的待定系数法求解规范格式；三点共线的证明方法：①求出直线，第三点代入；②利用两点求出两条直线，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k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值相同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094" y="1075765"/>
                <a:ext cx="10488706" cy="3634072"/>
              </a:xfrm>
              <a:prstGeom prst="rect">
                <a:avLst/>
              </a:prstGeom>
              <a:blipFill rotWithShape="0">
                <a:blip r:embed="rId4"/>
                <a:stretch>
                  <a:fillRect l="-755" b="-3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9552461"/>
      </p:ext>
    </p:extLst>
  </p:cSld>
  <p:clrMapOvr>
    <a:masterClrMapping/>
  </p:clrMapOvr>
  <p:transition spd="slow" advTm="0">
    <p:randomBar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0F9E5AF-6635-4792-B5F8-E563A71AB0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教师通用说课PPT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自定义 42-绿色清新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2099D8"/>
      </a:accent1>
      <a:accent2>
        <a:srgbClr val="DA3D1E"/>
      </a:accent2>
      <a:accent3>
        <a:srgbClr val="F3CB00"/>
      </a:accent3>
      <a:accent4>
        <a:srgbClr val="8DC928"/>
      </a:accent4>
      <a:accent5>
        <a:srgbClr val="60C067"/>
      </a:accent5>
      <a:accent6>
        <a:srgbClr val="AAB2BD"/>
      </a:accent6>
      <a:hlink>
        <a:srgbClr val="2099D8"/>
      </a:hlink>
      <a:folHlink>
        <a:srgbClr val="BFBFBF"/>
      </a:folHlink>
    </a:clrScheme>
    <a:fontScheme name="自定义 6">
      <a:majorFont>
        <a:latin typeface="Arial"/>
        <a:ea typeface="微软雅黑 Light"/>
        <a:cs typeface=""/>
      </a:majorFont>
      <a:minorFont>
        <a:latin typeface="Arial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42-绿色清新">
    <a:dk1>
      <a:srgbClr val="000000"/>
    </a:dk1>
    <a:lt1>
      <a:srgbClr val="FFFFFF"/>
    </a:lt1>
    <a:dk2>
      <a:srgbClr val="778495"/>
    </a:dk2>
    <a:lt2>
      <a:srgbClr val="F0F0F0"/>
    </a:lt2>
    <a:accent1>
      <a:srgbClr val="2099D8"/>
    </a:accent1>
    <a:accent2>
      <a:srgbClr val="DA3D1E"/>
    </a:accent2>
    <a:accent3>
      <a:srgbClr val="F3CB00"/>
    </a:accent3>
    <a:accent4>
      <a:srgbClr val="8DC928"/>
    </a:accent4>
    <a:accent5>
      <a:srgbClr val="60C067"/>
    </a:accent5>
    <a:accent6>
      <a:srgbClr val="AAB2BD"/>
    </a:accent6>
    <a:hlink>
      <a:srgbClr val="2099D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42-绿色清新">
    <a:dk1>
      <a:srgbClr val="000000"/>
    </a:dk1>
    <a:lt1>
      <a:srgbClr val="FFFFFF"/>
    </a:lt1>
    <a:dk2>
      <a:srgbClr val="778495"/>
    </a:dk2>
    <a:lt2>
      <a:srgbClr val="F0F0F0"/>
    </a:lt2>
    <a:accent1>
      <a:srgbClr val="2099D8"/>
    </a:accent1>
    <a:accent2>
      <a:srgbClr val="DA3D1E"/>
    </a:accent2>
    <a:accent3>
      <a:srgbClr val="F3CB00"/>
    </a:accent3>
    <a:accent4>
      <a:srgbClr val="8DC928"/>
    </a:accent4>
    <a:accent5>
      <a:srgbClr val="60C067"/>
    </a:accent5>
    <a:accent6>
      <a:srgbClr val="AAB2BD"/>
    </a:accent6>
    <a:hlink>
      <a:srgbClr val="2099D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42-绿色清新">
    <a:dk1>
      <a:srgbClr val="000000"/>
    </a:dk1>
    <a:lt1>
      <a:srgbClr val="FFFFFF"/>
    </a:lt1>
    <a:dk2>
      <a:srgbClr val="778495"/>
    </a:dk2>
    <a:lt2>
      <a:srgbClr val="F0F0F0"/>
    </a:lt2>
    <a:accent1>
      <a:srgbClr val="2099D8"/>
    </a:accent1>
    <a:accent2>
      <a:srgbClr val="DA3D1E"/>
    </a:accent2>
    <a:accent3>
      <a:srgbClr val="F3CB00"/>
    </a:accent3>
    <a:accent4>
      <a:srgbClr val="8DC928"/>
    </a:accent4>
    <a:accent5>
      <a:srgbClr val="60C067"/>
    </a:accent5>
    <a:accent6>
      <a:srgbClr val="AAB2BD"/>
    </a:accent6>
    <a:hlink>
      <a:srgbClr val="2099D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42-绿色清新">
    <a:dk1>
      <a:srgbClr val="000000"/>
    </a:dk1>
    <a:lt1>
      <a:srgbClr val="FFFFFF"/>
    </a:lt1>
    <a:dk2>
      <a:srgbClr val="778495"/>
    </a:dk2>
    <a:lt2>
      <a:srgbClr val="F0F0F0"/>
    </a:lt2>
    <a:accent1>
      <a:srgbClr val="2099D8"/>
    </a:accent1>
    <a:accent2>
      <a:srgbClr val="DA3D1E"/>
    </a:accent2>
    <a:accent3>
      <a:srgbClr val="F3CB00"/>
    </a:accent3>
    <a:accent4>
      <a:srgbClr val="8DC928"/>
    </a:accent4>
    <a:accent5>
      <a:srgbClr val="60C067"/>
    </a:accent5>
    <a:accent6>
      <a:srgbClr val="AAB2BD"/>
    </a:accent6>
    <a:hlink>
      <a:srgbClr val="2099D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42-绿色清新">
    <a:dk1>
      <a:srgbClr val="000000"/>
    </a:dk1>
    <a:lt1>
      <a:srgbClr val="FFFFFF"/>
    </a:lt1>
    <a:dk2>
      <a:srgbClr val="778495"/>
    </a:dk2>
    <a:lt2>
      <a:srgbClr val="F0F0F0"/>
    </a:lt2>
    <a:accent1>
      <a:srgbClr val="2099D8"/>
    </a:accent1>
    <a:accent2>
      <a:srgbClr val="DA3D1E"/>
    </a:accent2>
    <a:accent3>
      <a:srgbClr val="F3CB00"/>
    </a:accent3>
    <a:accent4>
      <a:srgbClr val="8DC928"/>
    </a:accent4>
    <a:accent5>
      <a:srgbClr val="60C067"/>
    </a:accent5>
    <a:accent6>
      <a:srgbClr val="AAB2BD"/>
    </a:accent6>
    <a:hlink>
      <a:srgbClr val="2099D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42-绿色清新">
    <a:dk1>
      <a:srgbClr val="000000"/>
    </a:dk1>
    <a:lt1>
      <a:srgbClr val="FFFFFF"/>
    </a:lt1>
    <a:dk2>
      <a:srgbClr val="778495"/>
    </a:dk2>
    <a:lt2>
      <a:srgbClr val="F0F0F0"/>
    </a:lt2>
    <a:accent1>
      <a:srgbClr val="2099D8"/>
    </a:accent1>
    <a:accent2>
      <a:srgbClr val="DA3D1E"/>
    </a:accent2>
    <a:accent3>
      <a:srgbClr val="F3CB00"/>
    </a:accent3>
    <a:accent4>
      <a:srgbClr val="8DC928"/>
    </a:accent4>
    <a:accent5>
      <a:srgbClr val="60C067"/>
    </a:accent5>
    <a:accent6>
      <a:srgbClr val="AAB2BD"/>
    </a:accent6>
    <a:hlink>
      <a:srgbClr val="2099D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42-绿色清新">
    <a:dk1>
      <a:srgbClr val="000000"/>
    </a:dk1>
    <a:lt1>
      <a:srgbClr val="FFFFFF"/>
    </a:lt1>
    <a:dk2>
      <a:srgbClr val="778495"/>
    </a:dk2>
    <a:lt2>
      <a:srgbClr val="F0F0F0"/>
    </a:lt2>
    <a:accent1>
      <a:srgbClr val="2099D8"/>
    </a:accent1>
    <a:accent2>
      <a:srgbClr val="DA3D1E"/>
    </a:accent2>
    <a:accent3>
      <a:srgbClr val="F3CB00"/>
    </a:accent3>
    <a:accent4>
      <a:srgbClr val="8DC928"/>
    </a:accent4>
    <a:accent5>
      <a:srgbClr val="60C067"/>
    </a:accent5>
    <a:accent6>
      <a:srgbClr val="AAB2BD"/>
    </a:accent6>
    <a:hlink>
      <a:srgbClr val="2099D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217</Words>
  <Application>Microsoft Office PowerPoint</Application>
  <PresentationFormat>宽屏</PresentationFormat>
  <Paragraphs>46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宋体</vt:lpstr>
      <vt:lpstr>微软雅黑</vt:lpstr>
      <vt:lpstr>微软雅黑 Light</vt:lpstr>
      <vt:lpstr>Arial</vt:lpstr>
      <vt:lpstr>Calibri</vt:lpstr>
      <vt:lpstr>Cambria Math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教师通用说课PPT</dc:title>
  <dc:creator>Sky123.Org</dc:creator>
  <cp:lastModifiedBy>admin</cp:lastModifiedBy>
  <cp:revision>100</cp:revision>
  <dcterms:created xsi:type="dcterms:W3CDTF">2015-10-07T07:18:26Z</dcterms:created>
  <dcterms:modified xsi:type="dcterms:W3CDTF">2020-11-19T03:04:39Z</dcterms:modified>
</cp:coreProperties>
</file>