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393" r:id="rId2"/>
    <p:sldId id="357" r:id="rId3"/>
    <p:sldId id="700" r:id="rId4"/>
    <p:sldId id="388" r:id="rId5"/>
    <p:sldId id="391" r:id="rId6"/>
    <p:sldId id="396" r:id="rId7"/>
    <p:sldId id="392" r:id="rId8"/>
    <p:sldId id="397" r:id="rId9"/>
    <p:sldId id="400" r:id="rId10"/>
    <p:sldId id="402" r:id="rId11"/>
    <p:sldId id="401" r:id="rId12"/>
    <p:sldId id="403" r:id="rId13"/>
    <p:sldId id="404" r:id="rId14"/>
    <p:sldId id="405" r:id="rId15"/>
    <p:sldId id="406" r:id="rId16"/>
    <p:sldId id="450" r:id="rId17"/>
    <p:sldId id="407" r:id="rId18"/>
    <p:sldId id="408" r:id="rId19"/>
    <p:sldId id="409" r:id="rId20"/>
    <p:sldId id="449" r:id="rId21"/>
    <p:sldId id="453" r:id="rId22"/>
    <p:sldId id="491" r:id="rId23"/>
    <p:sldId id="702" r:id="rId24"/>
    <p:sldId id="496" r:id="rId25"/>
    <p:sldId id="781" r:id="rId26"/>
    <p:sldId id="504" r:id="rId27"/>
    <p:sldId id="493" r:id="rId28"/>
    <p:sldId id="494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7400"/>
    <a:srgbClr val="005C00"/>
    <a:srgbClr val="004600"/>
    <a:srgbClr val="0318BD"/>
    <a:srgbClr val="004CD8"/>
    <a:srgbClr val="FF00FF"/>
    <a:srgbClr val="0033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54" y="48"/>
      </p:cViewPr>
      <p:guideLst>
        <p:guide orient="horz" pos="229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61D202-C91B-43C7-95E0-8D50A92C27AD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F19CAD-786D-4E49-8310-DB0B451C4F7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1048607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D0F4-9CFE-4BCD-A6DD-DFDE835BB0A6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altLang="zh-CN" sz="1200" dirty="0"/>
              <a:t>3</a:t>
            </a:fld>
            <a:endParaRPr lang="en-US" altLang="zh-CN" sz="1200" dirty="0"/>
          </a:p>
        </p:txBody>
      </p:sp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26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zh-CN" dirty="0"/>
          </a:p>
        </p:txBody>
      </p:sp>
      <p:sp>
        <p:nvSpPr>
          <p:cNvPr id="1126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altLang="zh-CN" sz="1200" b="1" dirty="0"/>
              <a:t>3</a:t>
            </a:fld>
            <a:endParaRPr lang="en-US" altLang="zh-CN" sz="1200" b="1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00075" y="484188"/>
            <a:ext cx="3219450" cy="24145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59463" tIns="29732" rIns="59463" bIns="29732" numCol="1" rtlCol="0" anchor="t" anchorCtr="0" compatLnSpc="1">
            <a:normAutofit/>
          </a:bodyPr>
          <a:lstStyle/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赔款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这是自鸦片战争以来最大的一次赔款。从此中国的关税和盐税都受帝国主义控制。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使馆界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“使馆界”成为了国中之国，成为帝国主义策划侵略中国的大本营，各国公使成为清政府的太上皇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拆炮台驻兵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大沽，天津门户。“南有虎门，北有大沽”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1901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年，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《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辛丑条约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》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签订后，大沽绝大部分炮台被强行拆毁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+mn-ea"/>
                <a:cs typeface="+mn-cs"/>
              </a:rPr>
              <a:t>……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大沽，天津门户。一旦失守，京津朝不保夕。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自明朝始，修建炮台。它是中华民族反抗外来侵略的有力见证！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侵略者可以随时对清政府进行军事控制，直接镇压中国人民的反帝斗争。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严禁反帝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清政府对帝国主义惟命是从，进一步镇压人民的反帝斗争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外务部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这样便于清政府能够按照外国侵略者的意旨实行卖国的外交政策，</a:t>
            </a:r>
            <a:r>
              <a:rPr kumimoji="0" lang="zh-CN" altLang="en-US" sz="800" b="0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总理衙门的设置标志着中国彻底沦为半殖民地半封建社会。？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（总理衙门实际成为外国侵略者控制清政府的总枢纽，其设立是清政府机构开始半殖民地化的标志。）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1861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年设立的总理衙门，为西方列强控制中国的内政外交打开了方便之门，是清朝中央机构开始半殖民地化的标志；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1901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年，在列强的威逼下，总理衙门改为外务部，标志着清朝中央机构更加（或：完全）半殖民地化。</a:t>
            </a:r>
          </a:p>
        </p:txBody>
      </p:sp>
      <p:sp>
        <p:nvSpPr>
          <p:cNvPr id="1075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2503488" y="6119813"/>
            <a:ext cx="1914525" cy="322262"/>
          </a:xfrm>
          <a:prstGeom prst="rect">
            <a:avLst/>
          </a:prstGeom>
          <a:noFill/>
          <a:ln w="9525">
            <a:noFill/>
          </a:ln>
        </p:spPr>
        <p:txBody>
          <a:bodyPr lIns="59463" tIns="29732" rIns="59463" bIns="29732" anchor="b"/>
          <a:lstStyle/>
          <a:p>
            <a:pPr lvl="0" algn="r" defTabSz="694055" eaLnBrk="1" hangingPunct="1"/>
            <a:fld id="{9A0DB2DC-4C9A-4742-B13C-FB6460FD3503}" type="slidenum">
              <a:rPr lang="zh-CN" altLang="en-US" sz="800" dirty="0">
                <a:latin typeface="Calibri" panose="020F0502020204030204" charset="0"/>
              </a:rPr>
              <a:t>21</a:t>
            </a:fld>
            <a:endParaRPr lang="zh-CN" altLang="en-US" sz="800" dirty="0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79400" y="484188"/>
            <a:ext cx="3860800" cy="24145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59463" tIns="29732" rIns="59463" bIns="29732" numCol="1" rtlCol="0" anchor="t" anchorCtr="0" compatLnSpc="1">
            <a:normAutofit/>
          </a:bodyPr>
          <a:lstStyle/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赔款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这是自鸦片战争以来最大的一次赔款。从此中国的关税和盐税都受帝国主义控制。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使馆界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“使馆界”成为了国中之国，成为帝国主义策划侵略中国的大本营，各国公使成为清政府的太上皇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拆炮台驻兵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大沽，天津门户。“南有虎门，北有大沽”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1901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年，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《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辛丑条约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》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签订后，大沽绝大部分炮台被强行拆毁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+mn-ea"/>
                <a:cs typeface="+mn-cs"/>
              </a:rPr>
              <a:t>……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大沽，天津门户。一旦失守，京津朝不保夕。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自明朝始，修建炮台。它是中华民族反抗外来侵略的有力见证！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侵略者可以随时对清政府进行军事控制，直接镇压中国人民的反帝斗争。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严禁反帝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清政府对帝国主义惟命是从，进一步镇压人民的反帝斗争</a:t>
            </a:r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外务部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这样便于清政府能够按照外国侵略者的意旨实行卖国的外交政策，</a:t>
            </a:r>
            <a:r>
              <a:rPr kumimoji="0" lang="zh-CN" altLang="en-US" sz="800" b="0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总理衙门的设置标志着中国彻底沦为半殖民地半封建社会。？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（总理衙门实际成为外国侵略者控制清政府的总枢纽，其设立是清政府机构开始半殖民地化的标志。）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1861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年设立的总理衙门，为西方列强控制中国的内政外交打开了方便之门，是清朝中央机构开始半殖民地化的标志；</a:t>
            </a:r>
            <a:r>
              <a:rPr kumimoji="0" lang="en-US" altLang="zh-CN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1901</a:t>
            </a:r>
            <a:r>
              <a: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年，在列强的威逼下，总理衙门改为外务部，标志着清朝中央机构更加（或：完全）半殖民地化。</a:t>
            </a:r>
          </a:p>
        </p:txBody>
      </p:sp>
      <p:sp>
        <p:nvSpPr>
          <p:cNvPr id="1075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2503488" y="6119813"/>
            <a:ext cx="1914525" cy="322262"/>
          </a:xfrm>
          <a:prstGeom prst="rect">
            <a:avLst/>
          </a:prstGeom>
          <a:noFill/>
          <a:ln w="9525">
            <a:noFill/>
          </a:ln>
        </p:spPr>
        <p:txBody>
          <a:bodyPr lIns="59463" tIns="29732" rIns="59463" bIns="29732" anchor="b"/>
          <a:lstStyle/>
          <a:p>
            <a:pPr lvl="0" algn="r" defTabSz="694055" eaLnBrk="1" hangingPunct="1"/>
            <a:fld id="{9A0DB2DC-4C9A-4742-B13C-FB6460FD3503}" type="slidenum">
              <a:rPr lang="zh-CN" altLang="en-US" sz="800" dirty="0">
                <a:latin typeface="Calibri" panose="020F0502020204030204" charset="0"/>
              </a:rPr>
              <a:t>22</a:t>
            </a:fld>
            <a:endParaRPr lang="zh-CN" altLang="en-US" sz="800" dirty="0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altLang="zh-CN" sz="1200" dirty="0"/>
              <a:t>23</a:t>
            </a:fld>
            <a:endParaRPr lang="en-US" altLang="zh-CN" sz="1200" dirty="0"/>
          </a:p>
        </p:txBody>
      </p:sp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451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zh-CN" dirty="0"/>
          </a:p>
        </p:txBody>
      </p:sp>
      <p:sp>
        <p:nvSpPr>
          <p:cNvPr id="6451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altLang="zh-CN" sz="1200" b="1" dirty="0"/>
              <a:t>23</a:t>
            </a:fld>
            <a:endParaRPr lang="en-US" altLang="zh-CN" sz="1200" b="1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38A49F6-BD32-4290-841F-A1ACA7F81813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9/30/2020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组合 8"/>
          <p:cNvGrpSpPr/>
          <p:nvPr userDrawn="1"/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pic>
          <p:nvPicPr>
            <p:cNvPr id="2097177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048717" name="矩形 10"/>
            <p:cNvSpPr/>
            <p:nvPr/>
          </p:nvSpPr>
          <p:spPr>
            <a:xfrm>
              <a:off x="345281" y="321469"/>
              <a:ext cx="11501438" cy="621506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7D76CA0B-ABF3-4188-AD01-464A40865D73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2020/9/30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16F959BA-35F3-432F-8E8A-DBF993C0025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8A056-DC68-4E25-8742-A785B79A1409}" type="datetimeFigureOut">
              <a:rPr lang="zh-CN" altLang="en-US" smtClean="0"/>
              <a:t>2020/9/30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AE852-BDC2-4564-A398-BA3086951AD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E:\&#26446;&#26519;&#37057;\2019&#24180;&#19979;&#23398;&#26399;&#21382;&#21490;&#25945;&#23398;\&#20843;&#24180;&#32423;&#35838;&#20214;\&#20843;&#24180;&#32423;&#19978;&#20876;1\&#31532;7&#35838;\3.asf" TargetMode="External"/><Relationship Id="rId1" Type="http://schemas.microsoft.com/office/2007/relationships/media" Target="file:///E:\&#26446;&#26519;&#37057;\2019&#24180;&#19979;&#23398;&#26399;&#21382;&#21490;&#25945;&#23398;\&#20843;&#24180;&#32423;&#35838;&#20214;\&#20843;&#24180;&#32423;&#19978;&#20876;1\&#31532;7&#35838;\3.asf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shw365.com/rmht/tsyf/200605/11670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30.jpeg"/><Relationship Id="rId4" Type="http://schemas.openxmlformats.org/officeDocument/2006/relationships/hyperlink" Target="http://ls.nje.cn/bashang/WYK/new_page_250.htm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406" name="3.asf">
            <a:hlinkClick r:id="" action="ppaction://media"/>
            <a:extLst>
              <a:ext uri="{FF2B5EF4-FFF2-40B4-BE49-F238E27FC236}">
                <a16:creationId xmlns:a16="http://schemas.microsoft.com/office/drawing/2014/main" id="{323A81BF-B0BA-4841-A04F-73986439CF97}"/>
              </a:ext>
            </a:extLst>
          </p:cNvPr>
          <p:cNvPicPr>
            <a:picLocks noGrp="1" noChangeAspect="1" noChangeArrowheads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9575" y="0"/>
            <a:ext cx="8461375" cy="56610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矩形 1">
            <a:extLst>
              <a:ext uri="{FF2B5EF4-FFF2-40B4-BE49-F238E27FC236}">
                <a16:creationId xmlns:a16="http://schemas.microsoft.com/office/drawing/2014/main" id="{5CC06B96-FF74-4850-B4DE-D01E01BC0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675" y="5732463"/>
            <a:ext cx="88931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sz="1800" b="1"/>
              <a:t>          </a:t>
            </a:r>
            <a:r>
              <a:rPr lang="zh-CN" altLang="en-US" sz="2400" b="1"/>
              <a:t>观看视频思考，十九世纪末列强受甲午战后</a:t>
            </a:r>
            <a:r>
              <a:rPr lang="en-US" altLang="zh-CN" sz="2400" b="1"/>
              <a:t>《</a:t>
            </a:r>
            <a:r>
              <a:rPr lang="zh-CN" altLang="en-US" sz="2400" b="1"/>
              <a:t>马关条约</a:t>
            </a:r>
            <a:r>
              <a:rPr lang="en-US" altLang="zh-CN" sz="2400" b="1"/>
              <a:t>》</a:t>
            </a:r>
            <a:r>
              <a:rPr lang="zh-CN" altLang="en-US" sz="2400" b="1"/>
              <a:t>的刺激，对华采取了</a:t>
            </a:r>
            <a:r>
              <a:rPr lang="zh-CN" altLang="en-US" sz="2400" b="1">
                <a:solidFill>
                  <a:srgbClr val="FF3300"/>
                </a:solidFill>
              </a:rPr>
              <a:t>什么举措</a:t>
            </a:r>
            <a:r>
              <a:rPr lang="zh-CN" altLang="en-US" sz="2400" b="1"/>
              <a:t>？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74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874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40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740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文本框 52"/>
          <p:cNvSpPr txBox="1"/>
          <p:nvPr/>
        </p:nvSpPr>
        <p:spPr>
          <a:xfrm>
            <a:off x="368935" y="228600"/>
            <a:ext cx="155765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回顾历史</a:t>
            </a:r>
          </a:p>
        </p:txBody>
      </p:sp>
      <p:sp>
        <p:nvSpPr>
          <p:cNvPr id="89092" name="Text Box 3"/>
          <p:cNvSpPr txBox="1"/>
          <p:nvPr/>
        </p:nvSpPr>
        <p:spPr>
          <a:xfrm>
            <a:off x="2062480" y="228600"/>
            <a:ext cx="28644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0030101010101" pitchFamily="49" charset="-122"/>
                <a:cs typeface="+mn-ea"/>
              </a:rPr>
              <a:t>列强的侵华战争</a:t>
            </a:r>
          </a:p>
        </p:txBody>
      </p:sp>
      <p:pic>
        <p:nvPicPr>
          <p:cNvPr id="2" name="图片 57" descr="u=309924643,3172931179&amp;fm=26&amp;gp=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3433" t="7859" r="2294"/>
          <a:stretch>
            <a:fillRect/>
          </a:stretch>
        </p:blipFill>
        <p:spPr>
          <a:xfrm>
            <a:off x="368935" y="1439545"/>
            <a:ext cx="2618740" cy="299720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图片 58" descr="t3232im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8645" y="1439545"/>
            <a:ext cx="2590165" cy="299720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 59" descr="搜狗截图18年09月26日1529_6"/>
          <p:cNvPicPr>
            <a:picLocks noChangeAspect="1"/>
          </p:cNvPicPr>
          <p:nvPr/>
        </p:nvPicPr>
        <p:blipFill>
          <a:blip r:embed="rId5">
            <a:lum bright="12000" contrast="6000"/>
          </a:blip>
          <a:stretch>
            <a:fillRect/>
          </a:stretch>
        </p:blipFill>
        <p:spPr>
          <a:xfrm>
            <a:off x="5969000" y="1507490"/>
            <a:ext cx="2874010" cy="2929255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301625" y="5250180"/>
            <a:ext cx="8541385" cy="107632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C000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中国是带着首都被敌人攻占的耻辱进入</a:t>
            </a:r>
            <a:r>
              <a:rPr lang="en-US" altLang="zh-CN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世纪的。</a:t>
            </a:r>
            <a:r>
              <a:rPr lang="en-US" altLang="zh-CN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——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邓小平</a:t>
            </a:r>
          </a:p>
        </p:txBody>
      </p:sp>
      <p:sp>
        <p:nvSpPr>
          <p:cNvPr id="9" name="文本框 52"/>
          <p:cNvSpPr txBox="1"/>
          <p:nvPr/>
        </p:nvSpPr>
        <p:spPr>
          <a:xfrm>
            <a:off x="368935" y="3820795"/>
            <a:ext cx="2509520" cy="506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《南京条约》</a:t>
            </a:r>
          </a:p>
        </p:txBody>
      </p:sp>
      <p:sp>
        <p:nvSpPr>
          <p:cNvPr id="3" name="矩形 2"/>
          <p:cNvSpPr/>
          <p:nvPr/>
        </p:nvSpPr>
        <p:spPr>
          <a:xfrm>
            <a:off x="974408" y="4558348"/>
            <a:ext cx="1407160" cy="4603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lvl="0" fontAlgn="base"/>
            <a:r>
              <a:rPr lang="zh-CN" altLang="en-US" sz="24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鸦片战争</a:t>
            </a:r>
          </a:p>
        </p:txBody>
      </p:sp>
      <p:sp>
        <p:nvSpPr>
          <p:cNvPr id="7" name="矩形 6"/>
          <p:cNvSpPr/>
          <p:nvPr/>
        </p:nvSpPr>
        <p:spPr>
          <a:xfrm>
            <a:off x="3275330" y="4558665"/>
            <a:ext cx="2346960" cy="4603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fontAlgn="base"/>
            <a:r>
              <a:rPr lang="zh-CN" altLang="en-US" sz="24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第二次鸦片战争</a:t>
            </a:r>
          </a:p>
        </p:txBody>
      </p:sp>
      <p:sp>
        <p:nvSpPr>
          <p:cNvPr id="8" name="矩形 7"/>
          <p:cNvSpPr/>
          <p:nvPr/>
        </p:nvSpPr>
        <p:spPr>
          <a:xfrm>
            <a:off x="6241733" y="4558348"/>
            <a:ext cx="2019300" cy="4603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lvl="0" algn="l" fontAlgn="base"/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甲午</a:t>
            </a:r>
            <a:r>
              <a:rPr lang="zh-CN" altLang="en-US" sz="24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中日战争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/>
      <p:bldP spid="6" grpId="1" bldLvl="0" animBg="1"/>
      <p:bldP spid="3" grpId="0" bldLvl="0" animBg="1"/>
      <p:bldP spid="7" grpId="0" bldLvl="0" animBg="1"/>
      <p:bldP spid="8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1" name="Text Box 1046"/>
          <p:cNvSpPr txBox="1"/>
          <p:nvPr/>
        </p:nvSpPr>
        <p:spPr>
          <a:xfrm>
            <a:off x="-108585" y="1386840"/>
            <a:ext cx="9525000" cy="829945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八国联军侵华与《辛丑条约》签订</a:t>
            </a:r>
          </a:p>
        </p:txBody>
      </p:sp>
      <p:pic>
        <p:nvPicPr>
          <p:cNvPr id="18433" name="Picture 2" descr="x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57755"/>
            <a:ext cx="9144000" cy="38836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47980" y="100330"/>
            <a:ext cx="1351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第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7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课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4282" y="1666543"/>
            <a:ext cx="8501122" cy="1938020"/>
          </a:xfrm>
          <a:prstGeom prst="rect">
            <a:avLst/>
          </a:prstGeom>
          <a:noFill/>
          <a:ln w="19050">
            <a:noFill/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义和团</a:t>
            </a:r>
            <a:r>
              <a:rPr lang="en-US" altLang="zh-CN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——19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世纪末，由山东、直隶一带的义和拳等组织发展起来的的反帝斗争组织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/>
          <a:srcRect l="2602" t="1801" r="2602" b="1801"/>
          <a:stretch>
            <a:fillRect/>
          </a:stretch>
        </p:blipFill>
        <p:spPr bwMode="auto">
          <a:xfrm>
            <a:off x="5920740" y="3604260"/>
            <a:ext cx="2794635" cy="2953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12" name="Text Box 2"/>
          <p:cNvSpPr txBox="1">
            <a:spLocks noChangeArrowheads="1"/>
          </p:cNvSpPr>
          <p:nvPr/>
        </p:nvSpPr>
        <p:spPr bwMode="auto">
          <a:xfrm>
            <a:off x="0" y="0"/>
            <a:ext cx="4251325" cy="64516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600" b="1" noProof="1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  <a:cs typeface="+mn-ea"/>
              </a:rPr>
              <a:t> </a:t>
            </a:r>
            <a:r>
              <a:rPr lang="zh-CN" altLang="en-US" sz="3600" b="1" noProof="1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  <a:cs typeface="+mn-ea"/>
              </a:rPr>
              <a:t>一、</a:t>
            </a:r>
            <a:r>
              <a:rPr lang="en-US" altLang="zh-CN" sz="3600" b="1" noProof="1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  <a:cs typeface="+mn-ea"/>
              </a:rPr>
              <a:t> 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0030101010101" pitchFamily="49" charset="-122"/>
                <a:cs typeface="+mn-ea"/>
              </a:rPr>
              <a:t>义和团运动</a:t>
            </a:r>
            <a:endParaRPr lang="zh-CN" altLang="en-US" sz="36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85720" y="1142984"/>
            <a:ext cx="6643734" cy="4214842"/>
          </a:xfrm>
          <a:prstGeom prst="rect">
            <a:avLst/>
          </a:prstGeom>
          <a:noFill/>
          <a:ln>
            <a:solidFill>
              <a:srgbClr val="0000FF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-3810" y="5715"/>
            <a:ext cx="9147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tx1"/>
                </a:solidFill>
              </a:rPr>
              <a:t>  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阅读义和团揭帖，说说你获得了哪些重要信息？</a:t>
            </a:r>
          </a:p>
        </p:txBody>
      </p:sp>
      <p:sp>
        <p:nvSpPr>
          <p:cNvPr id="13" name="矩形 12"/>
          <p:cNvSpPr/>
          <p:nvPr/>
        </p:nvSpPr>
        <p:spPr>
          <a:xfrm>
            <a:off x="285720" y="1142984"/>
            <a:ext cx="6786610" cy="10772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神助拳，义和团，只因鬼子闹中原。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天无雨，地焦旱，全是教堂止住天。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85720" y="2143116"/>
            <a:ext cx="6643734" cy="10772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升黄表，敬香烟，请下各洞诸神仙。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仙出洞，神下山，附着人体把拳传。   </a:t>
            </a:r>
          </a:p>
        </p:txBody>
      </p:sp>
      <p:sp>
        <p:nvSpPr>
          <p:cNvPr id="15" name="矩形 14"/>
          <p:cNvSpPr/>
          <p:nvPr/>
        </p:nvSpPr>
        <p:spPr>
          <a:xfrm>
            <a:off x="285720" y="3201351"/>
            <a:ext cx="6776214" cy="5847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折铁路，拔线杆，紧急毁坏火轮船。</a:t>
            </a:r>
          </a:p>
        </p:txBody>
      </p:sp>
      <p:sp>
        <p:nvSpPr>
          <p:cNvPr id="16" name="矩形 15"/>
          <p:cNvSpPr/>
          <p:nvPr/>
        </p:nvSpPr>
        <p:spPr>
          <a:xfrm>
            <a:off x="285720" y="3857628"/>
            <a:ext cx="6643734" cy="15696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大法国，心胆寒，英美德俄尽萧然。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洋鬼子，尽除完，大清一统靖江山。</a:t>
            </a:r>
          </a:p>
          <a:p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——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节选自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义和团运动揭帖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sp>
        <p:nvSpPr>
          <p:cNvPr id="17" name="圆角矩形标注 16"/>
          <p:cNvSpPr/>
          <p:nvPr/>
        </p:nvSpPr>
        <p:spPr>
          <a:xfrm>
            <a:off x="6644005" y="1000125"/>
            <a:ext cx="2526665" cy="1571625"/>
          </a:xfrm>
          <a:prstGeom prst="wedgeRoundRectCallout">
            <a:avLst>
              <a:gd name="adj1" fmla="val -65230"/>
              <a:gd name="adj2" fmla="val -13317"/>
              <a:gd name="adj3" fmla="val 16667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 dirty="0">
                <a:solidFill>
                  <a:srgbClr val="FFFF00"/>
                </a:solidFill>
              </a:rPr>
              <a:t>起因：列强的侵略，洋教活动猖獗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6766560" y="3677285"/>
            <a:ext cx="2499995" cy="2286635"/>
          </a:xfrm>
          <a:prstGeom prst="wedgeRoundRectCallout">
            <a:avLst>
              <a:gd name="adj1" fmla="val -60845"/>
              <a:gd name="adj2" fmla="val -67078"/>
              <a:gd name="adj3" fmla="val 16667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 dirty="0">
                <a:solidFill>
                  <a:srgbClr val="FFFF00"/>
                </a:solidFill>
              </a:rPr>
              <a:t>方式：破坏铁道、电线、轮船等（</a:t>
            </a:r>
            <a:r>
              <a:rPr lang="zh-CN" altLang="en-US" sz="3200" b="1" dirty="0">
                <a:solidFill>
                  <a:srgbClr val="FFFF00"/>
                </a:solidFill>
                <a:sym typeface="+mn-ea"/>
              </a:rPr>
              <a:t>盲目排外）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  <p:sp>
        <p:nvSpPr>
          <p:cNvPr id="19" name="圆角矩形标注 18"/>
          <p:cNvSpPr/>
          <p:nvPr/>
        </p:nvSpPr>
        <p:spPr>
          <a:xfrm>
            <a:off x="189835" y="5661039"/>
            <a:ext cx="3442265" cy="857256"/>
          </a:xfrm>
          <a:prstGeom prst="wedgeRoundRectCallout">
            <a:avLst>
              <a:gd name="adj1" fmla="val 34320"/>
              <a:gd name="adj2" fmla="val -12594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口号：扶清灭洋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20" name="圆角矩形标注 19"/>
          <p:cNvSpPr/>
          <p:nvPr/>
        </p:nvSpPr>
        <p:spPr>
          <a:xfrm>
            <a:off x="3976684" y="5742319"/>
            <a:ext cx="4000528" cy="857256"/>
          </a:xfrm>
          <a:prstGeom prst="wedgeRoundRectCallout">
            <a:avLst>
              <a:gd name="adj1" fmla="val -39859"/>
              <a:gd name="adj2" fmla="val -13011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性质：反帝爱国运动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6644005" y="2642870"/>
            <a:ext cx="2499995" cy="718185"/>
          </a:xfrm>
          <a:prstGeom prst="wedgeRoundRectCallout">
            <a:avLst>
              <a:gd name="adj1" fmla="val -66065"/>
              <a:gd name="adj2" fmla="val -42072"/>
              <a:gd name="adj3" fmla="val 16667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 dirty="0">
                <a:solidFill>
                  <a:srgbClr val="FFFF00"/>
                </a:solidFill>
              </a:rPr>
              <a:t>局限：迷信</a:t>
            </a:r>
          </a:p>
        </p:txBody>
      </p:sp>
      <p:sp>
        <p:nvSpPr>
          <p:cNvPr id="7172" name="文本框 3"/>
          <p:cNvSpPr txBox="1"/>
          <p:nvPr/>
        </p:nvSpPr>
        <p:spPr>
          <a:xfrm>
            <a:off x="-93980" y="539750"/>
            <a:ext cx="9883775" cy="460375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   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义和团运动：原因、性质、斗争方式、局限性、口号。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40" name="表格 50239"/>
          <p:cNvGraphicFramePr/>
          <p:nvPr/>
        </p:nvGraphicFramePr>
        <p:xfrm>
          <a:off x="285115" y="1475105"/>
          <a:ext cx="8261350" cy="4066540"/>
        </p:xfrm>
        <a:graphic>
          <a:graphicData uri="http://schemas.openxmlformats.org/drawingml/2006/table">
            <a:tbl>
              <a:tblPr/>
              <a:tblGrid>
                <a:gridCol w="144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9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87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755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口号</a:t>
                      </a: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进步性</a:t>
                      </a: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局限性</a:t>
                      </a: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319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charset="0"/>
                        </a:rPr>
                        <a:t>“扶清”</a:t>
                      </a: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579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charset="0"/>
                        </a:rPr>
                        <a:t>“灭洋”</a:t>
                      </a: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0241" name="直接连接符 50240"/>
          <p:cNvSpPr/>
          <p:nvPr/>
        </p:nvSpPr>
        <p:spPr>
          <a:xfrm flipV="1">
            <a:off x="1714480" y="2374889"/>
            <a:ext cx="3143272" cy="1143009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" name="TextBox 7"/>
          <p:cNvSpPr txBox="1"/>
          <p:nvPr/>
        </p:nvSpPr>
        <p:spPr>
          <a:xfrm>
            <a:off x="1857674" y="3678237"/>
            <a:ext cx="28575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鲜明地表达了中国人民反对帝国主义的斗争意志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3504" y="2570154"/>
            <a:ext cx="30003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对清政府认识不清，抱有幻想。</a:t>
            </a:r>
          </a:p>
          <a:p>
            <a:endParaRPr lang="zh-CN" altLang="en-US" sz="24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43504" y="3951923"/>
            <a:ext cx="30718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排斥一切洋人、洋物件，盲目排外。</a:t>
            </a:r>
          </a:p>
          <a:p>
            <a:endParaRPr lang="zh-CN" altLang="en-US" sz="2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82948" name="Text Box 4"/>
          <p:cNvSpPr txBox="1"/>
          <p:nvPr/>
        </p:nvSpPr>
        <p:spPr>
          <a:xfrm>
            <a:off x="288290" y="476250"/>
            <a:ext cx="80791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charset="0"/>
                <a:ea typeface="华文新魏" panose="02010800040101010101" charset="-122"/>
              </a:rPr>
              <a:t>结合教材辨析口号：扶清灭洋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13394" y="4767907"/>
            <a:ext cx="5143536" cy="6311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变化： 从剿杀到招抚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13105" y="5541010"/>
            <a:ext cx="7300595" cy="11849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目的：利用义和团对付洋人，</a:t>
            </a:r>
            <a:endParaRPr lang="en-US" altLang="zh-CN" sz="36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</a:t>
            </a:r>
            <a:r>
              <a:rPr lang="zh-CN" altLang="en-US" sz="36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维护清朝统治。</a:t>
            </a:r>
          </a:p>
        </p:txBody>
      </p:sp>
      <p:pic>
        <p:nvPicPr>
          <p:cNvPr id="11" name="图片 44" descr="3646_G_147306138989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39081">
            <a:off x="7607809" y="4498655"/>
            <a:ext cx="1305103" cy="189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文本框 8193"/>
          <p:cNvSpPr txBox="1"/>
          <p:nvPr/>
        </p:nvSpPr>
        <p:spPr>
          <a:xfrm>
            <a:off x="384175" y="3550285"/>
            <a:ext cx="771461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材料说明清政府对义和团的政策有何变化？其目的是什么？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8900" y="803275"/>
            <a:ext cx="8965565" cy="2477770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Dot"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材料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1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、一开始的时候，官方对其是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全力围剿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……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都是在打义和拳或义和团。</a:t>
            </a: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——《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重说中国近代史</a:t>
            </a: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》</a:t>
            </a:r>
          </a:p>
          <a:p>
            <a:endParaRPr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楷体_GB2312" panose="02010609030101010101" charset="-122"/>
              <a:ea typeface="楷体_GB2312" panose="02010609030101010101" charset="-122"/>
              <a:cs typeface="楷体_GB2312" panose="02010609030101010101" charset="-122"/>
            </a:endParaRPr>
          </a:p>
          <a:p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材料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2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、剿之，则即刻祸起肘腋，</a:t>
            </a: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……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只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可因而用之，徐图挽救。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  </a:t>
            </a: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——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清政府致各省督抚电文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矩形 94209"/>
          <p:cNvSpPr/>
          <p:nvPr/>
        </p:nvSpPr>
        <p:spPr>
          <a:xfrm>
            <a:off x="1042988" y="2492375"/>
            <a:ext cx="302418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lstStyle/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义和团的反抗</a:t>
            </a:r>
            <a:endParaRPr lang="zh-CN" altLang="en-US" sz="3600" b="1" strike="noStrike" noProof="1">
              <a:ln w="1270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（毁洋物杀洋人）</a:t>
            </a:r>
            <a:endParaRPr lang="zh-CN" altLang="en-US" sz="3600" b="1" strike="noStrike" noProof="1">
              <a:ln w="1270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5235" name="矩形 94210"/>
          <p:cNvSpPr/>
          <p:nvPr/>
        </p:nvSpPr>
        <p:spPr>
          <a:xfrm>
            <a:off x="4932363" y="2492375"/>
            <a:ext cx="3744912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800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清政府招抚义和团</a:t>
            </a:r>
          </a:p>
        </p:txBody>
      </p:sp>
      <p:sp>
        <p:nvSpPr>
          <p:cNvPr id="94212" name="矩形 94211">
            <a:hlinkClick r:id="rId2" action="ppaction://hlinksldjump"/>
          </p:cNvPr>
          <p:cNvSpPr/>
          <p:nvPr/>
        </p:nvSpPr>
        <p:spPr>
          <a:xfrm>
            <a:off x="3851275" y="4365625"/>
            <a:ext cx="4897438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9933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8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引起列强的极度不满，</a:t>
            </a:r>
            <a:endParaRPr lang="zh-CN" altLang="en-US" sz="3600" b="1" strike="noStrike" noProof="1">
              <a:ln w="12700" cap="flat" cmpd="sng">
                <a:solidFill>
                  <a:srgbClr val="993366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8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9933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8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联合镇压义和团，</a:t>
            </a:r>
            <a:endParaRPr lang="zh-CN" altLang="en-US" sz="3600" b="1" strike="noStrike" noProof="1">
              <a:ln w="12700" cap="flat" cmpd="sng">
                <a:solidFill>
                  <a:srgbClr val="993366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8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9933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8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八国联军侵华</a:t>
            </a:r>
            <a:endParaRPr lang="zh-CN" altLang="en-US" sz="3600" b="1" strike="noStrike" noProof="1">
              <a:ln w="12700" cap="flat" cmpd="sng">
                <a:solidFill>
                  <a:srgbClr val="993366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8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5237" name="任意多边形 94212"/>
          <p:cNvSpPr/>
          <p:nvPr/>
        </p:nvSpPr>
        <p:spPr>
          <a:xfrm rot="5400000">
            <a:off x="2484438" y="3932238"/>
            <a:ext cx="1584325" cy="720725"/>
          </a:xfrm>
          <a:custGeom>
            <a:avLst/>
            <a:gdLst/>
            <a:ahLst/>
            <a:cxnLst>
              <a:cxn ang="270">
                <a:pos x="16459" y="0"/>
              </a:cxn>
              <a:cxn ang="180">
                <a:pos x="11318" y="7200"/>
              </a:cxn>
              <a:cxn ang="180">
                <a:pos x="0" y="19202"/>
              </a:cxn>
              <a:cxn ang="90">
                <a:pos x="9257" y="21600"/>
              </a:cxn>
              <a:cxn ang="0">
                <a:pos x="18514" y="15000"/>
              </a:cxn>
              <a:cxn ang="0">
                <a:pos x="21600" y="7200"/>
              </a:cxn>
            </a:cxnLst>
            <a:rect l="0" t="0" r="0" b="0"/>
            <a:pathLst>
              <a:path w="21600" h="21600">
                <a:moveTo>
                  <a:pt x="16459" y="0"/>
                </a:moveTo>
                <a:lnTo>
                  <a:pt x="11318" y="7200"/>
                </a:lnTo>
                <a:lnTo>
                  <a:pt x="14404" y="7200"/>
                </a:lnTo>
                <a:lnTo>
                  <a:pt x="14404" y="16804"/>
                </a:lnTo>
                <a:lnTo>
                  <a:pt x="0" y="16804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5238" name="上箭头 94213"/>
          <p:cNvSpPr/>
          <p:nvPr/>
        </p:nvSpPr>
        <p:spPr>
          <a:xfrm rot="10800000">
            <a:off x="6732588" y="3429000"/>
            <a:ext cx="287337" cy="649288"/>
          </a:xfrm>
          <a:prstGeom prst="upArrow">
            <a:avLst>
              <a:gd name="adj1" fmla="val 50000"/>
              <a:gd name="adj2" fmla="val 56460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6" name="文本框 94214"/>
          <p:cNvSpPr txBox="1"/>
          <p:nvPr/>
        </p:nvSpPr>
        <p:spPr>
          <a:xfrm>
            <a:off x="191453" y="849630"/>
            <a:ext cx="51117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微软雅黑" panose="020B0503020204020204" charset="-122"/>
                <a:ea typeface="微软雅黑" panose="020B0503020204020204" charset="-122"/>
              </a:rPr>
              <a:t>八国联军侵华直接原因</a:t>
            </a:r>
          </a:p>
        </p:txBody>
      </p:sp>
      <p:sp>
        <p:nvSpPr>
          <p:cNvPr id="15367" name="矩形 95239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8" name="矩形 9524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9" name="矩形 9524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70" name="矩形 95242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71" name="矩形 95245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72" name="矩形 95246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 bldLvl="0" animBg="1"/>
      <p:bldP spid="9523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04八国联军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6445"/>
            <a:ext cx="9144000" cy="3593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-24130"/>
            <a:ext cx="1428750" cy="4270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八国联军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51535" y="1704340"/>
            <a:ext cx="6989763" cy="1732915"/>
          </a:xfrm>
          <a:prstGeom prst="rect">
            <a:avLst/>
          </a:prstGeom>
          <a:solidFill>
            <a:schemeClr val="bg1"/>
          </a:solidFill>
          <a:ln w="25400" algn="ctr">
            <a:solidFill>
              <a:srgbClr val="008000"/>
            </a:solidFill>
            <a:miter lim="800000"/>
          </a:ln>
          <a:effectLst/>
        </p:spPr>
        <p:txBody>
          <a:bodyPr wrap="square" lIns="36000" tIns="36000" rIns="36000" bIns="3600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鹰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英国）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饿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（俄国）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得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（德国）</a:t>
            </a:r>
            <a:b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</a:b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没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（美国）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法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（法国）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日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（日本）</a:t>
            </a:r>
            <a:b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</a:b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夜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（意大利）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嗷</a:t>
            </a:r>
            <a:r>
              <a:rPr kumimoji="1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（奥匈帝国）</a:t>
            </a:r>
            <a:endParaRPr kumimoji="1" lang="zh-CN" altLang="en-US" sz="36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0030101010101" pitchFamily="49" charset="-122"/>
              <a:ea typeface="黑体" panose="02010600030101010101" pitchFamily="49" charset="-122"/>
              <a:cs typeface="+mn-cs"/>
            </a:endParaRPr>
          </a:p>
        </p:txBody>
      </p:sp>
      <p:sp>
        <p:nvSpPr>
          <p:cNvPr id="16386" name="Text Box 1026"/>
          <p:cNvSpPr txBox="1"/>
          <p:nvPr/>
        </p:nvSpPr>
        <p:spPr>
          <a:xfrm>
            <a:off x="178435" y="4962525"/>
            <a:ext cx="936942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直接目的：</a:t>
            </a:r>
            <a:r>
              <a:rPr lang="zh-CN" altLang="en-US" sz="3200" u="sng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                  </a:t>
            </a:r>
            <a:r>
              <a:rPr lang="zh-CN" altLang="en-US" sz="3200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；</a:t>
            </a:r>
          </a:p>
          <a:p>
            <a:r>
              <a:rPr lang="zh-CN" altLang="en-US" sz="3200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根本目的：</a:t>
            </a:r>
            <a:r>
              <a:rPr lang="zh-CN" altLang="en-US" sz="3200" u="sng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                 </a:t>
            </a:r>
            <a:r>
              <a:rPr lang="zh-CN" altLang="en-US" sz="3200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</a:p>
          <a:p>
            <a:r>
              <a:rPr lang="zh-CN" altLang="en-US" sz="3200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时间</a:t>
            </a:r>
            <a:r>
              <a:rPr lang="en-US" altLang="zh-CN" sz="320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:</a:t>
            </a:r>
            <a:r>
              <a:rPr lang="en-US" altLang="zh-CN" sz="3200" u="sng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</a:t>
            </a:r>
            <a:r>
              <a:rPr lang="en-US" altLang="zh-CN" sz="320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</a:t>
            </a:r>
            <a:r>
              <a:rPr lang="zh-CN" altLang="en-US" sz="3200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国家</a:t>
            </a:r>
            <a:r>
              <a:rPr lang="en-US" altLang="zh-CN" sz="320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:</a:t>
            </a:r>
            <a:r>
              <a:rPr lang="en-US" altLang="zh-CN" sz="3200" b="1" u="sng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             </a:t>
            </a:r>
            <a:r>
              <a:rPr lang="zh-CN" altLang="en-US" sz="32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</a:p>
        </p:txBody>
      </p:sp>
      <p:sp>
        <p:nvSpPr>
          <p:cNvPr id="4" name="Text Box 4"/>
          <p:cNvSpPr txBox="1"/>
          <p:nvPr/>
        </p:nvSpPr>
        <p:spPr>
          <a:xfrm>
            <a:off x="2808605" y="4834890"/>
            <a:ext cx="4114800" cy="60769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ctr" defTabSz="914400"/>
            <a:r>
              <a:rPr lang="zh-CN" altLang="zh-CN" sz="336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镇压义和团运动</a:t>
            </a:r>
          </a:p>
        </p:txBody>
      </p:sp>
      <p:sp>
        <p:nvSpPr>
          <p:cNvPr id="2" name="Text Box 4"/>
          <p:cNvSpPr txBox="1"/>
          <p:nvPr/>
        </p:nvSpPr>
        <p:spPr>
          <a:xfrm>
            <a:off x="2653665" y="5442585"/>
            <a:ext cx="4114800" cy="60769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ctr" defTabSz="914400"/>
            <a:r>
              <a:rPr lang="zh-CN" altLang="zh-CN" sz="336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维护和扩大在华利益</a:t>
            </a:r>
          </a:p>
        </p:txBody>
      </p:sp>
      <p:sp>
        <p:nvSpPr>
          <p:cNvPr id="3" name="Text Box 4"/>
          <p:cNvSpPr txBox="1"/>
          <p:nvPr/>
        </p:nvSpPr>
        <p:spPr>
          <a:xfrm>
            <a:off x="851535" y="5923280"/>
            <a:ext cx="1957070" cy="60769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ctr" defTabSz="914400"/>
            <a:r>
              <a:rPr lang="en-US" altLang="zh-CN" sz="336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1900</a:t>
            </a:r>
          </a:p>
        </p:txBody>
      </p:sp>
      <p:sp>
        <p:nvSpPr>
          <p:cNvPr id="12297" name="Rectangle 1033"/>
          <p:cNvSpPr>
            <a:spLocks noChangeArrowheads="1"/>
          </p:cNvSpPr>
          <p:nvPr/>
        </p:nvSpPr>
        <p:spPr bwMode="auto">
          <a:xfrm>
            <a:off x="0" y="0"/>
            <a:ext cx="4399280" cy="64516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二、八国联军侵华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  <p:bldP spid="4" grpId="0" bldLvl="0" animBg="1"/>
      <p:bldP spid="2" grpId="0" bldLvl="0" animBg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x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805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749425" y="5805488"/>
            <a:ext cx="5514975" cy="3651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西摩尔率八国联军在大沽口登陆（油画）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95288" y="6248400"/>
            <a:ext cx="8267700" cy="6096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0" tIns="0" rIns="0" bIns="0" anchorCtr="1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1700" kern="1200" cap="none" spc="0" normalizeH="0" baseline="0" noProof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　</a:t>
            </a:r>
            <a:r>
              <a:rPr kumimoji="1" lang="en-US" altLang="zh-CN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1900</a:t>
            </a:r>
            <a:r>
              <a:rPr kumimoji="1" lang="zh-CN" altLang="en-US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年</a:t>
            </a:r>
            <a:r>
              <a:rPr kumimoji="1" lang="en-US" altLang="zh-CN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6</a:t>
            </a:r>
            <a:r>
              <a:rPr kumimoji="1" lang="zh-CN" altLang="en-US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月</a:t>
            </a:r>
            <a:r>
              <a:rPr kumimoji="1" lang="en-US" altLang="zh-CN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10</a:t>
            </a:r>
            <a:r>
              <a:rPr kumimoji="1" lang="zh-CN" altLang="en-US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日，西摩尔率领一支英、俄、日、法、德、美、意、奥八国军队组成的侵略联军</a:t>
            </a:r>
            <a:r>
              <a:rPr kumimoji="1" lang="en-US" altLang="zh-CN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2000</a:t>
            </a:r>
            <a:r>
              <a:rPr kumimoji="1" lang="zh-CN" altLang="en-US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余人，从大沽经天津向北京进犯。</a:t>
            </a:r>
          </a:p>
        </p:txBody>
      </p:sp>
      <p:pic>
        <p:nvPicPr>
          <p:cNvPr id="18436" name="Picture 5" descr="x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08275"/>
            <a:ext cx="2700338" cy="3024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11188" y="4508500"/>
            <a:ext cx="172878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西摩尔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对象 13313"/>
          <p:cNvGraphicFramePr>
            <a:graphicFrameLocks noChangeAspect="1"/>
          </p:cNvGraphicFramePr>
          <p:nvPr/>
        </p:nvGraphicFramePr>
        <p:xfrm>
          <a:off x="1125220" y="856615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r:id="rId3" imgW="3762375" imgH="2990850" progId="">
                  <p:embed/>
                </p:oleObj>
              </mc:Choice>
              <mc:Fallback>
                <p:oleObj r:id="rId3" imgW="3762375" imgH="299085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25220" y="856615"/>
                        <a:ext cx="6858000" cy="5143500"/>
                      </a:xfrm>
                      <a:prstGeom prst="rect">
                        <a:avLst/>
                      </a:prstGeom>
                      <a:solidFill>
                        <a:srgbClr val="00CCFF"/>
                      </a:solidFill>
                      <a:ln w="28575" cap="flat" cmpd="sng">
                        <a:solidFill>
                          <a:schemeClr val="tx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任意多边形 13314"/>
          <p:cNvSpPr/>
          <p:nvPr/>
        </p:nvSpPr>
        <p:spPr>
          <a:xfrm>
            <a:off x="4114800" y="2114550"/>
            <a:ext cx="114300" cy="114300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270">
                <a:pos x="10800" y="0"/>
              </a:cxn>
              <a:cxn ang="270">
                <a:pos x="3163" y="3163"/>
              </a:cxn>
              <a:cxn ang="180">
                <a:pos x="0" y="10800"/>
              </a:cxn>
              <a:cxn ang="90">
                <a:pos x="3163" y="18437"/>
              </a:cxn>
              <a:cxn ang="90">
                <a:pos x="10800" y="21600"/>
              </a:cxn>
              <a:cxn ang="90">
                <a:pos x="18437" y="18437"/>
              </a:cxn>
              <a:cxn ang="0">
                <a:pos x="21600" y="10800"/>
              </a:cxn>
              <a:cxn ang="270">
                <a:pos x="18437" y="3163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arcTo wR="10800" hR="10800" stAng="10800000" swAng="5400000"/>
                <a:arcTo wR="10800" hR="10800" stAng="-5400000" swAng="5400000"/>
                <a:arcTo wR="10800" hR="10800" stAng="0" swAng="5400000"/>
                <a:arcTo wR="10800" hR="10800" stAng="5400000" swAng="5400000"/>
                <a:close/>
                <a:moveTo>
                  <a:pt x="5400" y="10800"/>
                </a:moveTo>
                <a:arcTo wR="5400" hR="5400" stAng="10800000" swAng="-5400000"/>
                <a:arcTo wR="5400" hR="5400" stAng="5400000" swAng="-5400000"/>
                <a:arcTo wR="5400" hR="5400" stAng="0" swAng="-5400000"/>
                <a:arcTo wR="5400" hR="5400" stAng="-5400000" swAng="-5400000"/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16" name="椭圆 13315"/>
          <p:cNvSpPr/>
          <p:nvPr/>
        </p:nvSpPr>
        <p:spPr>
          <a:xfrm>
            <a:off x="4379119" y="2550319"/>
            <a:ext cx="78581" cy="78581"/>
          </a:xfrm>
          <a:prstGeom prst="ellipse">
            <a:avLst/>
          </a:prstGeom>
          <a:solidFill>
            <a:srgbClr val="99003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17" name="椭圆 13316"/>
          <p:cNvSpPr/>
          <p:nvPr/>
        </p:nvSpPr>
        <p:spPr>
          <a:xfrm>
            <a:off x="4514850" y="2628900"/>
            <a:ext cx="78581" cy="78581"/>
          </a:xfrm>
          <a:prstGeom prst="ellipse">
            <a:avLst/>
          </a:prstGeom>
          <a:solidFill>
            <a:srgbClr val="FF66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18" name="椭圆 13317"/>
          <p:cNvSpPr/>
          <p:nvPr/>
        </p:nvSpPr>
        <p:spPr>
          <a:xfrm>
            <a:off x="4214813" y="2350294"/>
            <a:ext cx="78581" cy="78581"/>
          </a:xfrm>
          <a:prstGeom prst="ellipse">
            <a:avLst/>
          </a:prstGeom>
          <a:solidFill>
            <a:srgbClr val="FF66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19" name="未知"/>
          <p:cNvSpPr/>
          <p:nvPr/>
        </p:nvSpPr>
        <p:spPr>
          <a:xfrm>
            <a:off x="1338263" y="1841897"/>
            <a:ext cx="3236119" cy="833438"/>
          </a:xfrm>
          <a:custGeom>
            <a:avLst/>
            <a:gdLst/>
            <a:ahLst/>
            <a:cxnLst/>
            <a:rect l="0" t="0" r="0" b="0"/>
            <a:pathLst>
              <a:path w="2718" h="700">
                <a:moveTo>
                  <a:pt x="2718" y="700"/>
                </a:moveTo>
                <a:cubicBezTo>
                  <a:pt x="2651" y="687"/>
                  <a:pt x="2595" y="645"/>
                  <a:pt x="2527" y="637"/>
                </a:cubicBezTo>
                <a:cubicBezTo>
                  <a:pt x="2485" y="632"/>
                  <a:pt x="2442" y="631"/>
                  <a:pt x="2399" y="628"/>
                </a:cubicBezTo>
                <a:cubicBezTo>
                  <a:pt x="2378" y="564"/>
                  <a:pt x="2399" y="579"/>
                  <a:pt x="2354" y="564"/>
                </a:cubicBezTo>
                <a:cubicBezTo>
                  <a:pt x="2319" y="457"/>
                  <a:pt x="2348" y="561"/>
                  <a:pt x="2327" y="400"/>
                </a:cubicBezTo>
                <a:cubicBezTo>
                  <a:pt x="2323" y="369"/>
                  <a:pt x="2281" y="319"/>
                  <a:pt x="2281" y="319"/>
                </a:cubicBezTo>
                <a:cubicBezTo>
                  <a:pt x="2275" y="248"/>
                  <a:pt x="2275" y="195"/>
                  <a:pt x="2236" y="137"/>
                </a:cubicBezTo>
                <a:cubicBezTo>
                  <a:pt x="2233" y="128"/>
                  <a:pt x="2235" y="115"/>
                  <a:pt x="2227" y="109"/>
                </a:cubicBezTo>
                <a:cubicBezTo>
                  <a:pt x="2211" y="98"/>
                  <a:pt x="2172" y="91"/>
                  <a:pt x="2172" y="91"/>
                </a:cubicBezTo>
                <a:cubicBezTo>
                  <a:pt x="2169" y="79"/>
                  <a:pt x="2173" y="63"/>
                  <a:pt x="2163" y="55"/>
                </a:cubicBezTo>
                <a:cubicBezTo>
                  <a:pt x="2115" y="18"/>
                  <a:pt x="2022" y="10"/>
                  <a:pt x="1963" y="0"/>
                </a:cubicBezTo>
                <a:cubicBezTo>
                  <a:pt x="1941" y="70"/>
                  <a:pt x="1863" y="50"/>
                  <a:pt x="1799" y="55"/>
                </a:cubicBezTo>
                <a:cubicBezTo>
                  <a:pt x="1738" y="116"/>
                  <a:pt x="1702" y="93"/>
                  <a:pt x="1599" y="100"/>
                </a:cubicBezTo>
                <a:cubicBezTo>
                  <a:pt x="1489" y="108"/>
                  <a:pt x="1511" y="106"/>
                  <a:pt x="1418" y="119"/>
                </a:cubicBezTo>
                <a:cubicBezTo>
                  <a:pt x="1402" y="182"/>
                  <a:pt x="1377" y="165"/>
                  <a:pt x="1309" y="173"/>
                </a:cubicBezTo>
                <a:cubicBezTo>
                  <a:pt x="1277" y="183"/>
                  <a:pt x="1263" y="205"/>
                  <a:pt x="1236" y="219"/>
                </a:cubicBezTo>
                <a:cubicBezTo>
                  <a:pt x="1166" y="254"/>
                  <a:pt x="1047" y="251"/>
                  <a:pt x="981" y="255"/>
                </a:cubicBezTo>
                <a:cubicBezTo>
                  <a:pt x="911" y="278"/>
                  <a:pt x="902" y="270"/>
                  <a:pt x="827" y="255"/>
                </a:cubicBezTo>
                <a:cubicBezTo>
                  <a:pt x="739" y="258"/>
                  <a:pt x="649" y="246"/>
                  <a:pt x="563" y="264"/>
                </a:cubicBezTo>
                <a:cubicBezTo>
                  <a:pt x="542" y="269"/>
                  <a:pt x="544" y="305"/>
                  <a:pt x="527" y="319"/>
                </a:cubicBezTo>
                <a:cubicBezTo>
                  <a:pt x="446" y="383"/>
                  <a:pt x="371" y="450"/>
                  <a:pt x="272" y="482"/>
                </a:cubicBezTo>
                <a:cubicBezTo>
                  <a:pt x="195" y="561"/>
                  <a:pt x="209" y="548"/>
                  <a:pt x="91" y="537"/>
                </a:cubicBezTo>
                <a:cubicBezTo>
                  <a:pt x="24" y="548"/>
                  <a:pt x="55" y="546"/>
                  <a:pt x="0" y="546"/>
                </a:cubicBezTo>
              </a:path>
            </a:pathLst>
          </a:custGeom>
          <a:noFill/>
          <a:ln w="28575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0" name="未知"/>
          <p:cNvSpPr/>
          <p:nvPr/>
        </p:nvSpPr>
        <p:spPr>
          <a:xfrm>
            <a:off x="1338263" y="3520679"/>
            <a:ext cx="4036219" cy="2272903"/>
          </a:xfrm>
          <a:custGeom>
            <a:avLst/>
            <a:gdLst/>
            <a:ahLst/>
            <a:cxnLst/>
            <a:rect l="0" t="0" r="0" b="0"/>
            <a:pathLst>
              <a:path w="3390" h="1909">
                <a:moveTo>
                  <a:pt x="3390" y="0"/>
                </a:moveTo>
                <a:cubicBezTo>
                  <a:pt x="3352" y="57"/>
                  <a:pt x="3315" y="102"/>
                  <a:pt x="3272" y="154"/>
                </a:cubicBezTo>
                <a:cubicBezTo>
                  <a:pt x="3237" y="196"/>
                  <a:pt x="3208" y="245"/>
                  <a:pt x="3154" y="263"/>
                </a:cubicBezTo>
                <a:cubicBezTo>
                  <a:pt x="3148" y="272"/>
                  <a:pt x="3144" y="283"/>
                  <a:pt x="3136" y="290"/>
                </a:cubicBezTo>
                <a:cubicBezTo>
                  <a:pt x="3125" y="299"/>
                  <a:pt x="3107" y="298"/>
                  <a:pt x="3099" y="309"/>
                </a:cubicBezTo>
                <a:cubicBezTo>
                  <a:pt x="3066" y="353"/>
                  <a:pt x="3074" y="428"/>
                  <a:pt x="3036" y="472"/>
                </a:cubicBezTo>
                <a:cubicBezTo>
                  <a:pt x="2991" y="525"/>
                  <a:pt x="2911" y="543"/>
                  <a:pt x="2845" y="554"/>
                </a:cubicBezTo>
                <a:cubicBezTo>
                  <a:pt x="2839" y="563"/>
                  <a:pt x="2834" y="573"/>
                  <a:pt x="2827" y="581"/>
                </a:cubicBezTo>
                <a:cubicBezTo>
                  <a:pt x="2813" y="597"/>
                  <a:pt x="2781" y="627"/>
                  <a:pt x="2781" y="627"/>
                </a:cubicBezTo>
                <a:cubicBezTo>
                  <a:pt x="2766" y="672"/>
                  <a:pt x="2727" y="692"/>
                  <a:pt x="2699" y="727"/>
                </a:cubicBezTo>
                <a:cubicBezTo>
                  <a:pt x="2669" y="764"/>
                  <a:pt x="2679" y="776"/>
                  <a:pt x="2645" y="827"/>
                </a:cubicBezTo>
                <a:cubicBezTo>
                  <a:pt x="2622" y="861"/>
                  <a:pt x="2601" y="871"/>
                  <a:pt x="2572" y="900"/>
                </a:cubicBezTo>
                <a:cubicBezTo>
                  <a:pt x="2515" y="958"/>
                  <a:pt x="2596" y="899"/>
                  <a:pt x="2527" y="945"/>
                </a:cubicBezTo>
                <a:cubicBezTo>
                  <a:pt x="2505" y="1010"/>
                  <a:pt x="2477" y="1078"/>
                  <a:pt x="2408" y="1100"/>
                </a:cubicBezTo>
                <a:cubicBezTo>
                  <a:pt x="2387" y="1132"/>
                  <a:pt x="2373" y="1151"/>
                  <a:pt x="2336" y="1163"/>
                </a:cubicBezTo>
                <a:cubicBezTo>
                  <a:pt x="2330" y="1172"/>
                  <a:pt x="2327" y="1185"/>
                  <a:pt x="2318" y="1191"/>
                </a:cubicBezTo>
                <a:cubicBezTo>
                  <a:pt x="2302" y="1201"/>
                  <a:pt x="2263" y="1209"/>
                  <a:pt x="2263" y="1209"/>
                </a:cubicBezTo>
                <a:cubicBezTo>
                  <a:pt x="2237" y="1288"/>
                  <a:pt x="2249" y="1257"/>
                  <a:pt x="2181" y="1281"/>
                </a:cubicBezTo>
                <a:cubicBezTo>
                  <a:pt x="2163" y="1287"/>
                  <a:pt x="2127" y="1300"/>
                  <a:pt x="2127" y="1300"/>
                </a:cubicBezTo>
                <a:cubicBezTo>
                  <a:pt x="2056" y="1370"/>
                  <a:pt x="2091" y="1354"/>
                  <a:pt x="2036" y="1372"/>
                </a:cubicBezTo>
                <a:cubicBezTo>
                  <a:pt x="1981" y="1409"/>
                  <a:pt x="1927" y="1444"/>
                  <a:pt x="1872" y="1481"/>
                </a:cubicBezTo>
                <a:cubicBezTo>
                  <a:pt x="1852" y="1544"/>
                  <a:pt x="1880" y="1481"/>
                  <a:pt x="1836" y="1518"/>
                </a:cubicBezTo>
                <a:cubicBezTo>
                  <a:pt x="1824" y="1528"/>
                  <a:pt x="1820" y="1543"/>
                  <a:pt x="1809" y="1554"/>
                </a:cubicBezTo>
                <a:cubicBezTo>
                  <a:pt x="1790" y="1573"/>
                  <a:pt x="1759" y="1594"/>
                  <a:pt x="1736" y="1609"/>
                </a:cubicBezTo>
                <a:cubicBezTo>
                  <a:pt x="1719" y="1635"/>
                  <a:pt x="1698" y="1655"/>
                  <a:pt x="1681" y="1681"/>
                </a:cubicBezTo>
                <a:cubicBezTo>
                  <a:pt x="1661" y="1763"/>
                  <a:pt x="1552" y="1853"/>
                  <a:pt x="1463" y="1854"/>
                </a:cubicBezTo>
                <a:cubicBezTo>
                  <a:pt x="1196" y="1857"/>
                  <a:pt x="930" y="1860"/>
                  <a:pt x="663" y="1863"/>
                </a:cubicBezTo>
                <a:cubicBezTo>
                  <a:pt x="603" y="1903"/>
                  <a:pt x="116" y="1899"/>
                  <a:pt x="63" y="1900"/>
                </a:cubicBezTo>
                <a:cubicBezTo>
                  <a:pt x="42" y="1903"/>
                  <a:pt x="0" y="1909"/>
                  <a:pt x="0" y="1909"/>
                </a:cubicBezTo>
              </a:path>
            </a:pathLst>
          </a:custGeom>
          <a:noFill/>
          <a:ln w="28575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1" name="未知"/>
          <p:cNvSpPr/>
          <p:nvPr/>
        </p:nvSpPr>
        <p:spPr>
          <a:xfrm>
            <a:off x="2528888" y="2611041"/>
            <a:ext cx="2045494" cy="2262188"/>
          </a:xfrm>
          <a:custGeom>
            <a:avLst/>
            <a:gdLst/>
            <a:ahLst/>
            <a:cxnLst/>
            <a:rect l="0" t="0" r="0" b="0"/>
            <a:pathLst>
              <a:path w="1718" h="1900">
                <a:moveTo>
                  <a:pt x="1718" y="63"/>
                </a:moveTo>
                <a:cubicBezTo>
                  <a:pt x="1694" y="60"/>
                  <a:pt x="1669" y="60"/>
                  <a:pt x="1645" y="54"/>
                </a:cubicBezTo>
                <a:cubicBezTo>
                  <a:pt x="1579" y="36"/>
                  <a:pt x="1649" y="41"/>
                  <a:pt x="1608" y="9"/>
                </a:cubicBezTo>
                <a:cubicBezTo>
                  <a:pt x="1598" y="1"/>
                  <a:pt x="1584" y="3"/>
                  <a:pt x="1572" y="0"/>
                </a:cubicBezTo>
                <a:cubicBezTo>
                  <a:pt x="1548" y="3"/>
                  <a:pt x="1522" y="1"/>
                  <a:pt x="1499" y="9"/>
                </a:cubicBezTo>
                <a:cubicBezTo>
                  <a:pt x="1487" y="13"/>
                  <a:pt x="1482" y="28"/>
                  <a:pt x="1472" y="36"/>
                </a:cubicBezTo>
                <a:cubicBezTo>
                  <a:pt x="1445" y="58"/>
                  <a:pt x="1443" y="54"/>
                  <a:pt x="1408" y="63"/>
                </a:cubicBezTo>
                <a:cubicBezTo>
                  <a:pt x="1395" y="77"/>
                  <a:pt x="1387" y="96"/>
                  <a:pt x="1372" y="109"/>
                </a:cubicBezTo>
                <a:cubicBezTo>
                  <a:pt x="1356" y="123"/>
                  <a:pt x="1318" y="145"/>
                  <a:pt x="1318" y="145"/>
                </a:cubicBezTo>
                <a:cubicBezTo>
                  <a:pt x="1271" y="215"/>
                  <a:pt x="1284" y="192"/>
                  <a:pt x="1218" y="236"/>
                </a:cubicBezTo>
                <a:cubicBezTo>
                  <a:pt x="1212" y="245"/>
                  <a:pt x="1208" y="256"/>
                  <a:pt x="1199" y="263"/>
                </a:cubicBezTo>
                <a:cubicBezTo>
                  <a:pt x="1192" y="269"/>
                  <a:pt x="1178" y="265"/>
                  <a:pt x="1172" y="273"/>
                </a:cubicBezTo>
                <a:cubicBezTo>
                  <a:pt x="1164" y="283"/>
                  <a:pt x="1168" y="298"/>
                  <a:pt x="1163" y="309"/>
                </a:cubicBezTo>
                <a:cubicBezTo>
                  <a:pt x="1159" y="319"/>
                  <a:pt x="1152" y="328"/>
                  <a:pt x="1145" y="336"/>
                </a:cubicBezTo>
                <a:cubicBezTo>
                  <a:pt x="1131" y="352"/>
                  <a:pt x="1099" y="382"/>
                  <a:pt x="1099" y="382"/>
                </a:cubicBezTo>
                <a:cubicBezTo>
                  <a:pt x="1087" y="469"/>
                  <a:pt x="1084" y="472"/>
                  <a:pt x="1008" y="509"/>
                </a:cubicBezTo>
                <a:cubicBezTo>
                  <a:pt x="960" y="581"/>
                  <a:pt x="1011" y="496"/>
                  <a:pt x="972" y="673"/>
                </a:cubicBezTo>
                <a:cubicBezTo>
                  <a:pt x="966" y="701"/>
                  <a:pt x="899" y="718"/>
                  <a:pt x="899" y="718"/>
                </a:cubicBezTo>
                <a:cubicBezTo>
                  <a:pt x="876" y="753"/>
                  <a:pt x="851" y="783"/>
                  <a:pt x="827" y="818"/>
                </a:cubicBezTo>
                <a:cubicBezTo>
                  <a:pt x="819" y="829"/>
                  <a:pt x="802" y="829"/>
                  <a:pt x="790" y="836"/>
                </a:cubicBezTo>
                <a:cubicBezTo>
                  <a:pt x="763" y="851"/>
                  <a:pt x="765" y="852"/>
                  <a:pt x="745" y="873"/>
                </a:cubicBezTo>
                <a:cubicBezTo>
                  <a:pt x="742" y="900"/>
                  <a:pt x="745" y="928"/>
                  <a:pt x="736" y="954"/>
                </a:cubicBezTo>
                <a:cubicBezTo>
                  <a:pt x="727" y="978"/>
                  <a:pt x="664" y="986"/>
                  <a:pt x="645" y="991"/>
                </a:cubicBezTo>
                <a:cubicBezTo>
                  <a:pt x="579" y="1041"/>
                  <a:pt x="591" y="1081"/>
                  <a:pt x="554" y="1145"/>
                </a:cubicBezTo>
                <a:cubicBezTo>
                  <a:pt x="533" y="1180"/>
                  <a:pt x="504" y="1211"/>
                  <a:pt x="481" y="1245"/>
                </a:cubicBezTo>
                <a:cubicBezTo>
                  <a:pt x="476" y="1379"/>
                  <a:pt x="482" y="1459"/>
                  <a:pt x="445" y="1573"/>
                </a:cubicBezTo>
                <a:cubicBezTo>
                  <a:pt x="442" y="1630"/>
                  <a:pt x="446" y="1688"/>
                  <a:pt x="436" y="1745"/>
                </a:cubicBezTo>
                <a:cubicBezTo>
                  <a:pt x="434" y="1758"/>
                  <a:pt x="417" y="1763"/>
                  <a:pt x="409" y="1773"/>
                </a:cubicBezTo>
                <a:cubicBezTo>
                  <a:pt x="396" y="1790"/>
                  <a:pt x="372" y="1827"/>
                  <a:pt x="372" y="1827"/>
                </a:cubicBezTo>
                <a:cubicBezTo>
                  <a:pt x="360" y="1890"/>
                  <a:pt x="360" y="1885"/>
                  <a:pt x="299" y="1900"/>
                </a:cubicBezTo>
                <a:cubicBezTo>
                  <a:pt x="195" y="1894"/>
                  <a:pt x="103" y="1873"/>
                  <a:pt x="0" y="1873"/>
                </a:cubicBezTo>
              </a:path>
            </a:pathLst>
          </a:custGeom>
          <a:noFill/>
          <a:ln w="28575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2" name="未知"/>
          <p:cNvSpPr/>
          <p:nvPr/>
        </p:nvSpPr>
        <p:spPr>
          <a:xfrm>
            <a:off x="1370410" y="3289697"/>
            <a:ext cx="2326481" cy="288131"/>
          </a:xfrm>
          <a:custGeom>
            <a:avLst/>
            <a:gdLst/>
            <a:ahLst/>
            <a:cxnLst/>
            <a:rect l="0" t="0" r="0" b="0"/>
            <a:pathLst>
              <a:path w="1954" h="242">
                <a:moveTo>
                  <a:pt x="1954" y="94"/>
                </a:moveTo>
                <a:cubicBezTo>
                  <a:pt x="1902" y="107"/>
                  <a:pt x="1870" y="140"/>
                  <a:pt x="1818" y="157"/>
                </a:cubicBezTo>
                <a:cubicBezTo>
                  <a:pt x="1772" y="172"/>
                  <a:pt x="1721" y="163"/>
                  <a:pt x="1672" y="166"/>
                </a:cubicBezTo>
                <a:cubicBezTo>
                  <a:pt x="1650" y="177"/>
                  <a:pt x="1606" y="206"/>
                  <a:pt x="1582" y="212"/>
                </a:cubicBezTo>
                <a:cubicBezTo>
                  <a:pt x="1512" y="229"/>
                  <a:pt x="1426" y="231"/>
                  <a:pt x="1354" y="239"/>
                </a:cubicBezTo>
                <a:cubicBezTo>
                  <a:pt x="1236" y="236"/>
                  <a:pt x="1117" y="242"/>
                  <a:pt x="1000" y="230"/>
                </a:cubicBezTo>
                <a:cubicBezTo>
                  <a:pt x="991" y="229"/>
                  <a:pt x="999" y="208"/>
                  <a:pt x="991" y="203"/>
                </a:cubicBezTo>
                <a:cubicBezTo>
                  <a:pt x="945" y="172"/>
                  <a:pt x="858" y="165"/>
                  <a:pt x="809" y="157"/>
                </a:cubicBezTo>
                <a:cubicBezTo>
                  <a:pt x="766" y="92"/>
                  <a:pt x="794" y="108"/>
                  <a:pt x="736" y="94"/>
                </a:cubicBezTo>
                <a:cubicBezTo>
                  <a:pt x="689" y="45"/>
                  <a:pt x="651" y="47"/>
                  <a:pt x="582" y="39"/>
                </a:cubicBezTo>
                <a:cubicBezTo>
                  <a:pt x="576" y="30"/>
                  <a:pt x="574" y="13"/>
                  <a:pt x="563" y="12"/>
                </a:cubicBezTo>
                <a:cubicBezTo>
                  <a:pt x="464" y="0"/>
                  <a:pt x="93" y="3"/>
                  <a:pt x="0" y="3"/>
                </a:cubicBezTo>
              </a:path>
            </a:pathLst>
          </a:custGeom>
          <a:noFill/>
          <a:ln w="28575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3" name="未知"/>
          <p:cNvSpPr/>
          <p:nvPr/>
        </p:nvSpPr>
        <p:spPr>
          <a:xfrm>
            <a:off x="3786188" y="2614613"/>
            <a:ext cx="1414463" cy="3214688"/>
          </a:xfrm>
          <a:custGeom>
            <a:avLst/>
            <a:gdLst/>
            <a:ahLst/>
            <a:cxnLst/>
            <a:rect l="0" t="0" r="0" b="0"/>
            <a:pathLst>
              <a:path w="1308" h="2793">
                <a:moveTo>
                  <a:pt x="480" y="0"/>
                </a:moveTo>
                <a:cubicBezTo>
                  <a:pt x="468" y="8"/>
                  <a:pt x="453" y="13"/>
                  <a:pt x="444" y="24"/>
                </a:cubicBezTo>
                <a:cubicBezTo>
                  <a:pt x="436" y="34"/>
                  <a:pt x="438" y="49"/>
                  <a:pt x="432" y="60"/>
                </a:cubicBezTo>
                <a:cubicBezTo>
                  <a:pt x="411" y="98"/>
                  <a:pt x="375" y="144"/>
                  <a:pt x="348" y="180"/>
                </a:cubicBezTo>
                <a:cubicBezTo>
                  <a:pt x="344" y="192"/>
                  <a:pt x="342" y="205"/>
                  <a:pt x="336" y="216"/>
                </a:cubicBezTo>
                <a:cubicBezTo>
                  <a:pt x="322" y="241"/>
                  <a:pt x="288" y="288"/>
                  <a:pt x="288" y="288"/>
                </a:cubicBezTo>
                <a:cubicBezTo>
                  <a:pt x="278" y="365"/>
                  <a:pt x="280" y="396"/>
                  <a:pt x="240" y="456"/>
                </a:cubicBezTo>
                <a:cubicBezTo>
                  <a:pt x="199" y="621"/>
                  <a:pt x="242" y="433"/>
                  <a:pt x="216" y="840"/>
                </a:cubicBezTo>
                <a:cubicBezTo>
                  <a:pt x="214" y="873"/>
                  <a:pt x="197" y="903"/>
                  <a:pt x="192" y="936"/>
                </a:cubicBezTo>
                <a:cubicBezTo>
                  <a:pt x="189" y="958"/>
                  <a:pt x="186" y="1035"/>
                  <a:pt x="168" y="1068"/>
                </a:cubicBezTo>
                <a:cubicBezTo>
                  <a:pt x="134" y="1130"/>
                  <a:pt x="87" y="1189"/>
                  <a:pt x="48" y="1248"/>
                </a:cubicBezTo>
                <a:cubicBezTo>
                  <a:pt x="26" y="1281"/>
                  <a:pt x="0" y="1356"/>
                  <a:pt x="0" y="1356"/>
                </a:cubicBezTo>
                <a:cubicBezTo>
                  <a:pt x="26" y="1434"/>
                  <a:pt x="39" y="1455"/>
                  <a:pt x="96" y="1512"/>
                </a:cubicBezTo>
                <a:cubicBezTo>
                  <a:pt x="147" y="1716"/>
                  <a:pt x="117" y="1932"/>
                  <a:pt x="168" y="2136"/>
                </a:cubicBezTo>
                <a:cubicBezTo>
                  <a:pt x="169" y="2138"/>
                  <a:pt x="189" y="2271"/>
                  <a:pt x="216" y="2292"/>
                </a:cubicBezTo>
                <a:cubicBezTo>
                  <a:pt x="255" y="2322"/>
                  <a:pt x="352" y="2341"/>
                  <a:pt x="396" y="2352"/>
                </a:cubicBezTo>
                <a:cubicBezTo>
                  <a:pt x="424" y="2368"/>
                  <a:pt x="450" y="2388"/>
                  <a:pt x="480" y="2400"/>
                </a:cubicBezTo>
                <a:cubicBezTo>
                  <a:pt x="511" y="2412"/>
                  <a:pt x="547" y="2407"/>
                  <a:pt x="576" y="2424"/>
                </a:cubicBezTo>
                <a:cubicBezTo>
                  <a:pt x="625" y="2452"/>
                  <a:pt x="660" y="2501"/>
                  <a:pt x="708" y="2532"/>
                </a:cubicBezTo>
                <a:cubicBezTo>
                  <a:pt x="831" y="2612"/>
                  <a:pt x="829" y="2601"/>
                  <a:pt x="948" y="2616"/>
                </a:cubicBezTo>
                <a:cubicBezTo>
                  <a:pt x="1080" y="2665"/>
                  <a:pt x="1012" y="2641"/>
                  <a:pt x="1152" y="2688"/>
                </a:cubicBezTo>
                <a:cubicBezTo>
                  <a:pt x="1176" y="2696"/>
                  <a:pt x="1224" y="2712"/>
                  <a:pt x="1224" y="2712"/>
                </a:cubicBezTo>
                <a:cubicBezTo>
                  <a:pt x="1248" y="2736"/>
                  <a:pt x="1269" y="2764"/>
                  <a:pt x="1296" y="2784"/>
                </a:cubicBezTo>
                <a:cubicBezTo>
                  <a:pt x="1308" y="2793"/>
                  <a:pt x="1283" y="2757"/>
                  <a:pt x="1272" y="2748"/>
                </a:cubicBezTo>
                <a:cubicBezTo>
                  <a:pt x="1258" y="2737"/>
                  <a:pt x="1224" y="2724"/>
                  <a:pt x="1224" y="2724"/>
                </a:cubicBezTo>
              </a:path>
            </a:pathLst>
          </a:custGeom>
          <a:noFill/>
          <a:ln w="28575" cap="flat" cmpd="sng">
            <a:solidFill>
              <a:srgbClr val="9933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4" name="椭圆 13323"/>
          <p:cNvSpPr/>
          <p:nvPr/>
        </p:nvSpPr>
        <p:spPr>
          <a:xfrm>
            <a:off x="4514850" y="4514850"/>
            <a:ext cx="78581" cy="78581"/>
          </a:xfrm>
          <a:prstGeom prst="ellipse">
            <a:avLst/>
          </a:prstGeom>
          <a:solidFill>
            <a:srgbClr val="99003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5" name="椭圆 13324"/>
          <p:cNvSpPr/>
          <p:nvPr/>
        </p:nvSpPr>
        <p:spPr>
          <a:xfrm>
            <a:off x="6286500" y="4514850"/>
            <a:ext cx="78581" cy="78581"/>
          </a:xfrm>
          <a:prstGeom prst="ellipse">
            <a:avLst/>
          </a:prstGeom>
          <a:solidFill>
            <a:srgbClr val="99003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6" name="未知"/>
          <p:cNvSpPr/>
          <p:nvPr/>
        </p:nvSpPr>
        <p:spPr>
          <a:xfrm>
            <a:off x="4600575" y="4344591"/>
            <a:ext cx="1743075" cy="198834"/>
          </a:xfrm>
          <a:custGeom>
            <a:avLst/>
            <a:gdLst/>
            <a:ahLst/>
            <a:cxnLst/>
            <a:rect l="0" t="0" r="0" b="0"/>
            <a:pathLst>
              <a:path w="1464" h="167">
                <a:moveTo>
                  <a:pt x="0" y="167"/>
                </a:moveTo>
                <a:cubicBezTo>
                  <a:pt x="75" y="158"/>
                  <a:pt x="133" y="143"/>
                  <a:pt x="204" y="119"/>
                </a:cubicBezTo>
                <a:cubicBezTo>
                  <a:pt x="269" y="97"/>
                  <a:pt x="340" y="106"/>
                  <a:pt x="408" y="95"/>
                </a:cubicBezTo>
                <a:cubicBezTo>
                  <a:pt x="519" y="40"/>
                  <a:pt x="647" y="34"/>
                  <a:pt x="768" y="23"/>
                </a:cubicBezTo>
                <a:cubicBezTo>
                  <a:pt x="837" y="0"/>
                  <a:pt x="821" y="0"/>
                  <a:pt x="936" y="23"/>
                </a:cubicBezTo>
                <a:cubicBezTo>
                  <a:pt x="973" y="30"/>
                  <a:pt x="1044" y="59"/>
                  <a:pt x="1044" y="59"/>
                </a:cubicBezTo>
                <a:cubicBezTo>
                  <a:pt x="1115" y="45"/>
                  <a:pt x="1168" y="64"/>
                  <a:pt x="1236" y="71"/>
                </a:cubicBezTo>
                <a:cubicBezTo>
                  <a:pt x="1308" y="78"/>
                  <a:pt x="1380" y="79"/>
                  <a:pt x="1452" y="83"/>
                </a:cubicBezTo>
                <a:cubicBezTo>
                  <a:pt x="1456" y="103"/>
                  <a:pt x="1464" y="143"/>
                  <a:pt x="1464" y="143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7" name="未知"/>
          <p:cNvSpPr/>
          <p:nvPr/>
        </p:nvSpPr>
        <p:spPr>
          <a:xfrm>
            <a:off x="4169569" y="2228850"/>
            <a:ext cx="259556" cy="357188"/>
          </a:xfrm>
          <a:custGeom>
            <a:avLst/>
            <a:gdLst/>
            <a:ahLst/>
            <a:cxnLst/>
            <a:rect l="0" t="0" r="0" b="0"/>
            <a:pathLst>
              <a:path w="218" h="300">
                <a:moveTo>
                  <a:pt x="2" y="0"/>
                </a:moveTo>
                <a:cubicBezTo>
                  <a:pt x="6" y="40"/>
                  <a:pt x="0" y="82"/>
                  <a:pt x="14" y="120"/>
                </a:cubicBezTo>
                <a:cubicBezTo>
                  <a:pt x="18" y="132"/>
                  <a:pt x="39" y="126"/>
                  <a:pt x="50" y="132"/>
                </a:cubicBezTo>
                <a:cubicBezTo>
                  <a:pt x="90" y="152"/>
                  <a:pt x="129" y="172"/>
                  <a:pt x="170" y="192"/>
                </a:cubicBezTo>
                <a:cubicBezTo>
                  <a:pt x="187" y="227"/>
                  <a:pt x="218" y="261"/>
                  <a:pt x="218" y="30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8" name="未知"/>
          <p:cNvSpPr/>
          <p:nvPr/>
        </p:nvSpPr>
        <p:spPr>
          <a:xfrm>
            <a:off x="4443413" y="1059656"/>
            <a:ext cx="2155031" cy="1551385"/>
          </a:xfrm>
          <a:custGeom>
            <a:avLst/>
            <a:gdLst/>
            <a:ahLst/>
            <a:cxnLst/>
            <a:rect l="0" t="0" r="0" b="0"/>
            <a:pathLst>
              <a:path w="1810" h="1303">
                <a:moveTo>
                  <a:pt x="0" y="1294"/>
                </a:moveTo>
                <a:cubicBezTo>
                  <a:pt x="64" y="1290"/>
                  <a:pt x="131" y="1303"/>
                  <a:pt x="192" y="1282"/>
                </a:cubicBezTo>
                <a:cubicBezTo>
                  <a:pt x="233" y="1268"/>
                  <a:pt x="240" y="1210"/>
                  <a:pt x="264" y="1174"/>
                </a:cubicBezTo>
                <a:cubicBezTo>
                  <a:pt x="326" y="1080"/>
                  <a:pt x="354" y="961"/>
                  <a:pt x="444" y="886"/>
                </a:cubicBezTo>
                <a:cubicBezTo>
                  <a:pt x="530" y="814"/>
                  <a:pt x="651" y="823"/>
                  <a:pt x="756" y="814"/>
                </a:cubicBezTo>
                <a:cubicBezTo>
                  <a:pt x="781" y="806"/>
                  <a:pt x="820" y="794"/>
                  <a:pt x="840" y="778"/>
                </a:cubicBezTo>
                <a:cubicBezTo>
                  <a:pt x="851" y="769"/>
                  <a:pt x="854" y="752"/>
                  <a:pt x="864" y="742"/>
                </a:cubicBezTo>
                <a:cubicBezTo>
                  <a:pt x="874" y="732"/>
                  <a:pt x="888" y="726"/>
                  <a:pt x="900" y="718"/>
                </a:cubicBezTo>
                <a:cubicBezTo>
                  <a:pt x="921" y="655"/>
                  <a:pt x="964" y="641"/>
                  <a:pt x="1020" y="622"/>
                </a:cubicBezTo>
                <a:cubicBezTo>
                  <a:pt x="1043" y="552"/>
                  <a:pt x="1012" y="613"/>
                  <a:pt x="1080" y="574"/>
                </a:cubicBezTo>
                <a:cubicBezTo>
                  <a:pt x="1095" y="566"/>
                  <a:pt x="1102" y="547"/>
                  <a:pt x="1116" y="538"/>
                </a:cubicBezTo>
                <a:cubicBezTo>
                  <a:pt x="1127" y="531"/>
                  <a:pt x="1141" y="532"/>
                  <a:pt x="1152" y="526"/>
                </a:cubicBezTo>
                <a:cubicBezTo>
                  <a:pt x="1245" y="479"/>
                  <a:pt x="1134" y="520"/>
                  <a:pt x="1224" y="490"/>
                </a:cubicBezTo>
                <a:cubicBezTo>
                  <a:pt x="1259" y="438"/>
                  <a:pt x="1307" y="397"/>
                  <a:pt x="1368" y="382"/>
                </a:cubicBezTo>
                <a:cubicBezTo>
                  <a:pt x="1428" y="292"/>
                  <a:pt x="1347" y="396"/>
                  <a:pt x="1440" y="334"/>
                </a:cubicBezTo>
                <a:cubicBezTo>
                  <a:pt x="1539" y="268"/>
                  <a:pt x="1374" y="320"/>
                  <a:pt x="1512" y="286"/>
                </a:cubicBezTo>
                <a:cubicBezTo>
                  <a:pt x="1520" y="274"/>
                  <a:pt x="1525" y="259"/>
                  <a:pt x="1536" y="250"/>
                </a:cubicBezTo>
                <a:cubicBezTo>
                  <a:pt x="1558" y="231"/>
                  <a:pt x="1608" y="202"/>
                  <a:pt x="1608" y="202"/>
                </a:cubicBezTo>
                <a:cubicBezTo>
                  <a:pt x="1616" y="190"/>
                  <a:pt x="1621" y="175"/>
                  <a:pt x="1632" y="166"/>
                </a:cubicBezTo>
                <a:cubicBezTo>
                  <a:pt x="1654" y="147"/>
                  <a:pt x="1704" y="118"/>
                  <a:pt x="1704" y="118"/>
                </a:cubicBezTo>
                <a:cubicBezTo>
                  <a:pt x="1727" y="48"/>
                  <a:pt x="1698" y="112"/>
                  <a:pt x="1752" y="58"/>
                </a:cubicBezTo>
                <a:cubicBezTo>
                  <a:pt x="1810" y="0"/>
                  <a:pt x="1745" y="37"/>
                  <a:pt x="1800" y="1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29" name="未知"/>
          <p:cNvSpPr/>
          <p:nvPr/>
        </p:nvSpPr>
        <p:spPr>
          <a:xfrm>
            <a:off x="2700338" y="2257425"/>
            <a:ext cx="1471613" cy="1300163"/>
          </a:xfrm>
          <a:custGeom>
            <a:avLst/>
            <a:gdLst/>
            <a:ahLst/>
            <a:cxnLst/>
            <a:rect l="0" t="0" r="0" b="0"/>
            <a:pathLst>
              <a:path w="1236" h="1092">
                <a:moveTo>
                  <a:pt x="1236" y="0"/>
                </a:moveTo>
                <a:cubicBezTo>
                  <a:pt x="1208" y="9"/>
                  <a:pt x="1179" y="13"/>
                  <a:pt x="1152" y="24"/>
                </a:cubicBezTo>
                <a:cubicBezTo>
                  <a:pt x="1139" y="30"/>
                  <a:pt x="1129" y="42"/>
                  <a:pt x="1116" y="48"/>
                </a:cubicBezTo>
                <a:cubicBezTo>
                  <a:pt x="1105" y="54"/>
                  <a:pt x="1092" y="56"/>
                  <a:pt x="1080" y="60"/>
                </a:cubicBezTo>
                <a:cubicBezTo>
                  <a:pt x="1064" y="72"/>
                  <a:pt x="1051" y="90"/>
                  <a:pt x="1032" y="96"/>
                </a:cubicBezTo>
                <a:cubicBezTo>
                  <a:pt x="1001" y="106"/>
                  <a:pt x="964" y="92"/>
                  <a:pt x="936" y="108"/>
                </a:cubicBezTo>
                <a:cubicBezTo>
                  <a:pt x="911" y="122"/>
                  <a:pt x="930" y="169"/>
                  <a:pt x="912" y="192"/>
                </a:cubicBezTo>
                <a:cubicBezTo>
                  <a:pt x="903" y="203"/>
                  <a:pt x="887" y="207"/>
                  <a:pt x="876" y="216"/>
                </a:cubicBezTo>
                <a:cubicBezTo>
                  <a:pt x="835" y="250"/>
                  <a:pt x="809" y="282"/>
                  <a:pt x="756" y="300"/>
                </a:cubicBezTo>
                <a:cubicBezTo>
                  <a:pt x="752" y="324"/>
                  <a:pt x="756" y="351"/>
                  <a:pt x="744" y="372"/>
                </a:cubicBezTo>
                <a:cubicBezTo>
                  <a:pt x="738" y="383"/>
                  <a:pt x="717" y="375"/>
                  <a:pt x="708" y="384"/>
                </a:cubicBezTo>
                <a:cubicBezTo>
                  <a:pt x="699" y="393"/>
                  <a:pt x="705" y="411"/>
                  <a:pt x="696" y="420"/>
                </a:cubicBezTo>
                <a:cubicBezTo>
                  <a:pt x="687" y="429"/>
                  <a:pt x="671" y="426"/>
                  <a:pt x="660" y="432"/>
                </a:cubicBezTo>
                <a:cubicBezTo>
                  <a:pt x="647" y="438"/>
                  <a:pt x="637" y="450"/>
                  <a:pt x="624" y="456"/>
                </a:cubicBezTo>
                <a:cubicBezTo>
                  <a:pt x="601" y="466"/>
                  <a:pt x="552" y="480"/>
                  <a:pt x="552" y="480"/>
                </a:cubicBezTo>
                <a:cubicBezTo>
                  <a:pt x="495" y="565"/>
                  <a:pt x="569" y="463"/>
                  <a:pt x="480" y="552"/>
                </a:cubicBezTo>
                <a:cubicBezTo>
                  <a:pt x="422" y="610"/>
                  <a:pt x="470" y="590"/>
                  <a:pt x="408" y="624"/>
                </a:cubicBezTo>
                <a:cubicBezTo>
                  <a:pt x="377" y="641"/>
                  <a:pt x="312" y="672"/>
                  <a:pt x="312" y="672"/>
                </a:cubicBezTo>
                <a:cubicBezTo>
                  <a:pt x="243" y="775"/>
                  <a:pt x="335" y="654"/>
                  <a:pt x="252" y="720"/>
                </a:cubicBezTo>
                <a:cubicBezTo>
                  <a:pt x="241" y="729"/>
                  <a:pt x="238" y="746"/>
                  <a:pt x="228" y="756"/>
                </a:cubicBezTo>
                <a:cubicBezTo>
                  <a:pt x="218" y="766"/>
                  <a:pt x="204" y="772"/>
                  <a:pt x="192" y="780"/>
                </a:cubicBezTo>
                <a:cubicBezTo>
                  <a:pt x="144" y="852"/>
                  <a:pt x="96" y="924"/>
                  <a:pt x="48" y="996"/>
                </a:cubicBezTo>
                <a:cubicBezTo>
                  <a:pt x="21" y="1036"/>
                  <a:pt x="51" y="1066"/>
                  <a:pt x="0" y="1092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30" name="爆炸形 1 13329"/>
          <p:cNvSpPr/>
          <p:nvPr/>
        </p:nvSpPr>
        <p:spPr>
          <a:xfrm>
            <a:off x="4114800" y="3943350"/>
            <a:ext cx="114300" cy="171450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grpSp>
        <p:nvGrpSpPr>
          <p:cNvPr id="13331" name="组合 13330"/>
          <p:cNvGrpSpPr/>
          <p:nvPr/>
        </p:nvGrpSpPr>
        <p:grpSpPr>
          <a:xfrm>
            <a:off x="4686300" y="2686050"/>
            <a:ext cx="3114675" cy="292894"/>
            <a:chOff x="0" y="0"/>
            <a:chExt cx="2616" cy="246"/>
          </a:xfrm>
        </p:grpSpPr>
        <p:sp>
          <p:nvSpPr>
            <p:cNvPr id="13332" name="未知"/>
            <p:cNvSpPr/>
            <p:nvPr/>
          </p:nvSpPr>
          <p:spPr>
            <a:xfrm>
              <a:off x="72" y="30"/>
              <a:ext cx="2544" cy="216"/>
            </a:xfrm>
            <a:custGeom>
              <a:avLst/>
              <a:gdLst/>
              <a:ahLst/>
              <a:cxnLst/>
              <a:rect l="0" t="0" r="0" b="0"/>
              <a:pathLst>
                <a:path w="2544" h="216">
                  <a:moveTo>
                    <a:pt x="2544" y="144"/>
                  </a:moveTo>
                  <a:cubicBezTo>
                    <a:pt x="2204" y="180"/>
                    <a:pt x="1864" y="216"/>
                    <a:pt x="1440" y="192"/>
                  </a:cubicBezTo>
                  <a:cubicBezTo>
                    <a:pt x="1016" y="168"/>
                    <a:pt x="240" y="32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13333" name="直接连接符 13332"/>
            <p:cNvSpPr/>
            <p:nvPr/>
          </p:nvSpPr>
          <p:spPr>
            <a:xfrm rot="9909604">
              <a:off x="0" y="0"/>
              <a:ext cx="96" cy="48"/>
            </a:xfrm>
            <a:prstGeom prst="line">
              <a:avLst/>
            </a:prstGeom>
            <a:ln w="38100" cap="flat" cmpd="sng">
              <a:solidFill>
                <a:srgbClr val="FF0066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3334" name="未知"/>
          <p:cNvSpPr/>
          <p:nvPr/>
        </p:nvSpPr>
        <p:spPr>
          <a:xfrm>
            <a:off x="4457700" y="2593181"/>
            <a:ext cx="85725" cy="57150"/>
          </a:xfrm>
          <a:custGeom>
            <a:avLst/>
            <a:gdLst/>
            <a:ahLst/>
            <a:cxnLst/>
            <a:rect l="0" t="0" r="0" b="0"/>
            <a:pathLst>
              <a:path w="72" h="48">
                <a:moveTo>
                  <a:pt x="72" y="48"/>
                </a:moveTo>
                <a:cubicBezTo>
                  <a:pt x="49" y="2"/>
                  <a:pt x="40" y="20"/>
                  <a:pt x="0" y="0"/>
                </a:cubicBezTo>
              </a:path>
            </a:pathLst>
          </a:custGeom>
          <a:noFill/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35" name="未知"/>
          <p:cNvSpPr/>
          <p:nvPr/>
        </p:nvSpPr>
        <p:spPr>
          <a:xfrm>
            <a:off x="4264819" y="2406254"/>
            <a:ext cx="192881" cy="179784"/>
          </a:xfrm>
          <a:custGeom>
            <a:avLst/>
            <a:gdLst/>
            <a:ahLst/>
            <a:cxnLst/>
            <a:rect l="0" t="0" r="0" b="0"/>
            <a:pathLst>
              <a:path w="162" h="151">
                <a:moveTo>
                  <a:pt x="162" y="151"/>
                </a:moveTo>
                <a:cubicBezTo>
                  <a:pt x="153" y="128"/>
                  <a:pt x="134" y="109"/>
                  <a:pt x="126" y="85"/>
                </a:cubicBezTo>
                <a:cubicBezTo>
                  <a:pt x="109" y="35"/>
                  <a:pt x="121" y="60"/>
                  <a:pt x="90" y="13"/>
                </a:cubicBezTo>
                <a:cubicBezTo>
                  <a:pt x="81" y="0"/>
                  <a:pt x="5" y="1"/>
                  <a:pt x="0" y="1"/>
                </a:cubicBezTo>
              </a:path>
            </a:pathLst>
          </a:custGeom>
          <a:noFill/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36" name="未知"/>
          <p:cNvSpPr/>
          <p:nvPr/>
        </p:nvSpPr>
        <p:spPr>
          <a:xfrm>
            <a:off x="4193381" y="2228850"/>
            <a:ext cx="42863" cy="142875"/>
          </a:xfrm>
          <a:custGeom>
            <a:avLst/>
            <a:gdLst/>
            <a:ahLst/>
            <a:cxnLst/>
            <a:rect l="0" t="0" r="0" b="0"/>
            <a:pathLst>
              <a:path w="36" h="120">
                <a:moveTo>
                  <a:pt x="36" y="120"/>
                </a:moveTo>
                <a:cubicBezTo>
                  <a:pt x="12" y="85"/>
                  <a:pt x="0" y="42"/>
                  <a:pt x="0" y="0"/>
                </a:cubicBezTo>
              </a:path>
            </a:pathLst>
          </a:custGeom>
          <a:noFill/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13337" name="文本框 13336"/>
          <p:cNvSpPr txBox="1"/>
          <p:nvPr/>
        </p:nvSpPr>
        <p:spPr>
          <a:xfrm>
            <a:off x="3886200" y="2343150"/>
            <a:ext cx="400050" cy="20764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>
                <a:solidFill>
                  <a:srgbClr val="FF0000"/>
                </a:solidFill>
                <a:latin typeface="Times New Roman" panose="02020603050405020304" charset="0"/>
                <a:ea typeface="黑体" panose="02010600030101010101" pitchFamily="49" charset="-122"/>
              </a:rPr>
              <a:t>廊坊</a:t>
            </a:r>
          </a:p>
        </p:txBody>
      </p:sp>
      <p:sp>
        <p:nvSpPr>
          <p:cNvPr id="13338" name="文本框 13337"/>
          <p:cNvSpPr txBox="1"/>
          <p:nvPr/>
        </p:nvSpPr>
        <p:spPr>
          <a:xfrm>
            <a:off x="4286250" y="2171700"/>
            <a:ext cx="628650" cy="20764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>
                <a:solidFill>
                  <a:srgbClr val="FF0000"/>
                </a:solidFill>
                <a:latin typeface="Times New Roman" panose="02020603050405020304" charset="0"/>
                <a:ea typeface="黑体" panose="02010600030101010101" pitchFamily="49" charset="-122"/>
              </a:rPr>
              <a:t>1900.6</a:t>
            </a:r>
          </a:p>
        </p:txBody>
      </p:sp>
      <p:sp>
        <p:nvSpPr>
          <p:cNvPr id="13339" name="文本框 13338"/>
          <p:cNvSpPr txBox="1"/>
          <p:nvPr/>
        </p:nvSpPr>
        <p:spPr>
          <a:xfrm>
            <a:off x="4972050" y="856933"/>
            <a:ext cx="3028950" cy="41402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rgbClr val="99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0500" rIns="405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990033"/>
                </a:solidFill>
                <a:latin typeface="Times New Roman" panose="02020603050405020304" charset="0"/>
                <a:ea typeface="黑体" panose="02010600030101010101" pitchFamily="49" charset="-122"/>
              </a:rPr>
              <a:t>八国联军入侵中国形势图</a:t>
            </a:r>
          </a:p>
        </p:txBody>
      </p:sp>
      <p:sp>
        <p:nvSpPr>
          <p:cNvPr id="13340" name="椭圆形标注 13339"/>
          <p:cNvSpPr/>
          <p:nvPr/>
        </p:nvSpPr>
        <p:spPr>
          <a:xfrm>
            <a:off x="292100" y="2478405"/>
            <a:ext cx="2793365" cy="1464945"/>
          </a:xfrm>
          <a:prstGeom prst="wedgeEllipseCallout">
            <a:avLst>
              <a:gd name="adj1" fmla="val 88281"/>
              <a:gd name="adj2" fmla="val -54811"/>
            </a:avLst>
          </a:prstGeom>
          <a:solidFill>
            <a:schemeClr val="bg1"/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latin typeface="Times New Roman" panose="02020603050405020304" charset="0"/>
              </a:rPr>
              <a:t>义和团和清军在</a:t>
            </a:r>
            <a:r>
              <a:rPr lang="zh-CN" altLang="en-US" sz="2400" b="1">
                <a:solidFill>
                  <a:srgbClr val="FF00FF"/>
                </a:solidFill>
                <a:latin typeface="Times New Roman" panose="02020603050405020304" charset="0"/>
              </a:rPr>
              <a:t>廊坊</a:t>
            </a:r>
            <a:br>
              <a:rPr lang="zh-CN" altLang="en-US" sz="2400" b="1">
                <a:latin typeface="Times New Roman" panose="02020603050405020304" charset="0"/>
              </a:rPr>
            </a:br>
            <a:r>
              <a:rPr lang="zh-CN" altLang="en-US" sz="2400" b="1">
                <a:latin typeface="Times New Roman" panose="02020603050405020304" charset="0"/>
              </a:rPr>
              <a:t>顽强阻击八国联军</a:t>
            </a:r>
          </a:p>
        </p:txBody>
      </p:sp>
      <p:sp>
        <p:nvSpPr>
          <p:cNvPr id="13341" name="圆角矩形标注 13340"/>
          <p:cNvSpPr/>
          <p:nvPr/>
        </p:nvSpPr>
        <p:spPr>
          <a:xfrm>
            <a:off x="5492115" y="4344670"/>
            <a:ext cx="3285490" cy="786130"/>
          </a:xfrm>
          <a:prstGeom prst="wedgeRoundRectCallout">
            <a:avLst>
              <a:gd name="adj1" fmla="val -75918"/>
              <a:gd name="adj2" fmla="val -246042"/>
              <a:gd name="adj3" fmla="val 16667"/>
            </a:avLst>
          </a:prstGeom>
          <a:solidFill>
            <a:schemeClr val="bg1"/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>
                <a:latin typeface="Times New Roman" panose="02020603050405020304" charset="0"/>
              </a:rPr>
              <a:t>1</a:t>
            </a:r>
            <a:r>
              <a:rPr lang="en-US" altLang="zh-CN" sz="2400" b="1">
                <a:latin typeface="Times New Roman" panose="02020603050405020304" charset="0"/>
              </a:rPr>
              <a:t>900</a:t>
            </a:r>
            <a:r>
              <a:rPr lang="zh-CN" altLang="en-US" sz="2400" b="1">
                <a:latin typeface="Times New Roman" panose="02020603050405020304" charset="0"/>
              </a:rPr>
              <a:t>年</a:t>
            </a:r>
            <a:r>
              <a:rPr lang="en-US" altLang="zh-CN" sz="2400" b="1">
                <a:latin typeface="Times New Roman" panose="02020603050405020304" charset="0"/>
              </a:rPr>
              <a:t>6</a:t>
            </a:r>
            <a:r>
              <a:rPr lang="zh-CN" altLang="en-US" sz="2400" b="1">
                <a:latin typeface="Times New Roman" panose="02020603050405020304" charset="0"/>
              </a:rPr>
              <a:t>月联合舰队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anose="02020603050405020304" charset="0"/>
              </a:rPr>
              <a:t>攻占大沽炮台</a:t>
            </a:r>
          </a:p>
        </p:txBody>
      </p:sp>
      <p:sp>
        <p:nvSpPr>
          <p:cNvPr id="13342" name="椭圆形标注 13341"/>
          <p:cNvSpPr/>
          <p:nvPr/>
        </p:nvSpPr>
        <p:spPr>
          <a:xfrm>
            <a:off x="5671820" y="1207135"/>
            <a:ext cx="2925445" cy="1421765"/>
          </a:xfrm>
          <a:prstGeom prst="wedgeEllipseCallout">
            <a:avLst>
              <a:gd name="adj1" fmla="val -88897"/>
              <a:gd name="adj2" fmla="val 44104"/>
            </a:avLst>
          </a:prstGeom>
          <a:solidFill>
            <a:schemeClr val="bg1"/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 b="1">
                <a:latin typeface="Times New Roman" panose="02020603050405020304" charset="0"/>
              </a:rPr>
              <a:t>1900.7</a:t>
            </a:r>
            <a:r>
              <a:rPr lang="zh-CN" altLang="en-US" sz="2400" b="1">
                <a:latin typeface="Times New Roman" panose="02020603050405020304" charset="0"/>
                <a:sym typeface="+mn-ea"/>
              </a:rPr>
              <a:t>八国联军</a:t>
            </a:r>
            <a:r>
              <a:rPr lang="zh-CN" altLang="en-US" sz="2400" b="1">
                <a:latin typeface="Times New Roman" panose="02020603050405020304" charset="0"/>
              </a:rPr>
              <a:t>攻陷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天津</a:t>
            </a:r>
            <a:r>
              <a:rPr lang="zh-CN" altLang="en-US" sz="2400" b="1">
                <a:latin typeface="Times New Roman" panose="02020603050405020304" charset="0"/>
                <a:sym typeface="+mn-ea"/>
              </a:rPr>
              <a:t>，</a:t>
            </a:r>
            <a:r>
              <a:rPr lang="zh-CN" altLang="en-US" sz="2400" b="1">
                <a:solidFill>
                  <a:srgbClr val="FF00FF"/>
                </a:solidFill>
                <a:latin typeface="Times New Roman" panose="02020603050405020304" charset="0"/>
              </a:rPr>
              <a:t>聂士成</a:t>
            </a:r>
            <a:r>
              <a:rPr lang="zh-CN" altLang="en-US" sz="2400" b="1">
                <a:latin typeface="Times New Roman" panose="02020603050405020304" charset="0"/>
              </a:rPr>
              <a:t>牺牲</a:t>
            </a:r>
          </a:p>
        </p:txBody>
      </p:sp>
      <p:sp>
        <p:nvSpPr>
          <p:cNvPr id="13343" name="圆角矩形标注 13342"/>
          <p:cNvSpPr/>
          <p:nvPr/>
        </p:nvSpPr>
        <p:spPr>
          <a:xfrm>
            <a:off x="614680" y="1517650"/>
            <a:ext cx="2287270" cy="596900"/>
          </a:xfrm>
          <a:prstGeom prst="wedgeRoundRectCallout">
            <a:avLst>
              <a:gd name="adj1" fmla="val 109772"/>
              <a:gd name="adj2" fmla="val 53085"/>
              <a:gd name="adj3" fmla="val 16667"/>
            </a:avLst>
          </a:prstGeom>
          <a:solidFill>
            <a:schemeClr val="bg1"/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 b="1">
                <a:latin typeface="Times New Roman" panose="02020603050405020304" charset="0"/>
              </a:rPr>
              <a:t>1900.8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charset="0"/>
              </a:rPr>
              <a:t>攻陷北京</a:t>
            </a:r>
          </a:p>
        </p:txBody>
      </p:sp>
      <p:sp>
        <p:nvSpPr>
          <p:cNvPr id="13344" name="文本框 13343"/>
          <p:cNvSpPr txBox="1"/>
          <p:nvPr/>
        </p:nvSpPr>
        <p:spPr>
          <a:xfrm rot="21422974">
            <a:off x="6803390" y="2688590"/>
            <a:ext cx="1186815" cy="299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>
                <a:solidFill>
                  <a:srgbClr val="FF0000"/>
                </a:solidFill>
                <a:latin typeface="Times New Roman" panose="02020603050405020304" charset="0"/>
              </a:rPr>
              <a:t>1900</a:t>
            </a:r>
            <a:r>
              <a:rPr lang="zh-CN" altLang="en-US" sz="1350">
                <a:solidFill>
                  <a:srgbClr val="FF0000"/>
                </a:solidFill>
                <a:latin typeface="Times New Roman" panose="02020603050405020304" charset="0"/>
              </a:rPr>
              <a:t>年</a:t>
            </a:r>
            <a:r>
              <a:rPr lang="en-US" altLang="zh-CN" sz="1350">
                <a:solidFill>
                  <a:srgbClr val="FF0000"/>
                </a:solidFill>
                <a:latin typeface="Times New Roman" panose="02020603050405020304" charset="0"/>
              </a:rPr>
              <a:t>6</a:t>
            </a:r>
            <a:r>
              <a:rPr lang="zh-CN" altLang="en-US" sz="1350">
                <a:solidFill>
                  <a:srgbClr val="FF0000"/>
                </a:solidFill>
                <a:latin typeface="Times New Roman" panose="02020603050405020304" charset="0"/>
              </a:rPr>
              <a:t>月</a:t>
            </a:r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75" y="857250"/>
            <a:ext cx="3152775" cy="2121535"/>
          </a:xfrm>
          <a:prstGeom prst="rect">
            <a:avLst/>
          </a:prstGeom>
          <a:noFill/>
          <a:ln w="76200" cap="flat" cmpd="sng">
            <a:solidFill>
              <a:srgbClr val="00101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" name="图片 50" descr="t010f0d6e8a031e8f9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75" y="3018155"/>
            <a:ext cx="3152775" cy="2993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" name="圆角矩形 52"/>
          <p:cNvSpPr/>
          <p:nvPr/>
        </p:nvSpPr>
        <p:spPr>
          <a:xfrm>
            <a:off x="-82550" y="5340350"/>
            <a:ext cx="3425190" cy="644749"/>
          </a:xfrm>
          <a:prstGeom prst="round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marL="0" marR="0" lvl="0" indent="0" algn="l" defTabSz="1069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75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将军驱骑刀光寒，一跃桥头此生瞻。</a:t>
            </a:r>
          </a:p>
          <a:p>
            <a:pPr marL="0" marR="0" lvl="0" indent="0" algn="l" defTabSz="1069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75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聂公当年激扬处，多少青松配雨寒。</a:t>
            </a:r>
          </a:p>
        </p:txBody>
      </p:sp>
      <p:sp>
        <p:nvSpPr>
          <p:cNvPr id="12297" name="Rectangle 1033"/>
          <p:cNvSpPr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       </a:t>
            </a: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1900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年八国联军侵华路线图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9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7" grpId="0"/>
      <p:bldP spid="13338" grpId="0"/>
      <p:bldP spid="13340" grpId="0" bldLvl="0" animBg="1"/>
      <p:bldP spid="13341" grpId="0" bldLvl="0" animBg="1"/>
      <p:bldP spid="13342" grpId="0" bldLvl="0" animBg="1"/>
      <p:bldP spid="13343" grpId="0" bldLvl="0" animBg="1"/>
      <p:bldP spid="13344" grpId="0"/>
      <p:bldP spid="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403350" y="6492875"/>
            <a:ext cx="3960813" cy="3651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八国联军进入北京紫禁城</a:t>
            </a:r>
          </a:p>
        </p:txBody>
      </p:sp>
      <p:pic>
        <p:nvPicPr>
          <p:cNvPr id="23554" name="Picture 3" descr="32八国联军侵略者华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170"/>
            <a:ext cx="9144000" cy="64023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733675" y="5848350"/>
            <a:ext cx="3676650" cy="3651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北京城在联军的炮火下燃烧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19075" y="6261100"/>
            <a:ext cx="8705850" cy="5175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1700" kern="1200" cap="none" spc="0" normalizeH="0" baseline="0" noProof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　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1900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年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8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月初，八国联军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2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万多人，从天津沿运河两岸进犯北京。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8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月中旬，攻入北京。清军与八国联军，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11.3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万人对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2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万人的较量，北京地区的战争仅仅打了</a:t>
            </a:r>
            <a:r>
              <a:rPr kumimoji="1" lang="en-US" altLang="zh-CN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56</a:t>
            </a:r>
            <a:r>
              <a:rPr kumimoji="1" lang="zh-CN" altLang="en-US" sz="17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天就全线溃败。</a:t>
            </a:r>
          </a:p>
        </p:txBody>
      </p:sp>
      <p:pic>
        <p:nvPicPr>
          <p:cNvPr id="24579" name="Picture 4" descr="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830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79" name="文本框 75778"/>
          <p:cNvSpPr txBox="1"/>
          <p:nvPr/>
        </p:nvSpPr>
        <p:spPr>
          <a:xfrm>
            <a:off x="3748088" y="1579563"/>
            <a:ext cx="1668463" cy="1874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117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烧</a:t>
            </a:r>
            <a:endParaRPr lang="zh-CN" altLang="en-US" sz="117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1763" y="131763"/>
            <a:ext cx="4454525" cy="823912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4800" b="1">
                <a:solidFill>
                  <a:srgbClr val="0000CC"/>
                </a:solidFill>
                <a:latin typeface="华文新魏" panose="02010800040101010101" charset="-122"/>
                <a:ea typeface="华文新魏" panose="02010800040101010101" charset="-122"/>
              </a:rPr>
              <a:t>北京</a:t>
            </a:r>
            <a:r>
              <a:rPr lang="zh-CN" altLang="en-US" sz="4800" b="1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第二次</a:t>
            </a:r>
            <a:r>
              <a:rPr lang="zh-CN" altLang="en-US" sz="4800" b="1">
                <a:solidFill>
                  <a:srgbClr val="0000CC"/>
                </a:solidFill>
                <a:latin typeface="华文新魏" panose="02010800040101010101" charset="-122"/>
                <a:ea typeface="华文新魏" panose="02010800040101010101" charset="-122"/>
              </a:rPr>
              <a:t>浩劫</a:t>
            </a:r>
            <a:endParaRPr lang="zh-CN" altLang="en-US" sz="4800" b="1"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1-1-117142_0814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5111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066960" y="5675630"/>
            <a:ext cx="7010400" cy="36893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八国联军在北京齐化门（今朝阳门）外屠杀义和团民</a:t>
            </a:r>
          </a:p>
        </p:txBody>
      </p:sp>
      <p:sp>
        <p:nvSpPr>
          <p:cNvPr id="76803" name="文本框 76802"/>
          <p:cNvSpPr txBox="1"/>
          <p:nvPr/>
        </p:nvSpPr>
        <p:spPr>
          <a:xfrm>
            <a:off x="2094230" y="2891155"/>
            <a:ext cx="2163763" cy="24685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15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杀</a:t>
            </a:r>
            <a:endParaRPr lang="zh-CN" altLang="en-US" sz="156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02870" y="1932940"/>
            <a:ext cx="368935" cy="336804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vert="eaVert" wrap="square"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美国侵略军抢劫的银子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8696960" y="1798003"/>
            <a:ext cx="365125" cy="30003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vert="eaVert" wrap="none"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法国侵略军抢来的耕牛</a:t>
            </a:r>
          </a:p>
        </p:txBody>
      </p:sp>
      <p:pic>
        <p:nvPicPr>
          <p:cNvPr id="26628" name="Picture 5" descr="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05" y="850265"/>
            <a:ext cx="4269105" cy="5158105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pic>
        <p:nvPicPr>
          <p:cNvPr id="26629" name="Picture 6" descr="y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9345" y="850265"/>
            <a:ext cx="3777615" cy="515874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sp>
        <p:nvSpPr>
          <p:cNvPr id="77827" name="文本框 77826"/>
          <p:cNvSpPr txBox="1"/>
          <p:nvPr/>
        </p:nvSpPr>
        <p:spPr>
          <a:xfrm>
            <a:off x="2987675" y="2060575"/>
            <a:ext cx="1670050" cy="1874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117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抢</a:t>
            </a:r>
            <a:endParaRPr lang="zh-CN" altLang="en-US" sz="117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" name="Rectangle 12"/>
          <p:cNvSpPr/>
          <p:nvPr/>
        </p:nvSpPr>
        <p:spPr>
          <a:xfrm>
            <a:off x="102870" y="0"/>
            <a:ext cx="8938260" cy="67881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defTabSz="1068705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德国人说：“北京今天已成为一个强盗世界。</a:t>
            </a:r>
            <a:r>
              <a:rPr lang="zh-CN" altLang="en-US" sz="36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9375" y="960755"/>
            <a:ext cx="4367530" cy="5551504"/>
            <a:chOff x="6782" y="5370"/>
            <a:chExt cx="7540" cy="5596"/>
          </a:xfrm>
        </p:grpSpPr>
        <p:pic>
          <p:nvPicPr>
            <p:cNvPr id="23554" name="Picture 4" descr="巷战后的街道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82" y="5370"/>
              <a:ext cx="7540" cy="51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45" name="Rectangle 5"/>
            <p:cNvSpPr>
              <a:spLocks noChangeArrowheads="1"/>
            </p:cNvSpPr>
            <p:nvPr/>
          </p:nvSpPr>
          <p:spPr bwMode="auto">
            <a:xfrm>
              <a:off x="7736" y="10512"/>
              <a:ext cx="6215" cy="454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335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黑体" panose="02010600030101010101" pitchFamily="49" charset="-122"/>
                  <a:ea typeface="黑体" panose="02010600030101010101" pitchFamily="49" charset="-122"/>
                  <a:cs typeface="+mn-cs"/>
                </a:rPr>
                <a:t>巷战后的街道残破不惨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52315" y="960755"/>
            <a:ext cx="4562475" cy="5552827"/>
            <a:chOff x="4114" y="-913"/>
            <a:chExt cx="5196" cy="7233"/>
          </a:xfrm>
        </p:grpSpPr>
        <p:pic>
          <p:nvPicPr>
            <p:cNvPr id="23557" name="Picture 2" descr="09"/>
            <p:cNvPicPr>
              <a:picLocks noChangeAspect="1"/>
            </p:cNvPicPr>
            <p:nvPr/>
          </p:nvPicPr>
          <p:blipFill>
            <a:blip r:embed="rId3"/>
            <a:srcRect t="8589"/>
            <a:stretch>
              <a:fillRect/>
            </a:stretch>
          </p:blipFill>
          <p:spPr>
            <a:xfrm>
              <a:off x="4114" y="-913"/>
              <a:ext cx="5196" cy="6549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5843" name="Rectangle 3"/>
            <p:cNvSpPr>
              <a:spLocks noChangeArrowheads="1"/>
            </p:cNvSpPr>
            <p:nvPr/>
          </p:nvSpPr>
          <p:spPr bwMode="auto">
            <a:xfrm>
              <a:off x="4256" y="5733"/>
              <a:ext cx="4417" cy="587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335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黑体" panose="02010600030101010101" pitchFamily="49" charset="-122"/>
                  <a:ea typeface="黑体" panose="02010600030101010101" pitchFamily="49" charset="-122"/>
                  <a:cs typeface="+mn-cs"/>
                </a:rPr>
                <a:t>战争后满目废墟的北京</a:t>
              </a:r>
              <a:r>
                <a:rPr kumimoji="0" lang="zh-CN" altLang="en-US" sz="2335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黑体" panose="02010600030101010101" pitchFamily="49" charset="-122"/>
                  <a:ea typeface="黑体" panose="02010600030101010101" pitchFamily="49" charset="-122"/>
                  <a:cs typeface="+mn-cs"/>
                </a:rPr>
                <a:t> </a:t>
              </a:r>
            </a:p>
          </p:txBody>
        </p:sp>
      </p:grpSp>
      <p:sp>
        <p:nvSpPr>
          <p:cNvPr id="23560" name="Text Box 7"/>
          <p:cNvSpPr txBox="1"/>
          <p:nvPr/>
        </p:nvSpPr>
        <p:spPr>
          <a:xfrm>
            <a:off x="3699440" y="2530789"/>
            <a:ext cx="438150" cy="193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just"/>
            <a:r>
              <a:rPr lang="zh-CN" altLang="en-US" sz="665" dirty="0">
                <a:solidFill>
                  <a:srgbClr val="FFFFFF"/>
                </a:solidFill>
                <a:latin typeface="Arial" panose="020B0604020202020204" pitchFamily="34" charset="0"/>
              </a:rPr>
              <a:t>学科网</a:t>
            </a:r>
            <a:endParaRPr lang="zh-CN" altLang="en-US" sz="2665" b="1" dirty="0">
              <a:latin typeface="Times New Roman" panose="02020603050405020304" charset="0"/>
            </a:endParaRPr>
          </a:p>
        </p:txBody>
      </p:sp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426335" y="130175"/>
            <a:ext cx="4850130" cy="830580"/>
          </a:xfrm>
          <a:prstGeom prst="rect">
            <a:avLst/>
          </a:prstGeom>
          <a:noFill/>
          <a:ln w="9525" algn="ctr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square" lIns="0" tIns="0" rIns="0" bIns="0" anchorCtr="1"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54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charset="0"/>
                <a:ea typeface="华文隶书" panose="02010800040101010101" pitchFamily="2" charset="-122"/>
                <a:cs typeface="+mn-cs"/>
              </a:rPr>
              <a:t>庚子国难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40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74753" descr="帝后出逃"/>
          <p:cNvPicPr>
            <a:picLocks noChangeAspect="1"/>
          </p:cNvPicPr>
          <p:nvPr/>
        </p:nvPicPr>
        <p:blipFill>
          <a:blip r:embed="rId2"/>
          <a:srcRect b="9682"/>
          <a:stretch>
            <a:fillRect/>
          </a:stretch>
        </p:blipFill>
        <p:spPr>
          <a:xfrm>
            <a:off x="182245" y="180340"/>
            <a:ext cx="4824730" cy="602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55" name="文本框 74754"/>
          <p:cNvSpPr txBox="1"/>
          <p:nvPr/>
        </p:nvSpPr>
        <p:spPr>
          <a:xfrm>
            <a:off x="5508625" y="180023"/>
            <a:ext cx="3313113" cy="1554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1900</a:t>
            </a:r>
            <a:r>
              <a:rPr lang="zh-CN" altLang="en-US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年</a:t>
            </a:r>
            <a:r>
              <a:rPr lang="en-US" altLang="zh-CN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8</a:t>
            </a:r>
            <a:r>
              <a:rPr lang="zh-CN" altLang="en-US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月</a:t>
            </a:r>
            <a:r>
              <a:rPr lang="en-US" altLang="zh-CN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15</a:t>
            </a:r>
            <a:r>
              <a:rPr lang="zh-CN" altLang="en-US" sz="32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日，慈禧太后挟光绪仓皇出逃至西安</a:t>
            </a:r>
            <a:endParaRPr lang="zh-CN" altLang="en-US" sz="32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74757" name="文本框 74756"/>
          <p:cNvSpPr txBox="1"/>
          <p:nvPr/>
        </p:nvSpPr>
        <p:spPr>
          <a:xfrm>
            <a:off x="3748088" y="1579563"/>
            <a:ext cx="1668463" cy="1874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117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逃</a:t>
            </a:r>
            <a:endParaRPr lang="zh-CN" altLang="en-US" sz="117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8382" name="Picture 9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0030" y="4030980"/>
            <a:ext cx="3502025" cy="20593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81" name="TextBox 114"/>
          <p:cNvSpPr txBox="1"/>
          <p:nvPr/>
        </p:nvSpPr>
        <p:spPr>
          <a:xfrm>
            <a:off x="5508546" y="6203470"/>
            <a:ext cx="2697480" cy="3657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u="sng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19</a:t>
            </a:r>
            <a:r>
              <a:rPr lang="en-US" altLang="zh-CN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02</a:t>
            </a:r>
            <a:r>
              <a:rPr lang="zh-CN" altLang="en-US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年慈禧太后回到北京</a:t>
            </a:r>
          </a:p>
        </p:txBody>
      </p:sp>
      <p:pic>
        <p:nvPicPr>
          <p:cNvPr id="32" name="Picture 11" descr="200000030969126923663166957_9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912" y="1829692"/>
            <a:ext cx="1605328" cy="208823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" name="Picture 12" descr="res01_attpic_brie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7165984" y="1832769"/>
            <a:ext cx="1656184" cy="20853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 bldLvl="0"/>
      <p:bldP spid="74757" grpId="1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018223" y="5285423"/>
            <a:ext cx="2617788" cy="4270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黑体" panose="02010600030101010101" pitchFamily="49" charset="-122"/>
                <a:cs typeface="+mn-cs"/>
              </a:rPr>
              <a:t>被捕的义和团民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640715" y="5956935"/>
            <a:ext cx="2995930" cy="61531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0" tIns="0" rIns="0" bIns="0" anchorCtr="1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1700" kern="1200" cap="none" spc="0" normalizeH="0" baseline="0" noProof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</a:t>
            </a:r>
            <a:r>
              <a:rPr kumimoji="1" lang="zh-CN" altLang="en-US" sz="2000" b="1" kern="1200" cap="none" spc="0" normalizeH="0" baseline="0" noProof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　</a:t>
            </a:r>
            <a:r>
              <a:rPr kumimoji="1" lang="zh-CN" altLang="en-US" sz="20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慈禧太后在西逃途中，命令清军斩杀义和团。</a:t>
            </a:r>
          </a:p>
        </p:txBody>
      </p:sp>
      <p:pic>
        <p:nvPicPr>
          <p:cNvPr id="28675" name="Picture 4" descr="y"/>
          <p:cNvPicPr>
            <a:picLocks noChangeAspect="1"/>
          </p:cNvPicPr>
          <p:nvPr/>
        </p:nvPicPr>
        <p:blipFill>
          <a:blip r:embed="rId2">
            <a:lum bright="17999"/>
          </a:blip>
          <a:srcRect t="682"/>
          <a:stretch>
            <a:fillRect/>
          </a:stretch>
        </p:blipFill>
        <p:spPr>
          <a:xfrm>
            <a:off x="0" y="0"/>
            <a:ext cx="4655185" cy="51714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421" name="Picture 3" descr="http://cul.shangdu.com/photos/2010/20110321/P_251594_1__755836792.jpg"/>
          <p:cNvPicPr>
            <a:picLocks noChangeAspect="1"/>
          </p:cNvPicPr>
          <p:nvPr/>
        </p:nvPicPr>
        <p:blipFill>
          <a:blip r:embed="rId3">
            <a:grayscl/>
          </a:blip>
          <a:srcRect b="3799"/>
          <a:stretch>
            <a:fillRect/>
          </a:stretch>
        </p:blipFill>
        <p:spPr>
          <a:xfrm>
            <a:off x="4697095" y="0"/>
            <a:ext cx="4202430" cy="51714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Box 8"/>
          <p:cNvSpPr txBox="1"/>
          <p:nvPr/>
        </p:nvSpPr>
        <p:spPr>
          <a:xfrm>
            <a:off x="5453600" y="5238411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处决义和团民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05060" y="5917881"/>
            <a:ext cx="3786214" cy="69446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从招抚到剿杀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86038" y="5285749"/>
            <a:ext cx="8572560" cy="1198880"/>
          </a:xfrm>
          <a:prstGeom prst="rect">
            <a:avLst/>
          </a:prstGeom>
          <a:solidFill>
            <a:schemeClr val="bg1"/>
          </a:solidFill>
          <a:ln w="38100">
            <a:solidFill>
              <a:srgbClr val="0000FF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黑体" panose="02010600030101010101" pitchFamily="49" charset="-122"/>
              </a:rPr>
              <a:t>在中外反动势力的镇压下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黑体" panose="02010600030101010101" pitchFamily="49" charset="-122"/>
              </a:rPr>
              <a:t>义和团反帝爱国运动失败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矩形 73731"/>
          <p:cNvSpPr/>
          <p:nvPr/>
        </p:nvSpPr>
        <p:spPr>
          <a:xfrm>
            <a:off x="6780530" y="5893118"/>
            <a:ext cx="2232025" cy="587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瓦德西</a:t>
            </a:r>
          </a:p>
        </p:txBody>
      </p:sp>
      <p:pic>
        <p:nvPicPr>
          <p:cNvPr id="29700" name="图片 73732" descr="20065717471896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225" y="3507105"/>
            <a:ext cx="2009775" cy="22491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1" name="矩形 73733"/>
          <p:cNvSpPr/>
          <p:nvPr/>
        </p:nvSpPr>
        <p:spPr>
          <a:xfrm>
            <a:off x="6043930" y="335756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62468" name="图片 2"/>
          <p:cNvPicPr>
            <a:picLocks noChangeAspect="1"/>
          </p:cNvPicPr>
          <p:nvPr/>
        </p:nvPicPr>
        <p:blipFill>
          <a:blip r:embed="rId4"/>
          <a:srcRect b="51949"/>
          <a:stretch>
            <a:fillRect/>
          </a:stretch>
        </p:blipFill>
        <p:spPr>
          <a:xfrm>
            <a:off x="253365" y="506095"/>
            <a:ext cx="8093075" cy="200723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</p:pic>
      <p:sp>
        <p:nvSpPr>
          <p:cNvPr id="61442" name="TextBox 3"/>
          <p:cNvSpPr txBox="1"/>
          <p:nvPr/>
        </p:nvSpPr>
        <p:spPr>
          <a:xfrm>
            <a:off x="247958" y="5668060"/>
            <a:ext cx="6532880" cy="4756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zh-CN" sz="25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阅读材料，你认为义和团运动的意义是什么？</a:t>
            </a:r>
          </a:p>
        </p:txBody>
      </p:sp>
      <p:sp>
        <p:nvSpPr>
          <p:cNvPr id="16394" name="TextBox 9"/>
          <p:cNvSpPr txBox="1"/>
          <p:nvPr/>
        </p:nvSpPr>
        <p:spPr>
          <a:xfrm>
            <a:off x="342265" y="2512695"/>
            <a:ext cx="8670290" cy="5429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</a:ln>
        </p:spPr>
        <p:txBody>
          <a:bodyPr wrap="square" anchor="t">
            <a:spAutoFit/>
          </a:bodyPr>
          <a:lstStyle/>
          <a:p>
            <a:r>
              <a:rPr lang="zh-CN" altLang="en-US" sz="294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彰显了中国人不屈不挠的斗志和爱国精神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0350" y="3622040"/>
            <a:ext cx="6873875" cy="156845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0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 </a:t>
            </a:r>
            <a:r>
              <a: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 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中国群众</a:t>
            </a:r>
            <a:r>
              <a:rPr lang="en-US" altLang="zh-CN" sz="24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……</a:t>
            </a:r>
            <a:r>
              <a: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尚含有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无限蓬勃生气</a:t>
            </a:r>
            <a:r>
              <a: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”，“无论欧美、日本各国，皆无此脑力与兵力，可以统治此天下生灵四分之一”，“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故瓜分一事</a:t>
            </a:r>
            <a:r>
              <a: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实为下策</a:t>
            </a:r>
            <a:r>
              <a: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”。</a:t>
            </a:r>
            <a:r>
              <a:rPr lang="en-US" altLang="zh-CN" sz="143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          </a:t>
            </a:r>
            <a:endParaRPr lang="zh-CN" altLang="en-US" sz="143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0350" y="4209415"/>
            <a:ext cx="6873875" cy="119888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列强认识到中国人的蓬勃斗志，打击了帝国主义瓜分中国的野心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 bldLvl="0" animBg="1"/>
      <p:bldP spid="1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矩形 7197"/>
          <p:cNvSpPr/>
          <p:nvPr/>
        </p:nvSpPr>
        <p:spPr>
          <a:xfrm>
            <a:off x="253683" y="961708"/>
            <a:ext cx="431482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《辛丑条约》的签订</a:t>
            </a:r>
          </a:p>
        </p:txBody>
      </p:sp>
      <p:sp>
        <p:nvSpPr>
          <p:cNvPr id="32771" name="文本框 32770">
            <a:hlinkClick r:id="rId2" action="ppaction://hlinksldjump"/>
          </p:cNvPr>
          <p:cNvSpPr txBox="1"/>
          <p:nvPr/>
        </p:nvSpPr>
        <p:spPr>
          <a:xfrm>
            <a:off x="1187450" y="1773238"/>
            <a:ext cx="24479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、时间：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文本框 32771">
            <a:hlinkClick r:id="rId3" action="ppaction://hlinksldjump"/>
          </p:cNvPr>
          <p:cNvSpPr txBox="1"/>
          <p:nvPr/>
        </p:nvSpPr>
        <p:spPr>
          <a:xfrm>
            <a:off x="1187450" y="2803525"/>
            <a:ext cx="3744913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2、国家：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5" name="矩形 32774"/>
          <p:cNvSpPr/>
          <p:nvPr/>
        </p:nvSpPr>
        <p:spPr>
          <a:xfrm>
            <a:off x="3171508" y="1773238"/>
            <a:ext cx="13970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en-US" altLang="zh-CN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1901</a:t>
            </a:r>
            <a:r>
              <a:rPr lang="zh-CN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年</a:t>
            </a:r>
            <a:endParaRPr lang="zh-CN" altLang="en-US" sz="2800" b="1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" name="文本框 2">
            <a:hlinkClick r:id="rId3" action="ppaction://hlinksldjump"/>
          </p:cNvPr>
          <p:cNvSpPr txBox="1"/>
          <p:nvPr/>
        </p:nvSpPr>
        <p:spPr>
          <a:xfrm>
            <a:off x="1085215" y="4203700"/>
            <a:ext cx="1883410" cy="1798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、内容：</a:t>
            </a:r>
          </a:p>
          <a:p>
            <a:pPr>
              <a:spcBef>
                <a:spcPct val="50000"/>
              </a:spcBef>
            </a:pP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危害：</a:t>
            </a:r>
          </a:p>
          <a:p>
            <a:pPr>
              <a:spcBef>
                <a:spcPct val="50000"/>
              </a:spcBef>
            </a:pP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影响：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4" name="Picture 2" descr="ZZ0040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1235" y="4528820"/>
            <a:ext cx="5358130" cy="21450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3171508" y="2798763"/>
            <a:ext cx="1397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en-US" altLang="zh-CN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8</a:t>
            </a:r>
            <a:r>
              <a:rPr lang="en-US" altLang="zh-CN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＋3</a:t>
            </a:r>
          </a:p>
        </p:txBody>
      </p:sp>
      <p:sp>
        <p:nvSpPr>
          <p:cNvPr id="12297" name="Rectangle 1033"/>
          <p:cNvSpPr>
            <a:spLocks noChangeArrowheads="1"/>
          </p:cNvSpPr>
          <p:nvPr/>
        </p:nvSpPr>
        <p:spPr bwMode="auto">
          <a:xfrm>
            <a:off x="0" y="0"/>
            <a:ext cx="4085590" cy="64516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 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三、《辛丑条约》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291330" y="2453005"/>
            <a:ext cx="313245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l" defTabSz="1062355">
              <a:buClrTx/>
              <a:buSzTx/>
              <a:defRPr/>
            </a:pPr>
            <a:r>
              <a:rPr lang="zh-CN" altLang="en-US" sz="2800" noProof="0" dirty="0"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英、美、俄、日、法、德、意、奥、</a:t>
            </a:r>
            <a:r>
              <a:rPr lang="zh-CN" altLang="en-US" sz="2800" noProof="0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比、荷、西</a:t>
            </a:r>
            <a:r>
              <a:rPr lang="en-US" altLang="zh-CN" sz="2800" noProof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11</a:t>
            </a:r>
            <a:r>
              <a:rPr lang="zh-CN" altLang="en-US" sz="2800" noProof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国</a:t>
            </a:r>
            <a:endParaRPr kumimoji="0" lang="zh-CN" altLang="en-US" sz="2800" kern="1200" cap="none" spc="0" normalizeH="0" baseline="0" noProof="0" dirty="0"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5" grpId="0"/>
      <p:bldP spid="3" grpId="0"/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17167" y="707721"/>
          <a:ext cx="8940800" cy="5005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9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1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09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5610">
                <a:tc gridSpan="3">
                  <a:txBody>
                    <a:bodyPr/>
                    <a:lstStyle/>
                    <a:p>
                      <a:pPr algn="ctr"/>
                      <a:endParaRPr lang="zh-CN" altLang="en-US" sz="2855" b="1" dirty="0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61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55" b="1"/>
                        <a:t>内容</a:t>
                      </a:r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55" b="1"/>
                        <a:t>危害</a:t>
                      </a:r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190"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8825"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1090"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8190">
                <a:tc rowSpan="2"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zh-CN" altLang="en-US" sz="2855" b="1" dirty="0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81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zh-CN" altLang="en-US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1439" marR="91439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8095" name="矩形 3"/>
          <p:cNvSpPr/>
          <p:nvPr/>
        </p:nvSpPr>
        <p:spPr>
          <a:xfrm>
            <a:off x="114647" y="1841587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经济</a:t>
            </a:r>
          </a:p>
        </p:txBody>
      </p:sp>
      <p:sp>
        <p:nvSpPr>
          <p:cNvPr id="88096" name="矩形 4"/>
          <p:cNvSpPr/>
          <p:nvPr/>
        </p:nvSpPr>
        <p:spPr>
          <a:xfrm>
            <a:off x="114647" y="2625215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政治</a:t>
            </a:r>
          </a:p>
        </p:txBody>
      </p:sp>
      <p:sp>
        <p:nvSpPr>
          <p:cNvPr id="88097" name="矩形 5"/>
          <p:cNvSpPr/>
          <p:nvPr/>
        </p:nvSpPr>
        <p:spPr>
          <a:xfrm>
            <a:off x="114647" y="3542387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军事</a:t>
            </a:r>
          </a:p>
        </p:txBody>
      </p:sp>
      <p:sp>
        <p:nvSpPr>
          <p:cNvPr id="88098" name="矩形 6"/>
          <p:cNvSpPr/>
          <p:nvPr/>
        </p:nvSpPr>
        <p:spPr>
          <a:xfrm>
            <a:off x="114647" y="4789639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外交</a:t>
            </a:r>
          </a:p>
        </p:txBody>
      </p:sp>
      <p:sp>
        <p:nvSpPr>
          <p:cNvPr id="9" name="Text Box 36"/>
          <p:cNvSpPr txBox="1"/>
          <p:nvPr/>
        </p:nvSpPr>
        <p:spPr>
          <a:xfrm>
            <a:off x="943629" y="1614814"/>
            <a:ext cx="3061438" cy="765810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/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赔</a:t>
            </a:r>
            <a:r>
              <a:rPr lang="en-US" altLang="zh-CN" sz="2220" b="1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4.5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亿</a:t>
            </a:r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两</a:t>
            </a:r>
            <a:r>
              <a:rPr lang="zh-CN" altLang="en-US" sz="2220" b="1" dirty="0">
                <a:latin typeface="Arial" panose="020B0604020202020204" pitchFamily="34" charset="0"/>
                <a:ea typeface="黑体" panose="02010600030101010101" pitchFamily="49" charset="-122"/>
              </a:rPr>
              <a:t>，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以</a:t>
            </a:r>
            <a:r>
              <a:rPr lang="zh-CN" altLang="en-US" sz="2220" b="1" dirty="0">
                <a:latin typeface="Arial" panose="020B0604020202020204" pitchFamily="34" charset="0"/>
                <a:ea typeface="黑体" panose="02010600030101010101" pitchFamily="49" charset="-122"/>
              </a:rPr>
              <a:t>海关、盐税</a:t>
            </a:r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等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税作担保</a:t>
            </a:r>
          </a:p>
        </p:txBody>
      </p:sp>
      <p:sp>
        <p:nvSpPr>
          <p:cNvPr id="10" name="Text Box 39"/>
          <p:cNvSpPr txBox="1"/>
          <p:nvPr/>
        </p:nvSpPr>
        <p:spPr>
          <a:xfrm>
            <a:off x="943629" y="2524548"/>
            <a:ext cx="3118131" cy="424815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>
              <a:spcBef>
                <a:spcPct val="50000"/>
              </a:spcBef>
            </a:pP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严禁反帝</a:t>
            </a:r>
          </a:p>
        </p:txBody>
      </p:sp>
      <p:sp>
        <p:nvSpPr>
          <p:cNvPr id="11" name="Text Box 41"/>
          <p:cNvSpPr txBox="1"/>
          <p:nvPr/>
        </p:nvSpPr>
        <p:spPr>
          <a:xfrm>
            <a:off x="971569" y="3318710"/>
            <a:ext cx="3061438" cy="424815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/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拆炮台</a:t>
            </a:r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，允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军队驻扎</a:t>
            </a:r>
            <a:endParaRPr lang="en-US" altLang="zh-CN" sz="2220" b="1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14" name="Text Box 38"/>
          <p:cNvSpPr txBox="1"/>
          <p:nvPr/>
        </p:nvSpPr>
        <p:spPr>
          <a:xfrm>
            <a:off x="3911838" y="1784895"/>
            <a:ext cx="5195626" cy="430530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algn="ctr" defTabSz="1063625">
              <a:lnSpc>
                <a:spcPct val="80000"/>
              </a:lnSpc>
              <a:spcBef>
                <a:spcPct val="50000"/>
              </a:spcBef>
            </a:pPr>
            <a:r>
              <a:rPr lang="zh-CN" altLang="en-US" sz="254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人民负担更沉重，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经济命脉被控制</a:t>
            </a:r>
          </a:p>
        </p:txBody>
      </p:sp>
      <p:sp>
        <p:nvSpPr>
          <p:cNvPr id="15" name="Text Box 35"/>
          <p:cNvSpPr txBox="1"/>
          <p:nvPr/>
        </p:nvSpPr>
        <p:spPr>
          <a:xfrm>
            <a:off x="4005067" y="2315292"/>
            <a:ext cx="5045704" cy="844550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4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清政府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完全</a:t>
            </a:r>
            <a:r>
              <a:rPr lang="zh-CN" altLang="en-US" sz="2540" b="1" dirty="0">
                <a:latin typeface="Arial" panose="020B0604020202020204" pitchFamily="34" charset="0"/>
                <a:ea typeface="黑体" panose="02010600030101010101" pitchFamily="49" charset="-122"/>
              </a:rPr>
              <a:t>沦为</a:t>
            </a:r>
            <a:r>
              <a:rPr lang="zh-CN" altLang="en-US" sz="254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帝国主义列强统治中国的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工具</a:t>
            </a:r>
          </a:p>
        </p:txBody>
      </p:sp>
      <p:sp>
        <p:nvSpPr>
          <p:cNvPr id="29" name="Oval 19"/>
          <p:cNvSpPr/>
          <p:nvPr/>
        </p:nvSpPr>
        <p:spPr>
          <a:xfrm>
            <a:off x="8498956" y="4453259"/>
            <a:ext cx="144883" cy="118426"/>
          </a:xfrm>
          <a:prstGeom prst="ellipse">
            <a:avLst/>
          </a:prstGeom>
          <a:solidFill>
            <a:srgbClr val="CC99FF"/>
          </a:solidFill>
          <a:ln w="9525" cap="flat" cmpd="sng">
            <a:solidFill>
              <a:srgbClr val="800080"/>
            </a:solidFill>
            <a:prstDash val="solid"/>
            <a:headEnd type="none" w="med" len="med"/>
            <a:tailEnd type="none" w="med" len="med"/>
          </a:ln>
        </p:spPr>
        <p:txBody>
          <a:bodyPr wrap="none" lIns="84852" tIns="42423" rIns="84852" bIns="42423" anchor="ctr"/>
          <a:lstStyle/>
          <a:p>
            <a:pPr defTabSz="1068705"/>
            <a:endParaRPr lang="zh-CN" altLang="en-US" sz="2935" b="1" dirty="0">
              <a:solidFill>
                <a:srgbClr val="00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32" name="Rectangle 43"/>
          <p:cNvSpPr/>
          <p:nvPr/>
        </p:nvSpPr>
        <p:spPr>
          <a:xfrm>
            <a:off x="3986291" y="3150297"/>
            <a:ext cx="5045704" cy="1242060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r>
              <a:rPr lang="zh-CN" altLang="en-US" sz="2540" b="1" dirty="0">
                <a:latin typeface="Arial" panose="020B0604020202020204" pitchFamily="34" charset="0"/>
                <a:ea typeface="黑体" panose="02010600030101010101" pitchFamily="49" charset="-122"/>
              </a:rPr>
              <a:t>清政府完全处于列强</a:t>
            </a:r>
            <a:r>
              <a:rPr lang="zh-CN" altLang="en-US" sz="2535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  <a:sym typeface="+mn-ea"/>
              </a:rPr>
              <a:t>军事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控制</a:t>
            </a:r>
            <a:r>
              <a:rPr lang="zh-CN" altLang="en-US" sz="2540" b="1" dirty="0">
                <a:latin typeface="Arial" panose="020B0604020202020204" pitchFamily="34" charset="0"/>
                <a:ea typeface="黑体" panose="02010600030101010101" pitchFamily="49" charset="-122"/>
              </a:rPr>
              <a:t>之下，失去军事自主权。</a:t>
            </a:r>
            <a:endParaRPr lang="zh-CN" altLang="en-US" sz="2540" noProof="1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  <a:cs typeface="宋体" panose="02010600030101010101" pitchFamily="2" charset="-122"/>
            </a:endParaRPr>
          </a:p>
          <a:p>
            <a:endParaRPr lang="zh-CN" altLang="en-US" sz="2540" b="1" dirty="0"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pic>
        <p:nvPicPr>
          <p:cNvPr id="19457" name="Picture 1026" descr="D0115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" y="4304665"/>
            <a:ext cx="8914765" cy="26250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4630" name="Text Box 1030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7724458" y="5965190"/>
            <a:ext cx="1065213" cy="579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大沽</a:t>
            </a:r>
          </a:p>
        </p:txBody>
      </p:sp>
      <p:sp>
        <p:nvSpPr>
          <p:cNvPr id="154628" name="Text Box 1028"/>
          <p:cNvSpPr txBox="1">
            <a:spLocks noChangeArrowheads="1"/>
          </p:cNvSpPr>
          <p:nvPr/>
        </p:nvSpPr>
        <p:spPr bwMode="auto">
          <a:xfrm>
            <a:off x="4238943" y="5964873"/>
            <a:ext cx="1173163" cy="579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天津</a:t>
            </a:r>
          </a:p>
        </p:txBody>
      </p:sp>
      <p:sp>
        <p:nvSpPr>
          <p:cNvPr id="154629" name="Text Box 102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45428" y="4452938"/>
            <a:ext cx="1152525" cy="579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北京</a:t>
            </a:r>
          </a:p>
        </p:txBody>
      </p:sp>
      <p:sp>
        <p:nvSpPr>
          <p:cNvPr id="12297" name="Rectangle 1033"/>
          <p:cNvSpPr>
            <a:spLocks noChangeArrowheads="1"/>
          </p:cNvSpPr>
          <p:nvPr/>
        </p:nvSpPr>
        <p:spPr bwMode="auto">
          <a:xfrm>
            <a:off x="0" y="0"/>
            <a:ext cx="4062095" cy="64516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 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三、《辛丑条约》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85" decel="100000"/>
                                        <p:tgtEl>
                                          <p:spTgt spid="1546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385" decel="100000"/>
                                        <p:tgtEl>
                                          <p:spTgt spid="1546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385" fill="hold"/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385" fill="hold"/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85" decel="100000"/>
                                        <p:tgtEl>
                                          <p:spTgt spid="154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385" decel="100000"/>
                                        <p:tgtEl>
                                          <p:spTgt spid="1546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385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385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85" decel="1000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385" decel="100000"/>
                                        <p:tgtEl>
                                          <p:spTgt spid="1546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385" fill="hold"/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385" fill="hold"/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5" grpId="0"/>
      <p:bldP spid="29" grpId="0" bldLvl="0" animBg="1"/>
      <p:bldP spid="154630" grpId="0" bldLvl="0" animBg="1"/>
      <p:bldP spid="154628" grpId="0" bldLvl="0" animBg="1"/>
      <p:bldP spid="15462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17167" y="707721"/>
          <a:ext cx="8940800" cy="5005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9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1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09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5610">
                <a:tc gridSpan="3">
                  <a:txBody>
                    <a:bodyPr/>
                    <a:lstStyle/>
                    <a:p>
                      <a:pPr algn="ctr"/>
                      <a:endParaRPr lang="zh-CN" altLang="en-US" sz="2855" b="1" dirty="0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61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55" b="1"/>
                        <a:t>内容</a:t>
                      </a:r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55" b="1"/>
                        <a:t>危害</a:t>
                      </a:r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190"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8825"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1090"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8190">
                <a:tc rowSpan="2">
                  <a:txBody>
                    <a:bodyPr/>
                    <a:lstStyle/>
                    <a:p>
                      <a:pPr algn="ctr"/>
                      <a:endParaRPr lang="zh-CN" altLang="en-US" sz="2855" b="1"/>
                    </a:p>
                  </a:txBody>
                  <a:tcPr marL="72566" marR="72566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en-US" altLang="zh-CN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55" b="1" dirty="0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81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220" b="1"/>
                    </a:p>
                    <a:p>
                      <a:pPr algn="ctr"/>
                      <a:endParaRPr lang="zh-CN" altLang="en-US" sz="2220" b="1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55" b="1" dirty="0"/>
                    </a:p>
                  </a:txBody>
                  <a:tcPr marL="72566" marR="72566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8095" name="矩形 3"/>
          <p:cNvSpPr/>
          <p:nvPr/>
        </p:nvSpPr>
        <p:spPr>
          <a:xfrm>
            <a:off x="114647" y="1841587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经济</a:t>
            </a:r>
          </a:p>
        </p:txBody>
      </p:sp>
      <p:sp>
        <p:nvSpPr>
          <p:cNvPr id="88096" name="矩形 4"/>
          <p:cNvSpPr/>
          <p:nvPr/>
        </p:nvSpPr>
        <p:spPr>
          <a:xfrm>
            <a:off x="114647" y="2625215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政治</a:t>
            </a:r>
          </a:p>
        </p:txBody>
      </p:sp>
      <p:sp>
        <p:nvSpPr>
          <p:cNvPr id="88097" name="矩形 5"/>
          <p:cNvSpPr/>
          <p:nvPr/>
        </p:nvSpPr>
        <p:spPr>
          <a:xfrm>
            <a:off x="114647" y="3542387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军事</a:t>
            </a:r>
          </a:p>
        </p:txBody>
      </p:sp>
      <p:sp>
        <p:nvSpPr>
          <p:cNvPr id="88098" name="矩形 6"/>
          <p:cNvSpPr/>
          <p:nvPr/>
        </p:nvSpPr>
        <p:spPr>
          <a:xfrm>
            <a:off x="114647" y="4789639"/>
            <a:ext cx="885675" cy="457835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 algn="ctr" defTabSz="908050"/>
            <a:r>
              <a:rPr lang="zh-CN" altLang="en-US" sz="2540" b="1" dirty="0">
                <a:solidFill>
                  <a:srgbClr val="0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外交</a:t>
            </a:r>
          </a:p>
        </p:txBody>
      </p:sp>
      <p:sp>
        <p:nvSpPr>
          <p:cNvPr id="9" name="Text Box 36"/>
          <p:cNvSpPr txBox="1"/>
          <p:nvPr/>
        </p:nvSpPr>
        <p:spPr>
          <a:xfrm>
            <a:off x="943629" y="1614814"/>
            <a:ext cx="3061438" cy="765810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/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赔</a:t>
            </a:r>
            <a:r>
              <a:rPr lang="en-US" altLang="zh-CN" sz="2220" b="1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4.5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亿</a:t>
            </a:r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两</a:t>
            </a:r>
            <a:r>
              <a:rPr lang="zh-CN" altLang="en-US" sz="2220" b="1" dirty="0">
                <a:latin typeface="Arial" panose="020B0604020202020204" pitchFamily="34" charset="0"/>
                <a:ea typeface="黑体" panose="02010600030101010101" pitchFamily="49" charset="-122"/>
              </a:rPr>
              <a:t>，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以</a:t>
            </a:r>
            <a:r>
              <a:rPr lang="zh-CN" altLang="en-US" sz="2220" b="1" dirty="0">
                <a:latin typeface="Arial" panose="020B0604020202020204" pitchFamily="34" charset="0"/>
                <a:ea typeface="黑体" panose="02010600030101010101" pitchFamily="49" charset="-122"/>
              </a:rPr>
              <a:t>海关、盐税</a:t>
            </a:r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等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税作担保</a:t>
            </a:r>
          </a:p>
        </p:txBody>
      </p:sp>
      <p:sp>
        <p:nvSpPr>
          <p:cNvPr id="10" name="Text Box 39"/>
          <p:cNvSpPr txBox="1"/>
          <p:nvPr/>
        </p:nvSpPr>
        <p:spPr>
          <a:xfrm>
            <a:off x="943629" y="2524548"/>
            <a:ext cx="3118131" cy="424815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>
              <a:spcBef>
                <a:spcPct val="50000"/>
              </a:spcBef>
            </a:pP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严禁反帝</a:t>
            </a:r>
          </a:p>
        </p:txBody>
      </p:sp>
      <p:sp>
        <p:nvSpPr>
          <p:cNvPr id="11" name="Text Box 41"/>
          <p:cNvSpPr txBox="1"/>
          <p:nvPr/>
        </p:nvSpPr>
        <p:spPr>
          <a:xfrm>
            <a:off x="971569" y="3318710"/>
            <a:ext cx="3061438" cy="424815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/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拆炮台</a:t>
            </a:r>
            <a:r>
              <a:rPr lang="zh-CN" altLang="en-US" sz="222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，允</a:t>
            </a:r>
            <a:r>
              <a:rPr lang="zh-CN" altLang="en-US" sz="222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军队驻扎</a:t>
            </a:r>
            <a:endParaRPr lang="en-US" altLang="zh-CN" sz="2220" b="1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71569" y="4299998"/>
            <a:ext cx="2948052" cy="424815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>
              <a:spcBef>
                <a:spcPct val="20000"/>
              </a:spcBef>
            </a:pPr>
            <a:r>
              <a:rPr lang="zh-CN" altLang="en-US" sz="2220" b="1" dirty="0">
                <a:latin typeface="黑体" panose="02010600030101010101" pitchFamily="49" charset="-122"/>
                <a:ea typeface="黑体" panose="02010600030101010101" pitchFamily="49" charset="-122"/>
              </a:rPr>
              <a:t>划</a:t>
            </a:r>
            <a:r>
              <a:rPr lang="zh-CN" altLang="en-US" sz="222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东交民巷为</a:t>
            </a:r>
            <a:r>
              <a:rPr lang="zh-CN" altLang="en-US" sz="222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使馆</a:t>
            </a:r>
            <a:r>
              <a:rPr lang="zh-CN" altLang="en-US" sz="2220" b="1" dirty="0">
                <a:latin typeface="黑体" panose="02010600030101010101" pitchFamily="49" charset="-122"/>
                <a:ea typeface="黑体" panose="02010600030101010101" pitchFamily="49" charset="-122"/>
              </a:rPr>
              <a:t>界</a:t>
            </a:r>
            <a:endParaRPr lang="zh-CN" altLang="en-US" sz="222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43629" y="4926963"/>
            <a:ext cx="2948052" cy="759460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defTabSz="1063625">
              <a:spcBef>
                <a:spcPct val="20000"/>
              </a:spcBef>
            </a:pPr>
            <a:r>
              <a:rPr lang="zh-CN" altLang="en-US" sz="2220" b="1" dirty="0">
                <a:latin typeface="黑体" panose="02010600030101010101" pitchFamily="49" charset="-122"/>
                <a:ea typeface="黑体" panose="02010600030101010101" pitchFamily="49" charset="-122"/>
              </a:rPr>
              <a:t>改总理衙门为外务部，</a:t>
            </a:r>
            <a:r>
              <a:rPr lang="zh-CN" altLang="en-US" sz="222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班列六部之前</a:t>
            </a:r>
            <a:r>
              <a:rPr lang="zh-CN" altLang="en-US" sz="2220" b="1" dirty="0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lang="zh-CN" altLang="en-US" sz="222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4" name="Text Box 38"/>
          <p:cNvSpPr txBox="1"/>
          <p:nvPr/>
        </p:nvSpPr>
        <p:spPr>
          <a:xfrm>
            <a:off x="3911838" y="1784895"/>
            <a:ext cx="5195626" cy="430530"/>
          </a:xfrm>
          <a:prstGeom prst="rect">
            <a:avLst/>
          </a:prstGeom>
          <a:noFill/>
          <a:ln w="9525">
            <a:noFill/>
          </a:ln>
        </p:spPr>
        <p:txBody>
          <a:bodyPr lIns="84591" tIns="42281" rIns="84591" bIns="42281">
            <a:spAutoFit/>
          </a:bodyPr>
          <a:lstStyle/>
          <a:p>
            <a:pPr algn="ctr" defTabSz="1063625">
              <a:lnSpc>
                <a:spcPct val="80000"/>
              </a:lnSpc>
              <a:spcBef>
                <a:spcPct val="50000"/>
              </a:spcBef>
            </a:pPr>
            <a:r>
              <a:rPr lang="zh-CN" altLang="en-US" sz="254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人民负担更沉重，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经济命脉被控制</a:t>
            </a:r>
          </a:p>
        </p:txBody>
      </p:sp>
      <p:sp>
        <p:nvSpPr>
          <p:cNvPr id="15" name="Text Box 35"/>
          <p:cNvSpPr txBox="1"/>
          <p:nvPr/>
        </p:nvSpPr>
        <p:spPr>
          <a:xfrm>
            <a:off x="4005067" y="2315292"/>
            <a:ext cx="5045704" cy="844550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4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清政府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完全</a:t>
            </a:r>
            <a:r>
              <a:rPr lang="zh-CN" altLang="en-US" sz="2540" b="1" dirty="0">
                <a:latin typeface="Arial" panose="020B0604020202020204" pitchFamily="34" charset="0"/>
                <a:ea typeface="黑体" panose="02010600030101010101" pitchFamily="49" charset="-122"/>
              </a:rPr>
              <a:t>沦为</a:t>
            </a:r>
            <a:r>
              <a:rPr lang="zh-CN" altLang="en-US" sz="254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帝国主义列强统治中国的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工具</a:t>
            </a:r>
          </a:p>
        </p:txBody>
      </p:sp>
      <p:sp>
        <p:nvSpPr>
          <p:cNvPr id="32" name="Rectangle 43"/>
          <p:cNvSpPr/>
          <p:nvPr/>
        </p:nvSpPr>
        <p:spPr>
          <a:xfrm>
            <a:off x="3986291" y="3150297"/>
            <a:ext cx="5045704" cy="1242060"/>
          </a:xfrm>
          <a:prstGeom prst="rect">
            <a:avLst/>
          </a:prstGeom>
          <a:noFill/>
          <a:ln w="9525">
            <a:noFill/>
          </a:ln>
        </p:spPr>
        <p:txBody>
          <a:bodyPr lIns="72314" tIns="36153" rIns="72314" bIns="36153">
            <a:spAutoFit/>
          </a:bodyPr>
          <a:lstStyle/>
          <a:p>
            <a:r>
              <a:rPr lang="zh-CN" altLang="en-US" sz="2540" b="1" dirty="0">
                <a:latin typeface="Arial" panose="020B0604020202020204" pitchFamily="34" charset="0"/>
                <a:ea typeface="黑体" panose="02010600030101010101" pitchFamily="49" charset="-122"/>
              </a:rPr>
              <a:t>清政府完全处于列强</a:t>
            </a:r>
            <a:r>
              <a:rPr lang="zh-CN" altLang="en-US" sz="2535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  <a:sym typeface="+mn-ea"/>
              </a:rPr>
              <a:t>军事</a:t>
            </a:r>
            <a:r>
              <a:rPr lang="zh-CN" altLang="en-US" sz="254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控制</a:t>
            </a:r>
            <a:r>
              <a:rPr lang="zh-CN" altLang="en-US" sz="2540" b="1" dirty="0">
                <a:latin typeface="Arial" panose="020B0604020202020204" pitchFamily="34" charset="0"/>
                <a:ea typeface="黑体" panose="02010600030101010101" pitchFamily="49" charset="-122"/>
              </a:rPr>
              <a:t>之下，失去军事自主</a:t>
            </a:r>
            <a:r>
              <a:rPr lang="zh-CN" altLang="en-US" sz="254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权</a:t>
            </a:r>
            <a:r>
              <a:rPr lang="zh-CN" altLang="en-US" sz="254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2540" noProof="1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  <a:cs typeface="宋体" panose="02010600030101010101" pitchFamily="2" charset="-122"/>
            </a:endParaRPr>
          </a:p>
          <a:p>
            <a:endParaRPr lang="zh-CN" altLang="en-US" sz="2540" b="1" dirty="0"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9855" y="4392295"/>
            <a:ext cx="608520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国中之国</a:t>
            </a:r>
            <a:r>
              <a:rPr lang="zh-CN" altLang="en-US" sz="2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”，成为列强监控、侵华的大本营。</a:t>
            </a:r>
            <a:endParaRPr lang="zh-CN" altLang="en-US" sz="2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1460" y="5122545"/>
            <a:ext cx="53009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106426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b="1" noProof="0">
                <a:ln>
                  <a:noFill/>
                </a:ln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为西方列强</a:t>
            </a:r>
            <a:r>
              <a:rPr lang="zh-CN" altLang="en-US" sz="24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控制中国的内政外交</a:t>
            </a:r>
          </a:p>
        </p:txBody>
      </p:sp>
      <p:sp>
        <p:nvSpPr>
          <p:cNvPr id="16389" name="文本框 16388"/>
          <p:cNvSpPr txBox="1"/>
          <p:nvPr/>
        </p:nvSpPr>
        <p:spPr>
          <a:xfrm>
            <a:off x="1490345" y="2987675"/>
            <a:ext cx="6716395" cy="15684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txBody>
          <a:bodyPr wrap="square" anchor="b">
            <a:spAutoFit/>
          </a:bodyPr>
          <a:lstStyle/>
          <a:p>
            <a:pPr algn="dist"/>
            <a:r>
              <a:rPr lang="zh-CN" altLang="en-US" sz="4800" b="1" i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中国完全陷入半殖民地半封建社会的深渊！</a:t>
            </a:r>
            <a:r>
              <a:rPr lang="en-US" altLang="zh-CN" sz="4800" b="1" i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!</a:t>
            </a:r>
          </a:p>
        </p:txBody>
      </p:sp>
      <p:sp>
        <p:nvSpPr>
          <p:cNvPr id="12297" name="Rectangle 1033"/>
          <p:cNvSpPr>
            <a:spLocks noChangeArrowheads="1"/>
          </p:cNvSpPr>
          <p:nvPr/>
        </p:nvSpPr>
        <p:spPr bwMode="auto">
          <a:xfrm>
            <a:off x="0" y="0"/>
            <a:ext cx="4062095" cy="64516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 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三、《辛丑条约》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4" grpId="0"/>
      <p:bldP spid="5" grpId="0"/>
      <p:bldP spid="16389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468313" y="1268413"/>
            <a:ext cx="835342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24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黑体" panose="02010600030101010101" pitchFamily="49" charset="-122"/>
                <a:cs typeface="+mn-cs"/>
              </a:rPr>
              <a:t>     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《</a:t>
            </a:r>
            <a:r>
              <a:rPr kumimoji="0" lang="en-US" altLang="zh-CN" sz="2800" b="1" kern="1200" cap="none" spc="0" normalizeH="0" baseline="0" noProof="0">
                <a:solidFill>
                  <a:srgbClr val="00101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      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条约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中国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开始</a:t>
            </a:r>
            <a:r>
              <a:rPr kumimoji="0" lang="zh-CN" altLang="en-US" sz="2800" b="1" kern="1200" cap="none" spc="0" normalizeH="0" baseline="0" noProof="0">
                <a:solidFill>
                  <a:srgbClr val="00101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沦为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半殖民地半封建社会</a:t>
            </a:r>
          </a:p>
        </p:txBody>
      </p:sp>
      <p:sp>
        <p:nvSpPr>
          <p:cNvPr id="63492" name="AutoShape 4"/>
          <p:cNvSpPr/>
          <p:nvPr/>
        </p:nvSpPr>
        <p:spPr>
          <a:xfrm>
            <a:off x="3995738" y="1916113"/>
            <a:ext cx="381000" cy="609600"/>
          </a:xfrm>
          <a:prstGeom prst="downArrow">
            <a:avLst>
              <a:gd name="adj1" fmla="val 50000"/>
              <a:gd name="adj2" fmla="val 40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zh-CN" b="1" dirty="0">
              <a:latin typeface="Arial" panose="020B0604020202020204" pitchFamily="34" charset="0"/>
            </a:endParaRPr>
          </a:p>
        </p:txBody>
      </p:sp>
      <p:sp>
        <p:nvSpPr>
          <p:cNvPr id="52230" name="Text Box 5"/>
          <p:cNvSpPr txBox="1">
            <a:spLocks noChangeArrowheads="1"/>
          </p:cNvSpPr>
          <p:nvPr/>
        </p:nvSpPr>
        <p:spPr bwMode="auto">
          <a:xfrm>
            <a:off x="864553" y="2636838"/>
            <a:ext cx="75612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《</a:t>
            </a:r>
            <a:r>
              <a:rPr kumimoji="0" lang="en-US" altLang="zh-CN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条约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进一步加深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中国半殖民地化程度</a:t>
            </a:r>
          </a:p>
        </p:txBody>
      </p:sp>
      <p:sp>
        <p:nvSpPr>
          <p:cNvPr id="63494" name="AutoShape 6"/>
          <p:cNvSpPr/>
          <p:nvPr/>
        </p:nvSpPr>
        <p:spPr>
          <a:xfrm>
            <a:off x="3962400" y="3352800"/>
            <a:ext cx="381000" cy="609600"/>
          </a:xfrm>
          <a:prstGeom prst="downArrow">
            <a:avLst>
              <a:gd name="adj1" fmla="val 50000"/>
              <a:gd name="adj2" fmla="val 40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zh-CN" b="1" dirty="0">
              <a:latin typeface="Arial" panose="020B0604020202020204" pitchFamily="34" charset="0"/>
            </a:endParaRPr>
          </a:p>
        </p:txBody>
      </p:sp>
      <p:sp>
        <p:nvSpPr>
          <p:cNvPr id="52232" name="Text Box 7"/>
          <p:cNvSpPr txBox="1">
            <a:spLocks noChangeArrowheads="1"/>
          </p:cNvSpPr>
          <p:nvPr/>
        </p:nvSpPr>
        <p:spPr bwMode="auto">
          <a:xfrm>
            <a:off x="1042988" y="4005263"/>
            <a:ext cx="71294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《       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条约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大大加深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中国半殖民地化程度</a:t>
            </a:r>
          </a:p>
        </p:txBody>
      </p:sp>
      <p:sp>
        <p:nvSpPr>
          <p:cNvPr id="63496" name="AutoShape 8"/>
          <p:cNvSpPr/>
          <p:nvPr/>
        </p:nvSpPr>
        <p:spPr>
          <a:xfrm>
            <a:off x="3962400" y="4724400"/>
            <a:ext cx="381000" cy="609600"/>
          </a:xfrm>
          <a:prstGeom prst="downArrow">
            <a:avLst>
              <a:gd name="adj1" fmla="val 50000"/>
              <a:gd name="adj2" fmla="val 40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zh-CN" b="1" dirty="0">
              <a:latin typeface="Arial" panose="020B0604020202020204" pitchFamily="34" charset="0"/>
            </a:endParaRPr>
          </a:p>
        </p:txBody>
      </p:sp>
      <p:sp>
        <p:nvSpPr>
          <p:cNvPr id="52234" name="Text Box 9"/>
          <p:cNvSpPr txBox="1">
            <a:spLocks noChangeArrowheads="1"/>
          </p:cNvSpPr>
          <p:nvPr/>
        </p:nvSpPr>
        <p:spPr bwMode="auto">
          <a:xfrm>
            <a:off x="1042988" y="5373688"/>
            <a:ext cx="810101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《      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条约</a:t>
            </a:r>
            <a:r>
              <a:rPr kumimoji="0" lang="en-US" altLang="zh-CN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中国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完全沦为</a:t>
            </a: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charset="-122"/>
                <a:cs typeface="+mn-cs"/>
              </a:rPr>
              <a:t>半殖民地半封建社会</a:t>
            </a:r>
          </a:p>
        </p:txBody>
      </p:sp>
      <p:sp>
        <p:nvSpPr>
          <p:cNvPr id="125963" name="Text Box 11"/>
          <p:cNvSpPr txBox="1">
            <a:spLocks noChangeArrowheads="1"/>
          </p:cNvSpPr>
          <p:nvPr/>
        </p:nvSpPr>
        <p:spPr bwMode="auto">
          <a:xfrm>
            <a:off x="1187450" y="1268413"/>
            <a:ext cx="8953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南京</a:t>
            </a:r>
          </a:p>
        </p:txBody>
      </p:sp>
      <p:sp>
        <p:nvSpPr>
          <p:cNvPr id="63499" name="Text Box 12"/>
          <p:cNvSpPr txBox="1"/>
          <p:nvPr/>
        </p:nvSpPr>
        <p:spPr>
          <a:xfrm>
            <a:off x="1403350" y="26368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25965" name="Text Box 13"/>
          <p:cNvSpPr txBox="1">
            <a:spLocks noChangeArrowheads="1"/>
          </p:cNvSpPr>
          <p:nvPr/>
        </p:nvSpPr>
        <p:spPr bwMode="auto">
          <a:xfrm>
            <a:off x="1187450" y="2636838"/>
            <a:ext cx="8953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北京</a:t>
            </a:r>
          </a:p>
        </p:txBody>
      </p:sp>
      <p:sp>
        <p:nvSpPr>
          <p:cNvPr id="125966" name="Text Box 14"/>
          <p:cNvSpPr txBox="1">
            <a:spLocks noChangeArrowheads="1"/>
          </p:cNvSpPr>
          <p:nvPr/>
        </p:nvSpPr>
        <p:spPr bwMode="auto">
          <a:xfrm>
            <a:off x="1403350" y="4005263"/>
            <a:ext cx="8953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马关</a:t>
            </a:r>
          </a:p>
        </p:txBody>
      </p:sp>
      <p:sp>
        <p:nvSpPr>
          <p:cNvPr id="125967" name="Text Box 15"/>
          <p:cNvSpPr txBox="1">
            <a:spLocks noChangeArrowheads="1"/>
          </p:cNvSpPr>
          <p:nvPr/>
        </p:nvSpPr>
        <p:spPr bwMode="auto">
          <a:xfrm>
            <a:off x="1331913" y="5373688"/>
            <a:ext cx="8953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辛丑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3" grpId="0"/>
      <p:bldP spid="125965" grpId="0"/>
      <p:bldP spid="125966" grpId="0"/>
      <p:bldP spid="12596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高一（6）班黎欣然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5050" y="-68580"/>
            <a:ext cx="4354195" cy="48266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986" name="Picture 6" descr="慈禧坐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40" y="61595"/>
            <a:ext cx="4067810" cy="4566920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8130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4465" y="4758055"/>
            <a:ext cx="8815070" cy="821055"/>
          </a:xfrm>
        </p:spPr>
        <p:txBody>
          <a:bodyPr vert="horz">
            <a:noAutofit/>
          </a:bodyPr>
          <a:lstStyle/>
          <a:p>
            <a:pPr marL="365760" marR="0" lvl="0" indent="-255905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defRPr/>
            </a:pPr>
            <a:r>
              <a:rPr kumimoji="0" lang="en-US" altLang="zh-CN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黑体" panose="02010600030101010101" pitchFamily="49" charset="-122"/>
                <a:cs typeface="+mn-cs"/>
              </a:rPr>
              <a:t>“</a:t>
            </a:r>
            <a:r>
              <a:rPr kumimoji="0" lang="zh-CN" altLang="en-US" sz="400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量中国之物力，结与国之欢心</a:t>
            </a:r>
            <a:r>
              <a:rPr kumimoji="0" lang="zh-CN" altLang="en-US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黑体" panose="02010600030101010101" pitchFamily="49" charset="-122"/>
                <a:cs typeface="+mn-cs"/>
              </a:rPr>
              <a:t>”</a:t>
            </a:r>
            <a:r>
              <a:rPr kumimoji="0" lang="zh-CN" altLang="en-US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 </a:t>
            </a:r>
            <a:r>
              <a:rPr kumimoji="0" lang="zh-CN" altLang="en-US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慈禧</a:t>
            </a:r>
          </a:p>
        </p:txBody>
      </p:sp>
      <p:sp>
        <p:nvSpPr>
          <p:cNvPr id="44034" name="文本框 83970"/>
          <p:cNvSpPr txBox="1"/>
          <p:nvPr/>
        </p:nvSpPr>
        <p:spPr>
          <a:xfrm>
            <a:off x="684530" y="5819140"/>
            <a:ext cx="69068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以上图片和文字资料，想到了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  <p:bldP spid="440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5" y="-11430"/>
            <a:ext cx="2990850" cy="5276850"/>
          </a:xfrm>
          <a:prstGeom prst="rect">
            <a:avLst/>
          </a:prstGeom>
        </p:spPr>
      </p:pic>
      <p:pic>
        <p:nvPicPr>
          <p:cNvPr id="77830" name="图片 77829" descr="毛泽东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1175" y="-11430"/>
            <a:ext cx="3078480" cy="5276215"/>
          </a:xfrm>
          <a:prstGeom prst="rect">
            <a:avLst/>
          </a:prstGeom>
          <a:noFill/>
          <a:ln w="9525" cap="flat" cmpd="sng">
            <a:solidFill>
              <a:srgbClr val="660033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7832" name="图片 77831" descr="邓小平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655" y="56515"/>
            <a:ext cx="2956560" cy="5208905"/>
          </a:xfrm>
          <a:prstGeom prst="rect">
            <a:avLst/>
          </a:prstGeom>
          <a:noFill/>
          <a:ln w="9525" cap="flat" cmpd="sng">
            <a:solidFill>
              <a:srgbClr val="660033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" name="标题 1"/>
          <p:cNvSpPr>
            <a:spLocks noGrp="1"/>
          </p:cNvSpPr>
          <p:nvPr/>
        </p:nvSpPr>
        <p:spPr>
          <a:xfrm>
            <a:off x="180340" y="5814060"/>
            <a:ext cx="8905875" cy="6477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72546" tIns="36272" rIns="72546" bIns="36272" rtlCol="0" anchor="ctr">
            <a:noAutofit/>
          </a:bodyPr>
          <a:lstStyle>
            <a:lvl1pPr algn="l" defTabSz="1151890" rtl="0" eaLnBrk="1" latinLnBrk="0" hangingPunct="1">
              <a:spcBef>
                <a:spcPct val="0"/>
              </a:spcBef>
              <a:buNone/>
              <a:defRPr sz="2770" b="1" kern="1200">
                <a:solidFill>
                  <a:schemeClr val="bg1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defRPr>
            </a:lvl1pPr>
          </a:lstStyle>
          <a:p>
            <a:r>
              <a:rPr lang="en-US" altLang="zh-CN" sz="4000" b="0" dirty="0">
                <a:solidFill>
                  <a:srgbClr val="FF0000"/>
                </a:solidFill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8" name="Picture 8" descr="715539_2008101610482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9745" y="4297045"/>
            <a:ext cx="2828290" cy="243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9" name="Picture 9" descr="300220_175226430000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5240" y="4297680"/>
            <a:ext cx="2816225" cy="2491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x\Desktop\抗击八国联军\2001年中国正式加入W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" y="4297680"/>
            <a:ext cx="2682875" cy="249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377190" y="142875"/>
            <a:ext cx="7950200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结语：</a:t>
            </a:r>
          </a:p>
          <a:p>
            <a:pPr algn="l"/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20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世纪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 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八国侵华，辛丑条约</a:t>
            </a:r>
          </a:p>
          <a:p>
            <a:pPr algn="l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            腐朽清朝，洋人工具</a:t>
            </a:r>
          </a:p>
          <a:p>
            <a:pPr algn="l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            血泪不忘，万众奋起</a:t>
            </a:r>
          </a:p>
          <a:p>
            <a:pPr algn="l"/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21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世纪  你我共铸，国家富强</a:t>
            </a: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80340" y="5814060"/>
            <a:ext cx="8905875" cy="6477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72546" tIns="36272" rIns="72546" bIns="36272" rtlCol="0" anchor="ctr">
            <a:noAutofit/>
          </a:bodyPr>
          <a:lstStyle>
            <a:lvl1pPr algn="l" defTabSz="1151890" rtl="0" eaLnBrk="1" latinLnBrk="0" hangingPunct="1">
              <a:spcBef>
                <a:spcPct val="0"/>
              </a:spcBef>
              <a:buNone/>
              <a:defRPr sz="2770" b="1" kern="1200">
                <a:solidFill>
                  <a:schemeClr val="bg1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defRPr>
            </a:lvl1pPr>
          </a:lstStyle>
          <a:p>
            <a:r>
              <a:rPr lang="en-US" altLang="zh-CN" sz="4000" b="0" dirty="0">
                <a:solidFill>
                  <a:srgbClr val="FF0000"/>
                </a:solidFill>
              </a:rPr>
              <a:t>2000</a:t>
            </a:r>
            <a:r>
              <a:rPr lang="zh-CN" altLang="en-US" sz="4000" b="0" dirty="0">
                <a:solidFill>
                  <a:srgbClr val="FF0000"/>
                </a:solidFill>
              </a:rPr>
              <a:t>，带着自信与成功跨入新世纪</a:t>
            </a:r>
            <a:r>
              <a:rPr lang="en-US" altLang="zh-CN" sz="4000" b="0" dirty="0">
                <a:solidFill>
                  <a:srgbClr val="FF0000"/>
                </a:solidFill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66750" y="905510"/>
            <a:ext cx="760984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．近代中国与西方列强签订的某不平等条约规定：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“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大清国应允将大沽炮台及有碍京师至海通道之各炮台一律削平。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”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该条约是</a:t>
            </a:r>
          </a:p>
          <a:p>
            <a:pPr indent="0"/>
            <a:endParaRPr lang="en-US" sz="3200" b="1">
              <a:solidFill>
                <a:srgbClr val="000000"/>
              </a:solidFill>
              <a:latin typeface="Times New Roman" panose="02020603050405020304" charset="0"/>
            </a:endParaRP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A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．《南京条约》  </a:t>
            </a: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B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．《天津条约》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C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．《马关条约》</a:t>
            </a:r>
          </a:p>
          <a:p>
            <a:pPr indent="0"/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  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D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．《辛丑条约》</a:t>
            </a:r>
            <a:endParaRPr lang="zh-CN" altLang="en-US" sz="3200" b="1"/>
          </a:p>
        </p:txBody>
      </p:sp>
      <p:sp>
        <p:nvSpPr>
          <p:cNvPr id="32775" name="矩形 32774"/>
          <p:cNvSpPr/>
          <p:nvPr/>
        </p:nvSpPr>
        <p:spPr>
          <a:xfrm>
            <a:off x="5286693" y="2442528"/>
            <a:ext cx="13970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en-US" altLang="zh-CN" sz="4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5925" y="512445"/>
            <a:ext cx="8311515" cy="5507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《辛丑条约》签订后，一本启蒙读物这样写道：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“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这中国，哪一点我还有份；这朝廷，原是一个名存实亡！替洋人，做一个守土</a:t>
            </a:r>
            <a:r>
              <a:rPr lang="zh-CN" sz="32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长官</a:t>
            </a:r>
            <a:r>
              <a:rPr lang="zh-CN" sz="32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……”下列《辛丑条约》的条款中，最能体现“替洋人，做一个守土长官”观点的是</a:t>
            </a: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A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．清政府赔款白银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4.5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亿两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                    </a:t>
            </a: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B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．清政府拆毁大沽炮台</a:t>
            </a:r>
            <a:endParaRPr lang="en-US" sz="3200" b="1">
              <a:solidFill>
                <a:srgbClr val="000000"/>
              </a:solidFill>
              <a:latin typeface="Times New Roman" panose="02020603050405020304" charset="0"/>
            </a:endParaRP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C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．划定北京东交民巷为使馆界，不准中国人   </a:t>
            </a:r>
          </a:p>
          <a:p>
            <a:pPr indent="0"/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        居住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</a:p>
          <a:p>
            <a:pPr indent="0"/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D</a:t>
            </a: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．清政府保证严禁人民参加反帝活动</a:t>
            </a:r>
            <a:endParaRPr lang="zh-CN" altLang="en-US" sz="3200" b="1"/>
          </a:p>
        </p:txBody>
      </p:sp>
      <p:sp>
        <p:nvSpPr>
          <p:cNvPr id="32775" name="矩形 32774"/>
          <p:cNvSpPr/>
          <p:nvPr/>
        </p:nvSpPr>
        <p:spPr>
          <a:xfrm>
            <a:off x="6159183" y="3137853"/>
            <a:ext cx="13970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en-US" altLang="zh-CN" sz="4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1896</Words>
  <Application>Microsoft Office PowerPoint</Application>
  <PresentationFormat>全屏显示(4:3)</PresentationFormat>
  <Paragraphs>200</Paragraphs>
  <Slides>28</Slides>
  <Notes>6</Notes>
  <HiddenSlides>0</HiddenSlides>
  <MMClips>1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黑体</vt:lpstr>
      <vt:lpstr>华文行楷</vt:lpstr>
      <vt:lpstr>华文楷体</vt:lpstr>
      <vt:lpstr>华文隶书</vt:lpstr>
      <vt:lpstr>华文新魏</vt:lpstr>
      <vt:lpstr>楷体</vt:lpstr>
      <vt:lpstr>楷体_GB2312</vt:lpstr>
      <vt:lpstr>宋体</vt:lpstr>
      <vt:lpstr>微软雅黑</vt:lpstr>
      <vt:lpstr>Arial</vt:lpstr>
      <vt:lpstr>Arial Narrow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Administrator</cp:lastModifiedBy>
  <cp:revision>255</cp:revision>
  <dcterms:created xsi:type="dcterms:W3CDTF">2018-09-13T04:47:00Z</dcterms:created>
  <dcterms:modified xsi:type="dcterms:W3CDTF">2020-09-30T07:57:30Z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