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1356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89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8D9D4F-5002-4F1F-AB5D-E012BDE9CA0B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4EB522-2AA7-4CF6-96E7-827DACC55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97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05D4F0-D3A2-496A-9DB9-2340044DDB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7D1A5D2-7892-4DF5-95B5-14D2D6003B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23DCAB8-DF9F-4B80-9A96-E028742B7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8313C2-4908-42B5-B25C-6849E9420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020CD8B-EFC8-414A-AD8C-4395649B0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754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5C4F94F-9C87-4A93-9C2C-7004D6A50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F2682B5-7E56-4659-8772-526909DD3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F1DA288-88CD-4B32-8C99-A104FFB15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62688F-D320-42BC-B77D-A440465B3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59E9A12-193D-4E8A-BD36-6AC2B91DC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8922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8B6A81A-B0D6-46C9-9312-66B14E10B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812FD5F-4BFE-449F-9038-BBB357972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722945C-64B2-457E-9276-244A09E71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BBC2DE0-703A-41EC-8E15-EF484C3D6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82AFF27-FD41-46CD-973F-65F25DE40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397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5ABD99-8365-4930-BD60-67F4F5B33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CFA1003-193D-45A8-8F78-D41403651C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C70DF32-77F6-48C0-9FAE-84C31A2D63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665D4B6-A03E-4620-99AE-98C916A29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7AB277F-4722-42F4-AFB0-E737CFBD8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5CAAD81-81C0-4DB5-8D24-855907B18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29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1BE173B-EEEF-4680-A0EA-15174948D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90BB624-F242-4BD7-907D-06FE8CB5AB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BD5EEA7-DB8A-4FB5-AD7A-092F13454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A9EED1D-1756-4954-87C7-F7C0CE452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7640809-2204-4810-8879-884EC50E8A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505F06F-32A9-4F3F-BB74-85A0064E7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F0311F7-1C1B-456B-BE57-C4208F2E2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986DD52-53FA-4D22-9DA0-502F7353B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30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B3E85B-63AE-40D2-8A99-ACCC03DE6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EF66956-E959-46D6-B2B6-9AADB96C6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D48128C-0C21-471E-A423-AE3FEBF33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6B0A97D-34AB-421F-AD03-916A706BF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50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5BD9C58-91AE-4092-9920-0DD4A3B31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21B1D9C-92B0-47FB-8633-C844C7828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E3B74AE-EB37-439A-B9BE-0FE64A84C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2234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B02642-D77C-4495-90B2-DEB9DA6F6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A276425-B448-43F4-84C6-E39DF1F9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33FCDA8-DED8-470F-B408-2C93F334D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12B6E61-E8BE-45D8-90E3-D9AE95040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465AA67-9732-44DF-A703-6416CF282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080C73C-B47A-4E99-A777-EF883CEF6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547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E0FB5B-5243-436F-95AD-FCD188AFE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FD18DD3-0750-4E8A-9FC2-010BD5E357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FE6787E-D377-4D16-8ADA-C35450D8E2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C95063-48BA-45B2-B97E-350D0CE46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5572138-E4DF-45E8-94D0-651A7BB7D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796F5BA-2C90-4557-BB50-4A62E1ACF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124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DE6348-F9C5-4B48-86D2-6B67C16C8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0C37346-F184-41AA-BA74-AD132F6EC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1C1143C-C9A4-4EC0-9605-ED5DD8158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F9B4CF3-C85D-4BAD-B9E0-B2416B775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3D9A54-D080-4BD1-9D18-791F2BDC6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546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E4AC8F3-F564-44C8-AC79-DA6F2DD801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ADCCBD1-E7A1-4299-8835-2B9A9AB91A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1D8C03C-40BF-49D5-9D6E-424D5E331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7FD9FE-50F4-42E1-A3F4-DBD6E25D5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AC1D722-65F4-4BC4-AA8A-EEEF513B3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818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17D5DFC-27FC-40D9-AC1A-CC438B2EB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4A6026C-BC2B-4397-9634-06B8CD854B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F83E602-1CBA-4A29-89E3-8C47B905A3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DC9DF-E217-4329-BD2F-52909105CA14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2170FC-37F4-43B9-8F16-BE484B7EAC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2191C7A-E71D-4E0F-BC90-7A79E18365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5EBAD-1B71-4168-9E9B-6FC7518C44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363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16RW1-12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0B26E2-A467-4A0F-A481-80734A3039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30106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en-US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日第</a:t>
            </a:r>
            <a:r>
              <a:rPr lang="en-US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en-US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endParaRPr lang="en-US" altLang="zh-CN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一质点在</a:t>
            </a:r>
            <a:r>
              <a:rPr lang="en-US" altLang="zh-CN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x</a:t>
            </a:r>
            <a:r>
              <a:rPr lang="zh-CN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轴上运动，各个时刻的位置坐标如表所示，则此质点开始运动后：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266700" algn="just">
              <a:lnSpc>
                <a:spcPct val="150000"/>
              </a:lnSpc>
              <a:tabLst>
                <a:tab pos="2400300" algn="l"/>
              </a:tabLst>
            </a:pPr>
            <a:r>
              <a:rPr lang="en-US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(1)</a:t>
            </a:r>
            <a:r>
              <a:rPr lang="zh-CN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在第几秒内质点的位移最大？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266700" algn="just">
              <a:lnSpc>
                <a:spcPct val="150000"/>
              </a:lnSpc>
              <a:tabLst>
                <a:tab pos="2400300" algn="l"/>
              </a:tabLst>
            </a:pPr>
            <a:r>
              <a:rPr lang="en-US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质点在前</a:t>
            </a:r>
            <a:r>
              <a:rPr lang="en-US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3 s</a:t>
            </a:r>
            <a:r>
              <a:rPr lang="zh-CN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内通过的路程是多少？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266700" algn="just">
              <a:lnSpc>
                <a:spcPct val="150000"/>
              </a:lnSpc>
              <a:tabLst>
                <a:tab pos="2400300" algn="l"/>
              </a:tabLst>
            </a:pPr>
            <a:r>
              <a:rPr lang="en-US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(3)</a:t>
            </a:r>
            <a:r>
              <a:rPr lang="zh-CN" altLang="zh-CN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质点在开始运动后发生的最大位移出现在哪个时刻？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D5834DB-0C6A-4299-9874-4889E43648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462781"/>
              </p:ext>
            </p:extLst>
          </p:nvPr>
        </p:nvGraphicFramePr>
        <p:xfrm>
          <a:off x="6717156" y="3010619"/>
          <a:ext cx="5152791" cy="16774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2796">
                  <a:extLst>
                    <a:ext uri="{9D8B030D-6E8A-4147-A177-3AD203B41FA5}">
                      <a16:colId xmlns:a16="http://schemas.microsoft.com/office/drawing/2014/main" val="2736034632"/>
                    </a:ext>
                  </a:extLst>
                </a:gridCol>
                <a:gridCol w="593869">
                  <a:extLst>
                    <a:ext uri="{9D8B030D-6E8A-4147-A177-3AD203B41FA5}">
                      <a16:colId xmlns:a16="http://schemas.microsoft.com/office/drawing/2014/main" val="3327139063"/>
                    </a:ext>
                  </a:extLst>
                </a:gridCol>
                <a:gridCol w="593869">
                  <a:extLst>
                    <a:ext uri="{9D8B030D-6E8A-4147-A177-3AD203B41FA5}">
                      <a16:colId xmlns:a16="http://schemas.microsoft.com/office/drawing/2014/main" val="1640893626"/>
                    </a:ext>
                  </a:extLst>
                </a:gridCol>
                <a:gridCol w="842796">
                  <a:extLst>
                    <a:ext uri="{9D8B030D-6E8A-4147-A177-3AD203B41FA5}">
                      <a16:colId xmlns:a16="http://schemas.microsoft.com/office/drawing/2014/main" val="2819115001"/>
                    </a:ext>
                  </a:extLst>
                </a:gridCol>
                <a:gridCol w="842796">
                  <a:extLst>
                    <a:ext uri="{9D8B030D-6E8A-4147-A177-3AD203B41FA5}">
                      <a16:colId xmlns:a16="http://schemas.microsoft.com/office/drawing/2014/main" val="3200644076"/>
                    </a:ext>
                  </a:extLst>
                </a:gridCol>
                <a:gridCol w="842796">
                  <a:extLst>
                    <a:ext uri="{9D8B030D-6E8A-4147-A177-3AD203B41FA5}">
                      <a16:colId xmlns:a16="http://schemas.microsoft.com/office/drawing/2014/main" val="3501241778"/>
                    </a:ext>
                  </a:extLst>
                </a:gridCol>
                <a:gridCol w="593869">
                  <a:extLst>
                    <a:ext uri="{9D8B030D-6E8A-4147-A177-3AD203B41FA5}">
                      <a16:colId xmlns:a16="http://schemas.microsoft.com/office/drawing/2014/main" val="3685013335"/>
                    </a:ext>
                  </a:extLst>
                </a:gridCol>
              </a:tblGrid>
              <a:tr h="8387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t/s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0</a:t>
                      </a:r>
                      <a:endParaRPr lang="zh-CN" sz="24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1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2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3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4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5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83051420"/>
                  </a:ext>
                </a:extLst>
              </a:tr>
              <a:tr h="8387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x/m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0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>
                          <a:effectLst/>
                        </a:rPr>
                        <a:t>1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zh-CN" sz="2400" kern="100">
                          <a:effectLst/>
                        </a:rPr>
                        <a:t>－</a:t>
                      </a:r>
                      <a:r>
                        <a:rPr lang="en-US" sz="2400" kern="100">
                          <a:effectLst/>
                        </a:rPr>
                        <a:t>4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zh-CN" sz="2400" kern="100">
                          <a:effectLst/>
                        </a:rPr>
                        <a:t>－</a:t>
                      </a:r>
                      <a:r>
                        <a:rPr lang="en-US" sz="2400" kern="100">
                          <a:effectLst/>
                        </a:rPr>
                        <a:t>1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zh-CN" sz="2400" kern="100">
                          <a:effectLst/>
                        </a:rPr>
                        <a:t>－</a:t>
                      </a:r>
                      <a:r>
                        <a:rPr lang="en-US" sz="2400" kern="100">
                          <a:effectLst/>
                        </a:rPr>
                        <a:t>7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400300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1</a:t>
                      </a:r>
                      <a:endParaRPr lang="zh-CN" sz="24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34186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9059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64F491D1-E70B-45D1-AC36-9E115FAFB3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0"/>
            <a:ext cx="121920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6700"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日第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endParaRPr kumimoji="0" lang="en-US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[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多选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]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物体做直线运动时可以用坐标轴上的坐标表示物体的位置，用坐标的变化量</a:t>
            </a:r>
            <a:r>
              <a:rPr kumimoji="0" lang="en-US" altLang="zh-CN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表示物体的位移。一个物体从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运动到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，它的位移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4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＝－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 m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 m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＝－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 m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；从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运动到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，它的位移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4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m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 m)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 m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。下列说法中正确的是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的位移大于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的位移，因正数大于负数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的位移大于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的位移，因符号表示位移方向，不表示大小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．因为位移是矢量，所以这两个矢量的大小无法比较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．物体由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的合位移</a:t>
            </a:r>
            <a:r>
              <a:rPr kumimoji="0" lang="en-US" altLang="zh-CN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4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en-US" altLang="zh-CN" sz="24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endParaRPr kumimoji="0" lang="en-US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B292788-C5BA-4162-B689-A2986223E8B0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847" y="2905908"/>
            <a:ext cx="3696746" cy="29121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6326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B0EEAF0-4540-4D19-896B-B2066877C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183776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tabLst>
                <a:tab pos="2400300" algn="l"/>
              </a:tabLst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8.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如图所示，实心长方体木块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ABCD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 ­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的长、宽、高分别为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，且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＞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＞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。有一小虫从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点运动到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点，求：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266700" algn="just">
              <a:lnSpc>
                <a:spcPct val="150000"/>
              </a:lnSpc>
              <a:tabLst>
                <a:tab pos="2400300" algn="l"/>
              </a:tabLst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 (1)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小虫位移的大小；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小虫的最短路程。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857F134-8804-4B7F-8A2F-E6018C64C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353" y="3617493"/>
            <a:ext cx="4418199" cy="219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61CBAB2B-1C65-4ADB-B328-ED57C3CFE228}"/>
              </a:ext>
            </a:extLst>
          </p:cNvPr>
          <p:cNvCxnSpPr/>
          <p:nvPr/>
        </p:nvCxnSpPr>
        <p:spPr>
          <a:xfrm flipV="1">
            <a:off x="7162800" y="3989294"/>
            <a:ext cx="3523129" cy="1434353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48F3A8D-FA0F-4F12-8C08-DED8BBF7BC11}"/>
              </a:ext>
            </a:extLst>
          </p:cNvPr>
          <p:cNvCxnSpPr/>
          <p:nvPr/>
        </p:nvCxnSpPr>
        <p:spPr>
          <a:xfrm flipV="1">
            <a:off x="7162800" y="3989294"/>
            <a:ext cx="3523129" cy="56477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77D69C72-1801-4F6F-AD8F-A974F50C6FBC}"/>
              </a:ext>
            </a:extLst>
          </p:cNvPr>
          <p:cNvCxnSpPr/>
          <p:nvPr/>
        </p:nvCxnSpPr>
        <p:spPr>
          <a:xfrm flipV="1">
            <a:off x="7162800" y="4858870"/>
            <a:ext cx="3523129" cy="564777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0128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951035" y="3200985"/>
            <a:ext cx="10118431" cy="1886487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1920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2780" y="1232284"/>
            <a:ext cx="771745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0000"/>
                </a:solidFill>
              </a:rPr>
              <a:t>CD</a:t>
            </a:r>
            <a:endParaRPr lang="zh-CN" altLang="en-US" sz="216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8150" y="446428"/>
            <a:ext cx="10597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例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3] 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多选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400" dirty="0"/>
              <a:t>如图是甲、乙两个物体在同一直线上运动时的</a:t>
            </a:r>
            <a:r>
              <a:rPr lang="en-US" sz="2400" dirty="0"/>
              <a:t>s-t</a:t>
            </a:r>
            <a:r>
              <a:rPr lang="zh-CN" altLang="en-US" sz="2400" dirty="0"/>
              <a:t>图像</a:t>
            </a:r>
            <a:r>
              <a:rPr lang="en-US" sz="2400" dirty="0"/>
              <a:t>,</a:t>
            </a:r>
            <a:r>
              <a:rPr lang="zh-CN" altLang="en-US" sz="2400" dirty="0"/>
              <a:t>由图像可知</a:t>
            </a:r>
            <a:r>
              <a:rPr lang="en-US" sz="2400" dirty="0"/>
              <a:t>(</a:t>
            </a:r>
            <a:r>
              <a:rPr lang="zh-CN" altLang="en-US" sz="2400" dirty="0"/>
              <a:t>　  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A.</a:t>
            </a:r>
            <a:r>
              <a:rPr lang="zh-CN" altLang="en-US" sz="2400" dirty="0"/>
              <a:t>乙开始运动时</a:t>
            </a:r>
            <a:r>
              <a:rPr lang="en-US" sz="2400" dirty="0"/>
              <a:t>,</a:t>
            </a:r>
            <a:r>
              <a:rPr lang="zh-CN" altLang="en-US" sz="2400" dirty="0"/>
              <a:t>两物体相距</a:t>
            </a:r>
            <a:r>
              <a:rPr lang="en-US" sz="2400" dirty="0"/>
              <a:t>20 m</a:t>
            </a:r>
            <a:endParaRPr lang="zh-CN" altLang="en-US" sz="2400" dirty="0"/>
          </a:p>
          <a:p>
            <a:r>
              <a:rPr lang="en-US" sz="2400" dirty="0"/>
              <a:t>B.</a:t>
            </a:r>
            <a:r>
              <a:rPr lang="zh-CN" altLang="en-US" sz="2400" dirty="0"/>
              <a:t>在</a:t>
            </a:r>
            <a:r>
              <a:rPr lang="en-US" sz="2400" dirty="0"/>
              <a:t>0</a:t>
            </a:r>
            <a:r>
              <a:rPr lang="zh-CN" altLang="en-US" sz="2400" dirty="0"/>
              <a:t>～</a:t>
            </a:r>
            <a:r>
              <a:rPr lang="en-US" sz="2400" dirty="0"/>
              <a:t>10 s</a:t>
            </a:r>
            <a:r>
              <a:rPr lang="zh-CN" altLang="en-US" sz="2400" dirty="0"/>
              <a:t>这段时间内</a:t>
            </a:r>
            <a:r>
              <a:rPr lang="en-US" sz="2400" dirty="0"/>
              <a:t>,</a:t>
            </a:r>
            <a:r>
              <a:rPr lang="zh-CN" altLang="en-US" sz="2400" dirty="0"/>
              <a:t>两物体间的距离逐渐减小</a:t>
            </a:r>
          </a:p>
          <a:p>
            <a:r>
              <a:rPr lang="en-US" sz="2400" dirty="0"/>
              <a:t>C.</a:t>
            </a:r>
            <a:r>
              <a:rPr lang="zh-CN" altLang="en-US" sz="2400" dirty="0"/>
              <a:t>在</a:t>
            </a:r>
            <a:r>
              <a:rPr lang="en-US" sz="2400" dirty="0"/>
              <a:t>10</a:t>
            </a:r>
            <a:r>
              <a:rPr lang="zh-CN" altLang="en-US" sz="2400" dirty="0"/>
              <a:t>～</a:t>
            </a:r>
            <a:r>
              <a:rPr lang="en-US" sz="2400" dirty="0"/>
              <a:t>25 s</a:t>
            </a:r>
            <a:r>
              <a:rPr lang="zh-CN" altLang="en-US" sz="2400" dirty="0"/>
              <a:t>这段时间内</a:t>
            </a:r>
            <a:r>
              <a:rPr lang="en-US" sz="2400" dirty="0"/>
              <a:t>,</a:t>
            </a:r>
            <a:r>
              <a:rPr lang="zh-CN" altLang="en-US" sz="2400" dirty="0"/>
              <a:t>两物体间的距离逐渐减小</a:t>
            </a:r>
          </a:p>
          <a:p>
            <a:r>
              <a:rPr lang="en-US" sz="2400" dirty="0"/>
              <a:t>D.</a:t>
            </a:r>
            <a:r>
              <a:rPr lang="zh-CN" altLang="en-US" sz="2400" dirty="0"/>
              <a:t>两物体在</a:t>
            </a:r>
            <a:r>
              <a:rPr lang="en-US" sz="2400" dirty="0"/>
              <a:t>10 s</a:t>
            </a:r>
            <a:r>
              <a:rPr lang="zh-CN" altLang="en-US" sz="2400" dirty="0"/>
              <a:t>时相距最远</a:t>
            </a:r>
            <a:r>
              <a:rPr lang="en-US" sz="2400" dirty="0"/>
              <a:t>,</a:t>
            </a:r>
            <a:r>
              <a:rPr lang="zh-CN" altLang="en-US" sz="2400" dirty="0"/>
              <a:t>在</a:t>
            </a:r>
            <a:r>
              <a:rPr lang="en-US" sz="2400" dirty="0"/>
              <a:t>25 s</a:t>
            </a:r>
            <a:r>
              <a:rPr lang="zh-CN" altLang="en-US" sz="2400" dirty="0"/>
              <a:t>时相遇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3909" y="3429000"/>
            <a:ext cx="10032682" cy="142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乙在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t=10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时开始运动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此时两物体间的距离大于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20 m,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0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～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10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这段时间内乙静止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而甲向正方向运动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两物体间的距离逐渐增大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～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25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这段时间内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甲在前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乙在后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并且两物体间的距离逐渐减小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,10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末两物体间的距离最大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,25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末两物体的位置相同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即相遇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),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C,D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16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N21BX1YJXJCWL40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8058103" y="1232284"/>
            <a:ext cx="2486733" cy="1769067"/>
          </a:xfrm>
          <a:prstGeom prst="rect">
            <a:avLst/>
          </a:prstGeom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548</Words>
  <Application>Microsoft Office PowerPoint</Application>
  <PresentationFormat>宽屏</PresentationFormat>
  <Paragraphs>34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3" baseType="lpstr">
      <vt:lpstr>等线</vt:lpstr>
      <vt:lpstr>等线 Light</vt:lpstr>
      <vt:lpstr>黑体</vt:lpstr>
      <vt:lpstr>楷体</vt:lpstr>
      <vt:lpstr>宋体</vt:lpstr>
      <vt:lpstr>Arial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2</cp:revision>
  <dcterms:created xsi:type="dcterms:W3CDTF">2021-09-06T02:29:36Z</dcterms:created>
  <dcterms:modified xsi:type="dcterms:W3CDTF">2021-09-06T06:16:07Z</dcterms:modified>
</cp:coreProperties>
</file>