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321" r:id="rId3"/>
    <p:sldId id="315" r:id="rId4"/>
    <p:sldId id="273" r:id="rId5"/>
    <p:sldId id="290" r:id="rId6"/>
    <p:sldId id="312" r:id="rId7"/>
    <p:sldId id="308" r:id="rId8"/>
    <p:sldId id="316" r:id="rId9"/>
    <p:sldId id="317" r:id="rId10"/>
    <p:sldId id="292" r:id="rId12"/>
    <p:sldId id="306" r:id="rId13"/>
    <p:sldId id="318" r:id="rId14"/>
    <p:sldId id="314" r:id="rId15"/>
    <p:sldId id="320" r:id="rId16"/>
    <p:sldId id="294" r:id="rId1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170CA4"/>
    <a:srgbClr val="FF66CC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062"/>
    <p:restoredTop sz="98956"/>
  </p:normalViewPr>
  <p:slideViewPr>
    <p:cSldViewPr snapToGrid="0" showGuides="1">
      <p:cViewPr>
        <p:scale>
          <a:sx n="57" d="100"/>
          <a:sy n="57" d="100"/>
        </p:scale>
        <p:origin x="-1644" y="-360"/>
      </p:cViewPr>
      <p:guideLst>
        <p:guide orient="horz" pos="1026"/>
        <p:guide pos="25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white"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b="0" dirty="0">
                <a:latin typeface="Arial" panose="020B0604020202020204" pitchFamily="34" charset="0"/>
              </a:rPr>
            </a:fld>
            <a:endParaRPr lang="zh-CN" altLang="en-US" sz="1200" b="0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b="0" dirty="0">
                <a:latin typeface="Arial" panose="020B0604020202020204" pitchFamily="34" charset="0"/>
              </a:rPr>
            </a:fld>
            <a:endParaRPr lang="en-US" altLang="zh-CN" sz="1200" b="0" dirty="0">
              <a:latin typeface="Arial" panose="020B0604020202020204" pitchFamily="34" charset="0"/>
            </a:endParaRPr>
          </a:p>
        </p:txBody>
      </p:sp>
      <p:sp>
        <p:nvSpPr>
          <p:cNvPr id="17411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7412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wmf"/><Relationship Id="rId1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Text Box 7"/>
          <p:cNvSpPr txBox="1"/>
          <p:nvPr/>
        </p:nvSpPr>
        <p:spPr>
          <a:xfrm>
            <a:off x="0" y="2260600"/>
            <a:ext cx="9144000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en-US" sz="4400" b="0" dirty="0">
                <a:latin typeface="Times New Roman" panose="02020603050405020304" pitchFamily="18" charset="0"/>
              </a:rPr>
              <a:t>1</a:t>
            </a:r>
            <a:r>
              <a:rPr lang="en-US" altLang="zh-CN" sz="4400" b="0" dirty="0">
                <a:latin typeface="Times New Roman" panose="02020603050405020304" pitchFamily="18" charset="0"/>
              </a:rPr>
              <a:t>2</a:t>
            </a:r>
            <a:r>
              <a:rPr lang="en-US" altLang="en-US" sz="4400" b="0" dirty="0">
                <a:latin typeface="Times New Roman" panose="02020603050405020304" pitchFamily="18" charset="0"/>
              </a:rPr>
              <a:t>.</a:t>
            </a:r>
            <a:r>
              <a:rPr lang="en-US" altLang="zh-CN" sz="4400" b="0" dirty="0">
                <a:latin typeface="Times New Roman" panose="02020603050405020304" pitchFamily="18" charset="0"/>
              </a:rPr>
              <a:t>3</a:t>
            </a:r>
            <a:r>
              <a:rPr lang="en-US" altLang="zh-CN" sz="4400" dirty="0">
                <a:latin typeface="宋体" panose="02010600030101010101" pitchFamily="2" charset="-122"/>
              </a:rPr>
              <a:t> </a:t>
            </a:r>
            <a:r>
              <a:rPr lang="zh-CN" altLang="en-US" sz="4400" dirty="0">
                <a:latin typeface="宋体" panose="02010600030101010101" pitchFamily="2" charset="-122"/>
              </a:rPr>
              <a:t>角的平分线的性质</a:t>
            </a:r>
            <a:br>
              <a:rPr lang="zh-CN" altLang="en-US" sz="4400" dirty="0">
                <a:latin typeface="宋体" panose="02010600030101010101" pitchFamily="2" charset="-122"/>
              </a:rPr>
            </a:br>
            <a:r>
              <a:rPr lang="zh-CN" altLang="en-US" sz="4400" dirty="0">
                <a:latin typeface="宋体" panose="02010600030101010101" pitchFamily="2" charset="-122"/>
              </a:rPr>
              <a:t> </a:t>
            </a:r>
            <a:r>
              <a:rPr lang="zh-CN" altLang="en-US" sz="4400" dirty="0">
                <a:solidFill>
                  <a:srgbClr val="000000"/>
                </a:solidFill>
                <a:latin typeface="宋体" panose="02010600030101010101" pitchFamily="2" charset="-122"/>
              </a:rPr>
              <a:t>（第</a:t>
            </a:r>
            <a:r>
              <a:rPr lang="en-US" altLang="zh-CN" sz="4400" b="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4400" dirty="0">
                <a:solidFill>
                  <a:srgbClr val="000000"/>
                </a:solidFill>
                <a:latin typeface="宋体" panose="02010600030101010101" pitchFamily="2" charset="-122"/>
              </a:rPr>
              <a:t>课时）</a:t>
            </a:r>
            <a:endParaRPr lang="zh-CN" altLang="en-US" sz="44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Rectangle 2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b="0" dirty="0">
              <a:latin typeface="Times New Roman" panose="02020603050405020304" pitchFamily="18" charset="0"/>
            </a:endParaRPr>
          </a:p>
        </p:txBody>
      </p:sp>
      <p:sp>
        <p:nvSpPr>
          <p:cNvPr id="8200" name="Rectangle 9"/>
          <p:cNvSpPr>
            <a:spLocks noChangeArrowheads="1"/>
          </p:cNvSpPr>
          <p:nvPr/>
        </p:nvSpPr>
        <p:spPr bwMode="auto">
          <a:xfrm>
            <a:off x="209550" y="3190875"/>
            <a:ext cx="6364288" cy="20716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　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　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∵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OC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是∠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AO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的平分线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PD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⊥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OA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PE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⊥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OB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PD</a:t>
            </a:r>
            <a:r>
              <a:rPr kumimoji="0" lang="zh-CN" altLang="en-US" sz="28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=</a:t>
            </a:r>
            <a:r>
              <a:rPr kumimoji="0" lang="zh-CN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PE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．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101" name="矩形 6"/>
          <p:cNvSpPr/>
          <p:nvPr/>
        </p:nvSpPr>
        <p:spPr>
          <a:xfrm>
            <a:off x="238125" y="642938"/>
            <a:ext cx="8493125" cy="584200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dirty="0">
                <a:latin typeface="宋体" panose="02010600030101010101" pitchFamily="2" charset="-122"/>
              </a:rPr>
              <a:t> 角的平分线的性质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  <p:sp>
        <p:nvSpPr>
          <p:cNvPr id="4102" name="内容占位符 2"/>
          <p:cNvSpPr/>
          <p:nvPr/>
        </p:nvSpPr>
        <p:spPr>
          <a:xfrm>
            <a:off x="209550" y="1638300"/>
            <a:ext cx="8934450" cy="15208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宋体" panose="02010600030101010101" pitchFamily="2" charset="-122"/>
              </a:rPr>
              <a:t>　　</a:t>
            </a:r>
            <a:r>
              <a:rPr lang="en-US" altLang="zh-CN" dirty="0">
                <a:latin typeface="宋体" panose="02010600030101010101" pitchFamily="2" charset="-122"/>
              </a:rPr>
              <a:t> </a:t>
            </a:r>
            <a:r>
              <a:rPr lang="zh-CN" altLang="en-US" dirty="0">
                <a:latin typeface="宋体" panose="02010600030101010101" pitchFamily="2" charset="-122"/>
              </a:rPr>
              <a:t> </a:t>
            </a:r>
            <a:endParaRPr lang="en-US" altLang="zh-CN" dirty="0">
              <a:latin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</a:rPr>
              <a:t>“角平分线上的点到角的两边的距离相等”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4103" name="Group 34"/>
          <p:cNvGrpSpPr/>
          <p:nvPr/>
        </p:nvGrpSpPr>
        <p:grpSpPr>
          <a:xfrm>
            <a:off x="4511675" y="3614738"/>
            <a:ext cx="4186238" cy="2830512"/>
            <a:chOff x="2850" y="2269"/>
            <a:chExt cx="2637" cy="1783"/>
          </a:xfrm>
        </p:grpSpPr>
        <p:pic>
          <p:nvPicPr>
            <p:cNvPr id="4106" name="Picture 3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068" y="2454"/>
              <a:ext cx="2248" cy="137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7" name="Rectangle 36"/>
            <p:cNvSpPr/>
            <p:nvPr/>
          </p:nvSpPr>
          <p:spPr>
            <a:xfrm>
              <a:off x="4842" y="226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A</a:t>
              </a:r>
              <a:endParaRPr lang="zh-CN" altLang="en-US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4108" name="Rectangle 37"/>
            <p:cNvSpPr/>
            <p:nvPr/>
          </p:nvSpPr>
          <p:spPr>
            <a:xfrm>
              <a:off x="5234" y="358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B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4109" name="Rectangle 38"/>
            <p:cNvSpPr/>
            <p:nvPr/>
          </p:nvSpPr>
          <p:spPr>
            <a:xfrm>
              <a:off x="2850" y="3597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O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4110" name="Rectangle 39"/>
            <p:cNvSpPr/>
            <p:nvPr/>
          </p:nvSpPr>
          <p:spPr>
            <a:xfrm>
              <a:off x="4610" y="320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P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4111" name="Rectangle 40"/>
            <p:cNvSpPr/>
            <p:nvPr/>
          </p:nvSpPr>
          <p:spPr>
            <a:xfrm>
              <a:off x="5122" y="2909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C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4112" name="Rectangle 41"/>
            <p:cNvSpPr/>
            <p:nvPr/>
          </p:nvSpPr>
          <p:spPr>
            <a:xfrm>
              <a:off x="4122" y="2621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D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4113" name="Rectangle 42"/>
            <p:cNvSpPr/>
            <p:nvPr/>
          </p:nvSpPr>
          <p:spPr>
            <a:xfrm>
              <a:off x="4490" y="372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E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6" name="椭圆 15"/>
          <p:cNvSpPr/>
          <p:nvPr/>
        </p:nvSpPr>
        <p:spPr>
          <a:xfrm>
            <a:off x="5668963" y="5532438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761038" y="5807075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charRg st="21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charRg st="50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96" name="Text Box 28"/>
          <p:cNvSpPr txBox="1"/>
          <p:nvPr/>
        </p:nvSpPr>
        <p:spPr>
          <a:xfrm>
            <a:off x="1284288" y="2100263"/>
            <a:ext cx="8748712" cy="13223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角的内部</a:t>
            </a: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到角的两边距离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相等的点在角的平分线上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．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124" name="矩形 6"/>
          <p:cNvSpPr/>
          <p:nvPr/>
        </p:nvSpPr>
        <p:spPr>
          <a:xfrm>
            <a:off x="238125" y="642938"/>
            <a:ext cx="7718425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dirty="0">
                <a:latin typeface="宋体" panose="02010600030101010101" pitchFamily="2" charset="-122"/>
              </a:rPr>
              <a:t>探索并证明角平分线的性质定理的逆定理 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  <p:grpSp>
        <p:nvGrpSpPr>
          <p:cNvPr id="5125" name="Group 34"/>
          <p:cNvGrpSpPr/>
          <p:nvPr/>
        </p:nvGrpSpPr>
        <p:grpSpPr>
          <a:xfrm>
            <a:off x="4511675" y="3614738"/>
            <a:ext cx="4186238" cy="2830512"/>
            <a:chOff x="2850" y="2269"/>
            <a:chExt cx="2637" cy="1783"/>
          </a:xfrm>
        </p:grpSpPr>
        <p:pic>
          <p:nvPicPr>
            <p:cNvPr id="5127" name="Picture 3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068" y="2454"/>
              <a:ext cx="2248" cy="137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28" name="Rectangle 36"/>
            <p:cNvSpPr/>
            <p:nvPr/>
          </p:nvSpPr>
          <p:spPr>
            <a:xfrm>
              <a:off x="4842" y="226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A</a:t>
              </a:r>
              <a:endParaRPr lang="zh-CN" altLang="en-US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5129" name="Rectangle 37"/>
            <p:cNvSpPr/>
            <p:nvPr/>
          </p:nvSpPr>
          <p:spPr>
            <a:xfrm>
              <a:off x="5234" y="358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B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5130" name="Rectangle 38"/>
            <p:cNvSpPr/>
            <p:nvPr/>
          </p:nvSpPr>
          <p:spPr>
            <a:xfrm>
              <a:off x="2850" y="3597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O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5131" name="Rectangle 39"/>
            <p:cNvSpPr/>
            <p:nvPr/>
          </p:nvSpPr>
          <p:spPr>
            <a:xfrm>
              <a:off x="4610" y="320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P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5132" name="Rectangle 40"/>
            <p:cNvSpPr/>
            <p:nvPr/>
          </p:nvSpPr>
          <p:spPr>
            <a:xfrm>
              <a:off x="5122" y="2909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C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5133" name="Rectangle 41"/>
            <p:cNvSpPr/>
            <p:nvPr/>
          </p:nvSpPr>
          <p:spPr>
            <a:xfrm>
              <a:off x="4122" y="2621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D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5134" name="Rectangle 42"/>
            <p:cNvSpPr/>
            <p:nvPr/>
          </p:nvSpPr>
          <p:spPr>
            <a:xfrm>
              <a:off x="4490" y="372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E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0" y="4019550"/>
            <a:ext cx="6364288" cy="20716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　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　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∵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PD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⊥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OA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PE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⊥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OB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</a:t>
            </a:r>
            <a:r>
              <a:rPr kumimoji="0" lang="zh-CN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PD</a:t>
            </a:r>
            <a:r>
              <a:rPr kumimoji="0" lang="zh-CN" altLang="en-US" sz="28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=</a:t>
            </a:r>
            <a:r>
              <a:rPr kumimoji="0" lang="zh-CN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PE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OP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是∠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AO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的平分线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．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26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12" name="Text Box 52"/>
          <p:cNvSpPr txBox="1"/>
          <p:nvPr/>
        </p:nvSpPr>
        <p:spPr>
          <a:xfrm>
            <a:off x="8054975" y="2114550"/>
            <a:ext cx="5048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0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endParaRPr lang="en-US" altLang="zh-CN" b="0" dirty="0">
              <a:solidFill>
                <a:schemeClr val="hlink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148" name="矩形 6"/>
          <p:cNvSpPr/>
          <p:nvPr/>
        </p:nvSpPr>
        <p:spPr>
          <a:xfrm>
            <a:off x="238125" y="642938"/>
            <a:ext cx="60753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dirty="0">
                <a:latin typeface="宋体" panose="02010600030101010101" pitchFamily="2" charset="-122"/>
              </a:rPr>
              <a:t>应用角平分线性质定理的逆定理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  <p:grpSp>
        <p:nvGrpSpPr>
          <p:cNvPr id="6149" name="Group 71"/>
          <p:cNvGrpSpPr/>
          <p:nvPr/>
        </p:nvGrpSpPr>
        <p:grpSpPr>
          <a:xfrm>
            <a:off x="2114550" y="3241675"/>
            <a:ext cx="4532313" cy="3024188"/>
            <a:chOff x="1332" y="2042"/>
            <a:chExt cx="2855" cy="1905"/>
          </a:xfrm>
        </p:grpSpPr>
        <p:pic>
          <p:nvPicPr>
            <p:cNvPr id="6151" name="Picture 62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59" y="2256"/>
              <a:ext cx="2430" cy="147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52" name="Rectangle 64"/>
            <p:cNvSpPr/>
            <p:nvPr/>
          </p:nvSpPr>
          <p:spPr>
            <a:xfrm>
              <a:off x="3478" y="2042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A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53" name="Rectangle 65"/>
            <p:cNvSpPr/>
            <p:nvPr/>
          </p:nvSpPr>
          <p:spPr>
            <a:xfrm>
              <a:off x="3934" y="3494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B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54" name="Rectangle 66"/>
            <p:cNvSpPr/>
            <p:nvPr/>
          </p:nvSpPr>
          <p:spPr>
            <a:xfrm>
              <a:off x="1332" y="349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O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55" name="Rectangle 67"/>
            <p:cNvSpPr/>
            <p:nvPr/>
          </p:nvSpPr>
          <p:spPr>
            <a:xfrm>
              <a:off x="3227" y="305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Q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56" name="Rectangle 68"/>
            <p:cNvSpPr/>
            <p:nvPr/>
          </p:nvSpPr>
          <p:spPr>
            <a:xfrm>
              <a:off x="2670" y="2440"/>
              <a:ext cx="30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M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57" name="Rectangle 69"/>
            <p:cNvSpPr/>
            <p:nvPr/>
          </p:nvSpPr>
          <p:spPr>
            <a:xfrm>
              <a:off x="3109" y="3620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N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6150" name="内容占位符 2"/>
          <p:cNvSpPr/>
          <p:nvPr/>
        </p:nvSpPr>
        <p:spPr>
          <a:xfrm>
            <a:off x="-25400" y="1574800"/>
            <a:ext cx="9144000" cy="12668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b="0" dirty="0">
                <a:latin typeface="Times New Roman" panose="02020603050405020304" pitchFamily="18" charset="0"/>
              </a:rPr>
              <a:t>　　</a:t>
            </a:r>
            <a:r>
              <a:rPr lang="en-US" altLang="zh-CN" b="0" dirty="0"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</a:rPr>
              <a:t>．判断题：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        （</a:t>
            </a:r>
            <a:r>
              <a:rPr lang="en-US" altLang="zh-CN" b="0" dirty="0"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</a:rPr>
              <a:t>）如图，若</a:t>
            </a:r>
            <a:r>
              <a:rPr lang="en-US" altLang="zh-CN" b="0" i="1" dirty="0">
                <a:latin typeface="Times New Roman" panose="02020603050405020304" pitchFamily="18" charset="0"/>
              </a:rPr>
              <a:t>QM </a:t>
            </a:r>
            <a:r>
              <a:rPr lang="en-US" altLang="zh-CN" dirty="0">
                <a:latin typeface="宋体" panose="02010600030101010101" pitchFamily="2" charset="-122"/>
              </a:rPr>
              <a:t>=</a:t>
            </a:r>
            <a:r>
              <a:rPr lang="en-US" altLang="zh-CN" b="0" i="1" dirty="0">
                <a:latin typeface="Times New Roman" panose="02020603050405020304" pitchFamily="18" charset="0"/>
              </a:rPr>
              <a:t>QN</a:t>
            </a:r>
            <a:r>
              <a:rPr lang="zh-CN" altLang="en-US" dirty="0">
                <a:latin typeface="Times New Roman" panose="02020603050405020304" pitchFamily="18" charset="0"/>
              </a:rPr>
              <a:t>，则</a:t>
            </a:r>
            <a:r>
              <a:rPr lang="en-US" altLang="zh-CN" b="0" i="1" dirty="0">
                <a:latin typeface="Times New Roman" panose="02020603050405020304" pitchFamily="18" charset="0"/>
              </a:rPr>
              <a:t>OQ </a:t>
            </a:r>
            <a:r>
              <a:rPr lang="zh-CN" altLang="en-US" dirty="0">
                <a:latin typeface="Times New Roman" panose="02020603050405020304" pitchFamily="18" charset="0"/>
              </a:rPr>
              <a:t>平分∠</a:t>
            </a:r>
            <a:r>
              <a:rPr lang="en-US" altLang="zh-CN" b="0" i="1" dirty="0">
                <a:latin typeface="Times New Roman" panose="02020603050405020304" pitchFamily="18" charset="0"/>
              </a:rPr>
              <a:t>AOB</a:t>
            </a:r>
            <a:r>
              <a:rPr lang="zh-CN" altLang="en-US" dirty="0">
                <a:latin typeface="Times New Roman" panose="02020603050405020304" pitchFamily="18" charset="0"/>
              </a:rPr>
              <a:t>；</a:t>
            </a:r>
            <a:r>
              <a:rPr lang="en-US" altLang="zh-CN" dirty="0">
                <a:latin typeface="宋体" panose="02010600030101010101" pitchFamily="2" charset="-122"/>
              </a:rPr>
              <a:t>(   )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13" name="Text Box 53"/>
          <p:cNvSpPr txBox="1"/>
          <p:nvPr/>
        </p:nvSpPr>
        <p:spPr>
          <a:xfrm>
            <a:off x="7469188" y="2647950"/>
            <a:ext cx="5048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0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endParaRPr lang="en-US" altLang="zh-CN" b="0" dirty="0">
              <a:solidFill>
                <a:schemeClr val="hlink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172" name="矩形 6"/>
          <p:cNvSpPr/>
          <p:nvPr/>
        </p:nvSpPr>
        <p:spPr>
          <a:xfrm>
            <a:off x="238125" y="642938"/>
            <a:ext cx="60753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dirty="0">
                <a:latin typeface="宋体" panose="02010600030101010101" pitchFamily="2" charset="-122"/>
              </a:rPr>
              <a:t>应用角平分线性质定理的逆定理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  <p:grpSp>
        <p:nvGrpSpPr>
          <p:cNvPr id="7173" name="Group 42"/>
          <p:cNvGrpSpPr/>
          <p:nvPr/>
        </p:nvGrpSpPr>
        <p:grpSpPr>
          <a:xfrm>
            <a:off x="2114550" y="3241675"/>
            <a:ext cx="4532313" cy="3024188"/>
            <a:chOff x="1324" y="2042"/>
            <a:chExt cx="2855" cy="1905"/>
          </a:xfrm>
        </p:grpSpPr>
        <p:sp>
          <p:nvSpPr>
            <p:cNvPr id="7175" name="Rectangle 43"/>
            <p:cNvSpPr/>
            <p:nvPr/>
          </p:nvSpPr>
          <p:spPr>
            <a:xfrm>
              <a:off x="3470" y="2042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A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7176" name="Rectangle 44"/>
            <p:cNvSpPr/>
            <p:nvPr/>
          </p:nvSpPr>
          <p:spPr>
            <a:xfrm>
              <a:off x="3926" y="3494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B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7177" name="Rectangle 45"/>
            <p:cNvSpPr/>
            <p:nvPr/>
          </p:nvSpPr>
          <p:spPr>
            <a:xfrm>
              <a:off x="1324" y="349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O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7178" name="Rectangle 46"/>
            <p:cNvSpPr/>
            <p:nvPr/>
          </p:nvSpPr>
          <p:spPr>
            <a:xfrm>
              <a:off x="3219" y="305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Q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7179" name="Rectangle 47"/>
            <p:cNvSpPr/>
            <p:nvPr/>
          </p:nvSpPr>
          <p:spPr>
            <a:xfrm>
              <a:off x="2662" y="2440"/>
              <a:ext cx="30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M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7180" name="Rectangle 48"/>
            <p:cNvSpPr/>
            <p:nvPr/>
          </p:nvSpPr>
          <p:spPr>
            <a:xfrm>
              <a:off x="3101" y="3620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N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pic>
          <p:nvPicPr>
            <p:cNvPr id="7181" name="Picture 49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46" y="2259"/>
              <a:ext cx="2430" cy="147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7174" name="内容占位符 2"/>
          <p:cNvSpPr/>
          <p:nvPr/>
        </p:nvSpPr>
        <p:spPr>
          <a:xfrm>
            <a:off x="-69850" y="1687513"/>
            <a:ext cx="8820150" cy="21558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b="0" dirty="0">
                <a:latin typeface="Times New Roman" panose="02020603050405020304" pitchFamily="18" charset="0"/>
              </a:rPr>
              <a:t>　　   </a:t>
            </a:r>
            <a:r>
              <a:rPr lang="en-US" altLang="zh-CN" b="0" dirty="0"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</a:rPr>
              <a:t>．判断题：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          （</a:t>
            </a:r>
            <a:r>
              <a:rPr lang="en-US" altLang="zh-CN" b="0" dirty="0">
                <a:latin typeface="Times New Roman" panose="02020603050405020304" pitchFamily="18" charset="0"/>
              </a:rPr>
              <a:t>2</a:t>
            </a:r>
            <a:r>
              <a:rPr lang="zh-CN" altLang="en-US" dirty="0">
                <a:latin typeface="Times New Roman" panose="02020603050405020304" pitchFamily="18" charset="0"/>
              </a:rPr>
              <a:t>）如图，若</a:t>
            </a:r>
            <a:r>
              <a:rPr lang="en-US" altLang="zh-CN" b="0" i="1" dirty="0">
                <a:latin typeface="Times New Roman" panose="02020603050405020304" pitchFamily="18" charset="0"/>
              </a:rPr>
              <a:t>QM</a:t>
            </a:r>
            <a:r>
              <a:rPr lang="en-US" altLang="zh-CN" dirty="0">
                <a:latin typeface="Times New Roman" panose="02020603050405020304" pitchFamily="18" charset="0"/>
              </a:rPr>
              <a:t>⊥</a:t>
            </a:r>
            <a:r>
              <a:rPr lang="en-US" altLang="zh-CN" b="0" i="1" dirty="0">
                <a:latin typeface="Times New Roman" panose="02020603050405020304" pitchFamily="18" charset="0"/>
              </a:rPr>
              <a:t>OA </a:t>
            </a:r>
            <a:r>
              <a:rPr lang="zh-CN" altLang="en-US" dirty="0">
                <a:latin typeface="Times New Roman" panose="02020603050405020304" pitchFamily="18" charset="0"/>
              </a:rPr>
              <a:t>于</a:t>
            </a:r>
            <a:r>
              <a:rPr lang="en-US" altLang="zh-CN" b="0" i="1" dirty="0">
                <a:latin typeface="Times New Roman" panose="02020603050405020304" pitchFamily="18" charset="0"/>
              </a:rPr>
              <a:t>M</a:t>
            </a:r>
            <a:r>
              <a:rPr lang="zh-CN" altLang="en-US" dirty="0">
                <a:latin typeface="Times New Roman" panose="02020603050405020304" pitchFamily="18" charset="0"/>
              </a:rPr>
              <a:t>，</a:t>
            </a:r>
            <a:r>
              <a:rPr lang="en-US" altLang="zh-CN" b="0" i="1" dirty="0">
                <a:latin typeface="Times New Roman" panose="02020603050405020304" pitchFamily="18" charset="0"/>
              </a:rPr>
              <a:t>QN</a:t>
            </a:r>
            <a:r>
              <a:rPr lang="en-US" altLang="zh-CN" dirty="0">
                <a:latin typeface="Times New Roman" panose="02020603050405020304" pitchFamily="18" charset="0"/>
              </a:rPr>
              <a:t>⊥</a:t>
            </a:r>
            <a:r>
              <a:rPr lang="en-US" altLang="zh-CN" b="0" i="1" dirty="0">
                <a:latin typeface="Times New Roman" panose="02020603050405020304" pitchFamily="18" charset="0"/>
              </a:rPr>
              <a:t>OB </a:t>
            </a:r>
            <a:r>
              <a:rPr lang="zh-CN" altLang="en-US" dirty="0">
                <a:latin typeface="Times New Roman" panose="02020603050405020304" pitchFamily="18" charset="0"/>
              </a:rPr>
              <a:t>于</a:t>
            </a:r>
            <a:r>
              <a:rPr lang="en-US" altLang="zh-CN" b="0" i="1" dirty="0">
                <a:latin typeface="Times New Roman" panose="02020603050405020304" pitchFamily="18" charset="0"/>
              </a:rPr>
              <a:t>N</a:t>
            </a:r>
            <a:r>
              <a:rPr lang="zh-CN" altLang="en-US" dirty="0">
                <a:latin typeface="Times New Roman" panose="02020603050405020304" pitchFamily="18" charset="0"/>
              </a:rPr>
              <a:t>，则</a:t>
            </a:r>
            <a:r>
              <a:rPr lang="en-US" altLang="zh-CN" b="0" i="1" dirty="0">
                <a:latin typeface="Times New Roman" panose="02020603050405020304" pitchFamily="18" charset="0"/>
              </a:rPr>
              <a:t>OQ</a:t>
            </a:r>
            <a:r>
              <a:rPr lang="zh-CN" altLang="en-US" dirty="0">
                <a:latin typeface="Times New Roman" panose="02020603050405020304" pitchFamily="18" charset="0"/>
              </a:rPr>
              <a:t>是∠</a:t>
            </a:r>
            <a:r>
              <a:rPr lang="en-US" altLang="zh-CN" b="0" i="1" dirty="0">
                <a:latin typeface="Times New Roman" panose="02020603050405020304" pitchFamily="18" charset="0"/>
              </a:rPr>
              <a:t>AOB </a:t>
            </a:r>
            <a:r>
              <a:rPr lang="zh-CN" altLang="en-US" dirty="0">
                <a:latin typeface="Times New Roman" panose="02020603050405020304" pitchFamily="18" charset="0"/>
              </a:rPr>
              <a:t>的平分线；                                   </a:t>
            </a:r>
            <a:r>
              <a:rPr lang="en-US" altLang="zh-CN" dirty="0">
                <a:latin typeface="宋体" panose="02010600030101010101" pitchFamily="2" charset="-122"/>
              </a:rPr>
              <a:t>(   )</a:t>
            </a:r>
            <a:r>
              <a:rPr lang="zh-CN" altLang="en-US" dirty="0">
                <a:latin typeface="宋体" panose="02010600030101010101" pitchFamily="2" charset="-122"/>
              </a:rPr>
              <a:t> </a:t>
            </a:r>
            <a:r>
              <a:rPr lang="zh-CN" altLang="en-US" dirty="0">
                <a:latin typeface="Times New Roman" panose="02020603050405020304" pitchFamily="18" charset="0"/>
              </a:rPr>
              <a:t>                                                                                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14" name="Text Box 54"/>
          <p:cNvSpPr txBox="1"/>
          <p:nvPr/>
        </p:nvSpPr>
        <p:spPr>
          <a:xfrm>
            <a:off x="7235825" y="2581275"/>
            <a:ext cx="5048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</a:t>
            </a:r>
            <a:endParaRPr lang="en-US" altLang="zh-CN" sz="3200" dirty="0">
              <a:solidFill>
                <a:schemeClr val="hlink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196" name="矩形 6"/>
          <p:cNvSpPr/>
          <p:nvPr/>
        </p:nvSpPr>
        <p:spPr>
          <a:xfrm>
            <a:off x="238125" y="642938"/>
            <a:ext cx="60753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dirty="0">
                <a:latin typeface="宋体" panose="02010600030101010101" pitchFamily="2" charset="-122"/>
              </a:rPr>
              <a:t>应用角平分线性质定理的逆定理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  <p:grpSp>
        <p:nvGrpSpPr>
          <p:cNvPr id="8197" name="Group 57"/>
          <p:cNvGrpSpPr/>
          <p:nvPr/>
        </p:nvGrpSpPr>
        <p:grpSpPr>
          <a:xfrm>
            <a:off x="2114550" y="3241675"/>
            <a:ext cx="4532313" cy="3024188"/>
            <a:chOff x="1324" y="2042"/>
            <a:chExt cx="2855" cy="1905"/>
          </a:xfrm>
        </p:grpSpPr>
        <p:sp>
          <p:nvSpPr>
            <p:cNvPr id="8199" name="Rectangle 50"/>
            <p:cNvSpPr/>
            <p:nvPr/>
          </p:nvSpPr>
          <p:spPr>
            <a:xfrm>
              <a:off x="3470" y="2042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A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00" name="Rectangle 51"/>
            <p:cNvSpPr/>
            <p:nvPr/>
          </p:nvSpPr>
          <p:spPr>
            <a:xfrm>
              <a:off x="3926" y="3494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B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01" name="Rectangle 52"/>
            <p:cNvSpPr/>
            <p:nvPr/>
          </p:nvSpPr>
          <p:spPr>
            <a:xfrm>
              <a:off x="1324" y="349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O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02" name="Rectangle 53"/>
            <p:cNvSpPr/>
            <p:nvPr/>
          </p:nvSpPr>
          <p:spPr>
            <a:xfrm>
              <a:off x="3219" y="305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Q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03" name="Rectangle 54"/>
            <p:cNvSpPr/>
            <p:nvPr/>
          </p:nvSpPr>
          <p:spPr>
            <a:xfrm>
              <a:off x="2662" y="2440"/>
              <a:ext cx="30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M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04" name="Rectangle 55"/>
            <p:cNvSpPr/>
            <p:nvPr/>
          </p:nvSpPr>
          <p:spPr>
            <a:xfrm>
              <a:off x="3101" y="3620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</a:rPr>
                <a:t>N</a:t>
              </a:r>
              <a:endParaRPr lang="zh-CN" altLang="en-US" b="0" i="1" dirty="0">
                <a:latin typeface="Times New Roman" panose="02020603050405020304" pitchFamily="18" charset="0"/>
              </a:endParaRPr>
            </a:p>
          </p:txBody>
        </p:sp>
        <p:pic>
          <p:nvPicPr>
            <p:cNvPr id="8205" name="Picture 56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46" y="2259"/>
              <a:ext cx="2430" cy="147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8198" name="内容占位符 2"/>
          <p:cNvSpPr/>
          <p:nvPr/>
        </p:nvSpPr>
        <p:spPr>
          <a:xfrm>
            <a:off x="-146050" y="1685925"/>
            <a:ext cx="9104313" cy="17605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b="0" dirty="0">
                <a:latin typeface="Times New Roman" panose="02020603050405020304" pitchFamily="18" charset="0"/>
              </a:rPr>
              <a:t>            1</a:t>
            </a:r>
            <a:r>
              <a:rPr lang="zh-CN" altLang="en-US" dirty="0">
                <a:latin typeface="Times New Roman" panose="02020603050405020304" pitchFamily="18" charset="0"/>
              </a:rPr>
              <a:t>．判断题：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           （</a:t>
            </a:r>
            <a:r>
              <a:rPr lang="en-US" altLang="zh-CN" b="0" dirty="0">
                <a:latin typeface="Times New Roman" panose="02020603050405020304" pitchFamily="18" charset="0"/>
              </a:rPr>
              <a:t>3</a:t>
            </a:r>
            <a:r>
              <a:rPr lang="zh-CN" altLang="en-US" dirty="0">
                <a:latin typeface="Times New Roman" panose="02020603050405020304" pitchFamily="18" charset="0"/>
              </a:rPr>
              <a:t>）已知：</a:t>
            </a:r>
            <a:r>
              <a:rPr lang="en-US" altLang="zh-CN" b="0" i="1" dirty="0">
                <a:latin typeface="Times New Roman" panose="02020603050405020304" pitchFamily="18" charset="0"/>
              </a:rPr>
              <a:t>Q </a:t>
            </a:r>
            <a:r>
              <a:rPr lang="zh-CN" altLang="en-US" dirty="0">
                <a:latin typeface="Times New Roman" panose="02020603050405020304" pitchFamily="18" charset="0"/>
              </a:rPr>
              <a:t>到</a:t>
            </a:r>
            <a:r>
              <a:rPr lang="en-US" altLang="zh-CN" b="0" i="1" dirty="0">
                <a:latin typeface="Times New Roman" panose="02020603050405020304" pitchFamily="18" charset="0"/>
              </a:rPr>
              <a:t>OA </a:t>
            </a:r>
            <a:r>
              <a:rPr lang="zh-CN" altLang="en-US" dirty="0">
                <a:latin typeface="Times New Roman" panose="02020603050405020304" pitchFamily="18" charset="0"/>
              </a:rPr>
              <a:t>的距离等于</a:t>
            </a:r>
            <a:r>
              <a:rPr lang="en-US" altLang="zh-CN" b="0" dirty="0">
                <a:latin typeface="Times New Roman" panose="02020603050405020304" pitchFamily="18" charset="0"/>
              </a:rPr>
              <a:t>2 cm</a:t>
            </a:r>
            <a:r>
              <a:rPr lang="zh-CN" altLang="en-US" dirty="0">
                <a:latin typeface="Times New Roman" panose="02020603050405020304" pitchFamily="18" charset="0"/>
              </a:rPr>
              <a:t>， 且</a:t>
            </a:r>
            <a:r>
              <a:rPr lang="en-US" altLang="zh-CN" b="0" i="1" dirty="0">
                <a:latin typeface="Times New Roman" panose="02020603050405020304" pitchFamily="18" charset="0"/>
              </a:rPr>
              <a:t>Q </a:t>
            </a:r>
            <a:r>
              <a:rPr lang="zh-CN" altLang="en-US" dirty="0">
                <a:latin typeface="Times New Roman" panose="02020603050405020304" pitchFamily="18" charset="0"/>
              </a:rPr>
              <a:t>到</a:t>
            </a:r>
            <a:r>
              <a:rPr lang="en-US" altLang="zh-CN" b="0" i="1" dirty="0">
                <a:latin typeface="Times New Roman" panose="02020603050405020304" pitchFamily="18" charset="0"/>
              </a:rPr>
              <a:t>OB </a:t>
            </a:r>
            <a:r>
              <a:rPr lang="zh-CN" altLang="en-US" dirty="0">
                <a:latin typeface="Times New Roman" panose="02020603050405020304" pitchFamily="18" charset="0"/>
              </a:rPr>
              <a:t>距离等于</a:t>
            </a:r>
            <a:r>
              <a:rPr lang="en-US" altLang="zh-CN" b="0" dirty="0">
                <a:latin typeface="Times New Roman" panose="02020603050405020304" pitchFamily="18" charset="0"/>
              </a:rPr>
              <a:t>2 cm</a:t>
            </a:r>
            <a:r>
              <a:rPr lang="zh-CN" altLang="en-US" dirty="0">
                <a:latin typeface="Times New Roman" panose="02020603050405020304" pitchFamily="18" charset="0"/>
              </a:rPr>
              <a:t>，则</a:t>
            </a:r>
            <a:r>
              <a:rPr lang="en-US" altLang="zh-CN" b="0" i="1" dirty="0">
                <a:latin typeface="Times New Roman" panose="02020603050405020304" pitchFamily="18" charset="0"/>
              </a:rPr>
              <a:t>Q </a:t>
            </a:r>
            <a:r>
              <a:rPr lang="zh-CN" altLang="en-US" dirty="0">
                <a:latin typeface="Times New Roman" panose="02020603050405020304" pitchFamily="18" charset="0"/>
              </a:rPr>
              <a:t>在∠</a:t>
            </a:r>
            <a:r>
              <a:rPr lang="en-US" altLang="zh-CN" b="0" i="1" dirty="0">
                <a:latin typeface="Times New Roman" panose="02020603050405020304" pitchFamily="18" charset="0"/>
              </a:rPr>
              <a:t>AOB </a:t>
            </a:r>
            <a:r>
              <a:rPr lang="zh-CN" altLang="en-US" dirty="0">
                <a:latin typeface="Times New Roman" panose="02020603050405020304" pitchFamily="18" charset="0"/>
              </a:rPr>
              <a:t>的平分线上．</a:t>
            </a:r>
            <a:r>
              <a:rPr lang="en-US" altLang="zh-CN" dirty="0">
                <a:latin typeface="宋体" panose="02010600030101010101" pitchFamily="2" charset="-122"/>
              </a:rPr>
              <a:t>(   )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                                                                                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219" name="矩形 6"/>
          <p:cNvSpPr/>
          <p:nvPr/>
        </p:nvSpPr>
        <p:spPr>
          <a:xfrm>
            <a:off x="238125" y="642938"/>
            <a:ext cx="7197725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dirty="0">
                <a:latin typeface="宋体" panose="02010600030101010101" pitchFamily="2" charset="-122"/>
              </a:rPr>
              <a:t>解决简单问题，巩固角的平分线的性质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  <p:sp>
        <p:nvSpPr>
          <p:cNvPr id="9220" name="Rectangle 29"/>
          <p:cNvSpPr/>
          <p:nvPr/>
        </p:nvSpPr>
        <p:spPr>
          <a:xfrm>
            <a:off x="241300" y="1628775"/>
            <a:ext cx="9182100" cy="1077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en-US" altLang="zh-CN" sz="3200" dirty="0">
                <a:latin typeface="宋体" panose="02010600030101010101" pitchFamily="2" charset="-122"/>
                <a:sym typeface="宋体" panose="02010600030101010101" pitchFamily="2" charset="-122"/>
              </a:rPr>
              <a:t>4.</a:t>
            </a:r>
            <a:r>
              <a:rPr lang="zh-CN" altLang="en-US" sz="3200" dirty="0">
                <a:latin typeface="宋体" panose="02010600030101010101" pitchFamily="2" charset="-122"/>
                <a:sym typeface="宋体" panose="02010600030101010101" pitchFamily="2" charset="-122"/>
              </a:rPr>
              <a:t>　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如图</a:t>
            </a:r>
            <a:r>
              <a:rPr lang="zh-CN" altLang="en-US" sz="3200" dirty="0">
                <a:latin typeface="宋体" panose="0201060003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3200" dirty="0">
                <a:latin typeface="Cambria Math" panose="02040503050406030204" pitchFamily="18" charset="0"/>
                <a:sym typeface="Cambria Math" panose="02040503050406030204" pitchFamily="18" charset="0"/>
              </a:rPr>
              <a:t>△</a:t>
            </a:r>
            <a:r>
              <a:rPr lang="zh-CN" altLang="en-US" sz="3200" b="0" i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ABC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的角平分线</a:t>
            </a:r>
            <a:r>
              <a:rPr lang="zh-CN" altLang="en-US" sz="3200" b="0" i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BM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，</a:t>
            </a:r>
            <a:r>
              <a:rPr lang="zh-CN" altLang="en-US" sz="3200" b="0" i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CN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相交于点</a:t>
            </a:r>
            <a:r>
              <a:rPr lang="zh-CN" altLang="en-US" sz="3200" b="0" i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P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．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求证：点P在∠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A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的平分线上．</a:t>
            </a:r>
            <a:endParaRPr lang="zh-CN" altLang="en-US" sz="3200" dirty="0">
              <a:latin typeface="Times New Roman" panose="02020603050405020304" pitchFamily="18" charset="0"/>
              <a:ea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grpSp>
        <p:nvGrpSpPr>
          <p:cNvPr id="9221" name="Group 31"/>
          <p:cNvGrpSpPr/>
          <p:nvPr/>
        </p:nvGrpSpPr>
        <p:grpSpPr>
          <a:xfrm>
            <a:off x="1946275" y="3170238"/>
            <a:ext cx="5494338" cy="2551112"/>
            <a:chOff x="1226" y="1997"/>
            <a:chExt cx="3461" cy="1607"/>
          </a:xfrm>
        </p:grpSpPr>
        <p:sp>
          <p:nvSpPr>
            <p:cNvPr id="9233" name="Rectangle 21"/>
            <p:cNvSpPr/>
            <p:nvPr/>
          </p:nvSpPr>
          <p:spPr>
            <a:xfrm>
              <a:off x="2450" y="199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A</a:t>
              </a:r>
              <a:endParaRPr lang="zh-CN" altLang="en-US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9234" name="Rectangle 22"/>
            <p:cNvSpPr/>
            <p:nvPr/>
          </p:nvSpPr>
          <p:spPr>
            <a:xfrm>
              <a:off x="1226" y="326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B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9235" name="Rectangle 23"/>
            <p:cNvSpPr/>
            <p:nvPr/>
          </p:nvSpPr>
          <p:spPr>
            <a:xfrm>
              <a:off x="4434" y="327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C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9236" name="Rectangle 24"/>
            <p:cNvSpPr/>
            <p:nvPr/>
          </p:nvSpPr>
          <p:spPr>
            <a:xfrm>
              <a:off x="2506" y="292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P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9237" name="Rectangle 25"/>
            <p:cNvSpPr/>
            <p:nvPr/>
          </p:nvSpPr>
          <p:spPr>
            <a:xfrm>
              <a:off x="3186" y="244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M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9238" name="Rectangle 26"/>
            <p:cNvSpPr/>
            <p:nvPr/>
          </p:nvSpPr>
          <p:spPr>
            <a:xfrm>
              <a:off x="1834" y="256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0" i="1" dirty="0">
                  <a:latin typeface="Times New Roman" panose="02020603050405020304" pitchFamily="18" charset="0"/>
                  <a:cs typeface="Times New Roman" panose="02020603050405020304" pitchFamily="18" charset="0"/>
                  <a:sym typeface="Times New Roman" panose="02020603050405020304" pitchFamily="18" charset="0"/>
                </a:rPr>
                <a:t>N</a:t>
              </a:r>
              <a:endParaRPr lang="en-US" altLang="zh-CN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pic>
          <p:nvPicPr>
            <p:cNvPr id="9239" name="Picture 30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413" y="2243"/>
              <a:ext cx="3076" cy="1266"/>
            </a:xfrm>
            <a:prstGeom prst="rect">
              <a:avLst/>
            </a:prstGeom>
            <a:noFill/>
            <a:ln w="9525">
              <a:noFill/>
            </a:ln>
          </p:spPr>
        </p:pic>
      </p:grpSp>
      <p:cxnSp>
        <p:nvCxnSpPr>
          <p:cNvPr id="14" name="直接连接符 13"/>
          <p:cNvCxnSpPr/>
          <p:nvPr/>
        </p:nvCxnSpPr>
        <p:spPr>
          <a:xfrm>
            <a:off x="4144963" y="4664075"/>
            <a:ext cx="30163" cy="8382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 flipV="1">
            <a:off x="3565525" y="4160838"/>
            <a:ext cx="565150" cy="563563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4130675" y="4038600"/>
            <a:ext cx="487363" cy="6858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008438" y="5456238"/>
            <a:ext cx="471487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E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465638" y="3565525"/>
            <a:ext cx="47148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G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30563" y="3733800"/>
            <a:ext cx="4730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F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27" name="肘形连接符 26"/>
          <p:cNvCxnSpPr/>
          <p:nvPr/>
        </p:nvCxnSpPr>
        <p:spPr>
          <a:xfrm>
            <a:off x="4191000" y="5257800"/>
            <a:ext cx="274638" cy="19843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25" idx="3"/>
          </p:cNvCxnSpPr>
          <p:nvPr/>
        </p:nvCxnSpPr>
        <p:spPr>
          <a:xfrm>
            <a:off x="3703638" y="3995738"/>
            <a:ext cx="176213" cy="217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3743325" y="4176713"/>
            <a:ext cx="136525" cy="136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4300538" y="3941763"/>
            <a:ext cx="134938" cy="198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4300538" y="4140200"/>
            <a:ext cx="160338" cy="1111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7522" name="Rectangle 2"/>
          <p:cNvSpPr>
            <a:spLocks noGrp="1" noRot="1" noChangeArrowheads="1"/>
          </p:cNvSpPr>
          <p:nvPr>
            <p:ph idx="1"/>
          </p:nvPr>
        </p:nvSpPr>
        <p:spPr>
          <a:xfrm>
            <a:off x="179388" y="333375"/>
            <a:ext cx="8736013" cy="252095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5.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如图，已知△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ABC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的外角∠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CBD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和∠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BCE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的平分线相交于点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F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，求证：点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F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在∠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DAE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的平分线上．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028" name="Rectangle 3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graphicFrame>
        <p:nvGraphicFramePr>
          <p:cNvPr id="1026" name="Object 2"/>
          <p:cNvGraphicFramePr/>
          <p:nvPr/>
        </p:nvGraphicFramePr>
        <p:xfrm>
          <a:off x="3219450" y="1281113"/>
          <a:ext cx="5889625" cy="478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334895" imgH="1896110" progId="Word.Picture.8">
                  <p:embed/>
                </p:oleObj>
              </mc:Choice>
              <mc:Fallback>
                <p:oleObj name="" r:id="rId1" imgW="2334895" imgH="1896110" progId="Word.Picture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19450" y="1281113"/>
                        <a:ext cx="5889625" cy="4784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7527" name="Line 7"/>
          <p:cNvSpPr/>
          <p:nvPr/>
        </p:nvSpPr>
        <p:spPr>
          <a:xfrm flipH="1" flipV="1">
            <a:off x="6888163" y="2697163"/>
            <a:ext cx="736600" cy="919162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</p:sp>
      <p:sp>
        <p:nvSpPr>
          <p:cNvPr id="107528" name="Line 8"/>
          <p:cNvSpPr/>
          <p:nvPr/>
        </p:nvSpPr>
        <p:spPr>
          <a:xfrm flipH="1" flipV="1">
            <a:off x="7648575" y="3673475"/>
            <a:ext cx="1588" cy="133985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</p:sp>
      <p:sp>
        <p:nvSpPr>
          <p:cNvPr id="107529" name="Text Box 9"/>
          <p:cNvSpPr txBox="1"/>
          <p:nvPr/>
        </p:nvSpPr>
        <p:spPr>
          <a:xfrm>
            <a:off x="6413500" y="2155825"/>
            <a:ext cx="6477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</a:rPr>
              <a:t>G</a:t>
            </a:r>
            <a:endParaRPr lang="en-US" altLang="zh-CN" dirty="0">
              <a:latin typeface="Times New Roman" panose="02020603050405020304" pitchFamily="18" charset="0"/>
            </a:endParaRPr>
          </a:p>
        </p:txBody>
      </p:sp>
      <p:sp>
        <p:nvSpPr>
          <p:cNvPr id="107530" name="Text Box 10"/>
          <p:cNvSpPr txBox="1"/>
          <p:nvPr/>
        </p:nvSpPr>
        <p:spPr>
          <a:xfrm>
            <a:off x="7397750" y="5126038"/>
            <a:ext cx="6477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</a:rPr>
              <a:t>H</a:t>
            </a:r>
            <a:endParaRPr lang="en-US" altLang="zh-CN" dirty="0">
              <a:latin typeface="Times New Roman" panose="02020603050405020304" pitchFamily="18" charset="0"/>
            </a:endParaRPr>
          </a:p>
        </p:txBody>
      </p:sp>
      <p:sp>
        <p:nvSpPr>
          <p:cNvPr id="107531" name="Line 11"/>
          <p:cNvSpPr/>
          <p:nvPr/>
        </p:nvSpPr>
        <p:spPr>
          <a:xfrm flipH="1">
            <a:off x="6340475" y="3703638"/>
            <a:ext cx="1150938" cy="334962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</p:sp>
      <p:sp>
        <p:nvSpPr>
          <p:cNvPr id="107532" name="Text Box 12"/>
          <p:cNvSpPr txBox="1"/>
          <p:nvPr/>
        </p:nvSpPr>
        <p:spPr>
          <a:xfrm>
            <a:off x="5840413" y="3833813"/>
            <a:ext cx="6477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</a:rPr>
              <a:t>M</a:t>
            </a:r>
            <a:endParaRPr lang="en-US" altLang="zh-CN" dirty="0">
              <a:latin typeface="Times New Roman" panose="02020603050405020304" pitchFamily="18" charset="0"/>
            </a:endParaRPr>
          </a:p>
        </p:txBody>
      </p:sp>
      <p:sp>
        <p:nvSpPr>
          <p:cNvPr id="11" name="Line 11"/>
          <p:cNvSpPr/>
          <p:nvPr/>
        </p:nvSpPr>
        <p:spPr>
          <a:xfrm flipH="1">
            <a:off x="4030663" y="3657600"/>
            <a:ext cx="3621087" cy="1343025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</p:sp>
      <p:cxnSp>
        <p:nvCxnSpPr>
          <p:cNvPr id="13" name="直接连接符 12"/>
          <p:cNvCxnSpPr/>
          <p:nvPr/>
        </p:nvCxnSpPr>
        <p:spPr>
          <a:xfrm>
            <a:off x="7005638" y="2508250"/>
            <a:ext cx="211138" cy="260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7056438" y="2779713"/>
            <a:ext cx="173038" cy="1111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6338888" y="3768725"/>
            <a:ext cx="284163" cy="746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648450" y="3743325"/>
            <a:ext cx="49213" cy="1857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7661275" y="4708525"/>
            <a:ext cx="271463" cy="11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7958138" y="4732338"/>
            <a:ext cx="0" cy="2841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7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07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7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243" name="矩形 6"/>
          <p:cNvSpPr/>
          <p:nvPr/>
        </p:nvSpPr>
        <p:spPr>
          <a:xfrm>
            <a:off x="238125" y="642938"/>
            <a:ext cx="60753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dirty="0">
                <a:latin typeface="宋体" panose="02010600030101010101" pitchFamily="2" charset="-122"/>
              </a:rPr>
              <a:t>应用角平分线性质定理的逆定理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  <p:sp>
        <p:nvSpPr>
          <p:cNvPr id="10244" name="内容占位符 2"/>
          <p:cNvSpPr/>
          <p:nvPr/>
        </p:nvSpPr>
        <p:spPr>
          <a:xfrm>
            <a:off x="196850" y="1633538"/>
            <a:ext cx="8947150" cy="16557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algn="just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　　</a:t>
            </a:r>
            <a:r>
              <a:rPr lang="zh-CN" altLang="zh-CN" dirty="0">
                <a:latin typeface="Times New Roman" panose="02020603050405020304" pitchFamily="18" charset="0"/>
              </a:rPr>
              <a:t>问题</a:t>
            </a:r>
            <a:r>
              <a:rPr lang="en-US" altLang="zh-CN" b="0" dirty="0">
                <a:latin typeface="Times New Roman" panose="02020603050405020304" pitchFamily="18" charset="0"/>
              </a:rPr>
              <a:t> </a:t>
            </a:r>
            <a:r>
              <a:rPr lang="zh-CN" altLang="en-US" dirty="0">
                <a:latin typeface="Times New Roman" panose="02020603050405020304" pitchFamily="18" charset="0"/>
              </a:rPr>
              <a:t>　如图，要在</a:t>
            </a:r>
            <a:r>
              <a:rPr lang="en-US" altLang="zh-CN" b="0" i="1" dirty="0">
                <a:latin typeface="Times New Roman" panose="02020603050405020304" pitchFamily="18" charset="0"/>
              </a:rPr>
              <a:t>S </a:t>
            </a:r>
            <a:r>
              <a:rPr lang="zh-CN" altLang="en-US" dirty="0">
                <a:latin typeface="Times New Roman" panose="02020603050405020304" pitchFamily="18" charset="0"/>
              </a:rPr>
              <a:t>区建一个广告牌</a:t>
            </a:r>
            <a:r>
              <a:rPr lang="en-US" altLang="zh-CN" b="0" i="1" dirty="0">
                <a:latin typeface="Times New Roman" panose="02020603050405020304" pitchFamily="18" charset="0"/>
              </a:rPr>
              <a:t>P</a:t>
            </a:r>
            <a:r>
              <a:rPr lang="zh-CN" altLang="en-US" dirty="0">
                <a:latin typeface="Times New Roman" panose="02020603050405020304" pitchFamily="18" charset="0"/>
              </a:rPr>
              <a:t>，使它到两 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marL="342900" indent="-342900" algn="just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条公路和一条铁路的距离都相等．这个广告牌</a:t>
            </a:r>
            <a:r>
              <a:rPr lang="en-US" altLang="zh-CN" b="0" i="1" dirty="0">
                <a:latin typeface="Times New Roman" panose="02020603050405020304" pitchFamily="18" charset="0"/>
              </a:rPr>
              <a:t>P </a:t>
            </a:r>
            <a:r>
              <a:rPr lang="zh-CN" altLang="en-US" dirty="0">
                <a:latin typeface="Times New Roman" panose="02020603050405020304" pitchFamily="18" charset="0"/>
              </a:rPr>
              <a:t>应建在  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marL="342900" indent="-342900" algn="just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何处？</a:t>
            </a:r>
            <a:endParaRPr lang="en-US" altLang="zh-CN" dirty="0">
              <a:latin typeface="Times New Roman" panose="02020603050405020304" pitchFamily="18" charset="0"/>
            </a:endParaRPr>
          </a:p>
        </p:txBody>
      </p:sp>
      <p:grpSp>
        <p:nvGrpSpPr>
          <p:cNvPr id="10245" name="Group 31"/>
          <p:cNvGrpSpPr/>
          <p:nvPr/>
        </p:nvGrpSpPr>
        <p:grpSpPr>
          <a:xfrm>
            <a:off x="4367213" y="3421063"/>
            <a:ext cx="4454525" cy="2868612"/>
            <a:chOff x="2894" y="2496"/>
            <a:chExt cx="2806" cy="1807"/>
          </a:xfrm>
        </p:grpSpPr>
        <p:grpSp>
          <p:nvGrpSpPr>
            <p:cNvPr id="10246" name="Group 29"/>
            <p:cNvGrpSpPr/>
            <p:nvPr/>
          </p:nvGrpSpPr>
          <p:grpSpPr>
            <a:xfrm>
              <a:off x="2894" y="2496"/>
              <a:ext cx="2806" cy="1807"/>
              <a:chOff x="2894" y="2496"/>
              <a:chExt cx="2806" cy="1807"/>
            </a:xfrm>
          </p:grpSpPr>
          <p:sp>
            <p:nvSpPr>
              <p:cNvPr id="10248" name="Line 22"/>
              <p:cNvSpPr/>
              <p:nvPr/>
            </p:nvSpPr>
            <p:spPr>
              <a:xfrm flipV="1">
                <a:off x="3230" y="2986"/>
                <a:ext cx="2180" cy="179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249" name="Line 23"/>
              <p:cNvSpPr/>
              <p:nvPr/>
            </p:nvSpPr>
            <p:spPr>
              <a:xfrm flipV="1">
                <a:off x="3677" y="2864"/>
                <a:ext cx="1355" cy="1268"/>
              </a:xfrm>
              <a:prstGeom prst="line">
                <a:avLst/>
              </a:prstGeom>
              <a:ln w="28575" cap="flat" cmpd="sng">
                <a:solidFill>
                  <a:schemeClr val="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250" name="Line 24"/>
              <p:cNvSpPr/>
              <p:nvPr/>
            </p:nvSpPr>
            <p:spPr>
              <a:xfrm flipH="1" flipV="1">
                <a:off x="3184" y="2888"/>
                <a:ext cx="1341" cy="1415"/>
              </a:xfrm>
              <a:prstGeom prst="line">
                <a:avLst/>
              </a:prstGeom>
              <a:ln w="28575" cap="flat" cmpd="sng">
                <a:solidFill>
                  <a:schemeClr val="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251" name="Rectangle 25"/>
              <p:cNvSpPr/>
              <p:nvPr/>
            </p:nvSpPr>
            <p:spPr>
              <a:xfrm>
                <a:off x="2894" y="2564"/>
                <a:ext cx="84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zh-CN" altLang="en-US" dirty="0">
                    <a:latin typeface="Times New Roman" panose="02020603050405020304" pitchFamily="18" charset="0"/>
                  </a:rPr>
                  <a:t>公路     </a:t>
                </a:r>
                <a:endParaRPr lang="zh-CN" altLang="en-US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252" name="Rectangle 26"/>
              <p:cNvSpPr/>
              <p:nvPr/>
            </p:nvSpPr>
            <p:spPr>
              <a:xfrm>
                <a:off x="4743" y="2496"/>
                <a:ext cx="73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zh-CN" altLang="en-US" dirty="0">
                    <a:latin typeface="Times New Roman" panose="02020603050405020304" pitchFamily="18" charset="0"/>
                  </a:rPr>
                  <a:t>公路   </a:t>
                </a:r>
                <a:endParaRPr lang="zh-CN" altLang="en-US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253" name="Rectangle 27"/>
              <p:cNvSpPr/>
              <p:nvPr/>
            </p:nvSpPr>
            <p:spPr>
              <a:xfrm>
                <a:off x="4966" y="2975"/>
                <a:ext cx="73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zh-CN" altLang="en-US" dirty="0">
                    <a:latin typeface="Times New Roman" panose="02020603050405020304" pitchFamily="18" charset="0"/>
                  </a:rPr>
                  <a:t>铁路   </a:t>
                </a:r>
                <a:endParaRPr lang="zh-CN" altLang="en-US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254" name="Rectangle 28"/>
              <p:cNvSpPr/>
              <p:nvPr/>
            </p:nvSpPr>
            <p:spPr>
              <a:xfrm>
                <a:off x="4091" y="3172"/>
                <a:ext cx="22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b="0" i="1" dirty="0">
                    <a:solidFill>
                      <a:schemeClr val="hlink"/>
                    </a:solidFill>
                    <a:latin typeface="Times New Roman" panose="02020603050405020304" pitchFamily="18" charset="0"/>
                  </a:rPr>
                  <a:t>S</a:t>
                </a:r>
                <a:endParaRPr lang="zh-CN" altLang="en-US" b="0" i="1" dirty="0">
                  <a:solidFill>
                    <a:schemeClr val="hlink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0247" name="Rectangle 30"/>
            <p:cNvSpPr/>
            <p:nvPr/>
          </p:nvSpPr>
          <p:spPr>
            <a:xfrm>
              <a:off x="4032" y="3907"/>
              <a:ext cx="11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endParaRPr lang="zh-CN" altLang="en-US" sz="2400" b="0" dirty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267" name="内容占位符 2"/>
          <p:cNvSpPr/>
          <p:nvPr/>
        </p:nvSpPr>
        <p:spPr>
          <a:xfrm>
            <a:off x="163513" y="1620838"/>
            <a:ext cx="8980487" cy="15081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609600" indent="-609600" algn="just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　　变式</a:t>
            </a:r>
            <a:r>
              <a:rPr lang="en-US" altLang="zh-CN" b="0" dirty="0">
                <a:latin typeface="Times New Roman" panose="02020603050405020304" pitchFamily="18" charset="0"/>
              </a:rPr>
              <a:t> </a:t>
            </a:r>
            <a:r>
              <a:rPr lang="zh-CN" altLang="en-US" dirty="0">
                <a:latin typeface="Times New Roman" panose="02020603050405020304" pitchFamily="18" charset="0"/>
              </a:rPr>
              <a:t>　如图，将问题</a:t>
            </a:r>
            <a:r>
              <a:rPr lang="en-US" altLang="zh-CN" b="0" dirty="0">
                <a:latin typeface="Times New Roman" panose="02020603050405020304" pitchFamily="18" charset="0"/>
              </a:rPr>
              <a:t>3</a:t>
            </a:r>
            <a:r>
              <a:rPr lang="zh-CN" altLang="en-US" dirty="0">
                <a:latin typeface="Times New Roman" panose="02020603050405020304" pitchFamily="18" charset="0"/>
              </a:rPr>
              <a:t>中</a:t>
            </a:r>
            <a:r>
              <a:rPr lang="zh-CN" altLang="en-US" dirty="0">
                <a:latin typeface="宋体" panose="02010600030101010101" pitchFamily="2" charset="-122"/>
              </a:rPr>
              <a:t>“</a:t>
            </a:r>
            <a:r>
              <a:rPr lang="en-US" altLang="zh-CN" b="0" i="1" dirty="0">
                <a:latin typeface="Times New Roman" panose="02020603050405020304" pitchFamily="18" charset="0"/>
              </a:rPr>
              <a:t>S </a:t>
            </a:r>
            <a:r>
              <a:rPr lang="zh-CN" altLang="en-US" dirty="0">
                <a:latin typeface="Times New Roman" panose="02020603050405020304" pitchFamily="18" charset="0"/>
              </a:rPr>
              <a:t>区</a:t>
            </a:r>
            <a:r>
              <a:rPr lang="zh-CN" altLang="en-US" dirty="0">
                <a:latin typeface="宋体" panose="02010600030101010101" pitchFamily="2" charset="-122"/>
              </a:rPr>
              <a:t>”</a:t>
            </a:r>
            <a:r>
              <a:rPr lang="zh-CN" altLang="en-US" dirty="0">
                <a:latin typeface="Times New Roman" panose="02020603050405020304" pitchFamily="18" charset="0"/>
              </a:rPr>
              <a:t>去掉，广告牌</a:t>
            </a:r>
            <a:r>
              <a:rPr lang="en-US" altLang="zh-CN" b="0" i="1" dirty="0">
                <a:latin typeface="Times New Roman" panose="02020603050405020304" pitchFamily="18" charset="0"/>
              </a:rPr>
              <a:t>P </a:t>
            </a:r>
            <a:endParaRPr lang="en-US" altLang="zh-CN" b="0" i="1" dirty="0">
              <a:latin typeface="Times New Roman" panose="02020603050405020304" pitchFamily="18" charset="0"/>
            </a:endParaRPr>
          </a:p>
          <a:p>
            <a:pPr marL="609600" indent="-609600" algn="just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到两条公路和一条铁路的距离相等．这个广告牌</a:t>
            </a:r>
            <a:r>
              <a:rPr lang="en-US" altLang="zh-CN" b="0" i="1" dirty="0">
                <a:latin typeface="Times New Roman" panose="02020603050405020304" pitchFamily="18" charset="0"/>
              </a:rPr>
              <a:t>P </a:t>
            </a:r>
            <a:r>
              <a:rPr lang="zh-CN" altLang="en-US" dirty="0">
                <a:latin typeface="Times New Roman" panose="02020603050405020304" pitchFamily="18" charset="0"/>
              </a:rPr>
              <a:t>应建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marL="609600" indent="-609600" algn="just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在何处？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1269" name="矩形 6"/>
          <p:cNvSpPr/>
          <p:nvPr/>
        </p:nvSpPr>
        <p:spPr>
          <a:xfrm>
            <a:off x="238125" y="642938"/>
            <a:ext cx="19224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dirty="0">
                <a:latin typeface="Times New Roman" panose="02020603050405020304" pitchFamily="18" charset="0"/>
              </a:rPr>
              <a:t>变式拓展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170" y="608330"/>
            <a:ext cx="5479415" cy="564261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2810" y="3554730"/>
            <a:ext cx="5083175" cy="24726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extBox 2"/>
          <p:cNvSpPr txBox="1"/>
          <p:nvPr/>
        </p:nvSpPr>
        <p:spPr>
          <a:xfrm>
            <a:off x="692150" y="914400"/>
            <a:ext cx="7969250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200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已知，在</a:t>
            </a:r>
            <a:r>
              <a:rPr kumimoji="0" lang="zh-CN" altLang="en-US" sz="3200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宋体" panose="02010600030101010101" pitchFamily="2" charset="-122"/>
                <a:cs typeface="+mn-cs"/>
                <a:sym typeface="Cambria Math" panose="02040503050406030204" pitchFamily="18" charset="0"/>
              </a:rPr>
              <a:t>△</a:t>
            </a:r>
            <a:r>
              <a:rPr kumimoji="0" lang="zh-CN" altLang="en-US" sz="3200" b="0" i="1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ABC 中，</a:t>
            </a:r>
            <a:r>
              <a:rPr kumimoji="0" lang="en-US" altLang="zh-CN" sz="3200" b="0" i="1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BD=CD,</a:t>
            </a:r>
            <a:r>
              <a:rPr kumimoji="0" lang="zh-CN" altLang="en-US" sz="3200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宋体" panose="02010600030101010101" pitchFamily="2" charset="-122"/>
                <a:cs typeface="Arial" panose="020B0604020202020204" pitchFamily="34" charset="0"/>
              </a:rPr>
              <a:t> ∠</a:t>
            </a:r>
            <a:r>
              <a:rPr kumimoji="0" lang="en-US" altLang="zh-CN" sz="3200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宋体" panose="02010600030101010101" pitchFamily="2" charset="-122"/>
                <a:cs typeface="Arial" panose="020B0604020202020204" pitchFamily="34" charset="0"/>
              </a:rPr>
              <a:t>B=</a:t>
            </a:r>
            <a:r>
              <a:rPr kumimoji="0" lang="zh-CN" altLang="en-US" sz="3200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宋体" panose="02010600030101010101" pitchFamily="2" charset="-122"/>
                <a:cs typeface="Arial" panose="020B0604020202020204" pitchFamily="34" charset="0"/>
              </a:rPr>
              <a:t> ∠</a:t>
            </a:r>
            <a:r>
              <a:rPr kumimoji="0" lang="en-US" altLang="zh-CN" sz="3200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宋体" panose="02010600030101010101" pitchFamily="2" charset="-122"/>
                <a:cs typeface="Arial" panose="020B0604020202020204" pitchFamily="34" charset="0"/>
              </a:rPr>
              <a:t>C,</a:t>
            </a:r>
            <a:endParaRPr kumimoji="0" lang="en-US" altLang="zh-CN" sz="3200" kern="1200" cap="none" spc="0" normalizeH="0" baseline="0" noProof="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200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宋体" panose="02010600030101010101" pitchFamily="2" charset="-122"/>
                <a:cs typeface="Arial" panose="020B0604020202020204" pitchFamily="34" charset="0"/>
              </a:rPr>
              <a:t>求证：</a:t>
            </a:r>
            <a:r>
              <a:rPr kumimoji="0" lang="en-US" altLang="zh-CN" sz="3200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宋体" panose="02010600030101010101" pitchFamily="2" charset="-122"/>
                <a:cs typeface="Arial" panose="020B0604020202020204" pitchFamily="34" charset="0"/>
              </a:rPr>
              <a:t>AD</a:t>
            </a:r>
            <a:r>
              <a:rPr kumimoji="0" lang="zh-CN" altLang="en-US" sz="3200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宋体" panose="02010600030101010101" pitchFamily="2" charset="-122"/>
                <a:cs typeface="Arial" panose="020B0604020202020204" pitchFamily="34" charset="0"/>
              </a:rPr>
              <a:t>平分∠</a:t>
            </a:r>
            <a:r>
              <a:rPr kumimoji="0" lang="en-US" altLang="zh-CN" sz="3200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宋体" panose="02010600030101010101" pitchFamily="2" charset="-122"/>
                <a:cs typeface="Arial" panose="020B0604020202020204" pitchFamily="34" charset="0"/>
              </a:rPr>
              <a:t>BAC</a:t>
            </a:r>
            <a:endParaRPr kumimoji="0" lang="zh-CN" altLang="en-US" sz="3200" kern="1200" cap="none" spc="0" normalizeH="0" baseline="0" noProof="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69055" y="2164715"/>
            <a:ext cx="4246880" cy="428434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0445" y="1992630"/>
            <a:ext cx="4404995" cy="44443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4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85988" y="1768475"/>
            <a:ext cx="3127375" cy="4368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Text Box 3"/>
          <p:cNvSpPr txBox="1"/>
          <p:nvPr/>
        </p:nvSpPr>
        <p:spPr>
          <a:xfrm>
            <a:off x="468313" y="333375"/>
            <a:ext cx="80645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32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0" y="188913"/>
            <a:ext cx="8893175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例</a:t>
            </a: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.</a:t>
            </a:r>
            <a:r>
              <a:rPr kumimoji="0" lang="zh-CN" altLang="en-US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如图</a:t>
            </a: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AB//CD,∠</a:t>
            </a: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Arial" panose="020B0604020202020204" pitchFamily="34" charset="0"/>
              </a:rPr>
              <a:t>B=90º,E</a:t>
            </a:r>
            <a:r>
              <a:rPr kumimoji="0" lang="zh-CN" altLang="en-US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Arial" panose="020B0604020202020204" pitchFamily="34" charset="0"/>
              </a:rPr>
              <a:t>是</a:t>
            </a: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Arial" panose="020B0604020202020204" pitchFamily="34" charset="0"/>
              </a:rPr>
              <a:t>BC</a:t>
            </a:r>
            <a:r>
              <a:rPr kumimoji="0" lang="zh-CN" altLang="en-US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Arial" panose="020B0604020202020204" pitchFamily="34" charset="0"/>
              </a:rPr>
              <a:t>的中点</a:t>
            </a: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Arial" panose="020B0604020202020204" pitchFamily="34" charset="0"/>
              </a:rPr>
              <a:t>,DE</a:t>
            </a:r>
            <a:r>
              <a:rPr kumimoji="0" lang="zh-CN" altLang="en-US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Arial" panose="020B0604020202020204" pitchFamily="34" charset="0"/>
              </a:rPr>
              <a:t>平分</a:t>
            </a:r>
            <a:endParaRPr kumimoji="0" lang="zh-CN" altLang="en-US" sz="3200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Arial" panose="020B0604020202020204" pitchFamily="34" charset="0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Arial" panose="020B0604020202020204" pitchFamily="34" charset="0"/>
              </a:rPr>
              <a:t>∠</a:t>
            </a: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Arial" panose="020B0604020202020204" pitchFamily="34" charset="0"/>
              </a:rPr>
              <a:t>ADC,</a:t>
            </a:r>
            <a:r>
              <a:rPr kumimoji="0" lang="zh-CN" altLang="en-US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Arial" panose="020B0604020202020204" pitchFamily="34" charset="0"/>
              </a:rPr>
              <a:t>求证</a:t>
            </a: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Arial" panose="020B0604020202020204" pitchFamily="34" charset="0"/>
              </a:rPr>
              <a:t>:AE</a:t>
            </a:r>
            <a:r>
              <a:rPr kumimoji="0" lang="zh-CN" altLang="en-US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Arial" panose="020B0604020202020204" pitchFamily="34" charset="0"/>
              </a:rPr>
              <a:t>平分∠</a:t>
            </a:r>
            <a:r>
              <a:rPr kumimoji="0" lang="en-US" altLang="zh-CN" sz="32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Arial" panose="020B0604020202020204" pitchFamily="34" charset="0"/>
              </a:rPr>
              <a:t>DAB</a:t>
            </a:r>
            <a:endParaRPr kumimoji="0" lang="en-US" altLang="zh-CN" sz="3200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13317" name="Text Box 5"/>
          <p:cNvSpPr txBox="1"/>
          <p:nvPr/>
        </p:nvSpPr>
        <p:spPr>
          <a:xfrm>
            <a:off x="5280025" y="1704975"/>
            <a:ext cx="5032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8" name="Text Box 6"/>
          <p:cNvSpPr txBox="1"/>
          <p:nvPr/>
        </p:nvSpPr>
        <p:spPr>
          <a:xfrm>
            <a:off x="2740025" y="1682750"/>
            <a:ext cx="5048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9" name="Text Box 7"/>
          <p:cNvSpPr txBox="1"/>
          <p:nvPr/>
        </p:nvSpPr>
        <p:spPr>
          <a:xfrm>
            <a:off x="5418138" y="5734050"/>
            <a:ext cx="5032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20" name="Text Box 8"/>
          <p:cNvSpPr txBox="1"/>
          <p:nvPr/>
        </p:nvSpPr>
        <p:spPr>
          <a:xfrm>
            <a:off x="1671638" y="5561013"/>
            <a:ext cx="5032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21" name="Text Box 9"/>
          <p:cNvSpPr txBox="1"/>
          <p:nvPr/>
        </p:nvSpPr>
        <p:spPr>
          <a:xfrm>
            <a:off x="5267325" y="3733800"/>
            <a:ext cx="5048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E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22" name="Line 10"/>
          <p:cNvSpPr/>
          <p:nvPr/>
        </p:nvSpPr>
        <p:spPr>
          <a:xfrm>
            <a:off x="1476375" y="2636838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31" name="Line 11"/>
          <p:cNvSpPr/>
          <p:nvPr/>
        </p:nvSpPr>
        <p:spPr>
          <a:xfrm flipH="1" flipV="1">
            <a:off x="2867025" y="3435350"/>
            <a:ext cx="2292350" cy="511175"/>
          </a:xfrm>
          <a:prstGeom prst="line">
            <a:avLst/>
          </a:prstGeom>
          <a:ln w="3810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1932" name="Text Box 12"/>
          <p:cNvSpPr txBox="1"/>
          <p:nvPr/>
        </p:nvSpPr>
        <p:spPr>
          <a:xfrm>
            <a:off x="2562225" y="2995613"/>
            <a:ext cx="3603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2990850" y="3187700"/>
            <a:ext cx="295275" cy="619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3200400" y="3249613"/>
            <a:ext cx="74613" cy="2714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4868863" y="5695950"/>
            <a:ext cx="0" cy="3460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4819650" y="5684838"/>
            <a:ext cx="419100" cy="11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1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81025" y="901700"/>
            <a:ext cx="7710488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如图，</a:t>
            </a:r>
            <a:r>
              <a:rPr kumimoji="0" lang="en-US" altLang="zh-CN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CE=BF</a:t>
            </a:r>
            <a:r>
              <a:rPr kumimoji="0" lang="zh-CN" altLang="en-US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宋体" panose="02010600030101010101" pitchFamily="2" charset="-122"/>
                <a:cs typeface="+mn-cs"/>
                <a:sym typeface="Cambria Math" panose="02040503050406030204" pitchFamily="18" charset="0"/>
              </a:rPr>
              <a:t> ，△</a:t>
            </a:r>
            <a:r>
              <a:rPr kumimoji="0" lang="en-US" altLang="zh-CN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宋体" panose="02010600030101010101" pitchFamily="2" charset="-122"/>
                <a:cs typeface="+mn-cs"/>
                <a:sym typeface="Cambria Math" panose="02040503050406030204" pitchFamily="18" charset="0"/>
              </a:rPr>
              <a:t>DCE</a:t>
            </a:r>
            <a:r>
              <a:rPr kumimoji="0" lang="zh-CN" altLang="en-US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宋体" panose="02010600030101010101" pitchFamily="2" charset="-122"/>
                <a:cs typeface="+mn-cs"/>
                <a:sym typeface="Cambria Math" panose="02040503050406030204" pitchFamily="18" charset="0"/>
              </a:rPr>
              <a:t>与△</a:t>
            </a:r>
            <a:r>
              <a:rPr kumimoji="0" lang="en-US" altLang="zh-CN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宋体" panose="02010600030101010101" pitchFamily="2" charset="-122"/>
                <a:cs typeface="+mn-cs"/>
                <a:sym typeface="Cambria Math" panose="02040503050406030204" pitchFamily="18" charset="0"/>
              </a:rPr>
              <a:t>DBF</a:t>
            </a:r>
            <a:r>
              <a:rPr kumimoji="0" lang="zh-CN" altLang="en-US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Cambria Math" panose="02040503050406030204" pitchFamily="18" charset="0"/>
                <a:ea typeface="宋体" panose="02010600030101010101" pitchFamily="2" charset="-122"/>
                <a:cs typeface="+mn-cs"/>
                <a:sym typeface="Cambria Math" panose="02040503050406030204" pitchFamily="18" charset="0"/>
              </a:rPr>
              <a:t>的面积相等</a:t>
            </a:r>
            <a:r>
              <a:rPr kumimoji="0" lang="en-US" altLang="zh-CN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,</a:t>
            </a:r>
            <a:endParaRPr kumimoji="0" lang="en-US" altLang="zh-CN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求证：</a:t>
            </a:r>
            <a:r>
              <a:rPr kumimoji="0" lang="en-US" altLang="zh-CN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AD</a:t>
            </a:r>
            <a:r>
              <a:rPr kumimoji="0" lang="zh-CN" altLang="en-US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平分</a:t>
            </a:r>
            <a:r>
              <a:rPr kumimoji="0" lang="zh-CN" altLang="en-US" sz="3200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宋体" panose="02010600030101010101" pitchFamily="2" charset="-122"/>
                <a:cs typeface="Arial" panose="020B0604020202020204" pitchFamily="34" charset="0"/>
              </a:rPr>
              <a:t>∠</a:t>
            </a:r>
            <a:r>
              <a:rPr kumimoji="0" lang="en-US" altLang="zh-CN" sz="3200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宋体" panose="02010600030101010101" pitchFamily="2" charset="-122"/>
                <a:cs typeface="Arial" panose="020B0604020202020204" pitchFamily="34" charset="0"/>
              </a:rPr>
              <a:t>BAC</a:t>
            </a:r>
            <a:endParaRPr kumimoji="0" lang="zh-CN" altLang="en-US" sz="3200" kern="1200" cap="none" spc="0" normalizeH="0" baseline="0" noProof="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等腰三角形 2"/>
          <p:cNvSpPr/>
          <p:nvPr/>
        </p:nvSpPr>
        <p:spPr>
          <a:xfrm>
            <a:off x="1655763" y="2595563"/>
            <a:ext cx="4621213" cy="2976563"/>
          </a:xfrm>
          <a:prstGeom prst="triangle">
            <a:avLst>
              <a:gd name="adj" fmla="val 7847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" name="直接连接符 4"/>
          <p:cNvCxnSpPr>
            <a:stCxn id="3" idx="0"/>
          </p:cNvCxnSpPr>
          <p:nvPr/>
        </p:nvCxnSpPr>
        <p:spPr>
          <a:xfrm flipH="1">
            <a:off x="4424363" y="2595563"/>
            <a:ext cx="858838" cy="297656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H="1" flipV="1">
            <a:off x="2928938" y="4559300"/>
            <a:ext cx="1482725" cy="10128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4411663" y="4251325"/>
            <a:ext cx="1384300" cy="13335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 flipV="1">
            <a:off x="3336925" y="4238625"/>
            <a:ext cx="1098550" cy="1322388"/>
          </a:xfrm>
          <a:prstGeom prst="line">
            <a:avLst/>
          </a:prstGeom>
          <a:ln w="571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4448175" y="5016500"/>
            <a:ext cx="1655763" cy="555625"/>
          </a:xfrm>
          <a:prstGeom prst="line">
            <a:avLst/>
          </a:prstGeom>
          <a:ln w="571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5" name="TextBox 18"/>
          <p:cNvSpPr txBox="1"/>
          <p:nvPr/>
        </p:nvSpPr>
        <p:spPr>
          <a:xfrm flipH="1">
            <a:off x="5087938" y="2073275"/>
            <a:ext cx="264318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Times New Roman" panose="02020603050405020304" pitchFamily="18" charset="0"/>
              </a:rPr>
              <a:t>A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4346" name="TextBox 19"/>
          <p:cNvSpPr txBox="1"/>
          <p:nvPr/>
        </p:nvSpPr>
        <p:spPr>
          <a:xfrm>
            <a:off x="5873750" y="3995738"/>
            <a:ext cx="457200" cy="53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Times New Roman" panose="02020603050405020304" pitchFamily="18" charset="0"/>
              </a:rPr>
              <a:t>E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4347" name="TextBox 20"/>
          <p:cNvSpPr txBox="1"/>
          <p:nvPr/>
        </p:nvSpPr>
        <p:spPr>
          <a:xfrm>
            <a:off x="2516188" y="4184650"/>
            <a:ext cx="457200" cy="53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Times New Roman" panose="02020603050405020304" pitchFamily="18" charset="0"/>
              </a:rPr>
              <a:t>F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4348" name="TextBox 21"/>
          <p:cNvSpPr txBox="1"/>
          <p:nvPr/>
        </p:nvSpPr>
        <p:spPr>
          <a:xfrm>
            <a:off x="4189413" y="5572125"/>
            <a:ext cx="457200" cy="53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Times New Roman" panose="02020603050405020304" pitchFamily="18" charset="0"/>
              </a:rPr>
              <a:t>D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4349" name="TextBox 22"/>
          <p:cNvSpPr txBox="1"/>
          <p:nvPr/>
        </p:nvSpPr>
        <p:spPr>
          <a:xfrm>
            <a:off x="6243638" y="5391150"/>
            <a:ext cx="457200" cy="53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Times New Roman" panose="02020603050405020304" pitchFamily="18" charset="0"/>
              </a:rPr>
              <a:t>C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4350" name="TextBox 23"/>
          <p:cNvSpPr txBox="1"/>
          <p:nvPr/>
        </p:nvSpPr>
        <p:spPr>
          <a:xfrm>
            <a:off x="1206500" y="5308600"/>
            <a:ext cx="457200" cy="53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Times New Roman" panose="02020603050405020304" pitchFamily="18" charset="0"/>
              </a:rPr>
              <a:t>B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21400" y="4711700"/>
            <a:ext cx="457200" cy="53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M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084513" y="3825875"/>
            <a:ext cx="457200" cy="53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N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3163888" y="4362450"/>
            <a:ext cx="134938" cy="1730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3286125" y="4424363"/>
            <a:ext cx="161925" cy="11112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5819775" y="5140325"/>
            <a:ext cx="61913" cy="20955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5868988" y="5264150"/>
            <a:ext cx="296863" cy="8572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>
            <a:stCxn id="14346" idx="1"/>
          </p:cNvCxnSpPr>
          <p:nvPr/>
        </p:nvCxnSpPr>
        <p:spPr>
          <a:xfrm>
            <a:off x="5873750" y="4260850"/>
            <a:ext cx="428625" cy="128746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>
            <a:endCxn id="14350" idx="3"/>
          </p:cNvCxnSpPr>
          <p:nvPr/>
        </p:nvCxnSpPr>
        <p:spPr>
          <a:xfrm flipH="1">
            <a:off x="1663700" y="4511675"/>
            <a:ext cx="1236663" cy="106362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内容占位符 2"/>
          <p:cNvSpPr>
            <a:spLocks noGrp="1"/>
          </p:cNvSpPr>
          <p:nvPr>
            <p:ph idx="1"/>
          </p:nvPr>
        </p:nvSpPr>
        <p:spPr>
          <a:xfrm>
            <a:off x="107950" y="2120900"/>
            <a:ext cx="9036050" cy="2116138"/>
          </a:xfrm>
          <a:ln/>
        </p:spPr>
        <p:txBody>
          <a:bodyPr vert="horz" wrap="square" lIns="91440" tIns="45720" rIns="91440" bIns="45720" anchor="t"/>
          <a:p>
            <a:pPr marL="609600" indent="-609600">
              <a:buNone/>
            </a:pPr>
            <a:r>
              <a:rPr lang="zh-CN" altLang="zh-CN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</a:rPr>
              <a:t>1</a:t>
            </a:r>
            <a:r>
              <a:rPr lang="zh-CN" altLang="zh-CN" sz="2800" b="1" dirty="0">
                <a:latin typeface="Times New Roman" panose="02020603050405020304" pitchFamily="18" charset="0"/>
              </a:rPr>
              <a:t>）本节课学习了哪些内容？</a:t>
            </a:r>
            <a:endParaRPr lang="zh-CN" altLang="zh-CN" sz="2800" b="1" dirty="0"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zh-CN" altLang="zh-CN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</a:rPr>
              <a:t>2</a:t>
            </a:r>
            <a:r>
              <a:rPr lang="zh-CN" altLang="zh-CN" sz="2800" b="1" dirty="0">
                <a:latin typeface="Times New Roman" panose="02020603050405020304" pitchFamily="18" charset="0"/>
              </a:rPr>
              <a:t>）本节课的结论与角平分线的性质定理的区别和联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</a:t>
            </a:r>
            <a:r>
              <a:rPr lang="zh-CN" altLang="zh-CN" sz="2800" b="1" dirty="0">
                <a:latin typeface="Times New Roman" panose="02020603050405020304" pitchFamily="18" charset="0"/>
              </a:rPr>
              <a:t>系是什么？</a:t>
            </a:r>
            <a:endParaRPr lang="zh-CN" altLang="zh-CN" sz="2800" b="1" dirty="0"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zh-CN" altLang="zh-CN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</a:rPr>
              <a:t>）</a:t>
            </a:r>
            <a:r>
              <a:rPr lang="zh-CN" altLang="zh-CN" sz="2800" b="1" dirty="0">
                <a:latin typeface="Times New Roman" panose="02020603050405020304" pitchFamily="18" charset="0"/>
              </a:rPr>
              <a:t>应用本节课的结论时，常作的辅助线是什么？ </a:t>
            </a:r>
            <a:endParaRPr lang="zh-CN" altLang="zh-CN" sz="2800" b="1" dirty="0">
              <a:latin typeface="Times New Roman" panose="02020603050405020304" pitchFamily="18" charset="0"/>
            </a:endParaRPr>
          </a:p>
        </p:txBody>
      </p:sp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364" name="矩形 6"/>
          <p:cNvSpPr/>
          <p:nvPr/>
        </p:nvSpPr>
        <p:spPr>
          <a:xfrm>
            <a:off x="238125" y="642938"/>
            <a:ext cx="19224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dirty="0">
                <a:latin typeface="Times New Roman" panose="02020603050405020304" pitchFamily="18" charset="0"/>
              </a:rPr>
              <a:t>课堂小结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相交线第1课时（北京2中分校何鸾）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1168</Words>
  <Application>WPS 演示</Application>
  <PresentationFormat>全屏显示(4:3)</PresentationFormat>
  <Paragraphs>199</Paragraphs>
  <Slides>14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Arial</vt:lpstr>
      <vt:lpstr>宋体</vt:lpstr>
      <vt:lpstr>Wingdings</vt:lpstr>
      <vt:lpstr>Times New Roman</vt:lpstr>
      <vt:lpstr>Calibri</vt:lpstr>
      <vt:lpstr>Cambria Math</vt:lpstr>
      <vt:lpstr>黑体</vt:lpstr>
      <vt:lpstr>微软雅黑</vt:lpstr>
      <vt:lpstr>Arial Unicode MS</vt:lpstr>
      <vt:lpstr>相交线第1课时（北京2中分校何鸾）</vt:lpstr>
      <vt:lpstr>Word.Picture.8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WPS_134811978</cp:lastModifiedBy>
  <cp:revision>233</cp:revision>
  <dcterms:created xsi:type="dcterms:W3CDTF">2011-10-22T13:04:31Z</dcterms:created>
  <dcterms:modified xsi:type="dcterms:W3CDTF">2018-10-10T08:40:27Z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