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960" r:id="rId2"/>
    <p:sldId id="645" r:id="rId3"/>
    <p:sldId id="908" r:id="rId4"/>
    <p:sldId id="909" r:id="rId5"/>
    <p:sldId id="910" r:id="rId6"/>
    <p:sldId id="911" r:id="rId7"/>
    <p:sldId id="912" r:id="rId8"/>
    <p:sldId id="913" r:id="rId9"/>
    <p:sldId id="914" r:id="rId10"/>
    <p:sldId id="915" r:id="rId11"/>
    <p:sldId id="916" r:id="rId12"/>
    <p:sldId id="917" r:id="rId13"/>
    <p:sldId id="919" r:id="rId14"/>
    <p:sldId id="920" r:id="rId15"/>
    <p:sldId id="922" r:id="rId16"/>
    <p:sldId id="929" r:id="rId17"/>
    <p:sldId id="930" r:id="rId18"/>
    <p:sldId id="931" r:id="rId19"/>
    <p:sldId id="932" r:id="rId20"/>
    <p:sldId id="933" r:id="rId21"/>
    <p:sldId id="934" r:id="rId22"/>
    <p:sldId id="935" r:id="rId23"/>
    <p:sldId id="936" r:id="rId24"/>
    <p:sldId id="937" r:id="rId25"/>
    <p:sldId id="938" r:id="rId26"/>
    <p:sldId id="945" r:id="rId27"/>
    <p:sldId id="946" r:id="rId28"/>
    <p:sldId id="947" r:id="rId29"/>
    <p:sldId id="948" r:id="rId30"/>
    <p:sldId id="949" r:id="rId31"/>
    <p:sldId id="955" r:id="rId32"/>
    <p:sldId id="956" r:id="rId33"/>
    <p:sldId id="957" r:id="rId34"/>
    <p:sldId id="958" r:id="rId35"/>
    <p:sldId id="959" r:id="rId36"/>
    <p:sldId id="950" r:id="rId37"/>
    <p:sldId id="951" r:id="rId38"/>
    <p:sldId id="952" r:id="rId39"/>
  </p:sldIdLst>
  <p:sldSz cx="24371300" cy="13716000"/>
  <p:notesSz cx="6858000" cy="9144000"/>
  <p:defaultTextStyle>
    <a:defPPr>
      <a:defRPr lang="zh-CN"/>
    </a:defPPr>
    <a:lvl1pPr marL="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37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1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193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56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00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普查讲" id="{9059A2C1-EEE2-4C93-845C-F28C4CFF0029}">
          <p14:sldIdLst>
            <p14:sldId id="960"/>
            <p14:sldId id="645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9"/>
            <p14:sldId id="920"/>
            <p14:sldId id="922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45"/>
            <p14:sldId id="946"/>
            <p14:sldId id="947"/>
            <p14:sldId id="948"/>
            <p14:sldId id="949"/>
            <p14:sldId id="955"/>
            <p14:sldId id="956"/>
            <p14:sldId id="957"/>
            <p14:sldId id="958"/>
            <p14:sldId id="959"/>
            <p14:sldId id="950"/>
            <p14:sldId id="951"/>
            <p14:sldId id="952"/>
          </p14:sldIdLst>
        </p14:section>
      </p14:sectionLst>
    </p:ext>
    <p:ext uri="{EFAFB233-063F-42B5-8137-9DF3F51BA10A}">
      <p15:sldGuideLst xmlns:p15="http://schemas.microsoft.com/office/powerpoint/2012/main" xmlns="">
        <p15:guide id="12" orient="horz" pos="1996" userDrawn="1">
          <p15:clr>
            <a:srgbClr val="A4A3A4"/>
          </p15:clr>
        </p15:guide>
        <p15:guide id="13" orient="horz" pos="5936" userDrawn="1">
          <p15:clr>
            <a:srgbClr val="A4A3A4"/>
          </p15:clr>
        </p15:guide>
        <p15:guide id="19" pos="2290" userDrawn="1">
          <p15:clr>
            <a:srgbClr val="A4A3A4"/>
          </p15:clr>
        </p15:guide>
        <p15:guide id="24" pos="12778" userDrawn="1">
          <p15:clr>
            <a:srgbClr val="A4A3A4"/>
          </p15:clr>
        </p15:guide>
        <p15:guide id="30" orient="horz" pos="6900" userDrawn="1">
          <p15:clr>
            <a:srgbClr val="A4A3A4"/>
          </p15:clr>
        </p15:guide>
        <p15:guide id="34" pos="6854" userDrawn="1">
          <p15:clr>
            <a:srgbClr val="A4A3A4"/>
          </p15:clr>
        </p15:guide>
        <p15:guide id="38" orient="horz" pos="3243" userDrawn="1">
          <p15:clr>
            <a:srgbClr val="A4A3A4"/>
          </p15:clr>
        </p15:guide>
        <p15:guide id="39" orient="horz" pos="1145" userDrawn="1">
          <p15:clr>
            <a:srgbClr val="A4A3A4"/>
          </p15:clr>
        </p15:guide>
        <p15:guide id="41" pos="8470" userDrawn="1">
          <p15:clr>
            <a:srgbClr val="A4A3A4"/>
          </p15:clr>
        </p15:guide>
        <p15:guide id="42" pos="1440" userDrawn="1">
          <p15:clr>
            <a:srgbClr val="A4A3A4"/>
          </p15:clr>
        </p15:guide>
        <p15:guide id="43" orient="horz" pos="2789">
          <p15:clr>
            <a:srgbClr val="A4A3A4"/>
          </p15:clr>
        </p15:guide>
        <p15:guide id="44" orient="horz" pos="5454">
          <p15:clr>
            <a:srgbClr val="A4A3A4"/>
          </p15:clr>
        </p15:guide>
        <p15:guide id="45" orient="horz" pos="4093">
          <p15:clr>
            <a:srgbClr val="A4A3A4"/>
          </p15:clr>
        </p15:guide>
        <p15:guide id="46" pos="11248">
          <p15:clr>
            <a:srgbClr val="A4A3A4"/>
          </p15:clr>
        </p15:guide>
        <p15:guide id="47" pos="5550">
          <p15:clr>
            <a:srgbClr val="A4A3A4"/>
          </p15:clr>
        </p15:guide>
        <p15:guide id="48" pos="16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1" clrIdx="0"/>
  <p:cmAuthor id="1" name="孙文纯" initials="孙文纯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5CAA"/>
    <a:srgbClr val="E3F4FD"/>
    <a:srgbClr val="4472C4"/>
    <a:srgbClr val="DA0000"/>
    <a:srgbClr val="D3EDFB"/>
    <a:srgbClr val="D7F1FF"/>
    <a:srgbClr val="FFFDE7"/>
    <a:srgbClr val="FFFEF3"/>
    <a:srgbClr val="FFFE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40" autoAdjust="0"/>
    <p:restoredTop sz="80074" autoAdjust="0"/>
  </p:normalViewPr>
  <p:slideViewPr>
    <p:cSldViewPr>
      <p:cViewPr varScale="1">
        <p:scale>
          <a:sx n="54" d="100"/>
          <a:sy n="54" d="100"/>
        </p:scale>
        <p:origin x="-168" y="-96"/>
      </p:cViewPr>
      <p:guideLst>
        <p:guide orient="horz" pos="5794"/>
        <p:guide orient="horz" pos="4093"/>
        <p:guide orient="horz" pos="6900"/>
        <p:guide orient="horz" pos="3696"/>
        <p:guide orient="horz" pos="6588"/>
        <p:guide orient="horz" pos="1939"/>
        <p:guide pos="1411"/>
        <p:guide pos="12778"/>
        <p:guide pos="6826"/>
        <p:guide pos="5267"/>
        <p:guide pos="11248"/>
        <p:guide pos="7024"/>
        <p:guide pos="2715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5" d="100"/>
        <a:sy n="75" d="100"/>
      </p:scale>
      <p:origin x="0" y="-35784"/>
    </p:cViewPr>
  </p:sorterViewPr>
  <p:notesViewPr>
    <p:cSldViewPr>
      <p:cViewPr varScale="1">
        <p:scale>
          <a:sx n="83" d="100"/>
          <a:sy n="83" d="100"/>
        </p:scale>
        <p:origin x="-3876" y="-102"/>
      </p:cViewPr>
      <p:guideLst>
        <p:guide orient="horz" pos="2880"/>
        <p:guide pos="2160"/>
      </p:guideLst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4A69F-A7BF-4946-B3A6-ED01CBEB8F2B}" type="datetimeFigureOut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2019/3/1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31665-BE4C-4D05-B9C5-2B73D647A6C5}" type="slidenum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‹#›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86026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805CE786-2566-4729-BA0C-6278D59A1AE1}" type="datetimeFigureOut">
              <a:rPr lang="zh-CN" altLang="en-US" smtClean="0"/>
              <a:pPr/>
              <a:t>2019/3/1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E49D8A1A-3085-48B2-A401-84F34E154A3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9738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1pPr>
    <a:lvl2pPr marL="9137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2pPr>
    <a:lvl3pPr marL="18281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3pPr>
    <a:lvl4pPr marL="274193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4pPr>
    <a:lvl5pPr marL="365569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5pPr>
    <a:lvl6pPr marL="457009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485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AF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C30E6916-A717-45A2-853C-B484619599C2}"/>
              </a:ext>
            </a:extLst>
          </p:cNvPr>
          <p:cNvSpPr/>
          <p:nvPr userDrawn="1"/>
        </p:nvSpPr>
        <p:spPr bwMode="auto">
          <a:xfrm>
            <a:off x="1260824" y="682717"/>
            <a:ext cx="21966059" cy="1235215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701" tIns="45378" rIns="90701" bIns="45378" numCol="1" rtlCol="0" anchor="t" anchorCtr="0" compatLnSpc="1"/>
          <a:lstStyle/>
          <a:p>
            <a:pPr defTabSz="906324"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prstClr val="black"/>
              </a:solidFill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6636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6271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D7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934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5D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650" y="1214019"/>
            <a:ext cx="1621006" cy="61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24" name="27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832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93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经典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2565000" cy="854901"/>
            <a:chOff x="1265164" y="736542"/>
            <a:chExt cx="256500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经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典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读</a:t>
              </a:r>
              <a:endParaRPr lang="zh-CN" altLang="en-US" sz="4800" b="1" dirty="0"/>
            </a:p>
          </p:txBody>
        </p:sp>
      </p:grpSp>
      <p:pic>
        <p:nvPicPr>
          <p:cNvPr id="2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2" name="组合 2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3" name="椭圆 22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" name="组合 2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6" name="椭圆 2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0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038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英译汉记得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pic>
        <p:nvPicPr>
          <p:cNvPr id="1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712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5" name="27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38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42" r:id="rId2"/>
    <p:sldLayoutId id="2147483740" r:id="rId3"/>
    <p:sldLayoutId id="2147483761" r:id="rId4"/>
    <p:sldLayoutId id="2147483743" r:id="rId5"/>
    <p:sldLayoutId id="2147483764" r:id="rId6"/>
    <p:sldLayoutId id="2147483766" r:id="rId7"/>
    <p:sldLayoutId id="2147483768" r:id="rId8"/>
  </p:sldLayoutIdLst>
  <p:timing>
    <p:tnLst>
      <p:par>
        <p:cTn id="1" dur="indefinite" restart="never" nodeType="tmRoot"/>
      </p:par>
    </p:tnLst>
  </p:timing>
  <p:hf hdr="0"/>
  <p:txStyles>
    <p:titleStyle>
      <a:lvl1pPr algn="l" defTabSz="911225" rtl="0" eaLnBrk="1" latinLnBrk="0" hangingPunct="1">
        <a:lnSpc>
          <a:spcPct val="90000"/>
        </a:lnSpc>
        <a:spcBef>
          <a:spcPct val="0"/>
        </a:spcBef>
        <a:buNone/>
        <a:defRPr sz="43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7965" indent="-227965" algn="l" defTabSz="911225" rtl="0" eaLnBrk="1" latinLnBrk="0" hangingPunct="1">
        <a:lnSpc>
          <a:spcPct val="90000"/>
        </a:lnSpc>
        <a:spcBef>
          <a:spcPts val="995"/>
        </a:spcBef>
        <a:buFont typeface="Arial" pitchFamily="34" charset="0"/>
        <a:buChar char="•"/>
        <a:defRPr sz="279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575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168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761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354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1947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540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593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186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779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372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7965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558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151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744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2.xml"/><Relationship Id="rId7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6.xml"/><Relationship Id="rId5" Type="http://schemas.openxmlformats.org/officeDocument/2006/relationships/slide" Target="slide26.xml"/><Relationship Id="rId4" Type="http://schemas.openxmlformats.org/officeDocument/2006/relationships/slide" Target="slide16.xml"/><Relationship Id="rId9" Type="http://schemas.openxmlformats.org/officeDocument/2006/relationships/slide" Target="slide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slide" Target="slide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slide" Target="slide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slide" Target="slide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slide" Target="slide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>
            <a:fillRect/>
          </a:stretch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4" name="页脚占位符 11"/>
          <p:cNvSpPr txBox="1"/>
          <p:nvPr/>
        </p:nvSpPr>
        <p:spPr>
          <a:xfrm>
            <a:off x="21780260" y="5913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5000" dirty="0">
                <a:latin typeface="方正楷体_GBK" panose="03000509000000000000" pitchFamily="65" charset="-122"/>
                <a:ea typeface="方正楷体_GBK" panose="03000509000000000000" pitchFamily="65" charset="-122"/>
              </a:rPr>
              <a:t>目录</a:t>
            </a:r>
            <a:endParaRPr lang="en-US" altLang="zh-CN" sz="5000" dirty="0"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7" name="TextBox 2">
            <a:hlinkClick r:id="rId3" action="ppaction://hlinksldjump"/>
          </p:cNvPr>
          <p:cNvSpPr txBox="1"/>
          <p:nvPr/>
        </p:nvSpPr>
        <p:spPr>
          <a:xfrm>
            <a:off x="2761896" y="2641500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不定冠词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">
            <a:hlinkClick r:id="rId4" action="ppaction://hlinksldjump"/>
          </p:cNvPr>
          <p:cNvSpPr txBox="1"/>
          <p:nvPr/>
        </p:nvSpPr>
        <p:spPr>
          <a:xfrm>
            <a:off x="2761896" y="8298000"/>
            <a:ext cx="4095755" cy="89254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突破积累练</a:t>
            </a:r>
            <a:r>
              <a:rPr lang="en-US" altLang="zh-CN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5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Box 7">
            <a:hlinkClick r:id="rId4" action="ppaction://hlinksldjump"/>
          </p:cNvPr>
          <p:cNvSpPr txBox="1"/>
          <p:nvPr/>
        </p:nvSpPr>
        <p:spPr>
          <a:xfrm>
            <a:off x="3590650" y="9560587"/>
            <a:ext cx="4959001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单句语法填空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TextBox 7">
            <a:hlinkClick r:id="rId5" action="ppaction://hlinksldjump"/>
          </p:cNvPr>
          <p:cNvSpPr txBox="1"/>
          <p:nvPr/>
        </p:nvSpPr>
        <p:spPr>
          <a:xfrm>
            <a:off x="9625150" y="9560587"/>
            <a:ext cx="4860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单句改错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TextBox 7">
            <a:hlinkClick r:id="rId6" action="ppaction://hlinksldjump"/>
          </p:cNvPr>
          <p:cNvSpPr txBox="1"/>
          <p:nvPr/>
        </p:nvSpPr>
        <p:spPr>
          <a:xfrm>
            <a:off x="15560650" y="9560587"/>
            <a:ext cx="3564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单句写作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49680" y="699135"/>
            <a:ext cx="21871305" cy="96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     </a:t>
            </a:r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冠词</a:t>
            </a:r>
            <a:endParaRPr lang="en-US" altLang="zh-CN" sz="57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TextBox 2">
            <a:hlinkClick r:id="rId7" action="ppaction://hlinksldjump"/>
          </p:cNvPr>
          <p:cNvSpPr txBox="1"/>
          <p:nvPr/>
        </p:nvSpPr>
        <p:spPr>
          <a:xfrm>
            <a:off x="2761896" y="3919555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定冠词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Box 2">
            <a:hlinkClick r:id="rId8" action="ppaction://hlinksldjump"/>
          </p:cNvPr>
          <p:cNvSpPr txBox="1"/>
          <p:nvPr/>
        </p:nvSpPr>
        <p:spPr>
          <a:xfrm>
            <a:off x="2761896" y="5197610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零冠词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2">
            <a:hlinkClick r:id="rId9" action="ppaction://hlinksldjump"/>
          </p:cNvPr>
          <p:cNvSpPr txBox="1"/>
          <p:nvPr/>
        </p:nvSpPr>
        <p:spPr>
          <a:xfrm>
            <a:off x="2761896" y="6475664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易混词组提醒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80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1715752"/>
            <a:ext cx="20800147" cy="847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sp>
        <p:nvSpPr>
          <p:cNvPr id="2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850650" y="5858374"/>
            <a:ext cx="54008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520650" y="7370848"/>
            <a:ext cx="85500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</a:t>
            </a:r>
          </a:p>
        </p:txBody>
      </p: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7945650" y="8883000"/>
            <a:ext cx="54008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</a:p>
        </p:txBody>
      </p:sp>
      <p:pic>
        <p:nvPicPr>
          <p:cNvPr id="12" name="图片 1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37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2824204"/>
            <a:ext cx="20936695" cy="601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380650" y="5412526"/>
            <a:ext cx="54008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836275" y="5412526"/>
            <a:ext cx="54008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140650" y="7524944"/>
            <a:ext cx="54008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2" name="图片 1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1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598" y="1592478"/>
            <a:ext cx="15699631" cy="9361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2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7" name="图片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28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486" y="1998000"/>
            <a:ext cx="21055611" cy="7846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5875650" y="5502490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7135650" y="8298000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2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3" name="图片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930650" y="3099254"/>
            <a:ext cx="2430713" cy="805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0" y="3082001"/>
            <a:ext cx="12892660" cy="75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2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3788" y="8864891"/>
            <a:ext cx="11451861" cy="451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1278000"/>
            <a:ext cx="21790463" cy="832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477000" y="2060848"/>
            <a:ext cx="114865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8000650" y="4923000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440650" y="7505848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3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7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4490650" y="3354759"/>
            <a:ext cx="2430713" cy="7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50" y="3222546"/>
            <a:ext cx="14314487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5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650" y="2602128"/>
            <a:ext cx="20234245" cy="5965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4750650" y="3753000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718476" y="6948000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667" y="8761350"/>
            <a:ext cx="20002983" cy="264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8620650" y="9845848"/>
            <a:ext cx="101217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" name="图片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3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650" y="2230395"/>
            <a:ext cx="18090000" cy="8534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1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50" y="1593000"/>
            <a:ext cx="17316210" cy="100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9350380">
            <a:off x="8810650" y="4901800"/>
            <a:ext cx="585000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9350380">
            <a:off x="8674938" y="7096881"/>
            <a:ext cx="585000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9350380">
            <a:off x="7324938" y="10583925"/>
            <a:ext cx="585000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3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714937" y="2797956"/>
            <a:ext cx="2430713" cy="7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650" y="2763450"/>
            <a:ext cx="13811293" cy="769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组合 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70650" y="8127000"/>
            <a:ext cx="1710000" cy="57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650" y="693000"/>
            <a:ext cx="19619530" cy="679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9350380">
            <a:off x="2869938" y="2123926"/>
            <a:ext cx="585000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9350380">
            <a:off x="19519938" y="3833926"/>
            <a:ext cx="585000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9350380">
            <a:off x="17449938" y="5948926"/>
            <a:ext cx="585000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501" y="8028000"/>
            <a:ext cx="9117249" cy="390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8" name="图片 1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5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50" y="1773000"/>
            <a:ext cx="13680000" cy="9148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6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720176"/>
            <a:ext cx="19922627" cy="12122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冠词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484281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value of…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的价值”，此处的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value of peace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表示“和平的价值”，故填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。句意：战争是一面镜子，能让人更好地认识到和平的意义。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265164" y="741486"/>
            <a:ext cx="4272250" cy="854901"/>
            <a:chOff x="1265164" y="741486"/>
            <a:chExt cx="4272250" cy="854901"/>
          </a:xfrm>
        </p:grpSpPr>
        <p:sp>
          <p:nvSpPr>
            <p:cNvPr id="15" name="椭圆 14"/>
            <p:cNvSpPr/>
            <p:nvPr/>
          </p:nvSpPr>
          <p:spPr>
            <a:xfrm>
              <a:off x="126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突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2120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破</a:t>
              </a:r>
              <a:endParaRPr lang="zh-CN" altLang="en-US" sz="4800" b="1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297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积</a:t>
              </a:r>
              <a:endParaRPr lang="zh-CN" altLang="en-US" sz="4800" b="1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27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累</a:t>
              </a:r>
              <a:endParaRPr lang="zh-CN" altLang="en-US" sz="4800" b="1" dirty="0"/>
            </a:p>
          </p:txBody>
        </p:sp>
        <p:sp>
          <p:nvSpPr>
            <p:cNvPr id="20" name="椭圆 19"/>
            <p:cNvSpPr/>
            <p:nvPr/>
          </p:nvSpPr>
          <p:spPr>
            <a:xfrm>
              <a:off x="4682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练</a:t>
              </a:r>
              <a:endParaRPr lang="zh-CN" altLang="en-US" sz="4800" b="1" dirty="0"/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236469"/>
            <a:ext cx="20189375" cy="3766531"/>
            <a:chOff x="1311275" y="2403000"/>
            <a:chExt cx="20189375" cy="3766531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2403000"/>
              <a:ext cx="9839325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阅读下面句子，填入合适的词。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War is a </a:t>
              </a: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mirror,which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can help us better appreciate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value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of peace.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304950" y="4080993"/>
            <a:ext cx="1182389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9" name="图片 28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25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5778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结合语境及句意可知，空格处应该表示“再读一遍”；不定冠词加序数词作定语表示“又一，再一”。句意：他不明白故事的寓意，因此又读了一遍。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didn’t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understand the moral of the story and began to read it through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second time.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490650" y="3221259"/>
            <a:ext cx="855625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5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8343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a good view of… 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为固定搭配，意为“清楚看到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；好好欣赏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。句意：如果我们坐在公交车的前面，我们将能更好地欣赏沿路的风景。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If we sit in the front of the bus, we will have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better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view of the roadside scenery.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4480650" y="2296571"/>
            <a:ext cx="85562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en-US" altLang="zh-CN" sz="5400" dirty="0" smtClean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8343000"/>
            <a:ext cx="18089425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over the past few years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为固定搭配，意为“在过去的几年中”，故填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。句意：在过去的几年间，谷物产量增长了近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125%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，而水稻产量仅增长了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7%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894350" cy="2834622"/>
            <a:chOff x="1390725" y="4249005"/>
            <a:chExt cx="1889435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Corn production has jumped nearly 125 percent over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past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few years, while rice has increased only 7 percent.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Ⅱ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6820988" y="2340094"/>
            <a:ext cx="121466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8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09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根据句意可知，空格处应用不定冠词表示泛指，且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serious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是以辅音因素开头的单词，故填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。句意：对藏羚羊的非法捕猎在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世纪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90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年代曾是一个严重的问题。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424374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illegal hunting of Tibetan antelope used to be </a:t>
              </a:r>
              <a:r>
                <a:rPr lang="en-US" altLang="zh-CN" sz="5400" u="sng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serious problem in the 1990s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2016•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北京卷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5965650" y="2317806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形容词最高级前应用定冠词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修饰，故填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。句意：国家主席习近平提出的“一带一路”战略引起了公众对最古老、最长的贸易路线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丝绸之路的关注。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9719132" cy="3748719"/>
            <a:chOff x="1390725" y="4249005"/>
            <a:chExt cx="19719132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033581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Belt and Road Initiative proposed by President Xi </a:t>
              </a: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Jinping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has drawn public attention to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oldest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and longest trade route—Silk Road. 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6.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9224483" y="3241571"/>
            <a:ext cx="118429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at the top of…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顶端”，此处表示“高声地；放声地”。句意：出人意料的是，我和这只大猩猩面对面地遇上了。她看到我后便开始声嘶力竭地叫喊。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894350" cy="2834622"/>
            <a:chOff x="1390725" y="4249005"/>
            <a:chExt cx="1889435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Unexpectedly,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I’m face-to-face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with the gorilla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（大猩猩）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, who begins screaming at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top of her lungs.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Ⅲ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7.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7702075" y="3212996"/>
            <a:ext cx="1125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7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结合语境可知，空格处特指前句提到的鲜花，故填定冠词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。句意：在我外出的路上，经理递给了我一束混合鲜花。他什么也没说，只是把花递给了我。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9884924" cy="2834622"/>
            <a:chOff x="1390725" y="4249005"/>
            <a:chExt cx="19884924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3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On my way out, the manager handed me a bunch of mixed flowers. He did not say anything, just holding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flowers out to me.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8.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2500650" y="3213000"/>
            <a:ext cx="13044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7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935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结合语境可知，每一年都与一只中国的动物有关，故填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，此处表泛指。句意：在中国文化中，根据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12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年一周期，每一年都与一只中国的动物有关。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739925" cy="2834622"/>
            <a:chOff x="1390725" y="4249005"/>
            <a:chExt cx="2073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05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In Chinese culture, each year is related to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Chinese animal according to the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12-year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animal cycle. 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9.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3580651" y="2313000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4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801992"/>
            <a:ext cx="19935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空格处表示泛指“一位邻居”，且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neighbour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是辅音因素开头的单词，故填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。句意：如果一个邻居生病了，可以主动去帮邻居收报纸或去杂货店买东西。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160650" y="2313000"/>
            <a:ext cx="21195000" cy="2834622"/>
            <a:chOff x="935650" y="4249005"/>
            <a:chExt cx="2119500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05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If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 err="1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neighbour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suffers an illness, offer to collect newspapers or do the grocery shopping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935650" y="4276099"/>
              <a:ext cx="1125001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10.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3050651" y="2313000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5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此处泛指一个孩子，应用不定冠词，且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kid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是以辅音因素开头的单词，故将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。句意：作为一个孩子，我喜欢看动画片，但无论我要求多少次，父母都不允许我看。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3181206"/>
            <a:ext cx="20189376" cy="4649987"/>
            <a:chOff x="1311275" y="3347737"/>
            <a:chExt cx="20189376" cy="4649987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下列各句中均有一处错误，请改正。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70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As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kid, I loved to watch cartoons, but no matter how many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times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asked to watch them, my parents would not let me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Ⅱ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960650" y="4833000"/>
            <a:ext cx="1271510" cy="968818"/>
            <a:chOff x="2489746" y="8048139"/>
            <a:chExt cx="1366402" cy="968818"/>
          </a:xfrm>
        </p:grpSpPr>
        <p:sp>
          <p:nvSpPr>
            <p:cNvPr id="15" name="TextBox 14"/>
            <p:cNvSpPr txBox="1"/>
            <p:nvPr/>
          </p:nvSpPr>
          <p:spPr>
            <a:xfrm>
              <a:off x="2489746" y="8093627"/>
              <a:ext cx="13664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1190" y="8048139"/>
              <a:ext cx="1063883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序数词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first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表示顺序时，其</a:t>
            </a:r>
            <a:r>
              <a:rPr lang="zh-CN" altLang="en-US" sz="5400" dirty="0" smtClean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前应用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定冠词，故将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first prize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意为“第一名”。句意：知道你在演讲比赛中得了一等奖我很高兴。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3123000"/>
            <a:ext cx="19884925" cy="2834622"/>
            <a:chOff x="1390725" y="4249005"/>
            <a:chExt cx="19884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am more than happy to know you have got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first prize in the speech contest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4030650" y="3927470"/>
            <a:ext cx="1271510" cy="995530"/>
            <a:chOff x="2344672" y="8048139"/>
            <a:chExt cx="1366402" cy="995530"/>
          </a:xfrm>
        </p:grpSpPr>
        <p:sp>
          <p:nvSpPr>
            <p:cNvPr id="16" name="TextBox 15"/>
            <p:cNvSpPr txBox="1"/>
            <p:nvPr/>
          </p:nvSpPr>
          <p:spPr>
            <a:xfrm>
              <a:off x="2344672" y="8120339"/>
              <a:ext cx="13664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the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276" y="8048139"/>
              <a:ext cx="607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8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620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hour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是以元音音素开头的单词，应用不定冠词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修饰，故将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。句意：他们住在离学校很远的地方，每天上班大约需要一个半小时。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20424924" cy="2834622"/>
            <a:chOff x="1390725" y="4249005"/>
            <a:chExt cx="19884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They live far from the school, and it takes them about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hour and a half to go to work every day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2017•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Ⅱ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719140" y="3927470"/>
            <a:ext cx="1271510" cy="995530"/>
            <a:chOff x="2344672" y="8048139"/>
            <a:chExt cx="1366402" cy="995530"/>
          </a:xfrm>
        </p:grpSpPr>
        <p:sp>
          <p:nvSpPr>
            <p:cNvPr id="15" name="TextBox 14"/>
            <p:cNvSpPr txBox="1"/>
            <p:nvPr/>
          </p:nvSpPr>
          <p:spPr>
            <a:xfrm>
              <a:off x="2344672" y="8120339"/>
              <a:ext cx="13664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an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276" y="8048139"/>
              <a:ext cx="607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0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countryside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意为“乡下”，故在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countryside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前加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。句意：去年寒假，我和父亲一起去乡下看望我的祖父母。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719131" cy="3748719"/>
            <a:chOff x="1390725" y="4249005"/>
            <a:chExt cx="19197793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512242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During the last winter holiday, I went to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countryside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with my father to visit my grandparents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>
                <a:lnSpc>
                  <a:spcPct val="110000"/>
                </a:lnSpc>
              </a:pPr>
              <a:endParaRPr lang="en-US" altLang="zh-CN" sz="5400" b="1" dirty="0" smtClean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Ⅰ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815575" y="3798000"/>
            <a:ext cx="94507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∧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861200" y="4396092"/>
            <a:ext cx="13044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8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424591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 a short period of time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为固定搭配，意为“在短时间内”，故将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。句意：我叔叔说他从来没有梦想过在短时间内致富。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229515" cy="2834622"/>
            <a:chOff x="1390725" y="4249005"/>
            <a:chExt cx="1935920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67365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My uncle says that he never dreams of becoming rich in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short period of time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2016•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Ⅰ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270650" y="3888000"/>
            <a:ext cx="1845000" cy="995530"/>
            <a:chOff x="2344672" y="8048139"/>
            <a:chExt cx="1366402" cy="995530"/>
          </a:xfrm>
        </p:grpSpPr>
        <p:sp>
          <p:nvSpPr>
            <p:cNvPr id="15" name="TextBox 14"/>
            <p:cNvSpPr txBox="1"/>
            <p:nvPr/>
          </p:nvSpPr>
          <p:spPr>
            <a:xfrm>
              <a:off x="2344672" y="8120339"/>
              <a:ext cx="13664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276" y="8048139"/>
              <a:ext cx="607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2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424591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根据语境可知，此处特指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9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日那个晚上，故将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9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日那天晚上，张伟正在看电视，而他的父亲正忙着在厨房准备晚餐。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229515" cy="2834622"/>
            <a:chOff x="1390725" y="4249005"/>
            <a:chExt cx="1935920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67365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Zhang Wei was watching TV while his father was busy preparing dinner in the kitchen on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evening of January 9th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6.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15650" y="4750939"/>
            <a:ext cx="1845000" cy="995530"/>
            <a:chOff x="2344672" y="8048139"/>
            <a:chExt cx="1366402" cy="995530"/>
          </a:xfrm>
        </p:grpSpPr>
        <p:sp>
          <p:nvSpPr>
            <p:cNvPr id="15" name="TextBox 14"/>
            <p:cNvSpPr txBox="1"/>
            <p:nvPr/>
          </p:nvSpPr>
          <p:spPr>
            <a:xfrm>
              <a:off x="2344672" y="8120339"/>
              <a:ext cx="13664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the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276" y="8048139"/>
              <a:ext cx="607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play a… part in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为固定搭配，意为“扮演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角色”，故应在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playing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后加冠词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。句意：众所周知，现在互联网在我们的日常生活中扮演着越来越重要的角色。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719131" cy="2834622"/>
            <a:chOff x="1390725" y="4249005"/>
            <a:chExt cx="1919779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51224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As is known to all, nowadays the Internet is playing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more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and more important part in our daily life.</a:t>
              </a:r>
              <a:endParaRPr lang="en-US" altLang="zh-CN" sz="5400" b="1" dirty="0" smtClean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7.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055650" y="3708000"/>
            <a:ext cx="94507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∧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236200" y="4203000"/>
            <a:ext cx="13044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4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424591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go to somewhere for a holiday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为习惯用法，表示“去某地度假”，故将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。句意：也许有些人会去月球度假，有些人可能生活在海底或太空中。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229515" cy="3748719"/>
            <a:chOff x="1390725" y="4249005"/>
            <a:chExt cx="19359203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673652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Perhaps some people will go to the moon for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holiday, and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some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people may live under the sea or in space.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8.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4210650" y="3882470"/>
            <a:ext cx="1845000" cy="995530"/>
            <a:chOff x="2344672" y="8048139"/>
            <a:chExt cx="1366402" cy="995530"/>
          </a:xfrm>
        </p:grpSpPr>
        <p:sp>
          <p:nvSpPr>
            <p:cNvPr id="15" name="TextBox 14"/>
            <p:cNvSpPr txBox="1"/>
            <p:nvPr/>
          </p:nvSpPr>
          <p:spPr>
            <a:xfrm>
              <a:off x="2344672" y="8120339"/>
              <a:ext cx="13664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276" y="8048139"/>
              <a:ext cx="607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6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 control of… 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为固定搭配，意为“控制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 the control of…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意为“受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的控制”。句意：这场足球比赛后发生了一些暴力事件，但是现在警方已控制了局势。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719131" cy="2834622"/>
            <a:chOff x="1390725" y="4249005"/>
            <a:chExt cx="1919779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51224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There has been some violence after the football match, but the police are now in the control of the situation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9.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8640787">
            <a:off x="7174805" y="3718479"/>
            <a:ext cx="945075" cy="1222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7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2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next time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意为“下次”，作时间状语一般用于将来时；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next time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常用于过去时的相关时态中，故去掉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。句意：下次试着用中文给我写信。祝你假期愉快。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974924" cy="1920526"/>
            <a:chOff x="1390725" y="4249005"/>
            <a:chExt cx="19446822" cy="1920526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325305" y="4249005"/>
              <a:ext cx="18512242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Try to write to me in Chinese the next </a:t>
              </a: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time.Have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a good vacation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1046505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10.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rot="18640787">
            <a:off x="10729805" y="2818479"/>
            <a:ext cx="945075" cy="1222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7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\</a:t>
            </a:r>
            <a:endParaRPr lang="zh-CN" altLang="en-US" sz="7200" b="1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981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043000"/>
            <a:ext cx="20189376" cy="2821794"/>
            <a:chOff x="1311275" y="3347737"/>
            <a:chExt cx="20189376" cy="2821794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根据所给提示完成句子。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健康应该是人们关心的首要问题。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(the number one)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8" y="4981469"/>
            <a:ext cx="18032218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Health should be the number one problem that people are concerned about.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18894350" cy="2834622"/>
            <a:chOff x="1390725" y="4249005"/>
            <a:chExt cx="18894350" cy="2834622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对于无家可归的人而言，私人医疗纯粹是天方夜谭。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(out of the question)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2239963" y="5778000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2252857" y="6678000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8" y="10728000"/>
            <a:ext cx="18032218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For the homeless, private medical care is simply out of the question.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2239963" y="11524531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2252857" y="12424531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2" name="图片 2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7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19570114" cy="5144097"/>
            <a:chOff x="1390725" y="4249005"/>
            <a:chExt cx="19570114" cy="5144097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84563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我们只有掌握丰富的科学知识，才能在现代社会中获得成功。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(knowledge)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50" y="7472576"/>
              <a:ext cx="18224426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______________________________________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that we can live successfully in modern society.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150650" y="10818000"/>
            <a:ext cx="1314795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by obtaining a good knowledge of science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390725" y="2944268"/>
            <a:ext cx="18894350" cy="1920526"/>
            <a:chOff x="1390725" y="4249005"/>
            <a:chExt cx="18894350" cy="1920526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结果，人们会吃更多的食物来弥补失去的东西。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(as a result)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9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8" y="4981469"/>
            <a:ext cx="18032218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As a result, people will eat more food to make up for something missing.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2239963" y="5778000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2252857" y="6678000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3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2" name="图片 2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9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2944268"/>
            <a:ext cx="19557220" cy="5097829"/>
            <a:chOff x="1390725" y="4249005"/>
            <a:chExt cx="19557220" cy="509782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6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茶是中国传统的重要组成部分。饮茶在中国有着悠久的历史。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(history)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7426308"/>
              <a:ext cx="18887295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Tea is an important part of Chinese tradition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 ________________________________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endParaRPr lang="en-US" altLang="zh-CN" sz="5400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14705650" y="6903000"/>
            <a:ext cx="55794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4494121" y="6128710"/>
            <a:ext cx="4531529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practice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of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150650" y="7038000"/>
            <a:ext cx="11250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drinking </a:t>
            </a: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tea has a long history in China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3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" name="图片 1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14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3" grpId="0"/>
    </p:bldLst>
  </p:timing>
</p:sld>
</file>

<file path=ppt/theme/theme1.xml><?xml version="1.0" encoding="utf-8"?>
<a:theme xmlns:a="http://schemas.openxmlformats.org/drawingml/2006/main" name="黑色背景字幕版">
  <a:themeElements>
    <a:clrScheme name="自定义 1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34309</TotalTime>
  <Words>2154</Words>
  <Application>Microsoft Office PowerPoint</Application>
  <PresentationFormat>自定义</PresentationFormat>
  <Paragraphs>326</Paragraphs>
  <Slides>38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39" baseType="lpstr">
      <vt:lpstr>黑色背景字幕版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qiwen气温</dc:creator>
  <cp:lastModifiedBy>YU</cp:lastModifiedBy>
  <cp:revision>4501</cp:revision>
  <dcterms:created xsi:type="dcterms:W3CDTF">2015-01-26T03:08:00Z</dcterms:created>
  <dcterms:modified xsi:type="dcterms:W3CDTF">2019-03-01T08:11:05Z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