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3"/>
  </p:notesMasterIdLst>
  <p:sldIdLst>
    <p:sldId id="256" r:id="rId2"/>
    <p:sldId id="339" r:id="rId3"/>
    <p:sldId id="340" r:id="rId4"/>
    <p:sldId id="341" r:id="rId5"/>
    <p:sldId id="342" r:id="rId6"/>
    <p:sldId id="259" r:id="rId7"/>
    <p:sldId id="345" r:id="rId8"/>
    <p:sldId id="346" r:id="rId9"/>
    <p:sldId id="343" r:id="rId10"/>
    <p:sldId id="349" r:id="rId11"/>
    <p:sldId id="262" r:id="rId12"/>
    <p:sldId id="334" r:id="rId13"/>
    <p:sldId id="261" r:id="rId14"/>
    <p:sldId id="350" r:id="rId15"/>
    <p:sldId id="327" r:id="rId16"/>
    <p:sldId id="328" r:id="rId17"/>
    <p:sldId id="351" r:id="rId18"/>
    <p:sldId id="332" r:id="rId19"/>
    <p:sldId id="352" r:id="rId20"/>
    <p:sldId id="338" r:id="rId21"/>
    <p:sldId id="353" r:id="rId22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006600"/>
    <a:srgbClr val="008000"/>
    <a:srgbClr val="CCFFFF"/>
    <a:srgbClr val="FFFFFF"/>
    <a:srgbClr val="D60093"/>
    <a:srgbClr val="990099"/>
    <a:srgbClr val="CC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83" autoAdjust="0"/>
  </p:normalViewPr>
  <p:slideViewPr>
    <p:cSldViewPr>
      <p:cViewPr varScale="1">
        <p:scale>
          <a:sx n="81" d="100"/>
          <a:sy n="81" d="100"/>
        </p:scale>
        <p:origin x="725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F3FB0-34AD-4EDE-BCEE-9B7E397B8810}" type="datetimeFigureOut">
              <a:rPr lang="zh-CN" altLang="en-US" smtClean="0"/>
              <a:t>2022/1/10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0BC51-E83F-4F7A-BE8E-EB19BA13C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9738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901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01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01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01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01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01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01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A844EAB-DF4C-44EA-84F7-B1C569DAA9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4700A-78E9-4C21-8CA7-9246EDF82EB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5142A-F2F0-4F27-8A3A-073E36BA1F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C196E-DBF3-4FBC-8C40-853FC138B29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23018-02C2-44C0-9C24-33A166DB2D1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598C1-B3D2-4CD6-AEB5-2DB2126DFA9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B4A6-FEBB-47D2-9F87-7973F9B9E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24B74-20A5-4D39-9131-13D5D94B2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BF2B8-100E-4ED6-87E6-FE017D3A6A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F08A4-AE3B-444D-BD05-792BF9D2F15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2A6A8-A0A7-4E34-A918-C9F0FD48B1A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90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90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891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891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97D2CF8-2B87-48E0-A4B9-A6E4F65B6A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663158" y="3789040"/>
            <a:ext cx="504056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第</a:t>
            </a:r>
            <a:r>
              <a:rPr lang="en-US" altLang="zh-CN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课时  </a:t>
            </a:r>
            <a:r>
              <a:rPr lang="zh-CN" altLang="en-US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黑体" panose="02010609060101010101" pitchFamily="2" charset="-122"/>
              </a:rPr>
              <a:t>探究空气的组成</a:t>
            </a: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062758" y="190475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空   气</a:t>
            </a:r>
          </a:p>
        </p:txBody>
      </p:sp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8471470" y="5445224"/>
            <a:ext cx="3082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8000"/>
                </a:solidFill>
              </a:rPr>
              <a:t>2021</a:t>
            </a:r>
            <a:r>
              <a:rPr lang="zh-CN" altLang="en-US" sz="2800" dirty="0">
                <a:solidFill>
                  <a:srgbClr val="008000"/>
                </a:solidFill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月</a:t>
            </a:r>
            <a:r>
              <a:rPr lang="en-US" altLang="zh-CN" sz="2800" dirty="0">
                <a:solidFill>
                  <a:srgbClr val="008000"/>
                </a:solidFill>
              </a:rPr>
              <a:t>16</a:t>
            </a:r>
            <a:r>
              <a:rPr lang="zh-CN" altLang="en-US" sz="2800" dirty="0">
                <a:solidFill>
                  <a:srgbClr val="008000"/>
                </a:solidFill>
              </a:rPr>
              <a:t>日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70870" y="4699992"/>
            <a:ext cx="520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老师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7">
            <a:extLst>
              <a:ext uri="{FF2B5EF4-FFF2-40B4-BE49-F238E27FC236}">
                <a16:creationId xmlns:a16="http://schemas.microsoft.com/office/drawing/2014/main" id="{17BCC62B-5776-4E41-8E39-7150834C7102}"/>
              </a:ext>
            </a:extLst>
          </p:cNvPr>
          <p:cNvSpPr/>
          <p:nvPr/>
        </p:nvSpPr>
        <p:spPr>
          <a:xfrm>
            <a:off x="4663869" y="1184343"/>
            <a:ext cx="2837468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6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021C5EAD-7E08-4F51-B874-11E7BAE1B21F}"/>
              </a:ext>
            </a:extLst>
          </p:cNvPr>
          <p:cNvSpPr/>
          <p:nvPr/>
        </p:nvSpPr>
        <p:spPr>
          <a:xfrm>
            <a:off x="772234" y="5336416"/>
            <a:ext cx="9837151" cy="1188928"/>
          </a:xfrm>
          <a:prstGeom prst="roundRect">
            <a:avLst>
              <a:gd name="adj" fmla="val 842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zh-CN" altLang="en-US" sz="2800" dirty="0">
              <a:latin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E60C777-5224-4797-98D6-4B124164C733}"/>
              </a:ext>
            </a:extLst>
          </p:cNvPr>
          <p:cNvSpPr/>
          <p:nvPr/>
        </p:nvSpPr>
        <p:spPr>
          <a:xfrm>
            <a:off x="772234" y="5239314"/>
            <a:ext cx="9963502" cy="662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</a:rPr>
              <a:t>【</a:t>
            </a:r>
            <a:r>
              <a:rPr lang="zh-CN" altLang="en-US" sz="2800" dirty="0">
                <a:latin typeface="+mn-ea"/>
              </a:rPr>
              <a:t>重点</a:t>
            </a:r>
            <a:r>
              <a:rPr lang="en-US" altLang="zh-CN" sz="2800" dirty="0">
                <a:latin typeface="+mn-ea"/>
              </a:rPr>
              <a:t>】</a:t>
            </a:r>
            <a:r>
              <a:rPr lang="zh-CN" altLang="en-US" sz="2800" dirty="0">
                <a:latin typeface="+mn-ea"/>
              </a:rPr>
              <a:t>探究空气中氧气的含量。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53EC6D0-26D7-49F7-B12A-0E5A2793DBA4}"/>
              </a:ext>
            </a:extLst>
          </p:cNvPr>
          <p:cNvSpPr/>
          <p:nvPr/>
        </p:nvSpPr>
        <p:spPr>
          <a:xfrm>
            <a:off x="772234" y="5790782"/>
            <a:ext cx="8699145" cy="662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</a:rPr>
              <a:t>【</a:t>
            </a:r>
            <a:r>
              <a:rPr lang="zh-CN" altLang="en-US" sz="2800" dirty="0">
                <a:latin typeface="+mn-ea"/>
              </a:rPr>
              <a:t>难点</a:t>
            </a:r>
            <a:r>
              <a:rPr lang="en-US" altLang="zh-CN" sz="2800" dirty="0">
                <a:latin typeface="+mn-ea"/>
              </a:rPr>
              <a:t>】</a:t>
            </a:r>
            <a:r>
              <a:rPr lang="zh-CN" altLang="en-US" sz="2800" dirty="0">
                <a:latin typeface="+mn-ea"/>
              </a:rPr>
              <a:t>掌握纯净物和混合物的概念并能够准确区分。</a:t>
            </a:r>
          </a:p>
        </p:txBody>
      </p:sp>
      <p:sp>
        <p:nvSpPr>
          <p:cNvPr id="8" name="文本框 2">
            <a:extLst>
              <a:ext uri="{FF2B5EF4-FFF2-40B4-BE49-F238E27FC236}">
                <a16:creationId xmlns:a16="http://schemas.microsoft.com/office/drawing/2014/main" id="{6B511ED2-5F18-4657-9E7C-89FA325505B4}"/>
              </a:ext>
            </a:extLst>
          </p:cNvPr>
          <p:cNvSpPr txBox="1"/>
          <p:nvPr/>
        </p:nvSpPr>
        <p:spPr>
          <a:xfrm>
            <a:off x="858108" y="2006202"/>
            <a:ext cx="10205650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+mn-ea"/>
                <a:cs typeface="楷体" panose="02010609060101010101" charset="-122"/>
              </a:rPr>
              <a:t>1.</a:t>
            </a:r>
            <a:r>
              <a:rPr lang="zh-CN" altLang="en-US" sz="2800" b="1" dirty="0">
                <a:latin typeface="+mn-ea"/>
                <a:cs typeface="楷体" panose="02010609060101010101" charset="-122"/>
              </a:rPr>
              <a:t>了解空气的主要成分；</a:t>
            </a:r>
            <a:endParaRPr lang="en-US" altLang="zh-CN" sz="2800" b="1" dirty="0"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楷体" panose="02010609060101010101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探究空气中氧气的含量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楷体" panose="02010609060101010101" charset="-122"/>
              </a:rPr>
              <a:t>；</a:t>
            </a:r>
            <a:endParaRPr lang="en-US" altLang="zh-CN" sz="2800" b="1" dirty="0">
              <a:solidFill>
                <a:srgbClr val="FF0000"/>
              </a:solidFill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+mn-ea"/>
                <a:cs typeface="楷体" panose="02010609060101010101" charset="-122"/>
              </a:rPr>
              <a:t>3.</a:t>
            </a:r>
            <a:r>
              <a:rPr lang="zh-CN" altLang="en-US" sz="2800" b="1" dirty="0">
                <a:latin typeface="+mn-ea"/>
                <a:cs typeface="楷体" panose="02010609060101010101" charset="-122"/>
              </a:rPr>
              <a:t>初步认识纯净物和混合物的概念；</a:t>
            </a:r>
            <a:endParaRPr lang="en-US" altLang="zh-CN" sz="2800" b="1" dirty="0"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4.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初步学习科学实验的方法，进行观察、记录，并初步学会分析</a:t>
            </a:r>
            <a:endParaRPr lang="en-US" altLang="zh-CN" sz="2800" b="1" dirty="0">
              <a:solidFill>
                <a:srgbClr val="0000CC"/>
              </a:solidFill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实验现象。</a:t>
            </a:r>
          </a:p>
        </p:txBody>
      </p:sp>
    </p:spTree>
    <p:extLst>
      <p:ext uri="{BB962C8B-B14F-4D97-AF65-F5344CB8AC3E}">
        <p14:creationId xmlns:p14="http://schemas.microsoft.com/office/powerpoint/2010/main" val="2216769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C98CEAB-3CF2-4CDF-8B9D-F44C5303EAA4}"/>
              </a:ext>
            </a:extLst>
          </p:cNvPr>
          <p:cNvSpPr/>
          <p:nvPr/>
        </p:nvSpPr>
        <p:spPr>
          <a:xfrm>
            <a:off x="1630710" y="1196752"/>
            <a:ext cx="6316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思考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你有办法证明空气的存在吗？</a:t>
            </a:r>
          </a:p>
        </p:txBody>
      </p:sp>
      <p:sp>
        <p:nvSpPr>
          <p:cNvPr id="5" name="内容占位符 135170">
            <a:extLst>
              <a:ext uri="{FF2B5EF4-FFF2-40B4-BE49-F238E27FC236}">
                <a16:creationId xmlns:a16="http://schemas.microsoft.com/office/drawing/2014/main" id="{5AEF2EBB-F98B-4B56-81A8-210EFC499E08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838622" y="2204864"/>
            <a:ext cx="6408712" cy="7200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、将空烧杯在盛满水的水槽中向下压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endParaRPr lang="en-US" altLang="zh-CN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653E2A8-C626-41F5-9A5E-F49F8105E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9906133" y="4672516"/>
            <a:ext cx="1925955" cy="192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09BC9F24-CB79-4FCA-BC59-74140D59AE6E}"/>
              </a:ext>
            </a:extLst>
          </p:cNvPr>
          <p:cNvSpPr txBox="1"/>
          <p:nvPr/>
        </p:nvSpPr>
        <p:spPr>
          <a:xfrm>
            <a:off x="5951190" y="3033841"/>
            <a:ext cx="54726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烧杯内的水无法上升到顶部</a:t>
            </a:r>
            <a:endParaRPr lang="zh-CN" altLang="en-US" sz="28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688C5A0-0C42-4B82-8E77-A949000B996E}"/>
              </a:ext>
            </a:extLst>
          </p:cNvPr>
          <p:cNvSpPr txBox="1"/>
          <p:nvPr/>
        </p:nvSpPr>
        <p:spPr>
          <a:xfrm>
            <a:off x="6933050" y="3872628"/>
            <a:ext cx="37976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双手挤压有压力</a:t>
            </a:r>
            <a:endParaRPr lang="zh-CN" altLang="en-US" sz="28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FFF21B9-1600-4092-9263-047BDDDD89AB}"/>
              </a:ext>
            </a:extLst>
          </p:cNvPr>
          <p:cNvSpPr txBox="1"/>
          <p:nvPr/>
        </p:nvSpPr>
        <p:spPr>
          <a:xfrm>
            <a:off x="5312500" y="4743705"/>
            <a:ext cx="19974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有风</a:t>
            </a:r>
            <a:endParaRPr lang="zh-CN" altLang="en-US" sz="28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1E27689-A325-4FC8-95D8-020DBCC16441}"/>
              </a:ext>
            </a:extLst>
          </p:cNvPr>
          <p:cNvSpPr txBox="1"/>
          <p:nvPr/>
        </p:nvSpPr>
        <p:spPr>
          <a:xfrm>
            <a:off x="3410378" y="5417493"/>
            <a:ext cx="3188864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轮胎鼓起来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9A8D978-115E-469A-9692-1498E0986809}"/>
              </a:ext>
            </a:extLst>
          </p:cNvPr>
          <p:cNvSpPr txBox="1"/>
          <p:nvPr/>
        </p:nvSpPr>
        <p:spPr>
          <a:xfrm>
            <a:off x="838622" y="3717032"/>
            <a:ext cx="609442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、扁的密封袋开袋后抖动，然后封好 </a:t>
            </a:r>
            <a:endParaRPr lang="en-US" altLang="zh-CN" sz="280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18D738C-DC2C-462D-9363-AF7187E490EA}"/>
              </a:ext>
            </a:extLst>
          </p:cNvPr>
          <p:cNvSpPr txBox="1"/>
          <p:nvPr/>
        </p:nvSpPr>
        <p:spPr>
          <a:xfrm>
            <a:off x="826607" y="4653136"/>
            <a:ext cx="4485893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、扇子朝脸扇、树叶在动 </a:t>
            </a:r>
            <a:endParaRPr lang="en-US" altLang="zh-CN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C171648-CB97-4E40-8430-4B2256DC4FFA}"/>
              </a:ext>
            </a:extLst>
          </p:cNvPr>
          <p:cNvSpPr txBox="1"/>
          <p:nvPr/>
        </p:nvSpPr>
        <p:spPr>
          <a:xfrm>
            <a:off x="792866" y="5367267"/>
            <a:ext cx="2566036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、给车胎打气</a:t>
            </a:r>
          </a:p>
        </p:txBody>
      </p:sp>
    </p:spTree>
    <p:extLst>
      <p:ext uri="{BB962C8B-B14F-4D97-AF65-F5344CB8AC3E}">
        <p14:creationId xmlns:p14="http://schemas.microsoft.com/office/powerpoint/2010/main" val="425415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  <p:bldP spid="14" grpId="0"/>
      <p:bldP spid="16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8A3230B-36B7-4564-9BF9-933A9BCCDF38}"/>
              </a:ext>
            </a:extLst>
          </p:cNvPr>
          <p:cNvSpPr txBox="1"/>
          <p:nvPr/>
        </p:nvSpPr>
        <p:spPr>
          <a:xfrm>
            <a:off x="1414686" y="1249596"/>
            <a:ext cx="4512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一、空气是由什么组成的？</a:t>
            </a:r>
          </a:p>
        </p:txBody>
      </p:sp>
      <p:sp>
        <p:nvSpPr>
          <p:cNvPr id="5" name="圆角矩形 1">
            <a:extLst>
              <a:ext uri="{FF2B5EF4-FFF2-40B4-BE49-F238E27FC236}">
                <a16:creationId xmlns:a16="http://schemas.microsoft.com/office/drawing/2014/main" id="{FF744060-2404-464B-8162-07312F10111B}"/>
              </a:ext>
            </a:extLst>
          </p:cNvPr>
          <p:cNvSpPr/>
          <p:nvPr/>
        </p:nvSpPr>
        <p:spPr>
          <a:xfrm>
            <a:off x="4786643" y="2152721"/>
            <a:ext cx="2026498" cy="578882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800" dirty="0">
                <a:latin typeface="+mn-ea"/>
                <a:ea typeface="+mn-ea"/>
              </a:rPr>
              <a:t>空气发现史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9432304-6082-481C-A185-B64EE34E1822}"/>
              </a:ext>
            </a:extLst>
          </p:cNvPr>
          <p:cNvSpPr/>
          <p:nvPr/>
        </p:nvSpPr>
        <p:spPr>
          <a:xfrm>
            <a:off x="2808377" y="2911044"/>
            <a:ext cx="7398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很久以前，人们认为空气只是单一的某种物质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8F4007FE-19F2-4C9D-B0CF-F14ADAB0C1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38" y="3487827"/>
            <a:ext cx="2013080" cy="2400894"/>
          </a:xfrm>
          <a:prstGeom prst="round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89083BF9-3591-423C-8B5C-E2169B33C0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526" y="3487827"/>
            <a:ext cx="2013080" cy="2400894"/>
          </a:xfrm>
          <a:prstGeom prst="round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D1B3C4C8-7063-4E74-B123-EECEF2801BF3}"/>
              </a:ext>
            </a:extLst>
          </p:cNvPr>
          <p:cNvSpPr/>
          <p:nvPr/>
        </p:nvSpPr>
        <p:spPr>
          <a:xfrm>
            <a:off x="3497353" y="3611320"/>
            <a:ext cx="5118133" cy="2576667"/>
          </a:xfrm>
          <a:prstGeom prst="rect">
            <a:avLst/>
          </a:prstGeom>
          <a:ln w="38100">
            <a:noFill/>
            <a:prstDash val="dash"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18</a:t>
            </a:r>
            <a:r>
              <a:rPr lang="zh-CN" altLang="en-US" sz="2800" dirty="0">
                <a:latin typeface="+mn-ea"/>
                <a:ea typeface="+mn-ea"/>
              </a:rPr>
              <a:t>世纪</a:t>
            </a:r>
            <a:r>
              <a:rPr lang="en-US" altLang="zh-CN" sz="2800" dirty="0">
                <a:latin typeface="+mn-ea"/>
                <a:ea typeface="+mn-ea"/>
              </a:rPr>
              <a:t>70</a:t>
            </a:r>
            <a:r>
              <a:rPr lang="zh-CN" altLang="en-US" sz="2800" dirty="0">
                <a:latin typeface="+mn-ea"/>
                <a:ea typeface="+mn-ea"/>
              </a:rPr>
              <a:t>年代，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瑞典科学家舍勒和英国化学家普利斯特里</a:t>
            </a:r>
            <a:r>
              <a:rPr lang="zh-CN" altLang="en-US" sz="2800" dirty="0">
                <a:latin typeface="+mn-ea"/>
                <a:ea typeface="+mn-ea"/>
              </a:rPr>
              <a:t>分别制得了氧气，但他们并没有意识到自己发现了氧气。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EBD94F3-5B1D-48EE-B589-1A0311180A52}"/>
              </a:ext>
            </a:extLst>
          </p:cNvPr>
          <p:cNvSpPr/>
          <p:nvPr/>
        </p:nvSpPr>
        <p:spPr>
          <a:xfrm>
            <a:off x="1519203" y="6002124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舍勒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2D12BE9-0089-4D95-A85F-5320FE024115}"/>
              </a:ext>
            </a:extLst>
          </p:cNvPr>
          <p:cNvSpPr/>
          <p:nvPr/>
        </p:nvSpPr>
        <p:spPr>
          <a:xfrm>
            <a:off x="9147721" y="6002124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普利斯特里</a:t>
            </a:r>
          </a:p>
        </p:txBody>
      </p:sp>
    </p:spTree>
    <p:extLst>
      <p:ext uri="{BB962C8B-B14F-4D97-AF65-F5344CB8AC3E}">
        <p14:creationId xmlns:p14="http://schemas.microsoft.com/office/powerpoint/2010/main" val="390496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525F3AD-0935-4736-9169-AA1342D9D147}"/>
              </a:ext>
            </a:extLst>
          </p:cNvPr>
          <p:cNvSpPr txBox="1"/>
          <p:nvPr/>
        </p:nvSpPr>
        <p:spPr>
          <a:xfrm>
            <a:off x="1414686" y="1249596"/>
            <a:ext cx="4512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一、空气是由什么组成的？</a:t>
            </a:r>
          </a:p>
        </p:txBody>
      </p:sp>
      <p:sp>
        <p:nvSpPr>
          <p:cNvPr id="3" name="圆角矩形 1">
            <a:extLst>
              <a:ext uri="{FF2B5EF4-FFF2-40B4-BE49-F238E27FC236}">
                <a16:creationId xmlns:a16="http://schemas.microsoft.com/office/drawing/2014/main" id="{48D736DF-02E2-44E7-9AA4-715F5CA8489F}"/>
              </a:ext>
            </a:extLst>
          </p:cNvPr>
          <p:cNvSpPr/>
          <p:nvPr/>
        </p:nvSpPr>
        <p:spPr>
          <a:xfrm>
            <a:off x="4786643" y="2152721"/>
            <a:ext cx="2026498" cy="578882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800" dirty="0">
                <a:latin typeface="+mn-ea"/>
                <a:ea typeface="+mn-ea"/>
              </a:rPr>
              <a:t>空气发现史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22E2598-179C-4E0A-9554-0B5E64A8C1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1"/>
          <a:stretch>
            <a:fillRect/>
          </a:stretch>
        </p:blipFill>
        <p:spPr>
          <a:xfrm>
            <a:off x="3730209" y="3120363"/>
            <a:ext cx="2076965" cy="2756909"/>
          </a:xfrm>
          <a:prstGeom prst="round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8C041A6-36EE-423E-B4CF-11EC56100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956" y="3161287"/>
            <a:ext cx="2076966" cy="2756909"/>
          </a:xfrm>
          <a:prstGeom prst="round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472D7BA-DEBE-45CA-9DCE-16E958F2E69D}"/>
              </a:ext>
            </a:extLst>
          </p:cNvPr>
          <p:cNvSpPr/>
          <p:nvPr/>
        </p:nvSpPr>
        <p:spPr>
          <a:xfrm>
            <a:off x="481845" y="2928243"/>
            <a:ext cx="2877057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</a:rPr>
              <a:t>1774</a:t>
            </a:r>
            <a:r>
              <a:rPr lang="zh-CN" altLang="en-US" sz="2800" dirty="0">
                <a:latin typeface="宋体" panose="02010600030101010101" pitchFamily="2" charset="-122"/>
              </a:rPr>
              <a:t>年</a:t>
            </a:r>
            <a:endParaRPr lang="en-US" altLang="zh-CN" sz="2800" dirty="0">
              <a:latin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法国化学家拉瓦锡</a:t>
            </a:r>
            <a:r>
              <a:rPr lang="zh-CN" altLang="en-US" sz="2800" dirty="0">
                <a:latin typeface="宋体" panose="02010600030101010101" pitchFamily="2" charset="-122"/>
              </a:rPr>
              <a:t>第一次用实验证明了空气中有氧气和氮气。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C5138F4-7965-4867-881B-E51C48E399F7}"/>
              </a:ext>
            </a:extLst>
          </p:cNvPr>
          <p:cNvSpPr/>
          <p:nvPr/>
        </p:nvSpPr>
        <p:spPr>
          <a:xfrm>
            <a:off x="8687494" y="2928243"/>
            <a:ext cx="325383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</a:rPr>
              <a:t>19</a:t>
            </a:r>
            <a:r>
              <a:rPr lang="zh-CN" altLang="en-US" sz="2800" dirty="0">
                <a:latin typeface="宋体" panose="02010600030101010101" pitchFamily="2" charset="-122"/>
              </a:rPr>
              <a:t>世纪末</a:t>
            </a:r>
            <a:endParaRPr lang="en-US" altLang="zh-CN" sz="2800" dirty="0">
              <a:latin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英国物理学家瑞利</a:t>
            </a:r>
            <a:r>
              <a:rPr lang="zh-CN" altLang="en-US" sz="2800" dirty="0">
                <a:latin typeface="宋体" panose="02010600030101010101" pitchFamily="2" charset="-122"/>
              </a:rPr>
              <a:t>发现了稀有气体氩气，之后各个稀有气体陆续被发现。</a:t>
            </a:r>
          </a:p>
        </p:txBody>
      </p:sp>
    </p:spTree>
    <p:extLst>
      <p:ext uri="{BB962C8B-B14F-4D97-AF65-F5344CB8AC3E}">
        <p14:creationId xmlns:p14="http://schemas.microsoft.com/office/powerpoint/2010/main" val="262044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7F7670-C50B-4484-AE4A-7F1CDFDEA0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08" y="2616050"/>
            <a:ext cx="4310628" cy="2936287"/>
          </a:xfrm>
          <a:prstGeom prst="rect">
            <a:avLst/>
          </a:prstGeom>
        </p:spPr>
      </p:pic>
      <p:sp>
        <p:nvSpPr>
          <p:cNvPr id="9" name="文本占位符 190466">
            <a:extLst>
              <a:ext uri="{FF2B5EF4-FFF2-40B4-BE49-F238E27FC236}">
                <a16:creationId xmlns:a16="http://schemas.microsoft.com/office/drawing/2014/main" id="{8AB27D45-7877-4389-8638-B1CF41856675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2832633"/>
            <a:ext cx="5628678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汞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氧气    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氧化汞</a:t>
            </a:r>
          </a:p>
        </p:txBody>
      </p:sp>
      <p:sp>
        <p:nvSpPr>
          <p:cNvPr id="14" name="直接连接符 13">
            <a:extLst>
              <a:ext uri="{FF2B5EF4-FFF2-40B4-BE49-F238E27FC236}">
                <a16:creationId xmlns:a16="http://schemas.microsoft.com/office/drawing/2014/main" id="{393ACD72-C257-4E69-8641-9792B9DC966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320039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FDF633A-AE15-4D2F-8101-D48860D8D0CD}"/>
              </a:ext>
            </a:extLst>
          </p:cNvPr>
          <p:cNvSpPr txBox="1"/>
          <p:nvPr/>
        </p:nvSpPr>
        <p:spPr>
          <a:xfrm>
            <a:off x="8299351" y="270892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1" name="文本占位符 190466">
            <a:extLst>
              <a:ext uri="{FF2B5EF4-FFF2-40B4-BE49-F238E27FC236}">
                <a16:creationId xmlns:a16="http://schemas.microsoft.com/office/drawing/2014/main" id="{9872F9BB-7F0E-48D8-B676-B09D6A0654E4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3749573"/>
            <a:ext cx="4680520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Hg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 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ea typeface="+mn-ea"/>
              </a:rPr>
              <a:t>2 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       </a:t>
            </a: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HgO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2" name="直接连接符 31">
            <a:extLst>
              <a:ext uri="{FF2B5EF4-FFF2-40B4-BE49-F238E27FC236}">
                <a16:creationId xmlns:a16="http://schemas.microsoft.com/office/drawing/2014/main" id="{CCBA8055-F244-4064-A60A-6C3065745A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411733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A88497F0-0D55-4A06-830B-705B8BC1C43E}"/>
              </a:ext>
            </a:extLst>
          </p:cNvPr>
          <p:cNvSpPr txBox="1"/>
          <p:nvPr/>
        </p:nvSpPr>
        <p:spPr>
          <a:xfrm>
            <a:off x="8299351" y="362586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31217152-8C21-4E34-A65D-310739803DCB}"/>
              </a:ext>
            </a:extLst>
          </p:cNvPr>
          <p:cNvSpPr/>
          <p:nvPr/>
        </p:nvSpPr>
        <p:spPr>
          <a:xfrm>
            <a:off x="4506676" y="5157192"/>
            <a:ext cx="7154906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现象：部分</a:t>
            </a:r>
            <a:r>
              <a:rPr lang="zh-CN" altLang="en-US" sz="2800" dirty="0">
                <a:latin typeface="+mn-ea"/>
                <a:ea typeface="+mn-ea"/>
              </a:rPr>
              <a:t>银白色的液态汞变成红色粉末，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</a:t>
            </a:r>
            <a:r>
              <a:rPr lang="zh-CN" altLang="en-US" sz="2800" dirty="0">
                <a:latin typeface="+mn-ea"/>
                <a:ea typeface="+mn-ea"/>
              </a:rPr>
              <a:t>容器里空气的体积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约减少了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1/5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5" grpId="0"/>
      <p:bldP spid="31" grpId="0"/>
      <p:bldP spid="32" grpId="0" animBg="1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7F7670-C50B-4484-AE4A-7F1CDFDEA0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08" y="2616050"/>
            <a:ext cx="4310628" cy="2936287"/>
          </a:xfrm>
          <a:prstGeom prst="rect">
            <a:avLst/>
          </a:prstGeom>
        </p:spPr>
      </p:pic>
      <p:sp>
        <p:nvSpPr>
          <p:cNvPr id="9" name="文本占位符 190466">
            <a:extLst>
              <a:ext uri="{FF2B5EF4-FFF2-40B4-BE49-F238E27FC236}">
                <a16:creationId xmlns:a16="http://schemas.microsoft.com/office/drawing/2014/main" id="{8AB27D45-7877-4389-8638-B1CF41856675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2832633"/>
            <a:ext cx="5628678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汞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氧气    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氧化汞</a:t>
            </a:r>
          </a:p>
        </p:txBody>
      </p:sp>
      <p:sp>
        <p:nvSpPr>
          <p:cNvPr id="14" name="直接连接符 13">
            <a:extLst>
              <a:ext uri="{FF2B5EF4-FFF2-40B4-BE49-F238E27FC236}">
                <a16:creationId xmlns:a16="http://schemas.microsoft.com/office/drawing/2014/main" id="{393ACD72-C257-4E69-8641-9792B9DC966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320039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FDF633A-AE15-4D2F-8101-D48860D8D0CD}"/>
              </a:ext>
            </a:extLst>
          </p:cNvPr>
          <p:cNvSpPr txBox="1"/>
          <p:nvPr/>
        </p:nvSpPr>
        <p:spPr>
          <a:xfrm>
            <a:off x="8299351" y="270892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1" name="文本占位符 190466">
            <a:extLst>
              <a:ext uri="{FF2B5EF4-FFF2-40B4-BE49-F238E27FC236}">
                <a16:creationId xmlns:a16="http://schemas.microsoft.com/office/drawing/2014/main" id="{9872F9BB-7F0E-48D8-B676-B09D6A0654E4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3749573"/>
            <a:ext cx="4680520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Hg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 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ea typeface="+mn-ea"/>
              </a:rPr>
              <a:t>2 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       </a:t>
            </a: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HgO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2" name="直接连接符 31">
            <a:extLst>
              <a:ext uri="{FF2B5EF4-FFF2-40B4-BE49-F238E27FC236}">
                <a16:creationId xmlns:a16="http://schemas.microsoft.com/office/drawing/2014/main" id="{CCBA8055-F244-4064-A60A-6C3065745A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411733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A88497F0-0D55-4A06-830B-705B8BC1C43E}"/>
              </a:ext>
            </a:extLst>
          </p:cNvPr>
          <p:cNvSpPr txBox="1"/>
          <p:nvPr/>
        </p:nvSpPr>
        <p:spPr>
          <a:xfrm>
            <a:off x="8299351" y="362586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4D74F83C-C829-40D0-A15A-0190025B546B}"/>
              </a:ext>
            </a:extLst>
          </p:cNvPr>
          <p:cNvSpPr/>
          <p:nvPr/>
        </p:nvSpPr>
        <p:spPr>
          <a:xfrm>
            <a:off x="838622" y="2060849"/>
            <a:ext cx="91913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zh-CN" sz="2800" dirty="0">
                <a:latin typeface="+mn-ea"/>
                <a:ea typeface="+mn-ea"/>
              </a:rPr>
              <a:t>、</a:t>
            </a:r>
            <a:r>
              <a:rPr lang="en-US" altLang="zh-CN" sz="2800" u="sng" dirty="0">
                <a:latin typeface="+mn-ea"/>
                <a:ea typeface="+mn-ea"/>
              </a:rPr>
              <a:t>       </a:t>
            </a:r>
            <a:r>
              <a:rPr lang="zh-CN" altLang="zh-CN" sz="2800" dirty="0">
                <a:latin typeface="+mn-ea"/>
                <a:ea typeface="+mn-ea"/>
              </a:rPr>
              <a:t>法测定空气中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的含量（</a:t>
            </a:r>
            <a:r>
              <a:rPr lang="zh-CN" altLang="zh-CN" sz="2800" dirty="0">
                <a:solidFill>
                  <a:srgbClr val="006600"/>
                </a:solidFill>
                <a:latin typeface="+mn-ea"/>
                <a:ea typeface="+mn-ea"/>
              </a:rPr>
              <a:t>或体积分数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5BD9E78E-0F96-49C5-9A9A-6C32C12EAAF2}"/>
              </a:ext>
            </a:extLst>
          </p:cNvPr>
          <p:cNvGrpSpPr/>
          <p:nvPr/>
        </p:nvGrpSpPr>
        <p:grpSpPr>
          <a:xfrm>
            <a:off x="6757834" y="4307686"/>
            <a:ext cx="993556" cy="523220"/>
            <a:chOff x="7656994" y="2695900"/>
            <a:chExt cx="986270" cy="523220"/>
          </a:xfrm>
        </p:grpSpPr>
        <p:sp>
          <p:nvSpPr>
            <p:cNvPr id="13" name="直接连接符 12">
              <a:extLst>
                <a:ext uri="{FF2B5EF4-FFF2-40B4-BE49-F238E27FC236}">
                  <a16:creationId xmlns:a16="http://schemas.microsoft.com/office/drawing/2014/main" id="{0EB75F56-989A-43B5-A338-70E20D42B5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656994" y="3206778"/>
              <a:ext cx="986270" cy="6000"/>
            </a:xfrm>
            <a:prstGeom prst="line">
              <a:avLst/>
            </a:prstGeom>
            <a:noFill/>
            <a:ln w="25400">
              <a:solidFill>
                <a:srgbClr val="0000CC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>
                <a:latin typeface="+mn-ea"/>
                <a:ea typeface="+mn-ea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E68C53AC-04C9-4F52-8B46-4D6ACE5A02AE}"/>
                </a:ext>
              </a:extLst>
            </p:cNvPr>
            <p:cNvSpPr txBox="1"/>
            <p:nvPr/>
          </p:nvSpPr>
          <p:spPr>
            <a:xfrm>
              <a:off x="7828770" y="2695900"/>
              <a:ext cx="5413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0000CC"/>
                  </a:solidFill>
                  <a:latin typeface="+mn-ea"/>
                  <a:ea typeface="+mn-ea"/>
                </a:rPr>
                <a:t>△</a:t>
              </a: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00000671-4138-4061-A3F4-294214423FEF}"/>
              </a:ext>
            </a:extLst>
          </p:cNvPr>
          <p:cNvSpPr/>
          <p:nvPr/>
        </p:nvSpPr>
        <p:spPr>
          <a:xfrm>
            <a:off x="5729616" y="4561964"/>
            <a:ext cx="4470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HgO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     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Hg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↑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8C2E15A-7F3B-4A8E-9AE9-F4BE992379CC}"/>
              </a:ext>
            </a:extLst>
          </p:cNvPr>
          <p:cNvSpPr/>
          <p:nvPr/>
        </p:nvSpPr>
        <p:spPr>
          <a:xfrm>
            <a:off x="2449554" y="5373216"/>
            <a:ext cx="9550307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现象：</a:t>
            </a: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红色粉末</a:t>
            </a:r>
            <a:r>
              <a:rPr lang="zh-CN" altLang="en-US" sz="2800" dirty="0">
                <a:latin typeface="+mn-ea"/>
              </a:rPr>
              <a:t>又变成了银白色物质，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得到的气体的体积</a:t>
            </a:r>
            <a:endParaRPr lang="en-US" altLang="zh-CN" sz="2800" dirty="0">
              <a:solidFill>
                <a:srgbClr val="0000CC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CC"/>
                </a:solidFill>
                <a:latin typeface="+mn-ea"/>
              </a:rPr>
              <a:t>      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恰好等于密闭容器里所减少的体积</a:t>
            </a:r>
            <a:r>
              <a:rPr lang="zh-CN" altLang="en-US" sz="2800" dirty="0">
                <a:latin typeface="+mn-ea"/>
              </a:rPr>
              <a:t>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42C427A-40C6-4481-8702-55DB8557BA6B}"/>
              </a:ext>
            </a:extLst>
          </p:cNvPr>
          <p:cNvSpPr txBox="1"/>
          <p:nvPr/>
        </p:nvSpPr>
        <p:spPr>
          <a:xfrm>
            <a:off x="1630710" y="2041684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加热</a:t>
            </a:r>
          </a:p>
        </p:txBody>
      </p:sp>
    </p:spTree>
    <p:extLst>
      <p:ext uri="{BB962C8B-B14F-4D97-AF65-F5344CB8AC3E}">
        <p14:creationId xmlns:p14="http://schemas.microsoft.com/office/powerpoint/2010/main" val="230162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7" grpId="0"/>
      <p:bldP spid="1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7F7670-C50B-4484-AE4A-7F1CDFDEA0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08" y="2616050"/>
            <a:ext cx="4310628" cy="2936287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id="{4D74F83C-C829-40D0-A15A-0190025B546B}"/>
              </a:ext>
            </a:extLst>
          </p:cNvPr>
          <p:cNvSpPr/>
          <p:nvPr/>
        </p:nvSpPr>
        <p:spPr>
          <a:xfrm>
            <a:off x="838622" y="2060849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zh-CN" sz="2800" dirty="0">
                <a:latin typeface="+mn-ea"/>
                <a:ea typeface="+mn-ea"/>
              </a:rPr>
              <a:t>、</a:t>
            </a:r>
            <a:r>
              <a:rPr lang="en-US" altLang="zh-CN" sz="2800" u="sng" dirty="0">
                <a:latin typeface="+mn-ea"/>
                <a:ea typeface="+mn-ea"/>
              </a:rPr>
              <a:t>       </a:t>
            </a:r>
            <a:r>
              <a:rPr lang="zh-CN" altLang="zh-CN" sz="2800" dirty="0">
                <a:latin typeface="+mn-ea"/>
                <a:ea typeface="+mn-ea"/>
              </a:rPr>
              <a:t>法测定空气中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的含量（</a:t>
            </a:r>
            <a:r>
              <a:rPr lang="zh-CN" altLang="zh-CN" sz="2800" dirty="0">
                <a:solidFill>
                  <a:srgbClr val="006600"/>
                </a:solidFill>
                <a:latin typeface="+mn-ea"/>
                <a:ea typeface="+mn-ea"/>
              </a:rPr>
              <a:t>或体积分数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42C427A-40C6-4481-8702-55DB8557BA6B}"/>
              </a:ext>
            </a:extLst>
          </p:cNvPr>
          <p:cNvSpPr txBox="1"/>
          <p:nvPr/>
        </p:nvSpPr>
        <p:spPr>
          <a:xfrm>
            <a:off x="1630710" y="2041684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加热</a:t>
            </a:r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id="{FB974BCF-644B-4C03-853F-476E491D23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598" y="5671645"/>
            <a:ext cx="11305256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结论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】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空气是由</a:t>
            </a:r>
            <a:r>
              <a:rPr lang="zh-CN" altLang="en-US" sz="2800" u="sng" dirty="0">
                <a:solidFill>
                  <a:srgbClr val="006600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和</a:t>
            </a:r>
            <a:r>
              <a:rPr lang="zh-CN" altLang="en-US" sz="2800" u="sng" dirty="0">
                <a:solidFill>
                  <a:srgbClr val="006600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组成的，其中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___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约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占空气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总体积的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1/5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。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867C0E4E-67BA-47A1-86D5-B291FACB88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1"/>
          <a:stretch>
            <a:fillRect/>
          </a:stretch>
        </p:blipFill>
        <p:spPr>
          <a:xfrm>
            <a:off x="7045669" y="2777746"/>
            <a:ext cx="1575603" cy="2091414"/>
          </a:xfrm>
          <a:prstGeom prst="round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id="{CF55A63B-408F-4839-8B05-070607B5A9FF}"/>
              </a:ext>
            </a:extLst>
          </p:cNvPr>
          <p:cNvSpPr txBox="1"/>
          <p:nvPr/>
        </p:nvSpPr>
        <p:spPr>
          <a:xfrm>
            <a:off x="6296528" y="5049514"/>
            <a:ext cx="34563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</a:rPr>
              <a:t>法国化学家拉瓦锡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AB191CF7-B309-457A-BA2F-A783B06E2D4C}"/>
              </a:ext>
            </a:extLst>
          </p:cNvPr>
          <p:cNvSpPr txBox="1"/>
          <p:nvPr/>
        </p:nvSpPr>
        <p:spPr>
          <a:xfrm>
            <a:off x="3664960" y="5733256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C2FBF0A7-9880-480C-9821-9463FE3B9287}"/>
              </a:ext>
            </a:extLst>
          </p:cNvPr>
          <p:cNvSpPr txBox="1"/>
          <p:nvPr/>
        </p:nvSpPr>
        <p:spPr>
          <a:xfrm>
            <a:off x="4799062" y="5707568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436EB2D2-019E-4CCB-8C44-64AF362F21DB}"/>
              </a:ext>
            </a:extLst>
          </p:cNvPr>
          <p:cNvSpPr txBox="1"/>
          <p:nvPr/>
        </p:nvSpPr>
        <p:spPr>
          <a:xfrm>
            <a:off x="7590455" y="5737940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5" name="对话气泡: 圆角矩形 24">
            <a:extLst>
              <a:ext uri="{FF2B5EF4-FFF2-40B4-BE49-F238E27FC236}">
                <a16:creationId xmlns:a16="http://schemas.microsoft.com/office/drawing/2014/main" id="{DE23C53C-3876-41D7-ABE6-B2B0C397949F}"/>
              </a:ext>
            </a:extLst>
          </p:cNvPr>
          <p:cNvSpPr/>
          <p:nvPr/>
        </p:nvSpPr>
        <p:spPr bwMode="auto">
          <a:xfrm>
            <a:off x="5519142" y="476672"/>
            <a:ext cx="2952328" cy="1224136"/>
          </a:xfrm>
          <a:prstGeom prst="wedgeRoundRectCallout">
            <a:avLst>
              <a:gd name="adj1" fmla="val -113405"/>
              <a:gd name="adj2" fmla="val 249244"/>
              <a:gd name="adj3" fmla="val 16667"/>
            </a:avLst>
          </a:prstGeom>
          <a:solidFill>
            <a:srgbClr val="0000CC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本实验属于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_____</a:t>
            </a:r>
          </a:p>
          <a:p>
            <a:r>
              <a:rPr lang="zh-CN" altLang="en-US" dirty="0">
                <a:solidFill>
                  <a:schemeClr val="bg1"/>
                </a:solidFill>
              </a:rPr>
              <a:t>（填“定量” 或“定性” ）实验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044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6F3FC2E-A7A5-444A-9C11-660A12AD3174}"/>
              </a:ext>
            </a:extLst>
          </p:cNvPr>
          <p:cNvSpPr/>
          <p:nvPr/>
        </p:nvSpPr>
        <p:spPr>
          <a:xfrm>
            <a:off x="838622" y="2060849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、</a:t>
            </a:r>
            <a:r>
              <a:rPr lang="en-US" altLang="zh-CN" sz="2800" u="sng" dirty="0">
                <a:latin typeface="+mn-ea"/>
                <a:ea typeface="+mn-ea"/>
              </a:rPr>
              <a:t>       </a:t>
            </a:r>
            <a:r>
              <a:rPr lang="zh-CN" altLang="zh-CN" sz="2800" dirty="0">
                <a:latin typeface="+mn-ea"/>
                <a:ea typeface="+mn-ea"/>
              </a:rPr>
              <a:t>法测定空气中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的含量（</a:t>
            </a:r>
            <a:r>
              <a:rPr lang="zh-CN" altLang="zh-CN" sz="2800" dirty="0">
                <a:solidFill>
                  <a:srgbClr val="006600"/>
                </a:solidFill>
                <a:latin typeface="+mn-ea"/>
                <a:ea typeface="+mn-ea"/>
              </a:rPr>
              <a:t>或体积分数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78766C1B-3DCA-4B6E-A670-21B3A3BB4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245" y="5413088"/>
            <a:ext cx="40559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latin typeface="+mn-ea"/>
                <a:ea typeface="+mn-ea"/>
              </a:rPr>
              <a:t>图</a:t>
            </a:r>
            <a:r>
              <a:rPr kumimoji="1" lang="en-US" altLang="zh-CN" dirty="0">
                <a:latin typeface="+mn-ea"/>
                <a:ea typeface="+mn-ea"/>
              </a:rPr>
              <a:t>2-3  </a:t>
            </a:r>
            <a:r>
              <a:rPr kumimoji="1" lang="zh-CN" altLang="en-US" dirty="0">
                <a:latin typeface="+mn-ea"/>
                <a:ea typeface="+mn-ea"/>
              </a:rPr>
              <a:t>测定空气里氧气含量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133357A-4823-4C52-9E62-C1C479E57220}"/>
              </a:ext>
            </a:extLst>
          </p:cNvPr>
          <p:cNvSpPr txBox="1"/>
          <p:nvPr/>
        </p:nvSpPr>
        <p:spPr>
          <a:xfrm>
            <a:off x="1630710" y="2041684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燃烧</a:t>
            </a:r>
          </a:p>
        </p:txBody>
      </p:sp>
      <p:pic>
        <p:nvPicPr>
          <p:cNvPr id="13" name="图片 12" descr="图2-3　测定空气里氧气的含量.jpg">
            <a:extLst>
              <a:ext uri="{FF2B5EF4-FFF2-40B4-BE49-F238E27FC236}">
                <a16:creationId xmlns:a16="http://schemas.microsoft.com/office/drawing/2014/main" id="{4863B396-F16B-4D7F-8310-B64AC0AB27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7056" y="2702537"/>
            <a:ext cx="2836295" cy="259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03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881FED59-9C43-400A-8F39-736020BE3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3069" y="1124744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实验现象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3EDA5FE-3F80-4A45-BEC7-24D1C5CBB50E}"/>
              </a:ext>
            </a:extLst>
          </p:cNvPr>
          <p:cNvSpPr/>
          <p:nvPr/>
        </p:nvSpPr>
        <p:spPr>
          <a:xfrm>
            <a:off x="550590" y="1988840"/>
            <a:ext cx="10801202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把燃烧匙内的红磷放在酒精灯的火焰上点燃后，迅速伸入集气瓶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中，并且塞紧橡皮塞。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1D4FDD6-C6CA-4FC2-B2F2-BAE472584232}"/>
              </a:ext>
            </a:extLst>
          </p:cNvPr>
          <p:cNvSpPr/>
          <p:nvPr/>
        </p:nvSpPr>
        <p:spPr>
          <a:xfrm>
            <a:off x="1143644" y="3225114"/>
            <a:ext cx="10208148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zh-CN" sz="2800" dirty="0">
                <a:latin typeface="+mn-ea"/>
                <a:ea typeface="+mn-ea"/>
              </a:rPr>
              <a:t>、你观察到的实验现象有：</a:t>
            </a:r>
            <a:r>
              <a:rPr lang="en-US" altLang="zh-CN" sz="2800" dirty="0">
                <a:latin typeface="+mn-ea"/>
                <a:ea typeface="+mn-ea"/>
              </a:rPr>
              <a:t>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_____________________________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82F03550-9D4C-478D-987A-ED886359D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4983" y="3265820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红磷在集气瓶中燃烧一会儿熄灭，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B28D24CE-7046-4410-BA86-BF45ABDEE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2356" y="3913892"/>
            <a:ext cx="16889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放出热量</a:t>
            </a:r>
            <a:endParaRPr kumimoji="1" lang="zh-CN" altLang="en-US" sz="2800" dirty="0">
              <a:latin typeface="+mn-ea"/>
              <a:ea typeface="+mn-ea"/>
            </a:endParaRPr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16AE480A-A1B0-41B4-AA33-905F9064E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1586" y="3913892"/>
            <a:ext cx="30700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产生大量的白烟，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A5E7C8B-B845-4FEA-9CF4-EC1A10BFE65E}"/>
              </a:ext>
            </a:extLst>
          </p:cNvPr>
          <p:cNvSpPr/>
          <p:nvPr/>
        </p:nvSpPr>
        <p:spPr>
          <a:xfrm>
            <a:off x="1054648" y="4455696"/>
            <a:ext cx="10718327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zh-CN" sz="2800" dirty="0">
                <a:latin typeface="+mn-ea"/>
                <a:ea typeface="+mn-ea"/>
              </a:rPr>
              <a:t>、等到红磷燃烧停止后，将集气瓶冷却至室温，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打开弹簧夹，</a:t>
            </a:r>
            <a:r>
              <a:rPr lang="zh-CN" altLang="zh-CN" sz="2800" dirty="0">
                <a:latin typeface="+mn-ea"/>
                <a:ea typeface="+mn-ea"/>
              </a:rPr>
              <a:t>你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观察到的实验现象是：</a:t>
            </a:r>
            <a:r>
              <a:rPr lang="en-US" altLang="zh-CN" sz="2800" dirty="0">
                <a:latin typeface="+mn-ea"/>
                <a:ea typeface="+mn-ea"/>
              </a:rPr>
              <a:t>__________________________________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______________________________________________________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D308B5AE-37DD-4A81-A765-E1EA978EC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0710" y="5003852"/>
            <a:ext cx="1014226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                    烧杯中的水沿导管进入集气瓶中，瓶中液面上升至瓶中</a:t>
            </a:r>
            <a:r>
              <a:rPr kumimoji="1"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空气体积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kumimoji="1"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约</a:t>
            </a:r>
            <a:r>
              <a:rPr kumimoji="1"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1/5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处。</a:t>
            </a:r>
          </a:p>
        </p:txBody>
      </p:sp>
    </p:spTree>
    <p:extLst>
      <p:ext uri="{BB962C8B-B14F-4D97-AF65-F5344CB8AC3E}">
        <p14:creationId xmlns:p14="http://schemas.microsoft.com/office/powerpoint/2010/main" val="426103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7494" y="214291"/>
            <a:ext cx="2836295" cy="2592083"/>
          </a:xfrm>
          <a:prstGeom prst="rect">
            <a:avLst/>
          </a:prstGeom>
        </p:spPr>
      </p:pic>
      <p:sp>
        <p:nvSpPr>
          <p:cNvPr id="12" name="Rectangle 14">
            <a:extLst>
              <a:ext uri="{FF2B5EF4-FFF2-40B4-BE49-F238E27FC236}">
                <a16:creationId xmlns:a16="http://schemas.microsoft.com/office/drawing/2014/main" id="{87780722-1E1A-4F02-9EDF-3CE8E88675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8167" y="1126485"/>
            <a:ext cx="43540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实验分析与结论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0724E0D-3FD3-42BB-B578-E2A73BC356F3}"/>
              </a:ext>
            </a:extLst>
          </p:cNvPr>
          <p:cNvSpPr/>
          <p:nvPr/>
        </p:nvSpPr>
        <p:spPr>
          <a:xfrm>
            <a:off x="550590" y="2132856"/>
            <a:ext cx="1133323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红磷在集气瓶中燃烧时，消耗的气体是</a:t>
            </a:r>
            <a:r>
              <a:rPr lang="en-US" altLang="zh-CN" sz="2800" dirty="0">
                <a:latin typeface="+mn-ea"/>
                <a:ea typeface="+mn-ea"/>
              </a:rPr>
              <a:t>______</a:t>
            </a:r>
            <a:r>
              <a:rPr lang="zh-CN" altLang="zh-CN" sz="2800" dirty="0">
                <a:latin typeface="+mn-ea"/>
                <a:ea typeface="+mn-ea"/>
              </a:rPr>
              <a:t>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该实验说明了该气体具有</a:t>
            </a:r>
            <a:r>
              <a:rPr lang="en-US" altLang="zh-CN" sz="2800" dirty="0">
                <a:latin typeface="+mn-ea"/>
                <a:ea typeface="+mn-ea"/>
              </a:rPr>
              <a:t>_______</a:t>
            </a:r>
            <a:r>
              <a:rPr lang="zh-CN" altLang="zh-CN" sz="2800" dirty="0">
                <a:latin typeface="+mn-ea"/>
                <a:ea typeface="+mn-ea"/>
              </a:rPr>
              <a:t>性质，它约占空气体积的</a:t>
            </a:r>
            <a:r>
              <a:rPr lang="en-US" altLang="zh-CN" sz="2800" dirty="0">
                <a:latin typeface="+mn-ea"/>
                <a:ea typeface="+mn-ea"/>
              </a:rPr>
              <a:t>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B6876774-F53D-498E-95A7-C683ECCFD1A0}"/>
              </a:ext>
            </a:extLst>
          </p:cNvPr>
          <p:cNvSpPr/>
          <p:nvPr/>
        </p:nvSpPr>
        <p:spPr>
          <a:xfrm>
            <a:off x="478582" y="4941168"/>
            <a:ext cx="1041761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过量的红磷在瓶中未燃烧完，还能得出</a:t>
            </a:r>
            <a:r>
              <a:rPr lang="zh-CN" altLang="en-US" sz="2800" dirty="0">
                <a:latin typeface="+mn-ea"/>
                <a:ea typeface="+mn-ea"/>
              </a:rPr>
              <a:t>什么</a:t>
            </a:r>
            <a:r>
              <a:rPr lang="zh-CN" altLang="zh-CN" sz="2800" dirty="0">
                <a:latin typeface="+mn-ea"/>
                <a:ea typeface="+mn-ea"/>
              </a:rPr>
              <a:t>结论</a:t>
            </a:r>
            <a:r>
              <a:rPr lang="zh-CN" altLang="en-US" sz="2800" dirty="0">
                <a:latin typeface="+mn-ea"/>
                <a:ea typeface="+mn-ea"/>
              </a:rPr>
              <a:t>？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______________________________________________________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ED71CB92-8421-4D24-B9BF-9638432E7CCE}"/>
              </a:ext>
            </a:extLst>
          </p:cNvPr>
          <p:cNvSpPr txBox="1"/>
          <p:nvPr/>
        </p:nvSpPr>
        <p:spPr>
          <a:xfrm>
            <a:off x="7535366" y="2159278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8A1A2F14-7472-470A-8E7A-60181C4F3499}"/>
              </a:ext>
            </a:extLst>
          </p:cNvPr>
          <p:cNvSpPr txBox="1"/>
          <p:nvPr/>
        </p:nvSpPr>
        <p:spPr>
          <a:xfrm>
            <a:off x="5087094" y="2833772"/>
            <a:ext cx="1266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助燃性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E603AD64-8848-4C05-90DC-534A1F3D208F}"/>
              </a:ext>
            </a:extLst>
          </p:cNvPr>
          <p:cNvSpPr txBox="1"/>
          <p:nvPr/>
        </p:nvSpPr>
        <p:spPr>
          <a:xfrm>
            <a:off x="10559702" y="2819701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1/5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4" name="Text Box 18">
            <a:extLst>
              <a:ext uri="{FF2B5EF4-FFF2-40B4-BE49-F238E27FC236}">
                <a16:creationId xmlns:a16="http://schemas.microsoft.com/office/drawing/2014/main" id="{45A94C04-F034-436E-AC1B-1D34642B3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937" y="3722299"/>
            <a:ext cx="33502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宋体" pitchFamily="2" charset="-122"/>
              </a:rPr>
              <a:t>红磷 </a:t>
            </a:r>
            <a:r>
              <a:rPr kumimoji="1" lang="en-US" altLang="zh-CN" sz="2800">
                <a:latin typeface="宋体" pitchFamily="2" charset="-122"/>
              </a:rPr>
              <a:t>+  </a:t>
            </a:r>
            <a:r>
              <a:rPr kumimoji="1" lang="zh-CN" altLang="en-US" sz="2800">
                <a:latin typeface="宋体" pitchFamily="2" charset="-122"/>
              </a:rPr>
              <a:t>氧气</a:t>
            </a:r>
          </a:p>
        </p:txBody>
      </p:sp>
      <p:sp>
        <p:nvSpPr>
          <p:cNvPr id="26" name="Line 19">
            <a:extLst>
              <a:ext uri="{FF2B5EF4-FFF2-40B4-BE49-F238E27FC236}">
                <a16:creationId xmlns:a16="http://schemas.microsoft.com/office/drawing/2014/main" id="{5EE76BFB-0950-4F03-ACDA-4AFC6B808700}"/>
              </a:ext>
            </a:extLst>
          </p:cNvPr>
          <p:cNvSpPr>
            <a:spLocks noChangeShapeType="1"/>
          </p:cNvSpPr>
          <p:nvPr/>
        </p:nvSpPr>
        <p:spPr bwMode="auto">
          <a:xfrm>
            <a:off x="4769160" y="3990587"/>
            <a:ext cx="1625388" cy="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 sz="2800"/>
          </a:p>
        </p:txBody>
      </p:sp>
      <p:sp>
        <p:nvSpPr>
          <p:cNvPr id="27" name="Text Box 20">
            <a:extLst>
              <a:ext uri="{FF2B5EF4-FFF2-40B4-BE49-F238E27FC236}">
                <a16:creationId xmlns:a16="http://schemas.microsoft.com/office/drawing/2014/main" id="{26710D4F-E57F-4808-8C2E-BDA1B703B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7152" y="3481844"/>
            <a:ext cx="1625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B73085EA-7B6F-4147-A91F-A406C3178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778" y="4489956"/>
            <a:ext cx="6410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hlink"/>
                </a:solidFill>
                <a:latin typeface="Times New Roman" pitchFamily="18" charset="0"/>
              </a:rPr>
              <a:t>  P              O</a:t>
            </a:r>
            <a:r>
              <a:rPr kumimoji="1" lang="en-US" altLang="zh-CN" sz="2800" baseline="-25000" dirty="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 sz="2800" dirty="0">
                <a:solidFill>
                  <a:schemeClr val="hlink"/>
                </a:solidFill>
                <a:latin typeface="Times New Roman" pitchFamily="18" charset="0"/>
              </a:rPr>
              <a:t>                                  P</a:t>
            </a:r>
            <a:r>
              <a:rPr kumimoji="1" lang="en-US" altLang="zh-CN" sz="2800" baseline="-25000" dirty="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 sz="2800" dirty="0">
                <a:solidFill>
                  <a:schemeClr val="hlink"/>
                </a:solidFill>
                <a:latin typeface="Times New Roman" pitchFamily="18" charset="0"/>
              </a:rPr>
              <a:t>O</a:t>
            </a:r>
            <a:r>
              <a:rPr kumimoji="1" lang="en-US" altLang="zh-CN" sz="2800" baseline="-25000" dirty="0">
                <a:solidFill>
                  <a:schemeClr val="hlink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29A7F72E-4FBF-46FF-B3D7-2DCAD3E90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3465" y="3723887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dirty="0"/>
              <a:t>五氧化二磷</a:t>
            </a: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4D15D73-4007-437B-8B00-3A319138E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9267" y="4489956"/>
            <a:ext cx="3658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+</a:t>
            </a:r>
          </a:p>
        </p:txBody>
      </p:sp>
      <p:sp>
        <p:nvSpPr>
          <p:cNvPr id="35" name="Line 24">
            <a:extLst>
              <a:ext uri="{FF2B5EF4-FFF2-40B4-BE49-F238E27FC236}">
                <a16:creationId xmlns:a16="http://schemas.microsoft.com/office/drawing/2014/main" id="{AD3ED26D-BFD9-4A49-993B-7095313DC5BB}"/>
              </a:ext>
            </a:extLst>
          </p:cNvPr>
          <p:cNvSpPr>
            <a:spLocks noChangeShapeType="1"/>
          </p:cNvSpPr>
          <p:nvPr/>
        </p:nvSpPr>
        <p:spPr bwMode="auto">
          <a:xfrm>
            <a:off x="4697152" y="4705980"/>
            <a:ext cx="1726975" cy="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 sz="2800"/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409506BD-4EE4-4575-B1A7-EB9A4F3C6C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7152" y="4057908"/>
            <a:ext cx="1625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FB0735AE-EB4B-4D6F-901B-C64610B9DF87}"/>
              </a:ext>
            </a:extLst>
          </p:cNvPr>
          <p:cNvSpPr/>
          <p:nvPr/>
        </p:nvSpPr>
        <p:spPr>
          <a:xfrm>
            <a:off x="1054646" y="5661248"/>
            <a:ext cx="4873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dirty="0">
                <a:solidFill>
                  <a:srgbClr val="008000"/>
                </a:solidFill>
              </a:rPr>
              <a:t>空气中其它气体不支持燃烧</a:t>
            </a:r>
            <a:r>
              <a:rPr lang="zh-CN" altLang="en-US" sz="2800" dirty="0">
                <a:solidFill>
                  <a:srgbClr val="008000"/>
                </a:solidFill>
              </a:rPr>
              <a:t>，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F0D3A13B-206F-4B22-BEF4-486E6F76DCAE}"/>
              </a:ext>
            </a:extLst>
          </p:cNvPr>
          <p:cNvSpPr/>
          <p:nvPr/>
        </p:nvSpPr>
        <p:spPr>
          <a:xfrm>
            <a:off x="5700608" y="5661248"/>
            <a:ext cx="57951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FF0000"/>
                </a:solidFill>
              </a:rPr>
              <a:t>空气不是纯净物，而是混合物</a:t>
            </a:r>
            <a:r>
              <a:rPr lang="zh-CN" altLang="en-US" sz="2800" dirty="0">
                <a:solidFill>
                  <a:srgbClr val="FF0000"/>
                </a:solidFill>
              </a:rPr>
              <a:t>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  <p:bldP spid="24" grpId="0"/>
      <p:bldP spid="26" grpId="0" animBg="1"/>
      <p:bldP spid="27" grpId="0"/>
      <p:bldP spid="32" grpId="0"/>
      <p:bldP spid="33" grpId="0"/>
      <p:bldP spid="34" grpId="0"/>
      <p:bldP spid="35" grpId="0" animBg="1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50590" y="2132856"/>
            <a:ext cx="8812958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由本实验可以推测出氮气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）</a:t>
            </a:r>
            <a:r>
              <a:rPr lang="zh-CN" altLang="zh-CN" sz="2800" dirty="0">
                <a:latin typeface="+mn-ea"/>
                <a:ea typeface="+mn-ea"/>
              </a:rPr>
              <a:t>具有的性质：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6" name="矩形 5"/>
          <p:cNvSpPr/>
          <p:nvPr/>
        </p:nvSpPr>
        <p:spPr>
          <a:xfrm>
            <a:off x="550590" y="3356992"/>
            <a:ext cx="11233248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本实验中说明“</a:t>
            </a:r>
            <a:r>
              <a:rPr lang="en-US" altLang="zh-CN" sz="2800" dirty="0"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难溶于水”的实验现象是：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________________________________________________________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270670" y="2833772"/>
            <a:ext cx="18534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008000"/>
                </a:solidFill>
              </a:rPr>
              <a:t>不</a:t>
            </a:r>
            <a:r>
              <a:rPr lang="zh-CN" altLang="en-US" sz="2800" dirty="0">
                <a:solidFill>
                  <a:srgbClr val="008000"/>
                </a:solidFill>
              </a:rPr>
              <a:t>助</a:t>
            </a:r>
            <a:r>
              <a:rPr lang="zh-CN" altLang="zh-CN" sz="2800" dirty="0">
                <a:solidFill>
                  <a:srgbClr val="008000"/>
                </a:solidFill>
              </a:rPr>
              <a:t>燃</a:t>
            </a:r>
            <a:r>
              <a:rPr lang="zh-CN" altLang="en-US" sz="2800" dirty="0">
                <a:solidFill>
                  <a:srgbClr val="008000"/>
                </a:solidFill>
              </a:rPr>
              <a:t>、</a:t>
            </a:r>
          </a:p>
        </p:txBody>
      </p:sp>
      <p:sp>
        <p:nvSpPr>
          <p:cNvPr id="26" name="矩形 25"/>
          <p:cNvSpPr/>
          <p:nvPr/>
        </p:nvSpPr>
        <p:spPr>
          <a:xfrm>
            <a:off x="2677067" y="2833772"/>
            <a:ext cx="18534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FF0000"/>
                </a:solidFill>
              </a:rPr>
              <a:t>不</a:t>
            </a:r>
            <a:r>
              <a:rPr lang="zh-CN" altLang="en-US" sz="2800" dirty="0">
                <a:solidFill>
                  <a:srgbClr val="FF0000"/>
                </a:solidFill>
              </a:rPr>
              <a:t>可</a:t>
            </a:r>
            <a:r>
              <a:rPr lang="zh-CN" altLang="zh-CN" sz="2800" dirty="0">
                <a:solidFill>
                  <a:srgbClr val="FF0000"/>
                </a:solidFill>
              </a:rPr>
              <a:t>燃</a:t>
            </a:r>
            <a:r>
              <a:rPr lang="zh-CN" altLang="en-US" sz="2800" dirty="0">
                <a:solidFill>
                  <a:srgbClr val="FF0000"/>
                </a:solidFill>
              </a:rPr>
              <a:t>、</a:t>
            </a:r>
          </a:p>
        </p:txBody>
      </p:sp>
      <p:sp>
        <p:nvSpPr>
          <p:cNvPr id="27" name="矩形 26"/>
          <p:cNvSpPr/>
          <p:nvPr/>
        </p:nvSpPr>
        <p:spPr>
          <a:xfrm>
            <a:off x="4181680" y="2833772"/>
            <a:ext cx="14426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</a:rPr>
              <a:t>无色、</a:t>
            </a:r>
          </a:p>
        </p:txBody>
      </p:sp>
      <p:sp>
        <p:nvSpPr>
          <p:cNvPr id="28" name="矩形 27"/>
          <p:cNvSpPr/>
          <p:nvPr/>
        </p:nvSpPr>
        <p:spPr>
          <a:xfrm>
            <a:off x="5405815" y="2833772"/>
            <a:ext cx="18415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难溶于水</a:t>
            </a:r>
          </a:p>
        </p:txBody>
      </p:sp>
      <p:sp>
        <p:nvSpPr>
          <p:cNvPr id="29" name="矩形 28"/>
          <p:cNvSpPr/>
          <p:nvPr/>
        </p:nvSpPr>
        <p:spPr>
          <a:xfrm>
            <a:off x="1273019" y="4057908"/>
            <a:ext cx="104156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集气瓶中的水面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只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上升至瓶中空气体积的</a:t>
            </a:r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1/5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（而没有继续上升）</a:t>
            </a:r>
          </a:p>
        </p:txBody>
      </p:sp>
      <p:pic>
        <p:nvPicPr>
          <p:cNvPr id="15" name="图片 14" descr="图2-3　测定空气里氧气的含量.jpg">
            <a:extLst>
              <a:ext uri="{FF2B5EF4-FFF2-40B4-BE49-F238E27FC236}">
                <a16:creationId xmlns:a16="http://schemas.microsoft.com/office/drawing/2014/main" id="{809CCA1B-F0C3-4541-98ED-D59650932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7494" y="214291"/>
            <a:ext cx="2836295" cy="2592083"/>
          </a:xfrm>
          <a:prstGeom prst="rect">
            <a:avLst/>
          </a:prstGeom>
        </p:spPr>
      </p:pic>
      <p:sp>
        <p:nvSpPr>
          <p:cNvPr id="16" name="Rectangle 14">
            <a:extLst>
              <a:ext uri="{FF2B5EF4-FFF2-40B4-BE49-F238E27FC236}">
                <a16:creationId xmlns:a16="http://schemas.microsoft.com/office/drawing/2014/main" id="{636ABD56-8857-4BA1-A89B-4655448555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8167" y="1126485"/>
            <a:ext cx="43540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实验分析与结论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81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4613069" y="1124744"/>
            <a:ext cx="34275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反思与交流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126654" y="2564904"/>
            <a:ext cx="1087320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在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______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体系</a:t>
            </a:r>
            <a:r>
              <a:rPr lang="zh-CN" altLang="en-US" sz="2800" dirty="0">
                <a:latin typeface="+mn-ea"/>
                <a:ea typeface="+mn-ea"/>
              </a:rPr>
              <a:t>中，利用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可燃物的燃烧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消耗体系中的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_____</a:t>
            </a:r>
            <a:r>
              <a:rPr lang="zh-CN" altLang="en-US" sz="2800" dirty="0">
                <a:solidFill>
                  <a:srgbClr val="008000"/>
                </a:solidFill>
              </a:rPr>
              <a:t>（不产生其它气体）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，使体系中气体体积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______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，导致体系中的压强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______</a:t>
            </a:r>
            <a:r>
              <a:rPr lang="zh-CN" altLang="en-US" sz="2800" dirty="0">
                <a:latin typeface="+mn-ea"/>
                <a:ea typeface="+mn-ea"/>
              </a:rPr>
              <a:t>；在大气压的作用下，进入体系中水的体积即为空气中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的体积。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5B8EB3E-BEF2-45DD-BEA3-D9FAD3BA7CAD}"/>
              </a:ext>
            </a:extLst>
          </p:cNvPr>
          <p:cNvSpPr txBox="1"/>
          <p:nvPr/>
        </p:nvSpPr>
        <p:spPr>
          <a:xfrm>
            <a:off x="550590" y="2132856"/>
            <a:ext cx="51125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、本实验的实验原理是什么？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FD7DE3C-94CC-49CA-A778-FDFC2C19BE7A}"/>
              </a:ext>
            </a:extLst>
          </p:cNvPr>
          <p:cNvSpPr/>
          <p:nvPr/>
        </p:nvSpPr>
        <p:spPr>
          <a:xfrm>
            <a:off x="550590" y="4594113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、怎样检查该装置的气密性？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F43205D-A7C0-4EF9-84FE-D13191C72066}"/>
              </a:ext>
            </a:extLst>
          </p:cNvPr>
          <p:cNvSpPr/>
          <p:nvPr/>
        </p:nvSpPr>
        <p:spPr>
          <a:xfrm>
            <a:off x="550590" y="5229200"/>
            <a:ext cx="78023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实验中在集气瓶中加少量水的作用是</a:t>
            </a:r>
            <a:r>
              <a:rPr lang="zh-CN" altLang="en-US" sz="2800" dirty="0">
                <a:latin typeface="+mn-ea"/>
                <a:ea typeface="+mn-ea"/>
              </a:rPr>
              <a:t>什么？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DE020E4-B4D7-4C04-97B5-3B06F3E28130}"/>
              </a:ext>
            </a:extLst>
          </p:cNvPr>
          <p:cNvSpPr txBox="1"/>
          <p:nvPr/>
        </p:nvSpPr>
        <p:spPr>
          <a:xfrm>
            <a:off x="1558702" y="265607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密闭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72DB11E-6CBD-4054-9C98-18B183B145EA}"/>
              </a:ext>
            </a:extLst>
          </p:cNvPr>
          <p:cNvSpPr txBox="1"/>
          <p:nvPr/>
        </p:nvSpPr>
        <p:spPr>
          <a:xfrm>
            <a:off x="9524712" y="2656076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481D862-D083-4602-A070-E42EAE599F9C}"/>
              </a:ext>
            </a:extLst>
          </p:cNvPr>
          <p:cNvSpPr txBox="1"/>
          <p:nvPr/>
        </p:nvSpPr>
        <p:spPr>
          <a:xfrm>
            <a:off x="6239222" y="3268462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减少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049BC80-17C4-4502-A75B-AD4E2B35A5EF}"/>
              </a:ext>
            </a:extLst>
          </p:cNvPr>
          <p:cNvSpPr txBox="1"/>
          <p:nvPr/>
        </p:nvSpPr>
        <p:spPr>
          <a:xfrm>
            <a:off x="10610750" y="329438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减小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58510A8-0FD0-4C43-A7F9-EADFDCA1D545}"/>
              </a:ext>
            </a:extLst>
          </p:cNvPr>
          <p:cNvSpPr/>
          <p:nvPr/>
        </p:nvSpPr>
        <p:spPr>
          <a:xfrm>
            <a:off x="1126654" y="5809647"/>
            <a:ext cx="2520280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吸收白烟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5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C471B54-0D7F-4978-BF79-674D2FE0CCB2}"/>
              </a:ext>
            </a:extLst>
          </p:cNvPr>
          <p:cNvSpPr/>
          <p:nvPr/>
        </p:nvSpPr>
        <p:spPr>
          <a:xfrm>
            <a:off x="3352929" y="5809647"/>
            <a:ext cx="4758501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，使瓶内压强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迅速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减少。</a:t>
            </a:r>
            <a:endParaRPr lang="en-US" altLang="zh-CN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4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F9EB066F-7CC5-4803-AD76-838C7C015E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3069" y="1124744"/>
            <a:ext cx="34275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反思与交流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A2CA334-4A14-48B8-9BBF-DA821DB2E83D}"/>
              </a:ext>
            </a:extLst>
          </p:cNvPr>
          <p:cNvSpPr txBox="1"/>
          <p:nvPr/>
        </p:nvSpPr>
        <p:spPr>
          <a:xfrm>
            <a:off x="550590" y="2132856"/>
            <a:ext cx="77768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怎样将集气瓶中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水面上方的空间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均分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5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等份</a:t>
            </a:r>
            <a:r>
              <a:rPr lang="zh-CN" altLang="zh-CN" sz="2800" dirty="0">
                <a:latin typeface="+mn-ea"/>
                <a:ea typeface="+mn-ea"/>
              </a:rPr>
              <a:t>？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99D47D1-F233-4D98-932F-E2959E65D673}"/>
              </a:ext>
            </a:extLst>
          </p:cNvPr>
          <p:cNvSpPr/>
          <p:nvPr/>
        </p:nvSpPr>
        <p:spPr>
          <a:xfrm>
            <a:off x="1126654" y="2654274"/>
            <a:ext cx="5472608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、将集气瓶装满水，盖上胶塞，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AD0AAF5-46B4-4C36-B4DF-3ECBEDDBE920}"/>
              </a:ext>
            </a:extLst>
          </p:cNvPr>
          <p:cNvSpPr/>
          <p:nvPr/>
        </p:nvSpPr>
        <p:spPr>
          <a:xfrm>
            <a:off x="1126654" y="3300605"/>
            <a:ext cx="914501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、打开胶塞，将水全部倒入量筒中，读数（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V mL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,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E3EDF24F-69B1-4AAD-A096-4E9C6A8599FE}"/>
              </a:ext>
            </a:extLst>
          </p:cNvPr>
          <p:cNvSpPr/>
          <p:nvPr/>
        </p:nvSpPr>
        <p:spPr>
          <a:xfrm>
            <a:off x="1126654" y="3946935"/>
            <a:ext cx="914501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c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、取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V/6mL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水倒入集气瓶中，在凹液面的最低处标记为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，</a:t>
            </a:r>
            <a:endParaRPr lang="en-US" altLang="zh-CN" sz="28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7BE212C-D03C-4F6C-9C54-276EE0885ABE}"/>
              </a:ext>
            </a:extLst>
          </p:cNvPr>
          <p:cNvSpPr/>
          <p:nvPr/>
        </p:nvSpPr>
        <p:spPr>
          <a:xfrm>
            <a:off x="1126654" y="4593266"/>
            <a:ext cx="6768752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、依次类推，分别标记为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DD62C39-B65E-461E-9B7E-54E08EFC4AC0}"/>
              </a:ext>
            </a:extLst>
          </p:cNvPr>
          <p:cNvSpPr/>
          <p:nvPr/>
        </p:nvSpPr>
        <p:spPr>
          <a:xfrm>
            <a:off x="1126654" y="5239597"/>
            <a:ext cx="648072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e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、将瓶中水倒掉，留下一份水。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EC685F1C-8B14-4ED9-8247-CEC0CD8B9AFA}"/>
              </a:ext>
            </a:extLst>
          </p:cNvPr>
          <p:cNvSpPr txBox="1"/>
          <p:nvPr/>
        </p:nvSpPr>
        <p:spPr>
          <a:xfrm>
            <a:off x="550590" y="6074132"/>
            <a:ext cx="105851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本实验中选用足量红磷</a:t>
            </a:r>
            <a:r>
              <a:rPr lang="zh-CN" altLang="en-US" sz="2800" dirty="0">
                <a:latin typeface="+mn-ea"/>
                <a:ea typeface="+mn-ea"/>
              </a:rPr>
              <a:t>的目的是</a:t>
            </a:r>
            <a:r>
              <a:rPr lang="en-US" altLang="zh-CN" sz="2800" dirty="0">
                <a:latin typeface="+mn-ea"/>
                <a:ea typeface="+mn-ea"/>
              </a:rPr>
              <a:t>_________________________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145E19A-CFD5-4014-8EE3-D5D216DB5DA8}"/>
              </a:ext>
            </a:extLst>
          </p:cNvPr>
          <p:cNvSpPr/>
          <p:nvPr/>
        </p:nvSpPr>
        <p:spPr>
          <a:xfrm>
            <a:off x="6583675" y="6038362"/>
            <a:ext cx="4031384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将集气瓶中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完全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消耗</a:t>
            </a:r>
            <a:endParaRPr lang="en-US" altLang="zh-CN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680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10" name="Picture 4" descr="001">
            <a:extLst>
              <a:ext uri="{FF2B5EF4-FFF2-40B4-BE49-F238E27FC236}">
                <a16:creationId xmlns:a16="http://schemas.microsoft.com/office/drawing/2014/main" id="{C087B907-A4C4-4CB9-AA2F-7FDB6B365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512" y="2552573"/>
            <a:ext cx="4128216" cy="296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341D03AB-8834-4EFA-89DA-8EA05F248FA3}"/>
              </a:ext>
            </a:extLst>
          </p:cNvPr>
          <p:cNvSpPr/>
          <p:nvPr/>
        </p:nvSpPr>
        <p:spPr>
          <a:xfrm>
            <a:off x="586657" y="4045977"/>
            <a:ext cx="2350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0" hangingPunct="0"/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氮气（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78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％）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002E164-2E87-4444-BBCF-06AE8B72D694}"/>
              </a:ext>
            </a:extLst>
          </p:cNvPr>
          <p:cNvSpPr/>
          <p:nvPr/>
        </p:nvSpPr>
        <p:spPr>
          <a:xfrm>
            <a:off x="8520216" y="3250057"/>
            <a:ext cx="25359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氧气（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21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％）</a:t>
            </a:r>
          </a:p>
        </p:txBody>
      </p:sp>
      <p:sp>
        <p:nvSpPr>
          <p:cNvPr id="13" name="Line 8">
            <a:extLst>
              <a:ext uri="{FF2B5EF4-FFF2-40B4-BE49-F238E27FC236}">
                <a16:creationId xmlns:a16="http://schemas.microsoft.com/office/drawing/2014/main" id="{C5DB040F-F61E-4220-BB58-BB0603C744A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86873" y="4301833"/>
            <a:ext cx="1608133" cy="19517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714F0BAA-CD18-41B0-8D4C-7621C4A86EF2}"/>
              </a:ext>
            </a:extLst>
          </p:cNvPr>
          <p:cNvSpPr/>
          <p:nvPr/>
        </p:nvSpPr>
        <p:spPr>
          <a:xfrm>
            <a:off x="5528798" y="5775647"/>
            <a:ext cx="4155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0" hangingPunct="0"/>
            <a:r>
              <a:rPr lang="zh-CN" altLang="en-US" sz="2800" dirty="0">
                <a:latin typeface="+mn-ea"/>
                <a:ea typeface="+mn-ea"/>
              </a:rPr>
              <a:t>其他气体杂质（</a:t>
            </a:r>
            <a:r>
              <a:rPr lang="en-US" altLang="zh-CN" sz="2800" dirty="0">
                <a:latin typeface="+mn-ea"/>
                <a:ea typeface="+mn-ea"/>
              </a:rPr>
              <a:t>0.03</a:t>
            </a:r>
            <a:r>
              <a:rPr lang="zh-CN" altLang="en-US" sz="2800" dirty="0">
                <a:latin typeface="+mn-ea"/>
                <a:ea typeface="+mn-ea"/>
              </a:rPr>
              <a:t>％）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723DA54-5D7D-42D8-9F2F-B17E131B5F30}"/>
              </a:ext>
            </a:extLst>
          </p:cNvPr>
          <p:cNvSpPr/>
          <p:nvPr/>
        </p:nvSpPr>
        <p:spPr>
          <a:xfrm>
            <a:off x="8529420" y="5067645"/>
            <a:ext cx="3254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dirty="0">
                <a:latin typeface="+mn-ea"/>
                <a:ea typeface="+mn-ea"/>
              </a:rPr>
              <a:t>二氧化碳（</a:t>
            </a:r>
            <a:r>
              <a:rPr lang="en-US" altLang="zh-CN" sz="2800" dirty="0">
                <a:latin typeface="+mn-ea"/>
                <a:ea typeface="+mn-ea"/>
              </a:rPr>
              <a:t>0.03%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6902F98-0623-4905-96C0-EF1530944D6A}"/>
              </a:ext>
            </a:extLst>
          </p:cNvPr>
          <p:cNvSpPr/>
          <p:nvPr/>
        </p:nvSpPr>
        <p:spPr>
          <a:xfrm>
            <a:off x="8529421" y="4605980"/>
            <a:ext cx="3254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dirty="0">
                <a:latin typeface="+mn-ea"/>
                <a:ea typeface="+mn-ea"/>
              </a:rPr>
              <a:t>稀有气体（</a:t>
            </a:r>
            <a:r>
              <a:rPr lang="en-US" altLang="zh-CN" sz="2800" dirty="0">
                <a:latin typeface="+mn-ea"/>
                <a:ea typeface="+mn-ea"/>
              </a:rPr>
              <a:t>0.94%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17" name="Line 8">
            <a:extLst>
              <a:ext uri="{FF2B5EF4-FFF2-40B4-BE49-F238E27FC236}">
                <a16:creationId xmlns:a16="http://schemas.microsoft.com/office/drawing/2014/main" id="{7B4FD619-350D-4DDE-9813-24F1EB0AEB92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9724" y="4497065"/>
            <a:ext cx="1250492" cy="32205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8" name="Line 8">
            <a:extLst>
              <a:ext uri="{FF2B5EF4-FFF2-40B4-BE49-F238E27FC236}">
                <a16:creationId xmlns:a16="http://schemas.microsoft.com/office/drawing/2014/main" id="{E26C51FB-5FCB-47A1-BDFB-8B2F9552A4DC}"/>
              </a:ext>
            </a:extLst>
          </p:cNvPr>
          <p:cNvSpPr>
            <a:spLocks noChangeShapeType="1"/>
          </p:cNvSpPr>
          <p:nvPr/>
        </p:nvSpPr>
        <p:spPr bwMode="auto">
          <a:xfrm>
            <a:off x="6912083" y="3501673"/>
            <a:ext cx="1608133" cy="19517"/>
          </a:xfrm>
          <a:prstGeom prst="line">
            <a:avLst/>
          </a:prstGeom>
          <a:noFill/>
          <a:ln w="31750">
            <a:solidFill>
              <a:srgbClr val="0000CC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9" name="Line 8">
            <a:extLst>
              <a:ext uri="{FF2B5EF4-FFF2-40B4-BE49-F238E27FC236}">
                <a16:creationId xmlns:a16="http://schemas.microsoft.com/office/drawing/2014/main" id="{095E3BF9-BD55-420E-A777-5C0010C5090E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9724" y="4622578"/>
            <a:ext cx="1320412" cy="67480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0" name="Line 8">
            <a:extLst>
              <a:ext uri="{FF2B5EF4-FFF2-40B4-BE49-F238E27FC236}">
                <a16:creationId xmlns:a16="http://schemas.microsoft.com/office/drawing/2014/main" id="{EEBC8903-EA63-44B7-A9CB-2D86F27C486E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9723" y="4712164"/>
            <a:ext cx="0" cy="106129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1" name="Line 8">
            <a:extLst>
              <a:ext uri="{FF2B5EF4-FFF2-40B4-BE49-F238E27FC236}">
                <a16:creationId xmlns:a16="http://schemas.microsoft.com/office/drawing/2014/main" id="{9FA27BC3-0692-4F39-8D63-662958ADBAC3}"/>
              </a:ext>
            </a:extLst>
          </p:cNvPr>
          <p:cNvSpPr>
            <a:spLocks noChangeShapeType="1"/>
          </p:cNvSpPr>
          <p:nvPr/>
        </p:nvSpPr>
        <p:spPr bwMode="auto">
          <a:xfrm>
            <a:off x="7146602" y="4850356"/>
            <a:ext cx="102038" cy="90358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id="{CF5695D6-00D3-4286-BC5E-D22D82C03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7328" y="1111111"/>
            <a:ext cx="1988045" cy="52322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按</a:t>
            </a:r>
            <a:r>
              <a:rPr lang="zh-CN" altLang="en-US" sz="2800" dirty="0">
                <a:solidFill>
                  <a:srgbClr val="0000FF"/>
                </a:solidFill>
              </a:rPr>
              <a:t>体积</a:t>
            </a:r>
            <a:r>
              <a:rPr lang="zh-CN" altLang="en-US" sz="2800" dirty="0"/>
              <a:t>计算</a:t>
            </a:r>
          </a:p>
        </p:txBody>
      </p:sp>
      <p:sp>
        <p:nvSpPr>
          <p:cNvPr id="23" name="Text Box 6">
            <a:extLst>
              <a:ext uri="{FF2B5EF4-FFF2-40B4-BE49-F238E27FC236}">
                <a16:creationId xmlns:a16="http://schemas.microsoft.com/office/drawing/2014/main" id="{F37609EE-EC53-4DF9-9393-61A338183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644" y="4605980"/>
            <a:ext cx="1080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6" name="Text Box 6">
            <a:extLst>
              <a:ext uri="{FF2B5EF4-FFF2-40B4-BE49-F238E27FC236}">
                <a16:creationId xmlns:a16="http://schemas.microsoft.com/office/drawing/2014/main" id="{26D1978A-79B7-4AAD-BB2F-6FAED9BFB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7454" y="3734713"/>
            <a:ext cx="1080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56212693-CC63-448E-8635-C72B64EDE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16566" y="5503184"/>
            <a:ext cx="1080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CO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bldLvl="0" animBg="1"/>
      <p:bldP spid="14" grpId="0"/>
      <p:bldP spid="15" grpId="0"/>
      <p:bldP spid="16" grpId="0"/>
      <p:bldP spid="17" grpId="0" bldLvl="0" animBg="1"/>
      <p:bldP spid="18" grpId="0" bldLvl="0" animBg="1"/>
      <p:bldP spid="19" grpId="0" bldLvl="0" animBg="1"/>
      <p:bldP spid="20" grpId="0" animBg="1"/>
      <p:bldP spid="21" grpId="0" bldLvl="0" animBg="1"/>
      <p:bldP spid="22" grpId="0" animBg="1"/>
      <p:bldP spid="23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788603" y="4752389"/>
            <a:ext cx="2169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、纯净物：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2732819" y="4752389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由</a:t>
            </a:r>
            <a:r>
              <a:rPr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一种</a:t>
            </a:r>
            <a:r>
              <a:rPr lang="zh-CN" altLang="en-US" sz="2800" dirty="0">
                <a:latin typeface="+mn-ea"/>
                <a:ea typeface="+mn-ea"/>
              </a:rPr>
              <a:t>物质组成的物质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1332796" y="5426060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特点：可以用化学符号表示。</a:t>
            </a: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1486694" y="1249596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混合物与纯净物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788603" y="2268205"/>
            <a:ext cx="2169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、混合物：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2566814" y="2255505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由</a:t>
            </a:r>
            <a:r>
              <a:rPr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两种或两种</a:t>
            </a:r>
            <a:r>
              <a:rPr lang="zh-CN" altLang="en-US" sz="2800" dirty="0">
                <a:latin typeface="+mn-ea"/>
                <a:ea typeface="+mn-ea"/>
              </a:rPr>
              <a:t>以上的物质组成的物质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1342678" y="2924944"/>
            <a:ext cx="77588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特点：组成混合物的各种成分</a:t>
            </a:r>
            <a:r>
              <a:rPr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保持各自的性质。</a:t>
            </a:r>
          </a:p>
        </p:txBody>
      </p: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1342678" y="3581683"/>
            <a:ext cx="70423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稀有气体：氦、 氖、  氩、 氪、 氙、 氡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3142878" y="4150156"/>
            <a:ext cx="7488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He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Ne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 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Ar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Kr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Xe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Rn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Uuo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Og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0" grpId="0"/>
      <p:bldP spid="96261" grpId="0"/>
      <p:bldP spid="96262" grpId="0"/>
      <p:bldP spid="96263" grpId="0"/>
      <p:bldP spid="96265" grpId="0"/>
      <p:bldP spid="96266" grpId="0"/>
      <p:bldP spid="962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D1D499AB-D9FF-4349-AEFE-BF50D280F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3069" y="1124744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课堂小结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endParaRPr lang="zh-CN" altLang="en-US" sz="36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grpSp>
        <p:nvGrpSpPr>
          <p:cNvPr id="3" name="组合 19517">
            <a:extLst>
              <a:ext uri="{FF2B5EF4-FFF2-40B4-BE49-F238E27FC236}">
                <a16:creationId xmlns:a16="http://schemas.microsoft.com/office/drawing/2014/main" id="{26794C36-24FB-4CA9-BCCD-079BBEA4AE80}"/>
              </a:ext>
            </a:extLst>
          </p:cNvPr>
          <p:cNvGrpSpPr/>
          <p:nvPr/>
        </p:nvGrpSpPr>
        <p:grpSpPr>
          <a:xfrm>
            <a:off x="421933" y="3811665"/>
            <a:ext cx="1357939" cy="1789867"/>
            <a:chOff x="612" y="1797"/>
            <a:chExt cx="811" cy="1154"/>
          </a:xfrm>
        </p:grpSpPr>
        <p:sp>
          <p:nvSpPr>
            <p:cNvPr id="4" name="Line 359">
              <a:extLst>
                <a:ext uri="{FF2B5EF4-FFF2-40B4-BE49-F238E27FC236}">
                  <a16:creationId xmlns:a16="http://schemas.microsoft.com/office/drawing/2014/main" id="{9FA3E810-EAEE-4CA1-BAC7-99F74E6EFA51}"/>
                </a:ext>
              </a:extLst>
            </p:cNvPr>
            <p:cNvSpPr/>
            <p:nvPr/>
          </p:nvSpPr>
          <p:spPr>
            <a:xfrm>
              <a:off x="1247" y="1797"/>
              <a:ext cx="0" cy="0"/>
            </a:xfrm>
            <a:prstGeom prst="roundRect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" name="矩形 16">
              <a:extLst>
                <a:ext uri="{FF2B5EF4-FFF2-40B4-BE49-F238E27FC236}">
                  <a16:creationId xmlns:a16="http://schemas.microsoft.com/office/drawing/2014/main" id="{0C14A462-CE33-41F4-9B0D-1FE155FD3EAA}"/>
                </a:ext>
              </a:extLst>
            </p:cNvPr>
            <p:cNvSpPr/>
            <p:nvPr/>
          </p:nvSpPr>
          <p:spPr>
            <a:xfrm>
              <a:off x="612" y="2115"/>
              <a:ext cx="771" cy="816"/>
            </a:xfrm>
            <a:prstGeom prst="roundRect">
              <a:avLst/>
            </a:prstGeom>
            <a:solidFill>
              <a:srgbClr val="0000CC"/>
            </a:solidFill>
            <a:ln w="28575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noProof="1">
                <a:latin typeface="+mn-ea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BDA3F594-9E72-49D3-93A8-E2FA256AD9E5}"/>
                </a:ext>
              </a:extLst>
            </p:cNvPr>
            <p:cNvSpPr txBox="1"/>
            <p:nvPr/>
          </p:nvSpPr>
          <p:spPr>
            <a:xfrm>
              <a:off x="635" y="2095"/>
              <a:ext cx="788" cy="856"/>
            </a:xfrm>
            <a:prstGeom prst="round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</a:pPr>
              <a:r>
                <a:rPr lang="zh-CN" altLang="en-US" noProof="1">
                  <a:solidFill>
                    <a:schemeClr val="bg1"/>
                  </a:solidFill>
                  <a:latin typeface="+mn-ea"/>
                </a:rPr>
                <a:t>空气是由什么组成的</a:t>
              </a:r>
            </a:p>
          </p:txBody>
        </p:sp>
      </p:grpSp>
      <p:grpSp>
        <p:nvGrpSpPr>
          <p:cNvPr id="7" name="组合 19531">
            <a:extLst>
              <a:ext uri="{FF2B5EF4-FFF2-40B4-BE49-F238E27FC236}">
                <a16:creationId xmlns:a16="http://schemas.microsoft.com/office/drawing/2014/main" id="{ACC607A2-89ED-443F-A6DD-8C83BB078207}"/>
              </a:ext>
            </a:extLst>
          </p:cNvPr>
          <p:cNvGrpSpPr/>
          <p:nvPr/>
        </p:nvGrpSpPr>
        <p:grpSpPr>
          <a:xfrm>
            <a:off x="2458544" y="3291738"/>
            <a:ext cx="1938048" cy="941642"/>
            <a:chOff x="1519" y="1529"/>
            <a:chExt cx="1153" cy="279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714EFB40-7238-4148-868B-6FA71F676714}"/>
                </a:ext>
              </a:extLst>
            </p:cNvPr>
            <p:cNvSpPr txBox="1"/>
            <p:nvPr/>
          </p:nvSpPr>
          <p:spPr>
            <a:xfrm>
              <a:off x="1538" y="1529"/>
              <a:ext cx="1134" cy="272"/>
            </a:xfrm>
            <a:prstGeom prst="round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</a:pPr>
              <a:r>
                <a:rPr lang="zh-CN" altLang="en-US" noProof="1">
                  <a:latin typeface="+mn-ea"/>
                </a:rPr>
                <a:t>测定空气中氧气的含量</a:t>
              </a:r>
            </a:p>
          </p:txBody>
        </p:sp>
        <p:sp>
          <p:nvSpPr>
            <p:cNvPr id="9" name="矩形 21">
              <a:extLst>
                <a:ext uri="{FF2B5EF4-FFF2-40B4-BE49-F238E27FC236}">
                  <a16:creationId xmlns:a16="http://schemas.microsoft.com/office/drawing/2014/main" id="{6F2CDB60-2E95-4D35-BFC3-C5AFAEB4386D}"/>
                </a:ext>
              </a:extLst>
            </p:cNvPr>
            <p:cNvSpPr/>
            <p:nvPr/>
          </p:nvSpPr>
          <p:spPr>
            <a:xfrm>
              <a:off x="1519" y="1536"/>
              <a:ext cx="1134" cy="272"/>
            </a:xfrm>
            <a:prstGeom prst="round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noProof="1">
                <a:latin typeface="+mn-ea"/>
              </a:endParaRPr>
            </a:p>
          </p:txBody>
        </p:sp>
      </p:grpSp>
      <p:grpSp>
        <p:nvGrpSpPr>
          <p:cNvPr id="10" name="组合 19554">
            <a:extLst>
              <a:ext uri="{FF2B5EF4-FFF2-40B4-BE49-F238E27FC236}">
                <a16:creationId xmlns:a16="http://schemas.microsoft.com/office/drawing/2014/main" id="{BF67B3BD-A016-4251-BC04-805F09D0A867}"/>
              </a:ext>
            </a:extLst>
          </p:cNvPr>
          <p:cNvGrpSpPr/>
          <p:nvPr/>
        </p:nvGrpSpPr>
        <p:grpSpPr>
          <a:xfrm>
            <a:off x="2472191" y="5529524"/>
            <a:ext cx="4271112" cy="616937"/>
            <a:chOff x="1519" y="1537"/>
            <a:chExt cx="1887" cy="103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ABCCC1D9-7F4C-469C-855C-50357EAD0828}"/>
                </a:ext>
              </a:extLst>
            </p:cNvPr>
            <p:cNvSpPr txBox="1"/>
            <p:nvPr/>
          </p:nvSpPr>
          <p:spPr>
            <a:xfrm>
              <a:off x="1519" y="1548"/>
              <a:ext cx="1887" cy="85"/>
            </a:xfrm>
            <a:prstGeom prst="round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pPr algn="just" fontAlgn="auto">
                <a:spcBef>
                  <a:spcPct val="50000"/>
                </a:spcBef>
              </a:pPr>
              <a:r>
                <a:rPr lang="zh-CN" altLang="en-US" noProof="1">
                  <a:latin typeface="+mn-ea"/>
                </a:rPr>
                <a:t>空气的成分、混合物和纯净物</a:t>
              </a:r>
            </a:p>
          </p:txBody>
        </p:sp>
        <p:sp>
          <p:nvSpPr>
            <p:cNvPr id="12" name="矩形 25">
              <a:extLst>
                <a:ext uri="{FF2B5EF4-FFF2-40B4-BE49-F238E27FC236}">
                  <a16:creationId xmlns:a16="http://schemas.microsoft.com/office/drawing/2014/main" id="{6F8AC905-C9FD-483C-8630-66E7C6F2C557}"/>
                </a:ext>
              </a:extLst>
            </p:cNvPr>
            <p:cNvSpPr/>
            <p:nvPr/>
          </p:nvSpPr>
          <p:spPr>
            <a:xfrm>
              <a:off x="1519" y="1537"/>
              <a:ext cx="1887" cy="103"/>
            </a:xfrm>
            <a:prstGeom prst="round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noProof="1">
                <a:latin typeface="+mn-ea"/>
              </a:endParaRPr>
            </a:p>
          </p:txBody>
        </p:sp>
      </p:grpSp>
      <p:grpSp>
        <p:nvGrpSpPr>
          <p:cNvPr id="13" name="组合 19566">
            <a:extLst>
              <a:ext uri="{FF2B5EF4-FFF2-40B4-BE49-F238E27FC236}">
                <a16:creationId xmlns:a16="http://schemas.microsoft.com/office/drawing/2014/main" id="{ACDC0369-6BC8-4749-BA77-36827C2FEA99}"/>
              </a:ext>
            </a:extLst>
          </p:cNvPr>
          <p:cNvGrpSpPr/>
          <p:nvPr/>
        </p:nvGrpSpPr>
        <p:grpSpPr>
          <a:xfrm>
            <a:off x="4768289" y="1959839"/>
            <a:ext cx="5537681" cy="689367"/>
            <a:chOff x="3016" y="1066"/>
            <a:chExt cx="2313" cy="309"/>
          </a:xfrm>
        </p:grpSpPr>
        <p:grpSp>
          <p:nvGrpSpPr>
            <p:cNvPr id="14" name="组合 19561">
              <a:extLst>
                <a:ext uri="{FF2B5EF4-FFF2-40B4-BE49-F238E27FC236}">
                  <a16:creationId xmlns:a16="http://schemas.microsoft.com/office/drawing/2014/main" id="{893B9E2B-969B-4A6E-AFEF-FC74E305DD25}"/>
                </a:ext>
              </a:extLst>
            </p:cNvPr>
            <p:cNvGrpSpPr/>
            <p:nvPr/>
          </p:nvGrpSpPr>
          <p:grpSpPr>
            <a:xfrm>
              <a:off x="3016" y="1103"/>
              <a:ext cx="2313" cy="272"/>
              <a:chOff x="1519" y="2530"/>
              <a:chExt cx="1134" cy="272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8280A385-E86D-4E25-B725-4C1D2E7964DF}"/>
                  </a:ext>
                </a:extLst>
              </p:cNvPr>
              <p:cNvSpPr txBox="1"/>
              <p:nvPr/>
            </p:nvSpPr>
            <p:spPr>
              <a:xfrm>
                <a:off x="1519" y="2563"/>
                <a:ext cx="1134" cy="229"/>
              </a:xfrm>
              <a:prstGeom prst="round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lstStyle/>
              <a:p>
                <a:pPr fontAlgn="auto">
                  <a:spcBef>
                    <a:spcPct val="50000"/>
                  </a:spcBef>
                </a:pPr>
                <a:r>
                  <a:rPr lang="zh-CN" altLang="en-US" noProof="1">
                    <a:solidFill>
                      <a:srgbClr val="FF0000"/>
                    </a:solidFill>
                    <a:latin typeface="+mn-ea"/>
                  </a:rPr>
                  <a:t>原理</a:t>
                </a:r>
                <a:r>
                  <a:rPr lang="zh-CN" altLang="en-US" noProof="1">
                    <a:latin typeface="+mn-ea"/>
                  </a:rPr>
                  <a:t>：红磷</a:t>
                </a:r>
                <a:r>
                  <a:rPr lang="en-US" altLang="zh-CN" noProof="1">
                    <a:latin typeface="+mn-ea"/>
                  </a:rPr>
                  <a:t>+</a:t>
                </a:r>
                <a:r>
                  <a:rPr lang="zh-CN" altLang="en-US" noProof="1">
                    <a:latin typeface="+mn-ea"/>
                  </a:rPr>
                  <a:t>氧气         五氧化二磷</a:t>
                </a:r>
              </a:p>
            </p:txBody>
          </p:sp>
          <p:sp>
            <p:nvSpPr>
              <p:cNvPr id="17" name="矩形 31">
                <a:extLst>
                  <a:ext uri="{FF2B5EF4-FFF2-40B4-BE49-F238E27FC236}">
                    <a16:creationId xmlns:a16="http://schemas.microsoft.com/office/drawing/2014/main" id="{158A2A26-B93C-455C-964C-EB7E8824391A}"/>
                  </a:ext>
                </a:extLst>
              </p:cNvPr>
              <p:cNvSpPr/>
              <p:nvPr/>
            </p:nvSpPr>
            <p:spPr>
              <a:xfrm>
                <a:off x="1519" y="2530"/>
                <a:ext cx="1134" cy="272"/>
              </a:xfrm>
              <a:prstGeom prst="round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auto"/>
                <a:endParaRPr lang="zh-CN" altLang="en-US" noProof="1">
                  <a:latin typeface="+mn-ea"/>
                </a:endParaRPr>
              </a:p>
            </p:txBody>
          </p:sp>
        </p:grp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3FB0DBEA-3EA8-4B95-AE3A-9951B261D815}"/>
                </a:ext>
              </a:extLst>
            </p:cNvPr>
            <p:cNvSpPr txBox="1"/>
            <p:nvPr/>
          </p:nvSpPr>
          <p:spPr>
            <a:xfrm>
              <a:off x="4108" y="1066"/>
              <a:ext cx="499" cy="229"/>
            </a:xfrm>
            <a:prstGeom prst="round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</a:pPr>
              <a:r>
                <a:rPr lang="zh-CN" altLang="en-US" noProof="1">
                  <a:latin typeface="+mn-ea"/>
                </a:rPr>
                <a:t>点燃</a:t>
              </a:r>
            </a:p>
          </p:txBody>
        </p:sp>
      </p:grpSp>
      <p:grpSp>
        <p:nvGrpSpPr>
          <p:cNvPr id="18" name="组合 19574">
            <a:extLst>
              <a:ext uri="{FF2B5EF4-FFF2-40B4-BE49-F238E27FC236}">
                <a16:creationId xmlns:a16="http://schemas.microsoft.com/office/drawing/2014/main" id="{8CC6299A-83F4-4AEF-8C0E-C02803EED20B}"/>
              </a:ext>
            </a:extLst>
          </p:cNvPr>
          <p:cNvGrpSpPr/>
          <p:nvPr/>
        </p:nvGrpSpPr>
        <p:grpSpPr>
          <a:xfrm>
            <a:off x="1737914" y="3791722"/>
            <a:ext cx="720631" cy="2063712"/>
            <a:chOff x="340" y="3157"/>
            <a:chExt cx="590" cy="817"/>
          </a:xfrm>
        </p:grpSpPr>
        <p:sp>
          <p:nvSpPr>
            <p:cNvPr id="19" name="直接连接符 19525">
              <a:extLst>
                <a:ext uri="{FF2B5EF4-FFF2-40B4-BE49-F238E27FC236}">
                  <a16:creationId xmlns:a16="http://schemas.microsoft.com/office/drawing/2014/main" id="{9196B6C5-4CB0-4012-A5CB-0B53431FCEC9}"/>
                </a:ext>
              </a:extLst>
            </p:cNvPr>
            <p:cNvSpPr/>
            <p:nvPr/>
          </p:nvSpPr>
          <p:spPr>
            <a:xfrm flipV="1">
              <a:off x="612" y="3157"/>
              <a:ext cx="0" cy="81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" name="直接连接符 19526">
              <a:extLst>
                <a:ext uri="{FF2B5EF4-FFF2-40B4-BE49-F238E27FC236}">
                  <a16:creationId xmlns:a16="http://schemas.microsoft.com/office/drawing/2014/main" id="{A06CEE0E-F859-4E87-8520-319F22268F7F}"/>
                </a:ext>
              </a:extLst>
            </p:cNvPr>
            <p:cNvSpPr/>
            <p:nvPr/>
          </p:nvSpPr>
          <p:spPr>
            <a:xfrm>
              <a:off x="612" y="3974"/>
              <a:ext cx="318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" name="直接连接符 19567">
              <a:extLst>
                <a:ext uri="{FF2B5EF4-FFF2-40B4-BE49-F238E27FC236}">
                  <a16:creationId xmlns:a16="http://schemas.microsoft.com/office/drawing/2014/main" id="{07C5CE13-4A10-4815-88C4-17F354155084}"/>
                </a:ext>
              </a:extLst>
            </p:cNvPr>
            <p:cNvSpPr/>
            <p:nvPr/>
          </p:nvSpPr>
          <p:spPr>
            <a:xfrm>
              <a:off x="612" y="3157"/>
              <a:ext cx="318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" name="直接连接符 19568">
              <a:extLst>
                <a:ext uri="{FF2B5EF4-FFF2-40B4-BE49-F238E27FC236}">
                  <a16:creationId xmlns:a16="http://schemas.microsoft.com/office/drawing/2014/main" id="{152C0672-D7FD-4F9D-BE82-6963757D7A28}"/>
                </a:ext>
              </a:extLst>
            </p:cNvPr>
            <p:cNvSpPr/>
            <p:nvPr/>
          </p:nvSpPr>
          <p:spPr>
            <a:xfrm>
              <a:off x="340" y="3611"/>
              <a:ext cx="273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3" name="组合 19573">
            <a:extLst>
              <a:ext uri="{FF2B5EF4-FFF2-40B4-BE49-F238E27FC236}">
                <a16:creationId xmlns:a16="http://schemas.microsoft.com/office/drawing/2014/main" id="{1FF798F8-4069-417E-B68B-ADFC2966B699}"/>
              </a:ext>
            </a:extLst>
          </p:cNvPr>
          <p:cNvGrpSpPr/>
          <p:nvPr/>
        </p:nvGrpSpPr>
        <p:grpSpPr>
          <a:xfrm>
            <a:off x="4369057" y="2338749"/>
            <a:ext cx="646029" cy="2614711"/>
            <a:chOff x="204" y="1298"/>
            <a:chExt cx="544" cy="817"/>
          </a:xfrm>
        </p:grpSpPr>
        <p:sp>
          <p:nvSpPr>
            <p:cNvPr id="24" name="Line 359">
              <a:extLst>
                <a:ext uri="{FF2B5EF4-FFF2-40B4-BE49-F238E27FC236}">
                  <a16:creationId xmlns:a16="http://schemas.microsoft.com/office/drawing/2014/main" id="{0363F076-A01A-4F6A-8835-C0942046F98D}"/>
                </a:ext>
              </a:extLst>
            </p:cNvPr>
            <p:cNvSpPr/>
            <p:nvPr/>
          </p:nvSpPr>
          <p:spPr>
            <a:xfrm>
              <a:off x="748" y="1752"/>
              <a:ext cx="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" name="直接连接符 19569">
              <a:extLst>
                <a:ext uri="{FF2B5EF4-FFF2-40B4-BE49-F238E27FC236}">
                  <a16:creationId xmlns:a16="http://schemas.microsoft.com/office/drawing/2014/main" id="{8165450D-7736-4A8A-80D7-8D0AD2A15677}"/>
                </a:ext>
              </a:extLst>
            </p:cNvPr>
            <p:cNvSpPr/>
            <p:nvPr/>
          </p:nvSpPr>
          <p:spPr>
            <a:xfrm flipV="1">
              <a:off x="340" y="1298"/>
              <a:ext cx="0" cy="81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" name="直接连接符 19570">
              <a:extLst>
                <a:ext uri="{FF2B5EF4-FFF2-40B4-BE49-F238E27FC236}">
                  <a16:creationId xmlns:a16="http://schemas.microsoft.com/office/drawing/2014/main" id="{E071805B-04D7-4164-99BF-B4B675A2F383}"/>
                </a:ext>
              </a:extLst>
            </p:cNvPr>
            <p:cNvSpPr/>
            <p:nvPr/>
          </p:nvSpPr>
          <p:spPr>
            <a:xfrm>
              <a:off x="340" y="2115"/>
              <a:ext cx="182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" name="直接连接符 19571">
              <a:extLst>
                <a:ext uri="{FF2B5EF4-FFF2-40B4-BE49-F238E27FC236}">
                  <a16:creationId xmlns:a16="http://schemas.microsoft.com/office/drawing/2014/main" id="{0DC2537A-1068-4461-9E3A-2CE8AEC761A7}"/>
                </a:ext>
              </a:extLst>
            </p:cNvPr>
            <p:cNvSpPr/>
            <p:nvPr/>
          </p:nvSpPr>
          <p:spPr>
            <a:xfrm>
              <a:off x="340" y="1299"/>
              <a:ext cx="182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直接连接符 19572">
              <a:extLst>
                <a:ext uri="{FF2B5EF4-FFF2-40B4-BE49-F238E27FC236}">
                  <a16:creationId xmlns:a16="http://schemas.microsoft.com/office/drawing/2014/main" id="{17D3AAD6-AC06-4AC2-B1E0-5E0B54CF9414}"/>
                </a:ext>
              </a:extLst>
            </p:cNvPr>
            <p:cNvSpPr/>
            <p:nvPr/>
          </p:nvSpPr>
          <p:spPr>
            <a:xfrm>
              <a:off x="204" y="1752"/>
              <a:ext cx="273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9" name="组合 19537">
            <a:extLst>
              <a:ext uri="{FF2B5EF4-FFF2-40B4-BE49-F238E27FC236}">
                <a16:creationId xmlns:a16="http://schemas.microsoft.com/office/drawing/2014/main" id="{A3503E98-8B20-43CF-AF92-CB980DDAAC44}"/>
              </a:ext>
            </a:extLst>
          </p:cNvPr>
          <p:cNvGrpSpPr/>
          <p:nvPr/>
        </p:nvGrpSpPr>
        <p:grpSpPr>
          <a:xfrm>
            <a:off x="4734723" y="4631971"/>
            <a:ext cx="5026005" cy="609521"/>
            <a:chOff x="1516" y="2568"/>
            <a:chExt cx="1137" cy="384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1949999F-1D30-4E9D-8E1D-63178924EDCA}"/>
                </a:ext>
              </a:extLst>
            </p:cNvPr>
            <p:cNvSpPr txBox="1"/>
            <p:nvPr/>
          </p:nvSpPr>
          <p:spPr>
            <a:xfrm>
              <a:off x="1516" y="2623"/>
              <a:ext cx="1134" cy="321"/>
            </a:xfrm>
            <a:prstGeom prst="round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</a:pPr>
              <a:r>
                <a:rPr lang="zh-CN" altLang="en-US" noProof="1">
                  <a:solidFill>
                    <a:srgbClr val="FF0000"/>
                  </a:solidFill>
                  <a:latin typeface="+mn-ea"/>
                </a:rPr>
                <a:t>结论</a:t>
              </a:r>
              <a:r>
                <a:rPr lang="zh-CN" altLang="en-US" noProof="1">
                  <a:latin typeface="+mn-ea"/>
                </a:rPr>
                <a:t>：氧气约占空气总体积的</a:t>
              </a:r>
              <a:r>
                <a:rPr lang="en-US" altLang="zh-CN" noProof="1">
                  <a:latin typeface="+mn-ea"/>
                </a:rPr>
                <a:t>1/5</a:t>
              </a:r>
            </a:p>
          </p:txBody>
        </p:sp>
        <p:sp>
          <p:nvSpPr>
            <p:cNvPr id="31" name="矩形 48">
              <a:extLst>
                <a:ext uri="{FF2B5EF4-FFF2-40B4-BE49-F238E27FC236}">
                  <a16:creationId xmlns:a16="http://schemas.microsoft.com/office/drawing/2014/main" id="{281694E3-9B10-4936-A049-B7CB3F2DFAE7}"/>
                </a:ext>
              </a:extLst>
            </p:cNvPr>
            <p:cNvSpPr/>
            <p:nvPr/>
          </p:nvSpPr>
          <p:spPr>
            <a:xfrm>
              <a:off x="1519" y="2568"/>
              <a:ext cx="1134" cy="384"/>
            </a:xfrm>
            <a:prstGeom prst="round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noProof="1">
                <a:latin typeface="+mn-ea"/>
              </a:endParaRPr>
            </a:p>
          </p:txBody>
        </p:sp>
      </p:grpSp>
      <p:grpSp>
        <p:nvGrpSpPr>
          <p:cNvPr id="32" name="组合 19560">
            <a:extLst>
              <a:ext uri="{FF2B5EF4-FFF2-40B4-BE49-F238E27FC236}">
                <a16:creationId xmlns:a16="http://schemas.microsoft.com/office/drawing/2014/main" id="{FE73F4C3-4418-40FF-9381-98F2B7D89A84}"/>
              </a:ext>
            </a:extLst>
          </p:cNvPr>
          <p:cNvGrpSpPr/>
          <p:nvPr/>
        </p:nvGrpSpPr>
        <p:grpSpPr>
          <a:xfrm>
            <a:off x="4727054" y="2865228"/>
            <a:ext cx="6171423" cy="1641261"/>
            <a:chOff x="3243" y="1480"/>
            <a:chExt cx="2330" cy="1415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FBD45866-897E-458A-A455-75819BD11825}"/>
                </a:ext>
              </a:extLst>
            </p:cNvPr>
            <p:cNvSpPr txBox="1"/>
            <p:nvPr/>
          </p:nvSpPr>
          <p:spPr>
            <a:xfrm>
              <a:off x="3257" y="1511"/>
              <a:ext cx="2240" cy="135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pPr algn="just" fontAlgn="auto">
                <a:spcBef>
                  <a:spcPct val="50000"/>
                </a:spcBef>
              </a:pPr>
              <a:r>
                <a:rPr lang="zh-CN" altLang="en-US" noProof="1">
                  <a:solidFill>
                    <a:srgbClr val="FF0000"/>
                  </a:solidFill>
                  <a:latin typeface="+mn-ea"/>
                </a:rPr>
                <a:t>现象</a:t>
              </a:r>
              <a:r>
                <a:rPr lang="zh-CN" altLang="en-US" noProof="1">
                  <a:latin typeface="+mn-ea"/>
                </a:rPr>
                <a:t>：红磷在瓶中燃烧一会儿熄灭，产生大量白烟，放出热量；冷却至室温后，松开弹簧夹，烧杯中的水沿导管进入集气瓶中，进入的水约占集气瓶内空气体积的</a:t>
              </a:r>
              <a:r>
                <a:rPr lang="en-US" altLang="zh-CN" noProof="1">
                  <a:latin typeface="+mn-ea"/>
                </a:rPr>
                <a:t>1/5</a:t>
              </a:r>
            </a:p>
          </p:txBody>
        </p:sp>
        <p:sp>
          <p:nvSpPr>
            <p:cNvPr id="34" name="圆角矩形 53">
              <a:extLst>
                <a:ext uri="{FF2B5EF4-FFF2-40B4-BE49-F238E27FC236}">
                  <a16:creationId xmlns:a16="http://schemas.microsoft.com/office/drawing/2014/main" id="{835EAF01-7DD3-413A-B187-AC090A08BA52}"/>
                </a:ext>
              </a:extLst>
            </p:cNvPr>
            <p:cNvSpPr/>
            <p:nvPr/>
          </p:nvSpPr>
          <p:spPr>
            <a:xfrm>
              <a:off x="3243" y="1480"/>
              <a:ext cx="2330" cy="1415"/>
            </a:xfrm>
            <a:prstGeom prst="round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noProof="1">
                <a:latin typeface="+mn-ea"/>
              </a:endParaRPr>
            </a:p>
          </p:txBody>
        </p:sp>
      </p:grpSp>
      <p:pic>
        <p:nvPicPr>
          <p:cNvPr id="35" name="图片 34">
            <a:extLst>
              <a:ext uri="{FF2B5EF4-FFF2-40B4-BE49-F238E27FC236}">
                <a16:creationId xmlns:a16="http://schemas.microsoft.com/office/drawing/2014/main" id="{E562F54D-ADFB-4D2C-948B-94FBBB692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455" y="169086"/>
            <a:ext cx="3561345" cy="1827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" name="直接箭头连接符 35">
            <a:extLst>
              <a:ext uri="{FF2B5EF4-FFF2-40B4-BE49-F238E27FC236}">
                <a16:creationId xmlns:a16="http://schemas.microsoft.com/office/drawing/2014/main" id="{D038BC54-95F7-4802-A08D-E45A1F01819C}"/>
              </a:ext>
            </a:extLst>
          </p:cNvPr>
          <p:cNvCxnSpPr/>
          <p:nvPr/>
        </p:nvCxnSpPr>
        <p:spPr>
          <a:xfrm>
            <a:off x="7328983" y="2420888"/>
            <a:ext cx="998471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82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4078982" y="1125018"/>
            <a:ext cx="2567727" cy="584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008000"/>
                </a:solidFill>
                <a:latin typeface="Times New Roman" pitchFamily="18" charset="0"/>
              </a:rPr>
              <a:t>【</a:t>
            </a:r>
            <a:r>
              <a:rPr kumimoji="1" lang="zh-CN" altLang="en-US" sz="3200" dirty="0">
                <a:solidFill>
                  <a:srgbClr val="008000"/>
                </a:solidFill>
                <a:latin typeface="Times New Roman" pitchFamily="18" charset="0"/>
              </a:rPr>
              <a:t>课堂练习</a:t>
            </a:r>
            <a:r>
              <a:rPr kumimoji="1" lang="en-US" altLang="zh-CN" sz="3200" dirty="0">
                <a:solidFill>
                  <a:srgbClr val="008000"/>
                </a:solidFill>
                <a:latin typeface="Times New Roman" pitchFamily="18" charset="0"/>
              </a:rPr>
              <a:t>】</a:t>
            </a: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1054646" y="2836343"/>
            <a:ext cx="10463438" cy="101566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a.</a:t>
            </a:r>
            <a:r>
              <a:rPr kumimoji="1" lang="zh-CN" altLang="en-US" dirty="0">
                <a:latin typeface="Times New Roman" pitchFamily="18" charset="0"/>
              </a:rPr>
              <a:t>空气    </a:t>
            </a:r>
            <a:r>
              <a:rPr kumimoji="1" lang="en-US" altLang="zh-CN" dirty="0">
                <a:latin typeface="Times New Roman" pitchFamily="18" charset="0"/>
              </a:rPr>
              <a:t>b.</a:t>
            </a:r>
            <a:r>
              <a:rPr kumimoji="1" lang="zh-CN" altLang="en-US" dirty="0">
                <a:latin typeface="Times New Roman" pitchFamily="18" charset="0"/>
              </a:rPr>
              <a:t>糖水     </a:t>
            </a:r>
            <a:r>
              <a:rPr kumimoji="1" lang="en-US" altLang="zh-CN" dirty="0">
                <a:latin typeface="Times New Roman" pitchFamily="18" charset="0"/>
              </a:rPr>
              <a:t>c.</a:t>
            </a:r>
            <a:r>
              <a:rPr kumimoji="1" lang="zh-CN" altLang="en-US" dirty="0">
                <a:latin typeface="Times New Roman" pitchFamily="18" charset="0"/>
              </a:rPr>
              <a:t>五氧化二磷    </a:t>
            </a:r>
            <a:r>
              <a:rPr kumimoji="1" lang="en-US" altLang="zh-CN" dirty="0">
                <a:latin typeface="Times New Roman" pitchFamily="18" charset="0"/>
              </a:rPr>
              <a:t>d.</a:t>
            </a:r>
            <a:r>
              <a:rPr kumimoji="1" lang="zh-CN" altLang="en-US" dirty="0">
                <a:latin typeface="Times New Roman" pitchFamily="18" charset="0"/>
              </a:rPr>
              <a:t>氧气    </a:t>
            </a:r>
            <a:r>
              <a:rPr kumimoji="1" lang="en-US" altLang="zh-CN" dirty="0">
                <a:latin typeface="Times New Roman" pitchFamily="18" charset="0"/>
              </a:rPr>
              <a:t>e.</a:t>
            </a:r>
            <a:r>
              <a:rPr kumimoji="1" lang="zh-CN" altLang="en-US" dirty="0">
                <a:latin typeface="Times New Roman" pitchFamily="18" charset="0"/>
              </a:rPr>
              <a:t>二氧化碳   </a:t>
            </a:r>
            <a:r>
              <a:rPr kumimoji="1" lang="en-US" altLang="zh-CN" dirty="0">
                <a:latin typeface="Times New Roman" pitchFamily="18" charset="0"/>
              </a:rPr>
              <a:t>f.</a:t>
            </a:r>
            <a:r>
              <a:rPr kumimoji="1" lang="zh-CN" altLang="en-US" dirty="0">
                <a:latin typeface="Times New Roman" pitchFamily="18" charset="0"/>
              </a:rPr>
              <a:t>红磷    </a:t>
            </a:r>
            <a:r>
              <a:rPr kumimoji="1" lang="en-US" altLang="zh-CN" dirty="0">
                <a:latin typeface="Times New Roman" pitchFamily="18" charset="0"/>
              </a:rPr>
              <a:t>g.</a:t>
            </a:r>
            <a:r>
              <a:rPr kumimoji="1" lang="zh-CN" altLang="en-US" dirty="0">
                <a:latin typeface="Times New Roman" pitchFamily="18" charset="0"/>
              </a:rPr>
              <a:t>蒸馏水  </a:t>
            </a:r>
            <a:endParaRPr kumimoji="1" lang="en-US" altLang="zh-CN" dirty="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h.</a:t>
            </a:r>
            <a:r>
              <a:rPr kumimoji="1" lang="zh-CN" altLang="en-US" dirty="0">
                <a:latin typeface="Times New Roman" pitchFamily="18" charset="0"/>
              </a:rPr>
              <a:t>氮气     </a:t>
            </a:r>
            <a:r>
              <a:rPr kumimoji="1" lang="en-US" altLang="zh-CN" dirty="0" err="1">
                <a:latin typeface="Times New Roman" pitchFamily="18" charset="0"/>
              </a:rPr>
              <a:t>i</a:t>
            </a:r>
            <a:r>
              <a:rPr kumimoji="1" lang="en-US" altLang="zh-CN" dirty="0">
                <a:latin typeface="Times New Roman" pitchFamily="18" charset="0"/>
              </a:rPr>
              <a:t>.</a:t>
            </a:r>
            <a:r>
              <a:rPr kumimoji="1" lang="zh-CN" altLang="en-US" dirty="0">
                <a:latin typeface="Times New Roman" pitchFamily="18" charset="0"/>
              </a:rPr>
              <a:t>矿泉水  </a:t>
            </a:r>
            <a:r>
              <a:rPr kumimoji="1" lang="en-US" altLang="zh-CN" dirty="0">
                <a:latin typeface="Times New Roman" pitchFamily="18" charset="0"/>
              </a:rPr>
              <a:t>j.</a:t>
            </a:r>
            <a:r>
              <a:rPr kumimoji="1" lang="zh-CN" altLang="en-US" dirty="0">
                <a:latin typeface="Times New Roman" pitchFamily="18" charset="0"/>
              </a:rPr>
              <a:t>水银  </a:t>
            </a:r>
            <a:r>
              <a:rPr kumimoji="1" lang="en-US" altLang="zh-CN" dirty="0">
                <a:latin typeface="Times New Roman" pitchFamily="18" charset="0"/>
              </a:rPr>
              <a:t>k.</a:t>
            </a:r>
            <a:r>
              <a:rPr kumimoji="1" lang="zh-CN" altLang="en-US" dirty="0">
                <a:latin typeface="Times New Roman" pitchFamily="18" charset="0"/>
              </a:rPr>
              <a:t>澄清石灰水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478582" y="2175247"/>
            <a:ext cx="111343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1</a:t>
            </a:r>
            <a:r>
              <a:rPr kumimoji="1" lang="zh-CN" altLang="en-US" dirty="0">
                <a:latin typeface="Times New Roman" pitchFamily="18" charset="0"/>
              </a:rPr>
              <a:t>、请你根据混合物和纯净物的概念，区别下列物质哪些是混合物，哪些是纯净物。</a:t>
            </a: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480040" y="4019580"/>
            <a:ext cx="9575606" cy="156966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2</a:t>
            </a:r>
            <a:r>
              <a:rPr kumimoji="1" lang="zh-CN" altLang="en-US" dirty="0">
                <a:latin typeface="Times New Roman" pitchFamily="18" charset="0"/>
              </a:rPr>
              <a:t>、下列物质中，前者属于纯净物，后者属于混合物（            ）</a:t>
            </a:r>
          </a:p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       A</a:t>
            </a:r>
            <a:r>
              <a:rPr kumimoji="1" lang="zh-CN" altLang="en-US" dirty="0">
                <a:latin typeface="Times New Roman" pitchFamily="18" charset="0"/>
              </a:rPr>
              <a:t>、净化后的空气    铝              </a:t>
            </a:r>
            <a:r>
              <a:rPr kumimoji="1" lang="en-US" altLang="zh-CN" dirty="0">
                <a:latin typeface="Times New Roman" pitchFamily="18" charset="0"/>
              </a:rPr>
              <a:t>B</a:t>
            </a:r>
            <a:r>
              <a:rPr kumimoji="1" lang="zh-CN" altLang="en-US" dirty="0">
                <a:latin typeface="Times New Roman" pitchFamily="18" charset="0"/>
              </a:rPr>
              <a:t>、水和冰混合     澄清石灰水</a:t>
            </a:r>
          </a:p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       C</a:t>
            </a:r>
            <a:r>
              <a:rPr kumimoji="1" lang="zh-CN" altLang="en-US" dirty="0">
                <a:latin typeface="Times New Roman" pitchFamily="18" charset="0"/>
              </a:rPr>
              <a:t>、生锈的铁钉     液氮             </a:t>
            </a:r>
            <a:r>
              <a:rPr kumimoji="1" lang="en-US" altLang="zh-CN" dirty="0">
                <a:latin typeface="Times New Roman" pitchFamily="18" charset="0"/>
              </a:rPr>
              <a:t>D</a:t>
            </a:r>
            <a:r>
              <a:rPr kumimoji="1" lang="zh-CN" altLang="en-US" dirty="0">
                <a:latin typeface="Times New Roman" pitchFamily="18" charset="0"/>
              </a:rPr>
              <a:t>、五氧化二磷      纯净的食盐水</a:t>
            </a: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553076" y="5919663"/>
            <a:ext cx="102226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作业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】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完成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一遍过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课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第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课时，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导学案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课后练习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  <p:bldP spid="1003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>
            <a:extLst>
              <a:ext uri="{FF2B5EF4-FFF2-40B4-BE49-F238E27FC236}">
                <a16:creationId xmlns:a16="http://schemas.microsoft.com/office/drawing/2014/main" id="{4B92F818-D28D-4B10-B024-F2502CB245BC}"/>
              </a:ext>
            </a:extLst>
          </p:cNvPr>
          <p:cNvSpPr txBox="1"/>
          <p:nvPr/>
        </p:nvSpPr>
        <p:spPr>
          <a:xfrm>
            <a:off x="550589" y="2132856"/>
            <a:ext cx="11233247" cy="13031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66725" indent="-466725"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实验中测得</a:t>
            </a:r>
            <a:r>
              <a:rPr lang="en-US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kern="1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的体积分数略少于正常理论值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sz="2800" kern="100" dirty="0">
                <a:solidFill>
                  <a:srgbClr val="0066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即</a:t>
            </a:r>
            <a:r>
              <a:rPr lang="en-US" altLang="zh-CN" sz="2800" kern="100" dirty="0">
                <a:solidFill>
                  <a:srgbClr val="0066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&lt;1/5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，导致该结果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66725" indent="-466725" algn="just">
              <a:lnSpc>
                <a:spcPct val="150000"/>
              </a:lnSpc>
            </a:pPr>
            <a:r>
              <a:rPr lang="en-US" altLang="zh-CN" sz="2800" kern="100" dirty="0">
                <a:latin typeface="Times New Roman" panose="02020603050405020304" pitchFamily="18" charset="0"/>
              </a:rPr>
              <a:t>     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的可能因素有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（最少答出</a:t>
            </a:r>
            <a:r>
              <a:rPr lang="en-US" altLang="zh-CN" sz="28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种）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CB7ECF1F-135E-42AC-B572-C804EEA56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0085" y="3671593"/>
            <a:ext cx="37378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hlink"/>
                </a:solidFill>
                <a:latin typeface="宋体" pitchFamily="2" charset="-122"/>
              </a:rPr>
              <a:t>a</a:t>
            </a: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、红磷的量不足</a:t>
            </a:r>
          </a:p>
        </p:txBody>
      </p:sp>
      <p:sp>
        <p:nvSpPr>
          <p:cNvPr id="16" name="Text Box 6">
            <a:extLst>
              <a:ext uri="{FF2B5EF4-FFF2-40B4-BE49-F238E27FC236}">
                <a16:creationId xmlns:a16="http://schemas.microsoft.com/office/drawing/2014/main" id="{591B3104-4BFF-4897-B8F4-95FB9B90C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030" y="3626592"/>
            <a:ext cx="28265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hlink"/>
                </a:solidFill>
                <a:latin typeface="宋体" pitchFamily="2" charset="-122"/>
              </a:rPr>
              <a:t>b</a:t>
            </a: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、</a:t>
            </a:r>
            <a:r>
              <a:rPr kumimoji="1" lang="en-US" altLang="zh-CN" sz="2800" dirty="0">
                <a:solidFill>
                  <a:schemeClr val="hlink"/>
                </a:solidFill>
                <a:latin typeface="宋体" pitchFamily="2" charset="-122"/>
              </a:rPr>
              <a:t> </a:t>
            </a: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装置漏气</a:t>
            </a:r>
          </a:p>
        </p:txBody>
      </p:sp>
      <p:sp>
        <p:nvSpPr>
          <p:cNvPr id="17" name="Text Box 10">
            <a:extLst>
              <a:ext uri="{FF2B5EF4-FFF2-40B4-BE49-F238E27FC236}">
                <a16:creationId xmlns:a16="http://schemas.microsoft.com/office/drawing/2014/main" id="{7F1EC3D8-2070-4E69-9A59-015ACFEA43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3178" y="3372369"/>
            <a:ext cx="453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Ⅰ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热气出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，结果偏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大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；</a:t>
            </a:r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811AC5B3-1D39-43FA-A143-6F97817E0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7334" y="3978050"/>
            <a:ext cx="4373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Ⅱ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冷气进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，结果偏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小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19" name="左大括号 18">
            <a:extLst>
              <a:ext uri="{FF2B5EF4-FFF2-40B4-BE49-F238E27FC236}">
                <a16:creationId xmlns:a16="http://schemas.microsoft.com/office/drawing/2014/main" id="{CC164972-C28C-4BD1-859E-CF899C103DF8}"/>
              </a:ext>
            </a:extLst>
          </p:cNvPr>
          <p:cNvSpPr/>
          <p:nvPr/>
        </p:nvSpPr>
        <p:spPr bwMode="auto">
          <a:xfrm>
            <a:off x="6935325" y="3605490"/>
            <a:ext cx="136141" cy="660592"/>
          </a:xfrm>
          <a:prstGeom prst="lef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  <p:sp>
        <p:nvSpPr>
          <p:cNvPr id="20" name="Text Box 5">
            <a:extLst>
              <a:ext uri="{FF2B5EF4-FFF2-40B4-BE49-F238E27FC236}">
                <a16:creationId xmlns:a16="http://schemas.microsoft.com/office/drawing/2014/main" id="{2E477CFA-2DDB-42F2-8931-B0236DFEA6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0085" y="4394877"/>
            <a:ext cx="70180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hlink"/>
                </a:solidFill>
                <a:latin typeface="宋体" pitchFamily="2" charset="-122"/>
              </a:rPr>
              <a:t>c</a:t>
            </a: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、装置未冷却至到室温就打开弹簧夹</a:t>
            </a:r>
          </a:p>
        </p:txBody>
      </p:sp>
      <p:sp>
        <p:nvSpPr>
          <p:cNvPr id="21" name="Text Box 8">
            <a:extLst>
              <a:ext uri="{FF2B5EF4-FFF2-40B4-BE49-F238E27FC236}">
                <a16:creationId xmlns:a16="http://schemas.microsoft.com/office/drawing/2014/main" id="{46E1A0B6-CC53-431E-9A5E-E4255CD4B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2499" y="4994751"/>
            <a:ext cx="59289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hlink"/>
                </a:solidFill>
                <a:latin typeface="宋体" pitchFamily="2" charset="-122"/>
              </a:rPr>
              <a:t>d</a:t>
            </a: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、实验前，导管中未充满水</a:t>
            </a:r>
          </a:p>
        </p:txBody>
      </p:sp>
      <p:sp>
        <p:nvSpPr>
          <p:cNvPr id="22" name="Text Box 7">
            <a:extLst>
              <a:ext uri="{FF2B5EF4-FFF2-40B4-BE49-F238E27FC236}">
                <a16:creationId xmlns:a16="http://schemas.microsoft.com/office/drawing/2014/main" id="{1724EABF-6413-424C-A367-AE9B1EB3D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0630" y="5642084"/>
            <a:ext cx="66255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6600"/>
                </a:solidFill>
                <a:latin typeface="宋体" pitchFamily="2" charset="-122"/>
              </a:rPr>
              <a:t> e</a:t>
            </a:r>
            <a:r>
              <a:rPr kumimoji="1" lang="zh-CN" altLang="en-US" sz="2800" dirty="0">
                <a:solidFill>
                  <a:srgbClr val="006600"/>
                </a:solidFill>
                <a:latin typeface="宋体" pitchFamily="2" charset="-122"/>
              </a:rPr>
              <a:t>、</a:t>
            </a:r>
            <a:r>
              <a:rPr kumimoji="1" lang="en-US" altLang="zh-CN" sz="2800" dirty="0">
                <a:solidFill>
                  <a:srgbClr val="006600"/>
                </a:solidFill>
                <a:latin typeface="宋体" pitchFamily="2" charset="-122"/>
              </a:rPr>
              <a:t> </a:t>
            </a:r>
            <a:r>
              <a:rPr kumimoji="1" lang="zh-CN" altLang="en-US" sz="2800" dirty="0">
                <a:solidFill>
                  <a:srgbClr val="006600"/>
                </a:solidFill>
                <a:latin typeface="宋体" pitchFamily="2" charset="-122"/>
              </a:rPr>
              <a:t>红磷熄灭后瓶内还有氧气残余。</a:t>
            </a: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C5C50DFB-5FA8-49A9-9BFE-2951D461E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6091" y="5628136"/>
            <a:ext cx="45833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（极少量的氧气不足以支持燃烧）</a:t>
            </a:r>
          </a:p>
        </p:txBody>
      </p:sp>
      <p:sp>
        <p:nvSpPr>
          <p:cNvPr id="24" name="Text Box 2">
            <a:extLst>
              <a:ext uri="{FF2B5EF4-FFF2-40B4-BE49-F238E27FC236}">
                <a16:creationId xmlns:a16="http://schemas.microsoft.com/office/drawing/2014/main" id="{B978EF80-1A5D-4934-AB4D-9FFD7A0F6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030" y="1126485"/>
            <a:ext cx="3165120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dirty="0">
                <a:solidFill>
                  <a:srgbClr val="008000"/>
                </a:solidFill>
                <a:latin typeface="Times New Roman" pitchFamily="18" charset="0"/>
              </a:rPr>
              <a:t>【</a:t>
            </a:r>
            <a:r>
              <a:rPr kumimoji="1" lang="zh-CN" altLang="en-US" sz="3600" dirty="0">
                <a:solidFill>
                  <a:srgbClr val="008000"/>
                </a:solidFill>
                <a:latin typeface="Times New Roman" pitchFamily="18" charset="0"/>
              </a:rPr>
              <a:t>导学案讲评</a:t>
            </a:r>
            <a:r>
              <a:rPr kumimoji="1" lang="en-US" altLang="zh-CN" sz="3600" dirty="0">
                <a:solidFill>
                  <a:srgbClr val="008000"/>
                </a:solidFill>
                <a:latin typeface="Times New Roman" pitchFamily="18" charset="0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112949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 animBg="1"/>
      <p:bldP spid="20" grpId="0"/>
      <p:bldP spid="21" grpId="0"/>
      <p:bldP spid="22" grpId="0"/>
      <p:bldP spid="22" grpId="1"/>
      <p:bldP spid="23" grpId="0"/>
      <p:bldP spid="23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622598" y="2060848"/>
            <a:ext cx="11305256" cy="111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latin typeface="+mn-ea"/>
                <a:ea typeface="+mn-ea"/>
              </a:rPr>
              <a:t>2</a:t>
            </a:r>
            <a:r>
              <a:rPr lang="zh-CN" altLang="en-US" dirty="0">
                <a:latin typeface="+mn-ea"/>
                <a:ea typeface="+mn-ea"/>
              </a:rPr>
              <a:t>、</a:t>
            </a:r>
            <a:r>
              <a:rPr lang="zh-CN" altLang="zh-CN" dirty="0">
                <a:latin typeface="+mn-ea"/>
                <a:ea typeface="+mn-ea"/>
              </a:rPr>
              <a:t>若将该实验中的红磷换成蜡烛进行实验，实验</a:t>
            </a:r>
            <a:r>
              <a:rPr lang="en-US" altLang="zh-CN" u="sng" dirty="0">
                <a:latin typeface="+mn-ea"/>
                <a:ea typeface="+mn-ea"/>
              </a:rPr>
              <a:t>       </a:t>
            </a:r>
            <a:r>
              <a:rPr lang="zh-CN" altLang="zh-CN" dirty="0">
                <a:latin typeface="+mn-ea"/>
                <a:ea typeface="+mn-ea"/>
              </a:rPr>
              <a:t>（填“能”或“不能”）</a:t>
            </a:r>
            <a:endParaRPr lang="en-US" altLang="zh-CN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latin typeface="+mn-ea"/>
                <a:ea typeface="+mn-ea"/>
              </a:rPr>
              <a:t>   </a:t>
            </a:r>
            <a:r>
              <a:rPr lang="zh-CN" altLang="zh-CN" dirty="0">
                <a:latin typeface="+mn-ea"/>
                <a:ea typeface="+mn-ea"/>
              </a:rPr>
              <a:t>成功，你的理由是：</a:t>
            </a:r>
            <a:r>
              <a:rPr lang="en-US" altLang="zh-CN" dirty="0">
                <a:latin typeface="+mn-ea"/>
                <a:ea typeface="+mn-ea"/>
              </a:rPr>
              <a:t>__________________________________________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380013" y="2115740"/>
            <a:ext cx="80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不能</a:t>
            </a: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4078982" y="2649686"/>
            <a:ext cx="34563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蜡烛燃烧生成</a:t>
            </a: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CO</a:t>
            </a:r>
            <a:r>
              <a:rPr lang="en-US" altLang="zh-CN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气体，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7247334" y="2649686"/>
            <a:ext cx="34563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使瓶内压强变化不大。</a:t>
            </a:r>
          </a:p>
        </p:txBody>
      </p:sp>
      <p:sp>
        <p:nvSpPr>
          <p:cNvPr id="3" name="矩形 2"/>
          <p:cNvSpPr/>
          <p:nvPr/>
        </p:nvSpPr>
        <p:spPr>
          <a:xfrm>
            <a:off x="600521" y="3111351"/>
            <a:ext cx="10967294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3</a:t>
            </a:r>
            <a:r>
              <a:rPr lang="zh-CN" altLang="en-US" dirty="0">
                <a:latin typeface="+mn-ea"/>
                <a:ea typeface="+mn-ea"/>
              </a:rPr>
              <a:t>、</a:t>
            </a:r>
            <a:r>
              <a:rPr lang="zh-CN" altLang="zh-CN" dirty="0">
                <a:latin typeface="+mn-ea"/>
                <a:ea typeface="+mn-ea"/>
              </a:rPr>
              <a:t>用燃烧的方法来测定空气中氧气的含量，在选择可燃物时，我们必须要注意</a:t>
            </a:r>
            <a:endParaRPr lang="en-US" altLang="zh-CN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  </a:t>
            </a:r>
            <a:r>
              <a:rPr lang="zh-CN" altLang="zh-CN" dirty="0">
                <a:latin typeface="+mn-ea"/>
                <a:ea typeface="+mn-ea"/>
              </a:rPr>
              <a:t>什么？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1143546" y="4191471"/>
            <a:ext cx="40815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400" dirty="0">
                <a:solidFill>
                  <a:schemeClr val="hlink"/>
                </a:solidFill>
                <a:latin typeface="+mn-ea"/>
                <a:ea typeface="+mn-ea"/>
              </a:rPr>
              <a:t>a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、可燃物在空气中能燃烧；</a:t>
            </a: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5002670" y="4191471"/>
            <a:ext cx="65662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400" dirty="0">
                <a:solidFill>
                  <a:schemeClr val="hlink"/>
                </a:solidFill>
                <a:latin typeface="+mn-ea"/>
                <a:ea typeface="+mn-ea"/>
              </a:rPr>
              <a:t>b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、可燃物在空气中燃烧时，不生成气体产物，</a:t>
            </a:r>
          </a:p>
        </p:txBody>
      </p:sp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1143546" y="4869160"/>
            <a:ext cx="62247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hlink"/>
                </a:solidFill>
                <a:latin typeface="+mn-ea"/>
                <a:ea typeface="+mn-ea"/>
              </a:rPr>
              <a:t>c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、可燃物在空气中燃烧时，只与氧气反应；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1143546" y="5339570"/>
            <a:ext cx="10568284" cy="111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FF"/>
                </a:solidFill>
                <a:latin typeface="+mn-ea"/>
                <a:ea typeface="+mn-ea"/>
              </a:rPr>
              <a:t>d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、如果反应生成气体产物时，应该在实验前，向瓶中加入一种能吸收该气体</a:t>
            </a:r>
            <a:endParaRPr lang="en-US" altLang="zh-CN" sz="240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   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的物质。 </a:t>
            </a: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C3F45F41-4D27-4B9D-8E37-BAF88FA6B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030" y="1126485"/>
            <a:ext cx="3165120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dirty="0">
                <a:solidFill>
                  <a:srgbClr val="008000"/>
                </a:solidFill>
                <a:latin typeface="Times New Roman" pitchFamily="18" charset="0"/>
              </a:rPr>
              <a:t>【</a:t>
            </a:r>
            <a:r>
              <a:rPr kumimoji="1" lang="zh-CN" altLang="en-US" sz="3600" dirty="0">
                <a:solidFill>
                  <a:srgbClr val="008000"/>
                </a:solidFill>
                <a:latin typeface="Times New Roman" pitchFamily="18" charset="0"/>
              </a:rPr>
              <a:t>导学案讲评</a:t>
            </a:r>
            <a:r>
              <a:rPr kumimoji="1" lang="en-US" altLang="zh-CN" sz="3600" dirty="0">
                <a:solidFill>
                  <a:srgbClr val="008000"/>
                </a:solidFill>
                <a:latin typeface="Times New Roman" pitchFamily="18" charset="0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285562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4BE8372-29A6-4C89-BAA1-701F52FFAAC1}"/>
              </a:ext>
            </a:extLst>
          </p:cNvPr>
          <p:cNvSpPr txBox="1"/>
          <p:nvPr/>
        </p:nvSpPr>
        <p:spPr>
          <a:xfrm>
            <a:off x="3971469" y="355046"/>
            <a:ext cx="4247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实验改进与创新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endParaRPr lang="zh-CN" altLang="en-US" sz="36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556CCB52-A6FA-4BDF-B354-BD59B9E29DBF}"/>
              </a:ext>
            </a:extLst>
          </p:cNvPr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63351726"/>
              </p:ext>
            </p:extLst>
          </p:nvPr>
        </p:nvGraphicFramePr>
        <p:xfrm>
          <a:off x="548157" y="1196752"/>
          <a:ext cx="10587609" cy="5415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2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8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10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04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1584">
                <a:tc>
                  <a:txBody>
                    <a:bodyPr/>
                    <a:lstStyle/>
                    <a:p>
                      <a:endParaRPr lang="zh-CN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28" marR="91428" marT="45714" marB="4571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CN" altLang="en-US" sz="2000" b="0" dirty="0">
                          <a:solidFill>
                            <a:schemeClr val="tx1"/>
                          </a:solidFill>
                        </a:rPr>
                        <a:t>方法一：测量进入容器内水的体积或容器内水的体积变化</a:t>
                      </a:r>
                    </a:p>
                  </a:txBody>
                  <a:tcPr marL="91428" marR="91428" marT="45714" marB="4571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CN" altLang="en-US" sz="2000" b="0" dirty="0">
                          <a:solidFill>
                            <a:schemeClr val="tx1"/>
                          </a:solidFill>
                        </a:rPr>
                        <a:t>方法二：利用刻度测量密闭容器内气体体积的减少量</a:t>
                      </a:r>
                    </a:p>
                  </a:txBody>
                  <a:tcPr marL="91428" marR="91428" marT="45714" marB="4571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2318">
                <a:tc>
                  <a:txBody>
                    <a:bodyPr/>
                    <a:lstStyle/>
                    <a:p>
                      <a:r>
                        <a:rPr lang="zh-CN" altLang="en-US" sz="2000" b="0" dirty="0">
                          <a:solidFill>
                            <a:schemeClr val="tx1"/>
                          </a:solidFill>
                        </a:rPr>
                        <a:t>常见装置</a:t>
                      </a:r>
                    </a:p>
                  </a:txBody>
                  <a:tcPr marL="91428" marR="91428" marT="45714" marB="4571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28" marR="91428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28" marR="91428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28" marR="91428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3327">
                <a:tc>
                  <a:txBody>
                    <a:bodyPr/>
                    <a:lstStyle/>
                    <a:p>
                      <a:r>
                        <a:rPr lang="zh-CN" altLang="en-US" sz="2000" b="0" dirty="0">
                          <a:solidFill>
                            <a:schemeClr val="tx1"/>
                          </a:solidFill>
                        </a:rPr>
                        <a:t>反应原理</a:t>
                      </a:r>
                    </a:p>
                  </a:txBody>
                  <a:tcPr marL="91428" marR="91428" marT="45714" marB="4571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红磷、白磷燃烧产物相同，文字表达式均为</a:t>
                      </a:r>
                      <a:endParaRPr lang="en-US" altLang="zh-CN" sz="2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磷</a:t>
                      </a:r>
                      <a:r>
                        <a:rPr lang="en-US" altLang="zh-CN" sz="2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氧气        五氧化二磷</a:t>
                      </a:r>
                    </a:p>
                  </a:txBody>
                  <a:tcPr marL="91428" marR="91428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/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铜</a:t>
                      </a:r>
                      <a:r>
                        <a:rPr lang="en-US" altLang="zh-CN" sz="2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氧气         氧化铜 </a:t>
                      </a:r>
                    </a:p>
                  </a:txBody>
                  <a:tcPr marL="91428" marR="91428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直接连接符 3">
            <a:extLst>
              <a:ext uri="{FF2B5EF4-FFF2-40B4-BE49-F238E27FC236}">
                <a16:creationId xmlns:a16="http://schemas.microsoft.com/office/drawing/2014/main" id="{AC73BA5A-9526-4D69-9E88-D38FEF0863A3}"/>
              </a:ext>
            </a:extLst>
          </p:cNvPr>
          <p:cNvSpPr>
            <a:spLocks noChangeShapeType="1"/>
          </p:cNvSpPr>
          <p:nvPr/>
        </p:nvSpPr>
        <p:spPr bwMode="auto">
          <a:xfrm>
            <a:off x="3862958" y="6083394"/>
            <a:ext cx="888699" cy="990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EEE616E-4623-4CFE-A220-930CA5422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2958" y="5724012"/>
            <a:ext cx="787112" cy="36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1800" b="0" dirty="0">
                <a:solidFill>
                  <a:srgbClr val="000000"/>
                </a:solidFill>
                <a:latin typeface="+mn-ea"/>
                <a:ea typeface="+mn-ea"/>
              </a:rPr>
              <a:t>点燃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B8B9611-C0C2-450D-8177-01AA1860B4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3558" y="5507988"/>
            <a:ext cx="432048" cy="36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1800" b="0" dirty="0">
                <a:solidFill>
                  <a:srgbClr val="000000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7" name="直接连接符 6">
            <a:extLst>
              <a:ext uri="{FF2B5EF4-FFF2-40B4-BE49-F238E27FC236}">
                <a16:creationId xmlns:a16="http://schemas.microsoft.com/office/drawing/2014/main" id="{D8A85CCC-D57C-4D29-8CD7-580619B9B9F4}"/>
              </a:ext>
            </a:extLst>
          </p:cNvPr>
          <p:cNvSpPr>
            <a:spLocks noChangeShapeType="1"/>
          </p:cNvSpPr>
          <p:nvPr/>
        </p:nvSpPr>
        <p:spPr bwMode="auto">
          <a:xfrm>
            <a:off x="9047534" y="5867370"/>
            <a:ext cx="888699" cy="990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+mn-ea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3D1ACB8-B904-4A7D-905A-4583E5FE0DE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68915" y="2204864"/>
            <a:ext cx="3114123" cy="296217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D59FAC5F-375E-4E94-95C7-2928ED0C445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24397" y="2170820"/>
            <a:ext cx="3249609" cy="304738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9D2857CD-9F91-4390-ABCF-FA6D6439D6F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15204" y="3137478"/>
            <a:ext cx="2691415" cy="165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57688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e4361bf-1dc8-41b8-87b8-32280fff9803}"/>
</p:tagLst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2716</TotalTime>
  <Words>1643</Words>
  <Application>Microsoft Office PowerPoint</Application>
  <PresentationFormat>自定义</PresentationFormat>
  <Paragraphs>194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Monotype Sorts</vt:lpstr>
      <vt:lpstr>等线</vt:lpstr>
      <vt:lpstr>楷体</vt:lpstr>
      <vt:lpstr>宋体</vt:lpstr>
      <vt:lpstr>Arial</vt:lpstr>
      <vt:lpstr>Tahoma</vt:lpstr>
      <vt:lpstr>Times New Roman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我们周围空气（第1课时）</dc:title>
  <dc:creator>邓作逵</dc:creator>
  <cp:lastModifiedBy>邓 作逵</cp:lastModifiedBy>
  <cp:revision>195</cp:revision>
  <dcterms:created xsi:type="dcterms:W3CDTF">2004-08-17T02:46:42Z</dcterms:created>
  <dcterms:modified xsi:type="dcterms:W3CDTF">2022-01-10T07:38:09Z</dcterms:modified>
</cp:coreProperties>
</file>