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6" r:id="rId4"/>
    <p:sldId id="258" r:id="rId5"/>
    <p:sldId id="259" r:id="rId6"/>
    <p:sldId id="260" r:id="rId7"/>
    <p:sldId id="270" r:id="rId8"/>
    <p:sldId id="264" r:id="rId9"/>
    <p:sldId id="263" r:id="rId10"/>
    <p:sldId id="265" r:id="rId11"/>
    <p:sldId id="267" r:id="rId12"/>
    <p:sldId id="271" r:id="rId13"/>
    <p:sldId id="261" r:id="rId14"/>
    <p:sldId id="262" r:id="rId15"/>
    <p:sldId id="268" r:id="rId16"/>
    <p:sldId id="269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FFF66"/>
    <a:srgbClr val="FF0000"/>
    <a:srgbClr val="FDD7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0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B9AE1-9A35-45D0-AA9D-EA7C8ED722D1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05235-A417-42F6-B075-C304BD588B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5E2F-52CE-45AB-AB6E-552960A8F78E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39BDB-DED8-4A35-BFB0-7F6F6A6CCA9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E8F6D-E044-43F6-A00C-02D2D2B7AF7F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A9E3-09E2-4567-A3B1-E01F5621E5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C779C-3B5A-4A14-B0FF-8D170364E192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4F0F5-FAA8-4086-8BAA-DB9600FD78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83AAC-B7ED-49C4-A2CF-7BEFF254289B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9526-2205-4B95-A6C9-08A40D7BFA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53981-EF9C-4FEE-A5D9-E1A409F63234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B45C3-0500-49A8-9FE3-1E76EB881A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93198-B3AC-4E89-934F-916F433E2E88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07F8A-64DC-4783-B7E8-71D2341662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6DF9C-E813-4E17-90B5-9A5D697C3394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3A337-9DAF-4AEA-99F4-CC118ACC05A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445D4-9D46-4B46-B69B-DBF6FD3B4C72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D03CF-16CC-4BAA-B905-268FE9C608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9F8D0-6D3E-4ED3-8E3D-E463D2AF0318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69653-B233-4964-A5E2-0ACC4DD916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5F7BF-1B75-4979-8940-69A2B411BB9F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86376-3FFC-49E8-8CC9-358936B5CA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C3F6E24-5870-42F5-AAFD-84079B70C82F}" type="datetimeFigureOut">
              <a:rPr lang="zh-CN" altLang="en-US"/>
              <a:pPr>
                <a:defRPr/>
              </a:pPr>
              <a:t>2018/4/20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B992CE7-3AC0-4286-AC59-1DA8F77D77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Catch hold of the word which flashes away 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35150" y="1209675"/>
            <a:ext cx="27987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ashamed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635375" y="2720975"/>
            <a:ext cx="2047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scared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27088" y="2492375"/>
            <a:ext cx="25860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satisfied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179763" y="3544888"/>
            <a:ext cx="31924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concerned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71550" y="4049713"/>
            <a:ext cx="25273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shocked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097338" y="4192588"/>
            <a:ext cx="23685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puzzled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6375" y="4625975"/>
            <a:ext cx="22828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curious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84213" y="1844675"/>
            <a:ext cx="3898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embarrassed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27088" y="404813"/>
            <a:ext cx="23987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anxious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10013" y="404813"/>
            <a:ext cx="26781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annoyed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229225" y="1138238"/>
            <a:ext cx="18049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angry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381625" y="4841875"/>
            <a:ext cx="18859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bored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348038" y="5418138"/>
            <a:ext cx="249713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nervous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95288" y="5300663"/>
            <a:ext cx="26844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regretful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940425" y="5445125"/>
            <a:ext cx="31861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frightened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732588" y="3873500"/>
            <a:ext cx="19097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proud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5867400" y="2001838"/>
            <a:ext cx="19589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aware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348038" y="4652963"/>
            <a:ext cx="2413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amazed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39750" y="3297238"/>
            <a:ext cx="39465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disappointed</a:t>
            </a:r>
            <a:endParaRPr lang="zh-CN" altLang="en-US" sz="5400" b="1">
              <a:latin typeface="Calibri" pitchFamily="34" charset="0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924300" y="2154238"/>
            <a:ext cx="22352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5400" b="1">
                <a:latin typeface="Calibri" pitchFamily="34" charset="0"/>
              </a:rPr>
              <a:t>excited</a:t>
            </a:r>
            <a:endParaRPr lang="zh-CN" altLang="en-US" sz="5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1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1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1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1"/>
                            </p:stCondLst>
                            <p:childTnLst>
                              <p:par>
                                <p:cTn id="2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1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1"/>
                            </p:stCondLst>
                            <p:childTnLst>
                              <p:par>
                                <p:cTn id="43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1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2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1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1"/>
                            </p:stCondLst>
                            <p:childTnLst>
                              <p:par>
                                <p:cTn id="64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1"/>
                            </p:stCondLst>
                            <p:childTnLst>
                              <p:par>
                                <p:cTn id="71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1"/>
                            </p:stCondLst>
                            <p:childTnLst>
                              <p:par>
                                <p:cTn id="78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1"/>
                            </p:stCondLst>
                            <p:childTnLst>
                              <p:par>
                                <p:cTn id="85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1"/>
                            </p:stCondLst>
                            <p:childTnLst>
                              <p:par>
                                <p:cTn id="92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1"/>
                            </p:stCondLst>
                            <p:childTnLst>
                              <p:par>
                                <p:cTn id="99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1"/>
                            </p:stCondLst>
                            <p:childTnLst>
                              <p:par>
                                <p:cTn id="106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01"/>
                            </p:stCondLst>
                            <p:childTnLst>
                              <p:par>
                                <p:cTn id="113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01"/>
                            </p:stCondLst>
                            <p:childTnLst>
                              <p:par>
                                <p:cTn id="120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1"/>
                            </p:stCondLst>
                            <p:childTnLst>
                              <p:par>
                                <p:cTn id="127" presetID="1" presetClass="exit" presetSubtype="0" fill="hold" grpId="1" nodeType="afterEffect">
                                  <p:stCondLst>
                                    <p:cond delay="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01"/>
                            </p:stCondLst>
                            <p:childTnLst>
                              <p:par>
                                <p:cTn id="134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1"/>
                            </p:stCondLst>
                            <p:childTnLst>
                              <p:par>
                                <p:cTn id="141" presetID="1" presetClass="exit" presetSubtype="0" fill="hold" grpId="1" nodeType="afterEffect">
                                  <p:stCondLst>
                                    <p:cond delay="199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2" grpId="0"/>
      <p:bldP spid="22" grpId="1"/>
      <p:bldP spid="23" grpId="0"/>
      <p:bldP spid="23" grpId="1"/>
      <p:bldP spid="25" grpId="0"/>
      <p:bldP spid="25" grpId="1"/>
      <p:bldP spid="24" grpId="0"/>
      <p:bldP spid="2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55650" y="1844675"/>
            <a:ext cx="7561263" cy="4608513"/>
          </a:xfrm>
          <a:prstGeom prst="rect">
            <a:avLst/>
          </a:prstGeom>
          <a:solidFill>
            <a:schemeClr val="accent1">
              <a:lumMod val="60000"/>
              <a:lumOff val="40000"/>
              <a:alpha val="6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333375"/>
            <a:ext cx="8134350" cy="19431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主语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 be/feel + 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情感形容词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介词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宾语</a:t>
            </a:r>
            <a:b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zh-CN" altLang="en-US" sz="36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2050" y="1431925"/>
            <a:ext cx="2740025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1497013" y="2133600"/>
            <a:ext cx="41148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            happy            with</a:t>
            </a:r>
          </a:p>
          <a:p>
            <a:r>
              <a:rPr lang="en-US" altLang="zh-CN" sz="2800" b="1">
                <a:latin typeface="Calibri" pitchFamily="34" charset="0"/>
              </a:rPr>
              <a:t>be           pleased          with</a:t>
            </a:r>
          </a:p>
          <a:p>
            <a:r>
              <a:rPr lang="en-US" altLang="zh-CN" sz="2800" b="1">
                <a:latin typeface="Calibri" pitchFamily="34" charset="0"/>
              </a:rPr>
              <a:t>feel         satisfied        with</a:t>
            </a:r>
          </a:p>
          <a:p>
            <a:r>
              <a:rPr lang="en-US" altLang="zh-CN" sz="2800" b="1">
                <a:latin typeface="Calibri" pitchFamily="34" charset="0"/>
              </a:rPr>
              <a:t>                bored             with</a:t>
            </a:r>
          </a:p>
          <a:p>
            <a:r>
              <a:rPr lang="en-US" altLang="zh-CN" sz="2800" b="1">
                <a:latin typeface="Calibri" pitchFamily="34" charset="0"/>
              </a:rPr>
              <a:t>          disappointed      with</a:t>
            </a:r>
          </a:p>
          <a:p>
            <a:r>
              <a:rPr lang="en-US" altLang="zh-CN" sz="2800" b="1">
                <a:latin typeface="Calibri" pitchFamily="34" charset="0"/>
              </a:rPr>
              <a:t>      </a:t>
            </a:r>
          </a:p>
        </p:txBody>
      </p:sp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813" y="4424363"/>
            <a:ext cx="2238375" cy="237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Box 8"/>
          <p:cNvSpPr txBox="1">
            <a:spLocks noChangeArrowheads="1"/>
          </p:cNvSpPr>
          <p:nvPr/>
        </p:nvSpPr>
        <p:spPr bwMode="auto">
          <a:xfrm>
            <a:off x="2916238" y="4708525"/>
            <a:ext cx="54006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be        sorry           for</a:t>
            </a:r>
          </a:p>
          <a:p>
            <a:r>
              <a:rPr lang="en-US" altLang="zh-CN" sz="2800" b="1">
                <a:latin typeface="Calibri" pitchFamily="34" charset="0"/>
              </a:rPr>
              <a:t>feel     regretful     for</a:t>
            </a:r>
          </a:p>
          <a:p>
            <a:r>
              <a:rPr lang="en-US" altLang="zh-CN" sz="2800" b="1">
                <a:latin typeface="Calibri" pitchFamily="34" charset="0"/>
              </a:rPr>
              <a:t>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主语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 be/feel + 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情感形容词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介词</a:t>
            </a:r>
            <a:r>
              <a:rPr lang="en-US" altLang="zh-CN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宾语</a:t>
            </a:r>
            <a:br>
              <a:rPr lang="zh-CN" altLang="en-US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zh-CN" altLang="en-US" sz="36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650" y="1844675"/>
            <a:ext cx="7561263" cy="4608513"/>
          </a:xfrm>
          <a:prstGeom prst="rect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2050" y="1431925"/>
            <a:ext cx="274002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1258888" y="1844675"/>
            <a:ext cx="3386137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        aware      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unaware 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sure               of</a:t>
            </a:r>
          </a:p>
          <a:p>
            <a:r>
              <a:rPr lang="en-US" altLang="zh-CN" sz="2800" b="1">
                <a:latin typeface="Calibri" pitchFamily="34" charset="0"/>
              </a:rPr>
              <a:t>be       certain          of</a:t>
            </a:r>
          </a:p>
          <a:p>
            <a:r>
              <a:rPr lang="en-US" altLang="zh-CN" sz="2800" b="1">
                <a:latin typeface="Calibri" pitchFamily="34" charset="0"/>
              </a:rPr>
              <a:t>feel     ashamed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proud      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 afraid     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 scared          of</a:t>
            </a:r>
          </a:p>
          <a:p>
            <a:r>
              <a:rPr lang="en-US" altLang="zh-CN" sz="2800" b="1">
                <a:latin typeface="Calibri" pitchFamily="34" charset="0"/>
              </a:rPr>
              <a:t>             frightened   of</a:t>
            </a:r>
          </a:p>
        </p:txBody>
      </p:sp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365625"/>
            <a:ext cx="2238375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4859338" y="4221163"/>
            <a:ext cx="32416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      amazed       at</a:t>
            </a:r>
          </a:p>
          <a:p>
            <a:r>
              <a:rPr lang="en-US" altLang="zh-CN" sz="2800" b="1">
                <a:latin typeface="Calibri" pitchFamily="34" charset="0"/>
              </a:rPr>
              <a:t> be     angry           at</a:t>
            </a:r>
          </a:p>
          <a:p>
            <a:r>
              <a:rPr lang="en-US" altLang="zh-CN" sz="2800" b="1">
                <a:latin typeface="Calibri" pitchFamily="34" charset="0"/>
              </a:rPr>
              <a:t>feel    shocked      at</a:t>
            </a:r>
          </a:p>
          <a:p>
            <a:r>
              <a:rPr lang="en-US" altLang="zh-CN" sz="2800" b="1">
                <a:latin typeface="Calibri" pitchFamily="34" charset="0"/>
              </a:rPr>
              <a:t>           surprised    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457200" y="6302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主语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+ be/feel + 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情感形容词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+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介词</a:t>
            </a: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+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宾语</a:t>
            </a:r>
            <a:b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</a:br>
            <a:endParaRPr lang="zh-CN" altLang="en-US" sz="3600" b="1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650" y="1681163"/>
            <a:ext cx="7561263" cy="4832350"/>
          </a:xfrm>
          <a:prstGeom prst="rect">
            <a:avLst/>
          </a:prstGeom>
          <a:solidFill>
            <a:schemeClr val="accent1">
              <a:lumMod val="60000"/>
              <a:lumOff val="40000"/>
              <a:alpha val="6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2050" y="1268413"/>
            <a:ext cx="27400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1998663" y="1681163"/>
            <a:ext cx="4233862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              sad     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  upset   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embarrassed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annoyed        about</a:t>
            </a:r>
          </a:p>
          <a:p>
            <a:r>
              <a:rPr lang="en-US" altLang="zh-CN" sz="2800" b="1">
                <a:latin typeface="Calibri" pitchFamily="34" charset="0"/>
              </a:rPr>
              <a:t>be           puzzled         about</a:t>
            </a:r>
          </a:p>
          <a:p>
            <a:r>
              <a:rPr lang="en-US" altLang="zh-CN" sz="2800" b="1">
                <a:latin typeface="Calibri" pitchFamily="34" charset="0"/>
              </a:rPr>
              <a:t>feel        curious 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worried 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concerned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 nervous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    glad             about</a:t>
            </a:r>
          </a:p>
          <a:p>
            <a:r>
              <a:rPr lang="en-US" altLang="zh-CN" sz="2800" b="1">
                <a:latin typeface="Calibri" pitchFamily="34" charset="0"/>
              </a:rPr>
              <a:t>               excited           about</a:t>
            </a:r>
          </a:p>
        </p:txBody>
      </p:sp>
      <p:pic>
        <p:nvPicPr>
          <p:cNvPr id="1741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813" y="4560888"/>
            <a:ext cx="195580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75688" cy="1143000"/>
          </a:xfrm>
        </p:spPr>
        <p:txBody>
          <a:bodyPr/>
          <a:lstStyle/>
          <a:p>
            <a:pPr eaLnBrk="1" hangingPunct="1"/>
            <a:r>
              <a:rPr lang="zh-CN" altLang="en-US" sz="3600" b="1" smtClean="0"/>
              <a:t>主语</a:t>
            </a:r>
            <a:r>
              <a:rPr lang="en-US" altLang="zh-CN" sz="3600" b="1" smtClean="0"/>
              <a:t>+ be/feel+</a:t>
            </a:r>
            <a:r>
              <a:rPr lang="zh-CN" altLang="en-US" sz="3600" b="1" smtClean="0"/>
              <a:t>情感形容词</a:t>
            </a:r>
            <a:r>
              <a:rPr lang="en-US" altLang="zh-CN" sz="3600" b="1" smtClean="0"/>
              <a:t>+that+</a:t>
            </a:r>
            <a:r>
              <a:rPr lang="zh-CN" altLang="en-US" sz="3600" b="1" smtClean="0"/>
              <a:t>宾语从句</a:t>
            </a:r>
            <a:br>
              <a:rPr lang="zh-CN" altLang="en-US" sz="3600" b="1" smtClean="0"/>
            </a:br>
            <a:r>
              <a:rPr lang="zh-CN" altLang="en-US" sz="3600" b="1" smtClean="0"/>
              <a:t>无需介词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11188" y="1700213"/>
            <a:ext cx="8181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70C0"/>
                </a:solidFill>
                <a:latin typeface="Calibri" pitchFamily="34" charset="0"/>
              </a:rPr>
              <a:t>I was glad 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that </a:t>
            </a:r>
            <a:r>
              <a:rPr lang="en-US" altLang="zh-CN" sz="3200" b="1">
                <a:latin typeface="Calibri" pitchFamily="34" charset="0"/>
              </a:rPr>
              <a:t>I arrived at the hospital on time.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44675" y="4073525"/>
            <a:ext cx="5464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that </a:t>
            </a: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引导的从句没有疑问语义</a:t>
            </a:r>
            <a:endParaRPr lang="en-US" altLang="zh-CN" sz="32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188" y="2276475"/>
            <a:ext cx="8240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70C0"/>
                </a:solidFill>
                <a:latin typeface="Calibri" pitchFamily="34" charset="0"/>
              </a:rPr>
              <a:t>I was surprised 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that </a:t>
            </a:r>
            <a:r>
              <a:rPr lang="en-US" altLang="zh-CN" sz="3200" b="1">
                <a:latin typeface="Calibri" pitchFamily="34" charset="0"/>
              </a:rPr>
              <a:t>there were a lot of people .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11188" y="2781300"/>
            <a:ext cx="8240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70C0"/>
                </a:solidFill>
                <a:latin typeface="Calibri" pitchFamily="34" charset="0"/>
              </a:rPr>
              <a:t>I was pleased 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that </a:t>
            </a:r>
            <a:r>
              <a:rPr lang="en-US" altLang="zh-CN" sz="3200" b="1">
                <a:latin typeface="Calibri" pitchFamily="34" charset="0"/>
              </a:rPr>
              <a:t>the doctor was very patient.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1188" y="3357563"/>
            <a:ext cx="82407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70C0"/>
                </a:solidFill>
                <a:latin typeface="Calibri" pitchFamily="34" charset="0"/>
              </a:rPr>
              <a:t>I was sure 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that </a:t>
            </a:r>
            <a:r>
              <a:rPr lang="en-US" altLang="zh-CN" sz="3200" b="1">
                <a:latin typeface="Calibri" pitchFamily="34" charset="0"/>
              </a:rPr>
              <a:t>I would get well soon.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3963" y="4581525"/>
            <a:ext cx="7920037" cy="2041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00B050"/>
                </a:solidFill>
                <a:latin typeface="+mn-lt"/>
                <a:ea typeface="+mn-ea"/>
              </a:rPr>
              <a:t>be not sure/certain </a:t>
            </a:r>
            <a:r>
              <a:rPr lang="zh-CN" altLang="en-US" sz="3200" b="1" dirty="0">
                <a:latin typeface="+mn-lt"/>
                <a:ea typeface="+mn-ea"/>
              </a:rPr>
              <a:t>可以接上一个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</a:rPr>
              <a:t>疑问从句</a:t>
            </a:r>
            <a:r>
              <a:rPr lang="zh-CN" altLang="en-US" sz="3200" b="1" dirty="0">
                <a:latin typeface="+mn-lt"/>
                <a:ea typeface="+mn-ea"/>
              </a:rPr>
              <a:t>。</a:t>
            </a:r>
            <a:endParaRPr lang="en-US" altLang="zh-CN" sz="3200" b="1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00B050"/>
                </a:solidFill>
                <a:latin typeface="+mn-lt"/>
                <a:ea typeface="+mn-ea"/>
              </a:rPr>
              <a:t>I am not sure </a:t>
            </a:r>
            <a:r>
              <a:rPr lang="en-US" altLang="zh-CN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</a:rPr>
              <a:t>how</a:t>
            </a:r>
            <a:r>
              <a:rPr lang="en-US" altLang="zh-CN" sz="3200" b="1" dirty="0">
                <a:latin typeface="+mn-lt"/>
                <a:ea typeface="+mn-ea"/>
              </a:rPr>
              <a:t> I can cancel out stress.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00B050"/>
                </a:solidFill>
                <a:latin typeface="+mn-lt"/>
                <a:ea typeface="+mn-ea"/>
              </a:rPr>
              <a:t>I am not certain </a:t>
            </a:r>
            <a:r>
              <a:rPr lang="en-US" altLang="zh-CN" sz="3200" b="1" dirty="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</a:rPr>
              <a:t>if</a:t>
            </a:r>
            <a:r>
              <a:rPr lang="en-US" altLang="zh-CN" sz="3200" b="1" dirty="0">
                <a:latin typeface="+mn-lt"/>
                <a:ea typeface="+mn-ea"/>
              </a:rPr>
              <a:t> I should focus less on what others think.</a:t>
            </a:r>
            <a:endParaRPr lang="zh-CN" altLang="en-US" sz="3200" b="1" dirty="0">
              <a:latin typeface="+mn-lt"/>
              <a:ea typeface="+mn-ea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589463"/>
            <a:ext cx="820737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Rectangle 10"/>
          <p:cNvSpPr>
            <a:spLocks noChangeArrowheads="1"/>
          </p:cNvSpPr>
          <p:nvPr/>
        </p:nvSpPr>
        <p:spPr bwMode="auto">
          <a:xfrm>
            <a:off x="3419475" y="908050"/>
            <a:ext cx="2303463" cy="6492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TextBox 3"/>
          <p:cNvSpPr txBox="1">
            <a:spLocks noChangeArrowheads="1"/>
          </p:cNvSpPr>
          <p:nvPr/>
        </p:nvSpPr>
        <p:spPr bwMode="auto">
          <a:xfrm>
            <a:off x="684213" y="1125538"/>
            <a:ext cx="812800" cy="57943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P87</a:t>
            </a:r>
            <a:endParaRPr lang="zh-CN" altLang="en-US" sz="32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6"/>
          <p:cNvSpPr>
            <a:spLocks noChangeArrowheads="1"/>
          </p:cNvSpPr>
          <p:nvPr/>
        </p:nvSpPr>
        <p:spPr bwMode="auto">
          <a:xfrm>
            <a:off x="539750" y="3068638"/>
            <a:ext cx="2663825" cy="1584325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zh-CN" altLang="en-US" sz="3600" b="1"/>
              <a:t>主句</a:t>
            </a:r>
          </a:p>
          <a:p>
            <a:pPr algn="ctr"/>
            <a:endParaRPr lang="zh-CN" altLang="en-US" sz="3600" b="1"/>
          </a:p>
          <a:p>
            <a:pPr algn="ctr"/>
            <a:endParaRPr lang="zh-CN" altLang="en-US" sz="3600" b="1"/>
          </a:p>
        </p:txBody>
      </p:sp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宾语从句</a:t>
            </a: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611188" y="4002088"/>
            <a:ext cx="2630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/>
              <a:t>主语 </a:t>
            </a:r>
            <a:r>
              <a:rPr lang="en-US" altLang="zh-CN" sz="3200" b="1"/>
              <a:t>+ </a:t>
            </a:r>
            <a:r>
              <a:rPr lang="zh-CN" altLang="en-US" sz="3200" b="1"/>
              <a:t>动词 </a:t>
            </a:r>
            <a:r>
              <a:rPr lang="en-US" altLang="zh-CN" sz="3200" b="1"/>
              <a:t>+</a:t>
            </a:r>
          </a:p>
        </p:txBody>
      </p:sp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3203575" y="1484313"/>
            <a:ext cx="5113338" cy="4824412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zh-CN" altLang="en-US" sz="3600" b="1"/>
              <a:t>从句</a:t>
            </a:r>
            <a:r>
              <a:rPr lang="en-US" altLang="zh-CN" sz="3600" b="1"/>
              <a:t>(</a:t>
            </a:r>
            <a:r>
              <a:rPr lang="zh-CN" altLang="en-US" sz="3600" b="1"/>
              <a:t>主句的宾语</a:t>
            </a:r>
            <a:r>
              <a:rPr lang="en-US" altLang="zh-CN" sz="3600" b="1"/>
              <a:t>)</a:t>
            </a:r>
          </a:p>
          <a:p>
            <a:pPr algn="ctr"/>
            <a:endParaRPr lang="zh-CN" altLang="en-US" sz="3600" b="1"/>
          </a:p>
          <a:p>
            <a:pPr algn="ctr"/>
            <a:endParaRPr lang="zh-CN" altLang="en-US" sz="3600" b="1"/>
          </a:p>
        </p:txBody>
      </p:sp>
      <p:sp>
        <p:nvSpPr>
          <p:cNvPr id="19461" name="Line 9"/>
          <p:cNvSpPr>
            <a:spLocks noChangeShapeType="1"/>
          </p:cNvSpPr>
          <p:nvPr/>
        </p:nvSpPr>
        <p:spPr bwMode="auto">
          <a:xfrm>
            <a:off x="3492500" y="2852738"/>
            <a:ext cx="44640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Line 10"/>
          <p:cNvSpPr>
            <a:spLocks noChangeShapeType="1"/>
          </p:cNvSpPr>
          <p:nvPr/>
        </p:nvSpPr>
        <p:spPr bwMode="auto">
          <a:xfrm>
            <a:off x="3492500" y="6021388"/>
            <a:ext cx="44640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Text Box 11"/>
          <p:cNvSpPr txBox="1">
            <a:spLocks noChangeArrowheads="1"/>
          </p:cNvSpPr>
          <p:nvPr/>
        </p:nvSpPr>
        <p:spPr bwMode="auto">
          <a:xfrm>
            <a:off x="3419475" y="2322513"/>
            <a:ext cx="40338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that + </a:t>
            </a:r>
            <a:r>
              <a:rPr lang="zh-CN" altLang="en-US" sz="2800" b="1"/>
              <a:t>主语 </a:t>
            </a:r>
            <a:r>
              <a:rPr lang="en-US" altLang="zh-CN" sz="2800" b="1"/>
              <a:t>+ </a:t>
            </a:r>
            <a:r>
              <a:rPr lang="zh-CN" altLang="en-US" sz="2800" b="1"/>
              <a:t>动词 </a:t>
            </a:r>
            <a:r>
              <a:rPr lang="en-US" altLang="zh-CN" sz="2800" b="1"/>
              <a:t>+ …</a:t>
            </a:r>
            <a:r>
              <a:rPr lang="zh-CN" altLang="en-US" sz="2800" b="1"/>
              <a:t>  </a:t>
            </a:r>
          </a:p>
        </p:txBody>
      </p:sp>
      <p:sp>
        <p:nvSpPr>
          <p:cNvPr id="19464" name="Text Box 12"/>
          <p:cNvSpPr txBox="1">
            <a:spLocks noChangeArrowheads="1"/>
          </p:cNvSpPr>
          <p:nvPr/>
        </p:nvSpPr>
        <p:spPr bwMode="auto">
          <a:xfrm>
            <a:off x="5321300" y="4486275"/>
            <a:ext cx="3138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/>
              <a:t>+ </a:t>
            </a:r>
            <a:r>
              <a:rPr lang="zh-CN" altLang="en-US" sz="2800" b="1"/>
              <a:t>主语 </a:t>
            </a:r>
            <a:r>
              <a:rPr lang="en-US" altLang="zh-CN" sz="2800" b="1"/>
              <a:t>+ </a:t>
            </a:r>
            <a:r>
              <a:rPr lang="zh-CN" altLang="en-US" sz="2800" b="1"/>
              <a:t>动词 </a:t>
            </a:r>
            <a:r>
              <a:rPr lang="en-US" altLang="zh-CN" sz="2800" b="1"/>
              <a:t>+ …</a:t>
            </a:r>
            <a:r>
              <a:rPr lang="zh-CN" altLang="en-US" sz="2800" b="1"/>
              <a:t>  </a:t>
            </a:r>
          </a:p>
        </p:txBody>
      </p:sp>
      <p:sp>
        <p:nvSpPr>
          <p:cNvPr id="19465" name="Text Box 13"/>
          <p:cNvSpPr txBox="1">
            <a:spLocks noChangeArrowheads="1"/>
          </p:cNvSpPr>
          <p:nvPr/>
        </p:nvSpPr>
        <p:spPr bwMode="auto">
          <a:xfrm>
            <a:off x="3419475" y="3357563"/>
            <a:ext cx="22209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if/ whether</a:t>
            </a:r>
          </a:p>
          <a:p>
            <a:r>
              <a:rPr lang="en-US" altLang="zh-CN" sz="2800" b="1"/>
              <a:t>what/which</a:t>
            </a:r>
          </a:p>
          <a:p>
            <a:r>
              <a:rPr lang="en-US" altLang="zh-CN" sz="2800" b="1"/>
              <a:t>who</a:t>
            </a:r>
          </a:p>
          <a:p>
            <a:r>
              <a:rPr lang="en-US" altLang="zh-CN" sz="2800" b="1"/>
              <a:t>which</a:t>
            </a:r>
          </a:p>
          <a:p>
            <a:r>
              <a:rPr lang="en-US" altLang="zh-CN" sz="2800" b="1"/>
              <a:t>when/where</a:t>
            </a:r>
          </a:p>
          <a:p>
            <a:r>
              <a:rPr lang="en-US" altLang="zh-CN" sz="2800" b="1"/>
              <a:t>how/why </a:t>
            </a:r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684213" y="4005263"/>
            <a:ext cx="8636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1979613" y="4005263"/>
            <a:ext cx="8636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3419475" y="2276475"/>
            <a:ext cx="86360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4500563" y="2276475"/>
            <a:ext cx="86360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5651500" y="2276475"/>
            <a:ext cx="86360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3419475" y="3429000"/>
            <a:ext cx="2160588" cy="2520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auto">
          <a:xfrm>
            <a:off x="5651500" y="4438650"/>
            <a:ext cx="863600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6804025" y="4437063"/>
            <a:ext cx="8636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2" grpId="0" animBg="1"/>
      <p:bldP spid="27663" grpId="0" animBg="1"/>
      <p:bldP spid="27664" grpId="0" animBg="1"/>
      <p:bldP spid="27665" grpId="0" animBg="1"/>
      <p:bldP spid="27666" grpId="0" animBg="1"/>
      <p:bldP spid="27667" grpId="0" animBg="1"/>
      <p:bldP spid="27668" grpId="0" animBg="1"/>
      <p:bldP spid="276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3"/>
          <p:cNvSpPr>
            <a:spLocks noChangeArrowheads="1"/>
          </p:cNvSpPr>
          <p:nvPr/>
        </p:nvSpPr>
        <p:spPr bwMode="auto">
          <a:xfrm>
            <a:off x="827088" y="549275"/>
            <a:ext cx="1800225" cy="6477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598488" y="2003425"/>
            <a:ext cx="8077200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1. Do you know______fast food is bad for your health?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2. I do not know_________ the stadium is.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3. Can you tell me_______I can improve my health?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4. They are discussing </a:t>
            </a:r>
            <a:r>
              <a:rPr lang="zh-CN" altLang="en-US" sz="2600" u="sng">
                <a:latin typeface="Calibri" pitchFamily="34" charset="0"/>
              </a:rPr>
              <a:t>_______</a:t>
            </a:r>
            <a:r>
              <a:rPr lang="zh-CN" altLang="en-US" sz="2600">
                <a:latin typeface="Calibri" pitchFamily="34" charset="0"/>
              </a:rPr>
              <a:t>kinds of exercise are best for our health.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5. You will not believe </a:t>
            </a:r>
            <a:r>
              <a:rPr lang="zh-CN" altLang="en-US" sz="2600" u="sng">
                <a:latin typeface="Calibri" pitchFamily="34" charset="0"/>
              </a:rPr>
              <a:t>_______</a:t>
            </a:r>
            <a:r>
              <a:rPr lang="zh-CN" altLang="en-US" sz="2600">
                <a:latin typeface="Calibri" pitchFamily="34" charset="0"/>
              </a:rPr>
              <a:t> I met today!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6. He asked me _______ I got up this morning.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7. I cannot decide </a:t>
            </a:r>
            <a:r>
              <a:rPr lang="zh-CN" altLang="en-US" sz="2600" u="sng">
                <a:latin typeface="Calibri" pitchFamily="34" charset="0"/>
              </a:rPr>
              <a:t>_______</a:t>
            </a:r>
            <a:r>
              <a:rPr lang="zh-CN" altLang="en-US" sz="2600">
                <a:latin typeface="Calibri" pitchFamily="34" charset="0"/>
              </a:rPr>
              <a:t> drink I should have  for lunch.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8. I am not sure________ I can do well in my exams next </a:t>
            </a:r>
          </a:p>
          <a:p>
            <a:pPr marL="342900" indent="-342900">
              <a:spcBef>
                <a:spcPct val="10000"/>
              </a:spcBef>
            </a:pPr>
            <a:r>
              <a:rPr lang="zh-CN" altLang="en-US" sz="2600">
                <a:latin typeface="Calibri" pitchFamily="34" charset="0"/>
              </a:rPr>
              <a:t>    week.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844800" y="2035175"/>
            <a:ext cx="71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why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149600" y="2454275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where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195638" y="2914650"/>
            <a:ext cx="738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how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759200" y="3348038"/>
            <a:ext cx="877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what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835400" y="4140200"/>
            <a:ext cx="738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who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949575" y="4625975"/>
            <a:ext cx="892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when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3225800" y="5046663"/>
            <a:ext cx="93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which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768600" y="5507038"/>
            <a:ext cx="1260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Calibri" pitchFamily="34" charset="0"/>
              </a:rPr>
              <a:t>whether</a:t>
            </a:r>
          </a:p>
        </p:txBody>
      </p:sp>
      <p:sp>
        <p:nvSpPr>
          <p:cNvPr id="20491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疑问词的选择一定要理通句义</a:t>
            </a:r>
          </a:p>
        </p:txBody>
      </p:sp>
      <p:sp>
        <p:nvSpPr>
          <p:cNvPr id="20492" name="TextBox 3"/>
          <p:cNvSpPr txBox="1">
            <a:spLocks noChangeArrowheads="1"/>
          </p:cNvSpPr>
          <p:nvPr/>
        </p:nvSpPr>
        <p:spPr bwMode="auto">
          <a:xfrm>
            <a:off x="684213" y="1336675"/>
            <a:ext cx="812800" cy="57943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P89</a:t>
            </a:r>
            <a:endParaRPr lang="zh-CN" altLang="en-US" sz="32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  <p:bldP spid="7" grpId="0" autoUpdateAnimBg="0"/>
      <p:bldP spid="8" grpId="0" autoUpdateAnimBg="0"/>
      <p:bldP spid="9" grpId="0" autoUpdateAnimBg="0"/>
      <p:bldP spid="10" grpId="0" autoUpdateAnimBg="0"/>
      <p:bldP spid="1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宾语从句考点：时态、语序、连词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684213" y="1412875"/>
            <a:ext cx="83312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改错（有两题是对的）</a:t>
            </a:r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1 Do you know where is the post office?</a:t>
            </a:r>
          </a:p>
          <a:p>
            <a:r>
              <a:rPr lang="en-US" altLang="zh-CN" sz="2800" b="1">
                <a:latin typeface="Calibri" pitchFamily="34" charset="0"/>
              </a:rPr>
              <a:t>2 He asked me that I would go with him.</a:t>
            </a:r>
          </a:p>
          <a:p>
            <a:r>
              <a:rPr lang="en-US" altLang="zh-CN" sz="2800" b="1">
                <a:latin typeface="Calibri" pitchFamily="34" charset="0"/>
              </a:rPr>
              <a:t>3 I have decided we were going to visit Japan.</a:t>
            </a:r>
          </a:p>
          <a:p>
            <a:r>
              <a:rPr lang="en-US" altLang="zh-CN" sz="2800" b="1">
                <a:latin typeface="Calibri" pitchFamily="34" charset="0"/>
              </a:rPr>
              <a:t>4 I have no idea what is wrong with him.</a:t>
            </a:r>
          </a:p>
          <a:p>
            <a:r>
              <a:rPr lang="en-US" altLang="zh-CN" sz="2800" b="1">
                <a:latin typeface="Calibri" pitchFamily="34" charset="0"/>
              </a:rPr>
              <a:t>5 Let me show you that how to use this machine?</a:t>
            </a:r>
          </a:p>
          <a:p>
            <a:r>
              <a:rPr lang="en-US" altLang="zh-CN" sz="2800" b="1">
                <a:latin typeface="Calibri" pitchFamily="34" charset="0"/>
              </a:rPr>
              <a:t>6 I heard that your dream has come true.</a:t>
            </a:r>
          </a:p>
          <a:p>
            <a:r>
              <a:rPr lang="en-US" altLang="zh-CN" sz="2800" b="1">
                <a:latin typeface="Calibri" pitchFamily="34" charset="0"/>
              </a:rPr>
              <a:t>7 Could you tell me how I should do to stop stress?</a:t>
            </a:r>
          </a:p>
          <a:p>
            <a:r>
              <a:rPr lang="en-US" altLang="zh-CN" sz="2800" b="1">
                <a:latin typeface="Calibri" pitchFamily="34" charset="0"/>
              </a:rPr>
              <a:t>8 I didn’t know what was the weather like then.</a:t>
            </a:r>
          </a:p>
          <a:p>
            <a:r>
              <a:rPr lang="en-US" altLang="zh-CN" sz="2800" b="1">
                <a:latin typeface="Calibri" pitchFamily="34" charset="0"/>
              </a:rPr>
              <a:t>9 Do you know  that  it happens everything is too late ?</a:t>
            </a:r>
          </a:p>
          <a:p>
            <a:r>
              <a:rPr lang="en-US" altLang="zh-CN" sz="2800" b="1">
                <a:latin typeface="Calibri" pitchFamily="34" charset="0"/>
              </a:rPr>
              <a:t>10 Do what you know is right.</a:t>
            </a:r>
            <a:endParaRPr lang="zh-CN" altLang="en-US" sz="2800" b="1">
              <a:latin typeface="Calibri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067175" y="1916113"/>
            <a:ext cx="288925" cy="349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516688" y="1844675"/>
            <a:ext cx="744537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libri" pitchFamily="34" charset="0"/>
              </a:rPr>
              <a:t>is? 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916238" y="2276475"/>
            <a:ext cx="823912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 Narrow" pitchFamily="34" charset="0"/>
              </a:rPr>
              <a:t>when</a:t>
            </a:r>
            <a:endParaRPr lang="zh-CN" altLang="en-US" sz="2400" b="1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21510" name="TextBox 8"/>
          <p:cNvSpPr txBox="1">
            <a:spLocks noChangeArrowheads="1"/>
          </p:cNvSpPr>
          <p:nvPr/>
        </p:nvSpPr>
        <p:spPr bwMode="auto">
          <a:xfrm>
            <a:off x="3852863" y="2765425"/>
            <a:ext cx="647700" cy="4476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tIns="3600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gency FB"/>
              </a:rPr>
              <a:t>are</a:t>
            </a:r>
            <a:endParaRPr lang="zh-CN" altLang="en-US" sz="2400" b="1">
              <a:solidFill>
                <a:srgbClr val="FF0000"/>
              </a:solidFill>
              <a:latin typeface="Agency FB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779838" y="3644900"/>
            <a:ext cx="288925" cy="349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2" name="TextBox 10"/>
          <p:cNvSpPr txBox="1">
            <a:spLocks noChangeArrowheads="1"/>
          </p:cNvSpPr>
          <p:nvPr/>
        </p:nvSpPr>
        <p:spPr bwMode="auto">
          <a:xfrm>
            <a:off x="4643438" y="4005263"/>
            <a:ext cx="136842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gency FB"/>
              </a:rPr>
              <a:t>came</a:t>
            </a:r>
            <a:endParaRPr lang="zh-CN" altLang="en-US" sz="2400" b="1">
              <a:solidFill>
                <a:srgbClr val="FF0000"/>
              </a:solidFill>
              <a:latin typeface="Agency FB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995738" y="4941888"/>
            <a:ext cx="288925" cy="3492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467475" y="4849813"/>
            <a:ext cx="2144713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Calibri" pitchFamily="34" charset="0"/>
              </a:rPr>
              <a:t>was like then</a:t>
            </a:r>
            <a:endParaRPr lang="zh-CN" altLang="en-US" sz="28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1518" name="TextBox 10"/>
          <p:cNvSpPr txBox="1">
            <a:spLocks noChangeArrowheads="1"/>
          </p:cNvSpPr>
          <p:nvPr/>
        </p:nvSpPr>
        <p:spPr bwMode="auto">
          <a:xfrm>
            <a:off x="3635375" y="4437063"/>
            <a:ext cx="792163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 Narrow" pitchFamily="34" charset="0"/>
              </a:rPr>
              <a:t>what</a:t>
            </a:r>
            <a:endParaRPr lang="zh-CN" altLang="en-US" sz="2400" b="1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21519" name="TextBox 10"/>
          <p:cNvSpPr txBox="1">
            <a:spLocks noChangeArrowheads="1"/>
          </p:cNvSpPr>
          <p:nvPr/>
        </p:nvSpPr>
        <p:spPr bwMode="auto">
          <a:xfrm>
            <a:off x="2987675" y="5276850"/>
            <a:ext cx="93662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 Narrow" pitchFamily="34" charset="0"/>
              </a:rPr>
              <a:t>that if</a:t>
            </a:r>
            <a:endParaRPr lang="zh-CN" altLang="en-US" sz="2400" b="1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1510" grpId="0" animBg="1"/>
      <p:bldP spid="10" grpId="0" animBg="1"/>
      <p:bldP spid="21512" grpId="0" animBg="1"/>
      <p:bldP spid="13" grpId="0" animBg="1"/>
      <p:bldP spid="14" grpId="0" animBg="1"/>
      <p:bldP spid="21518" grpId="0" animBg="1"/>
      <p:bldP spid="215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39750" y="1125538"/>
            <a:ext cx="8208963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1. I/stress/such/know/that/is/did not/a big problem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I did not know that stress </a:t>
            </a:r>
            <a:r>
              <a:rPr lang="zh-CN" altLang="en-US" sz="2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is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such a big problem.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2. peer pressure/asked/He/me/how/I /dealt with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solidFill>
                  <a:srgbClr val="FF0000"/>
                </a:solidFill>
                <a:latin typeface="Calibri" pitchFamily="34" charset="0"/>
              </a:rPr>
              <a:t> 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He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asked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me how I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dealt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with peer pressure.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3. my lifestyle/He/is not/says/healthy/enough/that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He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says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that my lifestyle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is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not healthy enough.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4. wonders/how/He/take care of/I /my body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solidFill>
                  <a:srgbClr val="FF0000"/>
                </a:solidFill>
                <a:latin typeface="Calibri" pitchFamily="34" charset="0"/>
              </a:rPr>
              <a:t>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He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wonders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how I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take care of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my body.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5. have learnt/that/is/stress/a good medicine /for /laughter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solidFill>
                  <a:srgbClr val="FF0000"/>
                </a:solidFill>
                <a:latin typeface="Calibri" pitchFamily="34" charset="0"/>
              </a:rPr>
              <a:t>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I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have learnt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that laughter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is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a good medicine for stress.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6.a healthy diet/believes/it is important /that /She /to eat</a:t>
            </a:r>
          </a:p>
          <a:p>
            <a:pPr fontAlgn="auto">
              <a:lnSpc>
                <a:spcPct val="105000"/>
              </a:lnSpc>
              <a:spcBef>
                <a:spcPct val="5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Calibri" pitchFamily="34" charset="0"/>
              </a:rPr>
              <a:t>    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She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believes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that it </a:t>
            </a:r>
            <a:r>
              <a:rPr lang="zh-CN" altLang="en-US" sz="2600" b="1" dirty="0">
                <a:solidFill>
                  <a:srgbClr val="0070C0"/>
                </a:solidFill>
                <a:latin typeface="Calibri" pitchFamily="34" charset="0"/>
              </a:rPr>
              <a:t>is</a:t>
            </a:r>
            <a:r>
              <a:rPr lang="zh-CN" altLang="en-US" sz="2600" b="1" dirty="0">
                <a:solidFill>
                  <a:srgbClr val="FF0000"/>
                </a:solidFill>
                <a:latin typeface="Calibri" pitchFamily="34" charset="0"/>
              </a:rPr>
              <a:t> important to eat a healthy diet.</a:t>
            </a:r>
          </a:p>
        </p:txBody>
      </p:sp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468313" y="476250"/>
            <a:ext cx="7935912" cy="5794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>
                <a:effectLst>
                  <a:outerShdw blurRad="38100" dist="38100" dir="2700000" algn="tl">
                    <a:srgbClr val="FFFFFF"/>
                  </a:outerShdw>
                </a:effectLst>
                <a:latin typeface="Calibri" pitchFamily="34" charset="0"/>
              </a:rPr>
              <a:t>主过从必过，主现从不限，客观真理永不变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/>
          <p:cNvSpPr txBox="1">
            <a:spLocks noChangeArrowheads="1"/>
          </p:cNvSpPr>
          <p:nvPr/>
        </p:nvSpPr>
        <p:spPr bwMode="auto">
          <a:xfrm>
            <a:off x="107950" y="115888"/>
            <a:ext cx="9031288" cy="666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Calibri" pitchFamily="34" charset="0"/>
              </a:rPr>
              <a:t>I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heard</a:t>
            </a:r>
            <a:r>
              <a:rPr lang="en-US" altLang="zh-CN" sz="2400" b="1">
                <a:latin typeface="Calibri" pitchFamily="34" charset="0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that</a:t>
            </a:r>
            <a:r>
              <a:rPr lang="en-US" altLang="zh-CN" sz="2400" b="1">
                <a:latin typeface="Calibri" pitchFamily="34" charset="0"/>
              </a:rPr>
              <a:t> you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settled</a:t>
            </a:r>
            <a:r>
              <a:rPr lang="en-US" altLang="zh-CN" sz="2400" b="1">
                <a:latin typeface="Calibri" pitchFamily="34" charset="0"/>
              </a:rPr>
              <a:t> down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that</a:t>
            </a:r>
            <a:r>
              <a:rPr lang="en-US" altLang="zh-CN" sz="2400" b="1">
                <a:latin typeface="Calibri" pitchFamily="34" charset="0"/>
              </a:rPr>
              <a:t> you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found</a:t>
            </a:r>
            <a:r>
              <a:rPr lang="en-US" altLang="zh-CN" sz="2400" b="1">
                <a:latin typeface="Calibri" pitchFamily="34" charset="0"/>
              </a:rPr>
              <a:t> a girl and </a:t>
            </a:r>
          </a:p>
          <a:p>
            <a:r>
              <a:rPr lang="en-US" altLang="zh-CN" sz="2400" b="1">
                <a:latin typeface="Calibri" pitchFamily="34" charset="0"/>
              </a:rPr>
              <a:t>you</a:t>
            </a:r>
            <a:r>
              <a:rPr lang="en-US" altLang="zh-CN" sz="2400" b="1">
                <a:solidFill>
                  <a:srgbClr val="0070C0"/>
                </a:solidFill>
                <a:latin typeface="Calibri" pitchFamily="34" charset="0"/>
              </a:rPr>
              <a:t>‘re</a:t>
            </a:r>
            <a:r>
              <a:rPr lang="en-US" altLang="zh-CN" sz="2400" b="1">
                <a:latin typeface="Calibri" pitchFamily="34" charset="0"/>
              </a:rPr>
              <a:t> married now.    </a:t>
            </a:r>
            <a:r>
              <a:rPr lang="zh-CN" altLang="en-US" sz="2400" b="1">
                <a:latin typeface="Calibri" pitchFamily="34" charset="0"/>
              </a:rPr>
              <a:t>我听说你安家了，找到一个女孩还结了婚</a:t>
            </a:r>
          </a:p>
          <a:p>
            <a:r>
              <a:rPr lang="en-US" altLang="zh-CN" sz="2400" b="1">
                <a:latin typeface="Calibri" pitchFamily="34" charset="0"/>
              </a:rPr>
              <a:t>I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heard</a:t>
            </a:r>
            <a:r>
              <a:rPr lang="en-US" altLang="zh-CN" sz="2400" b="1">
                <a:latin typeface="Calibri" pitchFamily="34" charset="0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that</a:t>
            </a:r>
            <a:r>
              <a:rPr lang="en-US" altLang="zh-CN" sz="2400" b="1">
                <a:latin typeface="Calibri" pitchFamily="34" charset="0"/>
              </a:rPr>
              <a:t> your dreams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came</a:t>
            </a:r>
            <a:r>
              <a:rPr lang="en-US" altLang="zh-CN" sz="2400" b="1">
                <a:latin typeface="Calibri" pitchFamily="34" charset="0"/>
              </a:rPr>
              <a:t> true                 </a:t>
            </a:r>
            <a:r>
              <a:rPr lang="zh-CN" altLang="en-US" sz="2400" b="1">
                <a:latin typeface="Calibri" pitchFamily="34" charset="0"/>
              </a:rPr>
              <a:t>我听说你的梦想实现了</a:t>
            </a:r>
          </a:p>
          <a:p>
            <a:r>
              <a:rPr lang="en-US" altLang="zh-CN" sz="2400" b="1">
                <a:latin typeface="Calibri" pitchFamily="34" charset="0"/>
              </a:rPr>
              <a:t>Guess she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gave</a:t>
            </a:r>
            <a:r>
              <a:rPr lang="en-US" altLang="zh-CN" sz="2400" b="1">
                <a:latin typeface="Calibri" pitchFamily="34" charset="0"/>
              </a:rPr>
              <a:t> you things I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didn't</a:t>
            </a:r>
            <a:r>
              <a:rPr lang="en-US" altLang="zh-CN" sz="2400" b="1">
                <a:latin typeface="Calibri" pitchFamily="34" charset="0"/>
              </a:rPr>
              <a:t> give to you</a:t>
            </a:r>
          </a:p>
          <a:p>
            <a:r>
              <a:rPr lang="en-US" altLang="zh-CN" sz="2400" b="1">
                <a:latin typeface="Calibri" pitchFamily="34" charset="0"/>
              </a:rPr>
              <a:t>                                                       </a:t>
            </a:r>
            <a:r>
              <a:rPr lang="zh-CN" altLang="en-US" sz="2400" b="1">
                <a:latin typeface="Calibri" pitchFamily="34" charset="0"/>
              </a:rPr>
              <a:t>我猜你要的东西她能给你，我却不行</a:t>
            </a:r>
          </a:p>
          <a:p>
            <a:r>
              <a:rPr lang="en-US" altLang="zh-CN" sz="2400" b="1">
                <a:latin typeface="Calibri" pitchFamily="34" charset="0"/>
              </a:rPr>
              <a:t>Old friend, why are you so shy?  </a:t>
            </a:r>
            <a:r>
              <a:rPr lang="zh-CN" altLang="en-US" sz="2400" b="1">
                <a:latin typeface="Calibri" pitchFamily="34" charset="0"/>
              </a:rPr>
              <a:t>老朋友，怎么害羞了？</a:t>
            </a:r>
          </a:p>
          <a:p>
            <a:r>
              <a:rPr lang="en-US" altLang="zh-CN" sz="2400" b="1">
                <a:latin typeface="Calibri" pitchFamily="34" charset="0"/>
              </a:rPr>
              <a:t>Ain't like you to hold back or hide from the light</a:t>
            </a:r>
          </a:p>
          <a:p>
            <a:r>
              <a:rPr lang="zh-CN" altLang="en-US" sz="2400" b="1">
                <a:latin typeface="Calibri" pitchFamily="34" charset="0"/>
              </a:rPr>
              <a:t>                                        隐瞒消息，欲言又止真不像你耶</a:t>
            </a:r>
          </a:p>
          <a:p>
            <a:r>
              <a:rPr lang="en-US" altLang="zh-CN" sz="2400" b="1">
                <a:latin typeface="Calibri" pitchFamily="34" charset="0"/>
              </a:rPr>
              <a:t>I hate to turn up out of the blue, uninvited</a:t>
            </a:r>
            <a:r>
              <a:rPr lang="zh-CN" altLang="en-US" sz="2400" b="1">
                <a:latin typeface="Calibri" pitchFamily="34" charset="0"/>
              </a:rPr>
              <a:t>我不喜欢这种突然的遇见</a:t>
            </a:r>
          </a:p>
          <a:p>
            <a:r>
              <a:rPr lang="en-US" altLang="zh-CN" sz="2400" b="1">
                <a:latin typeface="Calibri" pitchFamily="34" charset="0"/>
              </a:rPr>
              <a:t>But I couldn‘t stay away, I couldn’t fight it</a:t>
            </a:r>
            <a:r>
              <a:rPr lang="zh-CN" altLang="en-US" sz="2400" b="1">
                <a:latin typeface="Calibri" pitchFamily="34" charset="0"/>
              </a:rPr>
              <a:t>但我躲不开，挡不了</a:t>
            </a:r>
          </a:p>
          <a:p>
            <a:r>
              <a:rPr lang="en-US" altLang="zh-CN" sz="2400" b="1">
                <a:latin typeface="Calibri" pitchFamily="34" charset="0"/>
              </a:rPr>
              <a:t>I 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had hoped</a:t>
            </a:r>
            <a:r>
              <a:rPr lang="en-US" altLang="zh-CN" sz="2400" b="1">
                <a:latin typeface="Calibri" pitchFamily="34" charset="0"/>
              </a:rPr>
              <a:t> you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'd</a:t>
            </a:r>
            <a:r>
              <a:rPr lang="en-US" altLang="zh-CN" sz="2400" b="1">
                <a:latin typeface="Calibri" pitchFamily="34" charset="0"/>
              </a:rPr>
              <a:t> see my face and that you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'd</a:t>
            </a:r>
            <a:r>
              <a:rPr lang="en-US" altLang="zh-CN" sz="2400" b="1">
                <a:latin typeface="Calibri" pitchFamily="34" charset="0"/>
              </a:rPr>
              <a:t> be reminded</a:t>
            </a:r>
          </a:p>
          <a:p>
            <a:r>
              <a:rPr lang="zh-CN" altLang="en-US" sz="2400" b="1">
                <a:latin typeface="Calibri" pitchFamily="34" charset="0"/>
              </a:rPr>
              <a:t>我曾希望你会看着我的脸，这样你就会知道</a:t>
            </a:r>
          </a:p>
          <a:p>
            <a:r>
              <a:rPr lang="en-US" altLang="zh-CN" sz="2400" b="1">
                <a:latin typeface="Calibri" pitchFamily="34" charset="0"/>
              </a:rPr>
              <a:t>That for me, it isn't over  </a:t>
            </a:r>
            <a:r>
              <a:rPr lang="zh-CN" altLang="en-US" sz="2400" b="1">
                <a:latin typeface="Calibri" pitchFamily="34" charset="0"/>
              </a:rPr>
              <a:t>这段情还在我心</a:t>
            </a:r>
            <a:endParaRPr lang="en-US" altLang="zh-CN" sz="2400" b="1">
              <a:latin typeface="Calibri" pitchFamily="34" charset="0"/>
            </a:endParaRPr>
          </a:p>
          <a:p>
            <a:r>
              <a:rPr lang="en-US" altLang="zh-CN" sz="2400" b="1">
                <a:latin typeface="Calibri" pitchFamily="34" charset="0"/>
              </a:rPr>
              <a:t>Never mind, I‘ll find someone like you </a:t>
            </a:r>
            <a:r>
              <a:rPr lang="zh-CN" altLang="en-US" sz="2400" b="1">
                <a:latin typeface="Calibri" pitchFamily="34" charset="0"/>
              </a:rPr>
              <a:t>不要紧我会找到一个像你的人</a:t>
            </a:r>
          </a:p>
          <a:p>
            <a:r>
              <a:rPr lang="en-US" altLang="zh-CN" sz="2400" b="1">
                <a:latin typeface="Calibri" pitchFamily="34" charset="0"/>
              </a:rPr>
              <a:t>I wish nothing but the best for you, too </a:t>
            </a:r>
            <a:r>
              <a:rPr lang="zh-CN" altLang="en-US" sz="2400" b="1">
                <a:latin typeface="Calibri" pitchFamily="34" charset="0"/>
              </a:rPr>
              <a:t>我衷心祝福你</a:t>
            </a:r>
          </a:p>
          <a:p>
            <a:r>
              <a:rPr lang="en-US" altLang="zh-CN" sz="2400" b="1">
                <a:latin typeface="Calibri" pitchFamily="34" charset="0"/>
              </a:rPr>
              <a:t>Don‘t forget me, I beg, I remember you said </a:t>
            </a:r>
            <a:r>
              <a:rPr lang="zh-CN" altLang="en-US" sz="2400" b="1">
                <a:latin typeface="Calibri" pitchFamily="34" charset="0"/>
              </a:rPr>
              <a:t>不要把我忘记</a:t>
            </a:r>
          </a:p>
          <a:p>
            <a:r>
              <a:rPr lang="en-US" altLang="zh-CN" sz="2400" b="1">
                <a:latin typeface="Calibri" pitchFamily="34" charset="0"/>
              </a:rPr>
              <a:t>“Sometimes it lasts in love, but sometimes it hurts instead.”</a:t>
            </a:r>
          </a:p>
          <a:p>
            <a:r>
              <a:rPr lang="zh-CN" altLang="en-US" sz="2400" b="1">
                <a:latin typeface="Calibri" pitchFamily="34" charset="0"/>
              </a:rPr>
              <a:t>有的恋情会修成正果，有的恋情会伤逝断肠。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92138" y="625475"/>
            <a:ext cx="8228012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宾语从句中不遵守时态呼应的现象也屡见不鲜。在下列场合中，主句谓语动词用过去时态，从句时态不受主句时态的限制，仍用一般现在时：</a:t>
            </a:r>
          </a:p>
          <a:p>
            <a:endParaRPr lang="zh-CN" altLang="en-US" sz="2800"/>
          </a:p>
          <a:p>
            <a:r>
              <a:rPr lang="zh-CN" altLang="en-US" sz="2800"/>
              <a:t>（</a:t>
            </a:r>
            <a:r>
              <a:rPr lang="en-US" altLang="zh-CN" sz="2800"/>
              <a:t>1</a:t>
            </a:r>
            <a:r>
              <a:rPr lang="zh-CN" altLang="en-US" sz="2800"/>
              <a:t>）当从句表示的是科学真理或客观现实时。</a:t>
            </a:r>
          </a:p>
          <a:p>
            <a:r>
              <a:rPr lang="zh-CN" altLang="en-US" sz="2800"/>
              <a:t>   </a:t>
            </a:r>
            <a:r>
              <a:rPr lang="en-US" altLang="zh-CN" sz="2800"/>
              <a:t>When he was a child, He knew that theYangtze River is the longest river in China.</a:t>
            </a:r>
          </a:p>
          <a:p>
            <a:r>
              <a:rPr lang="zh-CN" altLang="en-US" sz="2800"/>
              <a:t>她从小就知道长江是中国最长的河流。</a:t>
            </a:r>
          </a:p>
          <a:p>
            <a:endParaRPr lang="zh-CN" altLang="en-US" sz="2800"/>
          </a:p>
          <a:p>
            <a:r>
              <a:rPr lang="zh-CN" altLang="en-US" sz="2800"/>
              <a:t>（</a:t>
            </a:r>
            <a:r>
              <a:rPr lang="en-US" altLang="zh-CN" sz="2800"/>
              <a:t>2</a:t>
            </a:r>
            <a:r>
              <a:rPr lang="zh-CN" altLang="en-US" sz="2800"/>
              <a:t>）当从句中的动作仍存在或继续进行时。</a:t>
            </a:r>
          </a:p>
          <a:p>
            <a:r>
              <a:rPr lang="en-US" altLang="zh-CN" sz="2800"/>
              <a:t>He told me that his mother is in Beijing now.</a:t>
            </a:r>
          </a:p>
          <a:p>
            <a:r>
              <a:rPr lang="zh-CN" altLang="en-US" sz="2800"/>
              <a:t>她告诉我她妈妈仍在北京。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188" y="333375"/>
            <a:ext cx="3068637" cy="584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男女运动员都想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35388" y="333375"/>
            <a:ext cx="3983037" cy="584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赢得比赛</a:t>
            </a:r>
            <a:r>
              <a:rPr lang="en-US" altLang="zh-CN" sz="3200" b="1" dirty="0">
                <a:latin typeface="+mn-lt"/>
                <a:ea typeface="+mn-ea"/>
              </a:rPr>
              <a:t>win matches</a:t>
            </a:r>
            <a:endParaRPr lang="zh-CN" altLang="en-US" sz="3200" b="1" dirty="0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6025" y="971550"/>
            <a:ext cx="1420813" cy="585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而不想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0988" y="971550"/>
            <a:ext cx="4049712" cy="585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输掉比赛</a:t>
            </a:r>
            <a:r>
              <a:rPr lang="en-US" altLang="zh-CN" sz="3200" b="1" dirty="0">
                <a:latin typeface="+mn-lt"/>
                <a:ea typeface="+mn-ea"/>
              </a:rPr>
              <a:t>lose matches</a:t>
            </a:r>
            <a:endParaRPr lang="zh-CN" altLang="en-US" sz="3200" b="1" dirty="0">
              <a:latin typeface="+mn-lt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288" y="1628775"/>
            <a:ext cx="1833562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在运动员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67625" y="1628775"/>
            <a:ext cx="1008063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之前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9975" y="1628775"/>
            <a:ext cx="5208588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参加比赛</a:t>
            </a:r>
            <a:r>
              <a:rPr lang="en-US" altLang="zh-CN" sz="3200" b="1" dirty="0">
                <a:latin typeface="+mn-lt"/>
                <a:ea typeface="+mn-ea"/>
              </a:rPr>
              <a:t>enter a competition</a:t>
            </a:r>
            <a:endParaRPr lang="zh-CN" altLang="en-US" sz="3200" b="1" dirty="0">
              <a:latin typeface="+mn-lt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7138" y="2276475"/>
            <a:ext cx="1420812" cy="5857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他们要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71775" y="2268538"/>
            <a:ext cx="3509963" cy="584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lt"/>
                <a:ea typeface="+mn-ea"/>
              </a:rPr>
              <a:t>刻苦训练</a:t>
            </a:r>
            <a:r>
              <a:rPr lang="en-US" altLang="zh-CN" sz="3200" b="1" dirty="0">
                <a:latin typeface="+mn-lt"/>
                <a:ea typeface="+mn-ea"/>
              </a:rPr>
              <a:t>train hard</a:t>
            </a:r>
            <a:endParaRPr lang="zh-CN" altLang="en-US" sz="3200" b="1" dirty="0">
              <a:latin typeface="+mn-lt"/>
              <a:ea typeface="+mn-ea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84213" y="2916238"/>
            <a:ext cx="3479800" cy="584200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他们最大的目标是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11638" y="2924175"/>
            <a:ext cx="4716462" cy="1077913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打破该项运动的世界纪录</a:t>
            </a:r>
            <a:endParaRPr lang="en-US" altLang="zh-CN" sz="3200" b="1">
              <a:latin typeface="Calibri" pitchFamily="34" charset="0"/>
            </a:endParaRPr>
          </a:p>
          <a:p>
            <a:r>
              <a:rPr lang="en-US" altLang="zh-CN" sz="3200" b="1">
                <a:latin typeface="Calibri" pitchFamily="34" charset="0"/>
              </a:rPr>
              <a:t>break the world record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84213" y="3995738"/>
            <a:ext cx="3479800" cy="585787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如果成功，他们就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11638" y="4005263"/>
            <a:ext cx="4089400" cy="1076325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刷新一项新世界纪录</a:t>
            </a:r>
            <a:endParaRPr lang="en-US" altLang="zh-CN" sz="3200" b="1">
              <a:latin typeface="Calibri" pitchFamily="34" charset="0"/>
            </a:endParaRPr>
          </a:p>
          <a:p>
            <a:r>
              <a:rPr lang="en-US" altLang="zh-CN" sz="3200" b="1">
                <a:latin typeface="Calibri" pitchFamily="34" charset="0"/>
              </a:rPr>
              <a:t>set a new world record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11188" y="5148263"/>
            <a:ext cx="2657475" cy="584200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他们就成为了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348038" y="5157788"/>
            <a:ext cx="5000625" cy="1076325"/>
          </a:xfrm>
          <a:prstGeom prst="rect">
            <a:avLst/>
          </a:prstGeom>
          <a:solidFill>
            <a:srgbClr val="FDD7A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世界纪录保持者</a:t>
            </a:r>
            <a:endParaRPr lang="en-US" altLang="zh-CN" sz="3200" b="1">
              <a:latin typeface="Calibri" pitchFamily="34" charset="0"/>
            </a:endParaRPr>
          </a:p>
          <a:p>
            <a:r>
              <a:rPr lang="en-US" altLang="zh-CN" sz="3200" b="1">
                <a:latin typeface="Calibri" pitchFamily="34" charset="0"/>
              </a:rPr>
              <a:t>a world record holder</a:t>
            </a:r>
            <a:endParaRPr lang="zh-CN" altLang="en-US" sz="32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4213" y="620713"/>
            <a:ext cx="766127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翻译</a:t>
            </a:r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1 </a:t>
            </a:r>
            <a:r>
              <a:rPr lang="zh-CN" altLang="en-US" sz="2800" b="1">
                <a:latin typeface="Calibri" pitchFamily="34" charset="0"/>
              </a:rPr>
              <a:t>我们很惊讶他们每天都要刻苦训练。</a:t>
            </a:r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2 </a:t>
            </a:r>
            <a:r>
              <a:rPr lang="zh-CN" altLang="en-US" sz="2800" b="1">
                <a:latin typeface="Calibri" pitchFamily="34" charset="0"/>
              </a:rPr>
              <a:t>他们不确定会不会输掉比赛。</a:t>
            </a:r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3 </a:t>
            </a:r>
            <a:r>
              <a:rPr lang="zh-CN" altLang="en-US" sz="2800" b="1">
                <a:latin typeface="Calibri" pitchFamily="34" charset="0"/>
              </a:rPr>
              <a:t>他们快要参加比赛，对此他们一点都不害怕。</a:t>
            </a:r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endParaRPr lang="en-US" altLang="zh-CN" sz="2800" b="1">
              <a:latin typeface="Calibri" pitchFamily="34" charset="0"/>
            </a:endParaRPr>
          </a:p>
          <a:p>
            <a:r>
              <a:rPr lang="en-US" altLang="zh-CN" sz="2800" b="1">
                <a:latin typeface="Calibri" pitchFamily="34" charset="0"/>
              </a:rPr>
              <a:t>4 </a:t>
            </a:r>
            <a:r>
              <a:rPr lang="zh-CN" altLang="en-US" sz="2800" b="1">
                <a:latin typeface="Calibri" pitchFamily="34" charset="0"/>
              </a:rPr>
              <a:t>他们非常高兴他们刷新了新世界纪录。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9750" y="1557338"/>
            <a:ext cx="8402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We are surprised that they train hard every day. 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9750" y="2844800"/>
            <a:ext cx="7537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They are not sure if they will lose matches. 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9750" y="4140200"/>
            <a:ext cx="82121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They are not frightened that they will enter the</a:t>
            </a:r>
          </a:p>
          <a:p>
            <a:r>
              <a:rPr lang="en-US" altLang="zh-CN" sz="3200" b="1">
                <a:latin typeface="Calibri" pitchFamily="34" charset="0"/>
              </a:rPr>
              <a:t>                                                           competition. </a:t>
            </a:r>
            <a:endParaRPr lang="zh-CN" altLang="en-US" sz="3200" b="1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9750" y="5445125"/>
            <a:ext cx="8604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Calibri" pitchFamily="34" charset="0"/>
              </a:rPr>
              <a:t>They are very happy that they have set a new world record. </a:t>
            </a:r>
            <a:endParaRPr lang="zh-CN" altLang="en-US" sz="32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"/>
          <p:cNvSpPr txBox="1">
            <a:spLocks noChangeArrowheads="1"/>
          </p:cNvSpPr>
          <p:nvPr/>
        </p:nvSpPr>
        <p:spPr bwMode="auto">
          <a:xfrm>
            <a:off x="395288" y="476250"/>
            <a:ext cx="8443912" cy="529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600" b="1">
                <a:latin typeface="Calibri" pitchFamily="34" charset="0"/>
              </a:rPr>
              <a:t>You </a:t>
            </a:r>
            <a:r>
              <a:rPr lang="en-US" altLang="zh-CN" sz="2600" b="1">
                <a:solidFill>
                  <a:srgbClr val="FF0000"/>
                </a:solidFill>
                <a:latin typeface="Calibri" pitchFamily="34" charset="0"/>
              </a:rPr>
              <a:t>know</a:t>
            </a:r>
            <a:r>
              <a:rPr lang="en-US" altLang="zh-CN" sz="2600" b="1">
                <a:latin typeface="Calibri" pitchFamily="34" charset="0"/>
              </a:rPr>
              <a:t> </a:t>
            </a:r>
            <a:r>
              <a:rPr lang="en-US" altLang="zh-CN" sz="2600" b="1">
                <a:solidFill>
                  <a:srgbClr val="FF0000"/>
                </a:solidFill>
                <a:latin typeface="Calibri" pitchFamily="34" charset="0"/>
              </a:rPr>
              <a:t>how</a:t>
            </a:r>
            <a:r>
              <a:rPr lang="en-US" altLang="zh-CN" sz="2600" b="1">
                <a:latin typeface="Calibri" pitchFamily="34" charset="0"/>
              </a:rPr>
              <a:t> the time </a:t>
            </a:r>
            <a:r>
              <a:rPr lang="en-US" altLang="zh-CN" sz="2600" b="1">
                <a:solidFill>
                  <a:srgbClr val="FF0000"/>
                </a:solidFill>
                <a:latin typeface="Calibri" pitchFamily="34" charset="0"/>
              </a:rPr>
              <a:t>flies</a:t>
            </a:r>
          </a:p>
          <a:p>
            <a:r>
              <a:rPr lang="en-US" altLang="zh-CN" sz="2600" b="1">
                <a:latin typeface="Calibri" pitchFamily="34" charset="0"/>
              </a:rPr>
              <a:t>Only yesterday </a:t>
            </a:r>
            <a:r>
              <a:rPr lang="en-US" altLang="zh-CN" sz="2600" b="1">
                <a:solidFill>
                  <a:srgbClr val="FF0000"/>
                </a:solidFill>
                <a:latin typeface="Calibri" pitchFamily="34" charset="0"/>
              </a:rPr>
              <a:t>was</a:t>
            </a:r>
            <a:r>
              <a:rPr lang="en-US" altLang="zh-CN" sz="2600" b="1">
                <a:latin typeface="Calibri" pitchFamily="34" charset="0"/>
              </a:rPr>
              <a:t> the time of our lives</a:t>
            </a:r>
          </a:p>
          <a:p>
            <a:r>
              <a:rPr lang="en-US" altLang="zh-CN" sz="2600" b="1">
                <a:latin typeface="Calibri" pitchFamily="34" charset="0"/>
              </a:rPr>
              <a:t>We </a:t>
            </a:r>
            <a:r>
              <a:rPr lang="en-US" altLang="zh-CN" sz="2600" b="1">
                <a:solidFill>
                  <a:srgbClr val="FF0000"/>
                </a:solidFill>
                <a:latin typeface="Calibri" pitchFamily="34" charset="0"/>
              </a:rPr>
              <a:t>were</a:t>
            </a:r>
            <a:r>
              <a:rPr lang="en-US" altLang="zh-CN" sz="2600" b="1">
                <a:latin typeface="Calibri" pitchFamily="34" charset="0"/>
              </a:rPr>
              <a:t> born and raised in a summer haze</a:t>
            </a:r>
          </a:p>
          <a:p>
            <a:r>
              <a:rPr lang="en-US" altLang="zh-CN" sz="2600" b="1">
                <a:latin typeface="Calibri" pitchFamily="34" charset="0"/>
              </a:rPr>
              <a:t>Bound by the surprise of our glory days</a:t>
            </a:r>
          </a:p>
          <a:p>
            <a:r>
              <a:rPr lang="en-US" altLang="zh-CN" sz="2600" b="1">
                <a:latin typeface="Calibri" pitchFamily="34" charset="0"/>
              </a:rPr>
              <a:t>I hate to turn up out of the blue, uninvited</a:t>
            </a:r>
          </a:p>
          <a:p>
            <a:r>
              <a:rPr lang="en-US" altLang="zh-CN" sz="2600" b="1">
                <a:latin typeface="Calibri" pitchFamily="34" charset="0"/>
              </a:rPr>
              <a:t>But I couldn't stay away, I couldn't fight it</a:t>
            </a:r>
          </a:p>
          <a:p>
            <a:r>
              <a:rPr lang="en-US" altLang="zh-CN" sz="2600" b="1">
                <a:latin typeface="Calibri" pitchFamily="34" charset="0"/>
              </a:rPr>
              <a:t>I had hoped you'd see my face and that you'd be reminded</a:t>
            </a:r>
          </a:p>
          <a:p>
            <a:r>
              <a:rPr lang="en-US" altLang="zh-CN" sz="2600" b="1">
                <a:latin typeface="Calibri" pitchFamily="34" charset="0"/>
              </a:rPr>
              <a:t>That for me, it isn't over</a:t>
            </a:r>
          </a:p>
          <a:p>
            <a:r>
              <a:rPr lang="en-US" altLang="zh-CN" sz="2600" b="1">
                <a:latin typeface="Calibri" pitchFamily="34" charset="0"/>
              </a:rPr>
              <a:t>Never mind, I'll find someone like you</a:t>
            </a:r>
          </a:p>
          <a:p>
            <a:r>
              <a:rPr lang="en-US" altLang="zh-CN" sz="2600" b="1">
                <a:latin typeface="Calibri" pitchFamily="34" charset="0"/>
              </a:rPr>
              <a:t>I wish nothing but the best for you, too</a:t>
            </a:r>
          </a:p>
          <a:p>
            <a:r>
              <a:rPr lang="en-US" altLang="zh-CN" sz="2600" b="1">
                <a:latin typeface="Calibri" pitchFamily="34" charset="0"/>
              </a:rPr>
              <a:t>Don't forget me, I beg, I remember you said</a:t>
            </a:r>
          </a:p>
          <a:p>
            <a:r>
              <a:rPr lang="en-US" altLang="zh-CN" sz="2600" b="1">
                <a:latin typeface="Calibri" pitchFamily="34" charset="0"/>
              </a:rPr>
              <a:t>“Sometimes it lasts in love, but sometimes it hurts instead.”</a:t>
            </a:r>
          </a:p>
          <a:p>
            <a:endParaRPr lang="zh-CN" altLang="en-US" sz="2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Box 1"/>
          <p:cNvSpPr txBox="1">
            <a:spLocks noChangeArrowheads="1"/>
          </p:cNvSpPr>
          <p:nvPr/>
        </p:nvSpPr>
        <p:spPr bwMode="auto">
          <a:xfrm>
            <a:off x="304800" y="981075"/>
            <a:ext cx="8443913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600" b="1">
                <a:latin typeface="Calibri" pitchFamily="34" charset="0"/>
              </a:rPr>
              <a:t>Nothing compares, no worries or cares</a:t>
            </a:r>
          </a:p>
          <a:p>
            <a:r>
              <a:rPr lang="en-US" altLang="zh-CN" sz="2600" b="1">
                <a:latin typeface="Calibri" pitchFamily="34" charset="0"/>
              </a:rPr>
              <a:t>Regrets and mistakes, they're memories made</a:t>
            </a:r>
          </a:p>
          <a:p>
            <a:r>
              <a:rPr lang="en-US" altLang="zh-CN" sz="2600" b="1">
                <a:latin typeface="Calibri" pitchFamily="34" charset="0"/>
              </a:rPr>
              <a:t>Who would have known how bittersweet this would taste?</a:t>
            </a:r>
          </a:p>
          <a:p>
            <a:r>
              <a:rPr lang="en-US" altLang="zh-CN" sz="2600" b="1">
                <a:latin typeface="Calibri" pitchFamily="34" charset="0"/>
              </a:rPr>
              <a:t>Never mind, I'll find someone like you</a:t>
            </a:r>
          </a:p>
          <a:p>
            <a:r>
              <a:rPr lang="en-US" altLang="zh-CN" sz="2600" b="1">
                <a:latin typeface="Calibri" pitchFamily="34" charset="0"/>
              </a:rPr>
              <a:t>I wish nothing but the best for you</a:t>
            </a:r>
          </a:p>
          <a:p>
            <a:r>
              <a:rPr lang="en-US" altLang="zh-CN" sz="2600" b="1">
                <a:latin typeface="Calibri" pitchFamily="34" charset="0"/>
              </a:rPr>
              <a:t>Don't forget me, I beg, I remember you said</a:t>
            </a:r>
          </a:p>
          <a:p>
            <a:r>
              <a:rPr lang="en-US" altLang="zh-CN" sz="2600" b="1">
                <a:latin typeface="Calibri" pitchFamily="34" charset="0"/>
              </a:rPr>
              <a:t>“Sometimes it lasts in love, but sometimes it hurts instead.”</a:t>
            </a:r>
          </a:p>
          <a:p>
            <a:r>
              <a:rPr lang="en-US" altLang="zh-CN" sz="2600" b="1">
                <a:latin typeface="Calibri" pitchFamily="34" charset="0"/>
              </a:rPr>
              <a:t>Never mind, I'll find someone like you</a:t>
            </a:r>
          </a:p>
          <a:p>
            <a:r>
              <a:rPr lang="en-US" altLang="zh-CN" sz="2600" b="1">
                <a:latin typeface="Calibri" pitchFamily="34" charset="0"/>
              </a:rPr>
              <a:t>I wish nothing but the best for you, too</a:t>
            </a:r>
          </a:p>
          <a:p>
            <a:r>
              <a:rPr lang="en-US" altLang="zh-CN" sz="2600" b="1">
                <a:latin typeface="Calibri" pitchFamily="34" charset="0"/>
              </a:rPr>
              <a:t>Don't forget me, I beg, I remember you said</a:t>
            </a:r>
          </a:p>
          <a:p>
            <a:r>
              <a:rPr lang="en-US" altLang="zh-CN" sz="2600" b="1">
                <a:latin typeface="Calibri" pitchFamily="34" charset="0"/>
              </a:rPr>
              <a:t>“Sometimes it lasts in love, but sometimes it hurts instead.”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1416</TotalTime>
  <Words>1442</Words>
  <Application>Microsoft Office PowerPoint</Application>
  <PresentationFormat>全屏显示(4:3)</PresentationFormat>
  <Paragraphs>214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Arial</vt:lpstr>
      <vt:lpstr>宋体</vt:lpstr>
      <vt:lpstr>Calibri</vt:lpstr>
      <vt:lpstr>Arial Narrow</vt:lpstr>
      <vt:lpstr>Agency FB</vt:lpstr>
      <vt:lpstr>Office 主题​​</vt:lpstr>
      <vt:lpstr>Catch hold of the word which flashes away </vt:lpstr>
      <vt:lpstr>幻灯片 2</vt:lpstr>
      <vt:lpstr>主语+ be/feel + 情感形容词+介词+宾语 </vt:lpstr>
      <vt:lpstr> 主语+ be/feel + 情感形容词+介词+宾语 </vt:lpstr>
      <vt:lpstr>幻灯片 5</vt:lpstr>
      <vt:lpstr>主语+ be/feel+情感形容词+that+宾语从句 无需介词</vt:lpstr>
      <vt:lpstr>宾语从句</vt:lpstr>
      <vt:lpstr>疑问词的选择一定要理通句义</vt:lpstr>
      <vt:lpstr>宾语从句考点：时态、语序、连词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eva</dc:creator>
  <cp:lastModifiedBy>eva</cp:lastModifiedBy>
  <cp:revision>52</cp:revision>
  <dcterms:created xsi:type="dcterms:W3CDTF">2015-04-17T00:52:18Z</dcterms:created>
  <dcterms:modified xsi:type="dcterms:W3CDTF">2018-04-20T08:59:13Z</dcterms:modified>
</cp:coreProperties>
</file>