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1030" r:id="rId2"/>
    <p:sldId id="1033" r:id="rId3"/>
    <p:sldId id="373" r:id="rId4"/>
    <p:sldId id="385" r:id="rId5"/>
    <p:sldId id="376" r:id="rId6"/>
    <p:sldId id="378" r:id="rId7"/>
    <p:sldId id="297" r:id="rId8"/>
    <p:sldId id="298" r:id="rId9"/>
    <p:sldId id="374" r:id="rId10"/>
    <p:sldId id="386" r:id="rId11"/>
    <p:sldId id="387" r:id="rId12"/>
    <p:sldId id="389" r:id="rId13"/>
    <p:sldId id="382" r:id="rId14"/>
    <p:sldId id="390" r:id="rId15"/>
    <p:sldId id="264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02BE"/>
    <a:srgbClr val="230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531C7-F873-4B9F-9C1B-56AAF173CF2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8B3F1-E492-48FE-9F44-A641A2E969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441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408A57C-6856-4879-BC1C-480557E2A6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4F7ECB-7408-48C7-8ADB-96A72BB23298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51202" name="Rectangle 2">
            <a:extLst>
              <a:ext uri="{FF2B5EF4-FFF2-40B4-BE49-F238E27FC236}">
                <a16:creationId xmlns:a16="http://schemas.microsoft.com/office/drawing/2014/main" id="{31CDA31A-5D10-4742-872B-A2C9262DB6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EC6026E3-A891-41BA-9CAA-0DCAC5FDAE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710CE1B-8C8B-4FC4-8605-1B5C64CA8D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E21BB6-078A-40DE-AB61-DFFF7EC007EB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53250" name="Rectangle 2">
            <a:extLst>
              <a:ext uri="{FF2B5EF4-FFF2-40B4-BE49-F238E27FC236}">
                <a16:creationId xmlns:a16="http://schemas.microsoft.com/office/drawing/2014/main" id="{F5F438BE-1F4B-4BC2-9B91-8E767D8BF7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66CAC2CE-D280-4C6A-9745-DA8B7C6AFA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E2C529-75F5-40AD-BD47-8E17290BC7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B34717D-FCCD-4FBE-A70C-B8064AB527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3CBC21-9FC9-444A-849B-D1350BFDC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95DBD3-205E-4BAC-869B-F7AB9817D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8C4D27-34DC-4F35-AEAA-8B0D424C8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462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E72462-1871-4555-A18D-4F9F68E41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91E08B0-2501-40A8-92DE-48DCFC2BD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E49E72-87AF-4BE4-B14B-36D896359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61ED1F-7BBD-411D-B8B0-D80DA12D3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CF45CE-104D-42E7-B756-FE73CEF3E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39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EDDC51-6649-4CA6-9FD4-B1DA48D1E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B1A08E-8911-4539-9F89-936B7433A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85DA8C-C4DC-4160-A933-F3A0922D4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CD02D5-9C8F-480B-96CE-268AAA4F7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E74BE9-E5EB-4641-9923-543CB2F54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6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40DD1F-85B6-4744-B760-3F99E2124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5EC37E-1926-4E3B-A02E-9A3A6BAFB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18D625D-AFDF-471C-A4A9-5607E89EA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A85AE8C-B72C-49BB-A22F-8CD07D326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3D14C83-5942-49FF-8319-12DEAAFAF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9AAC220-4B86-4E5B-A1D9-77BFB6FF2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854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25F995-39E1-4C1B-810A-E6C7E5687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78CD1D3-D514-4188-98C8-79974BE8E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7BA445-D469-454E-8A78-8E93F61492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8C205CB-3616-405D-86ED-5B1BD0341F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52152E6-FBA9-4729-A980-80E6342DC5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F1E6E23-6075-4309-AB43-E289C8E64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8483EC6-5C54-47EF-B02E-D2AFCA614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5B2C985-1E94-44EA-BA6E-4BAA71C6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768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675634-D164-44B3-A167-10FC4610A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A9CE3CB-205E-484F-8C5D-53107D5CA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302DA01-2916-4741-A456-C1279E597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53BFD73-0E3F-459D-8B6E-C9E7FEA72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106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5C4C328-602B-4E62-9BD8-24F380B5B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462C431-007D-4CBE-A3C4-315A817DD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B5D1A45-7B6B-4FFB-B973-B880317EA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282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7F4818-484B-41DD-8395-F0CDF1B6F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BA5190-7D0E-4F88-AB20-1EA00FBD2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1F52F58-400C-49FA-B17F-B5646E8F40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1303EE0-229B-420D-8DDC-10B77312D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61F299-85DF-470A-9E51-75A507307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A0A608D-1438-4DB6-BB3E-02906534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427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F059FB-28AD-487E-97F0-B31AF7563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7557ED1-158A-4E30-B10F-8B151F23C7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58EE214-3E5C-40AE-B014-3132A8D26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C8B3A0A-FE37-4608-A7AC-FE84B1098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E59A372-9C08-4D49-BCF1-B737B4CA0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896C60-56CD-416E-BD6F-9A5EA2C4D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83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174140-2624-4A07-AC0D-F49DC9500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415071F-D139-42EF-A250-3B5FB6C973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1AA65FC-57E4-4780-A59B-42E27F38B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FB41C3-6E89-4959-A4F9-EDC6CB104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98FCF5-9D23-4C41-9575-8433382FB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713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2EE6EF8-CB27-4550-81D7-A0EE32DAA0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87A25E4-D64C-4E17-8A95-BD08F4DC3D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BB4DD7-D337-44EC-AEC4-20C8EF317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F9F1DE2-9B94-4779-A53E-60EA5C8A3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8F9C8F-C3FF-4845-A3E5-F2E2C21C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90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56116B2-3AA8-4DC9-908C-9E6CCA5ED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BC966C7-0B6D-4EE1-AB07-64195BE70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077DF8-0EE9-4C21-BF83-0940ABB2F5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63402-36D3-419C-856E-7CC87F0AF06B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F247EE5-A696-4288-AC92-A3D76937A4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33F74D-66B7-4292-83E8-E51E51686F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F99F1-2EDB-4EF8-85F6-5AAE1DEECD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34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9558BC4-601D-4055-B510-086BC779B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029"/>
            <a:ext cx="12192000" cy="685799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2A95EB85-6F2C-4F9A-AE15-91C575A91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8787" y="271496"/>
            <a:ext cx="4979963" cy="791285"/>
          </a:xfrm>
        </p:spPr>
        <p:txBody>
          <a:bodyPr>
            <a:no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时事小讲堂</a:t>
            </a:r>
            <a:br>
              <a:rPr lang="en-US" altLang="zh-CN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主讲人：曾子睿       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0B84C3-0FDF-42BC-87C6-8EB6E2310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95248"/>
            <a:ext cx="12192000" cy="4469448"/>
          </a:xfrm>
        </p:spPr>
        <p:txBody>
          <a:bodyPr>
            <a:normAutofit lnSpcReduction="10000"/>
          </a:bodyPr>
          <a:lstStyle/>
          <a:p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2019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日，李克强总理签署国务院令，公布了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重大行政决策程序暂行条例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。该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条例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对重大行政决策事项范围、重大行政决策的作出和调整程序、重大行政决策责任追究等方面，作出了具体规定，并将自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2019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日起施行。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为什么要给重大行政决策，戴上这一“紧箍咒”？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规范重大行政决策程序，是建设法治国家、法治政府的必然要求，是完善中国特色社会主义法治体系、推进国家治理体系和治理能力现代化的重要举措。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573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9558BC4-601D-4055-B510-086BC779B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029"/>
            <a:ext cx="12192000" cy="7529389"/>
          </a:xfrm>
          <a:prstGeom prst="rect">
            <a:avLst/>
          </a:prstGeom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0B84C3-0FDF-42BC-87C6-8EB6E2310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53900"/>
            <a:ext cx="12192000" cy="60765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“拍脑袋决策”？“朝令夕改决策”？</a:t>
            </a:r>
            <a:r>
              <a:rPr lang="en-US" altLang="zh-CN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这部行政法规，剑指种种行政决策中的乱象，它在庄严宣告：有决策权不能任性，依法而为是必选项！“规划规划，不如领导一句话”，从此将成为历史。</a:t>
            </a:r>
            <a:endParaRPr lang="en-US" altLang="zh-CN" sz="35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作为推进依法行政、加强政府自身建设的一部行政立法，</a:t>
            </a:r>
            <a:r>
              <a:rPr lang="en-US" altLang="zh-CN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条例</a:t>
            </a:r>
            <a:r>
              <a:rPr lang="en-US" altLang="zh-CN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的出台实施具有重要意义：</a:t>
            </a:r>
          </a:p>
          <a:p>
            <a:pPr marL="0" indent="0">
              <a:buNone/>
            </a:pP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第一，有助于加快推进法治政府建设进程。</a:t>
            </a:r>
            <a:endParaRPr lang="en-US" altLang="zh-CN" sz="35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第二，有助于更好地维护改革发展稳定大局。</a:t>
            </a:r>
            <a:endParaRPr lang="en-US" altLang="zh-CN" sz="35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35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第三，有助于强化行政权力制约和监督。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5695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A222EEE-CBBD-4078-8A42-4BF3A58EA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3" y="-1"/>
            <a:ext cx="12192000" cy="801858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2C2B488D-CD67-4C2D-908A-D0D8F6CC7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346" y="85268"/>
            <a:ext cx="10993308" cy="760290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请结合材料分析广东省制定校园欺凌治理方案的原因。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CE449F-65B6-43AA-9CED-3AAD00EFF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66" y="782699"/>
            <a:ext cx="12113434" cy="5808651"/>
          </a:xfrm>
        </p:spPr>
        <p:txBody>
          <a:bodyPr>
            <a:normAutofit/>
          </a:bodyPr>
          <a:lstStyle/>
          <a:p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广东东莞某校初中生小毅仗着自己在学校的“名气”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多次向同学小华直接要钱。因小毅要钱的次数越来越多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数额越来越大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遭到了小华拒绝。</a:t>
            </a:r>
          </a:p>
          <a:p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遭拒后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小毅威胁小华要收拾他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小华听说小毅经常殴打他人。害怕了的小华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开始通过其母亲的手机微信不断转账到自己的微信账户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再通过微信转账给小毅。共给小毅转账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59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次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合计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万余元。</a:t>
            </a:r>
          </a:p>
          <a:p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在长达五个月的时间里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小华从未想过向家长、老师寻求帮助。检察机关在办案中发现</a:t>
            </a:r>
            <a:r>
              <a:rPr lang="en-US" altLang="zh-CN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仅在该案中就有三名以上的在校学生被小毅校园欺凌。</a:t>
            </a:r>
            <a:endParaRPr lang="en-US" altLang="zh-CN" sz="31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1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为预防和依法妥善处置学生欺凌问题，依据相关法律法规，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广东省教育厅等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13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部门联合印发了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加强中小学生欺凌综合治理方案的实施办法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试行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)》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，于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2018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日实施。</a:t>
            </a:r>
            <a:endParaRPr lang="zh-CN" altLang="en-US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A5090F2-2967-4762-8FDC-BCE448613B87}"/>
              </a:ext>
            </a:extLst>
          </p:cNvPr>
          <p:cNvCxnSpPr>
            <a:cxnSpLocks/>
          </p:cNvCxnSpPr>
          <p:nvPr/>
        </p:nvCxnSpPr>
        <p:spPr>
          <a:xfrm flipV="1">
            <a:off x="8310844" y="1200303"/>
            <a:ext cx="846407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89176660-CB76-4695-8CA5-B186ABD0ABE5}"/>
              </a:ext>
            </a:extLst>
          </p:cNvPr>
          <p:cNvCxnSpPr>
            <a:cxnSpLocks/>
          </p:cNvCxnSpPr>
          <p:nvPr/>
        </p:nvCxnSpPr>
        <p:spPr>
          <a:xfrm flipV="1">
            <a:off x="1578740" y="1652119"/>
            <a:ext cx="846407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C347EFA-A714-43D9-9EE1-EDE2EBBAA416}"/>
              </a:ext>
            </a:extLst>
          </p:cNvPr>
          <p:cNvCxnSpPr>
            <a:cxnSpLocks/>
          </p:cNvCxnSpPr>
          <p:nvPr/>
        </p:nvCxnSpPr>
        <p:spPr>
          <a:xfrm flipV="1">
            <a:off x="8842663" y="2642374"/>
            <a:ext cx="1601782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E4E2B55E-9C11-4F1C-8A87-8E58813C3AC6}"/>
              </a:ext>
            </a:extLst>
          </p:cNvPr>
          <p:cNvCxnSpPr>
            <a:cxnSpLocks/>
          </p:cNvCxnSpPr>
          <p:nvPr/>
        </p:nvCxnSpPr>
        <p:spPr>
          <a:xfrm flipV="1">
            <a:off x="412549" y="4844922"/>
            <a:ext cx="846407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929657A-2748-48CF-A568-126AF9408FCB}"/>
              </a:ext>
            </a:extLst>
          </p:cNvPr>
          <p:cNvCxnSpPr>
            <a:cxnSpLocks/>
          </p:cNvCxnSpPr>
          <p:nvPr/>
        </p:nvCxnSpPr>
        <p:spPr>
          <a:xfrm flipV="1">
            <a:off x="10942031" y="2642373"/>
            <a:ext cx="846407" cy="1"/>
          </a:xfrm>
          <a:prstGeom prst="line">
            <a:avLst/>
          </a:prstGeom>
          <a:ln w="57150">
            <a:solidFill>
              <a:srgbClr val="1802BE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ED5F3947-9EF6-44D8-93B0-32C610AE81F0}"/>
              </a:ext>
            </a:extLst>
          </p:cNvPr>
          <p:cNvCxnSpPr>
            <a:cxnSpLocks/>
          </p:cNvCxnSpPr>
          <p:nvPr/>
        </p:nvCxnSpPr>
        <p:spPr>
          <a:xfrm flipV="1">
            <a:off x="2725053" y="1200304"/>
            <a:ext cx="1156104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CD0332E7-E523-451F-B804-DD2ED043F4E9}"/>
              </a:ext>
            </a:extLst>
          </p:cNvPr>
          <p:cNvCxnSpPr>
            <a:cxnSpLocks/>
          </p:cNvCxnSpPr>
          <p:nvPr/>
        </p:nvCxnSpPr>
        <p:spPr>
          <a:xfrm>
            <a:off x="5240501" y="4033644"/>
            <a:ext cx="5574138" cy="50801"/>
          </a:xfrm>
          <a:prstGeom prst="line">
            <a:avLst/>
          </a:prstGeom>
          <a:ln w="57150">
            <a:solidFill>
              <a:srgbClr val="1802BE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389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3DFEE88-0B4B-4E26-9D83-C630BDAC6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3" y="-1"/>
            <a:ext cx="12192000" cy="8018585"/>
          </a:xfrm>
          <a:prstGeom prst="rect">
            <a:avLst/>
          </a:prstGeom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141DDA1-1270-4B50-8F34-BE984E9D0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6" y="627337"/>
            <a:ext cx="11408898" cy="4965080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为什么需要</a:t>
            </a:r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</a:t>
            </a:r>
            <a:r>
              <a:rPr lang="zh-CN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未成年人给予特殊保护</a:t>
            </a:r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、关爱</a:t>
            </a:r>
            <a:r>
              <a:rPr lang="zh-CN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</a:p>
          <a:p>
            <a:pPr marL="0" indent="0">
              <a:buNone/>
            </a:pP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①</a:t>
            </a:r>
            <a:r>
              <a:rPr lang="zh-CN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未成年人身心发育尚不成熟，自我保护能力较弱，辨别是非能力和自我控制能力不强，容易受到不良因素的影响和不法侵害，需要给予特殊的保护。</a:t>
            </a:r>
            <a:r>
              <a:rPr lang="zh-CN" altLang="en-US" sz="3600" b="1" dirty="0">
                <a:solidFill>
                  <a:srgbClr val="230AB6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（自身需要）</a:t>
            </a:r>
            <a:endParaRPr lang="zh-CN" altLang="zh-CN" sz="3600" b="1" dirty="0">
              <a:solidFill>
                <a:srgbClr val="230AB6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②</a:t>
            </a:r>
            <a:r>
              <a:rPr lang="zh-CN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未成年人的生存和发展事关人类的未来，对他们给予特殊关爱和保护，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zh-CN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人类的共识，是人类文明和社会进步的应有之义。</a:t>
            </a:r>
            <a:r>
              <a:rPr lang="zh-CN" altLang="en-US" sz="3600" b="1" dirty="0">
                <a:solidFill>
                  <a:srgbClr val="230AB6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（国家社会需要）</a:t>
            </a:r>
            <a:endParaRPr lang="en-US" altLang="zh-CN" sz="3600" b="1" dirty="0">
              <a:solidFill>
                <a:srgbClr val="230AB6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5845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6E0AB2C-4606-42A7-B676-3AF1C7A66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3" y="0"/>
            <a:ext cx="12192000" cy="720453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DACFD5DD-CCF6-4E0F-A4E0-974B0379C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9707" y="154110"/>
            <a:ext cx="6012767" cy="816561"/>
          </a:xfrm>
        </p:spPr>
        <p:txBody>
          <a:bodyPr>
            <a:no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法律为我们护航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F5B280A-C51E-4B91-B50B-A3F1344E7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970671"/>
            <a:ext cx="12192001" cy="58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30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B07357-4032-4E87-A962-052FCADE2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8854" y="82990"/>
            <a:ext cx="6666328" cy="844697"/>
          </a:xfrm>
        </p:spPr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保护未成年人成长的法律</a:t>
            </a:r>
          </a:p>
        </p:txBody>
      </p:sp>
      <p:pic>
        <p:nvPicPr>
          <p:cNvPr id="6" name="内容占位符 5">
            <a:extLst>
              <a:ext uri="{FF2B5EF4-FFF2-40B4-BE49-F238E27FC236}">
                <a16:creationId xmlns:a16="http://schemas.microsoft.com/office/drawing/2014/main" id="{3E33E3CA-4A77-4E15-B360-E08734F9B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083212"/>
            <a:ext cx="6096000" cy="5774787"/>
          </a:xfrm>
        </p:spPr>
      </p:pic>
      <p:pic>
        <p:nvPicPr>
          <p:cNvPr id="6146" name="Picture 2" descr="https://timgsa.baidu.com/timg?image&amp;quality=80&amp;size=b9999_10000&amp;sec=1559272062422&amp;di=8259ac50a8f987691a6369da8d46e420&amp;imgtype=0&amp;src=http%3A%2F%2Fbook.img.ireader.com%2Fgroup6%2FM00%2F4C%2F80%2FCmQUN1YvbK6EKQXHAAAAACUWpfo828924825.jpg%3Fv%3DoO9e6jLH">
            <a:extLst>
              <a:ext uri="{FF2B5EF4-FFF2-40B4-BE49-F238E27FC236}">
                <a16:creationId xmlns:a16="http://schemas.microsoft.com/office/drawing/2014/main" id="{71B6A755-22C2-49F0-8D21-F1C8C8CDA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73" y="1186376"/>
            <a:ext cx="5552489" cy="567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C7DB53C-3037-47A8-B9E3-83AECF1E8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73" y="755373"/>
            <a:ext cx="5629970" cy="669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68692F7F-D865-4A65-A628-6CC6BAF61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3" y="0"/>
            <a:ext cx="12192000" cy="7638757"/>
          </a:xfrm>
          <a:prstGeom prst="rect">
            <a:avLst/>
          </a:prstGeom>
        </p:spPr>
      </p:pic>
      <p:pic>
        <p:nvPicPr>
          <p:cNvPr id="50178" name="Picture 2" descr="保护法">
            <a:extLst>
              <a:ext uri="{FF2B5EF4-FFF2-40B4-BE49-F238E27FC236}">
                <a16:creationId xmlns:a16="http://schemas.microsoft.com/office/drawing/2014/main" id="{B3973333-C5CC-4D42-8D98-E1BF8C373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638" y="887131"/>
            <a:ext cx="3637082" cy="459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>
            <a:extLst>
              <a:ext uri="{FF2B5EF4-FFF2-40B4-BE49-F238E27FC236}">
                <a16:creationId xmlns:a16="http://schemas.microsoft.com/office/drawing/2014/main" id="{03E8AB23-2133-43C1-B0D7-ABB08D1D2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1732" y="5540759"/>
            <a:ext cx="637854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ea typeface="黑体" panose="02010609060101010101" pitchFamily="49" charset="-122"/>
              </a:rPr>
              <a:t>未成年人：未满十八周岁的公民。</a:t>
            </a:r>
          </a:p>
        </p:txBody>
      </p:sp>
      <p:pic>
        <p:nvPicPr>
          <p:cNvPr id="50180" name="Picture 4" descr="2985240">
            <a:extLst>
              <a:ext uri="{FF2B5EF4-FFF2-40B4-BE49-F238E27FC236}">
                <a16:creationId xmlns:a16="http://schemas.microsoft.com/office/drawing/2014/main" id="{0F954772-C5DE-4D14-ACC2-BA116A04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817" y="851909"/>
            <a:ext cx="3637082" cy="469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Rectangle 5">
            <a:extLst>
              <a:ext uri="{FF2B5EF4-FFF2-40B4-BE49-F238E27FC236}">
                <a16:creationId xmlns:a16="http://schemas.microsoft.com/office/drawing/2014/main" id="{BAE5CC6F-6129-4BD9-84A8-202568248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40781"/>
            <a:ext cx="722505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保护未成年人成长的两部专门法律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1AE6E9F6-736C-4F04-94DC-1DD617D31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8018585"/>
          </a:xfrm>
          <a:prstGeom prst="rect">
            <a:avLst/>
          </a:prstGeom>
        </p:spPr>
      </p:pic>
      <p:sp>
        <p:nvSpPr>
          <p:cNvPr id="52226" name="Text Box 2">
            <a:extLst>
              <a:ext uri="{FF2B5EF4-FFF2-40B4-BE49-F238E27FC236}">
                <a16:creationId xmlns:a16="http://schemas.microsoft.com/office/drawing/2014/main" id="{928859FF-583D-4144-A976-35508E7E0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598" y="487143"/>
            <a:ext cx="5885346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kumimoji="1"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四大特殊保护</a:t>
            </a:r>
            <a:r>
              <a:rPr kumimoji="1" lang="en-US" altLang="zh-CN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kumimoji="1"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四道防线</a:t>
            </a:r>
          </a:p>
        </p:txBody>
      </p:sp>
      <p:pic>
        <p:nvPicPr>
          <p:cNvPr id="52227" name="Picture 3" descr="2009412214624576">
            <a:extLst>
              <a:ext uri="{FF2B5EF4-FFF2-40B4-BE49-F238E27FC236}">
                <a16:creationId xmlns:a16="http://schemas.microsoft.com/office/drawing/2014/main" id="{42C3F41D-FE06-4CC0-AF3B-DB5144068B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876801"/>
            <a:ext cx="53816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111">
            <a:extLst>
              <a:ext uri="{FF2B5EF4-FFF2-40B4-BE49-F238E27FC236}">
                <a16:creationId xmlns:a16="http://schemas.microsoft.com/office/drawing/2014/main" id="{80D16F23-7DA6-4FEA-8FE3-E06CBC2DDD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411480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9" name="Picture 5" descr="2009412214624109">
            <a:extLst>
              <a:ext uri="{FF2B5EF4-FFF2-40B4-BE49-F238E27FC236}">
                <a16:creationId xmlns:a16="http://schemas.microsoft.com/office/drawing/2014/main" id="{E4D962C0-F639-4506-A048-9B5CE860D1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3048001"/>
            <a:ext cx="1152525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0" name="Picture 6" descr="2009412214624558">
            <a:extLst>
              <a:ext uri="{FF2B5EF4-FFF2-40B4-BE49-F238E27FC236}">
                <a16:creationId xmlns:a16="http://schemas.microsoft.com/office/drawing/2014/main" id="{19B18A40-9F5D-4406-93C0-7C04A58073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82880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5" name="Picture 11" descr="xsgs200">
            <a:extLst>
              <a:ext uri="{FF2B5EF4-FFF2-40B4-BE49-F238E27FC236}">
                <a16:creationId xmlns:a16="http://schemas.microsoft.com/office/drawing/2014/main" id="{89B58884-CE43-4BBA-ACFD-C6907DA93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641" y="633413"/>
            <a:ext cx="1258888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6C674C16-1388-4C04-9861-57657ED16E96}"/>
              </a:ext>
            </a:extLst>
          </p:cNvPr>
          <p:cNvSpPr txBox="1"/>
          <p:nvPr/>
        </p:nvSpPr>
        <p:spPr>
          <a:xfrm>
            <a:off x="4048126" y="1880215"/>
            <a:ext cx="2411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802B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家庭保护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30E39094-788D-46E2-8666-CC04DB1FA273}"/>
              </a:ext>
            </a:extLst>
          </p:cNvPr>
          <p:cNvSpPr txBox="1"/>
          <p:nvPr/>
        </p:nvSpPr>
        <p:spPr>
          <a:xfrm>
            <a:off x="4560405" y="3007885"/>
            <a:ext cx="2411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802B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学校保护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6D0F4A3-088F-444A-BCC7-504FAC861CD5}"/>
              </a:ext>
            </a:extLst>
          </p:cNvPr>
          <p:cNvSpPr txBox="1"/>
          <p:nvPr/>
        </p:nvSpPr>
        <p:spPr>
          <a:xfrm>
            <a:off x="5384732" y="3929698"/>
            <a:ext cx="2411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802B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社会保护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769741A-E175-40F4-9FB9-7B2E4C57091D}"/>
              </a:ext>
            </a:extLst>
          </p:cNvPr>
          <p:cNvSpPr txBox="1"/>
          <p:nvPr/>
        </p:nvSpPr>
        <p:spPr>
          <a:xfrm>
            <a:off x="6170614" y="4854027"/>
            <a:ext cx="2411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802B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司法保护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133" name="Group 37">
            <a:extLst>
              <a:ext uri="{FF2B5EF4-FFF2-40B4-BE49-F238E27FC236}">
                <a16:creationId xmlns:a16="http://schemas.microsoft.com/office/drawing/2014/main" id="{1A7D1AC5-D999-49CA-AA77-E2B694B6C1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813089"/>
              </p:ext>
            </p:extLst>
          </p:nvPr>
        </p:nvGraphicFramePr>
        <p:xfrm>
          <a:off x="-9580" y="732656"/>
          <a:ext cx="12154486" cy="6082889"/>
        </p:xfrm>
        <a:graphic>
          <a:graphicData uri="http://schemas.openxmlformats.org/drawingml/2006/table">
            <a:tbl>
              <a:tblPr/>
              <a:tblGrid>
                <a:gridCol w="1043250">
                  <a:extLst>
                    <a:ext uri="{9D8B030D-6E8A-4147-A177-3AD203B41FA5}">
                      <a16:colId xmlns:a16="http://schemas.microsoft.com/office/drawing/2014/main" val="435761152"/>
                    </a:ext>
                  </a:extLst>
                </a:gridCol>
                <a:gridCol w="2199860">
                  <a:extLst>
                    <a:ext uri="{9D8B030D-6E8A-4147-A177-3AD203B41FA5}">
                      <a16:colId xmlns:a16="http://schemas.microsoft.com/office/drawing/2014/main" val="86955135"/>
                    </a:ext>
                  </a:extLst>
                </a:gridCol>
                <a:gridCol w="1816772">
                  <a:extLst>
                    <a:ext uri="{9D8B030D-6E8A-4147-A177-3AD203B41FA5}">
                      <a16:colId xmlns:a16="http://schemas.microsoft.com/office/drawing/2014/main" val="3507105938"/>
                    </a:ext>
                  </a:extLst>
                </a:gridCol>
                <a:gridCol w="7094604">
                  <a:extLst>
                    <a:ext uri="{9D8B030D-6E8A-4147-A177-3AD203B41FA5}">
                      <a16:colId xmlns:a16="http://schemas.microsoft.com/office/drawing/2014/main" val="1416764177"/>
                    </a:ext>
                  </a:extLst>
                </a:gridCol>
              </a:tblGrid>
              <a:tr h="6177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类型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实施主体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保护对象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相关表现（符合或违背均可）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891059"/>
                  </a:ext>
                </a:extLst>
              </a:tr>
              <a:tr h="11673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家庭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保护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0482724"/>
                  </a:ext>
                </a:extLst>
              </a:tr>
              <a:tr h="11759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学校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保护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5760964"/>
                  </a:ext>
                </a:extLst>
              </a:tr>
              <a:tr h="161180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社会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保护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7213320"/>
                  </a:ext>
                </a:extLst>
              </a:tr>
              <a:tr h="15100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司法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保护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仿宋" panose="02010600040101010101" pitchFamily="2" charset="-122"/>
                        <a:ea typeface="华文仿宋" panose="02010600040101010101" pitchFamily="2" charset="-122"/>
                        <a:cs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8228328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42E23BC7-7E25-404A-9EAD-06234ADBE33B}"/>
              </a:ext>
            </a:extLst>
          </p:cNvPr>
          <p:cNvSpPr txBox="1"/>
          <p:nvPr/>
        </p:nvSpPr>
        <p:spPr>
          <a:xfrm>
            <a:off x="0" y="42455"/>
            <a:ext cx="12093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结合</a:t>
            </a:r>
            <a:r>
              <a:rPr lang="en-US" altLang="zh-CN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P99</a:t>
            </a:r>
            <a:r>
              <a:rPr lang="zh-CN" altLang="en-US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相关链接，区分家庭、学校、社会、司法保护及各自表现</a:t>
            </a:r>
            <a:endParaRPr lang="en-US" altLang="zh-CN" sz="32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E20DBEA-0000-4B7C-9345-CC5C4DD43148}"/>
              </a:ext>
            </a:extLst>
          </p:cNvPr>
          <p:cNvSpPr/>
          <p:nvPr/>
        </p:nvSpPr>
        <p:spPr>
          <a:xfrm>
            <a:off x="1026452" y="1407995"/>
            <a:ext cx="1184940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父母、</a:t>
            </a:r>
            <a:endParaRPr lang="en-US" altLang="zh-CN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监护人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39AA9B8-E562-4794-BCED-8566D8E1EDA8}"/>
              </a:ext>
            </a:extLst>
          </p:cNvPr>
          <p:cNvSpPr/>
          <p:nvPr/>
        </p:nvSpPr>
        <p:spPr>
          <a:xfrm>
            <a:off x="3074357" y="1635836"/>
            <a:ext cx="18517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未成年</a:t>
            </a:r>
            <a:r>
              <a:rPr lang="zh-CN" altLang="en-US" sz="2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子女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D0A7586-208F-46FF-BA03-5A34AC093BBC}"/>
              </a:ext>
            </a:extLst>
          </p:cNvPr>
          <p:cNvSpPr/>
          <p:nvPr/>
        </p:nvSpPr>
        <p:spPr>
          <a:xfrm>
            <a:off x="970677" y="2434667"/>
            <a:ext cx="2206003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5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学校、老师、保安、校园设施 、食堂食物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267C4ED-D12D-4681-8833-E2AEA2C5F2AB}"/>
              </a:ext>
            </a:extLst>
          </p:cNvPr>
          <p:cNvSpPr/>
          <p:nvPr/>
        </p:nvSpPr>
        <p:spPr>
          <a:xfrm>
            <a:off x="3085308" y="2811694"/>
            <a:ext cx="18517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未成年</a:t>
            </a:r>
            <a:r>
              <a:rPr lang="zh-CN" altLang="en-US" sz="2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学生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00539AB-05B7-40BF-AA1D-05AB05B103D4}"/>
              </a:ext>
            </a:extLst>
          </p:cNvPr>
          <p:cNvSpPr/>
          <p:nvPr/>
        </p:nvSpPr>
        <p:spPr>
          <a:xfrm>
            <a:off x="919360" y="3595460"/>
            <a:ext cx="242018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一切国家机关（含公安、检察院、法院、政府教育部门）、企事业组织、社会团体和人士</a:t>
            </a:r>
            <a:endParaRPr lang="en-US" altLang="zh-CN" sz="22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3AE1F6B-FFEF-4CB6-8A3D-9504B2EB78BF}"/>
              </a:ext>
            </a:extLst>
          </p:cNvPr>
          <p:cNvSpPr/>
          <p:nvPr/>
        </p:nvSpPr>
        <p:spPr>
          <a:xfrm>
            <a:off x="3181820" y="4149457"/>
            <a:ext cx="15183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未成年人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DBFA482-275E-4F9D-9D58-6BD2D577F6A8}"/>
              </a:ext>
            </a:extLst>
          </p:cNvPr>
          <p:cNvSpPr/>
          <p:nvPr/>
        </p:nvSpPr>
        <p:spPr>
          <a:xfrm>
            <a:off x="942452" y="5279866"/>
            <a:ext cx="1518364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法院</a:t>
            </a:r>
            <a:endParaRPr lang="en-US" altLang="zh-CN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检察院</a:t>
            </a:r>
            <a:endParaRPr lang="en-US" altLang="zh-CN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公安机关</a:t>
            </a:r>
            <a:endParaRPr lang="en-US" altLang="zh-CN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46FDFA8-8AF2-4085-8736-88A9CD1AABA0}"/>
              </a:ext>
            </a:extLst>
          </p:cNvPr>
          <p:cNvSpPr/>
          <p:nvPr/>
        </p:nvSpPr>
        <p:spPr>
          <a:xfrm>
            <a:off x="3104902" y="5498316"/>
            <a:ext cx="1851789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违法犯罪</a:t>
            </a:r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</a:t>
            </a:r>
            <a:endParaRPr lang="en-US" altLang="zh-CN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未成年人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335A712-1459-448F-A0EF-C2F0A2574572}"/>
              </a:ext>
            </a:extLst>
          </p:cNvPr>
          <p:cNvSpPr/>
          <p:nvPr/>
        </p:nvSpPr>
        <p:spPr>
          <a:xfrm>
            <a:off x="5120641" y="1221468"/>
            <a:ext cx="703384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关心照顾和教育培养；以健康的思想言行、正确的方法教育；尊重受教育权；预防吸烟酗酒等，不歧视女孩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A35000D-97AF-467B-89AC-6895ED27B1CD}"/>
              </a:ext>
            </a:extLst>
          </p:cNvPr>
          <p:cNvSpPr/>
          <p:nvPr/>
        </p:nvSpPr>
        <p:spPr>
          <a:xfrm>
            <a:off x="4956691" y="2492823"/>
            <a:ext cx="719779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关心、爱护学生；不歧视、侮辱、体罚、开除；校舍、活动设施安全，无踩踏、围墙倒塌；进行消防安全教育（逃生演练）安全教育、法治教育 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071DE63-C7DD-450B-BA38-A7663AB0DFD4}"/>
              </a:ext>
            </a:extLst>
          </p:cNvPr>
          <p:cNvSpPr/>
          <p:nvPr/>
        </p:nvSpPr>
        <p:spPr>
          <a:xfrm>
            <a:off x="5017311" y="3595460"/>
            <a:ext cx="719779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5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博物馆、科技馆等公益场所对学生免费开放或优惠；营业性娱乐场所不得准许未成年人进入；禁止向未成年人售卖不良书籍、音像、烟酒；政府打击黑网吧、扫黄打非，打击侵害未成年人身心的行为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561D648-E291-4ACE-A4C7-CCD336D59836}"/>
              </a:ext>
            </a:extLst>
          </p:cNvPr>
          <p:cNvSpPr/>
          <p:nvPr/>
        </p:nvSpPr>
        <p:spPr>
          <a:xfrm>
            <a:off x="5033249" y="5227816"/>
            <a:ext cx="71371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1802BE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教育为主、惩罚为辅，从轻处罚，判缓刑；设立少年法庭、未成年检察官；犯罪案件不公开审理；不公开违法犯罪资料；犯罪记录档案封存；复学、升学、就业不受歧视</a:t>
            </a:r>
            <a:endParaRPr lang="zh-CN" altLang="en-US" sz="2600" b="1" dirty="0">
              <a:solidFill>
                <a:srgbClr val="1802BE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37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43C3F83C-5282-4140-AE16-A2A7DDA46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"/>
            <a:ext cx="12192000" cy="801858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F16E8801-9506-4EAD-91C3-FD655487A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865" y="104822"/>
            <a:ext cx="10333229" cy="788426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请判断下列情境分别属于哪种特殊保护，并指出判断的依据。</a:t>
            </a:r>
            <a:br>
              <a:rPr lang="en-US" altLang="zh-CN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</a:br>
            <a:r>
              <a:rPr lang="zh-CN" altLang="en-US" sz="3200" b="1" dirty="0">
                <a:solidFill>
                  <a:srgbClr val="1802BE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提示：从材料主语和保护对象着手，再结合内容判断。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14693A4-2EC7-4505-B721-61F9FBAF1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1" y="836175"/>
            <a:ext cx="11774658" cy="5974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、广东省教育厅等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13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部门近日联合印发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加强中小学生欺凌综合治理方案的实施办法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试行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)》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，于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2018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日开始实施，加强对校园欺凌的治理。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、根据广东省教育厅的要求，东莞市某校开展了一场关于整治校园欺凌现象的专题教育讲座。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各级检察机关零容忍，依法严厉惩治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社会人士欺凌中小学生的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犯罪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行为。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广东省检察机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关对全省实施校园欺凌的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98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名未成年人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决定不起诉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、父母教育正在上初一的儿子要尊重同学，不能欺凌同学。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20952AF-DEEF-48C6-92F0-B369C8C38D6C}"/>
              </a:ext>
            </a:extLst>
          </p:cNvPr>
          <p:cNvSpPr/>
          <p:nvPr/>
        </p:nvSpPr>
        <p:spPr>
          <a:xfrm>
            <a:off x="8103532" y="2658737"/>
            <a:ext cx="1928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学校保护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2396EEE-FB99-48C4-8842-F2F7C780D4B3}"/>
              </a:ext>
            </a:extLst>
          </p:cNvPr>
          <p:cNvSpPr/>
          <p:nvPr/>
        </p:nvSpPr>
        <p:spPr>
          <a:xfrm>
            <a:off x="8154828" y="3584792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社会保护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FD4C950-6A19-4293-9B55-83359ACBA49A}"/>
              </a:ext>
            </a:extLst>
          </p:cNvPr>
          <p:cNvSpPr/>
          <p:nvPr/>
        </p:nvSpPr>
        <p:spPr>
          <a:xfrm>
            <a:off x="8103531" y="4621969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司法保护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6AEA4CB-9003-4E49-8ADA-1790E135C59F}"/>
              </a:ext>
            </a:extLst>
          </p:cNvPr>
          <p:cNvSpPr/>
          <p:nvPr/>
        </p:nvSpPr>
        <p:spPr>
          <a:xfrm>
            <a:off x="8103531" y="1594401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社会保护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0CF0CCF-68AE-4287-883C-0C72AD028DC5}"/>
              </a:ext>
            </a:extLst>
          </p:cNvPr>
          <p:cNvSpPr/>
          <p:nvPr/>
        </p:nvSpPr>
        <p:spPr>
          <a:xfrm>
            <a:off x="8206125" y="565914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家庭保护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DA0D5EB1-4498-466D-B274-27B1C40E60D9}"/>
              </a:ext>
            </a:extLst>
          </p:cNvPr>
          <p:cNvCxnSpPr>
            <a:cxnSpLocks/>
          </p:cNvCxnSpPr>
          <p:nvPr/>
        </p:nvCxnSpPr>
        <p:spPr>
          <a:xfrm flipV="1">
            <a:off x="836618" y="1243824"/>
            <a:ext cx="2092112" cy="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45D38161-BF47-4B1A-8E64-E72ED6D193D1}"/>
              </a:ext>
            </a:extLst>
          </p:cNvPr>
          <p:cNvCxnSpPr>
            <a:cxnSpLocks/>
          </p:cNvCxnSpPr>
          <p:nvPr/>
        </p:nvCxnSpPr>
        <p:spPr>
          <a:xfrm>
            <a:off x="6228522" y="2658737"/>
            <a:ext cx="649356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56B53D76-CE4E-4F26-ACD0-0066FEAA7E84}"/>
              </a:ext>
            </a:extLst>
          </p:cNvPr>
          <p:cNvCxnSpPr>
            <a:cxnSpLocks/>
          </p:cNvCxnSpPr>
          <p:nvPr/>
        </p:nvCxnSpPr>
        <p:spPr>
          <a:xfrm flipV="1">
            <a:off x="836618" y="2658737"/>
            <a:ext cx="647625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34282A52-5BA5-4B73-AB89-AA0DA7122F1D}"/>
              </a:ext>
            </a:extLst>
          </p:cNvPr>
          <p:cNvCxnSpPr>
            <a:cxnSpLocks/>
          </p:cNvCxnSpPr>
          <p:nvPr/>
        </p:nvCxnSpPr>
        <p:spPr>
          <a:xfrm flipV="1">
            <a:off x="4023939" y="2652901"/>
            <a:ext cx="799852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DA14FB1F-24E3-410E-8589-63630BF43A9E}"/>
              </a:ext>
            </a:extLst>
          </p:cNvPr>
          <p:cNvCxnSpPr>
            <a:cxnSpLocks/>
          </p:cNvCxnSpPr>
          <p:nvPr/>
        </p:nvCxnSpPr>
        <p:spPr>
          <a:xfrm flipV="1">
            <a:off x="1684757" y="3579611"/>
            <a:ext cx="1243973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704E1845-A30E-417E-B711-D8808BA1CD3D}"/>
              </a:ext>
            </a:extLst>
          </p:cNvPr>
          <p:cNvCxnSpPr>
            <a:cxnSpLocks/>
          </p:cNvCxnSpPr>
          <p:nvPr/>
        </p:nvCxnSpPr>
        <p:spPr>
          <a:xfrm flipV="1">
            <a:off x="4189418" y="4616133"/>
            <a:ext cx="6359119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2BC3F5F1-A447-4333-B235-33A9B8060766}"/>
              </a:ext>
            </a:extLst>
          </p:cNvPr>
          <p:cNvCxnSpPr>
            <a:cxnSpLocks/>
          </p:cNvCxnSpPr>
          <p:nvPr/>
        </p:nvCxnSpPr>
        <p:spPr>
          <a:xfrm flipV="1">
            <a:off x="841379" y="5659147"/>
            <a:ext cx="1318355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04FD6B6B-EDDE-4768-849E-5D233A00EBCE}"/>
              </a:ext>
            </a:extLst>
          </p:cNvPr>
          <p:cNvCxnSpPr>
            <a:cxnSpLocks/>
          </p:cNvCxnSpPr>
          <p:nvPr/>
        </p:nvCxnSpPr>
        <p:spPr>
          <a:xfrm>
            <a:off x="4347381" y="5642704"/>
            <a:ext cx="728202" cy="187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F00B7FD2-8A1C-4647-95E5-D89B69D85576}"/>
              </a:ext>
            </a:extLst>
          </p:cNvPr>
          <p:cNvCxnSpPr>
            <a:cxnSpLocks/>
          </p:cNvCxnSpPr>
          <p:nvPr/>
        </p:nvCxnSpPr>
        <p:spPr>
          <a:xfrm flipV="1">
            <a:off x="1797833" y="4616132"/>
            <a:ext cx="1514673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91A6E9DF-7D52-4B86-9583-A834DC8BFA9A}"/>
              </a:ext>
            </a:extLst>
          </p:cNvPr>
          <p:cNvCxnSpPr>
            <a:cxnSpLocks/>
          </p:cNvCxnSpPr>
          <p:nvPr/>
        </p:nvCxnSpPr>
        <p:spPr>
          <a:xfrm flipV="1">
            <a:off x="8665238" y="3526675"/>
            <a:ext cx="1514673" cy="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98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F08FFE-54CC-47DE-99EB-C976939FB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4" y="241765"/>
            <a:ext cx="11424697" cy="686682"/>
          </a:xfrm>
        </p:spPr>
        <p:txBody>
          <a:bodyPr>
            <a:normAutofit fontScale="90000"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下图一说明了什么？</a:t>
            </a:r>
            <a:br>
              <a:rPr lang="en-US" altLang="zh-CN" sz="3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</a:br>
            <a:r>
              <a:rPr lang="zh-CN" altLang="en-US" sz="3100" b="1" dirty="0">
                <a:solidFill>
                  <a:srgbClr val="1802BE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提示：一看表头即标题，二看内容，三看“注”；再横向对比，纵向对比，找出变化、趋势、存在的问题或成就，或解决的办法。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2B91E96-160D-4072-B7E3-13A125109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73" y="1603791"/>
            <a:ext cx="12337366" cy="5399576"/>
          </a:xfrm>
          <a:prstGeom prst="rect">
            <a:avLst/>
          </a:prstGeom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55E1AD-3829-472C-BB75-26DF24B6C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303" y="1164257"/>
            <a:ext cx="9988723" cy="4925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2018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日，最高人民法院发布校园暴力司法大数据专题报告。</a:t>
            </a: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en-US" sz="2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C873DA2-898E-41C0-9D33-56C0DD8C3F69}"/>
              </a:ext>
            </a:extLst>
          </p:cNvPr>
          <p:cNvSpPr txBox="1"/>
          <p:nvPr/>
        </p:nvSpPr>
        <p:spPr>
          <a:xfrm>
            <a:off x="1971107" y="2418771"/>
            <a:ext cx="8609428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校园暴力案件中被告人为未成年人的占比情况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1031329-A24F-494E-9D3E-95001943AD7D}"/>
              </a:ext>
            </a:extLst>
          </p:cNvPr>
          <p:cNvSpPr txBox="1"/>
          <p:nvPr/>
        </p:nvSpPr>
        <p:spPr>
          <a:xfrm>
            <a:off x="210149" y="5915257"/>
            <a:ext cx="11771702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注：</a:t>
            </a:r>
            <a:r>
              <a:rPr lang="en-US" altLang="zh-CN" sz="3200" b="1" dirty="0"/>
              <a:t>2015</a:t>
            </a:r>
            <a:r>
              <a:rPr lang="zh-CN" altLang="en-US" sz="3200" b="1" dirty="0"/>
              <a:t>年占比为</a:t>
            </a:r>
            <a:r>
              <a:rPr lang="en-US" altLang="zh-CN" sz="3200" b="1" dirty="0"/>
              <a:t>64.87%</a:t>
            </a:r>
            <a:r>
              <a:rPr lang="zh-CN" altLang="en-US" sz="3200" b="1" dirty="0"/>
              <a:t>；</a:t>
            </a:r>
            <a:r>
              <a:rPr lang="en-US" altLang="zh-CN" sz="3200" b="1" dirty="0"/>
              <a:t>2016</a:t>
            </a:r>
            <a:r>
              <a:rPr lang="zh-CN" altLang="en-US" sz="3200" b="1" dirty="0"/>
              <a:t>年占</a:t>
            </a:r>
            <a:r>
              <a:rPr lang="en-US" altLang="zh-CN" sz="3200" b="1" dirty="0"/>
              <a:t>63.4%</a:t>
            </a:r>
            <a:r>
              <a:rPr lang="zh-CN" altLang="en-US" sz="3200" b="1" dirty="0"/>
              <a:t>；</a:t>
            </a:r>
            <a:r>
              <a:rPr lang="en-US" altLang="zh-CN" sz="3200" b="1" dirty="0"/>
              <a:t>2017</a:t>
            </a:r>
            <a:r>
              <a:rPr lang="zh-CN" altLang="en-US" sz="3200" b="1" dirty="0"/>
              <a:t>年为</a:t>
            </a:r>
            <a:r>
              <a:rPr lang="en-US" altLang="zh-CN" sz="3200" b="1" dirty="0"/>
              <a:t>60.97%</a:t>
            </a:r>
            <a:endParaRPr lang="zh-CN" altLang="en-US" sz="3200" b="1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8EC9356-60FB-4169-B636-0C249B075A89}"/>
              </a:ext>
            </a:extLst>
          </p:cNvPr>
          <p:cNvSpPr txBox="1"/>
          <p:nvPr/>
        </p:nvSpPr>
        <p:spPr>
          <a:xfrm>
            <a:off x="2607951" y="3239356"/>
            <a:ext cx="697609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1802BE"/>
                </a:solidFill>
              </a:rPr>
              <a:t>未成年人暴力犯罪人数连年降低，</a:t>
            </a:r>
            <a:endParaRPr lang="en-US" altLang="zh-CN" sz="3200" b="1" dirty="0">
              <a:solidFill>
                <a:srgbClr val="1802BE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1802BE"/>
                </a:solidFill>
              </a:rPr>
              <a:t>我国重视保护未成年人健康成长。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553A490-55FE-4119-B49E-65C9D35CA3EB}"/>
              </a:ext>
            </a:extLst>
          </p:cNvPr>
          <p:cNvSpPr txBox="1"/>
          <p:nvPr/>
        </p:nvSpPr>
        <p:spPr>
          <a:xfrm>
            <a:off x="450575" y="4552384"/>
            <a:ext cx="1115302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230AB6"/>
                </a:solidFill>
              </a:rPr>
              <a:t>司法大数据显示，中国的未成年人犯罪连续</a:t>
            </a:r>
            <a:r>
              <a:rPr lang="en-US" altLang="zh-CN" sz="3200" b="1" dirty="0">
                <a:solidFill>
                  <a:srgbClr val="230AB6"/>
                </a:solidFill>
              </a:rPr>
              <a:t>9</a:t>
            </a:r>
            <a:r>
              <a:rPr lang="zh-CN" altLang="en-US" sz="3200" b="1" dirty="0">
                <a:solidFill>
                  <a:srgbClr val="230AB6"/>
                </a:solidFill>
              </a:rPr>
              <a:t>年持续下降，中国成为世界上未成年人犯罪率最低的国家之一。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2A961F6-6A01-4328-9487-6C1803C5EDA1}"/>
              </a:ext>
            </a:extLst>
          </p:cNvPr>
          <p:cNvSpPr txBox="1"/>
          <p:nvPr/>
        </p:nvSpPr>
        <p:spPr>
          <a:xfrm>
            <a:off x="84456" y="1790603"/>
            <a:ext cx="901148" cy="41549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dirty="0"/>
              <a:t>图一</a:t>
            </a:r>
          </a:p>
        </p:txBody>
      </p:sp>
    </p:spTree>
    <p:extLst>
      <p:ext uri="{BB962C8B-B14F-4D97-AF65-F5344CB8AC3E}">
        <p14:creationId xmlns:p14="http://schemas.microsoft.com/office/powerpoint/2010/main" val="263197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B5956B-EC17-4ACF-B2AC-4F495EC55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0625"/>
            <a:ext cx="12340732" cy="844697"/>
          </a:xfrm>
        </p:spPr>
        <p:txBody>
          <a:bodyPr>
            <a:noAutofit/>
          </a:bodyPr>
          <a:lstStyle/>
          <a:p>
            <a:pPr algn="ctr"/>
            <a:r>
              <a:rPr lang="zh-CN" altLang="en-US" sz="33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分组合作探究：结合下图二，请为校园暴力的持续降低提出对策。</a:t>
            </a:r>
            <a:br>
              <a:rPr lang="en-US" altLang="zh-CN" sz="33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</a:br>
            <a:r>
              <a:rPr lang="zh-CN" altLang="en-US" sz="3300" b="1" dirty="0">
                <a:solidFill>
                  <a:srgbClr val="230AB6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提示：多角度、多方面合力解决问题；理论</a:t>
            </a:r>
            <a:r>
              <a:rPr lang="en-US" altLang="zh-CN" sz="3300" b="1" dirty="0">
                <a:solidFill>
                  <a:srgbClr val="230AB6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H+</a:t>
            </a:r>
            <a:r>
              <a:rPr lang="zh-CN" altLang="en-US" sz="3300" b="1" dirty="0">
                <a:solidFill>
                  <a:srgbClr val="230AB6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具体</a:t>
            </a:r>
            <a:r>
              <a:rPr lang="en-US" altLang="zh-CN" sz="3300" b="1" dirty="0">
                <a:solidFill>
                  <a:srgbClr val="230AB6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H</a:t>
            </a:r>
            <a:endParaRPr lang="zh-CN" altLang="en-US" sz="3300" b="1" dirty="0">
              <a:solidFill>
                <a:srgbClr val="230AB6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189E7544-E033-4259-8282-EEBD68B8E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6942"/>
            <a:ext cx="12192000" cy="5228084"/>
          </a:xfr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7C70C0C7-CF2D-468D-98B9-2773531E7C9E}"/>
              </a:ext>
            </a:extLst>
          </p:cNvPr>
          <p:cNvSpPr/>
          <p:nvPr/>
        </p:nvSpPr>
        <p:spPr>
          <a:xfrm>
            <a:off x="138381" y="5783406"/>
            <a:ext cx="12035931" cy="89255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zh-CN" altLang="en-US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注：</a:t>
            </a:r>
            <a:r>
              <a:rPr lang="en-US" altLang="zh-CN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2016</a:t>
            </a:r>
            <a:r>
              <a:rPr lang="zh-CN" altLang="en-US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2017</a:t>
            </a:r>
            <a:r>
              <a:rPr lang="zh-CN" altLang="en-US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年，在全国法院审结的未成年人犯罪案件中，来自流动家庭、留守家庭的未成年人占比较多；利用网络空间毒害未成年人成长的案件显著增长。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379752C-079E-4AE2-9896-45020C73842B}"/>
              </a:ext>
            </a:extLst>
          </p:cNvPr>
          <p:cNvSpPr txBox="1"/>
          <p:nvPr/>
        </p:nvSpPr>
        <p:spPr>
          <a:xfrm>
            <a:off x="0" y="1143239"/>
            <a:ext cx="755374" cy="41549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dirty="0"/>
              <a:t>图二</a:t>
            </a:r>
          </a:p>
        </p:txBody>
      </p:sp>
    </p:spTree>
    <p:extLst>
      <p:ext uri="{BB962C8B-B14F-4D97-AF65-F5344CB8AC3E}">
        <p14:creationId xmlns:p14="http://schemas.microsoft.com/office/powerpoint/2010/main" val="882015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38BA4A-8FC9-4CF7-B2B2-7A94997F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042"/>
            <a:ext cx="10515600" cy="441527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家庭、学校、社会、司法保护“四位一体”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9A0178-A7C7-467E-B207-C73400EFAB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91A0311-F2C1-409F-83A1-1FA5D65C6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1037"/>
            <a:ext cx="12192000" cy="651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2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44ED527-B9A6-4BD2-BD2A-EDBBEA589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3" y="-1"/>
            <a:ext cx="12192000" cy="8018585"/>
          </a:xfrm>
          <a:prstGeom prst="rect">
            <a:avLst/>
          </a:prstGeom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E198E9-6F63-47B4-81DC-9F786613D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522" y="649356"/>
            <a:ext cx="12059478" cy="5791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怎样保护未成年人健康成长？怎样预防未成年人违法犯罪？</a:t>
            </a:r>
            <a:endParaRPr lang="en-US" altLang="zh-CN" sz="3600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indent="0">
              <a:buNone/>
            </a:pPr>
            <a:r>
              <a:rPr lang="zh-CN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①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坚持家庭保护、学校保护、社会保护、司法保护四位一体，构筑四道防线，形成全社会保护未成年人的有效机制和良好风尚。。。</a:t>
            </a:r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②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国家、社会、学校和家庭应教育帮助未成年人懂得维护自己合法权益，增强自我保护意识和能力，增强社会责任感。。。</a:t>
            </a:r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③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未成年人自身要珍惜自己的权利，依法行使自己的权利，尊重和维护他人的权利，自觉履行公民应尽的义务。。。</a:t>
            </a:r>
          </a:p>
        </p:txBody>
      </p:sp>
    </p:spTree>
    <p:extLst>
      <p:ext uri="{BB962C8B-B14F-4D97-AF65-F5344CB8AC3E}">
        <p14:creationId xmlns:p14="http://schemas.microsoft.com/office/powerpoint/2010/main" val="168980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AE5191-B488-4912-A5F0-D8E7562A3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6318" y="253219"/>
            <a:ext cx="7799363" cy="1620350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分组合作：构建本框思维导图</a:t>
            </a:r>
            <a:br>
              <a:rPr lang="en-US" altLang="zh-CN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</a:br>
            <a:r>
              <a:rPr lang="zh-CN" altLang="en-US" b="1" dirty="0">
                <a:solidFill>
                  <a:srgbClr val="0070C0"/>
                </a:solidFill>
              </a:rPr>
              <a:t>各组派代表上台展示思维导图</a:t>
            </a:r>
            <a:br>
              <a:rPr lang="zh-CN" altLang="en-US" b="1" dirty="0">
                <a:solidFill>
                  <a:srgbClr val="0070C0"/>
                </a:solidFill>
              </a:rPr>
            </a:br>
            <a:endParaRPr lang="zh-CN" altLang="en-US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4" name="Picture 4" descr="MINDMAP2">
            <a:extLst>
              <a:ext uri="{FF2B5EF4-FFF2-40B4-BE49-F238E27FC236}">
                <a16:creationId xmlns:a16="http://schemas.microsoft.com/office/drawing/2014/main" id="{9012DB13-8D27-45A8-92C2-7BD478755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702" y="1491175"/>
            <a:ext cx="6227297" cy="53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henjingyuan">
            <a:extLst>
              <a:ext uri="{FF2B5EF4-FFF2-40B4-BE49-F238E27FC236}">
                <a16:creationId xmlns:a16="http://schemas.microsoft.com/office/drawing/2014/main" id="{69C20E77-CFC8-42A7-AF6C-74126D23B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1175"/>
            <a:ext cx="5964702" cy="53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099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3173</TotalTime>
  <Words>1293</Words>
  <Application>Microsoft Office PowerPoint</Application>
  <PresentationFormat>宽屏</PresentationFormat>
  <Paragraphs>101</Paragraphs>
  <Slides>15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等线</vt:lpstr>
      <vt:lpstr>等线 Light</vt:lpstr>
      <vt:lpstr>华文仿宋</vt:lpstr>
      <vt:lpstr>华文楷体</vt:lpstr>
      <vt:lpstr>楷体</vt:lpstr>
      <vt:lpstr>宋体</vt:lpstr>
      <vt:lpstr>Arial</vt:lpstr>
      <vt:lpstr>Office 主题​​</vt:lpstr>
      <vt:lpstr>时事小讲堂 主讲人：曾子睿       </vt:lpstr>
      <vt:lpstr>PowerPoint 演示文稿</vt:lpstr>
      <vt:lpstr>请结合材料分析广东省制定校园欺凌治理方案的原因。</vt:lpstr>
      <vt:lpstr>PowerPoint 演示文稿</vt:lpstr>
      <vt:lpstr>法律为我们护航</vt:lpstr>
      <vt:lpstr>保护未成年人成长的法律</vt:lpstr>
      <vt:lpstr>PowerPoint 演示文稿</vt:lpstr>
      <vt:lpstr>PowerPoint 演示文稿</vt:lpstr>
      <vt:lpstr>PowerPoint 演示文稿</vt:lpstr>
      <vt:lpstr>请判断下列情境分别属于哪种特殊保护，并指出判断的依据。 提示：从材料主语和保护对象着手，再结合内容判断。</vt:lpstr>
      <vt:lpstr>                                   下图一说明了什么？ 提示：一看表头即标题，二看内容，三看“注”；再横向对比，纵向对比，找出变化、趋势、存在的问题或成就，或解决的办法。</vt:lpstr>
      <vt:lpstr>分组合作探究：结合下图二，请为校园暴力的持续降低提出对策。 提示：多角度、多方面合力解决问题；理论H+具体H</vt:lpstr>
      <vt:lpstr>家庭、学校、社会、司法保护“四位一体”</vt:lpstr>
      <vt:lpstr>PowerPoint 演示文稿</vt:lpstr>
      <vt:lpstr>分组合作：构建本框思维导图 各组派代表上台展示思维导图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324</cp:revision>
  <dcterms:created xsi:type="dcterms:W3CDTF">2019-05-24T10:44:51Z</dcterms:created>
  <dcterms:modified xsi:type="dcterms:W3CDTF">2019-06-05T08:48:55Z</dcterms:modified>
</cp:coreProperties>
</file>