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59" r:id="rId4"/>
    <p:sldId id="260" r:id="rId5"/>
    <p:sldId id="261" r:id="rId6"/>
    <p:sldId id="263" r:id="rId7"/>
    <p:sldId id="266" r:id="rId8"/>
    <p:sldId id="268" r:id="rId9"/>
    <p:sldId id="269" r:id="rId10"/>
    <p:sldId id="274" r:id="rId11"/>
  </p:sldIdLst>
  <p:sldSz cx="9144000" cy="6858000" type="screen4x3"/>
  <p:notesSz cx="6858000" cy="9144000"/>
  <p:custDataLst>
    <p:tags r:id="rId15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BC00"/>
    <a:srgbClr val="99CC00"/>
    <a:srgbClr val="CC9900"/>
    <a:srgbClr val="CCA91B"/>
    <a:srgbClr val="F3F9FA"/>
    <a:srgbClr val="0066CC"/>
    <a:srgbClr val="BBE0E3"/>
    <a:srgbClr val="3D8F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0" d="100"/>
          <a:sy n="100" d="100"/>
        </p:scale>
        <p:origin x="868" y="60"/>
      </p:cViewPr>
      <p:guideLst>
        <p:guide orient="horz" pos="1083"/>
        <p:guide pos="9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gs" Target="tags/tag2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8F8366A-A282-4C06-A806-EA47CF1F96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A56812-B72F-4157-A6D0-9CD80EA9654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wmf"/><Relationship Id="rId2" Type="http://schemas.openxmlformats.org/officeDocument/2006/relationships/oleObject" Target="../embeddings/oleObject2.bin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圆角矩形 1"/>
          <p:cNvSpPr/>
          <p:nvPr/>
        </p:nvSpPr>
        <p:spPr>
          <a:xfrm>
            <a:off x="611560" y="2150518"/>
            <a:ext cx="3285365" cy="68080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动动手：练习停表的使用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1540" y="3429000"/>
            <a:ext cx="4357718" cy="1749966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　　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老师将一个球从高处释放。同学听到球第一次撞击地面的声音开始计时，听到第二次撞击地面的声音停止计时，并比较计时结果。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pic>
        <p:nvPicPr>
          <p:cNvPr id="4" name="图片 3" descr="2006080617535651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76643" y="2382597"/>
            <a:ext cx="3655797" cy="2803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1"/>
          <p:cNvSpPr txBox="1"/>
          <p:nvPr/>
        </p:nvSpPr>
        <p:spPr>
          <a:xfrm>
            <a:off x="2185988" y="1285875"/>
            <a:ext cx="3149600" cy="4603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第四节  测量平均速度</a:t>
            </a:r>
            <a:endParaRPr lang="zh-CN" altLang="en-US" sz="24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4" name="TextBox 1"/>
          <p:cNvSpPr txBox="1"/>
          <p:nvPr/>
        </p:nvSpPr>
        <p:spPr>
          <a:xfrm>
            <a:off x="971550" y="708025"/>
            <a:ext cx="3960813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实验：测量物体运动的平均速度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5675" y="1846263"/>
            <a:ext cx="1474788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实验原理：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3281363" y="1403350"/>
          <a:ext cx="1162050" cy="128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55600" imgH="393065" progId="Equation.3">
                  <p:embed/>
                </p:oleObj>
              </mc:Choice>
              <mc:Fallback>
                <p:oleObj name="" r:id="rId1" imgW="355600" imgH="393065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81363" y="1403350"/>
                        <a:ext cx="1162050" cy="1285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65163" y="3059113"/>
            <a:ext cx="4572000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实验器材：小车、斜面、停表、刻度尺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88" y="3827463"/>
            <a:ext cx="7786687" cy="2190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46125" y="771525"/>
            <a:ext cx="27654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实验装置组装：如下图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738" y="1493838"/>
            <a:ext cx="8215312" cy="2503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728663" y="4284663"/>
            <a:ext cx="7889875" cy="9906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　　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注意：调整斜面呈较小的坡度，使小车从静止释放，可加速下滑即可，并且不会滑落斜面。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2" name="TextBox 1"/>
          <p:cNvSpPr txBox="1"/>
          <p:nvPr/>
        </p:nvSpPr>
        <p:spPr>
          <a:xfrm>
            <a:off x="714375" y="458788"/>
            <a:ext cx="302577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实验步骤：课本第</a:t>
            </a:r>
            <a:r>
              <a:rPr lang="en-US" altLang="zh-CN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23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页。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5123" name="Text Box 4"/>
          <p:cNvSpPr txBox="1"/>
          <p:nvPr/>
        </p:nvSpPr>
        <p:spPr>
          <a:xfrm>
            <a:off x="714375" y="1200150"/>
            <a:ext cx="5883275" cy="160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注意：</a:t>
            </a:r>
            <a:r>
              <a:rPr lang="en-US" altLang="zh-CN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．小车运动距离为车头到车头的距离。</a:t>
            </a:r>
            <a:endParaRPr lang="en-US" altLang="zh-CN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2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．小车从斜面顶端要从静止释放。</a:t>
            </a:r>
            <a:endParaRPr lang="en-US" altLang="zh-CN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3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．测量过程中不要改变斜面的坡度。</a:t>
            </a:r>
            <a:endParaRPr lang="en-US" altLang="zh-CN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（同组的两名同学分别完成一次，并对比。）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grpSp>
        <p:nvGrpSpPr>
          <p:cNvPr id="5124" name="Group 15"/>
          <p:cNvGrpSpPr/>
          <p:nvPr/>
        </p:nvGrpSpPr>
        <p:grpSpPr>
          <a:xfrm>
            <a:off x="714375" y="3249613"/>
            <a:ext cx="4194175" cy="3000375"/>
            <a:chOff x="434" y="2430"/>
            <a:chExt cx="2642" cy="1890"/>
          </a:xfrm>
        </p:grpSpPr>
        <p:pic>
          <p:nvPicPr>
            <p:cNvPr id="5126" name="图片 5"/>
            <p:cNvPicPr>
              <a:picLocks noChangeAspect="1"/>
            </p:cNvPicPr>
            <p:nvPr/>
          </p:nvPicPr>
          <p:blipFill>
            <a:blip r:embed="rId1"/>
            <a:srcRect b="36598"/>
            <a:stretch>
              <a:fillRect/>
            </a:stretch>
          </p:blipFill>
          <p:spPr>
            <a:xfrm>
              <a:off x="434" y="2650"/>
              <a:ext cx="2642" cy="1670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8" name="直接连接符 7"/>
            <p:cNvCxnSpPr/>
            <p:nvPr/>
          </p:nvCxnSpPr>
          <p:spPr>
            <a:xfrm rot="5400000">
              <a:off x="855" y="2745"/>
              <a:ext cx="675" cy="4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rot="5400000">
              <a:off x="2340" y="2880"/>
              <a:ext cx="675" cy="4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箭头连接符 10"/>
            <p:cNvCxnSpPr/>
            <p:nvPr/>
          </p:nvCxnSpPr>
          <p:spPr>
            <a:xfrm>
              <a:off x="1260" y="2520"/>
              <a:ext cx="1350" cy="18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30" name="TextBox 11"/>
            <p:cNvSpPr txBox="1"/>
            <p:nvPr/>
          </p:nvSpPr>
          <p:spPr>
            <a:xfrm>
              <a:off x="1710" y="2610"/>
              <a:ext cx="349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3600" b="1" dirty="0">
                  <a:solidFill>
                    <a:srgbClr val="FF0000"/>
                  </a:solidFill>
                </a:rPr>
                <a:t>S</a:t>
              </a:r>
              <a:r>
                <a:rPr lang="en-US" altLang="zh-CN" sz="3600" b="1" baseline="-25000" dirty="0">
                  <a:solidFill>
                    <a:srgbClr val="FF0000"/>
                  </a:solidFill>
                </a:rPr>
                <a:t>2</a:t>
              </a:r>
              <a:endParaRPr lang="zh-CN" altLang="en-US" sz="36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5125" name="图片 13"/>
          <p:cNvPicPr>
            <a:picLocks noChangeAspect="1"/>
          </p:cNvPicPr>
          <p:nvPr/>
        </p:nvPicPr>
        <p:blipFill>
          <a:blip r:embed="rId2"/>
          <a:srcRect b="40924"/>
          <a:stretch>
            <a:fillRect/>
          </a:stretch>
        </p:blipFill>
        <p:spPr>
          <a:xfrm>
            <a:off x="5157788" y="3529013"/>
            <a:ext cx="3097212" cy="27225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6" name="TextBox 1"/>
          <p:cNvSpPr txBox="1"/>
          <p:nvPr/>
        </p:nvSpPr>
        <p:spPr>
          <a:xfrm>
            <a:off x="714375" y="1214438"/>
            <a:ext cx="4572000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实验记录表格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Wingdings" panose="05000000000000000000" pitchFamily="2" charset="2"/>
              </a:rPr>
              <a:t>：（记录结果要有单位）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graphicFrame>
        <p:nvGraphicFramePr>
          <p:cNvPr id="9300" name="Group 8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92163" y="1779588"/>
          <a:ext cx="7429500" cy="2025650"/>
        </p:xfrm>
        <a:graphic>
          <a:graphicData uri="http://schemas.openxmlformats.org/drawingml/2006/table">
            <a:tbl>
              <a:tblPr/>
              <a:tblGrid>
                <a:gridCol w="2476500"/>
                <a:gridCol w="2476500"/>
                <a:gridCol w="2476500"/>
              </a:tblGrid>
              <a:tr h="6604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   路 程</a:t>
                      </a: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g</a:t>
                      </a:r>
                      <a:endParaRPr kumimoji="0" lang="en-US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 运动时间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 平均速度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6667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1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s</a:t>
                      </a:r>
                      <a:r>
                        <a:rPr kumimoji="0" lang="en-US" altLang="zh-CN" sz="24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1</a:t>
                      </a: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=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t</a:t>
                      </a:r>
                      <a:r>
                        <a:rPr kumimoji="0" lang="en-US" altLang="zh-CN" sz="24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1</a:t>
                      </a: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=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v</a:t>
                      </a:r>
                      <a:r>
                        <a:rPr kumimoji="0" lang="en-US" altLang="zh-CN" sz="24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1</a:t>
                      </a: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=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6985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1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s</a:t>
                      </a:r>
                      <a:r>
                        <a:rPr kumimoji="0" lang="en-US" altLang="zh-CN" sz="24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2</a:t>
                      </a: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=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1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t</a:t>
                      </a:r>
                      <a:r>
                        <a:rPr kumimoji="0" lang="en-US" altLang="zh-CN" sz="2400" b="0" i="0" u="none" strike="noStrike" cap="none" normalizeH="0" baseline="-2500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2</a:t>
                      </a: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=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v</a:t>
                      </a:r>
                      <a:r>
                        <a:rPr kumimoji="0" lang="en-US" altLang="zh-CN" sz="24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2</a:t>
                      </a: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=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仿宋" panose="02010609060101010101" pitchFamily="49" charset="-122"/>
                        <a:ea typeface="仿宋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D8F9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  <p:sp>
        <p:nvSpPr>
          <p:cNvPr id="6165" name="Text Box 22"/>
          <p:cNvSpPr txBox="1"/>
          <p:nvPr/>
        </p:nvSpPr>
        <p:spPr>
          <a:xfrm>
            <a:off x="1062038" y="4017963"/>
            <a:ext cx="5715000" cy="452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．你的数据和其他同学相同吗？为什么？</a:t>
            </a:r>
            <a:endParaRPr lang="en-US" altLang="zh-CN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9" name="Text Box 29"/>
          <p:cNvSpPr txBox="1"/>
          <p:nvPr/>
        </p:nvSpPr>
        <p:spPr>
          <a:xfrm>
            <a:off x="1150938" y="4402138"/>
            <a:ext cx="6030912" cy="56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不相同。因为斜面的坡度、选取路程等不同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6167" name="Text Box 4"/>
          <p:cNvSpPr txBox="1"/>
          <p:nvPr/>
        </p:nvSpPr>
        <p:spPr>
          <a:xfrm>
            <a:off x="992188" y="4967288"/>
            <a:ext cx="6189662" cy="452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．如何得出小车在整段路程中，后半段的平均速度？　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/>
        </p:nvGraphicFramePr>
        <p:xfrm>
          <a:off x="5446713" y="5524500"/>
          <a:ext cx="1755775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735965" imgH="444500" progId="Equation.DSMT4">
                  <p:embed/>
                </p:oleObj>
              </mc:Choice>
              <mc:Fallback>
                <p:oleObj name="" r:id="rId2" imgW="735965" imgH="4445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46713" y="5524500"/>
                        <a:ext cx="1755775" cy="1058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46125" y="1179513"/>
            <a:ext cx="1844675" cy="461963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扩展性实验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8195" name="Text Box 4"/>
          <p:cNvSpPr txBox="1"/>
          <p:nvPr/>
        </p:nvSpPr>
        <p:spPr>
          <a:xfrm>
            <a:off x="341313" y="4694238"/>
            <a:ext cx="6019800" cy="838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尝试实验：</a:t>
            </a:r>
            <a:r>
              <a:rPr lang="en-US" altLang="zh-CN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．测量小车在斜面上运动的速度。</a:t>
            </a:r>
            <a:endParaRPr lang="en-US" altLang="zh-CN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    2</a:t>
            </a:r>
            <a:r>
              <a:rPr lang="zh-CN" altLang="en-US" sz="2000" b="1" dirty="0">
                <a:solidFill>
                  <a:srgbClr val="00206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．测量人行走的速度变化。</a:t>
            </a:r>
            <a:endParaRPr lang="zh-CN" altLang="en-US" sz="2000" b="1" dirty="0">
              <a:solidFill>
                <a:srgbClr val="00206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8196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6863" y="1916113"/>
            <a:ext cx="4098925" cy="23574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8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1263" y="1538288"/>
            <a:ext cx="3705225" cy="2381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4" name="TextBox 1"/>
          <p:cNvSpPr txBox="1"/>
          <p:nvPr/>
        </p:nvSpPr>
        <p:spPr>
          <a:xfrm>
            <a:off x="611188" y="458788"/>
            <a:ext cx="2038350" cy="666750"/>
          </a:xfrm>
          <a:prstGeom prst="rect">
            <a:avLst/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小资料：</a:t>
            </a:r>
            <a:endParaRPr lang="zh-CN" altLang="en-US" sz="3600" b="1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195" name="矩形 2"/>
          <p:cNvSpPr/>
          <p:nvPr/>
        </p:nvSpPr>
        <p:spPr>
          <a:xfrm>
            <a:off x="671513" y="4778375"/>
            <a:ext cx="7929562" cy="1139825"/>
          </a:xfrm>
          <a:prstGeom prst="rect">
            <a:avLst/>
          </a:prstGeom>
          <a:solidFill>
            <a:srgbClr val="BBE0E3"/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0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由于超声波指向性强，能量消耗缓慢，在介质中传播的距离较远，因而超声波经常用于距离的测量，如测距仪和物位测量仪等都可以通过超声波来实现。</a:t>
            </a:r>
            <a:endParaRPr lang="zh-CN" altLang="en-US" sz="2000" b="1" dirty="0">
              <a:solidFill>
                <a:srgbClr val="00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4" name="图片 3" descr="0925342494-0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85720" y="1928802"/>
            <a:ext cx="4286280" cy="2230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图片 4" descr="200805222120041190011319-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714876" y="1928802"/>
            <a:ext cx="4339844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198" name="TextBox 5"/>
          <p:cNvSpPr txBox="1"/>
          <p:nvPr/>
        </p:nvSpPr>
        <p:spPr>
          <a:xfrm>
            <a:off x="1322388" y="4143375"/>
            <a:ext cx="662781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倒车雷达                  超声测速仪</a:t>
            </a:r>
            <a:endParaRPr lang="zh-CN" altLang="en-US" sz="28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图片 5"/>
          <p:cNvPicPr>
            <a:picLocks noChangeAspect="1"/>
          </p:cNvPicPr>
          <p:nvPr/>
        </p:nvPicPr>
        <p:blipFill>
          <a:blip r:embed="rId1"/>
          <a:srcRect t="4744"/>
          <a:stretch>
            <a:fillRect/>
          </a:stretch>
        </p:blipFill>
        <p:spPr>
          <a:xfrm>
            <a:off x="52388" y="98425"/>
            <a:ext cx="9097962" cy="6499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圆角矩形 5"/>
          <p:cNvSpPr/>
          <p:nvPr/>
        </p:nvSpPr>
        <p:spPr>
          <a:xfrm>
            <a:off x="274320" y="98425"/>
            <a:ext cx="8595360" cy="2004695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拓展：地铁车站的自动扶梯</a:t>
            </a:r>
            <a:r>
              <a:rPr lang="en-US" altLang="zh-CN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在</a:t>
            </a:r>
            <a:r>
              <a:rPr lang="en-US" altLang="zh-CN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</a:t>
            </a:r>
            <a:r>
              <a:rPr lang="zh-CN" altLang="en-US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分钟内可以把一个站在扶梯底端的人送上去</a:t>
            </a:r>
            <a:r>
              <a:rPr lang="en-US" altLang="zh-CN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.</a:t>
            </a:r>
            <a:r>
              <a:rPr lang="zh-CN" altLang="en-US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如果自动扶梯不动</a:t>
            </a:r>
            <a:r>
              <a:rPr lang="en-US" altLang="zh-CN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人沿着自动扶梯走上去需要</a:t>
            </a:r>
            <a:r>
              <a:rPr lang="en-US" altLang="zh-CN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3</a:t>
            </a:r>
            <a:r>
              <a:rPr lang="zh-CN" altLang="en-US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分钟</a:t>
            </a:r>
            <a:r>
              <a:rPr lang="en-US" altLang="zh-CN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那么人沿着运动的扶梯走上去需多少时间</a:t>
            </a:r>
            <a:r>
              <a:rPr lang="en-US" altLang="zh-CN" sz="2800" b="1" dirty="0">
                <a:solidFill>
                  <a:srgbClr val="7030A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?</a:t>
            </a:r>
            <a:endParaRPr lang="zh-CN" altLang="en-US" sz="2800" b="1" dirty="0">
              <a:solidFill>
                <a:srgbClr val="7030A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6375" y="3924300"/>
            <a:ext cx="84734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2060"/>
                </a:solidFill>
                <a:latin typeface="+mj-ea"/>
                <a:ea typeface="+mj-ea"/>
                <a:cs typeface="+mj-ea"/>
              </a:rPr>
              <a:t>思考</a:t>
            </a:r>
            <a:r>
              <a:rPr lang="en-US" altLang="zh-CN" sz="2400" b="1" dirty="0">
                <a:solidFill>
                  <a:srgbClr val="002060"/>
                </a:solidFill>
                <a:latin typeface="+mj-ea"/>
                <a:ea typeface="+mj-ea"/>
                <a:cs typeface="+mj-ea"/>
              </a:rPr>
              <a:t>2</a:t>
            </a:r>
            <a:r>
              <a:rPr lang="zh-CN" altLang="en-US" sz="2400" b="1" dirty="0">
                <a:solidFill>
                  <a:srgbClr val="002060"/>
                </a:solidFill>
                <a:latin typeface="+mj-ea"/>
                <a:ea typeface="+mj-ea"/>
                <a:cs typeface="+mj-ea"/>
              </a:rPr>
              <a:t>：</a:t>
            </a:r>
            <a:r>
              <a:rPr lang="zh-CN" altLang="zh-CN" sz="2400" b="1" dirty="0">
                <a:solidFill>
                  <a:srgbClr val="002060"/>
                </a:solidFill>
                <a:latin typeface="+mj-ea"/>
                <a:ea typeface="+mj-ea"/>
                <a:cs typeface="+mj-ea"/>
              </a:rPr>
              <a:t>小华家到学校的路有一段上坡，一段下坡，上坡距离占整个距离的2／5, 下坡距离占整个距离的3／5，上坡速度是下坡速度的三分之二。假设他上坡速度与下坡速度均不变，他从家到学校用了36分钟，问他从学校到家要多长时间？</a:t>
            </a:r>
            <a:endParaRPr lang="zh-CN" altLang="zh-CN" sz="2400" b="1" dirty="0">
              <a:solidFill>
                <a:srgbClr val="002060"/>
              </a:solidFill>
              <a:latin typeface="+mj-ea"/>
              <a:ea typeface="+mj-ea"/>
              <a:cs typeface="+mj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31800" y="2393950"/>
            <a:ext cx="72009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333333"/>
                </a:solidFill>
                <a:latin typeface="zuoyeFont_mathFont"/>
              </a:rPr>
              <a:t>思考</a:t>
            </a:r>
            <a:r>
              <a:rPr lang="en-US" altLang="zh-CN" sz="2400" b="1" dirty="0">
                <a:solidFill>
                  <a:srgbClr val="333333"/>
                </a:solidFill>
                <a:latin typeface="zuoyeFont_mathFont"/>
              </a:rPr>
              <a:t>1</a:t>
            </a:r>
            <a:r>
              <a:rPr lang="zh-CN" altLang="en-US" sz="2400" b="1" dirty="0">
                <a:solidFill>
                  <a:srgbClr val="333333"/>
                </a:solidFill>
                <a:latin typeface="zuoyeFont_mathFont"/>
              </a:rPr>
              <a:t>：一个物体做变速直线运动</a:t>
            </a:r>
            <a:r>
              <a:rPr lang="en-US" altLang="zh-CN" sz="2400" b="1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b="1" dirty="0">
                <a:solidFill>
                  <a:srgbClr val="333333"/>
                </a:solidFill>
                <a:latin typeface="zuoyeFont_mathFont"/>
              </a:rPr>
              <a:t>前一半路程速度是</a:t>
            </a:r>
            <a:r>
              <a:rPr lang="en-US" altLang="zh-CN" sz="2400" b="1" dirty="0">
                <a:solidFill>
                  <a:srgbClr val="333333"/>
                </a:solidFill>
                <a:latin typeface="zuoyeFont_mathFont"/>
              </a:rPr>
              <a:t>V1,</a:t>
            </a:r>
            <a:r>
              <a:rPr lang="zh-CN" altLang="en-US" sz="2400" b="1" dirty="0">
                <a:solidFill>
                  <a:srgbClr val="333333"/>
                </a:solidFill>
                <a:latin typeface="zuoyeFont_mathFont"/>
              </a:rPr>
              <a:t>后一半速度是</a:t>
            </a:r>
            <a:r>
              <a:rPr lang="en-US" altLang="zh-CN" sz="2400" b="1" dirty="0">
                <a:solidFill>
                  <a:srgbClr val="333333"/>
                </a:solidFill>
                <a:latin typeface="zuoyeFont_mathFont"/>
              </a:rPr>
              <a:t>V2</a:t>
            </a:r>
            <a:r>
              <a:rPr lang="zh-CN" altLang="en-US" sz="2400" b="1" dirty="0">
                <a:solidFill>
                  <a:srgbClr val="333333"/>
                </a:solidFill>
                <a:latin typeface="zuoyeFont_mathFont"/>
              </a:rPr>
              <a:t>全程平均速度是多少？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67075" y="1628775"/>
            <a:ext cx="31394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0.75min=45s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文本框 3"/>
              <p:cNvSpPr txBox="1"/>
              <p:nvPr/>
            </p:nvSpPr>
            <p:spPr>
              <a:xfrm>
                <a:off x="6311900" y="2890520"/>
                <a:ext cx="1194435" cy="78359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b="1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altLang="zh-CN" sz="2400" b="1" i="1">
                              <a:latin typeface="Cambria Math" panose="02040503050406030204" charset="0"/>
                              <a:cs typeface="Cambria Math" panose="02040503050406030204" charset="0"/>
                            </a:rPr>
                            <m:t> +</m:t>
                          </m:r>
                          <m:sSub>
                            <m:sSubPr>
                              <m:ctrlP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n-US" altLang="zh-CN" sz="2400" b="1" i="1">
                                  <a:latin typeface="Cambria Math" panose="02040503050406030204" charset="0"/>
                                  <a:cs typeface="Cambria Math" panose="02040503050406030204" charset="0"/>
                                </a:rPr>
                                <m:t>𝟐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zh-CN" altLang="en-US" sz="2400" b="1"/>
              </a:p>
            </p:txBody>
          </p:sp>
        </mc:Choice>
        <mc:Fallback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1900" y="2890520"/>
                <a:ext cx="1194435" cy="783590"/>
              </a:xfrm>
              <a:prstGeom prst="rect">
                <a:avLst/>
              </a:prstGeom>
              <a:blipFill rotWithShape="1">
                <a:blip r:embed="rId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4617085" y="5454015"/>
            <a:ext cx="31394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38</a:t>
            </a:r>
            <a:r>
              <a:rPr lang="en-US" altLang="zh-CN" sz="3200" b="1">
                <a:solidFill>
                  <a:srgbClr val="FF0000"/>
                </a:solidFill>
              </a:rPr>
              <a:t>min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3" grpId="0"/>
      <p:bldP spid="3" grpId="1"/>
      <p:bldP spid="2" grpId="0"/>
      <p:bldP spid="2" grpId="1"/>
      <p:bldP spid="8" grpId="0"/>
      <p:bldP spid="8" grpId="1"/>
      <p:bldP spid="5" grpId="0"/>
      <p:bldP spid="5" grpId="1"/>
      <p:bldP spid="4" grpId="0"/>
      <p:bldP spid="4" grpId="1"/>
    </p:bldLst>
  </p:timing>
</p:sld>
</file>

<file path=ppt/tags/tag1.xml><?xml version="1.0" encoding="utf-8"?>
<p:tagLst xmlns:p="http://schemas.openxmlformats.org/presentationml/2006/main">
  <p:tag name="KSO_WM_UNIT_TABLE_BEAUTIFY" val="smartTable{ecd738eb-3851-4e85-940f-8681554d8b07}"/>
</p:tagLst>
</file>

<file path=ppt/tags/tag2.xml><?xml version="1.0" encoding="utf-8"?>
<p:tagLst xmlns:p="http://schemas.openxmlformats.org/presentationml/2006/main">
  <p:tag name="COMMONDATA" val="eyJoZGlkIjoiNmQ2MTlkYzQxMGVmMmUxNmJhMDY2Mzk0OGE4N2IzNjM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840</Words>
  <Application>WPS 演示</Application>
  <PresentationFormat>全屏显示(4:3)</PresentationFormat>
  <Paragraphs>74</Paragraphs>
  <Slides>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7" baseType="lpstr">
      <vt:lpstr>Arial</vt:lpstr>
      <vt:lpstr>宋体</vt:lpstr>
      <vt:lpstr>Wingdings</vt:lpstr>
      <vt:lpstr>Calibri</vt:lpstr>
      <vt:lpstr>等线</vt:lpstr>
      <vt:lpstr>仿宋</vt:lpstr>
      <vt:lpstr>楷体_GB2312</vt:lpstr>
      <vt:lpstr>新宋体</vt:lpstr>
      <vt:lpstr>华文仿宋</vt:lpstr>
      <vt:lpstr>华文楷体</vt:lpstr>
      <vt:lpstr>微软雅黑</vt:lpstr>
      <vt:lpstr>zuoyeFont_mathFont</vt:lpstr>
      <vt:lpstr>Segoe Print</vt:lpstr>
      <vt:lpstr>Arial Unicode MS</vt:lpstr>
      <vt:lpstr>Cambria Math</vt:lpstr>
      <vt:lpstr>Office 主题</vt:lpstr>
      <vt:lpstr>Equation.3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zzw</dc:creator>
  <cp:lastModifiedBy>Administrator</cp:lastModifiedBy>
  <cp:revision>86</cp:revision>
  <dcterms:created xsi:type="dcterms:W3CDTF">2012-04-12T21:29:15Z</dcterms:created>
  <dcterms:modified xsi:type="dcterms:W3CDTF">2022-09-13T02:22:15Z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5C5E56C08B934EE6A9FCC5AD7ED5D5E6</vt:lpwstr>
  </property>
  <property fmtid="{D5CDD505-2E9C-101B-9397-08002B2CF9AE}" pid="3" name="KSOProductBuildVer">
    <vt:lpwstr>2052-11.1.0.12019</vt:lpwstr>
  </property>
</Properties>
</file>