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13"/>
  </p:notesMasterIdLst>
  <p:sldIdLst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7104063" cy="10234613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9930" autoAdjust="0"/>
  </p:normalViewPr>
  <p:slideViewPr>
    <p:cSldViewPr snapToGrid="0">
      <p:cViewPr>
        <p:scale>
          <a:sx n="100" d="100"/>
          <a:sy n="100" d="100"/>
        </p:scale>
        <p:origin x="-282" y="-2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64B06-BB7C-47E1-81D3-7EAC764BB016}" type="datetimeFigureOut">
              <a:rPr lang="zh-CN" altLang="en-US" smtClean="0"/>
              <a:t>2018/5/21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768350"/>
            <a:ext cx="5113337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860925"/>
            <a:ext cx="5683250" cy="4605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470BC3-74B1-4A66-A7DA-B85C24BD02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0773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470BC3-74B1-4A66-A7DA-B85C24BD02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1709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7C4DDB-F316-4707-863E-64F2BB39E6F0}" type="slidenum">
              <a:rPr lang="zh-CN" altLang="en-US" smtClean="0">
                <a:solidFill>
                  <a:prstClr val="black"/>
                </a:solidFill>
              </a:rPr>
              <a:pPr/>
              <a:t>10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096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5F1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4099" name="图片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4013"/>
            <a:ext cx="9144000" cy="614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KSO_FD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3328E-B5EE-4D6B-988E-6126813A4EB1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4101" name="KSO_FT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2" name="KSO_FN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8513FE-7A52-44B3-AC6C-CC836128476D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4103" name="KSO_BC1"/>
          <p:cNvSpPr>
            <a:spLocks noGrp="1" noChangeArrowheads="1"/>
          </p:cNvSpPr>
          <p:nvPr>
            <p:ph type="subTitle" idx="1"/>
          </p:nvPr>
        </p:nvSpPr>
        <p:spPr>
          <a:xfrm>
            <a:off x="2208213" y="3843338"/>
            <a:ext cx="5414962" cy="547687"/>
          </a:xfrm>
        </p:spPr>
        <p:txBody>
          <a:bodyPr/>
          <a:lstStyle>
            <a:lvl1pPr marL="0" indent="0" algn="ctr">
              <a:buFont typeface="Webdings" pitchFamily="18" charset="2"/>
              <a:buNone/>
              <a:defRPr sz="1800">
                <a:solidFill>
                  <a:srgbClr val="6D6D6D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4104" name="KSO_BT1"/>
          <p:cNvSpPr>
            <a:spLocks noGrp="1" noChangeArrowheads="1"/>
          </p:cNvSpPr>
          <p:nvPr>
            <p:ph type="ctrTitle"/>
          </p:nvPr>
        </p:nvSpPr>
        <p:spPr>
          <a:xfrm>
            <a:off x="2206625" y="2806700"/>
            <a:ext cx="5483225" cy="10001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CD460-AE44-458E-8DB1-D2B4E48FC7ED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73D8F-0905-4734-95F4-E4F7DA01A63F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5644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FDBFB-8C95-4B1F-BEF6-E01C907FE3CD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5CF59-7FD5-43FE-9C66-8EF027CC7C36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41545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71475" y="1120775"/>
            <a:ext cx="4141788" cy="531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5663" y="1120775"/>
            <a:ext cx="4141787" cy="53133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FDF57-4DFB-4D39-8722-4086F9D73BD4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BDAD6-6855-468D-8B3D-08E66284255B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34294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3E54C-A823-4788-85C5-1FA6C874989F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3A921-4BE2-4F04-90C6-A7D92D9D5A6E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87774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5684B-3179-44F8-AFF9-93EB09B09819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EA7A2-5265-4AC7-ADAA-783EC945AE9C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9047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4E457-822B-4EF0-9A0C-9B2CFA7BECAF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A65E8-ADFD-4E4C-83F4-D5B365752B39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5984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401F1-731F-4B95-BADF-DBC5C0E87507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407D0-417C-45D6-9B65-A747362680CE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19305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7B61BF-4334-4E85-B5BC-E52C8C0DA39A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7D8D0-FC88-4FCA-B8C5-6C4019E71D37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1764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72C306-C430-44F9-96D0-CACB3A48527A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7A81E-01C9-41B3-A4CA-6C3D085D2544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5341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99250" y="166688"/>
            <a:ext cx="2108200" cy="62674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71475" y="166688"/>
            <a:ext cx="6175375" cy="6267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1D5AF-FBB5-4FBC-A3EC-C9F359999744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A8488B-D226-4B41-B1B9-6FCAA48CFD2A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2439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438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210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8765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6946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589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440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4282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6170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236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0762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971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E5F1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75" name="KSO_FD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8650" y="6451600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0ABEDE05-8063-4701-853A-4C5FF5A3819D}" type="datetimeFigureOut">
              <a:rPr lang="zh-CN" altLang="en-US" smtClean="0"/>
              <a:pPr>
                <a:defRPr/>
              </a:pPr>
              <a:t>2018/5/21</a:t>
            </a:fld>
            <a:endParaRPr lang="en-US" altLang="zh-CN"/>
          </a:p>
        </p:txBody>
      </p:sp>
      <p:sp>
        <p:nvSpPr>
          <p:cNvPr id="3076" name="KSO_FT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28950" y="6461125"/>
            <a:ext cx="30861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077" name="KSO_FN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57950" y="6451600"/>
            <a:ext cx="20574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0080FEE-C9BF-4F52-88D0-5D95A8B740D2}" type="slidenum">
              <a:rPr lang="zh-CN" altLang="en-US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3078" name="KSO_BC1"/>
          <p:cNvSpPr>
            <a:spLocks noGrp="1" noChangeArrowheads="1"/>
          </p:cNvSpPr>
          <p:nvPr>
            <p:ph type="body" idx="1"/>
          </p:nvPr>
        </p:nvSpPr>
        <p:spPr bwMode="auto">
          <a:xfrm>
            <a:off x="371475" y="1120775"/>
            <a:ext cx="8435975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3079" name="KSO_BT1"/>
          <p:cNvSpPr>
            <a:spLocks noGrp="1" noChangeArrowheads="1"/>
          </p:cNvSpPr>
          <p:nvPr>
            <p:ph type="title"/>
          </p:nvPr>
        </p:nvSpPr>
        <p:spPr bwMode="auto">
          <a:xfrm>
            <a:off x="371475" y="166688"/>
            <a:ext cx="84359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+mj-lt"/>
          <a:ea typeface="+mj-ea"/>
          <a:cs typeface="+mj-cs"/>
        </a:defRPr>
      </a:lvl1pPr>
      <a:lvl2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2pPr>
      <a:lvl3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3pPr>
      <a:lvl4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4pPr>
      <a:lvl5pPr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5pPr>
      <a:lvl6pPr marL="4572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6pPr>
      <a:lvl7pPr marL="9144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7pPr>
      <a:lvl8pPr marL="13716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8pPr>
      <a:lvl9pPr marL="1828800" algn="l" defTabSz="685800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rgbClr val="218E8C"/>
          </a:solidFill>
          <a:latin typeface="微软雅黑" pitchFamily="34" charset="-122"/>
          <a:ea typeface="微软雅黑" pitchFamily="34" charset="-122"/>
        </a:defRPr>
      </a:lvl9pPr>
    </p:titleStyle>
    <p:bodyStyle>
      <a:lvl1pPr marL="361950" indent="-361950" algn="just" defTabSz="685800" rtl="0" eaLnBrk="1" fontAlgn="base" hangingPunct="1">
        <a:lnSpc>
          <a:spcPct val="110000"/>
        </a:lnSpc>
        <a:spcBef>
          <a:spcPts val="1200"/>
        </a:spcBef>
        <a:spcAft>
          <a:spcPct val="0"/>
        </a:spcAft>
        <a:buClr>
          <a:schemeClr val="accent1"/>
        </a:buClr>
        <a:buSzPct val="80000"/>
        <a:buFont typeface="Webdings" pitchFamily="18" charset="2"/>
        <a:buChar char="Ù"/>
        <a:defRPr sz="2400" b="1">
          <a:solidFill>
            <a:srgbClr val="218E8C"/>
          </a:solidFill>
          <a:latin typeface="+mn-lt"/>
          <a:ea typeface="+mn-ea"/>
          <a:cs typeface="+mn-cs"/>
        </a:defRPr>
      </a:lvl1pPr>
      <a:lvl2pPr marL="361950" indent="-361950" algn="l" defTabSz="685800" rtl="0" eaLnBrk="1" fontAlgn="base" hangingPunct="1">
        <a:lnSpc>
          <a:spcPct val="120000"/>
        </a:lnSpc>
        <a:spcBef>
          <a:spcPct val="0"/>
        </a:spcBef>
        <a:spcAft>
          <a:spcPts val="1200"/>
        </a:spcAft>
        <a:buClr>
          <a:srgbClr val="5CD3FF"/>
        </a:buClr>
        <a:buFont typeface="幼圆" pitchFamily="49" charset="-122"/>
        <a:buChar char=" "/>
        <a:defRPr sz="1600">
          <a:solidFill>
            <a:schemeClr val="tx1"/>
          </a:solidFill>
          <a:latin typeface="+mn-lt"/>
          <a:ea typeface="+mn-ea"/>
        </a:defRPr>
      </a:lvl2pPr>
      <a:lvl3pPr marL="857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Calibri" pitchFamily="34" charset="0"/>
          <a:ea typeface="+mn-ea"/>
        </a:defRPr>
      </a:lvl3pPr>
      <a:lvl4pPr marL="12001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>
          <a:solidFill>
            <a:schemeClr val="tx1"/>
          </a:solidFill>
          <a:latin typeface="Calibri" pitchFamily="34" charset="0"/>
          <a:ea typeface="+mn-ea"/>
        </a:defRPr>
      </a:lvl4pPr>
      <a:lvl5pPr marL="15430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>
          <a:solidFill>
            <a:schemeClr val="tx1"/>
          </a:solidFill>
          <a:latin typeface="Calibri" pitchFamily="34" charset="0"/>
          <a:ea typeface="+mn-ea"/>
        </a:defRPr>
      </a:lvl5pPr>
      <a:lvl6pPr marL="20002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>
          <a:solidFill>
            <a:schemeClr val="tx1"/>
          </a:solidFill>
          <a:latin typeface="Calibri" pitchFamily="34" charset="0"/>
          <a:ea typeface="+mn-ea"/>
        </a:defRPr>
      </a:lvl6pPr>
      <a:lvl7pPr marL="24574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>
          <a:solidFill>
            <a:schemeClr val="tx1"/>
          </a:solidFill>
          <a:latin typeface="Calibri" pitchFamily="34" charset="0"/>
          <a:ea typeface="+mn-ea"/>
        </a:defRPr>
      </a:lvl7pPr>
      <a:lvl8pPr marL="29146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>
          <a:solidFill>
            <a:schemeClr val="tx1"/>
          </a:solidFill>
          <a:latin typeface="Calibri" pitchFamily="34" charset="0"/>
          <a:ea typeface="+mn-ea"/>
        </a:defRPr>
      </a:lvl8pPr>
      <a:lvl9pPr marL="3371850" indent="-171450" algn="l" defTabSz="685800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300">
          <a:solidFill>
            <a:schemeClr val="tx1"/>
          </a:solidFill>
          <a:latin typeface="Calibri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2018/5/21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60395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ziliao/" TargetMode="External"/><Relationship Id="rId18" Type="http://schemas.openxmlformats.org/officeDocument/2006/relationships/hyperlink" Target="http://www.1ppt.cn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image" Target="../media/image4.png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notesSlide" Target="../notesSlides/notesSlide2.xml"/><Relationship Id="rId16" Type="http://schemas.openxmlformats.org/officeDocument/2006/relationships/hyperlink" Target="http://www.1ppt.com/shiti/" TargetMode="Externa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fanwen/" TargetMode="External"/><Relationship Id="rId10" Type="http://schemas.openxmlformats.org/officeDocument/2006/relationships/hyperlink" Target="http://www.1ppt.com/powerpoint/" TargetMode="External"/><Relationship Id="rId19" Type="http://schemas.openxmlformats.org/officeDocument/2006/relationships/image" Target="../media/image2.png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 noChangeArrowheads="1"/>
          </p:cNvSpPr>
          <p:nvPr/>
        </p:nvSpPr>
        <p:spPr bwMode="auto">
          <a:xfrm>
            <a:off x="0" y="2425701"/>
            <a:ext cx="9144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2pPr>
            <a:lvl3pPr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3pPr>
            <a:lvl4pPr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4pPr>
            <a:lvl5pPr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5pPr>
            <a:lvl6pPr marL="45720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6pPr>
            <a:lvl7pPr marL="91440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7pPr>
            <a:lvl8pPr marL="137160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8pPr>
            <a:lvl9pPr marL="1828800" algn="l" defTabSz="685800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218E8C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algn="ctr"/>
            <a:r>
              <a:rPr lang="zh-CN" altLang="en-US" sz="6000" spc="600" dirty="0" smtClean="0">
                <a:latin typeface="微软雅黑" pitchFamily="34" charset="-122"/>
                <a:ea typeface="微软雅黑" pitchFamily="34" charset="-122"/>
              </a:rPr>
              <a:t>憧憬美好集体</a:t>
            </a:r>
            <a:endParaRPr lang="zh-CN" altLang="en-US" sz="6000" spc="600" dirty="0" smtClean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78981" y="5554320"/>
            <a:ext cx="5186035" cy="470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en-US" altLang="zh-CN" sz="2400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模板网</a:t>
            </a:r>
            <a:r>
              <a:rPr lang="en-US" altLang="zh-CN" sz="2400" b="1" kern="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-WWW.1PPT.COM</a:t>
            </a:r>
            <a:endParaRPr lang="en-US" altLang="zh-CN" sz="2400" b="1" kern="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78981" y="1101209"/>
            <a:ext cx="41066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华文楷体" pitchFamily="2" charset="-122"/>
                <a:ea typeface="华文楷体" pitchFamily="2" charset="-122"/>
              </a:rPr>
              <a:t>第八课 美好集体有我在</a:t>
            </a:r>
          </a:p>
        </p:txBody>
      </p:sp>
    </p:spTree>
    <p:extLst>
      <p:ext uri="{BB962C8B-B14F-4D97-AF65-F5344CB8AC3E}">
        <p14:creationId xmlns:p14="http://schemas.microsoft.com/office/powerpoint/2010/main" val="11419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523875" y="1162050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学</a:t>
            </a:r>
            <a:r>
              <a:rPr lang="zh-CN" altLang="en-US" dirty="0" smtClean="0"/>
              <a:t>习目标：</a:t>
            </a:r>
          </a:p>
          <a:p>
            <a:pPr eaLnBrk="1" hangingPunct="1"/>
            <a:r>
              <a:rPr lang="zh-CN" altLang="en-US" dirty="0" smtClean="0"/>
              <a:t>①学习过集体生活是我们青春成长的必经之路。</a:t>
            </a:r>
          </a:p>
          <a:p>
            <a:pPr eaLnBrk="1" hangingPunct="1"/>
            <a:r>
              <a:rPr lang="zh-CN" altLang="en-US" dirty="0" smtClean="0"/>
              <a:t>②在集体中，我们学会接纳、理解和包容；</a:t>
            </a:r>
          </a:p>
          <a:p>
            <a:r>
              <a:rPr lang="zh-CN" altLang="en-US" dirty="0" smtClean="0"/>
              <a:t>③学</a:t>
            </a:r>
            <a:r>
              <a:rPr lang="zh-CN" altLang="en-US" dirty="0" smtClean="0"/>
              <a:t>会在不同中寻找共同，经历成长；学会互相帮助，创造更好的共同生活。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571500" y="1323975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教</a:t>
            </a:r>
            <a:r>
              <a:rPr lang="zh-CN" altLang="en-US" dirty="0" smtClean="0"/>
              <a:t>学重点：</a:t>
            </a:r>
          </a:p>
          <a:p>
            <a:pPr eaLnBrk="1" hangingPunct="1"/>
            <a:r>
              <a:rPr lang="zh-CN" altLang="en-US" dirty="0" smtClean="0"/>
              <a:t>在集体中，我们学会接纳、理解和包容；学会在不同中寻找共同，经历成长。</a:t>
            </a:r>
          </a:p>
          <a:p>
            <a:pPr eaLnBrk="1" hangingPunct="1"/>
            <a:r>
              <a:rPr lang="zh-CN" altLang="en-US" dirty="0" smtClean="0"/>
              <a:t>教</a:t>
            </a:r>
            <a:r>
              <a:rPr lang="zh-CN" altLang="en-US" dirty="0" smtClean="0"/>
              <a:t>学难点：</a:t>
            </a:r>
          </a:p>
          <a:p>
            <a:pPr eaLnBrk="1" hangingPunct="1"/>
            <a:r>
              <a:rPr lang="zh-CN" altLang="en-US" dirty="0" smtClean="0"/>
              <a:t>学会互相帮助，创造更好的共同生活。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647700" y="1162050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一、 创设情景  激情导入</a:t>
            </a:r>
          </a:p>
          <a:p>
            <a:pPr eaLnBrk="1" hangingPunct="1"/>
            <a:r>
              <a:rPr lang="zh-CN" altLang="en-US" dirty="0" smtClean="0"/>
              <a:t>1. 教师播放歌曲 《众人划桨开大船》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428625" y="781050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二、 学案引导  自主学习</a:t>
            </a:r>
          </a:p>
          <a:p>
            <a:pPr eaLnBrk="1" hangingPunct="1"/>
            <a:r>
              <a:rPr lang="zh-CN" altLang="en-US" dirty="0" smtClean="0"/>
              <a:t>阅读书本P72——76完成下列问题：</a:t>
            </a:r>
          </a:p>
          <a:p>
            <a:pPr eaLnBrk="1" hangingPunct="1"/>
            <a:r>
              <a:rPr lang="zh-CN" altLang="en-US" dirty="0" smtClean="0"/>
              <a:t>（1） 愿景是集体的精神动力之源，是推动集体发展的的内驱力。</a:t>
            </a:r>
          </a:p>
          <a:p>
            <a:pPr eaLnBrk="1" hangingPunct="1"/>
            <a:r>
              <a:rPr lang="zh-CN" altLang="en-US" dirty="0" smtClean="0"/>
              <a:t>（2） 美好集体是我们共同学习、共同生活的精神家园，引领我们成长。</a:t>
            </a:r>
          </a:p>
          <a:p>
            <a:pPr eaLnBrk="1" hangingPunct="1"/>
            <a:r>
              <a:rPr lang="zh-CN" altLang="en-US" dirty="0" smtClean="0"/>
              <a:t>（3）美好集体是充满关怀与友爱的。让每个人都感受到集体的温暖。</a:t>
            </a:r>
          </a:p>
          <a:p>
            <a:pPr eaLnBrk="1" hangingPunct="1"/>
            <a:r>
              <a:rPr lang="zh-CN" altLang="en-US" dirty="0" smtClean="0"/>
              <a:t>（</a:t>
            </a:r>
            <a:r>
              <a:rPr lang="zh-CN" altLang="en-US" dirty="0" smtClean="0"/>
              <a:t>4）你对美好集体是如何理解的？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485775" y="1238250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三、 聚焦主题  合作探究</a:t>
            </a:r>
          </a:p>
          <a:p>
            <a:pPr eaLnBrk="1" hangingPunct="1"/>
            <a:r>
              <a:rPr lang="zh-CN" altLang="en-US" dirty="0" smtClean="0"/>
              <a:t>出示名人名言，学生集体朗读</a:t>
            </a:r>
          </a:p>
          <a:p>
            <a:pPr eaLnBrk="1" hangingPunct="1"/>
            <a:r>
              <a:rPr lang="zh-CN" altLang="en-US" dirty="0" smtClean="0"/>
              <a:t>探究一：共同的目标，前进的动力</a:t>
            </a:r>
          </a:p>
          <a:p>
            <a:pPr eaLnBrk="1" hangingPunct="1"/>
            <a:r>
              <a:rPr lang="zh-CN" altLang="en-US" dirty="0" smtClean="0"/>
              <a:t>活动一：共同的愿景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285750" y="819150"/>
            <a:ext cx="8477250" cy="4525963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探究二：良好的氛围</a:t>
            </a:r>
          </a:p>
          <a:p>
            <a:pPr eaLnBrk="1" hangingPunct="1"/>
            <a:r>
              <a:rPr lang="zh-CN" altLang="en-US" dirty="0" smtClean="0"/>
              <a:t>活动二：良好建议 关怀与友爱</a:t>
            </a:r>
          </a:p>
          <a:p>
            <a:pPr eaLnBrk="1" hangingPunct="1"/>
            <a:r>
              <a:rPr lang="zh-CN" altLang="en-US" dirty="0" smtClean="0"/>
              <a:t>活动过程</a:t>
            </a:r>
            <a:r>
              <a:rPr lang="zh-CN" altLang="en-US" dirty="0" smtClean="0"/>
              <a:t>：</a:t>
            </a:r>
            <a:endParaRPr lang="en-US" altLang="zh-CN" dirty="0" smtClean="0"/>
          </a:p>
          <a:p>
            <a:pPr eaLnBrk="1" hangingPunct="1"/>
            <a:r>
              <a:rPr lang="zh-CN" altLang="en-US" dirty="0" smtClean="0"/>
              <a:t>1</a:t>
            </a:r>
            <a:r>
              <a:rPr lang="zh-CN" altLang="en-US" dirty="0" smtClean="0"/>
              <a:t>、在集体生活中，你会像张聪一样乐于发表自己的见解吗？为什么？</a:t>
            </a:r>
          </a:p>
          <a:p>
            <a:pPr eaLnBrk="1" hangingPunct="1"/>
            <a:r>
              <a:rPr lang="zh-CN" altLang="en-US" dirty="0" smtClean="0"/>
              <a:t>2</a:t>
            </a:r>
            <a:r>
              <a:rPr lang="zh-CN" altLang="en-US" dirty="0" smtClean="0"/>
              <a:t>、为你所在的班集体提两条合理化建议，并思考这些建议会给班集体带来哪些变化。</a:t>
            </a:r>
          </a:p>
          <a:p>
            <a:pPr eaLnBrk="1" hangingPunct="1"/>
            <a:r>
              <a:rPr lang="zh-CN" altLang="en-US" dirty="0" smtClean="0"/>
              <a:t>3</a:t>
            </a:r>
            <a:r>
              <a:rPr lang="zh-CN" altLang="en-US" dirty="0" smtClean="0"/>
              <a:t>、教师总结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485775" y="942975"/>
            <a:ext cx="8229600" cy="4525963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探究三：善于合作，充满活力</a:t>
            </a:r>
          </a:p>
          <a:p>
            <a:pPr eaLnBrk="1" hangingPunct="1"/>
            <a:r>
              <a:rPr lang="zh-CN" altLang="en-US" dirty="0" smtClean="0"/>
              <a:t>活动三：第74页“探究与分享”</a:t>
            </a:r>
          </a:p>
          <a:p>
            <a:pPr eaLnBrk="1" hangingPunct="1"/>
            <a:r>
              <a:rPr lang="zh-CN" altLang="en-US" dirty="0" smtClean="0"/>
              <a:t>▲如果你是小梁，面对不同同学的态度，你会有怎样的感受？ </a:t>
            </a:r>
          </a:p>
          <a:p>
            <a:pPr eaLnBrk="1" hangingPunct="1"/>
            <a:r>
              <a:rPr lang="zh-CN" altLang="en-US" dirty="0" smtClean="0"/>
              <a:t>▲你怎样看待上述同学的做法？</a:t>
            </a:r>
          </a:p>
          <a:p>
            <a:pPr eaLnBrk="1" hangingPunct="1"/>
            <a:r>
              <a:rPr lang="zh-CN" altLang="en-US" dirty="0" smtClean="0"/>
              <a:t>▲请你猜一猜：那封信里写了些什么？</a:t>
            </a:r>
          </a:p>
          <a:p>
            <a:pPr eaLnBrk="1" hangingPunct="1"/>
            <a:r>
              <a:rPr lang="zh-CN" altLang="en-US" dirty="0" smtClean="0"/>
              <a:t>▲你认为还可以为小梁提供哪些帮助？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466725" y="733425"/>
            <a:ext cx="8362950" cy="5067300"/>
          </a:xfrm>
        </p:spPr>
        <p:txBody>
          <a:bodyPr/>
          <a:lstStyle/>
          <a:p>
            <a:pPr eaLnBrk="1" hangingPunct="1"/>
            <a:r>
              <a:rPr lang="zh-CN" altLang="en-US" dirty="0" smtClean="0"/>
              <a:t>四、 达标检测  反馈矫正 </a:t>
            </a:r>
          </a:p>
          <a:p>
            <a:pPr eaLnBrk="1" hangingPunct="1">
              <a:buFontTx/>
              <a:buNone/>
            </a:pPr>
            <a:r>
              <a:rPr lang="zh-CN" altLang="en-US" dirty="0" smtClean="0"/>
              <a:t>           </a:t>
            </a:r>
            <a:r>
              <a:rPr lang="zh-CN" altLang="en-US" dirty="0" smtClean="0"/>
              <a:t>完</a:t>
            </a:r>
            <a:r>
              <a:rPr lang="zh-CN" altLang="en-US" dirty="0" smtClean="0"/>
              <a:t>成学案的课后作业</a:t>
            </a:r>
          </a:p>
          <a:p>
            <a:pPr eaLnBrk="1" hangingPunct="1"/>
            <a:r>
              <a:rPr lang="zh-CN" altLang="en-US" dirty="0" smtClean="0"/>
              <a:t>五、总结梳理  整合提高</a:t>
            </a:r>
          </a:p>
          <a:p>
            <a:pPr eaLnBrk="1" hangingPunct="1"/>
            <a:r>
              <a:rPr lang="zh-CN" altLang="en-US" dirty="0" smtClean="0"/>
              <a:t>1、你还有什么疑惑？</a:t>
            </a:r>
          </a:p>
          <a:p>
            <a:pPr eaLnBrk="1" hangingPunct="1"/>
            <a:r>
              <a:rPr lang="zh-CN" altLang="en-US" dirty="0" smtClean="0"/>
              <a:t>2、知识总结：通过本节课的学习，我们知道了创建新集体需要①共同的梦想，前进的动力②每个人都发挥自己最大的作用，需要每个人都努力实现自己的价值，乐于奉献集体③善于合作，互助前</a:t>
            </a:r>
            <a:r>
              <a:rPr lang="zh-CN" altLang="en-US" dirty="0" smtClean="0"/>
              <a:t>行 </a:t>
            </a:r>
            <a:endParaRPr lang="zh-CN" alt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547664" y="4437112"/>
            <a:ext cx="6455579" cy="16927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资料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www.1ppt.com/ziliao/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课件下载：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范文下载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www.1ppt.com/fanwen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试卷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endParaRPr lang="en-US" altLang="zh-CN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PPT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</a:t>
            </a:r>
            <a:r>
              <a:rPr lang="zh-CN" altLang="en-US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      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www.1ppt.cn</a:t>
            </a:r>
            <a:r>
              <a:rPr lang="en-US" altLang="zh-CN" sz="1100" dirty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endParaRPr lang="zh-CN" altLang="en-US" sz="1100" dirty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17"/>
          <p:cNvSpPr>
            <a:spLocks noChangeArrowheads="1"/>
          </p:cNvSpPr>
          <p:nvPr/>
        </p:nvSpPr>
        <p:spPr bwMode="gray">
          <a:xfrm>
            <a:off x="0" y="2998275"/>
            <a:ext cx="9144000" cy="1366829"/>
          </a:xfrm>
          <a:prstGeom prst="rect">
            <a:avLst/>
          </a:prstGeom>
          <a:solidFill>
            <a:schemeClr val="tx2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rgbClr val="005397"/>
              </a:solidFill>
              <a:latin typeface="Arial"/>
              <a:ea typeface="微软雅黑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802" y="315180"/>
            <a:ext cx="7711638" cy="268177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468313" y="3097345"/>
            <a:ext cx="4103687" cy="1618679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可以在下列情况使用</a:t>
            </a:r>
            <a:endParaRPr lang="zh-CN" altLang="en-US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不限次数的用于您个人</a:t>
            </a:r>
            <a:r>
              <a:rPr lang="en-US" altLang="zh-CN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公司、企业的商业演示。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拷贝模板中的内容用于其它幻灯片母版中使用。</a:t>
            </a:r>
          </a:p>
        </p:txBody>
      </p:sp>
      <p:sp>
        <p:nvSpPr>
          <p:cNvPr id="16" name="Rectangle 4"/>
          <p:cNvSpPr>
            <a:spLocks noChangeArrowheads="1"/>
          </p:cNvSpPr>
          <p:nvPr/>
        </p:nvSpPr>
        <p:spPr bwMode="auto">
          <a:xfrm>
            <a:off x="4572000" y="3097345"/>
            <a:ext cx="4103688" cy="1546671"/>
          </a:xfrm>
          <a:prstGeom prst="rect">
            <a:avLst/>
          </a:prstGeom>
          <a:noFill/>
          <a:ln w="3175" algn="ctr">
            <a:noFill/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None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不可以在以下情况使用</a:t>
            </a:r>
            <a:endParaRPr lang="zh-CN" altLang="en-US" sz="1050" b="1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用于任何形式的在线付费下载。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B8CC1"/>
              </a:buClr>
              <a:buFont typeface="Wingdings" pitchFamily="2" charset="2"/>
              <a:buChar char="n"/>
              <a:defRPr/>
            </a:pPr>
            <a:r>
              <a:rPr lang="zh-CN" altLang="en-US" sz="1200" kern="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收集整理我们发布的免费资源后，刻录光碟销售。</a:t>
            </a:r>
            <a:endParaRPr lang="zh-CN" altLang="en-GB" sz="1200" kern="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" name="Picture 10" descr="png-064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15816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1" descr="png-065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4001" y="3097345"/>
            <a:ext cx="3937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815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模板网-WWW.1PPT.COM">
  <a:themeElements>
    <a:clrScheme name="A000120150716A11PWBG 1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2CBEBB"/>
      </a:accent1>
      <a:accent2>
        <a:srgbClr val="00AEEF"/>
      </a:accent2>
      <a:accent3>
        <a:srgbClr val="FFFFFF"/>
      </a:accent3>
      <a:accent4>
        <a:srgbClr val="505050"/>
      </a:accent4>
      <a:accent5>
        <a:srgbClr val="ACDBDA"/>
      </a:accent5>
      <a:accent6>
        <a:srgbClr val="009DD9"/>
      </a:accent6>
      <a:hlink>
        <a:srgbClr val="00B0F0"/>
      </a:hlink>
      <a:folHlink>
        <a:srgbClr val="7F7F7F"/>
      </a:folHlink>
    </a:clrScheme>
    <a:fontScheme name="A000120150716A11PWBG">
      <a:majorFont>
        <a:latin typeface="微软雅黑"/>
        <a:ea typeface="微软雅黑"/>
        <a:cs typeface=""/>
      </a:majorFont>
      <a:minorFont>
        <a:latin typeface="幼圆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A000120150716A11PWBG 1">
        <a:dk1>
          <a:srgbClr val="5F5F5F"/>
        </a:dk1>
        <a:lt1>
          <a:srgbClr val="FFFFFF"/>
        </a:lt1>
        <a:dk2>
          <a:srgbClr val="5F5F5F"/>
        </a:dk2>
        <a:lt2>
          <a:srgbClr val="FFFFFF"/>
        </a:lt2>
        <a:accent1>
          <a:srgbClr val="2CBEBB"/>
        </a:accent1>
        <a:accent2>
          <a:srgbClr val="00AEEF"/>
        </a:accent2>
        <a:accent3>
          <a:srgbClr val="FFFFFF"/>
        </a:accent3>
        <a:accent4>
          <a:srgbClr val="505050"/>
        </a:accent4>
        <a:accent5>
          <a:srgbClr val="ACDBDA"/>
        </a:accent5>
        <a:accent6>
          <a:srgbClr val="009DD9"/>
        </a:accent6>
        <a:hlink>
          <a:srgbClr val="00B0F0"/>
        </a:hlink>
        <a:folHlink>
          <a:srgbClr val="7F7F7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模板网-WWW.1PPT.COM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主题17</Template>
  <TotalTime>10</TotalTime>
  <Pages>0</Pages>
  <Words>1061</Words>
  <Characters>0</Characters>
  <Application>Microsoft Office PowerPoint</Application>
  <PresentationFormat>全屏显示(4:3)</PresentationFormat>
  <Lines>0</Lines>
  <Paragraphs>67</Paragraphs>
  <Slides>10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Arial</vt:lpstr>
      <vt:lpstr>宋体</vt:lpstr>
      <vt:lpstr>Calibri</vt:lpstr>
      <vt:lpstr>第一PPT模板网-WWW.1PPT.COM</vt:lpstr>
      <vt:lpstr>第一PPT模板网-WWW.1PPT.COM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terms:created xsi:type="dcterms:W3CDTF">2016-11-16T02:28:00Z</dcterms:created>
  <dcterms:modified xsi:type="dcterms:W3CDTF">2018-05-21T02:58:11Z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2052-10.1.0.6205</vt:lpwstr>
  </property>
</Properties>
</file>