
<file path=[Content_Types].xml><?xml version="1.0" encoding="utf-8"?>
<Types xmlns="http://schemas.openxmlformats.org/package/2006/content-types">
  <Default Extension="rels" ContentType="application/vnd.openxmlformats-package.relationships+xml"/>
  <Default Extension="jpeg" ContentType="image/jpeg"/>
  <Default Extension="vml" ContentType="application/vnd.openxmlformats-officedocument.vmlDrawing"/>
  <Default Extension="docx" ContentType="application/vnd.openxmlformats-officedocument.wordprocessingml.document"/>
  <Default Extension="emf" ContentType="image/x-emf"/>
  <Default Extension="png" ContentType="image/png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Java 17.6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3648" r:id="rId1"/>
  </p:sldMasterIdLst>
  <p:sldIdLst>
    <p:sldId id="262" r:id="rId2"/>
    <p:sldId id="264" r:id="rId3"/>
    <p:sldId id="265" r:id="rId4"/>
    <p:sldId id="266" r:id="rId5"/>
    <p:sldId id="267" r:id="rId6"/>
    <p:sldId id="268" r:id="rId7"/>
    <p:sldId id="269" r:id="rId8"/>
    <p:sldId id="270" r:id="rId9"/>
    <p:sldId id="271" r:id="rId10"/>
    <p:sldId id="272" r:id="rId11"/>
    <p:sldId id="273" r:id="rId12"/>
    <p:sldId id="274" r:id="rId13"/>
    <p:sldId id="275" r:id="rId14"/>
    <p:sldId id="276" r:id="rId15"/>
    <p:sldId id="277" r:id="rId16"/>
  </p:sldIdLst>
  <p:sldSz cx="12192000" cy="6858000"/>
  <p:notesSz cx="6858000" cy="9144000"/>
  <p:custDataLst>
    <p:tags r:id="rId17"/>
  </p:custDataLst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sz="3200" kern="1200">
        <a:solidFill>
          <a:srgbClr val="FF0000"/>
        </a:solidFill>
        <a:latin typeface="Times New Roman" panose="02020603050405020304" pitchFamily="18" charset="0"/>
        <a:ea typeface="黑体" panose="02010609060101010101" pitchFamily="49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3200" kern="1200">
        <a:solidFill>
          <a:srgbClr val="FF0000"/>
        </a:solidFill>
        <a:latin typeface="Times New Roman" panose="02020603050405020304" pitchFamily="18" charset="0"/>
        <a:ea typeface="黑体" panose="02010609060101010101" pitchFamily="49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3200" kern="1200">
        <a:solidFill>
          <a:srgbClr val="FF0000"/>
        </a:solidFill>
        <a:latin typeface="Times New Roman" panose="02020603050405020304" pitchFamily="18" charset="0"/>
        <a:ea typeface="黑体" panose="02010609060101010101" pitchFamily="49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3200" kern="1200">
        <a:solidFill>
          <a:srgbClr val="FF0000"/>
        </a:solidFill>
        <a:latin typeface="Times New Roman" panose="02020603050405020304" pitchFamily="18" charset="0"/>
        <a:ea typeface="黑体" panose="02010609060101010101" pitchFamily="49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3200" kern="1200">
        <a:solidFill>
          <a:srgbClr val="FF0000"/>
        </a:solidFill>
        <a:latin typeface="Times New Roman" panose="02020603050405020304" pitchFamily="18" charset="0"/>
        <a:ea typeface="黑体" panose="02010609060101010101" pitchFamily="49" charset="-122"/>
        <a:cs typeface="+mn-cs"/>
      </a:defRPr>
    </a:lvl5pPr>
    <a:lvl6pPr marL="2286000" algn="l" defTabSz="914400" rtl="0" eaLnBrk="1" latinLnBrk="0" hangingPunct="1">
      <a:defRPr sz="3200" kern="1200">
        <a:solidFill>
          <a:srgbClr val="FF0000"/>
        </a:solidFill>
        <a:latin typeface="Times New Roman" panose="02020603050405020304" pitchFamily="18" charset="0"/>
        <a:ea typeface="黑体" panose="02010609060101010101" pitchFamily="49" charset="-122"/>
        <a:cs typeface="+mn-cs"/>
      </a:defRPr>
    </a:lvl6pPr>
    <a:lvl7pPr marL="2743200" algn="l" defTabSz="914400" rtl="0" eaLnBrk="1" latinLnBrk="0" hangingPunct="1">
      <a:defRPr sz="3200" kern="1200">
        <a:solidFill>
          <a:srgbClr val="FF0000"/>
        </a:solidFill>
        <a:latin typeface="Times New Roman" panose="02020603050405020304" pitchFamily="18" charset="0"/>
        <a:ea typeface="黑体" panose="02010609060101010101" pitchFamily="49" charset="-122"/>
        <a:cs typeface="+mn-cs"/>
      </a:defRPr>
    </a:lvl7pPr>
    <a:lvl8pPr marL="3200400" algn="l" defTabSz="914400" rtl="0" eaLnBrk="1" latinLnBrk="0" hangingPunct="1">
      <a:defRPr sz="3200" kern="1200">
        <a:solidFill>
          <a:srgbClr val="FF0000"/>
        </a:solidFill>
        <a:latin typeface="Times New Roman" panose="02020603050405020304" pitchFamily="18" charset="0"/>
        <a:ea typeface="黑体" panose="02010609060101010101" pitchFamily="49" charset="-122"/>
        <a:cs typeface="+mn-cs"/>
      </a:defRPr>
    </a:lvl8pPr>
    <a:lvl9pPr marL="3657600" algn="l" defTabSz="914400" rtl="0" eaLnBrk="1" latinLnBrk="0" hangingPunct="1">
      <a:defRPr sz="3200" kern="1200">
        <a:solidFill>
          <a:srgbClr val="FF0000"/>
        </a:solidFill>
        <a:latin typeface="Times New Roman" panose="02020603050405020304" pitchFamily="18" charset="0"/>
        <a:ea typeface="黑体" panose="02010609060101010101" pitchFamily="49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A1E9"/>
    <a:srgbClr val="0066CC"/>
    <a:srgbClr val="019FE8"/>
    <a:srgbClr val="FFF100"/>
    <a:srgbClr val="17B7FF"/>
    <a:srgbClr val="02B0F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63" autoAdjust="0"/>
    <p:restoredTop sz="94333" autoAdjust="0"/>
  </p:normalViewPr>
  <p:slideViewPr>
    <p:cSldViewPr snapToGrid="0">
      <p:cViewPr varScale="1">
        <p:scale>
          <a:sx n="42" d="100"/>
          <a:sy n="42" d="100"/>
        </p:scale>
        <p:origin x="-132" y="-744"/>
      </p:cViewPr>
      <p:guideLst>
        <p:guide orient="horz" pos="2147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>
        <p:scale>
          <a:sx n="1" d="100"/>
          <a:sy n="1" d="100"/>
        </p:scale>
        <p:origin x="0" y="0"/>
      </p:cViewPr>
    </p:cSldViewPr>
  </p:notesViewPr>
  <p:gridSpacing cx="72008" cy="72008"/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9.xml" /><Relationship Id="rId11" Type="http://schemas.openxmlformats.org/officeDocument/2006/relationships/slide" Target="slides/slide10.xml" /><Relationship Id="rId12" Type="http://schemas.openxmlformats.org/officeDocument/2006/relationships/slide" Target="slides/slide11.xml" /><Relationship Id="rId13" Type="http://schemas.openxmlformats.org/officeDocument/2006/relationships/slide" Target="slides/slide12.xml" /><Relationship Id="rId14" Type="http://schemas.openxmlformats.org/officeDocument/2006/relationships/slide" Target="slides/slide13.xml" /><Relationship Id="rId15" Type="http://schemas.openxmlformats.org/officeDocument/2006/relationships/slide" Target="slides/slide14.xml" /><Relationship Id="rId16" Type="http://schemas.openxmlformats.org/officeDocument/2006/relationships/slide" Target="slides/slide15.xml" /><Relationship Id="rId17" Type="http://schemas.openxmlformats.org/officeDocument/2006/relationships/tags" Target="tags/tag1.xml" /><Relationship Id="rId18" Type="http://schemas.openxmlformats.org/officeDocument/2006/relationships/presProps" Target="presProps.xml" /><Relationship Id="rId19" Type="http://schemas.openxmlformats.org/officeDocument/2006/relationships/viewProps" Target="viewProps.xml" /><Relationship Id="rId2" Type="http://schemas.openxmlformats.org/officeDocument/2006/relationships/slide" Target="slides/slide1.xml" /><Relationship Id="rId20" Type="http://schemas.openxmlformats.org/officeDocument/2006/relationships/theme" Target="theme/theme1.xml" /><Relationship Id="rId21" Type="http://schemas.openxmlformats.org/officeDocument/2006/relationships/tableStyles" Target="tableStyles.xml" /><Relationship Id="rId3" Type="http://schemas.openxmlformats.org/officeDocument/2006/relationships/slide" Target="slides/slide2.xml" /><Relationship Id="rId4" Type="http://schemas.openxmlformats.org/officeDocument/2006/relationships/slide" Target="slides/slide3.xml" /><Relationship Id="rId5" Type="http://schemas.openxmlformats.org/officeDocument/2006/relationships/slide" Target="slides/slide4.xml" /><Relationship Id="rId6" Type="http://schemas.openxmlformats.org/officeDocument/2006/relationships/slide" Target="slides/slide5.xml" /><Relationship Id="rId7" Type="http://schemas.openxmlformats.org/officeDocument/2006/relationships/slide" Target="slides/slide6.xml" /><Relationship Id="rId8" Type="http://schemas.openxmlformats.org/officeDocument/2006/relationships/slide" Target="slides/slide7.xml" /><Relationship Id="rId9" Type="http://schemas.openxmlformats.org/officeDocument/2006/relationships/slide" Target="slides/slide8.xml" /></Relationships>
</file>

<file path=ppt/drawings/_rels/vmlDrawing1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3.emf" /></Relationships>
</file>

<file path=ppt/drawings/_rels/vmlDrawing2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4.emf" /></Relationships>
</file>

<file path=ppt/drawings/_rels/vmlDrawing3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6.emf" /></Relationships>
</file>

<file path=ppt/drawings/_rels/vmlDrawing4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8.emf" /></Relationships>
</file>

<file path=ppt/drawings/_rels/vmlDrawing5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0.emf" /></Relationship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4.xml" TargetMode="Internal" /><Relationship Id="rId2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5.xml" TargetMode="Internal" /><Relationship Id="rId2" Type="http://schemas.openxmlformats.org/officeDocument/2006/relationships/slideMaster" Target="../slideMasters/slideMaster1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3999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3999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165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2565" indent="0" algn="ctr">
              <a:buNone/>
              <a:defRPr sz="1600"/>
            </a:lvl7pPr>
            <a:lvl8pPr marL="3199765" indent="0" algn="ctr">
              <a:buNone/>
              <a:defRPr sz="1600"/>
            </a:lvl8pPr>
            <a:lvl9pPr marL="3656965" indent="0" algn="ctr">
              <a:buNone/>
              <a:defRPr sz="1600"/>
            </a:lvl9pPr>
          </a:lstStyle>
          <a:p>
            <a:r>
              <a:rPr lang="zh-CN" altLang="en-US" noProof="1"/>
              <a:t>单击此处编辑母版副标题样式</a:t>
            </a:r>
          </a:p>
        </p:txBody>
      </p:sp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showMasterSp="0" userDrawn="1">
  <p:cSld name="章节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53" name="矩形 52"/>
          <p:cNvSpPr/>
          <p:nvPr userDrawn="1"/>
        </p:nvSpPr>
        <p:spPr>
          <a:xfrm>
            <a:off x="0" y="2387600"/>
            <a:ext cx="12192000" cy="1841500"/>
          </a:xfrm>
          <a:prstGeom prst="rect">
            <a:avLst/>
          </a:prstGeom>
          <a:solidFill>
            <a:srgbClr val="00A1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54" name="标题 1"/>
          <p:cNvSpPr>
            <a:spLocks noGrp="1"/>
          </p:cNvSpPr>
          <p:nvPr>
            <p:ph type="ctrTitle"/>
          </p:nvPr>
        </p:nvSpPr>
        <p:spPr>
          <a:xfrm>
            <a:off x="0" y="2387600"/>
            <a:ext cx="12192000" cy="1841500"/>
          </a:xfrm>
          <a:prstGeom prst="rect">
            <a:avLst/>
          </a:prstGeom>
        </p:spPr>
        <p:txBody>
          <a:bodyPr anchor="ctr"/>
          <a:lstStyle>
            <a:lvl1pPr algn="ctr">
              <a:defRPr sz="4400" b="1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defRPr>
            </a:lvl1pPr>
          </a:lstStyle>
          <a:p>
            <a:r>
              <a:rPr lang="zh-CN" altLang="en-US"/>
              <a:t>单击此处编辑母版标题样式</a:t>
            </a:r>
          </a:p>
        </p:txBody>
      </p:sp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userDrawn="1">
  <p:cSld name="栏目一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preserve="1" userDrawn="1">
  <p:cSld name="栏目四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同侧圆角矩形 7">
            <a:hlinkClick r:id="rId1" action="ppaction://hlinksldjump"/>
          </p:cNvPr>
          <p:cNvSpPr/>
          <p:nvPr userDrawn="1"/>
        </p:nvSpPr>
        <p:spPr>
          <a:xfrm>
            <a:off x="7695686" y="94310"/>
            <a:ext cx="1523265" cy="504000"/>
          </a:xfrm>
          <a:prstGeom prst="roundRect">
            <a:avLst/>
          </a:prstGeom>
          <a:gradFill flip="none" rotWithShape="1">
            <a:gsLst>
              <a:gs pos="0">
                <a:srgbClr val="FFFF00"/>
              </a:gs>
              <a:gs pos="100000">
                <a:srgbClr val="FFC000"/>
              </a:gs>
            </a:gsLst>
            <a:lin ang="5400000" scaled="1"/>
          </a:gra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60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教材知识网络</a:t>
            </a:r>
          </a:p>
        </p:txBody>
      </p:sp>
    </p:spTree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同侧圆角矩形 7">
            <a:hlinkClick r:id="rId1" action="ppaction://hlinksldjump"/>
          </p:cNvPr>
          <p:cNvSpPr/>
          <p:nvPr userDrawn="1"/>
        </p:nvSpPr>
        <p:spPr>
          <a:xfrm>
            <a:off x="9374585" y="94310"/>
            <a:ext cx="1523265" cy="504000"/>
          </a:xfrm>
          <a:prstGeom prst="roundRect">
            <a:avLst/>
          </a:prstGeom>
          <a:gradFill flip="none" rotWithShape="1">
            <a:gsLst>
              <a:gs pos="0">
                <a:srgbClr val="FFFF00"/>
              </a:gs>
              <a:gs pos="100000">
                <a:srgbClr val="FFC000"/>
              </a:gs>
            </a:gsLst>
            <a:lin ang="5400000" scaled="1"/>
          </a:gra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60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重难考点突破</a:t>
            </a:r>
          </a:p>
        </p:txBody>
      </p:sp>
    </p:spTree>
  </p:cSld>
  <p:clrMapOvr>
    <a:masterClrMapping/>
  </p:clrMapOvr>
  <p:transition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1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1" y="4589464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16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256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19976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696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</p:spTree>
  </p:cSld>
  <p:clrMapOvr>
    <a:masterClrMapping/>
  </p:clrMapOvr>
  <p:transition/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83783" y="290986"/>
            <a:ext cx="8708091" cy="1209642"/>
          </a:xfrm>
          <a:prstGeom prst="rect">
            <a:avLst/>
          </a:prstGeom>
        </p:spPr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9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二级</a:t>
            </a:r>
          </a:p>
          <a:p>
            <a:pPr lvl="2"/>
            <a:r>
              <a:rPr lang="zh-CN" altLang="en-US" noProof="1"/>
              <a:t>三级</a:t>
            </a:r>
          </a:p>
          <a:p>
            <a:pPr lvl="3"/>
            <a:r>
              <a:rPr lang="zh-CN" altLang="en-US" noProof="1"/>
              <a:t>四级</a:t>
            </a:r>
          </a:p>
          <a:p>
            <a:pPr lvl="4"/>
            <a:r>
              <a:rPr lang="zh-CN" altLang="en-US" noProof="1"/>
              <a:t>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9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二级</a:t>
            </a:r>
          </a:p>
          <a:p>
            <a:pPr lvl="2"/>
            <a:r>
              <a:rPr lang="zh-CN" altLang="en-US" noProof="1"/>
              <a:t>三级</a:t>
            </a:r>
          </a:p>
          <a:p>
            <a:pPr lvl="3"/>
            <a:r>
              <a:rPr lang="zh-CN" altLang="en-US" noProof="1"/>
              <a:t>四级</a:t>
            </a:r>
          </a:p>
          <a:p>
            <a:pPr lvl="4"/>
            <a:r>
              <a:rPr lang="zh-CN" altLang="en-US" noProof="1"/>
              <a:t>五级</a:t>
            </a:r>
          </a:p>
        </p:txBody>
      </p:sp>
    </p:spTree>
  </p:cSld>
  <p:clrMapOvr>
    <a:masterClrMapping/>
  </p:clrMapOvr>
  <p:transition/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186774" y="1778439"/>
            <a:ext cx="4873574" cy="823912"/>
          </a:xfrm>
          <a:prstGeom prst="rect">
            <a:avLst/>
          </a:prstGeo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165" indent="0">
              <a:buNone/>
              <a:defRPr sz="1800"/>
            </a:lvl5pPr>
            <a:lvl6pPr marL="2286000" indent="0">
              <a:buNone/>
              <a:defRPr sz="1800"/>
            </a:lvl6pPr>
            <a:lvl7pPr marL="2742565" indent="0">
              <a:buNone/>
              <a:defRPr sz="1800"/>
            </a:lvl7pPr>
            <a:lvl8pPr marL="3199765" indent="0">
              <a:buNone/>
              <a:defRPr sz="1800"/>
            </a:lvl8pPr>
            <a:lvl9pPr marL="3656965" indent="0">
              <a:buNone/>
              <a:defRPr sz="18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1186774" y="2665379"/>
            <a:ext cx="4873574" cy="3524284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二级</a:t>
            </a:r>
          </a:p>
          <a:p>
            <a:pPr lvl="2"/>
            <a:r>
              <a:rPr lang="zh-CN" altLang="en-US" noProof="1"/>
              <a:t>三级</a:t>
            </a:r>
          </a:p>
          <a:p>
            <a:pPr lvl="3"/>
            <a:r>
              <a:rPr lang="zh-CN" altLang="en-US" noProof="1"/>
              <a:t>四级</a:t>
            </a:r>
          </a:p>
          <a:p>
            <a:pPr lvl="4"/>
            <a:r>
              <a:rPr lang="zh-CN" altLang="en-US" noProof="1"/>
              <a:t>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256937" y="1778439"/>
            <a:ext cx="4897576" cy="823912"/>
          </a:xfrm>
          <a:prstGeom prst="rect">
            <a:avLst/>
          </a:prstGeo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165" indent="0">
              <a:buNone/>
              <a:defRPr sz="1800"/>
            </a:lvl5pPr>
            <a:lvl6pPr marL="2286000" indent="0">
              <a:buNone/>
              <a:defRPr sz="1800"/>
            </a:lvl6pPr>
            <a:lvl7pPr marL="2742565" indent="0">
              <a:buNone/>
              <a:defRPr sz="1800"/>
            </a:lvl7pPr>
            <a:lvl8pPr marL="3199765" indent="0">
              <a:buNone/>
              <a:defRPr sz="1800"/>
            </a:lvl8pPr>
            <a:lvl9pPr marL="3656965" indent="0">
              <a:buNone/>
              <a:defRPr sz="18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256937" y="2665379"/>
            <a:ext cx="4897576" cy="3524284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二级</a:t>
            </a:r>
          </a:p>
          <a:p>
            <a:pPr lvl="2"/>
            <a:r>
              <a:rPr lang="zh-CN" altLang="en-US" noProof="1"/>
              <a:t>三级</a:t>
            </a:r>
          </a:p>
          <a:p>
            <a:pPr lvl="3"/>
            <a:r>
              <a:rPr lang="zh-CN" altLang="en-US" noProof="1"/>
              <a:t>四级</a:t>
            </a:r>
          </a:p>
          <a:p>
            <a:pPr lvl="4"/>
            <a:r>
              <a:rPr lang="zh-CN" altLang="en-US" noProof="1"/>
              <a:t>五级</a:t>
            </a:r>
          </a:p>
        </p:txBody>
      </p:sp>
    </p:spTree>
  </p:cSld>
  <p:clrMapOvr>
    <a:masterClrMapping/>
  </p:clrMapOvr>
  <p:transition/>
  <p:timing/>
</p:sldLayout>
</file>

<file path=ppt/slideLayouts/slideLayout9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83783" y="290986"/>
            <a:ext cx="8708091" cy="1209642"/>
          </a:xfrm>
          <a:prstGeom prst="rect">
            <a:avLst/>
          </a:prstGeom>
        </p:spPr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</p:spTree>
  </p:cSld>
  <p:clrMapOvr>
    <a:masterClrMapping/>
  </p:clrMapOvr>
  <p:transition/>
  <p:timing/>
</p:sldLayout>
</file>

<file path=ppt/slideLayouts/slideLayout10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Layouts/slideLayout1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1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二级</a:t>
            </a:r>
          </a:p>
          <a:p>
            <a:pPr lvl="2"/>
            <a:r>
              <a:rPr lang="zh-CN" altLang="en-US" noProof="1"/>
              <a:t>三级</a:t>
            </a:r>
          </a:p>
          <a:p>
            <a:pPr lvl="3"/>
            <a:r>
              <a:rPr lang="zh-CN" altLang="en-US" noProof="1"/>
              <a:t>四级</a:t>
            </a:r>
          </a:p>
          <a:p>
            <a:pPr lvl="4"/>
            <a:r>
              <a:rPr lang="zh-CN" altLang="en-US" noProof="1"/>
              <a:t>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1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165" indent="0">
              <a:buNone/>
              <a:defRPr sz="1000"/>
            </a:lvl5pPr>
            <a:lvl6pPr marL="2286000" indent="0">
              <a:buNone/>
              <a:defRPr sz="1000"/>
            </a:lvl6pPr>
            <a:lvl7pPr marL="2742565" indent="0">
              <a:buNone/>
              <a:defRPr sz="1000"/>
            </a:lvl7pPr>
            <a:lvl8pPr marL="3199765" indent="0">
              <a:buNone/>
              <a:defRPr sz="1000"/>
            </a:lvl8pPr>
            <a:lvl9pPr marL="3656965" indent="0">
              <a:buNone/>
              <a:defRPr sz="10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</p:spTree>
  </p:cSld>
  <p:clrMapOvr>
    <a:masterClrMapping/>
  </p:clrMapOvr>
  <p:transition/>
  <p:timing/>
</p:sldLayout>
</file>

<file path=ppt/slideLayouts/slideLayout1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1"/>
            <a:ext cx="4165349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457201"/>
            <a:ext cx="6172200" cy="54038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165" indent="0">
              <a:buNone/>
              <a:defRPr sz="2000"/>
            </a:lvl5pPr>
            <a:lvl6pPr marL="2286000" indent="0">
              <a:buNone/>
              <a:defRPr sz="2000"/>
            </a:lvl6pPr>
            <a:lvl7pPr marL="2742565" indent="0">
              <a:buNone/>
              <a:defRPr sz="2000"/>
            </a:lvl7pPr>
            <a:lvl8pPr marL="3199765" indent="0">
              <a:buNone/>
              <a:defRPr sz="2000"/>
            </a:lvl8pPr>
            <a:lvl9pPr marL="3656965" indent="0">
              <a:buNone/>
              <a:defRPr sz="2000"/>
            </a:lvl9pPr>
          </a:lstStyle>
          <a:p>
            <a:pPr lvl="0"/>
            <a:r>
              <a:rPr lang="zh-CN" altLang="en-US" noProof="1"/>
              <a:t>单击图标添加图片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1"/>
            <a:ext cx="4165349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165" indent="0">
              <a:buNone/>
              <a:defRPr sz="1400"/>
            </a:lvl5pPr>
            <a:lvl6pPr marL="2286000" indent="0">
              <a:buNone/>
              <a:defRPr sz="1400"/>
            </a:lvl6pPr>
            <a:lvl7pPr marL="2742565" indent="0">
              <a:buNone/>
              <a:defRPr sz="1400"/>
            </a:lvl7pPr>
            <a:lvl8pPr marL="3199765" indent="0">
              <a:buNone/>
              <a:defRPr sz="1400"/>
            </a:lvl8pPr>
            <a:lvl9pPr marL="3656965" indent="0">
              <a:buNone/>
              <a:defRPr sz="14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</p:spTree>
  </p:cSld>
  <p:clrMapOvr>
    <a:masterClrMapping/>
  </p:clrMapOvr>
  <p:transition/>
  <p:timing/>
</p:sldLayout>
</file>

<file path=ppt/slideLayouts/slideLayout13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83783" y="290986"/>
            <a:ext cx="8708091" cy="1209642"/>
          </a:xfrm>
          <a:prstGeom prst="rect">
            <a:avLst/>
          </a:prstGeom>
        </p:spPr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83783" y="1693499"/>
            <a:ext cx="8708091" cy="4790184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二级</a:t>
            </a:r>
          </a:p>
          <a:p>
            <a:pPr lvl="2"/>
            <a:r>
              <a:rPr lang="zh-CN" altLang="en-US" noProof="1"/>
              <a:t>三级</a:t>
            </a:r>
          </a:p>
          <a:p>
            <a:pPr lvl="3"/>
            <a:r>
              <a:rPr lang="zh-CN" altLang="en-US" noProof="1"/>
              <a:t>四级</a:t>
            </a:r>
          </a:p>
          <a:p>
            <a:pPr lvl="4"/>
            <a:r>
              <a:rPr lang="zh-CN" altLang="en-US" noProof="1"/>
              <a:t>五级</a:t>
            </a:r>
          </a:p>
        </p:txBody>
      </p:sp>
    </p:spTree>
  </p:cSld>
  <p:clrMapOvr>
    <a:masterClrMapping/>
  </p:clrMapOvr>
  <p:transition/>
  <p:timing/>
</p:sldLayout>
</file>

<file path=ppt/slideLayouts/slideLayout14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二级</a:t>
            </a:r>
          </a:p>
          <a:p>
            <a:pPr lvl="2"/>
            <a:r>
              <a:rPr lang="zh-CN" altLang="en-US" noProof="1"/>
              <a:t>三级</a:t>
            </a:r>
          </a:p>
          <a:p>
            <a:pPr lvl="3"/>
            <a:r>
              <a:rPr lang="zh-CN" altLang="en-US" noProof="1"/>
              <a:t>四级</a:t>
            </a:r>
          </a:p>
          <a:p>
            <a:pPr lvl="4"/>
            <a:r>
              <a:rPr lang="zh-CN" altLang="en-US" noProof="1"/>
              <a:t>五级</a:t>
            </a:r>
          </a:p>
        </p:txBody>
      </p:sp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slideLayout" Target="../slideLayouts/slideLayout10.xml" /><Relationship Id="rId11" Type="http://schemas.openxmlformats.org/officeDocument/2006/relationships/slideLayout" Target="../slideLayouts/slideLayout11.xml" /><Relationship Id="rId12" Type="http://schemas.openxmlformats.org/officeDocument/2006/relationships/slideLayout" Target="../slideLayouts/slideLayout12.xml" /><Relationship Id="rId13" Type="http://schemas.openxmlformats.org/officeDocument/2006/relationships/slideLayout" Target="../slideLayouts/slideLayout13.xml" /><Relationship Id="rId14" Type="http://schemas.openxmlformats.org/officeDocument/2006/relationships/slideLayout" Target="../slideLayouts/slideLayout14.xml" /><Relationship Id="rId15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slideLayout" Target="../slideLayouts/slideLayout7.xml" /><Relationship Id="rId8" Type="http://schemas.openxmlformats.org/officeDocument/2006/relationships/slideLayout" Target="../slideLayouts/slideLayout8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7" name="矩形 26"/>
          <p:cNvSpPr/>
          <p:nvPr userDrawn="1"/>
        </p:nvSpPr>
        <p:spPr>
          <a:xfrm>
            <a:off x="-1" y="-1"/>
            <a:ext cx="12192001" cy="685793"/>
          </a:xfrm>
          <a:prstGeom prst="rect">
            <a:avLst/>
          </a:prstGeom>
          <a:solidFill>
            <a:schemeClr val="bg1"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 userDrawn="1"/>
        </p:nvSpPr>
        <p:spPr>
          <a:xfrm>
            <a:off x="-1" y="6738379"/>
            <a:ext cx="12209381" cy="128253"/>
          </a:xfrm>
          <a:prstGeom prst="rect">
            <a:avLst/>
          </a:prstGeom>
          <a:solidFill>
            <a:srgbClr val="00A1E9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00"/>
          </a:p>
        </p:txBody>
      </p:sp>
      <p:sp>
        <p:nvSpPr>
          <p:cNvPr id="4" name="矩形 3"/>
          <p:cNvSpPr/>
          <p:nvPr userDrawn="1"/>
        </p:nvSpPr>
        <p:spPr>
          <a:xfrm>
            <a:off x="10896533" y="271432"/>
            <a:ext cx="1295467" cy="44134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0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灯片编号占位符 3"/>
          <p:cNvSpPr txBox="1"/>
          <p:nvPr userDrawn="1"/>
        </p:nvSpPr>
        <p:spPr>
          <a:xfrm>
            <a:off x="10968141" y="295437"/>
            <a:ext cx="1223860" cy="401006"/>
          </a:xfrm>
          <a:prstGeom prst="rect">
            <a:avLst/>
          </a:prstGeom>
        </p:spPr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rgbClr val="FFC000"/>
                </a:solidFill>
                <a:latin typeface="+mj-ea"/>
                <a:ea typeface="+mj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-</a:t>
            </a:r>
            <a:fld id="{4BF17FCF-D4DA-449D-A468-DDB7E43619E6}" type="slidenum">
              <a:rPr lang="zh-CN" altLang="en-US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/>
            </a:fld>
            <a:r>
              <a:rPr lang="en-US" altLang="zh-CN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-</a:t>
            </a:r>
            <a:endParaRPr lang="zh-CN" altLang="en-US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14" name="直接连接符 13"/>
          <p:cNvCxnSpPr/>
          <p:nvPr userDrawn="1"/>
        </p:nvCxnSpPr>
        <p:spPr>
          <a:xfrm>
            <a:off x="-1" y="685796"/>
            <a:ext cx="12209381" cy="0"/>
          </a:xfrm>
          <a:prstGeom prst="line">
            <a:avLst/>
          </a:prstGeom>
          <a:ln>
            <a:solidFill>
              <a:srgbClr val="019FE8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pSp>
        <p:nvGrpSpPr>
          <p:cNvPr id="17" name="组合 16"/>
          <p:cNvGrpSpPr/>
          <p:nvPr userDrawn="1"/>
        </p:nvGrpSpPr>
        <p:grpSpPr>
          <a:xfrm>
            <a:off x="269121" y="66182"/>
            <a:ext cx="4252426" cy="607079"/>
            <a:chOff x="465063" y="180485"/>
            <a:chExt cx="4252426" cy="607079"/>
          </a:xfrm>
        </p:grpSpPr>
        <p:grpSp>
          <p:nvGrpSpPr>
            <p:cNvPr id="19" name="组合 18"/>
            <p:cNvGrpSpPr/>
            <p:nvPr userDrawn="1"/>
          </p:nvGrpSpPr>
          <p:grpSpPr>
            <a:xfrm>
              <a:off x="465063" y="197014"/>
              <a:ext cx="801913" cy="590550"/>
              <a:chOff x="26913" y="-19050"/>
              <a:chExt cx="801913" cy="590550"/>
            </a:xfrm>
          </p:grpSpPr>
          <p:sp>
            <p:nvSpPr>
              <p:cNvPr id="23" name="矩形 22"/>
              <p:cNvSpPr/>
              <p:nvPr/>
            </p:nvSpPr>
            <p:spPr>
              <a:xfrm>
                <a:off x="26913" y="152400"/>
                <a:ext cx="324000" cy="324000"/>
              </a:xfrm>
              <a:prstGeom prst="rect">
                <a:avLst/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4" name="矩形 23"/>
              <p:cNvSpPr/>
              <p:nvPr userDrawn="1"/>
            </p:nvSpPr>
            <p:spPr>
              <a:xfrm>
                <a:off x="171601" y="-19050"/>
                <a:ext cx="438150" cy="396000"/>
              </a:xfrm>
              <a:prstGeom prst="rect">
                <a:avLst/>
              </a:prstGeom>
              <a:solidFill>
                <a:srgbClr val="00A1E9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5" name="矩形 24"/>
              <p:cNvSpPr/>
              <p:nvPr userDrawn="1"/>
            </p:nvSpPr>
            <p:spPr>
              <a:xfrm>
                <a:off x="390676" y="190500"/>
                <a:ext cx="438150" cy="381000"/>
              </a:xfrm>
              <a:prstGeom prst="rect">
                <a:avLst/>
              </a:prstGeom>
              <a:gradFill flip="none" rotWithShape="1">
                <a:gsLst>
                  <a:gs pos="0">
                    <a:schemeClr val="bg1">
                      <a:lumMod val="95000"/>
                    </a:schemeClr>
                  </a:gs>
                  <a:gs pos="48000">
                    <a:schemeClr val="bg1">
                      <a:lumMod val="85000"/>
                    </a:schemeClr>
                  </a:gs>
                  <a:gs pos="100000">
                    <a:schemeClr val="bg1">
                      <a:lumMod val="85000"/>
                    </a:schemeClr>
                  </a:gs>
                </a:gsLst>
                <a:lin ang="10800000" scaled="1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18" name="标题 2"/>
            <p:cNvSpPr txBox="1"/>
            <p:nvPr/>
          </p:nvSpPr>
          <p:spPr>
            <a:xfrm>
              <a:off x="1009801" y="180485"/>
              <a:ext cx="3707688" cy="552450"/>
            </a:xfrm>
            <a:prstGeom prst="rect">
              <a:avLst/>
            </a:prstGeom>
          </p:spPr>
          <p:txBody>
            <a:bodyPr vert="horz" lIns="91440" tIns="45720" rIns="91440" bIns="45720" rtlCol="0" anchor="b">
              <a:norm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2800" b="1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2400">
                  <a:latin typeface="Times New Roman" panose="02020603050405020304" pitchFamily="18" charset="0"/>
                  <a:ea typeface="微软雅黑" panose="020b0503020204020204" pitchFamily="34" charset="-122"/>
                  <a:cs typeface="Times New Roman" panose="02020603050405020304" pitchFamily="18" charset="0"/>
                </a:rPr>
                <a:t>布洛卡点</a:t>
              </a: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</p:sldLayoutIdLst>
  <p:transition/>
  <p:timing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655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655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655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655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655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5pPr>
      <a:lvl6pPr marL="483870" algn="ctr" rtl="0" eaLnBrk="1" fontAlgn="base" hangingPunct="1">
        <a:spcBef>
          <a:spcPct val="0"/>
        </a:spcBef>
        <a:spcAft>
          <a:spcPct val="0"/>
        </a:spcAft>
        <a:defRPr sz="4655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67740" algn="ctr" rtl="0" eaLnBrk="1" fontAlgn="base" hangingPunct="1">
        <a:spcBef>
          <a:spcPct val="0"/>
        </a:spcBef>
        <a:spcAft>
          <a:spcPct val="0"/>
        </a:spcAft>
        <a:defRPr sz="4655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450975" algn="ctr" rtl="0" eaLnBrk="1" fontAlgn="base" hangingPunct="1">
        <a:spcBef>
          <a:spcPct val="0"/>
        </a:spcBef>
        <a:spcAft>
          <a:spcPct val="0"/>
        </a:spcAft>
        <a:defRPr sz="4655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934845" algn="ctr" rtl="0" eaLnBrk="1" fontAlgn="base" hangingPunct="1">
        <a:spcBef>
          <a:spcPct val="0"/>
        </a:spcBef>
        <a:spcAft>
          <a:spcPct val="0"/>
        </a:spcAft>
        <a:defRPr sz="4655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362585" indent="-362585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385" kern="1200">
          <a:solidFill>
            <a:schemeClr val="tx1"/>
          </a:solidFill>
          <a:latin typeface="+mn-lt"/>
          <a:ea typeface="+mn-ea"/>
          <a:cs typeface="+mn-cs"/>
        </a:defRPr>
      </a:lvl1pPr>
      <a:lvl2pPr marL="786130" lvl="1" indent="-30226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965" kern="1200">
          <a:solidFill>
            <a:schemeClr val="tx1"/>
          </a:solidFill>
          <a:latin typeface="+mn-lt"/>
          <a:ea typeface="+mn-ea"/>
          <a:cs typeface="+mn-cs"/>
        </a:defRPr>
      </a:lvl2pPr>
      <a:lvl3pPr marL="1209675" lvl="2" indent="-241935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540" kern="1200">
          <a:solidFill>
            <a:schemeClr val="tx1"/>
          </a:solidFill>
          <a:latin typeface="+mn-lt"/>
          <a:ea typeface="+mn-ea"/>
          <a:cs typeface="+mn-cs"/>
        </a:defRPr>
      </a:lvl3pPr>
      <a:lvl4pPr marL="1692910" lvl="3" indent="-241935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115" kern="1200">
          <a:solidFill>
            <a:schemeClr val="tx1"/>
          </a:solidFill>
          <a:latin typeface="+mn-lt"/>
          <a:ea typeface="+mn-ea"/>
          <a:cs typeface="+mn-cs"/>
        </a:defRPr>
      </a:lvl4pPr>
      <a:lvl5pPr marL="2176780" lvl="4" indent="-241935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115" kern="1200">
          <a:solidFill>
            <a:schemeClr val="tx1"/>
          </a:solidFill>
          <a:latin typeface="+mn-lt"/>
          <a:ea typeface="+mn-ea"/>
          <a:cs typeface="+mn-cs"/>
        </a:defRPr>
      </a:lvl5pPr>
      <a:lvl6pPr marL="2660650" lvl="5" indent="-241935" algn="l" defTabSz="96774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115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3144520" lvl="6" indent="-241935" algn="l" defTabSz="96774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115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628390" lvl="7" indent="-241935" algn="l" defTabSz="96774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115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4112260" lvl="8" indent="-241935" algn="l" defTabSz="96774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115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6774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905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83870" lvl="1" indent="0" algn="l" defTabSz="96774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3385" b="0" i="0" u="none" kern="1200" baseline="0">
          <a:solidFill>
            <a:srgbClr val="FF0000"/>
          </a:solidFill>
          <a:latin typeface="Times New Roman" panose="02020603050405020304" pitchFamily="18" charset="0"/>
          <a:ea typeface="黑体" panose="02010609060101010101" pitchFamily="49" charset="-122"/>
          <a:cs typeface="+mn-cs"/>
        </a:defRPr>
      </a:lvl2pPr>
      <a:lvl3pPr marL="967740" lvl="2" indent="0" algn="l" defTabSz="96774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3385" b="0" i="0" u="none" kern="1200" baseline="0">
          <a:solidFill>
            <a:srgbClr val="FF0000"/>
          </a:solidFill>
          <a:latin typeface="Times New Roman" panose="02020603050405020304" pitchFamily="18" charset="0"/>
          <a:ea typeface="黑体" panose="02010609060101010101" pitchFamily="49" charset="-122"/>
          <a:cs typeface="+mn-cs"/>
        </a:defRPr>
      </a:lvl3pPr>
      <a:lvl4pPr marL="1450975" lvl="3" indent="0" algn="l" defTabSz="96774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3385" b="0" i="0" u="none" kern="1200" baseline="0">
          <a:solidFill>
            <a:srgbClr val="FF0000"/>
          </a:solidFill>
          <a:latin typeface="Times New Roman" panose="02020603050405020304" pitchFamily="18" charset="0"/>
          <a:ea typeface="黑体" panose="02010609060101010101" pitchFamily="49" charset="-122"/>
          <a:cs typeface="+mn-cs"/>
        </a:defRPr>
      </a:lvl4pPr>
      <a:lvl5pPr marL="1934845" lvl="4" indent="0" algn="l" defTabSz="96774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3385" b="0" i="0" u="none" kern="1200" baseline="0">
          <a:solidFill>
            <a:srgbClr val="FF0000"/>
          </a:solidFill>
          <a:latin typeface="Times New Roman" panose="02020603050405020304" pitchFamily="18" charset="0"/>
          <a:ea typeface="黑体" panose="02010609060101010101" pitchFamily="49" charset="-122"/>
          <a:cs typeface="+mn-cs"/>
        </a:defRPr>
      </a:lvl5pPr>
      <a:lvl6pPr marL="2418715" lvl="5" indent="0" algn="l" defTabSz="96774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3385" b="0" i="0" u="none" kern="1200" baseline="0">
          <a:solidFill>
            <a:srgbClr val="FF0000"/>
          </a:solidFill>
          <a:latin typeface="Times New Roman" panose="02020603050405020304" pitchFamily="18" charset="0"/>
          <a:ea typeface="黑体" panose="02010609060101010101" pitchFamily="49" charset="-122"/>
          <a:cs typeface="+mn-cs"/>
        </a:defRPr>
      </a:lvl6pPr>
      <a:lvl7pPr marL="2902585" lvl="6" indent="0" algn="l" defTabSz="96774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3385" b="0" i="0" u="none" kern="1200" baseline="0">
          <a:solidFill>
            <a:srgbClr val="FF0000"/>
          </a:solidFill>
          <a:latin typeface="Times New Roman" panose="02020603050405020304" pitchFamily="18" charset="0"/>
          <a:ea typeface="黑体" panose="02010609060101010101" pitchFamily="49" charset="-122"/>
          <a:cs typeface="+mn-cs"/>
        </a:defRPr>
      </a:lvl7pPr>
      <a:lvl8pPr marL="3386455" lvl="7" indent="0" algn="l" defTabSz="96774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3385" b="0" i="0" u="none" kern="1200" baseline="0">
          <a:solidFill>
            <a:srgbClr val="FF0000"/>
          </a:solidFill>
          <a:latin typeface="Times New Roman" panose="02020603050405020304" pitchFamily="18" charset="0"/>
          <a:ea typeface="黑体" panose="02010609060101010101" pitchFamily="49" charset="-122"/>
          <a:cs typeface="+mn-cs"/>
        </a:defRPr>
      </a:lvl8pPr>
      <a:lvl9pPr marL="3870325" lvl="8" indent="0" algn="l" defTabSz="96774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3385" b="0" i="0" u="none" kern="1200" baseline="0">
          <a:solidFill>
            <a:srgbClr val="FF0000"/>
          </a:solidFill>
          <a:latin typeface="Times New Roman" panose="02020603050405020304" pitchFamily="18" charset="0"/>
          <a:ea typeface="黑体" panose="02010609060101010101" pitchFamily="49" charset="-122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2.jpeg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package" Target="../embeddings/Document1.docx" TargetMode="Internal" /><Relationship Id="rId3" Type="http://schemas.openxmlformats.org/officeDocument/2006/relationships/image" Target="../media/image3.emf" /><Relationship Id="rId4" Type="http://schemas.openxmlformats.org/officeDocument/2006/relationships/vmlDrawing" Target="../drawings/vmlDrawing1.vml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package" Target="../embeddings/Document2.docx" TargetMode="Internal" /><Relationship Id="rId3" Type="http://schemas.openxmlformats.org/officeDocument/2006/relationships/image" Target="../media/image4.emf" /><Relationship Id="rId4" Type="http://schemas.openxmlformats.org/officeDocument/2006/relationships/vmlDrawing" Target="../drawings/vmlDrawing2.vml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5.jpeg" /><Relationship Id="rId3" Type="http://schemas.openxmlformats.org/officeDocument/2006/relationships/package" Target="../embeddings/Document3.docx" TargetMode="Internal" /><Relationship Id="rId4" Type="http://schemas.openxmlformats.org/officeDocument/2006/relationships/image" Target="../media/image6.emf" /><Relationship Id="rId5" Type="http://schemas.openxmlformats.org/officeDocument/2006/relationships/vmlDrawing" Target="../drawings/vmlDrawing3.vml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7.jpeg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package" Target="../embeddings/Document4.docx" TargetMode="Internal" /><Relationship Id="rId3" Type="http://schemas.openxmlformats.org/officeDocument/2006/relationships/image" Target="../media/image8.emf" /><Relationship Id="rId4" Type="http://schemas.openxmlformats.org/officeDocument/2006/relationships/vmlDrawing" Target="../drawings/vmlDrawing4.vml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9.jpeg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package" Target="../embeddings/Document5.docx" TargetMode="Internal" /><Relationship Id="rId3" Type="http://schemas.openxmlformats.org/officeDocument/2006/relationships/image" Target="../media/image10.emf" /><Relationship Id="rId4" Type="http://schemas.openxmlformats.org/officeDocument/2006/relationships/vmlDrawing" Target="../drawings/vmlDrawing5.vml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11.png" /></Relationships>
</file>

<file path=ppt/slides/slide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lang="zh-CN" altLang="zh-CN"/>
              <a:t>布洛卡点</a:t>
            </a:r>
          </a:p>
        </p:txBody>
      </p:sp>
      <p:sp>
        <p:nvSpPr>
          <p:cNvPr id="3" name="矩形 2"/>
          <p:cNvSpPr>
            <a:spLocks noChangeAspect="1"/>
          </p:cNvSpPr>
          <p:nvPr/>
        </p:nvSpPr>
        <p:spPr>
          <a:xfrm>
            <a:off x="679450" y="1714723"/>
            <a:ext cx="5572359" cy="6728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30000"/>
              </a:lnSpc>
              <a:spcAft>
                <a:spcPct val="0"/>
              </a:spcAft>
              <a:tabLst>
                <a:tab pos="1029335"/>
                <a:tab pos="1850390"/>
                <a:tab pos="2538095"/>
                <a:tab pos="3221990"/>
              </a:tabLst>
            </a:pPr>
            <a:r>
              <a:rPr lang="zh-CN" altLang="zh-CN" b="1">
                <a:solidFill>
                  <a:srgbClr val="00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教材文化延伸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(</a:t>
            </a:r>
            <a:r>
              <a:rPr lang="zh-CN" altLang="zh-CN" b="1">
                <a:solidFill>
                  <a:srgbClr val="000000"/>
                </a:solidFill>
                <a:ea typeface="仿宋" panose="02010609060101010101" pitchFamily="49" charset="-122"/>
                <a:cs typeface="Times New Roman" panose="02020603050405020304" pitchFamily="18" charset="0"/>
              </a:rPr>
              <a:t>学用见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P86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~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87) </a:t>
            </a:r>
            <a:endParaRPr lang="zh-CN" altLang="zh-CN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/>
</p:sld>
</file>

<file path=ppt/slides/slide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矩形 2"/>
          <p:cNvSpPr>
            <a:spLocks noChangeAspect="1"/>
          </p:cNvSpPr>
          <p:nvPr/>
        </p:nvSpPr>
        <p:spPr>
          <a:xfrm>
            <a:off x="679450" y="703529"/>
            <a:ext cx="2770310" cy="6728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30000"/>
              </a:lnSpc>
              <a:spcAft>
                <a:spcPct val="0"/>
              </a:spcAft>
              <a:tabLst>
                <a:tab pos="1029335"/>
                <a:tab pos="1850390"/>
                <a:tab pos="2538095"/>
                <a:tab pos="3221990"/>
              </a:tabLst>
            </a:pPr>
            <a:r>
              <a:rPr lang="zh-CN" altLang="zh-CN" b="1">
                <a:solidFill>
                  <a:srgbClr val="FF00FF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教材原题呈现</a:t>
            </a:r>
            <a:r>
              <a:rPr lang="en-US" altLang="zh-CN" b="1">
                <a:solidFill>
                  <a:srgbClr val="FF00FF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 </a:t>
            </a:r>
            <a:endParaRPr lang="zh-CN" altLang="zh-CN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4" name="矩形 3"/>
          <p:cNvSpPr>
            <a:spLocks noChangeAspect="1"/>
          </p:cNvSpPr>
          <p:nvPr/>
        </p:nvSpPr>
        <p:spPr>
          <a:xfrm>
            <a:off x="679450" y="1475773"/>
            <a:ext cx="10833100" cy="1953227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30000"/>
              </a:lnSpc>
              <a:spcAft>
                <a:spcPct val="0"/>
              </a:spcAft>
              <a:tabLst>
                <a:tab pos="1029335"/>
                <a:tab pos="1850390"/>
                <a:tab pos="2538095"/>
                <a:tab pos="3221990"/>
              </a:tabLst>
            </a:pPr>
            <a:r>
              <a:rPr lang="zh-CN" altLang="zh-CN" b="1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b="1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(HK</a:t>
            </a:r>
            <a:r>
              <a:rPr lang="zh-CN" altLang="zh-CN" b="1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版教材八年级下册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P104</a:t>
            </a:r>
            <a:r>
              <a:rPr lang="zh-CN" altLang="zh-CN" b="1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第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19</a:t>
            </a:r>
            <a:r>
              <a:rPr lang="zh-CN" altLang="zh-CN" b="1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章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</a:t>
            </a:r>
            <a:r>
              <a:rPr lang="zh-CN" altLang="zh-CN" b="1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组复习题第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9</a:t>
            </a:r>
            <a:r>
              <a:rPr lang="zh-CN" altLang="zh-CN" b="1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题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)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如图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在正方形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ABCD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中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E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F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是边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BC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CD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上的点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且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BE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=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CF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那么线段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AE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与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BF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的夹角有多大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?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为什么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?</a:t>
            </a:r>
            <a:endParaRPr lang="zh-CN" altLang="zh-CN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pic>
        <p:nvPicPr>
          <p:cNvPr id="5" name="image63.jpeg"/>
          <p:cNvPicPr/>
          <p:nvPr/>
        </p:nvPicPr>
        <p:blipFill>
          <a:blip r:embed="rId2"/>
          <a:stretch>
            <a:fillRect/>
          </a:stretch>
        </p:blipFill>
        <p:spPr>
          <a:xfrm>
            <a:off x="5358181" y="3528367"/>
            <a:ext cx="2196861" cy="2533693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slides/slide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aphicFrame>
        <p:nvGraphicFramePr>
          <p:cNvPr id="2" name="对象 1"/>
          <p:cNvGraphicFramePr>
            <a:graphicFrameLocks noChangeAspect="1"/>
          </p:cNvGraphicFramePr>
          <p:nvPr/>
        </p:nvGraphicFramePr>
        <p:xfrm>
          <a:off x="679450" y="1558910"/>
          <a:ext cx="10833100" cy="412117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8" name="Document" r:id="rId2" progId="Word.Document.12">
                  <p:embed/>
                </p:oleObj>
              </mc:Choice>
              <mc:Fallback>
                <p:oleObj name="Document" r:id="rId2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679450" y="1558910"/>
                        <a:ext cx="10833100" cy="4121179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/>
</p:sld>
</file>

<file path=ppt/slides/slide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矩形 1"/>
          <p:cNvSpPr>
            <a:spLocks noChangeAspect="1"/>
          </p:cNvSpPr>
          <p:nvPr/>
        </p:nvSpPr>
        <p:spPr>
          <a:xfrm>
            <a:off x="522105" y="2452386"/>
            <a:ext cx="11147789" cy="19532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  <a:spcAft>
                <a:spcPct val="0"/>
              </a:spcAft>
              <a:tabLst>
                <a:tab pos="1029335"/>
                <a:tab pos="1850390"/>
                <a:tab pos="2538095"/>
                <a:tab pos="3221990"/>
              </a:tabLst>
            </a:pPr>
            <a:r>
              <a:rPr lang="zh-CN" altLang="zh-CN" b="1">
                <a:solidFill>
                  <a:srgbClr val="00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【教材知识拓展】</a:t>
            </a:r>
            <a:r>
              <a:rPr lang="zh-CN" altLang="zh-CN" b="1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布洛卡点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b="1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也叫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“</a:t>
            </a:r>
            <a:r>
              <a:rPr lang="zh-CN" altLang="zh-CN" b="1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勃罗卡点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”,</a:t>
            </a:r>
            <a:r>
              <a:rPr lang="zh-CN" altLang="zh-CN" b="1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定义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:</a:t>
            </a:r>
            <a:r>
              <a:rPr lang="zh-CN" altLang="zh-CN" b="1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已知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P</a:t>
            </a:r>
            <a:r>
              <a:rPr lang="zh-CN" altLang="zh-CN" b="1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为</a:t>
            </a:r>
            <a:r>
              <a:rPr lang="zh-CN" altLang="zh-CN" b="1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△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ABC</a:t>
            </a:r>
            <a:r>
              <a:rPr lang="zh-CN" altLang="zh-CN" b="1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内一点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b="1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若</a:t>
            </a:r>
            <a:r>
              <a:rPr lang="zh-CN" altLang="zh-CN" b="1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∠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PAB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=</a:t>
            </a:r>
            <a:r>
              <a:rPr lang="zh-CN" altLang="zh-CN" b="1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∠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PBC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=</a:t>
            </a:r>
            <a:r>
              <a:rPr lang="zh-CN" altLang="zh-CN" b="1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∠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PCA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=</a:t>
            </a:r>
            <a:r>
              <a:rPr lang="zh-CN" altLang="zh-CN" b="1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∠</a:t>
            </a:r>
            <a:r>
              <a:rPr lang="en-US" altLang="zh-CN" b="1" i="1">
                <a:solidFill>
                  <a:srgbClr val="000000"/>
                </a:solidFill>
                <a:ea typeface="Microsoft Yi Baiti" panose="03000500000000000000" pitchFamily="66" charset="0"/>
                <a:cs typeface="Times New Roman" panose="02020603050405020304" pitchFamily="18" charset="0"/>
              </a:rPr>
              <a:t>α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b="1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则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P</a:t>
            </a:r>
            <a:r>
              <a:rPr lang="zh-CN" altLang="zh-CN" b="1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为布洛卡点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b="1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∠</a:t>
            </a:r>
            <a:r>
              <a:rPr lang="en-US" altLang="zh-CN" b="1" i="1">
                <a:solidFill>
                  <a:srgbClr val="000000"/>
                </a:solidFill>
                <a:ea typeface="Microsoft Yi Baiti" panose="03000500000000000000" pitchFamily="66" charset="0"/>
                <a:cs typeface="Times New Roman" panose="02020603050405020304" pitchFamily="18" charset="0"/>
              </a:rPr>
              <a:t>α</a:t>
            </a:r>
            <a:r>
              <a:rPr lang="zh-CN" altLang="zh-CN" b="1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为布洛卡角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.</a:t>
            </a:r>
            <a:endParaRPr lang="zh-CN" altLang="zh-CN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/>
</p:sld>
</file>

<file path=ppt/slides/slide5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5" name="组合 4"/>
          <p:cNvGrpSpPr/>
          <p:nvPr/>
        </p:nvGrpSpPr>
        <p:grpSpPr>
          <a:xfrm>
            <a:off x="679450" y="1587949"/>
            <a:ext cx="10833100" cy="3452575"/>
            <a:chOff x="679450" y="823451"/>
            <a:chExt cx="10833100" cy="3452575"/>
          </a:xfrm>
        </p:grpSpPr>
        <p:sp>
          <p:nvSpPr>
            <p:cNvPr id="2" name="矩形 1"/>
            <p:cNvSpPr>
              <a:spLocks noChangeAspect="1"/>
            </p:cNvSpPr>
            <p:nvPr/>
          </p:nvSpPr>
          <p:spPr>
            <a:xfrm>
              <a:off x="723462" y="823451"/>
              <a:ext cx="2770309" cy="6728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lnSpc>
                  <a:spcPct val="130000"/>
                </a:lnSpc>
                <a:spcAft>
                  <a:spcPct val="0"/>
                </a:spcAft>
                <a:tabLst>
                  <a:tab pos="1029335"/>
                  <a:tab pos="1850390"/>
                  <a:tab pos="2538095"/>
                  <a:tab pos="3221990"/>
                </a:tabLst>
              </a:pPr>
              <a:r>
                <a:rPr lang="zh-CN" altLang="zh-CN" b="1">
                  <a:solidFill>
                    <a:srgbClr val="FF00FF"/>
                  </a:solidFill>
                  <a:latin typeface="Arial" panose="020b0604020202020204" pitchFamily="34" charset="0"/>
                  <a:cs typeface="Times New Roman" panose="02020603050405020304" pitchFamily="18" charset="0"/>
                </a:rPr>
                <a:t>教材文化延伸</a:t>
              </a:r>
              <a:r>
                <a:rPr lang="en-US" altLang="zh-CN" b="1">
                  <a:solidFill>
                    <a:srgbClr val="FF00FF"/>
                  </a:solidFill>
                  <a:latin typeface="Arial" panose="020b0604020202020204" pitchFamily="34" charset="0"/>
                  <a:cs typeface="Times New Roman" panose="02020603050405020304" pitchFamily="18" charset="0"/>
                </a:rPr>
                <a:t> </a:t>
              </a:r>
              <a:endParaRPr lang="zh-CN" altLang="zh-CN"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endParaRPr>
            </a:p>
          </p:txBody>
        </p:sp>
        <p:sp>
          <p:nvSpPr>
            <p:cNvPr id="3" name="矩形 2"/>
            <p:cNvSpPr>
              <a:spLocks noChangeAspect="1"/>
            </p:cNvSpPr>
            <p:nvPr/>
          </p:nvSpPr>
          <p:spPr>
            <a:xfrm>
              <a:off x="679450" y="1496328"/>
              <a:ext cx="10833100" cy="672877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indent="280670">
                <a:lnSpc>
                  <a:spcPct val="130000"/>
                </a:lnSpc>
                <a:spcAft>
                  <a:spcPct val="0"/>
                </a:spcAft>
                <a:tabLst>
                  <a:tab pos="1029335"/>
                  <a:tab pos="1850390"/>
                  <a:tab pos="2538095"/>
                  <a:tab pos="3221990"/>
                </a:tabLst>
              </a:pPr>
              <a:r>
                <a:rPr lang="zh-CN" altLang="zh-CN" b="1">
                  <a:solidFill>
                    <a:srgbClr val="000000"/>
                  </a:solidFill>
                  <a:ea typeface="楷体" panose="02010609060101010101" pitchFamily="49" charset="-122"/>
                  <a:cs typeface="Times New Roman" panose="02020603050405020304" pitchFamily="18" charset="0"/>
                </a:rPr>
                <a:t>本题为教材经典习题之一</a:t>
              </a:r>
              <a:r>
                <a:rPr lang="en-US" altLang="zh-CN" b="1">
                  <a:solidFill>
                    <a:srgbClr val="000000"/>
                  </a:solidFill>
                  <a:ea typeface="宋体" panose="02010600030101010101" pitchFamily="2" charset="-122"/>
                  <a:cs typeface="Times New Roman" panose="02020603050405020304" pitchFamily="18" charset="0"/>
                </a:rPr>
                <a:t>,</a:t>
              </a:r>
              <a:r>
                <a:rPr lang="zh-CN" altLang="zh-CN" b="1">
                  <a:solidFill>
                    <a:srgbClr val="000000"/>
                  </a:solidFill>
                  <a:ea typeface="楷体" panose="02010609060101010101" pitchFamily="49" charset="-122"/>
                  <a:cs typeface="Times New Roman" panose="02020603050405020304" pitchFamily="18" charset="0"/>
                </a:rPr>
                <a:t>可做深入研究探讨</a:t>
              </a:r>
              <a:r>
                <a:rPr lang="en-US" altLang="zh-CN" b="1" i="1">
                  <a:solidFill>
                    <a:srgbClr val="000000"/>
                  </a:solidFill>
                  <a:ea typeface="宋体" panose="02010600030101010101" pitchFamily="2" charset="-122"/>
                  <a:cs typeface="Times New Roman" panose="02020603050405020304" pitchFamily="18" charset="0"/>
                </a:rPr>
                <a:t>.</a:t>
              </a:r>
              <a:endParaRPr lang="zh-CN" altLang="zh-CN"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endParaRPr>
            </a:p>
          </p:txBody>
        </p:sp>
        <p:sp>
          <p:nvSpPr>
            <p:cNvPr id="4" name="矩形 3"/>
            <p:cNvSpPr>
              <a:spLocks noChangeAspect="1"/>
            </p:cNvSpPr>
            <p:nvPr/>
          </p:nvSpPr>
          <p:spPr>
            <a:xfrm>
              <a:off x="679450" y="2962974"/>
              <a:ext cx="10833100" cy="1313052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>
                <a:lnSpc>
                  <a:spcPct val="130000"/>
                </a:lnSpc>
                <a:spcAft>
                  <a:spcPct val="0"/>
                </a:spcAft>
                <a:tabLst>
                  <a:tab pos="1029335"/>
                  <a:tab pos="1850390"/>
                  <a:tab pos="2538095"/>
                  <a:tab pos="3221990"/>
                </a:tabLst>
              </a:pPr>
              <a:r>
                <a:rPr lang="zh-CN" altLang="zh-CN" b="1">
                  <a:solidFill>
                    <a:srgbClr val="FF00FF"/>
                  </a:solidFill>
                  <a:latin typeface="Arial" panose="020b0604020202020204" pitchFamily="34" charset="0"/>
                  <a:cs typeface="Times New Roman" panose="02020603050405020304" pitchFamily="18" charset="0"/>
                </a:rPr>
                <a:t>探究方向</a:t>
              </a:r>
              <a:r>
                <a:rPr lang="en-US" altLang="zh-CN" b="1">
                  <a:solidFill>
                    <a:srgbClr val="FF00FF"/>
                  </a:solidFill>
                  <a:ea typeface="宋体" panose="02010600030101010101" pitchFamily="2" charset="-122"/>
                  <a:cs typeface="Times New Roman" panose="02020603050405020304" pitchFamily="18" charset="0"/>
                </a:rPr>
                <a:t>1</a:t>
              </a:r>
              <a:r>
                <a:rPr lang="en-US" altLang="zh-CN" b="1">
                  <a:solidFill>
                    <a:srgbClr val="FF00FF"/>
                  </a:solidFill>
                  <a:latin typeface="Arial" panose="020b0604020202020204" pitchFamily="34" charset="0"/>
                  <a:cs typeface="Times New Roman" panose="02020603050405020304" pitchFamily="18" charset="0"/>
                </a:rPr>
                <a:t> </a:t>
              </a:r>
              <a:r>
                <a:rPr lang="zh-CN" altLang="zh-CN" b="1">
                  <a:solidFill>
                    <a:srgbClr val="FF00FF"/>
                  </a:solidFill>
                  <a:latin typeface="Arial" panose="020b0604020202020204" pitchFamily="34" charset="0"/>
                  <a:cs typeface="Times New Roman" panose="02020603050405020304" pitchFamily="18" charset="0"/>
                </a:rPr>
                <a:t>条件结论互换</a:t>
              </a:r>
              <a:endParaRPr lang="zh-CN" altLang="zh-CN"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endParaRPr>
            </a:p>
            <a:p>
              <a:pPr>
                <a:lnSpc>
                  <a:spcPct val="130000"/>
                </a:lnSpc>
                <a:spcAft>
                  <a:spcPct val="0"/>
                </a:spcAft>
                <a:tabLst>
                  <a:tab pos="1029335"/>
                  <a:tab pos="1850390"/>
                  <a:tab pos="2538095"/>
                  <a:tab pos="3221990"/>
                </a:tabLst>
              </a:pPr>
              <a:r>
                <a:rPr lang="en-US" altLang="zh-CN" b="1">
                  <a:solidFill>
                    <a:srgbClr val="000000"/>
                  </a:solidFill>
                  <a:ea typeface="宋体" panose="02010600030101010101" pitchFamily="2" charset="-122"/>
                  <a:cs typeface="Times New Roman" panose="02020603050405020304" pitchFamily="18" charset="0"/>
                </a:rPr>
                <a:t>1</a:t>
              </a:r>
              <a:r>
                <a:rPr lang="en-US" altLang="zh-CN" b="1" i="1">
                  <a:solidFill>
                    <a:srgbClr val="000000"/>
                  </a:solidFill>
                  <a:ea typeface="宋体" panose="02010600030101010101" pitchFamily="2" charset="-122"/>
                  <a:cs typeface="Times New Roman" panose="02020603050405020304" pitchFamily="18" charset="0"/>
                </a:rPr>
                <a:t>.</a:t>
              </a:r>
              <a:r>
                <a:rPr lang="zh-CN" altLang="zh-CN" b="1">
                  <a:solidFill>
                    <a:srgbClr val="000000"/>
                  </a:solidFill>
                  <a:ea typeface="宋体" panose="02010600030101010101" pitchFamily="2" charset="-122"/>
                  <a:cs typeface="Times New Roman" panose="02020603050405020304" pitchFamily="18" charset="0"/>
                </a:rPr>
                <a:t>若</a:t>
              </a:r>
              <a:r>
                <a:rPr lang="en-US" altLang="zh-CN" b="1" i="1">
                  <a:solidFill>
                    <a:srgbClr val="000000"/>
                  </a:solidFill>
                  <a:ea typeface="宋体" panose="02010600030101010101" pitchFamily="2" charset="-122"/>
                  <a:cs typeface="Times New Roman" panose="02020603050405020304" pitchFamily="18" charset="0"/>
                </a:rPr>
                <a:t>AE</a:t>
              </a:r>
              <a:r>
                <a:rPr lang="zh-CN" altLang="zh-CN" b="1">
                  <a:solidFill>
                    <a:srgbClr val="000000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宋体" panose="02010600030101010101" pitchFamily="2" charset="-122"/>
                </a:rPr>
                <a:t>⊥</a:t>
              </a:r>
              <a:r>
                <a:rPr lang="en-US" altLang="zh-CN" b="1" i="1">
                  <a:solidFill>
                    <a:srgbClr val="000000"/>
                  </a:solidFill>
                  <a:ea typeface="宋体" panose="02010600030101010101" pitchFamily="2" charset="-122"/>
                  <a:cs typeface="Times New Roman" panose="02020603050405020304" pitchFamily="18" charset="0"/>
                </a:rPr>
                <a:t>BF</a:t>
              </a:r>
              <a:r>
                <a:rPr lang="en-US" altLang="zh-CN" b="1">
                  <a:solidFill>
                    <a:srgbClr val="000000"/>
                  </a:solidFill>
                  <a:ea typeface="宋体" panose="02010600030101010101" pitchFamily="2" charset="-122"/>
                  <a:cs typeface="Times New Roman" panose="02020603050405020304" pitchFamily="18" charset="0"/>
                </a:rPr>
                <a:t>,</a:t>
              </a:r>
              <a:r>
                <a:rPr lang="zh-CN" altLang="zh-CN" b="1">
                  <a:solidFill>
                    <a:srgbClr val="000000"/>
                  </a:solidFill>
                  <a:ea typeface="宋体" panose="02010600030101010101" pitchFamily="2" charset="-122"/>
                  <a:cs typeface="Times New Roman" panose="02020603050405020304" pitchFamily="18" charset="0"/>
                </a:rPr>
                <a:t>探究</a:t>
              </a:r>
              <a:r>
                <a:rPr lang="en-US" altLang="zh-CN" b="1" i="1">
                  <a:solidFill>
                    <a:srgbClr val="000000"/>
                  </a:solidFill>
                  <a:ea typeface="宋体" panose="02010600030101010101" pitchFamily="2" charset="-122"/>
                  <a:cs typeface="Times New Roman" panose="02020603050405020304" pitchFamily="18" charset="0"/>
                </a:rPr>
                <a:t>BE</a:t>
              </a:r>
              <a:r>
                <a:rPr lang="zh-CN" altLang="zh-CN" b="1">
                  <a:solidFill>
                    <a:srgbClr val="000000"/>
                  </a:solidFill>
                  <a:ea typeface="宋体" panose="02010600030101010101" pitchFamily="2" charset="-122"/>
                  <a:cs typeface="Times New Roman" panose="02020603050405020304" pitchFamily="18" charset="0"/>
                </a:rPr>
                <a:t>与</a:t>
              </a:r>
              <a:r>
                <a:rPr lang="en-US" altLang="zh-CN" b="1" i="1">
                  <a:solidFill>
                    <a:srgbClr val="000000"/>
                  </a:solidFill>
                  <a:ea typeface="宋体" panose="02010600030101010101" pitchFamily="2" charset="-122"/>
                  <a:cs typeface="Times New Roman" panose="02020603050405020304" pitchFamily="18" charset="0"/>
                </a:rPr>
                <a:t>CF</a:t>
              </a:r>
              <a:r>
                <a:rPr lang="zh-CN" altLang="zh-CN" b="1">
                  <a:solidFill>
                    <a:srgbClr val="000000"/>
                  </a:solidFill>
                  <a:ea typeface="宋体" panose="02010600030101010101" pitchFamily="2" charset="-122"/>
                  <a:cs typeface="Times New Roman" panose="02020603050405020304" pitchFamily="18" charset="0"/>
                </a:rPr>
                <a:t>之间的数量关系</a:t>
              </a:r>
              <a:r>
                <a:rPr lang="en-US" altLang="zh-CN" b="1">
                  <a:solidFill>
                    <a:srgbClr val="000000"/>
                  </a:solidFill>
                  <a:ea typeface="宋体" panose="02010600030101010101" pitchFamily="2" charset="-122"/>
                  <a:cs typeface="Times New Roman" panose="02020603050405020304" pitchFamily="18" charset="0"/>
                </a:rPr>
                <a:t>,</a:t>
              </a:r>
              <a:r>
                <a:rPr lang="zh-CN" altLang="zh-CN" b="1">
                  <a:solidFill>
                    <a:srgbClr val="000000"/>
                  </a:solidFill>
                  <a:ea typeface="宋体" panose="02010600030101010101" pitchFamily="2" charset="-122"/>
                  <a:cs typeface="Times New Roman" panose="02020603050405020304" pitchFamily="18" charset="0"/>
                </a:rPr>
                <a:t>并说明理由</a:t>
              </a:r>
              <a:r>
                <a:rPr lang="en-US" altLang="zh-CN" b="1" i="1">
                  <a:solidFill>
                    <a:srgbClr val="000000"/>
                  </a:solidFill>
                  <a:ea typeface="宋体" panose="02010600030101010101" pitchFamily="2" charset="-122"/>
                  <a:cs typeface="Times New Roman" panose="02020603050405020304" pitchFamily="18" charset="0"/>
                </a:rPr>
                <a:t>.</a:t>
              </a:r>
              <a:endParaRPr lang="zh-CN" altLang="zh-CN"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endParaRPr>
            </a:p>
          </p:txBody>
        </p:sp>
      </p:grpSp>
    </p:spTree>
  </p:cSld>
  <p:clrMapOvr>
    <a:masterClrMapping/>
  </p:clrMapOvr>
  <p:transition/>
  <p:timing/>
</p:sld>
</file>

<file path=ppt/slides/slide6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aphicFrame>
        <p:nvGraphicFramePr>
          <p:cNvPr id="2" name="对象 1"/>
          <p:cNvGraphicFramePr>
            <a:graphicFrameLocks noChangeAspect="1"/>
          </p:cNvGraphicFramePr>
          <p:nvPr/>
        </p:nvGraphicFramePr>
        <p:xfrm>
          <a:off x="679450" y="1226082"/>
          <a:ext cx="10833100" cy="478683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9" name="Document" r:id="rId2" progId="Word.Document.12">
                  <p:embed/>
                </p:oleObj>
              </mc:Choice>
              <mc:Fallback>
                <p:oleObj name="Document" r:id="rId2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679450" y="1226082"/>
                        <a:ext cx="10833100" cy="4786836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/>
</p:sld>
</file>

<file path=ppt/slides/slide7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矩形 1"/>
          <p:cNvSpPr>
            <a:spLocks noChangeAspect="1"/>
          </p:cNvSpPr>
          <p:nvPr/>
        </p:nvSpPr>
        <p:spPr>
          <a:xfrm>
            <a:off x="679450" y="1923357"/>
            <a:ext cx="10833100" cy="1953227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30000"/>
              </a:lnSpc>
              <a:spcAft>
                <a:spcPct val="0"/>
              </a:spcAft>
              <a:tabLst>
                <a:tab pos="1029335"/>
                <a:tab pos="1850390"/>
                <a:tab pos="2538095"/>
                <a:tab pos="3221990"/>
              </a:tabLst>
            </a:pPr>
            <a:r>
              <a:rPr lang="zh-CN" altLang="zh-CN" b="1">
                <a:solidFill>
                  <a:srgbClr val="FF00FF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探究方向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en-US" altLang="zh-CN" b="1">
                <a:solidFill>
                  <a:srgbClr val="FF00FF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zh-CN" altLang="zh-CN" b="1">
                <a:solidFill>
                  <a:srgbClr val="FF00FF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结论延伸</a:t>
            </a:r>
            <a:endParaRPr lang="zh-CN" altLang="zh-CN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30000"/>
              </a:lnSpc>
              <a:spcAft>
                <a:spcPct val="0"/>
              </a:spcAft>
              <a:tabLst>
                <a:tab pos="1029335"/>
                <a:tab pos="1850390"/>
                <a:tab pos="2538095"/>
                <a:tab pos="3221990"/>
              </a:tabLst>
            </a:pP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.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设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AE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与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BF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交于点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O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正方形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ABCD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的边长为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2,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在点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E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从点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B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移动到点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C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的过程中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求点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O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运动的路程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.</a:t>
            </a:r>
            <a:endParaRPr lang="zh-CN" altLang="zh-CN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/>
</p:sld>
</file>

<file path=ppt/slides/slide8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image64.jpeg"/>
          <p:cNvPicPr/>
          <p:nvPr/>
        </p:nvPicPr>
        <p:blipFill>
          <a:blip r:embed="rId2"/>
          <a:stretch>
            <a:fillRect/>
          </a:stretch>
        </p:blipFill>
        <p:spPr>
          <a:xfrm>
            <a:off x="4688806" y="4043491"/>
            <a:ext cx="2814388" cy="2281573"/>
          </a:xfrm>
          <a:prstGeom prst="rect">
            <a:avLst/>
          </a:prstGeom>
        </p:spPr>
      </p:pic>
      <p:graphicFrame>
        <p:nvGraphicFramePr>
          <p:cNvPr id="3" name="对象 2"/>
          <p:cNvGraphicFramePr>
            <a:graphicFrameLocks noChangeAspect="1"/>
          </p:cNvGraphicFramePr>
          <p:nvPr/>
        </p:nvGraphicFramePr>
        <p:xfrm>
          <a:off x="679450" y="818591"/>
          <a:ext cx="10833100" cy="382295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0" name="Document" r:id="rId3" progId="Word.Document.12">
                  <p:embed/>
                </p:oleObj>
              </mc:Choice>
              <mc:Fallback>
                <p:oleObj name="Document" r:id="rId3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679450" y="818591"/>
                        <a:ext cx="10833100" cy="3822957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/>
</p:sld>
</file>

<file path=ppt/slides/slide9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矩形 1"/>
          <p:cNvSpPr>
            <a:spLocks noChangeAspect="1"/>
          </p:cNvSpPr>
          <p:nvPr/>
        </p:nvSpPr>
        <p:spPr>
          <a:xfrm>
            <a:off x="679450" y="743537"/>
            <a:ext cx="10833100" cy="3233578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30000"/>
              </a:lnSpc>
              <a:spcAft>
                <a:spcPct val="0"/>
              </a:spcAft>
              <a:tabLst>
                <a:tab pos="1029335"/>
                <a:tab pos="1850390"/>
                <a:tab pos="2538095"/>
                <a:tab pos="3221990"/>
              </a:tabLst>
            </a:pPr>
            <a:r>
              <a:rPr lang="zh-CN" altLang="zh-CN" b="1">
                <a:solidFill>
                  <a:srgbClr val="FF00FF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探究方向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3</a:t>
            </a:r>
            <a:r>
              <a:rPr lang="en-US" altLang="zh-CN" b="1">
                <a:solidFill>
                  <a:srgbClr val="FF00FF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zh-CN" altLang="zh-CN" b="1">
                <a:solidFill>
                  <a:srgbClr val="FF00FF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特殊位置</a:t>
            </a:r>
            <a:endParaRPr lang="zh-CN" altLang="zh-CN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30000"/>
              </a:lnSpc>
              <a:spcAft>
                <a:spcPct val="0"/>
              </a:spcAft>
              <a:tabLst>
                <a:tab pos="1029335"/>
                <a:tab pos="1850390"/>
                <a:tab pos="2538095"/>
                <a:tab pos="3221990"/>
              </a:tabLst>
            </a:pP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3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.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设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AE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与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BF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交于点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O.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当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E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为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BC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的中点时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求证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:</a:t>
            </a:r>
            <a:endParaRPr lang="zh-CN" altLang="zh-CN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30000"/>
              </a:lnSpc>
              <a:spcAft>
                <a:spcPct val="0"/>
              </a:spcAft>
              <a:tabLst>
                <a:tab pos="1029335"/>
                <a:tab pos="1850390"/>
                <a:tab pos="2538095"/>
                <a:tab pos="3221990"/>
              </a:tabLst>
            </a:pP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(1)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OD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=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AD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;</a:t>
            </a:r>
            <a:endParaRPr lang="zh-CN" altLang="zh-CN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30000"/>
              </a:lnSpc>
              <a:spcAft>
                <a:spcPct val="0"/>
              </a:spcAft>
              <a:tabLst>
                <a:tab pos="1029335"/>
                <a:tab pos="1850390"/>
                <a:tab pos="2538095"/>
                <a:tab pos="3221990"/>
              </a:tabLst>
            </a:pP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(2)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OC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平分</a:t>
            </a:r>
            <a:r>
              <a:rPr lang="zh-CN" altLang="zh-CN" b="1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∠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EOF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;</a:t>
            </a:r>
            <a:endParaRPr lang="zh-CN" altLang="zh-CN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30000"/>
              </a:lnSpc>
              <a:spcAft>
                <a:spcPct val="0"/>
              </a:spcAft>
              <a:tabLst>
                <a:tab pos="1029335"/>
                <a:tab pos="1850390"/>
                <a:tab pos="2538095"/>
                <a:tab pos="3221990"/>
              </a:tabLst>
            </a:pP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(3)</a:t>
            </a:r>
            <a:r>
              <a:rPr lang="zh-CN" altLang="zh-CN" b="1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∠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OBC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=</a:t>
            </a:r>
            <a:r>
              <a:rPr lang="zh-CN" altLang="zh-CN" b="1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∠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OAB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=</a:t>
            </a:r>
            <a:r>
              <a:rPr lang="zh-CN" altLang="zh-CN" b="1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∠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OCA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O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为</a:t>
            </a:r>
            <a:r>
              <a:rPr lang="zh-CN" altLang="zh-CN" b="1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△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ABC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的布洛卡点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.</a:t>
            </a:r>
            <a:endParaRPr lang="zh-CN" altLang="zh-CN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pic>
        <p:nvPicPr>
          <p:cNvPr id="3" name="image65.jpeg"/>
          <p:cNvPicPr/>
          <p:nvPr/>
        </p:nvPicPr>
        <p:blipFill>
          <a:blip r:embed="rId2"/>
          <a:stretch>
            <a:fillRect/>
          </a:stretch>
        </p:blipFill>
        <p:spPr>
          <a:xfrm>
            <a:off x="5283231" y="3977115"/>
            <a:ext cx="2151890" cy="2481827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slides/slide10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矩形 1"/>
          <p:cNvSpPr>
            <a:spLocks noChangeAspect="1"/>
          </p:cNvSpPr>
          <p:nvPr/>
        </p:nvSpPr>
        <p:spPr>
          <a:xfrm>
            <a:off x="679450" y="1039787"/>
            <a:ext cx="10833100" cy="5159426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30000"/>
              </a:lnSpc>
              <a:spcAft>
                <a:spcPct val="0"/>
              </a:spcAft>
              <a:tabLst>
                <a:tab pos="1029335"/>
                <a:tab pos="1850390"/>
                <a:tab pos="2538095"/>
                <a:tab pos="3221990"/>
              </a:tabLst>
            </a:pPr>
            <a:r>
              <a:rPr lang="zh-CN" altLang="zh-CN" b="1">
                <a:solidFill>
                  <a:srgbClr val="FF00FF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【答案】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(1)</a:t>
            </a:r>
            <a:r>
              <a:rPr lang="zh-CN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由题意易证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AE</a:t>
            </a:r>
            <a:r>
              <a:rPr lang="zh-CN" altLang="zh-CN" b="1">
                <a:solidFill>
                  <a:srgbClr val="FF00FF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⊥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BF.</a:t>
            </a:r>
            <a:endParaRPr lang="zh-CN" altLang="zh-CN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30000"/>
              </a:lnSpc>
              <a:spcAft>
                <a:spcPct val="0"/>
              </a:spcAft>
              <a:tabLst>
                <a:tab pos="1029335"/>
                <a:tab pos="1850390"/>
                <a:tab pos="2538095"/>
                <a:tab pos="3221990"/>
              </a:tabLst>
            </a:pPr>
            <a:r>
              <a:rPr lang="zh-CN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设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M</a:t>
            </a:r>
            <a:r>
              <a:rPr lang="zh-CN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为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AB</a:t>
            </a:r>
            <a:r>
              <a:rPr lang="zh-CN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的中点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连接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DM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交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AE</a:t>
            </a:r>
            <a:r>
              <a:rPr lang="zh-CN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于点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N.</a:t>
            </a:r>
            <a:endParaRPr lang="zh-CN" altLang="zh-CN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30000"/>
              </a:lnSpc>
              <a:spcAft>
                <a:spcPct val="0"/>
              </a:spcAft>
              <a:tabLst>
                <a:tab pos="1029335"/>
                <a:tab pos="1850390"/>
                <a:tab pos="2538095"/>
                <a:tab pos="3221990"/>
              </a:tabLst>
            </a:pPr>
            <a:r>
              <a:rPr lang="zh-CN" altLang="zh-CN" b="1">
                <a:solidFill>
                  <a:srgbClr val="FF00FF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∵</a:t>
            </a:r>
            <a:r>
              <a:rPr lang="zh-CN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四边形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ABCD</a:t>
            </a:r>
            <a:r>
              <a:rPr lang="zh-CN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为正方形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b="1">
                <a:solidFill>
                  <a:srgbClr val="FF00FF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∴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BM</a:t>
            </a:r>
            <a:r>
              <a:rPr lang="zh-CN" altLang="zh-CN" b="1">
                <a:solidFill>
                  <a:srgbClr val="FF00FF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∥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DF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endParaRPr lang="zh-CN" altLang="zh-CN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30000"/>
              </a:lnSpc>
              <a:spcAft>
                <a:spcPct val="0"/>
              </a:spcAft>
              <a:tabLst>
                <a:tab pos="1029335"/>
                <a:tab pos="1850390"/>
                <a:tab pos="2538095"/>
                <a:tab pos="3221990"/>
              </a:tabLst>
            </a:pPr>
            <a:r>
              <a:rPr lang="zh-CN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又</a:t>
            </a:r>
            <a:r>
              <a:rPr lang="zh-CN" altLang="zh-CN" b="1">
                <a:solidFill>
                  <a:srgbClr val="FF00FF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∵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E</a:t>
            </a:r>
            <a:r>
              <a:rPr lang="zh-CN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为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BC</a:t>
            </a:r>
            <a:r>
              <a:rPr lang="zh-CN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的中点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b="1">
                <a:solidFill>
                  <a:srgbClr val="FF00FF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∴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F</a:t>
            </a:r>
            <a:r>
              <a:rPr lang="zh-CN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为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CD</a:t>
            </a:r>
            <a:r>
              <a:rPr lang="zh-CN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的中点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endParaRPr lang="zh-CN" altLang="zh-CN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30000"/>
              </a:lnSpc>
              <a:spcAft>
                <a:spcPct val="0"/>
              </a:spcAft>
              <a:tabLst>
                <a:tab pos="1029335"/>
                <a:tab pos="1850390"/>
                <a:tab pos="2538095"/>
                <a:tab pos="3221990"/>
              </a:tabLst>
            </a:pPr>
            <a:r>
              <a:rPr lang="zh-CN" altLang="zh-CN" b="1">
                <a:solidFill>
                  <a:srgbClr val="FF00FF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∴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BM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=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DF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b="1">
                <a:solidFill>
                  <a:srgbClr val="FF00FF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∴</a:t>
            </a:r>
            <a:r>
              <a:rPr lang="zh-CN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四边形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MDFB</a:t>
            </a:r>
            <a:r>
              <a:rPr lang="zh-CN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为平行四边形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endParaRPr lang="zh-CN" altLang="zh-CN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30000"/>
              </a:lnSpc>
              <a:spcAft>
                <a:spcPct val="0"/>
              </a:spcAft>
              <a:tabLst>
                <a:tab pos="1029335"/>
                <a:tab pos="1850390"/>
                <a:tab pos="2538095"/>
                <a:tab pos="3221990"/>
              </a:tabLst>
            </a:pPr>
            <a:r>
              <a:rPr lang="zh-CN" altLang="zh-CN" b="1">
                <a:solidFill>
                  <a:srgbClr val="FF00FF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∴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DM</a:t>
            </a:r>
            <a:r>
              <a:rPr lang="zh-CN" altLang="zh-CN" b="1">
                <a:solidFill>
                  <a:srgbClr val="FF00FF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⊥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AE.</a:t>
            </a:r>
            <a:endParaRPr lang="zh-CN" altLang="zh-CN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30000"/>
              </a:lnSpc>
              <a:spcAft>
                <a:spcPct val="0"/>
              </a:spcAft>
              <a:tabLst>
                <a:tab pos="1029335"/>
                <a:tab pos="1850390"/>
                <a:tab pos="2538095"/>
                <a:tab pos="3221990"/>
              </a:tabLst>
            </a:pPr>
            <a:r>
              <a:rPr lang="zh-CN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连接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OM.</a:t>
            </a:r>
            <a:r>
              <a:rPr lang="zh-CN" altLang="zh-CN" b="1">
                <a:solidFill>
                  <a:srgbClr val="FF00FF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∴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OM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=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AM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b="1">
                <a:solidFill>
                  <a:srgbClr val="FF00FF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∴△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AMN</a:t>
            </a:r>
            <a:r>
              <a:rPr lang="zh-CN" altLang="zh-CN" b="1">
                <a:solidFill>
                  <a:srgbClr val="FF00FF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≌△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OMN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endParaRPr lang="zh-CN" altLang="zh-CN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30000"/>
              </a:lnSpc>
              <a:spcAft>
                <a:spcPct val="0"/>
              </a:spcAft>
              <a:tabLst>
                <a:tab pos="1029335"/>
                <a:tab pos="1850390"/>
                <a:tab pos="2538095"/>
                <a:tab pos="3221990"/>
              </a:tabLst>
            </a:pPr>
            <a:r>
              <a:rPr lang="zh-CN" altLang="zh-CN" b="1">
                <a:solidFill>
                  <a:srgbClr val="FF00FF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∴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AN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=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ON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b="1">
                <a:solidFill>
                  <a:srgbClr val="FF00FF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∴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OD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=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AD.</a:t>
            </a:r>
            <a:endParaRPr lang="zh-CN" altLang="zh-CN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/>
</p:sld>
</file>

<file path=ppt/slides/slide1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aphicFrame>
        <p:nvGraphicFramePr>
          <p:cNvPr id="2" name="对象 1"/>
          <p:cNvGraphicFramePr>
            <a:graphicFrameLocks noChangeAspect="1"/>
          </p:cNvGraphicFramePr>
          <p:nvPr/>
        </p:nvGraphicFramePr>
        <p:xfrm>
          <a:off x="679450" y="1536010"/>
          <a:ext cx="10833100" cy="416698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1" name="Document" r:id="rId2" progId="Word.Document.12">
                  <p:embed/>
                </p:oleObj>
              </mc:Choice>
              <mc:Fallback>
                <p:oleObj name="Document" r:id="rId2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679450" y="1536010"/>
                        <a:ext cx="10833100" cy="4166981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/>
</p:sld>
</file>

<file path=ppt/slides/slide1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矩形 1"/>
          <p:cNvSpPr>
            <a:spLocks noChangeAspect="1"/>
          </p:cNvSpPr>
          <p:nvPr/>
        </p:nvSpPr>
        <p:spPr>
          <a:xfrm>
            <a:off x="679450" y="1362536"/>
            <a:ext cx="10833100" cy="4513928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30000"/>
              </a:lnSpc>
              <a:spcAft>
                <a:spcPct val="0"/>
              </a:spcAft>
              <a:tabLst>
                <a:tab pos="1029335"/>
                <a:tab pos="1850390"/>
                <a:tab pos="2538095"/>
                <a:tab pos="3221990"/>
              </a:tabLst>
            </a:pP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(3)</a:t>
            </a:r>
            <a:r>
              <a:rPr lang="zh-CN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过点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C</a:t>
            </a:r>
            <a:r>
              <a:rPr lang="zh-CN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作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CG</a:t>
            </a:r>
            <a:r>
              <a:rPr lang="zh-CN" altLang="zh-CN" b="1">
                <a:solidFill>
                  <a:srgbClr val="FF00FF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⊥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AE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交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AE</a:t>
            </a:r>
            <a:r>
              <a:rPr lang="zh-CN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的延长线于点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G.</a:t>
            </a:r>
            <a:endParaRPr lang="zh-CN" altLang="zh-CN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30000"/>
              </a:lnSpc>
              <a:spcAft>
                <a:spcPct val="0"/>
              </a:spcAft>
              <a:tabLst>
                <a:tab pos="1029335"/>
                <a:tab pos="1850390"/>
                <a:tab pos="2538095"/>
                <a:tab pos="3221990"/>
              </a:tabLst>
            </a:pPr>
            <a:r>
              <a:rPr lang="zh-CN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由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(2)</a:t>
            </a:r>
            <a:r>
              <a:rPr lang="zh-CN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可知</a:t>
            </a:r>
            <a:r>
              <a:rPr lang="zh-CN" altLang="zh-CN" b="1">
                <a:solidFill>
                  <a:srgbClr val="FF00FF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∠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OCG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=45</a:t>
            </a:r>
            <a:r>
              <a:rPr lang="en-US" altLang="zh-CN" b="1">
                <a:solidFill>
                  <a:srgbClr val="FF00FF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°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即</a:t>
            </a:r>
            <a:r>
              <a:rPr lang="zh-CN" altLang="zh-CN" b="1">
                <a:solidFill>
                  <a:srgbClr val="FF00FF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∠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OCE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+</a:t>
            </a:r>
            <a:r>
              <a:rPr lang="zh-CN" altLang="zh-CN" b="1">
                <a:solidFill>
                  <a:srgbClr val="FF00FF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∠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ECG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=45</a:t>
            </a:r>
            <a:r>
              <a:rPr lang="en-US" altLang="zh-CN" b="1">
                <a:solidFill>
                  <a:srgbClr val="FF00FF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°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.</a:t>
            </a:r>
            <a:endParaRPr lang="zh-CN" altLang="zh-CN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30000"/>
              </a:lnSpc>
              <a:spcAft>
                <a:spcPct val="0"/>
              </a:spcAft>
              <a:tabLst>
                <a:tab pos="1029335"/>
                <a:tab pos="1850390"/>
                <a:tab pos="2538095"/>
                <a:tab pos="3221990"/>
              </a:tabLst>
            </a:pPr>
            <a:r>
              <a:rPr lang="zh-CN" altLang="zh-CN" b="1">
                <a:solidFill>
                  <a:srgbClr val="FF00FF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∵</a:t>
            </a:r>
            <a:r>
              <a:rPr lang="zh-CN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四边形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ABCD</a:t>
            </a:r>
            <a:r>
              <a:rPr lang="zh-CN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为正方形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endParaRPr lang="zh-CN" altLang="zh-CN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30000"/>
              </a:lnSpc>
              <a:spcAft>
                <a:spcPct val="0"/>
              </a:spcAft>
              <a:tabLst>
                <a:tab pos="1029335"/>
                <a:tab pos="1850390"/>
                <a:tab pos="2538095"/>
                <a:tab pos="3221990"/>
              </a:tabLst>
            </a:pPr>
            <a:r>
              <a:rPr lang="zh-CN" altLang="zh-CN" b="1">
                <a:solidFill>
                  <a:srgbClr val="FF00FF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∴∠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ACB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=45</a:t>
            </a:r>
            <a:r>
              <a:rPr lang="en-US" altLang="zh-CN" b="1">
                <a:solidFill>
                  <a:srgbClr val="FF00FF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°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即</a:t>
            </a:r>
            <a:r>
              <a:rPr lang="zh-CN" altLang="zh-CN" b="1">
                <a:solidFill>
                  <a:srgbClr val="FF00FF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∠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OCA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+</a:t>
            </a:r>
            <a:r>
              <a:rPr lang="zh-CN" altLang="zh-CN" b="1">
                <a:solidFill>
                  <a:srgbClr val="FF00FF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∠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OCE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=45</a:t>
            </a:r>
            <a:r>
              <a:rPr lang="en-US" altLang="zh-CN" b="1">
                <a:solidFill>
                  <a:srgbClr val="FF00FF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°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b="1">
                <a:solidFill>
                  <a:srgbClr val="FF00FF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∴∠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OCA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=</a:t>
            </a:r>
            <a:r>
              <a:rPr lang="zh-CN" altLang="zh-CN" b="1">
                <a:solidFill>
                  <a:srgbClr val="FF00FF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∠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ECG.</a:t>
            </a:r>
            <a:endParaRPr lang="zh-CN" altLang="zh-CN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30000"/>
              </a:lnSpc>
              <a:spcAft>
                <a:spcPct val="0"/>
              </a:spcAft>
              <a:tabLst>
                <a:tab pos="1029335"/>
                <a:tab pos="1850390"/>
                <a:tab pos="2538095"/>
                <a:tab pos="3221990"/>
              </a:tabLst>
            </a:pPr>
            <a:r>
              <a:rPr lang="zh-CN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又</a:t>
            </a:r>
            <a:r>
              <a:rPr lang="zh-CN" altLang="zh-CN" b="1">
                <a:solidFill>
                  <a:srgbClr val="FF00FF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∵∠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ECG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=</a:t>
            </a:r>
            <a:r>
              <a:rPr lang="zh-CN" altLang="zh-CN" b="1">
                <a:solidFill>
                  <a:srgbClr val="FF00FF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∠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OBC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b="1">
                <a:solidFill>
                  <a:srgbClr val="FF00FF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∴∠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OCA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=</a:t>
            </a:r>
            <a:r>
              <a:rPr lang="zh-CN" altLang="zh-CN" b="1">
                <a:solidFill>
                  <a:srgbClr val="FF00FF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∠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OBC.</a:t>
            </a:r>
            <a:endParaRPr lang="zh-CN" altLang="zh-CN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30000"/>
              </a:lnSpc>
              <a:spcAft>
                <a:spcPct val="0"/>
              </a:spcAft>
              <a:tabLst>
                <a:tab pos="1029335"/>
                <a:tab pos="1850390"/>
                <a:tab pos="2538095"/>
                <a:tab pos="3221990"/>
              </a:tabLst>
            </a:pPr>
            <a:r>
              <a:rPr lang="zh-CN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易证</a:t>
            </a:r>
            <a:r>
              <a:rPr lang="zh-CN" altLang="zh-CN" b="1">
                <a:solidFill>
                  <a:srgbClr val="FF00FF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△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ABE</a:t>
            </a:r>
            <a:r>
              <a:rPr lang="zh-CN" altLang="zh-CN" b="1">
                <a:solidFill>
                  <a:srgbClr val="FF00FF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≌△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BCF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b="1">
                <a:solidFill>
                  <a:srgbClr val="FF00FF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∴∠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OAB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=</a:t>
            </a:r>
            <a:r>
              <a:rPr lang="zh-CN" altLang="zh-CN" b="1">
                <a:solidFill>
                  <a:srgbClr val="FF00FF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∠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OBC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endParaRPr lang="zh-CN" altLang="zh-CN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30000"/>
              </a:lnSpc>
              <a:spcAft>
                <a:spcPct val="0"/>
              </a:spcAft>
              <a:tabLst>
                <a:tab pos="1029335"/>
                <a:tab pos="1850390"/>
                <a:tab pos="2538095"/>
                <a:tab pos="3221990"/>
              </a:tabLst>
            </a:pPr>
            <a:r>
              <a:rPr lang="zh-CN" altLang="zh-CN" b="1">
                <a:solidFill>
                  <a:srgbClr val="FF00FF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∴∠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OBC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=</a:t>
            </a:r>
            <a:r>
              <a:rPr lang="zh-CN" altLang="zh-CN" b="1">
                <a:solidFill>
                  <a:srgbClr val="FF00FF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∠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OAB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=</a:t>
            </a:r>
            <a:r>
              <a:rPr lang="zh-CN" altLang="zh-CN" b="1">
                <a:solidFill>
                  <a:srgbClr val="FF00FF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∠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OCA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O</a:t>
            </a:r>
            <a:r>
              <a:rPr lang="zh-CN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为</a:t>
            </a:r>
            <a:r>
              <a:rPr lang="zh-CN" altLang="zh-CN" b="1">
                <a:solidFill>
                  <a:srgbClr val="FF00FF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△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ABC</a:t>
            </a:r>
            <a:r>
              <a:rPr lang="zh-CN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的布洛卡点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.</a:t>
            </a:r>
            <a:endParaRPr lang="zh-CN" altLang="zh-CN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/>
</p:sld>
</file>

<file path=ppt/slides/slide1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矩形 1"/>
          <p:cNvSpPr>
            <a:spLocks noChangeAspect="1"/>
          </p:cNvSpPr>
          <p:nvPr/>
        </p:nvSpPr>
        <p:spPr>
          <a:xfrm>
            <a:off x="484630" y="598038"/>
            <a:ext cx="11222740" cy="38737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  <a:spcAft>
                <a:spcPct val="0"/>
              </a:spcAft>
              <a:tabLst>
                <a:tab pos="1029335"/>
                <a:tab pos="1850390"/>
                <a:tab pos="2538095"/>
                <a:tab pos="3221990"/>
              </a:tabLst>
            </a:pPr>
            <a:r>
              <a:rPr lang="zh-CN" altLang="zh-CN" b="1">
                <a:solidFill>
                  <a:srgbClr val="FF00FF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探究方向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4</a:t>
            </a:r>
            <a:r>
              <a:rPr lang="en-US" altLang="zh-CN" b="1">
                <a:solidFill>
                  <a:srgbClr val="FF00FF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zh-CN" altLang="zh-CN" b="1">
                <a:solidFill>
                  <a:srgbClr val="FF00FF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结论一般化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(</a:t>
            </a:r>
            <a:r>
              <a:rPr lang="zh-CN" altLang="zh-CN" b="1">
                <a:solidFill>
                  <a:srgbClr val="FF00FF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等边三角形、正五边形、正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n</a:t>
            </a:r>
            <a:r>
              <a:rPr lang="zh-CN" altLang="zh-CN" b="1">
                <a:solidFill>
                  <a:srgbClr val="FF00FF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边形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)</a:t>
            </a:r>
            <a:endParaRPr lang="zh-CN" altLang="zh-CN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30000"/>
              </a:lnSpc>
              <a:spcAft>
                <a:spcPct val="0"/>
              </a:spcAft>
              <a:tabLst>
                <a:tab pos="1029335"/>
                <a:tab pos="1850390"/>
                <a:tab pos="2538095"/>
                <a:tab pos="3221990"/>
              </a:tabLst>
            </a:pP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4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.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(1)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如图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1,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在等边</a:t>
            </a:r>
            <a:r>
              <a:rPr lang="zh-CN" altLang="zh-CN" b="1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△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ABC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中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D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E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分别是边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BC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AC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上的点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且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BD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=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CE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设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AD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与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BE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的夹角为</a:t>
            </a:r>
            <a:r>
              <a:rPr lang="en-US" altLang="zh-CN" b="1" i="1">
                <a:solidFill>
                  <a:srgbClr val="000000"/>
                </a:solidFill>
                <a:ea typeface="Microsoft Yi Baiti" panose="03000500000000000000" pitchFamily="66" charset="0"/>
                <a:cs typeface="Times New Roman" panose="02020603050405020304" pitchFamily="18" charset="0"/>
              </a:rPr>
              <a:t>α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三角形的内角为</a:t>
            </a:r>
            <a:r>
              <a:rPr lang="en-US" altLang="zh-CN" b="1" i="1">
                <a:solidFill>
                  <a:srgbClr val="000000"/>
                </a:solidFill>
                <a:ea typeface="Microsoft Yi Baiti" panose="03000500000000000000" pitchFamily="66" charset="0"/>
                <a:cs typeface="Times New Roman" panose="02020603050405020304" pitchFamily="18" charset="0"/>
              </a:rPr>
              <a:t>β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求证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:</a:t>
            </a:r>
            <a:r>
              <a:rPr lang="zh-CN" altLang="zh-CN" b="1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∠</a:t>
            </a:r>
            <a:r>
              <a:rPr lang="en-US" altLang="zh-CN" b="1" i="1">
                <a:solidFill>
                  <a:srgbClr val="000000"/>
                </a:solidFill>
                <a:ea typeface="Microsoft Yi Baiti" panose="03000500000000000000" pitchFamily="66" charset="0"/>
                <a:cs typeface="Times New Roman" panose="02020603050405020304" pitchFamily="18" charset="0"/>
              </a:rPr>
              <a:t>α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=</a:t>
            </a:r>
            <a:r>
              <a:rPr lang="zh-CN" altLang="zh-CN" b="1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∠</a:t>
            </a:r>
            <a:r>
              <a:rPr lang="en-US" altLang="zh-CN" b="1" i="1">
                <a:solidFill>
                  <a:srgbClr val="000000"/>
                </a:solidFill>
                <a:ea typeface="Microsoft Yi Baiti" panose="03000500000000000000" pitchFamily="66" charset="0"/>
                <a:cs typeface="Times New Roman" panose="02020603050405020304" pitchFamily="18" charset="0"/>
              </a:rPr>
              <a:t>β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.</a:t>
            </a:r>
            <a:endParaRPr lang="zh-CN" altLang="zh-CN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30000"/>
              </a:lnSpc>
              <a:spcAft>
                <a:spcPct val="0"/>
              </a:spcAft>
              <a:tabLst>
                <a:tab pos="1029335"/>
                <a:tab pos="1850390"/>
                <a:tab pos="2538095"/>
                <a:tab pos="3221990"/>
              </a:tabLst>
            </a:pP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(2)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如图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2,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在正五边形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ABCDE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中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DF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=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CG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EF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与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DG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的夹角</a:t>
            </a:r>
            <a:r>
              <a:rPr lang="en-US" altLang="zh-CN" b="1" i="1">
                <a:solidFill>
                  <a:srgbClr val="000000"/>
                </a:solidFill>
                <a:ea typeface="Microsoft Yi Baiti" panose="03000500000000000000" pitchFamily="66" charset="0"/>
                <a:cs typeface="Times New Roman" panose="02020603050405020304" pitchFamily="18" charset="0"/>
              </a:rPr>
              <a:t>α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=</a:t>
            </a:r>
          </a:p>
          <a:p>
            <a:pPr>
              <a:lnSpc>
                <a:spcPct val="130000"/>
              </a:lnSpc>
              <a:spcAft>
                <a:spcPct val="0"/>
              </a:spcAft>
              <a:tabLst>
                <a:tab pos="1029335"/>
                <a:tab pos="1850390"/>
                <a:tab pos="2538095"/>
                <a:tab pos="3221990"/>
              </a:tabLst>
            </a:pPr>
            <a:r>
              <a:rPr lang="zh-CN" altLang="zh-CN" b="1" i="1" u="sng">
                <a:solidFill>
                  <a:srgbClr val="FF00FF"/>
                </a:solidFill>
                <a:uFill>
                  <a:solidFill>
                    <a:srgbClr val="000000"/>
                  </a:solidFill>
                </a:uFill>
                <a:ea typeface="宋体" panose="02010600030101010101" pitchFamily="2" charset="-122"/>
                <a:cs typeface="Times New Roman" panose="02020603050405020304" pitchFamily="18" charset="0"/>
              </a:rPr>
              <a:t>　</a:t>
            </a:r>
            <a:r>
              <a:rPr lang="en-US" altLang="zh-CN" b="1" u="sng">
                <a:solidFill>
                  <a:srgbClr val="FF00FF"/>
                </a:solidFill>
                <a:uFill>
                  <a:solidFill>
                    <a:srgbClr val="000000"/>
                  </a:solidFill>
                </a:uFill>
                <a:ea typeface="宋体" panose="02010600030101010101" pitchFamily="2" charset="-122"/>
                <a:cs typeface="Times New Roman" panose="02020603050405020304" pitchFamily="18" charset="0"/>
              </a:rPr>
              <a:t>108</a:t>
            </a:r>
            <a:r>
              <a:rPr lang="en-US" altLang="zh-CN" b="1" u="sng">
                <a:solidFill>
                  <a:srgbClr val="FF00FF"/>
                </a:solidFill>
                <a:uFill>
                  <a:solidFill>
                    <a:srgbClr val="000000"/>
                  </a:solidFill>
                </a:u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°</a:t>
            </a:r>
            <a:r>
              <a:rPr lang="zh-CN" altLang="zh-CN" b="1" i="1" u="sng">
                <a:solidFill>
                  <a:srgbClr val="FF00FF"/>
                </a:solidFill>
                <a:uFill>
                  <a:solidFill>
                    <a:srgbClr val="000000"/>
                  </a:solidFill>
                </a:uFill>
                <a:ea typeface="宋体" panose="02010600030101010101" pitchFamily="2" charset="-122"/>
                <a:cs typeface="Times New Roman" panose="02020603050405020304" pitchFamily="18" charset="0"/>
              </a:rPr>
              <a:t>　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.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由此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可得出结论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: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在正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n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边形中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夹角</a:t>
            </a:r>
            <a:r>
              <a:rPr lang="en-US" altLang="zh-CN" b="1" i="1">
                <a:solidFill>
                  <a:srgbClr val="000000"/>
                </a:solidFill>
                <a:ea typeface="Microsoft Yi Baiti" panose="03000500000000000000" pitchFamily="66" charset="0"/>
                <a:cs typeface="Times New Roman" panose="02020603050405020304" pitchFamily="18" charset="0"/>
              </a:rPr>
              <a:t>α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与正多边形的内角</a:t>
            </a:r>
            <a:r>
              <a:rPr lang="en-US" altLang="zh-CN" b="1" i="1">
                <a:solidFill>
                  <a:srgbClr val="000000"/>
                </a:solidFill>
                <a:ea typeface="Microsoft Yi Baiti" panose="03000500000000000000" pitchFamily="66" charset="0"/>
                <a:cs typeface="Times New Roman" panose="02020603050405020304" pitchFamily="18" charset="0"/>
              </a:rPr>
              <a:t>β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的大小关系是</a:t>
            </a:r>
            <a:r>
              <a:rPr lang="zh-CN" altLang="zh-CN" b="1" i="1" u="sng">
                <a:solidFill>
                  <a:srgbClr val="FF00FF"/>
                </a:solidFill>
                <a:uFill>
                  <a:solidFill>
                    <a:srgbClr val="000000"/>
                  </a:solidFill>
                </a:uFill>
                <a:ea typeface="宋体" panose="02010600030101010101" pitchFamily="2" charset="-122"/>
                <a:cs typeface="Times New Roman" panose="02020603050405020304" pitchFamily="18" charset="0"/>
              </a:rPr>
              <a:t>　</a:t>
            </a:r>
            <a:r>
              <a:rPr lang="en-US" altLang="zh-CN" b="1" i="1" u="sng">
                <a:solidFill>
                  <a:srgbClr val="FF00FF"/>
                </a:solidFill>
                <a:uFill>
                  <a:solidFill>
                    <a:srgbClr val="000000"/>
                  </a:solidFill>
                </a:uFill>
                <a:ea typeface="Microsoft Yi Baiti" panose="03000500000000000000" pitchFamily="66" charset="0"/>
                <a:cs typeface="Times New Roman" panose="02020603050405020304" pitchFamily="18" charset="0"/>
              </a:rPr>
              <a:t>α</a:t>
            </a:r>
            <a:r>
              <a:rPr lang="en-US" altLang="zh-CN" b="1" u="sng">
                <a:solidFill>
                  <a:srgbClr val="FF00FF"/>
                </a:solidFill>
                <a:uFill>
                  <a:solidFill>
                    <a:srgbClr val="000000"/>
                  </a:solidFill>
                </a:uFill>
                <a:ea typeface="宋体" panose="02010600030101010101" pitchFamily="2" charset="-122"/>
                <a:cs typeface="Times New Roman" panose="02020603050405020304" pitchFamily="18" charset="0"/>
              </a:rPr>
              <a:t>=</a:t>
            </a:r>
            <a:r>
              <a:rPr lang="en-US" altLang="zh-CN" b="1" i="1" u="sng">
                <a:solidFill>
                  <a:srgbClr val="FF00FF"/>
                </a:solidFill>
                <a:uFill>
                  <a:solidFill>
                    <a:srgbClr val="000000"/>
                  </a:solidFill>
                </a:uFill>
                <a:ea typeface="Microsoft Yi Baiti" panose="03000500000000000000" pitchFamily="66" charset="0"/>
                <a:cs typeface="Times New Roman" panose="02020603050405020304" pitchFamily="18" charset="0"/>
              </a:rPr>
              <a:t>β</a:t>
            </a:r>
            <a:r>
              <a:rPr lang="zh-CN" altLang="zh-CN" b="1" i="1" u="sng">
                <a:solidFill>
                  <a:srgbClr val="FF00FF"/>
                </a:solidFill>
                <a:uFill>
                  <a:solidFill>
                    <a:srgbClr val="000000"/>
                  </a:solidFill>
                </a:uFill>
                <a:ea typeface="宋体" panose="02010600030101010101" pitchFamily="2" charset="-122"/>
                <a:cs typeface="Times New Roman" panose="02020603050405020304" pitchFamily="18" charset="0"/>
              </a:rPr>
              <a:t>　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.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(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不要求证明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)</a:t>
            </a:r>
            <a:r>
              <a:rPr lang="en-US" altLang="zh-CN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 </a:t>
            </a:r>
            <a:endParaRPr lang="zh-CN" altLang="zh-CN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pic>
        <p:nvPicPr>
          <p:cNvPr id="3" name="image66.jpeg"/>
          <p:cNvPicPr/>
          <p:nvPr/>
        </p:nvPicPr>
        <p:blipFill>
          <a:blip r:embed="rId2"/>
          <a:stretch>
            <a:fillRect/>
          </a:stretch>
        </p:blipFill>
        <p:spPr>
          <a:xfrm>
            <a:off x="4056812" y="4645977"/>
            <a:ext cx="3573182" cy="2024558"/>
          </a:xfrm>
          <a:prstGeom prst="rect">
            <a:avLst/>
          </a:prstGeom>
        </p:spPr>
      </p:pic>
      <p:sp>
        <p:nvSpPr>
          <p:cNvPr id="4" name="A_7f0e48bf-ea58-42e8-8f29-a3f6928622d2"/>
          <p:cNvSpPr/>
          <p:nvPr/>
        </p:nvSpPr>
        <p:spPr>
          <a:xfrm>
            <a:off x="907577" y="3139310"/>
            <a:ext cx="1086476" cy="551205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5" name="A_7f0e48bf-ea58-42e8-8f29-a3f6928622d2"/>
          <p:cNvSpPr/>
          <p:nvPr/>
        </p:nvSpPr>
        <p:spPr>
          <a:xfrm>
            <a:off x="4212637" y="3748309"/>
            <a:ext cx="1086476" cy="551205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aphicFrame>
        <p:nvGraphicFramePr>
          <p:cNvPr id="2" name="对象 1"/>
          <p:cNvGraphicFramePr>
            <a:graphicFrameLocks noChangeAspect="1"/>
          </p:cNvGraphicFramePr>
          <p:nvPr/>
        </p:nvGraphicFramePr>
        <p:xfrm>
          <a:off x="679450" y="2225078"/>
          <a:ext cx="10833100" cy="278884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2" name="Document" r:id="rId2" progId="Word.Document.12">
                  <p:embed/>
                </p:oleObj>
              </mc:Choice>
              <mc:Fallback>
                <p:oleObj name="Document" r:id="rId2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679450" y="2225078"/>
                        <a:ext cx="10833100" cy="2788844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/>
</p:sld>
</file>

<file path=ppt/slides/slide15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矩形 1"/>
          <p:cNvSpPr>
            <a:spLocks noChangeAspect="1"/>
          </p:cNvSpPr>
          <p:nvPr/>
        </p:nvSpPr>
        <p:spPr>
          <a:xfrm>
            <a:off x="679450" y="2962974"/>
            <a:ext cx="10833100" cy="131305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ct val="130000"/>
              </a:lnSpc>
              <a:spcAft>
                <a:spcPct val="0"/>
              </a:spcAft>
              <a:tabLst>
                <a:tab pos="1029335"/>
                <a:tab pos="1850390"/>
                <a:tab pos="2538095"/>
                <a:tab pos="3221990"/>
              </a:tabLst>
            </a:pPr>
            <a:r>
              <a:rPr lang="zh-CN" altLang="zh-CN" b="1">
                <a:solidFill>
                  <a:srgbClr val="00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本节课后练</a:t>
            </a:r>
            <a:r>
              <a:rPr lang="en-US" altLang="zh-CN" b="1">
                <a:solidFill>
                  <a:srgbClr val="000000"/>
                </a:solidFill>
                <a:latin typeface="Segoe UI Symbol" panose="020b0502040204020203" pitchFamily="34" charset="0"/>
                <a:ea typeface="宋体" panose="02010600030101010101" pitchFamily="2" charset="-122"/>
                <a:cs typeface="Segoe UI Symbol" panose="020b0502040204020203" pitchFamily="34" charset="0"/>
              </a:rPr>
              <a:t>☞</a:t>
            </a:r>
            <a:r>
              <a:rPr lang="zh-CN" altLang="zh-CN" b="1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见强化练习册教用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P53;</a:t>
            </a:r>
            <a:r>
              <a:rPr lang="zh-CN" altLang="zh-CN" b="1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学用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P43</a:t>
            </a:r>
            <a:endParaRPr lang="zh-CN" altLang="zh-CN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algn="ctr">
              <a:lnSpc>
                <a:spcPct val="130000"/>
              </a:lnSpc>
              <a:spcAft>
                <a:spcPct val="0"/>
              </a:spcAft>
              <a:tabLst>
                <a:tab pos="1029335"/>
                <a:tab pos="1850390"/>
                <a:tab pos="2538095"/>
                <a:tab pos="3221990"/>
              </a:tabLst>
            </a:pPr>
            <a:r>
              <a:rPr lang="zh-CN" altLang="zh-CN" b="1">
                <a:solidFill>
                  <a:srgbClr val="00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单元综合检测五</a:t>
            </a:r>
            <a:r>
              <a:rPr lang="zh-CN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　</a:t>
            </a:r>
            <a:r>
              <a:rPr lang="zh-CN" altLang="zh-CN" b="1">
                <a:solidFill>
                  <a:srgbClr val="00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四边形</a:t>
            </a:r>
            <a:r>
              <a:rPr lang="en-US" altLang="zh-CN" b="1">
                <a:solidFill>
                  <a:srgbClr val="000000"/>
                </a:solidFill>
                <a:latin typeface="Segoe UI Symbol" panose="020b0502040204020203" pitchFamily="34" charset="0"/>
                <a:ea typeface="宋体" panose="02010600030101010101" pitchFamily="2" charset="-122"/>
                <a:cs typeface="Segoe UI Symbol" panose="020b0502040204020203" pitchFamily="34" charset="0"/>
              </a:rPr>
              <a:t>☞</a:t>
            </a:r>
            <a:r>
              <a:rPr lang="zh-CN" altLang="zh-CN" b="1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见活页卷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5-1</a:t>
            </a:r>
            <a:endParaRPr lang="zh-CN" altLang="zh-CN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pic>
        <p:nvPicPr>
          <p:cNvPr id="3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12433300" y="11226800"/>
            <a:ext cx="317500" cy="228600"/>
          </a:xfrm>
          <a:prstGeom prst="cube">
            <a:avLst/>
          </a:prstGeom>
        </p:spPr>
      </p:pic>
    </p:spTree>
  </p:cSld>
  <p:clrMapOvr>
    <a:masterClrMapping/>
  </p:clrMapOvr>
  <p:transition/>
  <p:timing/>
</p:sld>
</file>

<file path=ppt/tags/tag1.xml><?xml version="1.0" encoding="utf-8"?>
<p:tagLst xmlns:p="http://schemas.openxmlformats.org/presentationml/2006/main">
  <p:tag name="AS_OS" val="Unix 3.10 unknown"/>
  <p:tag name="AS_RELEASE_DATE" val="2017.06.20"/>
  <p:tag name="AS_TITLE" val="Aspose.Slides for Java"/>
  <p:tag name="AS_VERSION" val="17.6"/>
</p:tagLst>
</file>

<file path=ppt/theme/_rels/theme1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.jpeg" /></Relationships>
</file>

<file path=ppt/theme/theme1.xml><?xml version="1.0" encoding="utf-8"?>
<a:theme xmlns:r="http://schemas.openxmlformats.org/officeDocument/2006/relationships" xmlns:a="http://schemas.openxmlformats.org/drawingml/2006/main" name="相邻">
  <a:themeElements>
    <a:clrScheme name="Adjacency">
      <a:dk1>
        <a:srgbClr val="2F2B20"/>
      </a:dk1>
      <a:lt1>
        <a:srgbClr val="FFFFFF"/>
      </a:lt1>
      <a:dk2>
        <a:srgbClr val="675E47"/>
      </a:dk2>
      <a:lt2>
        <a:srgbClr val="DFDCB7"/>
      </a:lt2>
      <a:accent1>
        <a:srgbClr val="A9A57C"/>
      </a:accent1>
      <a:accent2>
        <a:srgbClr val="9CBEBD"/>
      </a:accent2>
      <a:accent3>
        <a:srgbClr val="D2CB6C"/>
      </a:accent3>
      <a:accent4>
        <a:srgbClr val="95A39D"/>
      </a:accent4>
      <a:accent5>
        <a:srgbClr val="C89F5D"/>
      </a:accent5>
      <a:accent6>
        <a:srgbClr val="B1A089"/>
      </a:accent6>
      <a:hlink>
        <a:srgbClr val="D25814"/>
      </a:hlink>
      <a:folHlink>
        <a:srgbClr val="849A0A"/>
      </a:folHlink>
    </a:clrScheme>
    <a:fontScheme name="Office">
      <a:majorFont>
        <a:latin typeface="Cambria"/>
        <a:ea typeface="Arial"/>
        <a:cs typeface="Arial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djacency">
      <a:fillStyleLst>
        <a:solidFill>
          <a:schemeClr val="phClr"/>
        </a:solidFill>
        <a:solidFill>
          <a:schemeClr val="phClr">
            <a:tint val="55000"/>
          </a:schemeClr>
        </a:solidFill>
        <a:solidFill>
          <a:schemeClr val="phClr"/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algn="bl" rotWithShape="0">
              <a:srgbClr val="000000">
                <a:alpha val="60000"/>
              </a:srgbClr>
            </a:outerShdw>
          </a:effectLst>
        </a:effectStyle>
        <a:effectStyle>
          <a:effectLst/>
          <a:scene3d>
            <a:camera prst="orthographicFront">
              <a:rot lat="0" lon="0" rev="0"/>
            </a:camera>
            <a:lightRig rig="brightRoom" dir="tl">
              <a:rot lat="0" lon="0" rev="1800000"/>
            </a:lightRig>
          </a:scene3d>
          <a:sp3d contourW="10160" prstMaterial="dkEdge">
            <a:bevelT w="38100" h="50800" prst="angle"/>
            <a:contourClr>
              <a:schemeClr val="phClr">
                <a:shade val="4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75000">
              <a:schemeClr val="phClr">
                <a:shade val="100000"/>
                <a:satMod val="115000"/>
              </a:schemeClr>
            </a:gs>
            <a:gs pos="100000">
              <a:schemeClr val="phClr">
                <a:shade val="70000"/>
                <a:satMod val="130000"/>
              </a:schemeClr>
            </a:gs>
          </a:gsLst>
          <a:path path="circle">
            <a:fillToRect l="20000" t="50000" r="100000" b="50000"/>
          </a:path>
        </a:gradFill>
        <a:blipFill rotWithShape="1">
          <a:blip r:embed="rId1">
            <a:duotone>
              <a:schemeClr val="phClr">
                <a:tint val="97000"/>
              </a:schemeClr>
              <a:schemeClr val="phClr">
                <a:shade val="96000"/>
              </a:schemeClr>
            </a:duotone>
          </a:blip>
          <a:tile tx="0" ty="0" sx="32000" sy="32000" flip="none" algn="tl"/>
        </a:blip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:vt="http://schemas.openxmlformats.org/officeDocument/2006/docPropsVTypes" xmlns="http://schemas.openxmlformats.org/officeDocument/2006/extended-properties">
  <Company>学科网</Company>
  <Paragraphs>37</Paragraphs>
  <Slides>15</Slides>
  <Notes>0</Notes>
  <TotalTime>0</TotalTime>
  <HiddenSlides>0</HiddenSlides>
  <MMClips>0</MMClips>
  <ScaleCrop>0</ScaleCrop>
  <HeadingPairs>
    <vt:vector baseType="variant" size="4"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baseType="lpstr" size="16">
      <vt:lpstr>相邻</vt:lpstr>
      <vt:lpstr>布洛卡点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</vt:vector>
  </TitlesOfParts>
  <LinksUpToDate>0</LinksUpToDate>
  <SharedDoc>0</SharedDoc>
  <HyperlinksChanged>0</HyperlinksChanged>
  <Application>Aspose.Slides for Java</Application>
  <AppVersion>17.0600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dc:creator>rbm.xkw.com</dc:creator>
  <cp:revision>1</cp:revision>
  <cp:lastPrinted>2020-12-18T18:22:14.681</cp:lastPrinted>
  <dcterms:created xsi:type="dcterms:W3CDTF">2020-12-18T18:22:14Z</dcterms:created>
  <dcterms:modified xsi:type="dcterms:W3CDTF">2020-12-18T10:22:15Z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