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  <p:sldMasterId id="2147483672" r:id="rId3"/>
    <p:sldMasterId id="2147483684" r:id="rId4"/>
    <p:sldMasterId id="2147483696" r:id="rId5"/>
  </p:sldMasterIdLst>
  <p:sldIdLst>
    <p:sldId id="256" r:id="rId6"/>
    <p:sldId id="257" r:id="rId7"/>
    <p:sldId id="269" r:id="rId8"/>
    <p:sldId id="272" r:id="rId9"/>
    <p:sldId id="273" r:id="rId10"/>
    <p:sldId id="276" r:id="rId11"/>
    <p:sldId id="275" r:id="rId12"/>
    <p:sldId id="274" r:id="rId13"/>
    <p:sldId id="277" r:id="rId14"/>
    <p:sldId id="270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BBA0"/>
    <a:srgbClr val="F4928C"/>
    <a:srgbClr val="FFAA71"/>
    <a:srgbClr val="FFCC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C4B1156A-380E-4F78-BDF5-A606A8083BF9}" styleName="中度样式 4 - 强调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64" y="2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3546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4732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4410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4869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659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6768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6018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526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54027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487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9342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12388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63117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05430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63329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8900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15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8619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67116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417317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48133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3534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72814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8722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1005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44115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25620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55517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53293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8896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76280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2505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72690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72814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8722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1005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44115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2562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55517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53293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8896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76280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25051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726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2022/4/20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51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144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570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2022/4/20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570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265660" cy="6892925"/>
            <a:chOff x="0" y="0"/>
            <a:chExt cx="19316" cy="10855"/>
          </a:xfrm>
        </p:grpSpPr>
        <p:pic>
          <p:nvPicPr>
            <p:cNvPr id="4" name="图片 3" descr="模板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9316" cy="10855"/>
            </a:xfrm>
            <a:prstGeom prst="rect">
              <a:avLst/>
            </a:prstGeom>
          </p:spPr>
        </p:pic>
        <p:grpSp>
          <p:nvGrpSpPr>
            <p:cNvPr id="6" name="组合 5"/>
            <p:cNvGrpSpPr/>
            <p:nvPr/>
          </p:nvGrpSpPr>
          <p:grpSpPr>
            <a:xfrm>
              <a:off x="4006" y="2982"/>
              <a:ext cx="11186" cy="4593"/>
              <a:chOff x="4555" y="3126"/>
              <a:chExt cx="11186" cy="4593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4555" y="3126"/>
                <a:ext cx="11186" cy="29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500" b="1" dirty="0" err="1">
                    <a:solidFill>
                      <a:srgbClr val="A4BBA0"/>
                    </a:solidFill>
                    <a:latin typeface="Times New Roman" pitchFamily="18" charset="0"/>
                    <a:ea typeface="思源黑体 Medium" panose="020B0600000000000000" charset="-122"/>
                    <a:cs typeface="Times New Roman" pitchFamily="18" charset="0"/>
                  </a:rPr>
                  <a:t>Elfchen</a:t>
                </a:r>
                <a:r>
                  <a:rPr sz="8800" b="1" dirty="0">
                    <a:solidFill>
                      <a:srgbClr val="A4BBA0"/>
                    </a:solidFill>
                    <a:latin typeface="思源黑体 Medium" panose="020B0600000000000000" charset="-122"/>
                    <a:ea typeface="思源黑体 Medium" panose="020B0600000000000000" charset="-122"/>
                    <a:cs typeface="思源黑体 Heavy" panose="020B0A00000000000000" charset="-122"/>
                  </a:rPr>
                  <a:t> </a:t>
                </a:r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5744" y="6507"/>
                <a:ext cx="8807" cy="121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00000"/>
                  </a:lnSpc>
                </a:pPr>
                <a:r>
                  <a:rPr lang="zh-CN" altLang="en-US" sz="4400" dirty="0">
                    <a:solidFill>
                      <a:srgbClr val="A4BBA0"/>
                    </a:solidFill>
                    <a:latin typeface="思源黑体 Light" panose="020B0300000000000000" charset="-122"/>
                    <a:ea typeface="思源黑体 Light" panose="020B0300000000000000" charset="-122"/>
                    <a:cs typeface="思源黑体 Light" panose="020B0300000000000000" charset="-122"/>
                  </a:rPr>
                  <a:t>十一字诗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0" y="0"/>
            <a:ext cx="12265660" cy="6892925"/>
            <a:chOff x="0" y="0"/>
            <a:chExt cx="19316" cy="10855"/>
          </a:xfrm>
        </p:grpSpPr>
        <p:pic>
          <p:nvPicPr>
            <p:cNvPr id="4" name="图片 3" descr="模板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9316" cy="10855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0" y="2550"/>
              <a:ext cx="19314" cy="82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5245" y="163"/>
              <a:ext cx="8710" cy="2228"/>
              <a:chOff x="5245" y="945"/>
              <a:chExt cx="8710" cy="2228"/>
            </a:xfrm>
          </p:grpSpPr>
          <p:sp>
            <p:nvSpPr>
              <p:cNvPr id="3" name="文本框 2"/>
              <p:cNvSpPr txBox="1"/>
              <p:nvPr/>
            </p:nvSpPr>
            <p:spPr>
              <a:xfrm>
                <a:off x="5245" y="945"/>
                <a:ext cx="3966" cy="222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8600">
                    <a:solidFill>
                      <a:srgbClr val="A4BBA0"/>
                    </a:solidFill>
                    <a:latin typeface="思源黑体 Medium" panose="020B0600000000000000" charset="-122"/>
                    <a:ea typeface="思源黑体 Medium" panose="020B0600000000000000" charset="-122"/>
                    <a:cs typeface="思源黑体 Heavy" panose="020B0A00000000000000" charset="-122"/>
                  </a:rPr>
                  <a:t>目录</a:t>
                </a:r>
              </a:p>
            </p:txBody>
          </p:sp>
          <p:sp>
            <p:nvSpPr>
              <p:cNvPr id="5" name="文本框 4"/>
              <p:cNvSpPr txBox="1"/>
              <p:nvPr/>
            </p:nvSpPr>
            <p:spPr>
              <a:xfrm>
                <a:off x="9211" y="1875"/>
                <a:ext cx="4745" cy="10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3600">
                    <a:solidFill>
                      <a:srgbClr val="A4BBA0"/>
                    </a:solidFill>
                    <a:latin typeface="思源黑体 Medium" panose="020B0600000000000000" charset="-122"/>
                    <a:ea typeface="思源黑体 Medium" panose="020B0600000000000000" charset="-122"/>
                    <a:cs typeface="思源黑体 Heavy" panose="020B0A00000000000000" charset="-122"/>
                  </a:rPr>
                  <a:t>/CONTENTS</a:t>
                </a: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1141" y="4939"/>
              <a:ext cx="17275" cy="3862"/>
              <a:chOff x="1141" y="4939"/>
              <a:chExt cx="17275" cy="3862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2493" y="4939"/>
                <a:ext cx="7712" cy="3862"/>
                <a:chOff x="2551" y="5905"/>
                <a:chExt cx="7712" cy="3862"/>
              </a:xfrm>
            </p:grpSpPr>
            <p:sp>
              <p:nvSpPr>
                <p:cNvPr id="13" name="椭圆 12"/>
                <p:cNvSpPr/>
                <p:nvPr/>
              </p:nvSpPr>
              <p:spPr>
                <a:xfrm>
                  <a:off x="2551" y="5905"/>
                  <a:ext cx="1500" cy="1500"/>
                </a:xfrm>
                <a:prstGeom prst="ellipse">
                  <a:avLst/>
                </a:prstGeom>
                <a:solidFill>
                  <a:srgbClr val="A4BBA0"/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altLang="zh-CN"/>
                </a:p>
              </p:txBody>
            </p:sp>
            <p:sp>
              <p:nvSpPr>
                <p:cNvPr id="21" name="文本框 20"/>
                <p:cNvSpPr txBox="1"/>
                <p:nvPr/>
              </p:nvSpPr>
              <p:spPr>
                <a:xfrm>
                  <a:off x="2594" y="6147"/>
                  <a:ext cx="1415" cy="101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3600">
                      <a:solidFill>
                        <a:schemeClr val="bg1"/>
                      </a:solidFill>
                      <a:latin typeface="庞门正道标题体" panose="02010600030101010101" charset="-122"/>
                      <a:ea typeface="庞门正道标题体" panose="02010600030101010101" charset="-122"/>
                      <a:cs typeface="思源黑体 Heavy" panose="020B0A00000000000000" charset="-122"/>
                    </a:rPr>
                    <a:t>01</a:t>
                  </a:r>
                </a:p>
              </p:txBody>
            </p:sp>
            <p:sp>
              <p:nvSpPr>
                <p:cNvPr id="14" name="文本框 13"/>
                <p:cNvSpPr txBox="1"/>
                <p:nvPr/>
              </p:nvSpPr>
              <p:spPr>
                <a:xfrm>
                  <a:off x="4815" y="7949"/>
                  <a:ext cx="5448" cy="18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150000"/>
                    </a:lnSpc>
                  </a:pPr>
                  <a:r>
                    <a:rPr lang="en-US" altLang="zh-CN" sz="2200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思源黑体 Light" panose="020B0300000000000000" charset="-122"/>
                      <a:ea typeface="思源黑体 Light" panose="020B0300000000000000" charset="-122"/>
                      <a:cs typeface="思源黑体 Light" panose="020B0300000000000000" charset="-122"/>
                    </a:rPr>
                    <a:t>  </a:t>
                  </a:r>
                  <a:r>
                    <a:rPr lang="en-US" altLang="zh-CN" sz="2400" b="1" dirty="0" err="1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Times New Roman" pitchFamily="18" charset="0"/>
                      <a:ea typeface="思源黑体 Light" panose="020B0300000000000000" charset="-122"/>
                      <a:cs typeface="Times New Roman" pitchFamily="18" charset="0"/>
                    </a:rPr>
                    <a:t>Aufbau</a:t>
                  </a:r>
                  <a:r>
                    <a:rPr lang="en-US" altLang="zh-CN" sz="2400" b="1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Times New Roman" pitchFamily="18" charset="0"/>
                      <a:ea typeface="思源黑体 Light" panose="020B0300000000000000" charset="-122"/>
                      <a:cs typeface="Times New Roman" pitchFamily="18" charset="0"/>
                    </a:rPr>
                    <a:t> des </a:t>
                  </a:r>
                  <a:r>
                    <a:rPr lang="en-US" altLang="zh-CN" sz="2400" b="1" dirty="0" err="1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Times New Roman" pitchFamily="18" charset="0"/>
                      <a:ea typeface="思源黑体 Light" panose="020B0300000000000000" charset="-122"/>
                      <a:cs typeface="Times New Roman" pitchFamily="18" charset="0"/>
                    </a:rPr>
                    <a:t>Elfchens</a:t>
                  </a:r>
                  <a:endParaRPr lang="en-US" altLang="zh-CN" sz="22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itchFamily="18" charset="0"/>
                    <a:ea typeface="思源黑体 Light" panose="020B0300000000000000" charset="-122"/>
                    <a:cs typeface="Times New Roman" pitchFamily="18" charset="0"/>
                  </a:endParaRPr>
                </a:p>
                <a:p>
                  <a:pPr algn="ctr">
                    <a:lnSpc>
                      <a:spcPct val="150000"/>
                    </a:lnSpc>
                  </a:pPr>
                  <a:r>
                    <a:rPr lang="zh-CN" altLang="en-US" sz="2200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Times New Roman" pitchFamily="18" charset="0"/>
                      <a:ea typeface="思源黑体 Light" panose="020B0300000000000000" charset="-122"/>
                      <a:cs typeface="Times New Roman" pitchFamily="18" charset="0"/>
                    </a:rPr>
                    <a:t>十一字诗的结构</a:t>
                  </a:r>
                </a:p>
              </p:txBody>
            </p:sp>
          </p:grpSp>
          <p:grpSp>
            <p:nvGrpSpPr>
              <p:cNvPr id="15" name="组合 14"/>
              <p:cNvGrpSpPr/>
              <p:nvPr/>
            </p:nvGrpSpPr>
            <p:grpSpPr>
              <a:xfrm>
                <a:off x="6731" y="4939"/>
                <a:ext cx="8043" cy="3777"/>
                <a:chOff x="2551" y="5905"/>
                <a:chExt cx="8043" cy="3777"/>
              </a:xfrm>
            </p:grpSpPr>
            <p:sp>
              <p:nvSpPr>
                <p:cNvPr id="17" name="椭圆 16"/>
                <p:cNvSpPr/>
                <p:nvPr/>
              </p:nvSpPr>
              <p:spPr>
                <a:xfrm>
                  <a:off x="2551" y="5905"/>
                  <a:ext cx="1500" cy="1500"/>
                </a:xfrm>
                <a:prstGeom prst="ellipse">
                  <a:avLst/>
                </a:prstGeom>
                <a:solidFill>
                  <a:srgbClr val="A4BBA0"/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altLang="zh-CN"/>
                </a:p>
              </p:txBody>
            </p:sp>
            <p:sp>
              <p:nvSpPr>
                <p:cNvPr id="18" name="文本框 17"/>
                <p:cNvSpPr txBox="1"/>
                <p:nvPr/>
              </p:nvSpPr>
              <p:spPr>
                <a:xfrm>
                  <a:off x="2594" y="6147"/>
                  <a:ext cx="1415" cy="101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3600">
                      <a:solidFill>
                        <a:schemeClr val="bg1"/>
                      </a:solidFill>
                      <a:latin typeface="庞门正道标题体" panose="02010600030101010101" charset="-122"/>
                      <a:ea typeface="庞门正道标题体" panose="02010600030101010101" charset="-122"/>
                      <a:cs typeface="思源黑体 Heavy" panose="020B0A00000000000000" charset="-122"/>
                    </a:rPr>
                    <a:t>02</a:t>
                  </a:r>
                </a:p>
              </p:txBody>
            </p:sp>
            <p:sp>
              <p:nvSpPr>
                <p:cNvPr id="19" name="文本框 18"/>
                <p:cNvSpPr txBox="1"/>
                <p:nvPr/>
              </p:nvSpPr>
              <p:spPr>
                <a:xfrm>
                  <a:off x="6208" y="7937"/>
                  <a:ext cx="4386" cy="174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en-US" altLang="zh-CN" sz="2400" b="1" dirty="0" err="1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Times New Roman" pitchFamily="18" charset="0"/>
                      <a:ea typeface="思源黑体 Light" panose="020B0300000000000000" charset="-122"/>
                      <a:cs typeface="Times New Roman" pitchFamily="18" charset="0"/>
                    </a:rPr>
                    <a:t>Elfchen</a:t>
                  </a:r>
                  <a:r>
                    <a:rPr lang="en-US" altLang="zh-CN" sz="2400" b="1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Times New Roman" pitchFamily="18" charset="0"/>
                      <a:ea typeface="思源黑体 Light" panose="020B0300000000000000" charset="-122"/>
                      <a:cs typeface="Times New Roman" pitchFamily="18" charset="0"/>
                    </a:rPr>
                    <a:t> </a:t>
                  </a:r>
                  <a:r>
                    <a:rPr lang="en-US" altLang="zh-CN" sz="2400" b="1" dirty="0" err="1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Times New Roman" pitchFamily="18" charset="0"/>
                      <a:ea typeface="思源黑体 Light" panose="020B0300000000000000" charset="-122"/>
                      <a:cs typeface="Times New Roman" pitchFamily="18" charset="0"/>
                    </a:rPr>
                    <a:t>schreiben</a:t>
                  </a:r>
                  <a:endParaRPr lang="en-US" altLang="zh-CN" sz="24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itchFamily="18" charset="0"/>
                    <a:ea typeface="思源黑体 Light" panose="020B0300000000000000" charset="-122"/>
                    <a:cs typeface="Times New Roman" pitchFamily="18" charset="0"/>
                  </a:endParaRPr>
                </a:p>
                <a:p>
                  <a:pPr algn="ctr">
                    <a:lnSpc>
                      <a:spcPct val="150000"/>
                    </a:lnSpc>
                  </a:pPr>
                  <a:r>
                    <a:rPr lang="zh-CN" altLang="en-US" sz="2000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Times New Roman" pitchFamily="18" charset="0"/>
                      <a:ea typeface="思源黑体 Light" panose="020B0300000000000000" charset="-122"/>
                      <a:cs typeface="Times New Roman" pitchFamily="18" charset="0"/>
                    </a:rPr>
                    <a:t>写十一字诗</a:t>
                  </a:r>
                  <a:endParaRPr lang="en-US" altLang="zh-CN" sz="2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itchFamily="18" charset="0"/>
                    <a:ea typeface="思源黑体 Light" panose="020B0300000000000000" charset="-122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20" name="组合 19"/>
              <p:cNvGrpSpPr/>
              <p:nvPr/>
            </p:nvGrpSpPr>
            <p:grpSpPr>
              <a:xfrm>
                <a:off x="1141" y="4939"/>
                <a:ext cx="11328" cy="3785"/>
                <a:chOff x="-7277" y="5905"/>
                <a:chExt cx="11328" cy="3785"/>
              </a:xfrm>
            </p:grpSpPr>
            <p:sp>
              <p:nvSpPr>
                <p:cNvPr id="23" name="椭圆 22"/>
                <p:cNvSpPr/>
                <p:nvPr/>
              </p:nvSpPr>
              <p:spPr>
                <a:xfrm>
                  <a:off x="2551" y="5905"/>
                  <a:ext cx="1500" cy="1500"/>
                </a:xfrm>
                <a:prstGeom prst="ellipse">
                  <a:avLst/>
                </a:prstGeom>
                <a:solidFill>
                  <a:srgbClr val="A4BBA0"/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altLang="zh-CN"/>
                </a:p>
              </p:txBody>
            </p:sp>
            <p:sp>
              <p:nvSpPr>
                <p:cNvPr id="24" name="文本框 23"/>
                <p:cNvSpPr txBox="1"/>
                <p:nvPr/>
              </p:nvSpPr>
              <p:spPr>
                <a:xfrm>
                  <a:off x="2594" y="6147"/>
                  <a:ext cx="1415" cy="101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3600">
                      <a:solidFill>
                        <a:schemeClr val="bg1"/>
                      </a:solidFill>
                      <a:latin typeface="庞门正道标题体" panose="02010600030101010101" charset="-122"/>
                      <a:ea typeface="庞门正道标题体" panose="02010600030101010101" charset="-122"/>
                      <a:cs typeface="思源黑体 Heavy" panose="020B0A00000000000000" charset="-122"/>
                    </a:rPr>
                    <a:t>03</a:t>
                  </a:r>
                </a:p>
              </p:txBody>
            </p:sp>
            <p:sp>
              <p:nvSpPr>
                <p:cNvPr id="25" name="文本框 24"/>
                <p:cNvSpPr txBox="1"/>
                <p:nvPr/>
              </p:nvSpPr>
              <p:spPr>
                <a:xfrm>
                  <a:off x="-7277" y="7945"/>
                  <a:ext cx="3906" cy="174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150000"/>
                    </a:lnSpc>
                  </a:pPr>
                  <a:r>
                    <a:rPr lang="en-US" altLang="zh-CN" sz="2400" b="1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Times New Roman" pitchFamily="18" charset="0"/>
                      <a:ea typeface="思源黑体 Light" panose="020B0300000000000000" charset="-122"/>
                      <a:cs typeface="Times New Roman" pitchFamily="18" charset="0"/>
                    </a:rPr>
                    <a:t>Was?</a:t>
                  </a:r>
                  <a:endParaRPr lang="en-US" altLang="zh-CN" sz="22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itchFamily="18" charset="0"/>
                    <a:ea typeface="思源黑体 Light" panose="020B0300000000000000" charset="-122"/>
                    <a:cs typeface="Times New Roman" pitchFamily="18" charset="0"/>
                  </a:endParaRPr>
                </a:p>
                <a:p>
                  <a:pPr algn="ctr">
                    <a:lnSpc>
                      <a:spcPct val="150000"/>
                    </a:lnSpc>
                  </a:pPr>
                  <a:r>
                    <a:rPr lang="zh-CN" altLang="en-US" sz="2000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Times New Roman" pitchFamily="18" charset="0"/>
                      <a:ea typeface="思源黑体 Light" panose="020B0300000000000000" charset="-122"/>
                      <a:cs typeface="Times New Roman" pitchFamily="18" charset="0"/>
                    </a:rPr>
                    <a:t>“</a:t>
                  </a:r>
                  <a:r>
                    <a:rPr lang="en-US" altLang="zh-CN" sz="2000" dirty="0" err="1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Times New Roman" pitchFamily="18" charset="0"/>
                      <a:ea typeface="思源黑体 Light" panose="020B0300000000000000" charset="-122"/>
                      <a:cs typeface="Times New Roman" pitchFamily="18" charset="0"/>
                    </a:rPr>
                    <a:t>Elfchen</a:t>
                  </a:r>
                  <a:r>
                    <a:rPr lang="zh-CN" altLang="en-US" sz="2000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Times New Roman" pitchFamily="18" charset="0"/>
                      <a:ea typeface="思源黑体 Light" panose="020B0300000000000000" charset="-122"/>
                      <a:cs typeface="Times New Roman" pitchFamily="18" charset="0"/>
                    </a:rPr>
                    <a:t>”是什么？</a:t>
                  </a:r>
                  <a:endParaRPr lang="en-US" altLang="zh-CN" sz="2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itchFamily="18" charset="0"/>
                    <a:ea typeface="思源黑体 Light" panose="020B0300000000000000" charset="-122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26" name="组合 25"/>
              <p:cNvGrpSpPr/>
              <p:nvPr/>
            </p:nvGrpSpPr>
            <p:grpSpPr>
              <a:xfrm>
                <a:off x="14305" y="4939"/>
                <a:ext cx="4111" cy="3785"/>
                <a:chOff x="1649" y="5905"/>
                <a:chExt cx="4111" cy="3785"/>
              </a:xfrm>
            </p:grpSpPr>
            <p:sp>
              <p:nvSpPr>
                <p:cNvPr id="28" name="椭圆 27"/>
                <p:cNvSpPr/>
                <p:nvPr/>
              </p:nvSpPr>
              <p:spPr>
                <a:xfrm>
                  <a:off x="2551" y="5905"/>
                  <a:ext cx="1500" cy="1500"/>
                </a:xfrm>
                <a:prstGeom prst="ellipse">
                  <a:avLst/>
                </a:prstGeom>
                <a:solidFill>
                  <a:srgbClr val="A4BBA0"/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altLang="zh-CN"/>
                </a:p>
              </p:txBody>
            </p:sp>
            <p:sp>
              <p:nvSpPr>
                <p:cNvPr id="30" name="文本框 29"/>
                <p:cNvSpPr txBox="1"/>
                <p:nvPr/>
              </p:nvSpPr>
              <p:spPr>
                <a:xfrm>
                  <a:off x="2594" y="6147"/>
                  <a:ext cx="1415" cy="101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3600">
                      <a:solidFill>
                        <a:schemeClr val="bg1"/>
                      </a:solidFill>
                      <a:latin typeface="庞门正道标题体" panose="02010600030101010101" charset="-122"/>
                      <a:ea typeface="庞门正道标题体" panose="02010600030101010101" charset="-122"/>
                      <a:cs typeface="思源黑体 Heavy" panose="020B0A00000000000000" charset="-122"/>
                    </a:rPr>
                    <a:t>04</a:t>
                  </a:r>
                </a:p>
              </p:txBody>
            </p:sp>
            <p:sp>
              <p:nvSpPr>
                <p:cNvPr id="31" name="文本框 30"/>
                <p:cNvSpPr txBox="1"/>
                <p:nvPr/>
              </p:nvSpPr>
              <p:spPr>
                <a:xfrm>
                  <a:off x="1649" y="7872"/>
                  <a:ext cx="4111" cy="18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150000"/>
                    </a:lnSpc>
                  </a:pPr>
                  <a:r>
                    <a:rPr lang="en-US" altLang="zh-CN" sz="2200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思源黑体 Light" panose="020B0300000000000000" charset="-122"/>
                      <a:ea typeface="思源黑体 Light" panose="020B0300000000000000" charset="-122"/>
                      <a:cs typeface="思源黑体 Light" panose="020B0300000000000000" charset="-122"/>
                    </a:rPr>
                    <a:t> </a:t>
                  </a:r>
                  <a:r>
                    <a:rPr lang="de-DE" altLang="zh-CN" sz="2400" b="1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Times New Roman" pitchFamily="18" charset="0"/>
                      <a:ea typeface="思源黑体 Light" panose="020B0300000000000000" charset="-122"/>
                      <a:cs typeface="Times New Roman" pitchFamily="18" charset="0"/>
                    </a:rPr>
                    <a:t>Schreibübung</a:t>
                  </a:r>
                </a:p>
                <a:p>
                  <a:pPr algn="ctr">
                    <a:lnSpc>
                      <a:spcPct val="150000"/>
                    </a:lnSpc>
                  </a:pPr>
                  <a:r>
                    <a:rPr lang="zh-CN" altLang="en-US" sz="2200" dirty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Times New Roman" pitchFamily="18" charset="0"/>
                      <a:ea typeface="思源黑体 Light" panose="020B0300000000000000" charset="-122"/>
                      <a:cs typeface="Times New Roman" pitchFamily="18" charset="0"/>
                    </a:rPr>
                    <a:t> 写作练习</a:t>
                  </a:r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0"/>
            <a:ext cx="12265660" cy="6892925"/>
            <a:chOff x="0" y="0"/>
            <a:chExt cx="19316" cy="10855"/>
          </a:xfrm>
        </p:grpSpPr>
        <p:pic>
          <p:nvPicPr>
            <p:cNvPr id="4" name="图片 3" descr="模板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9316" cy="10855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612" y="591"/>
              <a:ext cx="17977" cy="96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1509595" y="770776"/>
            <a:ext cx="24648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Elf</a:t>
            </a:r>
            <a:r>
              <a:rPr lang="en-US" altLang="zh-CN" sz="4800" b="1" dirty="0" err="1">
                <a:latin typeface="Times New Roman" pitchFamily="18" charset="0"/>
                <a:cs typeface="Times New Roman" pitchFamily="18" charset="0"/>
              </a:rPr>
              <a:t>chen</a:t>
            </a:r>
            <a:endParaRPr lang="zh-CN" altLang="en-US" sz="4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5" t="1820" r="2206" b="3674"/>
          <a:stretch/>
        </p:blipFill>
        <p:spPr bwMode="auto">
          <a:xfrm>
            <a:off x="1612423" y="2107733"/>
            <a:ext cx="3770106" cy="2642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矩形 8"/>
          <p:cNvSpPr/>
          <p:nvPr/>
        </p:nvSpPr>
        <p:spPr>
          <a:xfrm>
            <a:off x="2742043" y="4949896"/>
            <a:ext cx="84670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8000" dirty="0">
                <a:solidFill>
                  <a:srgbClr val="FF0000"/>
                </a:solidFill>
                <a:sym typeface="Wingdings 2"/>
              </a:rPr>
              <a:t></a:t>
            </a:r>
            <a:endParaRPr lang="zh-CN" altLang="en-US" sz="80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834" y="2541355"/>
            <a:ext cx="4084639" cy="181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049314" y="4731391"/>
            <a:ext cx="102345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dirty="0">
                <a:solidFill>
                  <a:schemeClr val="accent6">
                    <a:lumMod val="50000"/>
                  </a:schemeClr>
                </a:solidFill>
                <a:sym typeface="Wingdings 2"/>
              </a:rPr>
              <a:t></a:t>
            </a:r>
            <a:endParaRPr lang="zh-CN" altLang="en-US" sz="8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69000" y="1100667"/>
            <a:ext cx="3581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err="1">
                <a:latin typeface="Times New Roman" pitchFamily="18" charset="0"/>
                <a:cs typeface="Times New Roman" pitchFamily="18" charset="0"/>
              </a:rPr>
              <a:t>Gedicht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zh-CN" altLang="en-US" sz="3200" dirty="0">
                <a:latin typeface="Times New Roman" pitchFamily="18" charset="0"/>
                <a:cs typeface="Times New Roman" pitchFamily="18" charset="0"/>
              </a:rPr>
              <a:t>诗</a:t>
            </a:r>
          </a:p>
        </p:txBody>
      </p:sp>
      <p:cxnSp>
        <p:nvCxnSpPr>
          <p:cNvPr id="13" name="直接箭头连接符 12"/>
          <p:cNvCxnSpPr/>
          <p:nvPr/>
        </p:nvCxnSpPr>
        <p:spPr>
          <a:xfrm>
            <a:off x="8122638" y="1601773"/>
            <a:ext cx="760758" cy="71909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8742998" y="1610815"/>
            <a:ext cx="1952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itchFamily="18" charset="0"/>
                <a:cs typeface="Times New Roman" pitchFamily="18" charset="0"/>
              </a:rPr>
              <a:t>11 W</a:t>
            </a:r>
            <a:r>
              <a:rPr lang="de-DE" altLang="zh-CN" sz="2400" dirty="0">
                <a:latin typeface="Times New Roman" pitchFamily="18" charset="0"/>
                <a:cs typeface="Times New Roman" pitchFamily="18" charset="0"/>
              </a:rPr>
              <a:t>örter</a:t>
            </a:r>
            <a:endParaRPr lang="zh-CN" alt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888251" y="324433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0"/>
            <a:ext cx="12265660" cy="6892925"/>
            <a:chOff x="0" y="0"/>
            <a:chExt cx="19316" cy="10855"/>
          </a:xfrm>
        </p:grpSpPr>
        <p:pic>
          <p:nvPicPr>
            <p:cNvPr id="4" name="图片 3" descr="模板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9316" cy="10855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612" y="591"/>
              <a:ext cx="17977" cy="96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964572" y="2912875"/>
            <a:ext cx="4114800" cy="2600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altLang="zh-C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</a:rPr>
              <a:t>1. Zeile: </a:t>
            </a:r>
            <a:r>
              <a:rPr lang="de-DE" altLang="zh-CN" sz="2800" dirty="0">
                <a:solidFill>
                  <a:srgbClr val="FF0000"/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</a:rPr>
              <a:t>1 </a:t>
            </a:r>
            <a:r>
              <a:rPr lang="de-DE" altLang="zh-C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</a:rPr>
              <a:t>Wort</a:t>
            </a:r>
          </a:p>
          <a:p>
            <a:pPr>
              <a:lnSpc>
                <a:spcPct val="150000"/>
              </a:lnSpc>
            </a:pPr>
            <a:r>
              <a:rPr lang="de-DE" altLang="zh-C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</a:rPr>
              <a:t>2. Zeile: </a:t>
            </a:r>
            <a:r>
              <a:rPr lang="de-DE" altLang="zh-CN" sz="2800" dirty="0">
                <a:solidFill>
                  <a:srgbClr val="FF0000"/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</a:rPr>
              <a:t>2</a:t>
            </a:r>
            <a:r>
              <a:rPr lang="de-DE" altLang="zh-C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</a:rPr>
              <a:t> Wörter</a:t>
            </a:r>
          </a:p>
          <a:p>
            <a:pPr>
              <a:lnSpc>
                <a:spcPct val="150000"/>
              </a:lnSpc>
            </a:pPr>
            <a:r>
              <a:rPr lang="de-DE" altLang="zh-C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</a:rPr>
              <a:t>3. Zeile: </a:t>
            </a:r>
            <a:r>
              <a:rPr lang="de-DE" altLang="zh-CN" sz="2800" dirty="0">
                <a:solidFill>
                  <a:srgbClr val="FF0000"/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</a:rPr>
              <a:t>3</a:t>
            </a:r>
            <a:r>
              <a:rPr lang="de-DE" altLang="zh-C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</a:rPr>
              <a:t> Wörter</a:t>
            </a:r>
          </a:p>
          <a:p>
            <a:pPr>
              <a:lnSpc>
                <a:spcPct val="150000"/>
              </a:lnSpc>
            </a:pPr>
            <a:r>
              <a:rPr lang="de-DE" altLang="zh-C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</a:rPr>
              <a:t>4. Zeile: </a:t>
            </a:r>
            <a:r>
              <a:rPr lang="de-DE" altLang="zh-CN" sz="2800" dirty="0">
                <a:solidFill>
                  <a:srgbClr val="FF0000"/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</a:rPr>
              <a:t>4</a:t>
            </a:r>
            <a:r>
              <a:rPr lang="de-DE" altLang="zh-C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</a:rPr>
              <a:t> Wörter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297676" y="2007016"/>
            <a:ext cx="4488108" cy="164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80000"/>
              </a:lnSpc>
              <a:buFont typeface="Arial" pitchFamily="34" charset="0"/>
              <a:buChar char="•"/>
            </a:pP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11 </a:t>
            </a:r>
            <a:r>
              <a:rPr lang="en-US" altLang="zh-CN" sz="2800" dirty="0" err="1">
                <a:latin typeface="Times New Roman" pitchFamily="18" charset="0"/>
                <a:cs typeface="Times New Roman" pitchFamily="18" charset="0"/>
              </a:rPr>
              <a:t>Wörter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400" dirty="0">
                <a:latin typeface="+mn-ea"/>
                <a:cs typeface="Times New Roman" pitchFamily="18" charset="0"/>
              </a:rPr>
              <a:t>11</a:t>
            </a:r>
            <a:r>
              <a:rPr lang="zh-CN" altLang="en-US" sz="2400" dirty="0">
                <a:latin typeface="+mn-ea"/>
                <a:cs typeface="Times New Roman" pitchFamily="18" charset="0"/>
              </a:rPr>
              <a:t>个单词</a:t>
            </a:r>
            <a:endParaRPr lang="en-US" altLang="zh-CN" sz="2400" dirty="0">
              <a:latin typeface="+mn-ea"/>
              <a:cs typeface="Times New Roman" pitchFamily="18" charset="0"/>
            </a:endParaRPr>
          </a:p>
          <a:p>
            <a:pPr marL="457200" indent="-457200">
              <a:lnSpc>
                <a:spcPct val="180000"/>
              </a:lnSpc>
              <a:buFont typeface="Arial" pitchFamily="34" charset="0"/>
              <a:buChar char="•"/>
            </a:pPr>
            <a:r>
              <a:rPr lang="de-DE" altLang="zh-CN" sz="2800" dirty="0">
                <a:latin typeface="Times New Roman" pitchFamily="18" charset="0"/>
                <a:cs typeface="Times New Roman" pitchFamily="18" charset="0"/>
              </a:rPr>
              <a:t>5 Zeilen  5</a:t>
            </a:r>
            <a:r>
              <a:rPr lang="zh-CN" altLang="en-US" sz="2800" dirty="0">
                <a:latin typeface="Times New Roman" pitchFamily="18" charset="0"/>
                <a:cs typeface="Times New Roman" pitchFamily="18" charset="0"/>
              </a:rPr>
              <a:t>行</a:t>
            </a:r>
            <a:endParaRPr lang="en-US" altLang="zh-CN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297676" y="713821"/>
            <a:ext cx="977062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err="1">
                <a:latin typeface="Times New Roman" pitchFamily="18" charset="0"/>
                <a:cs typeface="Times New Roman" pitchFamily="18" charset="0"/>
              </a:rPr>
              <a:t>Aufbau</a:t>
            </a:r>
            <a:r>
              <a:rPr lang="en-US" altLang="zh-CN" sz="4800" b="1" dirty="0">
                <a:latin typeface="Times New Roman" pitchFamily="18" charset="0"/>
                <a:cs typeface="Times New Roman" pitchFamily="18" charset="0"/>
              </a:rPr>
              <a:t> des </a:t>
            </a:r>
            <a:r>
              <a:rPr lang="en-US" altLang="zh-CN" sz="4800" b="1" dirty="0" err="1">
                <a:latin typeface="Times New Roman" pitchFamily="18" charset="0"/>
                <a:cs typeface="Times New Roman" pitchFamily="18" charset="0"/>
              </a:rPr>
              <a:t>Elfchens</a:t>
            </a:r>
            <a:r>
              <a:rPr lang="en-US" altLang="zh-CN" sz="4800" b="1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zh-CN" altLang="en-US" sz="3600" dirty="0">
                <a:latin typeface="Times New Roman" pitchFamily="18" charset="0"/>
                <a:cs typeface="Times New Roman" pitchFamily="18" charset="0"/>
              </a:rPr>
              <a:t>十一字诗的结构</a:t>
            </a:r>
            <a:r>
              <a:rPr lang="en-US" altLang="zh-CN" sz="36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64572" y="5415857"/>
            <a:ext cx="3380763" cy="661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de-DE" altLang="zh-CN" sz="2800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</a:rPr>
              <a:t>5. Zeile: </a:t>
            </a:r>
            <a:r>
              <a:rPr lang="de-DE" altLang="zh-CN" sz="2800" dirty="0">
                <a:solidFill>
                  <a:srgbClr val="FF0000"/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</a:rPr>
              <a:t>1</a:t>
            </a:r>
            <a:r>
              <a:rPr lang="de-DE" altLang="zh-CN" sz="2800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</a:rPr>
              <a:t> Wort</a:t>
            </a:r>
          </a:p>
        </p:txBody>
      </p:sp>
    </p:spTree>
    <p:extLst>
      <p:ext uri="{BB962C8B-B14F-4D97-AF65-F5344CB8AC3E}">
        <p14:creationId xmlns:p14="http://schemas.microsoft.com/office/powerpoint/2010/main" val="3113649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0"/>
            <a:ext cx="12265660" cy="6892925"/>
            <a:chOff x="0" y="0"/>
            <a:chExt cx="19316" cy="10855"/>
          </a:xfrm>
        </p:grpSpPr>
        <p:pic>
          <p:nvPicPr>
            <p:cNvPr id="4" name="图片 3" descr="模板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9316" cy="10855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612" y="591"/>
              <a:ext cx="17977" cy="96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026201"/>
              </p:ext>
            </p:extLst>
          </p:nvPr>
        </p:nvGraphicFramePr>
        <p:xfrm>
          <a:off x="736573" y="1747250"/>
          <a:ext cx="10719487" cy="3904615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1250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55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729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109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1800" dirty="0" err="1">
                          <a:latin typeface="Times New Roman" pitchFamily="18" charset="0"/>
                          <a:cs typeface="Times New Roman" pitchFamily="18" charset="0"/>
                        </a:rPr>
                        <a:t>Zeile</a:t>
                      </a:r>
                      <a:r>
                        <a:rPr lang="en-US" sz="18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zh-CN" altLang="en-US" sz="1800" dirty="0">
                          <a:latin typeface="Times New Roman" pitchFamily="18" charset="0"/>
                          <a:cs typeface="Times New Roman" pitchFamily="18" charset="0"/>
                        </a:rPr>
                        <a:t>行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1800" dirty="0" err="1">
                          <a:latin typeface="Times New Roman" pitchFamily="18" charset="0"/>
                          <a:cs typeface="Times New Roman" pitchFamily="18" charset="0"/>
                        </a:rPr>
                        <a:t>Wortanzahl</a:t>
                      </a:r>
                      <a:r>
                        <a:rPr lang="en-US" sz="18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zh-CN" altLang="en-US" sz="1800" dirty="0">
                          <a:latin typeface="Times New Roman" pitchFamily="18" charset="0"/>
                          <a:cs typeface="Times New Roman" pitchFamily="18" charset="0"/>
                        </a:rPr>
                        <a:t>字数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1800" dirty="0" err="1">
                          <a:latin typeface="Times New Roman" pitchFamily="18" charset="0"/>
                          <a:cs typeface="Times New Roman" pitchFamily="18" charset="0"/>
                        </a:rPr>
                        <a:t>Inhalt</a:t>
                      </a:r>
                      <a:r>
                        <a:rPr lang="en-US" sz="18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zh-CN" altLang="en-US" sz="1800" dirty="0">
                          <a:latin typeface="Times New Roman" pitchFamily="18" charset="0"/>
                          <a:cs typeface="Times New Roman" pitchFamily="18" charset="0"/>
                        </a:rPr>
                        <a:t>内容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1800" dirty="0" err="1">
                          <a:latin typeface="Times New Roman" pitchFamily="18" charset="0"/>
                          <a:cs typeface="Times New Roman" pitchFamily="18" charset="0"/>
                        </a:rPr>
                        <a:t>Beispiel</a:t>
                      </a:r>
                      <a:r>
                        <a:rPr lang="en-US" sz="18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zh-CN" altLang="en-US" sz="1800" dirty="0">
                          <a:latin typeface="Times New Roman" pitchFamily="18" charset="0"/>
                          <a:cs typeface="Times New Roman" pitchFamily="18" charset="0"/>
                        </a:rPr>
                        <a:t>举例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Zeile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1800" dirty="0" err="1">
                          <a:latin typeface="Times New Roman" pitchFamily="18" charset="0"/>
                          <a:cs typeface="Times New Roman" pitchFamily="18" charset="0"/>
                        </a:rPr>
                        <a:t>ein</a:t>
                      </a:r>
                      <a:r>
                        <a:rPr lang="en-US" sz="18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latin typeface="Times New Roman" pitchFamily="18" charset="0"/>
                          <a:cs typeface="Times New Roman" pitchFamily="18" charset="0"/>
                        </a:rPr>
                        <a:t>Wort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altLang="zh-CN" sz="1800" dirty="0" err="1">
                          <a:latin typeface="Times New Roman" pitchFamily="18" charset="0"/>
                          <a:cs typeface="Times New Roman" pitchFamily="18" charset="0"/>
                        </a:rPr>
                        <a:t>Eine</a:t>
                      </a:r>
                      <a:r>
                        <a:rPr lang="en-US" altLang="zh-CN" sz="18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altLang="zh-CN" sz="1800" dirty="0" err="1">
                          <a:latin typeface="Times New Roman" pitchFamily="18" charset="0"/>
                          <a:cs typeface="Times New Roman" pitchFamily="18" charset="0"/>
                        </a:rPr>
                        <a:t>Farbe</a:t>
                      </a:r>
                      <a:r>
                        <a:rPr lang="zh-CN" altLang="en-US" sz="1800" dirty="0">
                          <a:latin typeface="Times New Roman" pitchFamily="18" charset="0"/>
                          <a:cs typeface="Times New Roman" pitchFamily="18" charset="0"/>
                        </a:rPr>
                        <a:t>（颜色）</a:t>
                      </a:r>
                      <a:r>
                        <a:rPr lang="en-US" altLang="zh-CN" sz="1800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altLang="zh-CN" sz="1800" baseline="0" dirty="0" err="1">
                          <a:latin typeface="Times New Roman" pitchFamily="18" charset="0"/>
                          <a:cs typeface="Times New Roman" pitchFamily="18" charset="0"/>
                        </a:rPr>
                        <a:t>oder</a:t>
                      </a:r>
                      <a:r>
                        <a:rPr lang="en-US" altLang="zh-CN" sz="1800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altLang="zh-CN" sz="1800" baseline="0" dirty="0" err="1">
                          <a:latin typeface="Times New Roman" pitchFamily="18" charset="0"/>
                          <a:cs typeface="Times New Roman" pitchFamily="18" charset="0"/>
                        </a:rPr>
                        <a:t>eine</a:t>
                      </a:r>
                      <a:r>
                        <a:rPr lang="en-US" altLang="zh-CN" sz="1800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altLang="zh-CN" sz="1800" baseline="0" dirty="0" err="1">
                          <a:latin typeface="Times New Roman" pitchFamily="18" charset="0"/>
                          <a:cs typeface="Times New Roman" pitchFamily="18" charset="0"/>
                        </a:rPr>
                        <a:t>Eigenschaft</a:t>
                      </a:r>
                      <a:r>
                        <a:rPr lang="zh-CN" altLang="en-US" sz="1800" baseline="0" dirty="0">
                          <a:latin typeface="Times New Roman" pitchFamily="18" charset="0"/>
                          <a:cs typeface="Times New Roman" pitchFamily="18" charset="0"/>
                        </a:rPr>
                        <a:t>（特征）</a:t>
                      </a:r>
                      <a:r>
                        <a:rPr lang="de-DE" sz="1800" dirty="0">
                          <a:latin typeface="Times New Roman" pitchFamily="18" charset="0"/>
                          <a:cs typeface="Times New Roman" pitchFamily="18" charset="0"/>
                        </a:rPr>
                        <a:t>, z.B. </a:t>
                      </a:r>
                      <a:r>
                        <a:rPr lang="en-US" sz="1800" dirty="0"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r>
                        <a:rPr lang="en-US" altLang="zh-CN" sz="1800" dirty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r>
                        <a:rPr lang="de-DE" altLang="zh-CN" sz="1800" dirty="0">
                          <a:latin typeface="Times New Roman" pitchFamily="18" charset="0"/>
                          <a:cs typeface="Times New Roman" pitchFamily="18" charset="0"/>
                        </a:rPr>
                        <a:t>ün, fröhlich,</a:t>
                      </a:r>
                      <a:r>
                        <a:rPr lang="de-DE" altLang="zh-CN" sz="1800" baseline="0" dirty="0">
                          <a:latin typeface="Times New Roman" pitchFamily="18" charset="0"/>
                          <a:cs typeface="Times New Roman" pitchFamily="18" charset="0"/>
                        </a:rPr>
                        <a:t> entspanned</a:t>
                      </a:r>
                      <a:r>
                        <a:rPr lang="de-DE" sz="1800" dirty="0"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1800" i="1" dirty="0"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r>
                        <a:rPr lang="de-DE" sz="1800" i="1" dirty="0">
                          <a:latin typeface="Times New Roman" pitchFamily="18" charset="0"/>
                          <a:cs typeface="Times New Roman" pitchFamily="18" charset="0"/>
                        </a:rPr>
                        <a:t>rün</a:t>
                      </a:r>
                      <a:r>
                        <a:rPr lang="en-US" sz="1800" i="1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zh-CN" altLang="en-US" sz="1800" i="1" dirty="0">
                          <a:latin typeface="Times New Roman" pitchFamily="18" charset="0"/>
                          <a:cs typeface="Times New Roman" pitchFamily="18" charset="0"/>
                        </a:rPr>
                        <a:t>（绿色）</a:t>
                      </a:r>
                      <a:endParaRPr lang="en-US" sz="180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Zeile</a:t>
                      </a:r>
                      <a:endParaRPr lang="en-US" sz="18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1800" dirty="0" err="1">
                          <a:latin typeface="Times New Roman" pitchFamily="18" charset="0"/>
                          <a:cs typeface="Times New Roman" pitchFamily="18" charset="0"/>
                        </a:rPr>
                        <a:t>zwei</a:t>
                      </a:r>
                      <a:r>
                        <a:rPr lang="en-US" sz="18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latin typeface="Times New Roman" pitchFamily="18" charset="0"/>
                          <a:cs typeface="Times New Roman" pitchFamily="18" charset="0"/>
                        </a:rPr>
                        <a:t>Wörter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de-DE" sz="1800" dirty="0">
                          <a:latin typeface="Times New Roman" pitchFamily="18" charset="0"/>
                          <a:cs typeface="Times New Roman" pitchFamily="18" charset="0"/>
                        </a:rPr>
                        <a:t>Was,</a:t>
                      </a:r>
                      <a:r>
                        <a:rPr lang="de-DE" sz="1800" baseline="0" dirty="0">
                          <a:latin typeface="Times New Roman" pitchFamily="18" charset="0"/>
                          <a:cs typeface="Times New Roman" pitchFamily="18" charset="0"/>
                        </a:rPr>
                        <a:t> wo, wer</a:t>
                      </a:r>
                      <a:r>
                        <a:rPr lang="en-US" sz="1800" baseline="0" dirty="0"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1800" i="1" dirty="0">
                          <a:latin typeface="Times New Roman" pitchFamily="18" charset="0"/>
                          <a:cs typeface="Times New Roman" pitchFamily="18" charset="0"/>
                        </a:rPr>
                        <a:t>Das Gras</a:t>
                      </a:r>
                      <a:r>
                        <a:rPr lang="zh-CN" altLang="en-US" sz="1800" i="1" dirty="0">
                          <a:latin typeface="Times New Roman" pitchFamily="18" charset="0"/>
                          <a:cs typeface="Times New Roman" pitchFamily="18" charset="0"/>
                        </a:rPr>
                        <a:t>（青草）</a:t>
                      </a:r>
                      <a:endParaRPr lang="en-US" sz="180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Zeile</a:t>
                      </a:r>
                      <a:endParaRPr lang="en-US" sz="18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1800">
                          <a:latin typeface="Times New Roman" pitchFamily="18" charset="0"/>
                          <a:cs typeface="Times New Roman" pitchFamily="18" charset="0"/>
                        </a:rPr>
                        <a:t>drei Wörter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Was</a:t>
                      </a:r>
                      <a:r>
                        <a:rPr lang="en-US" sz="18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latin typeface="Times New Roman" pitchFamily="18" charset="0"/>
                          <a:cs typeface="Times New Roman" pitchFamily="18" charset="0"/>
                        </a:rPr>
                        <a:t>passiert</a:t>
                      </a:r>
                      <a:r>
                        <a:rPr lang="en-US" sz="18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latin typeface="Times New Roman" pitchFamily="18" charset="0"/>
                          <a:cs typeface="Times New Roman" pitchFamily="18" charset="0"/>
                        </a:rPr>
                        <a:t>oder</a:t>
                      </a:r>
                      <a:r>
                        <a:rPr lang="en-US" sz="18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latin typeface="Times New Roman" pitchFamily="18" charset="0"/>
                          <a:cs typeface="Times New Roman" pitchFamily="18" charset="0"/>
                        </a:rPr>
                        <a:t>geschieht</a:t>
                      </a:r>
                      <a:r>
                        <a:rPr lang="en-US" sz="1800" dirty="0"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1800" i="1" dirty="0" err="1">
                          <a:latin typeface="Times New Roman" pitchFamily="18" charset="0"/>
                          <a:cs typeface="Times New Roman" pitchFamily="18" charset="0"/>
                        </a:rPr>
                        <a:t>Es</a:t>
                      </a:r>
                      <a:r>
                        <a:rPr lang="en-US" sz="1800" i="1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i="1" dirty="0" err="1">
                          <a:latin typeface="Times New Roman" pitchFamily="18" charset="0"/>
                          <a:cs typeface="Times New Roman" pitchFamily="18" charset="0"/>
                        </a:rPr>
                        <a:t>wird</a:t>
                      </a:r>
                      <a:r>
                        <a:rPr lang="en-US" sz="1800" i="1" dirty="0">
                          <a:latin typeface="Times New Roman" pitchFamily="18" charset="0"/>
                          <a:cs typeface="Times New Roman" pitchFamily="18" charset="0"/>
                        </a:rPr>
                        <a:t> warm </a:t>
                      </a:r>
                      <a:r>
                        <a:rPr lang="zh-CN" altLang="en-US" sz="1800" i="1" dirty="0">
                          <a:latin typeface="Times New Roman" pitchFamily="18" charset="0"/>
                          <a:cs typeface="Times New Roman" pitchFamily="18" charset="0"/>
                        </a:rPr>
                        <a:t>（天气回暖）</a:t>
                      </a:r>
                      <a:endParaRPr lang="en-US" sz="180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 Zeile</a:t>
                      </a:r>
                      <a:endParaRPr lang="en-US" sz="18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1800">
                          <a:latin typeface="Times New Roman" pitchFamily="18" charset="0"/>
                          <a:cs typeface="Times New Roman" pitchFamily="18" charset="0"/>
                        </a:rPr>
                        <a:t>vier Wörter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Was </a:t>
                      </a:r>
                      <a:r>
                        <a:rPr lang="en-US" sz="1800" dirty="0" err="1">
                          <a:latin typeface="Times New Roman" pitchFamily="18" charset="0"/>
                          <a:cs typeface="Times New Roman" pitchFamily="18" charset="0"/>
                        </a:rPr>
                        <a:t>fühlst</a:t>
                      </a:r>
                      <a:r>
                        <a:rPr lang="en-US" sz="1800" dirty="0">
                          <a:latin typeface="Times New Roman" pitchFamily="18" charset="0"/>
                          <a:cs typeface="Times New Roman" pitchFamily="18" charset="0"/>
                        </a:rPr>
                        <a:t> du/</a:t>
                      </a:r>
                      <a:r>
                        <a:rPr lang="en-US" sz="1800" baseline="0" dirty="0">
                          <a:latin typeface="Times New Roman" pitchFamily="18" charset="0"/>
                          <a:cs typeface="Times New Roman" pitchFamily="18" charset="0"/>
                        </a:rPr>
                        <a:t> was </a:t>
                      </a:r>
                      <a:r>
                        <a:rPr lang="en-US" sz="1800" baseline="0" dirty="0" err="1">
                          <a:latin typeface="Times New Roman" pitchFamily="18" charset="0"/>
                          <a:cs typeface="Times New Roman" pitchFamily="18" charset="0"/>
                        </a:rPr>
                        <a:t>machst</a:t>
                      </a:r>
                      <a:r>
                        <a:rPr lang="en-US" sz="1800" baseline="0" dirty="0">
                          <a:latin typeface="Times New Roman" pitchFamily="18" charset="0"/>
                          <a:cs typeface="Times New Roman" pitchFamily="18" charset="0"/>
                        </a:rPr>
                        <a:t> du</a:t>
                      </a:r>
                      <a:r>
                        <a:rPr lang="en-US" sz="1800" dirty="0"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</a:p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zh-CN" altLang="en-US" sz="1800" dirty="0">
                          <a:latin typeface="Times New Roman" pitchFamily="18" charset="0"/>
                          <a:cs typeface="Times New Roman" pitchFamily="18" charset="0"/>
                        </a:rPr>
                        <a:t>（本人的想法或行为）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1800" i="1" dirty="0" err="1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Ich</a:t>
                      </a:r>
                      <a:r>
                        <a:rPr lang="en-US" sz="1800" i="1" dirty="0">
                          <a:latin typeface="Times New Roman" pitchFamily="18" charset="0"/>
                          <a:cs typeface="Times New Roman" pitchFamily="18" charset="0"/>
                        </a:rPr>
                        <a:t> mag die </a:t>
                      </a:r>
                      <a:r>
                        <a:rPr lang="en-US" sz="1800" i="1" dirty="0" err="1">
                          <a:latin typeface="Times New Roman" pitchFamily="18" charset="0"/>
                          <a:cs typeface="Times New Roman" pitchFamily="18" charset="0"/>
                        </a:rPr>
                        <a:t>Sonne</a:t>
                      </a:r>
                      <a:r>
                        <a:rPr lang="zh-CN" altLang="en-US" sz="1800" i="1" dirty="0">
                          <a:latin typeface="Times New Roman" pitchFamily="18" charset="0"/>
                          <a:cs typeface="Times New Roman" pitchFamily="18" charset="0"/>
                        </a:rPr>
                        <a:t>（我喜欢阳光）</a:t>
                      </a:r>
                      <a:endParaRPr lang="en-US" sz="180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 Zeile</a:t>
                      </a:r>
                      <a:endParaRPr lang="en-US" sz="18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1800">
                          <a:latin typeface="Times New Roman" pitchFamily="18" charset="0"/>
                          <a:cs typeface="Times New Roman" pitchFamily="18" charset="0"/>
                        </a:rPr>
                        <a:t>ein Wort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de-DE" sz="1800" dirty="0">
                          <a:latin typeface="Times New Roman" pitchFamily="18" charset="0"/>
                          <a:cs typeface="Times New Roman" pitchFamily="18" charset="0"/>
                        </a:rPr>
                        <a:t>Suche dir ein </a:t>
                      </a:r>
                      <a:r>
                        <a:rPr lang="de-DE" sz="180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Schlusswort</a:t>
                      </a:r>
                      <a:r>
                        <a:rPr lang="zh-CN" altLang="en-US" sz="180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（结束词）</a:t>
                      </a:r>
                      <a:r>
                        <a:rPr lang="de-DE" sz="1800" dirty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br>
                        <a:rPr lang="de-DE" sz="1800" dirty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de-DE" sz="1800" dirty="0">
                          <a:latin typeface="Times New Roman" pitchFamily="18" charset="0"/>
                          <a:cs typeface="Times New Roman" pitchFamily="18" charset="0"/>
                        </a:rPr>
                        <a:t>das zum Thema passt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sz="1800" i="1" dirty="0" err="1">
                          <a:latin typeface="Times New Roman" pitchFamily="18" charset="0"/>
                          <a:cs typeface="Times New Roman" pitchFamily="18" charset="0"/>
                        </a:rPr>
                        <a:t>Wunderbar</a:t>
                      </a:r>
                      <a:r>
                        <a:rPr lang="zh-CN" altLang="en-US" sz="1800" i="1" dirty="0">
                          <a:latin typeface="Times New Roman" pitchFamily="18" charset="0"/>
                          <a:cs typeface="Times New Roman" pitchFamily="18" charset="0"/>
                        </a:rPr>
                        <a:t>（棒极了）</a:t>
                      </a:r>
                      <a:endParaRPr lang="en-US" sz="180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926919" y="454860"/>
            <a:ext cx="89098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44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Aufbau</a:t>
            </a:r>
            <a:r>
              <a:rPr lang="en-US" altLang="zh-CN" sz="4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des </a:t>
            </a:r>
            <a:r>
              <a:rPr lang="en-US" altLang="zh-CN" sz="44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Elfchens</a:t>
            </a:r>
            <a:r>
              <a:rPr lang="en-US" altLang="zh-CN" sz="4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zh-CN" altLang="en-US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十一字诗的结构</a:t>
            </a:r>
            <a:r>
              <a:rPr lang="en-US" altLang="zh-CN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zh-CN" sz="4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7266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0"/>
            <a:ext cx="12265660" cy="6892925"/>
            <a:chOff x="0" y="0"/>
            <a:chExt cx="19316" cy="10855"/>
          </a:xfrm>
        </p:grpSpPr>
        <p:pic>
          <p:nvPicPr>
            <p:cNvPr id="4" name="图片 3" descr="模板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9316" cy="10855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612" y="591"/>
              <a:ext cx="17977" cy="96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1258348" y="805343"/>
            <a:ext cx="9899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err="1">
                <a:latin typeface="Times New Roman" pitchFamily="18" charset="0"/>
                <a:cs typeface="Times New Roman" pitchFamily="18" charset="0"/>
              </a:rPr>
              <a:t>Ein</a:t>
            </a:r>
            <a:r>
              <a:rPr lang="en-US" altLang="zh-CN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800" b="1" dirty="0" err="1">
                <a:latin typeface="Times New Roman" pitchFamily="18" charset="0"/>
                <a:cs typeface="Times New Roman" pitchFamily="18" charset="0"/>
              </a:rPr>
              <a:t>Elfchen</a:t>
            </a:r>
            <a:r>
              <a:rPr lang="en-US" altLang="zh-CN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800" b="1" dirty="0" err="1">
                <a:latin typeface="Times New Roman" pitchFamily="18" charset="0"/>
                <a:cs typeface="Times New Roman" pitchFamily="18" charset="0"/>
              </a:rPr>
              <a:t>schreiben</a:t>
            </a:r>
            <a:r>
              <a:rPr lang="en-US" altLang="zh-CN" sz="48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zh-CN" altLang="en-US" sz="3600" dirty="0">
                <a:latin typeface="Times New Roman" pitchFamily="18" charset="0"/>
                <a:cs typeface="Times New Roman" pitchFamily="18" charset="0"/>
              </a:rPr>
              <a:t>写十一字诗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84851" y="2407640"/>
            <a:ext cx="83973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zh-CN" sz="2400" dirty="0" err="1">
                <a:latin typeface="Times New Roman" pitchFamily="18" charset="0"/>
                <a:cs typeface="Times New Roman" pitchFamily="18" charset="0"/>
              </a:rPr>
              <a:t>Thema</a:t>
            </a:r>
            <a:r>
              <a:rPr lang="en-US" altLang="zh-CN" sz="2400" dirty="0">
                <a:latin typeface="Times New Roman" pitchFamily="18" charset="0"/>
                <a:cs typeface="Times New Roman" pitchFamily="18" charset="0"/>
              </a:rPr>
              <a:t> w</a:t>
            </a:r>
            <a:r>
              <a:rPr lang="de-DE" altLang="zh-CN" sz="2400" dirty="0">
                <a:latin typeface="Times New Roman" pitchFamily="18" charset="0"/>
                <a:cs typeface="Times New Roman" pitchFamily="18" charset="0"/>
              </a:rPr>
              <a:t>ählen, z.B. ein Tier, eine Jahreszeit, ein Ort oder ein Gegenstand </a:t>
            </a:r>
            <a:r>
              <a:rPr lang="zh-CN" altLang="en-US" sz="2400" dirty="0">
                <a:latin typeface="Times New Roman" pitchFamily="18" charset="0"/>
                <a:cs typeface="Times New Roman" pitchFamily="18" charset="0"/>
              </a:rPr>
              <a:t>（选一个主题：动物，季节，地点或者物品）</a:t>
            </a:r>
            <a:endParaRPr lang="de-DE" altLang="zh-CN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de-DE" altLang="zh-CN" sz="2400" dirty="0">
                <a:latin typeface="Times New Roman" pitchFamily="18" charset="0"/>
                <a:cs typeface="Times New Roman" pitchFamily="18" charset="0"/>
              </a:rPr>
              <a:t>Wörter sammeln </a:t>
            </a:r>
            <a:r>
              <a:rPr lang="zh-CN" altLang="en-US" sz="2400" dirty="0">
                <a:latin typeface="Times New Roman" pitchFamily="18" charset="0"/>
                <a:cs typeface="Times New Roman" pitchFamily="18" charset="0"/>
              </a:rPr>
              <a:t>（收集整理相关词汇）</a:t>
            </a:r>
            <a:endParaRPr lang="de-DE" altLang="zh-CN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de-DE" altLang="zh-CN" sz="2400" dirty="0">
                <a:latin typeface="Times New Roman" pitchFamily="18" charset="0"/>
                <a:cs typeface="Times New Roman" pitchFamily="18" charset="0"/>
              </a:rPr>
              <a:t>Elfchen nach Bauplan schreiben </a:t>
            </a:r>
            <a:r>
              <a:rPr lang="zh-CN" altLang="en-US" sz="2400" dirty="0">
                <a:latin typeface="Times New Roman" pitchFamily="18" charset="0"/>
                <a:cs typeface="Times New Roman" pitchFamily="18" charset="0"/>
              </a:rPr>
              <a:t>（根据结构要求写诗）</a:t>
            </a:r>
            <a:endParaRPr lang="de-DE" altLang="zh-CN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de-DE" altLang="zh-CN" dirty="0"/>
          </a:p>
        </p:txBody>
      </p:sp>
    </p:spTree>
    <p:extLst>
      <p:ext uri="{BB962C8B-B14F-4D97-AF65-F5344CB8AC3E}">
        <p14:creationId xmlns:p14="http://schemas.microsoft.com/office/powerpoint/2010/main" val="3855919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0"/>
            <a:ext cx="12265660" cy="6892925"/>
            <a:chOff x="0" y="0"/>
            <a:chExt cx="19316" cy="10855"/>
          </a:xfrm>
        </p:grpSpPr>
        <p:pic>
          <p:nvPicPr>
            <p:cNvPr id="4" name="图片 3" descr="模板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9316" cy="10855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612" y="591"/>
              <a:ext cx="17977" cy="96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915471" y="654341"/>
            <a:ext cx="3716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altLang="zh-CN" sz="2400" b="1" u="sng" dirty="0" err="1">
                <a:latin typeface="Times New Roman" pitchFamily="18" charset="0"/>
                <a:cs typeface="Times New Roman" pitchFamily="18" charset="0"/>
              </a:rPr>
              <a:t>Thema</a:t>
            </a:r>
            <a:r>
              <a:rPr lang="en-US" altLang="zh-CN" sz="24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b="1" u="sng" dirty="0" err="1">
                <a:latin typeface="Times New Roman" pitchFamily="18" charset="0"/>
                <a:cs typeface="Times New Roman" pitchFamily="18" charset="0"/>
              </a:rPr>
              <a:t>wählen</a:t>
            </a:r>
            <a:r>
              <a:rPr lang="zh-CN" altLang="en-US" sz="2000" u="sng" dirty="0">
                <a:latin typeface="Times New Roman" pitchFamily="18" charset="0"/>
                <a:cs typeface="Times New Roman" pitchFamily="18" charset="0"/>
              </a:rPr>
              <a:t>（选主题）</a:t>
            </a:r>
            <a:r>
              <a:rPr lang="en-US" altLang="zh-CN" sz="2000" u="sng" dirty="0">
                <a:latin typeface="Times New Roman" pitchFamily="18" charset="0"/>
                <a:cs typeface="Times New Roman" pitchFamily="18" charset="0"/>
              </a:rPr>
              <a:t> </a:t>
            </a:r>
            <a:endParaRPr lang="zh-CN" altLang="en-US" sz="24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35186" y="1417736"/>
            <a:ext cx="4118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altLang="zh-CN" sz="2400" b="1" u="sng" dirty="0" err="1">
                <a:latin typeface="Times New Roman" pitchFamily="18" charset="0"/>
                <a:cs typeface="Times New Roman" pitchFamily="18" charset="0"/>
              </a:rPr>
              <a:t>Wörter</a:t>
            </a:r>
            <a:r>
              <a:rPr lang="en-US" altLang="zh-CN" sz="24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b="1" u="sng" dirty="0" err="1">
                <a:latin typeface="Times New Roman" pitchFamily="18" charset="0"/>
                <a:cs typeface="Times New Roman" pitchFamily="18" charset="0"/>
              </a:rPr>
              <a:t>sammeln</a:t>
            </a:r>
            <a:r>
              <a:rPr lang="zh-CN" altLang="en-US" sz="2000" u="sng" dirty="0">
                <a:latin typeface="Times New Roman" pitchFamily="18" charset="0"/>
                <a:cs typeface="Times New Roman" pitchFamily="18" charset="0"/>
              </a:rPr>
              <a:t>（整理词汇）</a:t>
            </a:r>
            <a:endParaRPr lang="en-US" altLang="zh-CN" sz="24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27183" y="1417729"/>
            <a:ext cx="3972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altLang="zh-CN" sz="2400" b="1" u="sng" dirty="0" err="1">
                <a:latin typeface="Times New Roman" pitchFamily="18" charset="0"/>
                <a:cs typeface="Times New Roman" pitchFamily="18" charset="0"/>
              </a:rPr>
              <a:t>Elfchen</a:t>
            </a:r>
            <a:r>
              <a:rPr lang="en-US" altLang="zh-CN" sz="24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b="1" u="sng" dirty="0" err="1">
                <a:latin typeface="Times New Roman" pitchFamily="18" charset="0"/>
                <a:cs typeface="Times New Roman" pitchFamily="18" charset="0"/>
              </a:rPr>
              <a:t>schreiben</a:t>
            </a:r>
            <a:r>
              <a:rPr lang="zh-CN" altLang="en-US" sz="2000" u="sng" dirty="0">
                <a:latin typeface="Times New Roman" pitchFamily="18" charset="0"/>
                <a:cs typeface="Times New Roman" pitchFamily="18" charset="0"/>
              </a:rPr>
              <a:t>（写诗）</a:t>
            </a:r>
          </a:p>
        </p:txBody>
      </p:sp>
      <p:cxnSp>
        <p:nvCxnSpPr>
          <p:cNvPr id="10" name="直接连接符 9"/>
          <p:cNvCxnSpPr>
            <a:endCxn id="2" idx="2"/>
          </p:cNvCxnSpPr>
          <p:nvPr/>
        </p:nvCxnSpPr>
        <p:spPr>
          <a:xfrm>
            <a:off x="6096317" y="1317072"/>
            <a:ext cx="1" cy="516564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云形 10"/>
          <p:cNvSpPr/>
          <p:nvPr/>
        </p:nvSpPr>
        <p:spPr>
          <a:xfrm>
            <a:off x="1929468" y="3103927"/>
            <a:ext cx="2088858" cy="1157680"/>
          </a:xfrm>
          <a:prstGeom prst="cloud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2474752" y="3429000"/>
            <a:ext cx="11912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400" dirty="0"/>
              <a:t>Freizeit</a:t>
            </a:r>
            <a:endParaRPr lang="zh-CN" altLang="en-US" sz="2400" dirty="0"/>
          </a:p>
        </p:txBody>
      </p:sp>
      <p:sp>
        <p:nvSpPr>
          <p:cNvPr id="25" name="矩形 24"/>
          <p:cNvSpPr/>
          <p:nvPr/>
        </p:nvSpPr>
        <p:spPr>
          <a:xfrm>
            <a:off x="6367248" y="3022833"/>
            <a:ext cx="1333851" cy="40267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dirty="0"/>
              <a:t>Im</a:t>
            </a:r>
            <a:endParaRPr lang="zh-CN" altLang="en-US" dirty="0"/>
          </a:p>
        </p:txBody>
      </p:sp>
      <p:sp>
        <p:nvSpPr>
          <p:cNvPr id="27" name="矩形 26"/>
          <p:cNvSpPr/>
          <p:nvPr/>
        </p:nvSpPr>
        <p:spPr>
          <a:xfrm>
            <a:off x="6349073" y="3659832"/>
            <a:ext cx="1333851" cy="40267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 err="1"/>
              <a:t>Wir</a:t>
            </a:r>
            <a:r>
              <a:rPr lang="en-US" altLang="zh-CN" dirty="0"/>
              <a:t> </a:t>
            </a:r>
            <a:endParaRPr lang="zh-CN" altLang="en-US" dirty="0"/>
          </a:p>
        </p:txBody>
      </p:sp>
      <p:sp>
        <p:nvSpPr>
          <p:cNvPr id="32" name="矩形 31"/>
          <p:cNvSpPr/>
          <p:nvPr/>
        </p:nvSpPr>
        <p:spPr>
          <a:xfrm>
            <a:off x="6310617" y="4336491"/>
            <a:ext cx="1347832" cy="40267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Das</a:t>
            </a:r>
            <a:r>
              <a:rPr lang="en-US" altLang="zh-CN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zh-CN" alt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9057316" y="4331515"/>
            <a:ext cx="1347832" cy="40267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sz="3200" dirty="0">
                <a:solidFill>
                  <a:srgbClr val="FF0000"/>
                </a:solidFill>
              </a:rPr>
              <a:t>mir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0405148" y="4327320"/>
            <a:ext cx="1398867" cy="40267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 err="1"/>
              <a:t>Spaß</a:t>
            </a:r>
            <a:endParaRPr lang="zh-CN" altLang="en-US" dirty="0"/>
          </a:p>
        </p:txBody>
      </p:sp>
      <p:sp>
        <p:nvSpPr>
          <p:cNvPr id="37" name="矩形 36"/>
          <p:cNvSpPr/>
          <p:nvPr/>
        </p:nvSpPr>
        <p:spPr>
          <a:xfrm>
            <a:off x="6335092" y="5002635"/>
            <a:ext cx="1347832" cy="40267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dirty="0"/>
              <a:t>Freizeit</a:t>
            </a:r>
            <a:endParaRPr lang="zh-CN" altLang="en-US" dirty="0"/>
          </a:p>
        </p:txBody>
      </p:sp>
      <p:sp>
        <p:nvSpPr>
          <p:cNvPr id="38" name="矩形 37"/>
          <p:cNvSpPr/>
          <p:nvPr/>
        </p:nvSpPr>
        <p:spPr>
          <a:xfrm>
            <a:off x="7709484" y="4327320"/>
            <a:ext cx="1347832" cy="40267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dirty="0"/>
              <a:t>macht</a:t>
            </a:r>
            <a:endParaRPr lang="zh-CN" altLang="en-US" dirty="0"/>
          </a:p>
        </p:txBody>
      </p:sp>
      <p:sp>
        <p:nvSpPr>
          <p:cNvPr id="39" name="矩形 38"/>
          <p:cNvSpPr/>
          <p:nvPr/>
        </p:nvSpPr>
        <p:spPr>
          <a:xfrm>
            <a:off x="6375633" y="2327945"/>
            <a:ext cx="1333851" cy="40267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dirty="0"/>
              <a:t>Super</a:t>
            </a:r>
            <a:endParaRPr lang="zh-CN" altLang="en-US" dirty="0"/>
          </a:p>
        </p:txBody>
      </p:sp>
      <p:cxnSp>
        <p:nvCxnSpPr>
          <p:cNvPr id="41" name="直接连接符 40"/>
          <p:cNvCxnSpPr/>
          <p:nvPr/>
        </p:nvCxnSpPr>
        <p:spPr>
          <a:xfrm flipV="1">
            <a:off x="3221372" y="2529281"/>
            <a:ext cx="197141" cy="532702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1619075" y="2730617"/>
            <a:ext cx="467686" cy="47362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V="1">
            <a:off x="2726421" y="4331515"/>
            <a:ext cx="247476" cy="570801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V="1">
            <a:off x="4093828" y="3204246"/>
            <a:ext cx="578840" cy="242216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 flipH="1" flipV="1">
            <a:off x="3842158" y="4084739"/>
            <a:ext cx="335559" cy="64805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 flipV="1">
            <a:off x="1420571" y="4152914"/>
            <a:ext cx="629174" cy="610299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2899447" y="2119071"/>
            <a:ext cx="1533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400" dirty="0">
                <a:latin typeface="Times New Roman" pitchFamily="18" charset="0"/>
                <a:cs typeface="Times New Roman" pitchFamily="18" charset="0"/>
              </a:rPr>
              <a:t>fernsehen</a:t>
            </a:r>
            <a:endParaRPr lang="zh-CN" alt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672668" y="2967431"/>
            <a:ext cx="12247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400" dirty="0">
                <a:latin typeface="Times New Roman" pitchFamily="18" charset="0"/>
                <a:cs typeface="Times New Roman" pitchFamily="18" charset="0"/>
              </a:rPr>
              <a:t>Spaß machen</a:t>
            </a:r>
            <a:endParaRPr lang="zh-CN" alt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934435" y="4827191"/>
            <a:ext cx="19630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400" dirty="0">
                <a:latin typeface="Times New Roman" pitchFamily="18" charset="0"/>
                <a:cs typeface="Times New Roman" pitchFamily="18" charset="0"/>
              </a:rPr>
              <a:t>im Internetcafé  </a:t>
            </a:r>
            <a:endParaRPr lang="zh-CN" alt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988191" y="4902316"/>
            <a:ext cx="16064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400" dirty="0">
                <a:latin typeface="Times New Roman" pitchFamily="18" charset="0"/>
                <a:cs typeface="Times New Roman" pitchFamily="18" charset="0"/>
              </a:rPr>
              <a:t>Computer spielen</a:t>
            </a:r>
            <a:endParaRPr lang="zh-CN" alt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53673" y="2265136"/>
            <a:ext cx="1533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400" dirty="0">
                <a:latin typeface="Times New Roman" pitchFamily="18" charset="0"/>
                <a:cs typeface="Times New Roman" pitchFamily="18" charset="0"/>
              </a:rPr>
              <a:t>einkaufen</a:t>
            </a:r>
            <a:endParaRPr lang="zh-CN" alt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7716474" y="3021420"/>
            <a:ext cx="1333851" cy="40267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dirty="0"/>
              <a:t>Internetcafé</a:t>
            </a:r>
            <a:endParaRPr lang="zh-CN" altLang="en-US" dirty="0"/>
          </a:p>
        </p:txBody>
      </p:sp>
      <p:sp>
        <p:nvSpPr>
          <p:cNvPr id="66" name="矩形 65"/>
          <p:cNvSpPr/>
          <p:nvPr/>
        </p:nvSpPr>
        <p:spPr>
          <a:xfrm>
            <a:off x="9016775" y="3651839"/>
            <a:ext cx="1333851" cy="40267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dirty="0"/>
              <a:t>Computer</a:t>
            </a:r>
            <a:endParaRPr lang="zh-CN" altLang="en-US" dirty="0"/>
          </a:p>
        </p:txBody>
      </p:sp>
      <p:sp>
        <p:nvSpPr>
          <p:cNvPr id="67" name="矩形 66"/>
          <p:cNvSpPr/>
          <p:nvPr/>
        </p:nvSpPr>
        <p:spPr>
          <a:xfrm>
            <a:off x="7682924" y="3651839"/>
            <a:ext cx="1333851" cy="40267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altLang="zh-CN" dirty="0"/>
              <a:t>spielen</a:t>
            </a:r>
            <a:endParaRPr lang="zh-CN" altLang="en-US" dirty="0"/>
          </a:p>
        </p:txBody>
      </p:sp>
      <p:sp>
        <p:nvSpPr>
          <p:cNvPr id="68" name="TextBox 67"/>
          <p:cNvSpPr txBox="1"/>
          <p:nvPr/>
        </p:nvSpPr>
        <p:spPr>
          <a:xfrm>
            <a:off x="620271" y="4540970"/>
            <a:ext cx="1123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400" dirty="0">
                <a:latin typeface="Times New Roman" pitchFamily="18" charset="0"/>
                <a:cs typeface="Times New Roman" pitchFamily="18" charset="0"/>
              </a:rPr>
              <a:t>super</a:t>
            </a:r>
            <a:endParaRPr lang="zh-CN" alt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919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5" grpId="0" animBg="1"/>
      <p:bldP spid="27" grpId="0" animBg="1"/>
      <p:bldP spid="32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60" grpId="0"/>
      <p:bldP spid="61" grpId="0"/>
      <p:bldP spid="62" grpId="0"/>
      <p:bldP spid="63" grpId="0"/>
      <p:bldP spid="64" grpId="0"/>
      <p:bldP spid="65" grpId="0" animBg="1"/>
      <p:bldP spid="66" grpId="0" animBg="1"/>
      <p:bldP spid="67" grpId="0" animBg="1"/>
      <p:bldP spid="6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-1"/>
            <a:ext cx="12265660" cy="6892925"/>
            <a:chOff x="0" y="0"/>
            <a:chExt cx="19316" cy="10855"/>
          </a:xfrm>
        </p:grpSpPr>
        <p:pic>
          <p:nvPicPr>
            <p:cNvPr id="4" name="图片 3" descr="模板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9316" cy="10855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612" y="591"/>
              <a:ext cx="17977" cy="96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1285230" y="2161558"/>
            <a:ext cx="853827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de-DE" altLang="zh-CN" sz="2400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  <a:sym typeface="+mn-ea"/>
              </a:rPr>
              <a:t>Schreib ein Elfchen zum Thema ,,</a:t>
            </a:r>
            <a:r>
              <a:rPr lang="en-US" altLang="zh-CN" sz="2400" dirty="0">
                <a:solidFill>
                  <a:srgbClr val="FF0000"/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  <a:sym typeface="+mn-ea"/>
              </a:rPr>
              <a:t>Mein </a:t>
            </a:r>
            <a:r>
              <a:rPr lang="en-US" altLang="zh-CN" sz="2400" dirty="0" err="1">
                <a:solidFill>
                  <a:srgbClr val="FF0000"/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  <a:sym typeface="+mn-ea"/>
              </a:rPr>
              <a:t>Wochenende</a:t>
            </a:r>
            <a:r>
              <a:rPr lang="en-US" altLang="zh-CN" sz="2400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  <a:sym typeface="+mn-ea"/>
              </a:rPr>
              <a:t>”. </a:t>
            </a:r>
            <a:r>
              <a:rPr lang="de-DE" altLang="zh-CN" sz="2400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  <a:sym typeface="+mn-ea"/>
              </a:rPr>
              <a:t>Übersetz es ins Chinesisch. </a:t>
            </a:r>
            <a:r>
              <a:rPr lang="zh-CN" altLang="en-US" sz="2400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  <a:sym typeface="+mn-ea"/>
              </a:rPr>
              <a:t>（以“我的周末”为主题，写一篇十一字诗，并将它翻译成汉语。）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25270" y="780176"/>
            <a:ext cx="6369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err="1">
                <a:latin typeface="Times New Roman" pitchFamily="18" charset="0"/>
                <a:cs typeface="Times New Roman" pitchFamily="18" charset="0"/>
              </a:rPr>
              <a:t>Schreibübung</a:t>
            </a:r>
            <a:r>
              <a:rPr lang="en-US" altLang="zh-CN" sz="4800" b="1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zh-CN" altLang="en-US" sz="3600" dirty="0">
                <a:latin typeface="Times New Roman" pitchFamily="18" charset="0"/>
                <a:cs typeface="Times New Roman" pitchFamily="18" charset="0"/>
              </a:rPr>
              <a:t>写作练习</a:t>
            </a:r>
            <a:endParaRPr lang="en-US" altLang="zh-CN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9092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-1"/>
            <a:ext cx="12265660" cy="6892925"/>
            <a:chOff x="0" y="0"/>
            <a:chExt cx="19316" cy="10855"/>
          </a:xfrm>
        </p:grpSpPr>
        <p:pic>
          <p:nvPicPr>
            <p:cNvPr id="4" name="图片 3" descr="模板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9316" cy="10855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612" y="591"/>
              <a:ext cx="17977" cy="96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1285230" y="2161558"/>
            <a:ext cx="8538278" cy="2242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de-DE" altLang="zh-CN" sz="2400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  <a:sym typeface="+mn-ea"/>
              </a:rPr>
              <a:t>Schreib ein Elfchen zu jedem Thema vom Buch „Willkommen!“ </a:t>
            </a:r>
            <a:r>
              <a:rPr lang="en-US" altLang="zh-CN" sz="2400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  <a:sym typeface="+mn-ea"/>
              </a:rPr>
              <a:t>. </a:t>
            </a:r>
            <a:r>
              <a:rPr lang="de-DE" altLang="zh-CN" sz="2400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  <a:sym typeface="+mn-ea"/>
              </a:rPr>
              <a:t>Übersetz es ins Chinesisch und schmück es. </a:t>
            </a:r>
            <a:r>
              <a:rPr lang="zh-CN" altLang="en-US" sz="2400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  <a:sym typeface="+mn-ea"/>
              </a:rPr>
              <a:t>（以“</a:t>
            </a:r>
            <a:r>
              <a:rPr lang="en-US" altLang="zh-CN" sz="2400" dirty="0" err="1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  <a:sym typeface="+mn-ea"/>
              </a:rPr>
              <a:t>Willkommen</a:t>
            </a:r>
            <a:r>
              <a:rPr lang="zh-CN" altLang="en-US" sz="2400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  <a:sym typeface="+mn-ea"/>
              </a:rPr>
              <a:t>”学生用书任意一单元内容为主题，写一篇十一字</a:t>
            </a:r>
            <a:r>
              <a:rPr lang="zh-CN" altLang="en-US" sz="240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  <a:sym typeface="+mn-ea"/>
              </a:rPr>
              <a:t>诗，将</a:t>
            </a:r>
            <a:r>
              <a:rPr lang="zh-CN" altLang="en-US" sz="2400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  <a:sym typeface="+mn-ea"/>
              </a:rPr>
              <a:t>它翻译</a:t>
            </a:r>
            <a:r>
              <a:rPr lang="zh-CN" altLang="en-US" sz="240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  <a:sym typeface="+mn-ea"/>
              </a:rPr>
              <a:t>成汉语并装饰你的小诗。</a:t>
            </a:r>
            <a:r>
              <a:rPr lang="zh-CN" altLang="en-US" sz="2400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ea typeface="思源黑体 Light" panose="020B0300000000000000" charset="-122"/>
                <a:cs typeface="Times New Roman" pitchFamily="18" charset="0"/>
                <a:sym typeface="+mn-ea"/>
              </a:rPr>
              <a:t>）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25270" y="780176"/>
            <a:ext cx="6369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err="1">
                <a:latin typeface="Times New Roman" pitchFamily="18" charset="0"/>
                <a:cs typeface="Times New Roman" pitchFamily="18" charset="0"/>
              </a:rPr>
              <a:t>Schreibübung</a:t>
            </a:r>
            <a:r>
              <a:rPr lang="en-US" altLang="zh-CN" sz="4800" b="1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zh-CN" altLang="en-US" sz="3600" dirty="0">
                <a:latin typeface="Times New Roman" pitchFamily="18" charset="0"/>
                <a:cs typeface="Times New Roman" pitchFamily="18" charset="0"/>
              </a:rPr>
              <a:t>写作作业</a:t>
            </a:r>
            <a:endParaRPr lang="en-US" altLang="zh-CN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907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265660" cy="6892925"/>
            <a:chOff x="0" y="0"/>
            <a:chExt cx="19316" cy="10855"/>
          </a:xfrm>
        </p:grpSpPr>
        <p:pic>
          <p:nvPicPr>
            <p:cNvPr id="4" name="图片 3" descr="模板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9316" cy="10855"/>
            </a:xfrm>
            <a:prstGeom prst="rect">
              <a:avLst/>
            </a:prstGeom>
          </p:spPr>
        </p:pic>
        <p:sp>
          <p:nvSpPr>
            <p:cNvPr id="29" name="文本框 28"/>
            <p:cNvSpPr txBox="1"/>
            <p:nvPr/>
          </p:nvSpPr>
          <p:spPr>
            <a:xfrm>
              <a:off x="4166" y="3669"/>
              <a:ext cx="11186" cy="227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800" b="1" dirty="0" err="1">
                  <a:solidFill>
                    <a:srgbClr val="A4BBA0"/>
                  </a:solidFill>
                  <a:latin typeface="思源黑体 Medium" panose="020B0600000000000000" charset="-122"/>
                  <a:ea typeface="思源黑体 Medium" panose="020B0600000000000000" charset="-122"/>
                  <a:cs typeface="思源黑体 Heavy" panose="020B0A00000000000000" charset="-122"/>
                </a:rPr>
                <a:t>Vielen</a:t>
              </a:r>
              <a:r>
                <a:rPr lang="en-US" altLang="zh-CN" sz="8800" b="1" dirty="0">
                  <a:solidFill>
                    <a:srgbClr val="A4BBA0"/>
                  </a:solidFill>
                  <a:latin typeface="思源黑体 Medium" panose="020B0600000000000000" charset="-122"/>
                  <a:ea typeface="思源黑体 Medium" panose="020B0600000000000000" charset="-122"/>
                  <a:cs typeface="思源黑体 Heavy" panose="020B0A00000000000000" charset="-122"/>
                </a:rPr>
                <a:t> Dank!</a:t>
              </a:r>
              <a:endParaRPr lang="zh-CN" sz="8800" b="1" dirty="0">
                <a:solidFill>
                  <a:srgbClr val="A4BBA0"/>
                </a:solidFill>
                <a:latin typeface="思源黑体 Medium" panose="020B0600000000000000" charset="-122"/>
                <a:ea typeface="思源黑体 Medium" panose="020B0600000000000000" charset="-122"/>
                <a:cs typeface="思源黑体 Heavy" panose="020B0A00000000000000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435</Words>
  <Application>Microsoft Office PowerPoint</Application>
  <PresentationFormat>宽屏</PresentationFormat>
  <Paragraphs>87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10</vt:i4>
      </vt:variant>
    </vt:vector>
  </HeadingPairs>
  <TitlesOfParts>
    <vt:vector size="22" baseType="lpstr">
      <vt:lpstr>庞门正道标题体</vt:lpstr>
      <vt:lpstr>思源黑体 Light</vt:lpstr>
      <vt:lpstr>思源黑体 Medium</vt:lpstr>
      <vt:lpstr>微软雅黑</vt:lpstr>
      <vt:lpstr>Arial</vt:lpstr>
      <vt:lpstr>Calibri</vt:lpstr>
      <vt:lpstr>Times New Roman</vt:lpstr>
      <vt:lpstr>Office 主题</vt:lpstr>
      <vt:lpstr>1_Office 主题</vt:lpstr>
      <vt:lpstr>2_Office 主题</vt:lpstr>
      <vt:lpstr>3_Office 主题</vt:lpstr>
      <vt:lpstr>4_Office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赵淑娟</dc:creator>
  <cp:lastModifiedBy>Ji Kexin</cp:lastModifiedBy>
  <cp:revision>131</cp:revision>
  <dcterms:created xsi:type="dcterms:W3CDTF">2021-12-27T02:56:09Z</dcterms:created>
  <dcterms:modified xsi:type="dcterms:W3CDTF">2022-04-20T04:46:16Z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2052-3.9.3.6359</vt:lpwstr>
  </property>
</Properties>
</file>