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3"/>
    <p:sldId id="469" r:id="rId4"/>
    <p:sldId id="624" r:id="rId5"/>
    <p:sldId id="642" r:id="rId7"/>
    <p:sldId id="257" r:id="rId8"/>
    <p:sldId id="259" r:id="rId9"/>
    <p:sldId id="260" r:id="rId10"/>
    <p:sldId id="261" r:id="rId11"/>
    <p:sldId id="262" r:id="rId12"/>
    <p:sldId id="271" r:id="rId13"/>
    <p:sldId id="263" r:id="rId14"/>
    <p:sldId id="264" r:id="rId15"/>
    <p:sldId id="265" r:id="rId16"/>
    <p:sldId id="272" r:id="rId17"/>
    <p:sldId id="266" r:id="rId18"/>
    <p:sldId id="273" r:id="rId19"/>
    <p:sldId id="267" r:id="rId20"/>
    <p:sldId id="268" r:id="rId21"/>
    <p:sldId id="274" r:id="rId22"/>
    <p:sldId id="269" r:id="rId23"/>
    <p:sldId id="661" r:id="rId24"/>
    <p:sldId id="660" r:id="rId25"/>
    <p:sldId id="664" r:id="rId26"/>
    <p:sldId id="665" r:id="rId27"/>
    <p:sldId id="672" r:id="rId28"/>
    <p:sldId id="673" r:id="rId29"/>
    <p:sldId id="674" r:id="rId30"/>
    <p:sldId id="676" r:id="rId31"/>
    <p:sldId id="663" r:id="rId32"/>
    <p:sldId id="666" r:id="rId33"/>
    <p:sldId id="667" r:id="rId34"/>
    <p:sldId id="668" r:id="rId35"/>
    <p:sldId id="270" r:id="rId36"/>
  </p:sldIdLst>
  <p:sldSz cx="9144000" cy="6858000" type="screen4x3"/>
  <p:notesSz cx="6858000" cy="9144000"/>
  <p:custDataLst>
    <p:tags r:id="rId41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好好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20"/>
  </p:normalViewPr>
  <p:slideViewPr>
    <p:cSldViewPr showGuides="1">
      <p:cViewPr varScale="1">
        <p:scale>
          <a:sx n="93" d="100"/>
          <a:sy n="93" d="100"/>
        </p:scale>
        <p:origin x="1162" y="82"/>
      </p:cViewPr>
      <p:guideLst>
        <p:guide orient="horz" pos="1071"/>
        <p:guide pos="9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1" Type="http://schemas.openxmlformats.org/officeDocument/2006/relationships/tags" Target="tags/tag173.xml"/><Relationship Id="rId40" Type="http://schemas.openxmlformats.org/officeDocument/2006/relationships/commentAuthors" Target="commentAuthors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24.wmf"/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kumimoji="1"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kumimoji="1"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E362D96-1D51-4B39-9D0F-FF6A89C13EF9}" type="datetimeFigureOut"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kumimoji="1"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81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mtClean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0255898-1674-43E1-BCD1-0930716B0FF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mtClean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21A8599-83C1-4A59-9110-3ACB05637195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A12AA0A-6D96-46CD-873C-07421B7AED7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image" Target="../media/image5.jpeg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13.xml"/><Relationship Id="rId15" Type="http://schemas.openxmlformats.org/officeDocument/2006/relationships/image" Target="../media/image7.png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image" Target="../media/image6.png"/><Relationship Id="rId10" Type="http://schemas.openxmlformats.org/officeDocument/2006/relationships/tags" Target="../tags/tag9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png"/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15.png"/><Relationship Id="rId8" Type="http://schemas.openxmlformats.org/officeDocument/2006/relationships/tags" Target="../tags/tag14.xml"/><Relationship Id="rId7" Type="http://schemas.openxmlformats.org/officeDocument/2006/relationships/image" Target="../media/image8.png"/><Relationship Id="rId6" Type="http://schemas.openxmlformats.org/officeDocument/2006/relationships/image" Target="../media/image14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10.wmf"/><Relationship Id="rId13" Type="http://schemas.openxmlformats.org/officeDocument/2006/relationships/vmlDrawing" Target="../drawings/vmlDrawing3.v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6.xml"/><Relationship Id="rId10" Type="http://schemas.openxmlformats.org/officeDocument/2006/relationships/tags" Target="../tags/tag15.xml"/><Relationship Id="rId1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19.wmf"/><Relationship Id="rId1" Type="http://schemas.openxmlformats.org/officeDocument/2006/relationships/oleObject" Target="../embeddings/oleObject6.bin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20.wmf"/><Relationship Id="rId1" Type="http://schemas.openxmlformats.org/officeDocument/2006/relationships/oleObject" Target="../embeddings/oleObject7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24.w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2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21.wmf"/><Relationship Id="rId11" Type="http://schemas.openxmlformats.org/officeDocument/2006/relationships/vmlDrawing" Target="../drawings/vmlDrawing6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8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image" Target="../media/image8.png"/><Relationship Id="rId1" Type="http://schemas.openxmlformats.org/officeDocument/2006/relationships/tags" Target="../tags/tag17.xm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22.xml"/><Relationship Id="rId4" Type="http://schemas.openxmlformats.org/officeDocument/2006/relationships/image" Target="../media/image26.png"/><Relationship Id="rId3" Type="http://schemas.openxmlformats.org/officeDocument/2006/relationships/tags" Target="../tags/tag21.xml"/><Relationship Id="rId2" Type="http://schemas.openxmlformats.org/officeDocument/2006/relationships/image" Target="../media/image8.png"/><Relationship Id="rId1" Type="http://schemas.openxmlformats.org/officeDocument/2006/relationships/tags" Target="../tags/tag20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tags" Target="../tags/tag31.xml"/><Relationship Id="rId8" Type="http://schemas.openxmlformats.org/officeDocument/2006/relationships/tags" Target="../tags/tag30.xml"/><Relationship Id="rId7" Type="http://schemas.openxmlformats.org/officeDocument/2006/relationships/tags" Target="../tags/tag29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Relationship Id="rId35" Type="http://schemas.openxmlformats.org/officeDocument/2006/relationships/slideLayout" Target="../slideLayouts/slideLayout7.xml"/><Relationship Id="rId34" Type="http://schemas.openxmlformats.org/officeDocument/2006/relationships/tags" Target="../tags/tag56.xml"/><Relationship Id="rId33" Type="http://schemas.openxmlformats.org/officeDocument/2006/relationships/tags" Target="../tags/tag55.xml"/><Relationship Id="rId32" Type="http://schemas.openxmlformats.org/officeDocument/2006/relationships/tags" Target="../tags/tag54.xml"/><Relationship Id="rId31" Type="http://schemas.openxmlformats.org/officeDocument/2006/relationships/tags" Target="../tags/tag53.xml"/><Relationship Id="rId30" Type="http://schemas.openxmlformats.org/officeDocument/2006/relationships/tags" Target="../tags/tag52.xml"/><Relationship Id="rId3" Type="http://schemas.openxmlformats.org/officeDocument/2006/relationships/tags" Target="../tags/tag25.xml"/><Relationship Id="rId29" Type="http://schemas.openxmlformats.org/officeDocument/2006/relationships/tags" Target="../tags/tag51.xml"/><Relationship Id="rId28" Type="http://schemas.openxmlformats.org/officeDocument/2006/relationships/tags" Target="../tags/tag50.xml"/><Relationship Id="rId27" Type="http://schemas.openxmlformats.org/officeDocument/2006/relationships/tags" Target="../tags/tag49.xml"/><Relationship Id="rId26" Type="http://schemas.openxmlformats.org/officeDocument/2006/relationships/tags" Target="../tags/tag48.xml"/><Relationship Id="rId25" Type="http://schemas.openxmlformats.org/officeDocument/2006/relationships/tags" Target="../tags/tag47.xml"/><Relationship Id="rId24" Type="http://schemas.openxmlformats.org/officeDocument/2006/relationships/tags" Target="../tags/tag46.xml"/><Relationship Id="rId23" Type="http://schemas.openxmlformats.org/officeDocument/2006/relationships/tags" Target="../tags/tag45.xml"/><Relationship Id="rId22" Type="http://schemas.openxmlformats.org/officeDocument/2006/relationships/tags" Target="../tags/tag44.xml"/><Relationship Id="rId21" Type="http://schemas.openxmlformats.org/officeDocument/2006/relationships/tags" Target="../tags/tag43.xml"/><Relationship Id="rId20" Type="http://schemas.openxmlformats.org/officeDocument/2006/relationships/tags" Target="../tags/tag42.xml"/><Relationship Id="rId2" Type="http://schemas.openxmlformats.org/officeDocument/2006/relationships/tags" Target="../tags/tag24.xml"/><Relationship Id="rId19" Type="http://schemas.openxmlformats.org/officeDocument/2006/relationships/tags" Target="../tags/tag41.xml"/><Relationship Id="rId18" Type="http://schemas.openxmlformats.org/officeDocument/2006/relationships/tags" Target="../tags/tag40.xml"/><Relationship Id="rId17" Type="http://schemas.openxmlformats.org/officeDocument/2006/relationships/tags" Target="../tags/tag39.xml"/><Relationship Id="rId16" Type="http://schemas.openxmlformats.org/officeDocument/2006/relationships/tags" Target="../tags/tag38.xml"/><Relationship Id="rId15" Type="http://schemas.openxmlformats.org/officeDocument/2006/relationships/tags" Target="../tags/tag37.xml"/><Relationship Id="rId14" Type="http://schemas.openxmlformats.org/officeDocument/2006/relationships/tags" Target="../tags/tag36.xml"/><Relationship Id="rId13" Type="http://schemas.openxmlformats.org/officeDocument/2006/relationships/tags" Target="../tags/tag35.xml"/><Relationship Id="rId12" Type="http://schemas.openxmlformats.org/officeDocument/2006/relationships/tags" Target="../tags/tag34.xml"/><Relationship Id="rId11" Type="http://schemas.openxmlformats.org/officeDocument/2006/relationships/tags" Target="../tags/tag33.xml"/><Relationship Id="rId10" Type="http://schemas.openxmlformats.org/officeDocument/2006/relationships/tags" Target="../tags/tag32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tags" Target="../tags/tag65.xml"/><Relationship Id="rId8" Type="http://schemas.openxmlformats.org/officeDocument/2006/relationships/tags" Target="../tags/tag64.xml"/><Relationship Id="rId7" Type="http://schemas.openxmlformats.org/officeDocument/2006/relationships/tags" Target="../tags/tag63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1" Type="http://schemas.openxmlformats.org/officeDocument/2006/relationships/slideLayout" Target="../slideLayouts/slideLayout7.xml"/><Relationship Id="rId20" Type="http://schemas.openxmlformats.org/officeDocument/2006/relationships/tags" Target="../tags/tag76.xml"/><Relationship Id="rId2" Type="http://schemas.openxmlformats.org/officeDocument/2006/relationships/tags" Target="../tags/tag58.xml"/><Relationship Id="rId19" Type="http://schemas.openxmlformats.org/officeDocument/2006/relationships/tags" Target="../tags/tag75.xml"/><Relationship Id="rId18" Type="http://schemas.openxmlformats.org/officeDocument/2006/relationships/tags" Target="../tags/tag74.xml"/><Relationship Id="rId17" Type="http://schemas.openxmlformats.org/officeDocument/2006/relationships/tags" Target="../tags/tag73.xml"/><Relationship Id="rId16" Type="http://schemas.openxmlformats.org/officeDocument/2006/relationships/tags" Target="../tags/tag72.xml"/><Relationship Id="rId15" Type="http://schemas.openxmlformats.org/officeDocument/2006/relationships/tags" Target="../tags/tag71.xml"/><Relationship Id="rId14" Type="http://schemas.openxmlformats.org/officeDocument/2006/relationships/tags" Target="../tags/tag70.xml"/><Relationship Id="rId13" Type="http://schemas.openxmlformats.org/officeDocument/2006/relationships/tags" Target="../tags/tag69.xml"/><Relationship Id="rId12" Type="http://schemas.openxmlformats.org/officeDocument/2006/relationships/tags" Target="../tags/tag68.xml"/><Relationship Id="rId11" Type="http://schemas.openxmlformats.org/officeDocument/2006/relationships/tags" Target="../tags/tag67.xml"/><Relationship Id="rId10" Type="http://schemas.openxmlformats.org/officeDocument/2006/relationships/tags" Target="../tags/tag66.xml"/><Relationship Id="rId1" Type="http://schemas.openxmlformats.org/officeDocument/2006/relationships/tags" Target="../tags/tag5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tags" Target="../tags/tag85.xml"/><Relationship Id="rId7" Type="http://schemas.openxmlformats.org/officeDocument/2006/relationships/tags" Target="../tags/tag84.xml"/><Relationship Id="rId66" Type="http://schemas.openxmlformats.org/officeDocument/2006/relationships/vmlDrawing" Target="../drawings/vmlDrawing7.vml"/><Relationship Id="rId65" Type="http://schemas.openxmlformats.org/officeDocument/2006/relationships/slideLayout" Target="../slideLayouts/slideLayout2.xml"/><Relationship Id="rId64" Type="http://schemas.openxmlformats.org/officeDocument/2006/relationships/tags" Target="../tags/tag139.xml"/><Relationship Id="rId63" Type="http://schemas.openxmlformats.org/officeDocument/2006/relationships/tags" Target="../tags/tag138.xml"/><Relationship Id="rId62" Type="http://schemas.openxmlformats.org/officeDocument/2006/relationships/tags" Target="../tags/tag137.xml"/><Relationship Id="rId61" Type="http://schemas.openxmlformats.org/officeDocument/2006/relationships/tags" Target="../tags/tag136.xml"/><Relationship Id="rId60" Type="http://schemas.openxmlformats.org/officeDocument/2006/relationships/tags" Target="../tags/tag135.xml"/><Relationship Id="rId6" Type="http://schemas.openxmlformats.org/officeDocument/2006/relationships/tags" Target="../tags/tag83.xml"/><Relationship Id="rId59" Type="http://schemas.openxmlformats.org/officeDocument/2006/relationships/tags" Target="../tags/tag134.xml"/><Relationship Id="rId58" Type="http://schemas.openxmlformats.org/officeDocument/2006/relationships/tags" Target="../tags/tag133.xml"/><Relationship Id="rId57" Type="http://schemas.openxmlformats.org/officeDocument/2006/relationships/tags" Target="../tags/tag132.xml"/><Relationship Id="rId56" Type="http://schemas.openxmlformats.org/officeDocument/2006/relationships/tags" Target="../tags/tag131.xml"/><Relationship Id="rId55" Type="http://schemas.openxmlformats.org/officeDocument/2006/relationships/tags" Target="../tags/tag130.xml"/><Relationship Id="rId54" Type="http://schemas.openxmlformats.org/officeDocument/2006/relationships/tags" Target="../tags/tag129.xml"/><Relationship Id="rId53" Type="http://schemas.openxmlformats.org/officeDocument/2006/relationships/tags" Target="../tags/tag128.xml"/><Relationship Id="rId52" Type="http://schemas.openxmlformats.org/officeDocument/2006/relationships/tags" Target="../tags/tag127.xml"/><Relationship Id="rId51" Type="http://schemas.openxmlformats.org/officeDocument/2006/relationships/tags" Target="../tags/tag126.xml"/><Relationship Id="rId50" Type="http://schemas.openxmlformats.org/officeDocument/2006/relationships/tags" Target="../tags/tag125.xml"/><Relationship Id="rId5" Type="http://schemas.openxmlformats.org/officeDocument/2006/relationships/tags" Target="../tags/tag82.xml"/><Relationship Id="rId49" Type="http://schemas.openxmlformats.org/officeDocument/2006/relationships/tags" Target="../tags/tag124.xml"/><Relationship Id="rId48" Type="http://schemas.openxmlformats.org/officeDocument/2006/relationships/tags" Target="../tags/tag123.xml"/><Relationship Id="rId47" Type="http://schemas.openxmlformats.org/officeDocument/2006/relationships/tags" Target="../tags/tag122.xml"/><Relationship Id="rId46" Type="http://schemas.openxmlformats.org/officeDocument/2006/relationships/tags" Target="../tags/tag121.xml"/><Relationship Id="rId45" Type="http://schemas.openxmlformats.org/officeDocument/2006/relationships/tags" Target="../tags/tag120.xml"/><Relationship Id="rId44" Type="http://schemas.openxmlformats.org/officeDocument/2006/relationships/tags" Target="../tags/tag119.xml"/><Relationship Id="rId43" Type="http://schemas.openxmlformats.org/officeDocument/2006/relationships/tags" Target="../tags/tag118.xml"/><Relationship Id="rId42" Type="http://schemas.openxmlformats.org/officeDocument/2006/relationships/tags" Target="../tags/tag117.xml"/><Relationship Id="rId41" Type="http://schemas.openxmlformats.org/officeDocument/2006/relationships/tags" Target="../tags/tag116.xml"/><Relationship Id="rId40" Type="http://schemas.openxmlformats.org/officeDocument/2006/relationships/tags" Target="../tags/tag115.xml"/><Relationship Id="rId4" Type="http://schemas.openxmlformats.org/officeDocument/2006/relationships/tags" Target="../tags/tag81.xml"/><Relationship Id="rId39" Type="http://schemas.openxmlformats.org/officeDocument/2006/relationships/tags" Target="../tags/tag114.xml"/><Relationship Id="rId38" Type="http://schemas.openxmlformats.org/officeDocument/2006/relationships/tags" Target="../tags/tag113.xml"/><Relationship Id="rId37" Type="http://schemas.openxmlformats.org/officeDocument/2006/relationships/tags" Target="../tags/tag112.xml"/><Relationship Id="rId36" Type="http://schemas.openxmlformats.org/officeDocument/2006/relationships/image" Target="../media/image27.wmf"/><Relationship Id="rId35" Type="http://schemas.openxmlformats.org/officeDocument/2006/relationships/oleObject" Target="../embeddings/oleObject12.bin"/><Relationship Id="rId34" Type="http://schemas.openxmlformats.org/officeDocument/2006/relationships/tags" Target="../tags/tag111.xml"/><Relationship Id="rId33" Type="http://schemas.openxmlformats.org/officeDocument/2006/relationships/tags" Target="../tags/tag110.xml"/><Relationship Id="rId32" Type="http://schemas.openxmlformats.org/officeDocument/2006/relationships/tags" Target="../tags/tag109.xml"/><Relationship Id="rId31" Type="http://schemas.openxmlformats.org/officeDocument/2006/relationships/tags" Target="../tags/tag108.xml"/><Relationship Id="rId30" Type="http://schemas.openxmlformats.org/officeDocument/2006/relationships/tags" Target="../tags/tag107.xml"/><Relationship Id="rId3" Type="http://schemas.openxmlformats.org/officeDocument/2006/relationships/tags" Target="../tags/tag80.xml"/><Relationship Id="rId29" Type="http://schemas.openxmlformats.org/officeDocument/2006/relationships/tags" Target="../tags/tag106.xml"/><Relationship Id="rId28" Type="http://schemas.openxmlformats.org/officeDocument/2006/relationships/tags" Target="../tags/tag105.xml"/><Relationship Id="rId27" Type="http://schemas.openxmlformats.org/officeDocument/2006/relationships/tags" Target="../tags/tag104.xml"/><Relationship Id="rId26" Type="http://schemas.openxmlformats.org/officeDocument/2006/relationships/tags" Target="../tags/tag103.xml"/><Relationship Id="rId25" Type="http://schemas.openxmlformats.org/officeDocument/2006/relationships/tags" Target="../tags/tag102.xml"/><Relationship Id="rId24" Type="http://schemas.openxmlformats.org/officeDocument/2006/relationships/tags" Target="../tags/tag101.xml"/><Relationship Id="rId23" Type="http://schemas.openxmlformats.org/officeDocument/2006/relationships/tags" Target="../tags/tag100.xml"/><Relationship Id="rId22" Type="http://schemas.openxmlformats.org/officeDocument/2006/relationships/tags" Target="../tags/tag99.xml"/><Relationship Id="rId21" Type="http://schemas.openxmlformats.org/officeDocument/2006/relationships/tags" Target="../tags/tag98.xml"/><Relationship Id="rId20" Type="http://schemas.openxmlformats.org/officeDocument/2006/relationships/tags" Target="../tags/tag97.xml"/><Relationship Id="rId2" Type="http://schemas.openxmlformats.org/officeDocument/2006/relationships/tags" Target="../tags/tag79.xml"/><Relationship Id="rId19" Type="http://schemas.openxmlformats.org/officeDocument/2006/relationships/tags" Target="../tags/tag96.xml"/><Relationship Id="rId18" Type="http://schemas.openxmlformats.org/officeDocument/2006/relationships/tags" Target="../tags/tag95.xml"/><Relationship Id="rId17" Type="http://schemas.openxmlformats.org/officeDocument/2006/relationships/tags" Target="../tags/tag94.xml"/><Relationship Id="rId16" Type="http://schemas.openxmlformats.org/officeDocument/2006/relationships/tags" Target="../tags/tag93.xml"/><Relationship Id="rId15" Type="http://schemas.openxmlformats.org/officeDocument/2006/relationships/tags" Target="../tags/tag92.xml"/><Relationship Id="rId14" Type="http://schemas.openxmlformats.org/officeDocument/2006/relationships/tags" Target="../tags/tag91.xml"/><Relationship Id="rId13" Type="http://schemas.openxmlformats.org/officeDocument/2006/relationships/tags" Target="../tags/tag90.xml"/><Relationship Id="rId12" Type="http://schemas.openxmlformats.org/officeDocument/2006/relationships/tags" Target="../tags/tag89.xml"/><Relationship Id="rId11" Type="http://schemas.openxmlformats.org/officeDocument/2006/relationships/tags" Target="../tags/tag88.xml"/><Relationship Id="rId10" Type="http://schemas.openxmlformats.org/officeDocument/2006/relationships/tags" Target="../tags/tag87.xml"/><Relationship Id="rId1" Type="http://schemas.openxmlformats.org/officeDocument/2006/relationships/tags" Target="../tags/tag78.xml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tags" Target="../tags/tag147.xml"/><Relationship Id="rId8" Type="http://schemas.openxmlformats.org/officeDocument/2006/relationships/tags" Target="../tags/tag146.xml"/><Relationship Id="rId7" Type="http://schemas.openxmlformats.org/officeDocument/2006/relationships/tags" Target="../tags/tag145.xml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4" Type="http://schemas.openxmlformats.org/officeDocument/2006/relationships/tags" Target="../tags/tag142.xml"/><Relationship Id="rId3" Type="http://schemas.openxmlformats.org/officeDocument/2006/relationships/image" Target="../media/image7.png"/><Relationship Id="rId2" Type="http://schemas.openxmlformats.org/officeDocument/2006/relationships/tags" Target="../tags/tag141.xml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140.xml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tags" Target="../tags/tag154.xml"/><Relationship Id="rId8" Type="http://schemas.openxmlformats.org/officeDocument/2006/relationships/tags" Target="../tags/tag153.xml"/><Relationship Id="rId7" Type="http://schemas.openxmlformats.org/officeDocument/2006/relationships/tags" Target="../tags/tag152.xml"/><Relationship Id="rId6" Type="http://schemas.openxmlformats.org/officeDocument/2006/relationships/image" Target="../media/image7.png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image" Target="../media/image28.jpeg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56.xml"/><Relationship Id="rId10" Type="http://schemas.openxmlformats.org/officeDocument/2006/relationships/tags" Target="../tags/tag155.xml"/><Relationship Id="rId1" Type="http://schemas.openxmlformats.org/officeDocument/2006/relationships/tags" Target="../tags/tag148.xml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tags" Target="../tags/tag162.xml"/><Relationship Id="rId8" Type="http://schemas.openxmlformats.org/officeDocument/2006/relationships/image" Target="../media/image29.png"/><Relationship Id="rId7" Type="http://schemas.openxmlformats.org/officeDocument/2006/relationships/tags" Target="../tags/tag161.xml"/><Relationship Id="rId6" Type="http://schemas.openxmlformats.org/officeDocument/2006/relationships/tags" Target="../tags/tag160.xml"/><Relationship Id="rId5" Type="http://schemas.openxmlformats.org/officeDocument/2006/relationships/image" Target="../media/image7.png"/><Relationship Id="rId4" Type="http://schemas.openxmlformats.org/officeDocument/2006/relationships/tags" Target="../tags/tag159.xml"/><Relationship Id="rId3" Type="http://schemas.openxmlformats.org/officeDocument/2006/relationships/tags" Target="../tags/tag158.xml"/><Relationship Id="rId2" Type="http://schemas.openxmlformats.org/officeDocument/2006/relationships/image" Target="../media/image8.png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64.xml"/><Relationship Id="rId10" Type="http://schemas.openxmlformats.org/officeDocument/2006/relationships/tags" Target="../tags/tag163.xml"/><Relationship Id="rId1" Type="http://schemas.openxmlformats.org/officeDocument/2006/relationships/tags" Target="../tags/tag157.xml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jpeg"/><Relationship Id="rId8" Type="http://schemas.openxmlformats.org/officeDocument/2006/relationships/tags" Target="../tags/tag170.xml"/><Relationship Id="rId7" Type="http://schemas.openxmlformats.org/officeDocument/2006/relationships/tags" Target="../tags/tag169.xml"/><Relationship Id="rId6" Type="http://schemas.openxmlformats.org/officeDocument/2006/relationships/tags" Target="../tags/tag168.xml"/><Relationship Id="rId5" Type="http://schemas.openxmlformats.org/officeDocument/2006/relationships/image" Target="../media/image7.png"/><Relationship Id="rId4" Type="http://schemas.openxmlformats.org/officeDocument/2006/relationships/tags" Target="../tags/tag167.xml"/><Relationship Id="rId3" Type="http://schemas.openxmlformats.org/officeDocument/2006/relationships/tags" Target="../tags/tag166.xml"/><Relationship Id="rId2" Type="http://schemas.openxmlformats.org/officeDocument/2006/relationships/image" Target="../media/image8.png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72.xml"/><Relationship Id="rId10" Type="http://schemas.openxmlformats.org/officeDocument/2006/relationships/tags" Target="../tags/tag171.xml"/><Relationship Id="rId1" Type="http://schemas.openxmlformats.org/officeDocument/2006/relationships/tags" Target="../tags/tag165.xml"/></Relationships>
</file>

<file path=ppt/slides/_rels/slide3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4"/>
          <p:cNvSpPr txBox="1"/>
          <p:nvPr/>
        </p:nvSpPr>
        <p:spPr>
          <a:xfrm>
            <a:off x="1403350" y="1124268"/>
            <a:ext cx="6408738" cy="101473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en-US" altLang="zh-CN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1.3</a:t>
            </a:r>
            <a:r>
              <a:rPr lang="zh-CN" altLang="en-US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运动的快慢</a:t>
            </a:r>
            <a:endParaRPr lang="zh-CN" altLang="en-US" sz="6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123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050" y="6253163"/>
            <a:ext cx="2173288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TextBox 3"/>
          <p:cNvSpPr txBox="1"/>
          <p:nvPr/>
        </p:nvSpPr>
        <p:spPr>
          <a:xfrm>
            <a:off x="161925" y="376238"/>
            <a:ext cx="70691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111111"/>
                </a:solidFill>
                <a:latin typeface="宋体" panose="02010600030101010101" pitchFamily="2" charset="-122"/>
              </a:rPr>
              <a:t>义务教育教科书  物理  八年级  上册</a:t>
            </a:r>
            <a:endParaRPr lang="zh-CN" altLang="en-US" sz="2000" b="1" dirty="0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  <p:pic>
        <p:nvPicPr>
          <p:cNvPr id="3" name="图片 2" descr="021040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" y="2564765"/>
            <a:ext cx="9144000" cy="358013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9"/>
          <p:cNvGrpSpPr/>
          <p:nvPr/>
        </p:nvGrpSpPr>
        <p:grpSpPr>
          <a:xfrm>
            <a:off x="-76200" y="1268413"/>
            <a:ext cx="3221038" cy="415925"/>
            <a:chOff x="0" y="623478"/>
            <a:chExt cx="3786638" cy="486168"/>
          </a:xfrm>
        </p:grpSpPr>
        <p:grpSp>
          <p:nvGrpSpPr>
            <p:cNvPr id="6151" name="组合 10"/>
            <p:cNvGrpSpPr/>
            <p:nvPr/>
          </p:nvGrpSpPr>
          <p:grpSpPr>
            <a:xfrm>
              <a:off x="0" y="678733"/>
              <a:ext cx="771176" cy="347209"/>
              <a:chOff x="0" y="537328"/>
              <a:chExt cx="771176" cy="347209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86760" y="575413"/>
                <a:ext cx="684282" cy="309276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0" y="537798"/>
                <a:ext cx="684282" cy="309276"/>
              </a:xfrm>
              <a:prstGeom prst="rect">
                <a:avLst/>
              </a:prstGeom>
              <a:solidFill>
                <a:srgbClr val="00808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6152" name="文本框 11"/>
            <p:cNvSpPr txBox="1"/>
            <p:nvPr/>
          </p:nvSpPr>
          <p:spPr>
            <a:xfrm>
              <a:off x="771663" y="623478"/>
              <a:ext cx="3014975" cy="4861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100" b="1" dirty="0">
                  <a:solidFill>
                    <a:srgbClr val="00808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观察与思考</a:t>
              </a:r>
              <a:endParaRPr lang="zh-CN" altLang="en-US" sz="2100" b="1" dirty="0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6148" name="Picture 15" descr="https://timgsa.baidu.com/timg?image&amp;quality=80&amp;size=b9999_10000&amp;sec=1583921103696&amp;di=508c93f1d26ab80c441fe6b040f5fed1&amp;imgtype=0&amp;src=http%3A%2F%2F5b0988e595225.cdn.sohucs.com%2Fimages%2F20190403%2F0836d8014b244a519791e64059a3efee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800" y="2654300"/>
            <a:ext cx="3873500" cy="1854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Picture 17" descr="https://timgsa.baidu.com/timg?image&amp;quality=80&amp;size=b9999_10000&amp;sec=1583921009921&amp;di=1ae318492770776ca5bd4bbf3bbbac22&amp;imgtype=0&amp;src=http%3A%2F%2Fphotocdn.sohu.com%2F20150810%2Fmp26615689_1439179346743_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0" y="2641600"/>
            <a:ext cx="3314700" cy="1866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1"/>
          <p:cNvSpPr txBox="1"/>
          <p:nvPr/>
        </p:nvSpPr>
        <p:spPr>
          <a:xfrm>
            <a:off x="1617663" y="1916113"/>
            <a:ext cx="5508625" cy="4143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运动有快有慢</a:t>
            </a:r>
            <a:r>
              <a:rPr kumimoji="0" lang="zh-CN" altLang="zh-CN" sz="21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,</a:t>
            </a:r>
            <a:r>
              <a:rPr kumimoji="0" lang="zh-CN" altLang="en-US" sz="21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怎样描述物体运动的快慢呢</a:t>
            </a:r>
            <a:r>
              <a:rPr kumimoji="0" lang="zh-CN" altLang="zh-CN" sz="21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?</a:t>
            </a:r>
            <a:endParaRPr kumimoji="0" lang="zh-CN" altLang="zh-CN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" name="矩形 25"/>
          <p:cNvSpPr/>
          <p:nvPr/>
        </p:nvSpPr>
        <p:spPr>
          <a:xfrm>
            <a:off x="0" y="1916113"/>
            <a:ext cx="9144000" cy="17827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979613" y="1916113"/>
            <a:ext cx="12700" cy="180975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1709683" y="2132856"/>
            <a:ext cx="283026" cy="594066"/>
            <a:chOff x="1991544" y="2276872"/>
            <a:chExt cx="548898" cy="1152128"/>
          </a:xfrm>
          <a:solidFill>
            <a:srgbClr val="008080"/>
          </a:solidFill>
        </p:grpSpPr>
        <p:sp>
          <p:nvSpPr>
            <p:cNvPr id="4" name="椭圆 3"/>
            <p:cNvSpPr/>
            <p:nvPr/>
          </p:nvSpPr>
          <p:spPr>
            <a:xfrm>
              <a:off x="1991544" y="2276872"/>
              <a:ext cx="432048" cy="432048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6" name="直接连接符 5"/>
            <p:cNvCxnSpPr>
              <a:stCxn id="4" idx="4"/>
            </p:cNvCxnSpPr>
            <p:nvPr/>
          </p:nvCxnSpPr>
          <p:spPr>
            <a:xfrm>
              <a:off x="2207568" y="2708920"/>
              <a:ext cx="0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>
              <a:off x="1991544" y="3068960"/>
              <a:ext cx="216024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2207568" y="3068960"/>
              <a:ext cx="216024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任意多边形 10"/>
            <p:cNvSpPr/>
            <p:nvPr/>
          </p:nvSpPr>
          <p:spPr>
            <a:xfrm>
              <a:off x="2220686" y="2836506"/>
              <a:ext cx="251926" cy="65314"/>
            </a:xfrm>
            <a:custGeom>
              <a:avLst/>
              <a:gdLst>
                <a:gd name="connsiteX0" fmla="*/ 0 w 223934"/>
                <a:gd name="connsiteY0" fmla="*/ 0 h 83975"/>
                <a:gd name="connsiteX1" fmla="*/ 195943 w 223934"/>
                <a:gd name="connsiteY1" fmla="*/ 9331 h 83975"/>
                <a:gd name="connsiteX2" fmla="*/ 195943 w 223934"/>
                <a:gd name="connsiteY2" fmla="*/ 9331 h 83975"/>
                <a:gd name="connsiteX3" fmla="*/ 223934 w 223934"/>
                <a:gd name="connsiteY3" fmla="*/ 83975 h 83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934" h="83975">
                  <a:moveTo>
                    <a:pt x="0" y="0"/>
                  </a:moveTo>
                  <a:lnTo>
                    <a:pt x="195943" y="9331"/>
                  </a:lnTo>
                  <a:lnTo>
                    <a:pt x="195943" y="9331"/>
                  </a:lnTo>
                  <a:lnTo>
                    <a:pt x="223934" y="83975"/>
                  </a:ln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2207568" y="2888940"/>
              <a:ext cx="332874" cy="56055"/>
            </a:xfrm>
            <a:custGeom>
              <a:avLst/>
              <a:gdLst>
                <a:gd name="connsiteX0" fmla="*/ 0 w 332874"/>
                <a:gd name="connsiteY0" fmla="*/ 0 h 56055"/>
                <a:gd name="connsiteX1" fmla="*/ 289249 w 332874"/>
                <a:gd name="connsiteY1" fmla="*/ 55984 h 56055"/>
                <a:gd name="connsiteX2" fmla="*/ 326571 w 332874"/>
                <a:gd name="connsiteY2" fmla="*/ 9331 h 56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2874" h="56055">
                  <a:moveTo>
                    <a:pt x="0" y="0"/>
                  </a:moveTo>
                  <a:cubicBezTo>
                    <a:pt x="117410" y="27214"/>
                    <a:pt x="234821" y="54429"/>
                    <a:pt x="289249" y="55984"/>
                  </a:cubicBezTo>
                  <a:cubicBezTo>
                    <a:pt x="343677" y="57539"/>
                    <a:pt x="335124" y="33435"/>
                    <a:pt x="326571" y="9331"/>
                  </a:cubicBez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730057" y="2888940"/>
            <a:ext cx="283026" cy="594066"/>
            <a:chOff x="1991544" y="2276872"/>
            <a:chExt cx="548898" cy="1152128"/>
          </a:xfrm>
          <a:solidFill>
            <a:srgbClr val="008080"/>
          </a:solidFill>
        </p:grpSpPr>
        <p:sp>
          <p:nvSpPr>
            <p:cNvPr id="15" name="椭圆 14"/>
            <p:cNvSpPr/>
            <p:nvPr/>
          </p:nvSpPr>
          <p:spPr>
            <a:xfrm>
              <a:off x="1991544" y="2276872"/>
              <a:ext cx="432048" cy="432048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6" name="直接连接符 15"/>
            <p:cNvCxnSpPr>
              <a:stCxn id="15" idx="4"/>
            </p:cNvCxnSpPr>
            <p:nvPr/>
          </p:nvCxnSpPr>
          <p:spPr>
            <a:xfrm>
              <a:off x="2207568" y="2708920"/>
              <a:ext cx="0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1991544" y="3068960"/>
              <a:ext cx="216024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2207568" y="3068960"/>
              <a:ext cx="216024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任意多边形 18"/>
            <p:cNvSpPr/>
            <p:nvPr/>
          </p:nvSpPr>
          <p:spPr>
            <a:xfrm>
              <a:off x="2220686" y="2836506"/>
              <a:ext cx="251926" cy="65314"/>
            </a:xfrm>
            <a:custGeom>
              <a:avLst/>
              <a:gdLst>
                <a:gd name="connsiteX0" fmla="*/ 0 w 223934"/>
                <a:gd name="connsiteY0" fmla="*/ 0 h 83975"/>
                <a:gd name="connsiteX1" fmla="*/ 195943 w 223934"/>
                <a:gd name="connsiteY1" fmla="*/ 9331 h 83975"/>
                <a:gd name="connsiteX2" fmla="*/ 195943 w 223934"/>
                <a:gd name="connsiteY2" fmla="*/ 9331 h 83975"/>
                <a:gd name="connsiteX3" fmla="*/ 223934 w 223934"/>
                <a:gd name="connsiteY3" fmla="*/ 83975 h 83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934" h="83975">
                  <a:moveTo>
                    <a:pt x="0" y="0"/>
                  </a:moveTo>
                  <a:lnTo>
                    <a:pt x="195943" y="9331"/>
                  </a:lnTo>
                  <a:lnTo>
                    <a:pt x="195943" y="9331"/>
                  </a:lnTo>
                  <a:lnTo>
                    <a:pt x="223934" y="83975"/>
                  </a:ln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2207568" y="2888940"/>
              <a:ext cx="332874" cy="56055"/>
            </a:xfrm>
            <a:custGeom>
              <a:avLst/>
              <a:gdLst>
                <a:gd name="connsiteX0" fmla="*/ 0 w 332874"/>
                <a:gd name="connsiteY0" fmla="*/ 0 h 56055"/>
                <a:gd name="connsiteX1" fmla="*/ 289249 w 332874"/>
                <a:gd name="connsiteY1" fmla="*/ 55984 h 56055"/>
                <a:gd name="connsiteX2" fmla="*/ 326571 w 332874"/>
                <a:gd name="connsiteY2" fmla="*/ 9331 h 56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2874" h="56055">
                  <a:moveTo>
                    <a:pt x="0" y="0"/>
                  </a:moveTo>
                  <a:cubicBezTo>
                    <a:pt x="117410" y="27214"/>
                    <a:pt x="234821" y="54429"/>
                    <a:pt x="289249" y="55984"/>
                  </a:cubicBezTo>
                  <a:cubicBezTo>
                    <a:pt x="343677" y="57539"/>
                    <a:pt x="335124" y="33435"/>
                    <a:pt x="326571" y="9331"/>
                  </a:cubicBez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322263" y="2414588"/>
            <a:ext cx="862013" cy="30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13:00:00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8027988" y="2414588"/>
            <a:ext cx="865188" cy="30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13:00:03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8024813" y="3170238"/>
            <a:ext cx="868363" cy="30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13:00:02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322263" y="3170238"/>
            <a:ext cx="862013" cy="30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13:00:00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7419975" y="1863725"/>
            <a:ext cx="14288" cy="207803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/>
          <p:cNvSpPr/>
          <p:nvPr/>
        </p:nvSpPr>
        <p:spPr>
          <a:xfrm>
            <a:off x="0" y="3698875"/>
            <a:ext cx="9163050" cy="17827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728193" y="3915054"/>
            <a:ext cx="283026" cy="594066"/>
            <a:chOff x="1991544" y="2276872"/>
            <a:chExt cx="548898" cy="1152128"/>
          </a:xfrm>
          <a:solidFill>
            <a:srgbClr val="008080"/>
          </a:solidFill>
        </p:grpSpPr>
        <p:sp>
          <p:nvSpPr>
            <p:cNvPr id="37" name="椭圆 36"/>
            <p:cNvSpPr/>
            <p:nvPr/>
          </p:nvSpPr>
          <p:spPr>
            <a:xfrm>
              <a:off x="1991544" y="2276872"/>
              <a:ext cx="432048" cy="432048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8" name="直接连接符 37"/>
            <p:cNvCxnSpPr>
              <a:stCxn id="37" idx="4"/>
            </p:cNvCxnSpPr>
            <p:nvPr/>
          </p:nvCxnSpPr>
          <p:spPr>
            <a:xfrm>
              <a:off x="2207568" y="2708920"/>
              <a:ext cx="0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1991544" y="3068960"/>
              <a:ext cx="216024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207568" y="3068960"/>
              <a:ext cx="216024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任意多边形 40"/>
            <p:cNvSpPr/>
            <p:nvPr/>
          </p:nvSpPr>
          <p:spPr>
            <a:xfrm>
              <a:off x="2220686" y="2836506"/>
              <a:ext cx="251926" cy="65314"/>
            </a:xfrm>
            <a:custGeom>
              <a:avLst/>
              <a:gdLst>
                <a:gd name="connsiteX0" fmla="*/ 0 w 223934"/>
                <a:gd name="connsiteY0" fmla="*/ 0 h 83975"/>
                <a:gd name="connsiteX1" fmla="*/ 195943 w 223934"/>
                <a:gd name="connsiteY1" fmla="*/ 9331 h 83975"/>
                <a:gd name="connsiteX2" fmla="*/ 195943 w 223934"/>
                <a:gd name="connsiteY2" fmla="*/ 9331 h 83975"/>
                <a:gd name="connsiteX3" fmla="*/ 223934 w 223934"/>
                <a:gd name="connsiteY3" fmla="*/ 83975 h 83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934" h="83975">
                  <a:moveTo>
                    <a:pt x="0" y="0"/>
                  </a:moveTo>
                  <a:lnTo>
                    <a:pt x="195943" y="9331"/>
                  </a:lnTo>
                  <a:lnTo>
                    <a:pt x="195943" y="9331"/>
                  </a:lnTo>
                  <a:lnTo>
                    <a:pt x="223934" y="83975"/>
                  </a:ln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2207568" y="2888940"/>
              <a:ext cx="332874" cy="56055"/>
            </a:xfrm>
            <a:custGeom>
              <a:avLst/>
              <a:gdLst>
                <a:gd name="connsiteX0" fmla="*/ 0 w 332874"/>
                <a:gd name="connsiteY0" fmla="*/ 0 h 56055"/>
                <a:gd name="connsiteX1" fmla="*/ 289249 w 332874"/>
                <a:gd name="connsiteY1" fmla="*/ 55984 h 56055"/>
                <a:gd name="connsiteX2" fmla="*/ 326571 w 332874"/>
                <a:gd name="connsiteY2" fmla="*/ 9331 h 56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2874" h="56055">
                  <a:moveTo>
                    <a:pt x="0" y="0"/>
                  </a:moveTo>
                  <a:cubicBezTo>
                    <a:pt x="117410" y="27214"/>
                    <a:pt x="234821" y="54429"/>
                    <a:pt x="289249" y="55984"/>
                  </a:cubicBezTo>
                  <a:cubicBezTo>
                    <a:pt x="343677" y="57539"/>
                    <a:pt x="335124" y="33435"/>
                    <a:pt x="326571" y="9331"/>
                  </a:cubicBez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748567" y="4671138"/>
            <a:ext cx="283026" cy="594066"/>
            <a:chOff x="1991544" y="2276872"/>
            <a:chExt cx="548898" cy="1152128"/>
          </a:xfrm>
          <a:solidFill>
            <a:srgbClr val="008080"/>
          </a:solidFill>
        </p:grpSpPr>
        <p:sp>
          <p:nvSpPr>
            <p:cNvPr id="44" name="椭圆 43"/>
            <p:cNvSpPr/>
            <p:nvPr/>
          </p:nvSpPr>
          <p:spPr>
            <a:xfrm>
              <a:off x="1991544" y="2276872"/>
              <a:ext cx="432048" cy="432048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45" name="直接连接符 44"/>
            <p:cNvCxnSpPr>
              <a:stCxn id="44" idx="4"/>
            </p:cNvCxnSpPr>
            <p:nvPr/>
          </p:nvCxnSpPr>
          <p:spPr>
            <a:xfrm>
              <a:off x="2207568" y="2708920"/>
              <a:ext cx="0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>
              <a:off x="1991544" y="3068960"/>
              <a:ext cx="216024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2207568" y="3068960"/>
              <a:ext cx="216024" cy="360040"/>
            </a:xfrm>
            <a:prstGeom prst="line">
              <a:avLst/>
            </a:prstGeom>
            <a:grpFill/>
            <a:ln>
              <a:solidFill>
                <a:srgbClr val="00808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任意多边形 47"/>
            <p:cNvSpPr/>
            <p:nvPr/>
          </p:nvSpPr>
          <p:spPr>
            <a:xfrm>
              <a:off x="2220686" y="2836506"/>
              <a:ext cx="251926" cy="65314"/>
            </a:xfrm>
            <a:custGeom>
              <a:avLst/>
              <a:gdLst>
                <a:gd name="connsiteX0" fmla="*/ 0 w 223934"/>
                <a:gd name="connsiteY0" fmla="*/ 0 h 83975"/>
                <a:gd name="connsiteX1" fmla="*/ 195943 w 223934"/>
                <a:gd name="connsiteY1" fmla="*/ 9331 h 83975"/>
                <a:gd name="connsiteX2" fmla="*/ 195943 w 223934"/>
                <a:gd name="connsiteY2" fmla="*/ 9331 h 83975"/>
                <a:gd name="connsiteX3" fmla="*/ 223934 w 223934"/>
                <a:gd name="connsiteY3" fmla="*/ 83975 h 83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934" h="83975">
                  <a:moveTo>
                    <a:pt x="0" y="0"/>
                  </a:moveTo>
                  <a:lnTo>
                    <a:pt x="195943" y="9331"/>
                  </a:lnTo>
                  <a:lnTo>
                    <a:pt x="195943" y="9331"/>
                  </a:lnTo>
                  <a:lnTo>
                    <a:pt x="223934" y="83975"/>
                  </a:ln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207568" y="2888940"/>
              <a:ext cx="332874" cy="56055"/>
            </a:xfrm>
            <a:custGeom>
              <a:avLst/>
              <a:gdLst>
                <a:gd name="connsiteX0" fmla="*/ 0 w 332874"/>
                <a:gd name="connsiteY0" fmla="*/ 0 h 56055"/>
                <a:gd name="connsiteX1" fmla="*/ 289249 w 332874"/>
                <a:gd name="connsiteY1" fmla="*/ 55984 h 56055"/>
                <a:gd name="connsiteX2" fmla="*/ 326571 w 332874"/>
                <a:gd name="connsiteY2" fmla="*/ 9331 h 56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2874" h="56055">
                  <a:moveTo>
                    <a:pt x="0" y="0"/>
                  </a:moveTo>
                  <a:cubicBezTo>
                    <a:pt x="117410" y="27214"/>
                    <a:pt x="234821" y="54429"/>
                    <a:pt x="289249" y="55984"/>
                  </a:cubicBezTo>
                  <a:cubicBezTo>
                    <a:pt x="343677" y="57539"/>
                    <a:pt x="335124" y="33435"/>
                    <a:pt x="326571" y="9331"/>
                  </a:cubicBezTo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0" name="文本框 49"/>
          <p:cNvSpPr txBox="1">
            <a:spLocks noChangeArrowheads="1"/>
          </p:cNvSpPr>
          <p:nvPr/>
        </p:nvSpPr>
        <p:spPr bwMode="auto">
          <a:xfrm>
            <a:off x="339725" y="4195763"/>
            <a:ext cx="863600" cy="30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13:00:00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1998663" y="3698875"/>
            <a:ext cx="11113" cy="1808163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>
            <a:spLocks noChangeArrowheads="1"/>
          </p:cNvSpPr>
          <p:nvPr/>
        </p:nvSpPr>
        <p:spPr bwMode="auto">
          <a:xfrm>
            <a:off x="8047038" y="4195763"/>
            <a:ext cx="863600" cy="30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13:00:02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2" name="文本框 51"/>
          <p:cNvSpPr txBox="1">
            <a:spLocks noChangeArrowheads="1"/>
          </p:cNvSpPr>
          <p:nvPr/>
        </p:nvSpPr>
        <p:spPr bwMode="auto">
          <a:xfrm>
            <a:off x="8042275" y="4951413"/>
            <a:ext cx="868363" cy="30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13:00:02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" name="文本框 52"/>
          <p:cNvSpPr txBox="1">
            <a:spLocks noChangeArrowheads="1"/>
          </p:cNvSpPr>
          <p:nvPr/>
        </p:nvSpPr>
        <p:spPr bwMode="auto">
          <a:xfrm>
            <a:off x="339725" y="4951413"/>
            <a:ext cx="863600" cy="30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13:00:00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7481888" y="4589463"/>
            <a:ext cx="6350" cy="94615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5646738" y="3725863"/>
            <a:ext cx="4763" cy="944563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/>
          <p:nvPr/>
        </p:nvSpPr>
        <p:spPr>
          <a:xfrm>
            <a:off x="2651125" y="2281238"/>
            <a:ext cx="3446463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运动相同路程时，</a:t>
            </a:r>
            <a:endParaRPr lang="en-US" altLang="zh-CN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用时少的运动快</a:t>
            </a:r>
            <a:endParaRPr lang="zh-CN" alt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2651125" y="4291013"/>
            <a:ext cx="3262313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运动相同时间时，</a:t>
            </a:r>
            <a:endParaRPr lang="en-US" altLang="zh-CN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跑在前面的运动快</a:t>
            </a:r>
            <a:endParaRPr lang="zh-CN" alt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91" name="组合 61"/>
          <p:cNvGrpSpPr/>
          <p:nvPr/>
        </p:nvGrpSpPr>
        <p:grpSpPr>
          <a:xfrm>
            <a:off x="-76200" y="1268413"/>
            <a:ext cx="3838575" cy="415925"/>
            <a:chOff x="0" y="623478"/>
            <a:chExt cx="4510075" cy="486168"/>
          </a:xfrm>
        </p:grpSpPr>
        <p:grpSp>
          <p:nvGrpSpPr>
            <p:cNvPr id="7192" name="组合 62"/>
            <p:cNvGrpSpPr/>
            <p:nvPr/>
          </p:nvGrpSpPr>
          <p:grpSpPr>
            <a:xfrm>
              <a:off x="0" y="678733"/>
              <a:ext cx="771176" cy="347209"/>
              <a:chOff x="0" y="537328"/>
              <a:chExt cx="771176" cy="347209"/>
            </a:xfrm>
          </p:grpSpPr>
          <p:sp>
            <p:nvSpPr>
              <p:cNvPr id="65" name="矩形 64"/>
              <p:cNvSpPr/>
              <p:nvPr/>
            </p:nvSpPr>
            <p:spPr>
              <a:xfrm>
                <a:off x="86732" y="575413"/>
                <a:ext cx="684066" cy="309276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0" y="537798"/>
                <a:ext cx="684066" cy="309276"/>
              </a:xfrm>
              <a:prstGeom prst="rect">
                <a:avLst/>
              </a:prstGeom>
              <a:solidFill>
                <a:srgbClr val="00808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7193" name="文本框 63"/>
            <p:cNvSpPr txBox="1"/>
            <p:nvPr/>
          </p:nvSpPr>
          <p:spPr>
            <a:xfrm>
              <a:off x="771662" y="623478"/>
              <a:ext cx="3738413" cy="4861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100" b="1" dirty="0">
                  <a:solidFill>
                    <a:srgbClr val="00808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比较物体运动的快慢</a:t>
              </a:r>
              <a:endParaRPr lang="zh-CN" altLang="en-US" sz="2100" b="1" dirty="0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44444E-6 L 0.62722 -0.00093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00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62721 -0.000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33333E-6 L 0.43138 -3.33333E-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00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4.07407E-6 L 0.62995 0.0009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7" grpId="0"/>
      <p:bldP spid="50" grpId="0"/>
      <p:bldP spid="51" grpId="0"/>
      <p:bldP spid="52" grpId="0"/>
      <p:bldP spid="53" grpId="0"/>
      <p:bldP spid="60" grpId="0"/>
      <p:bldP spid="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37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958929" y="4825784"/>
            <a:ext cx="4641159" cy="1070102"/>
          </a:xfrm>
          <a:prstGeom prst="rect">
            <a:avLst/>
          </a:prstGeom>
          <a:gradFill>
            <a:gsLst>
              <a:gs pos="20000">
                <a:srgbClr val="046FB6"/>
              </a:gs>
              <a:gs pos="100000">
                <a:srgbClr val="004785"/>
              </a:gs>
            </a:gsLst>
            <a:lin ang="5400000" scaled="1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l" defTabSz="6851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79880" y="981366"/>
            <a:ext cx="8607973" cy="239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            </a:t>
            </a:r>
            <a:r>
              <a:rPr kumimoji="0" lang="zh-CN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下面是两种比较</a:t>
            </a:r>
            <a:r>
              <a:rPr kumimoji="0" lang="en-US" altLang="zh-CN" sz="2400" b="0" i="1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A</a:t>
            </a:r>
            <a:r>
              <a:rPr kumimoji="0" lang="zh-CN" altLang="en-US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、</a:t>
            </a:r>
            <a:r>
              <a:rPr kumimoji="0" lang="en-US" altLang="zh-CN" sz="2400" b="0" i="1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B</a:t>
            </a:r>
            <a:r>
              <a:rPr kumimoji="0" lang="zh-CN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轿车运动快慢方法的示意图</a:t>
            </a:r>
            <a:r>
              <a:rPr kumimoji="0" lang="zh-CN" altLang="en-US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，</a:t>
            </a:r>
            <a:r>
              <a:rPr kumimoji="0" lang="zh-CN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由此可知</a:t>
            </a:r>
            <a:r>
              <a:rPr kumimoji="0" lang="zh-CN" altLang="en-US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（    </a:t>
            </a:r>
            <a:r>
              <a:rPr kumimoji="0" lang="en-US" altLang="zh-CN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     </a:t>
            </a:r>
            <a:r>
              <a:rPr kumimoji="0" lang="zh-CN" altLang="en-US" sz="2400" b="0" i="0" u="none" strike="noStrike" kern="1200" cap="none" spc="-100" normalizeH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 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）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　　　　　　　　　　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pitchFamily="34" charset="-122"/>
              <a:cs typeface="+mn-cs"/>
            </a:endParaRPr>
          </a:p>
          <a:p>
            <a:pPr marL="0" marR="0" lvl="0" indent="72009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A. 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第一种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相同时间比路程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；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第二种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相同时间比路程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pitchFamily="34" charset="-122"/>
              <a:cs typeface="+mn-cs"/>
            </a:endParaRPr>
          </a:p>
          <a:p>
            <a:pPr marL="0" marR="0" lvl="0" indent="72009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B. 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第一种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相同时间比路程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；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第二种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相同路程比时间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pitchFamily="34" charset="-122"/>
              <a:cs typeface="+mn-cs"/>
            </a:endParaRPr>
          </a:p>
          <a:p>
            <a:pPr marL="0" marR="0" lvl="0" indent="72009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C. 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第一种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相同路程比时间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；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第二种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相同时间比路程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pitchFamily="34" charset="-122"/>
              <a:cs typeface="+mn-cs"/>
            </a:endParaRPr>
          </a:p>
          <a:p>
            <a:pPr marL="0" marR="0" lvl="0" indent="720090" algn="l" defTabSz="685165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D. 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第一种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相同路程比时间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；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第二种</a:t>
            </a: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：</a:t>
            </a:r>
            <a:r>
              <a:rPr kumimoji="0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相同路程比时间</a:t>
            </a: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4037729" y="4831589"/>
            <a:ext cx="4484303" cy="1091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165" rtl="0" eaLnBrk="1" fontAlgn="auto" latinLnBrk="0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    ②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第二种方法中路程相等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，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所用时间短的</a:t>
            </a:r>
            <a:r>
              <a:rPr kumimoji="0" lang="en-US" altLang="zh-CN" sz="2000" b="0" i="1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B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轿车运动较快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，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故采用的方法是相同路程比时间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。所以选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B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rPr>
              <a:t>。</a:t>
            </a:r>
            <a:endParaRPr kumimoji="0" lang="zh-CN" altLang="zh-CN" sz="2000" b="0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4" name="2016CZYBGWL2-22.tif" descr="id:2147494992;FounderCES"/>
          <p:cNvPicPr/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750709" y="3282032"/>
            <a:ext cx="4987160" cy="1595886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683318" y="1412573"/>
            <a:ext cx="68476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1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Times New Roman" panose="02020603050405020304" pitchFamily="18" charset="0"/>
              </a:rPr>
              <a:t>B</a:t>
            </a:r>
            <a:endParaRPr kumimoji="0" lang="en-US" altLang="zh-CN" sz="2400" b="1" i="0" u="none" strike="noStrike" kern="1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6" name="组合 5"/>
          <p:cNvGrpSpPr/>
          <p:nvPr>
            <p:custDataLst>
              <p:tags r:id="rId7"/>
            </p:custDataLst>
          </p:nvPr>
        </p:nvGrpSpPr>
        <p:grpSpPr>
          <a:xfrm>
            <a:off x="215626" y="4008220"/>
            <a:ext cx="3510374" cy="1905118"/>
            <a:chOff x="381163" y="2544477"/>
            <a:chExt cx="3510374" cy="1905118"/>
          </a:xfrm>
        </p:grpSpPr>
        <p:grpSp>
          <p:nvGrpSpPr>
            <p:cNvPr id="8" name="组合 7"/>
            <p:cNvGrpSpPr/>
            <p:nvPr>
              <p:custDataLst>
                <p:tags r:id="rId8"/>
              </p:custDataLst>
            </p:nvPr>
          </p:nvGrpSpPr>
          <p:grpSpPr>
            <a:xfrm>
              <a:off x="381163" y="2544477"/>
              <a:ext cx="3434121" cy="1905118"/>
              <a:chOff x="2996478" y="4274198"/>
              <a:chExt cx="3216103" cy="1197067"/>
            </a:xfrm>
          </p:grpSpPr>
          <p:sp>
            <p:nvSpPr>
              <p:cNvPr id="9" name="矩形 37"/>
              <p:cNvSpPr>
                <a:spLocks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2996478" y="4303945"/>
                <a:ext cx="3216103" cy="1167320"/>
              </a:xfrm>
              <a:prstGeom prst="rect">
                <a:avLst/>
              </a:prstGeom>
              <a:gradFill>
                <a:gsLst>
                  <a:gs pos="20000">
                    <a:srgbClr val="046FB6"/>
                  </a:gs>
                  <a:gs pos="100000">
                    <a:srgbClr val="004785"/>
                  </a:gs>
                </a:gsLst>
                <a:lin ang="5400000" scaled="1"/>
              </a:gra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/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l" defTabSz="6851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pic>
            <p:nvPicPr>
              <p:cNvPr id="10" name="图片 9"/>
              <p:cNvPicPr>
                <a:picLocks noChangeAspect="1"/>
              </p:cNvPicPr>
              <p:nvPr>
                <p:custDataLst>
                  <p:tags r:id="rId10"/>
                </p:custDataLst>
              </p:nvPr>
            </p:nvPicPr>
            <p:blipFill>
              <a:blip r:embed="rId11"/>
              <a:srcRect l="21309" r="16228" b="27880"/>
              <a:stretch>
                <a:fillRect/>
              </a:stretch>
            </p:blipFill>
            <p:spPr>
              <a:xfrm>
                <a:off x="3018627" y="4274198"/>
                <a:ext cx="712006" cy="289157"/>
              </a:xfrm>
              <a:prstGeom prst="rect">
                <a:avLst/>
              </a:prstGeom>
            </p:spPr>
          </p:pic>
        </p:grpSp>
        <p:sp>
          <p:nvSpPr>
            <p:cNvPr id="7" name="文本框 6"/>
            <p:cNvSpPr txBox="1"/>
            <p:nvPr>
              <p:custDataLst>
                <p:tags r:id="rId12"/>
              </p:custDataLst>
            </p:nvPr>
          </p:nvSpPr>
          <p:spPr>
            <a:xfrm>
              <a:off x="556966" y="2699093"/>
              <a:ext cx="3334571" cy="16300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685165" rtl="0" eaLnBrk="1" fontAlgn="auto" latinLnBrk="0" hangingPunct="1">
                <a:lnSpc>
                  <a:spcPts val="3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      ①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由图知</a:t>
              </a: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，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第一种方法中时间相等</a:t>
              </a: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，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路程长的</a:t>
              </a:r>
              <a:r>
                <a:rPr kumimoji="0" lang="en-US" altLang="zh-CN" sz="2000" b="0" i="1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B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轿车运动较快</a:t>
              </a:r>
              <a:r>
                <a: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，</a:t>
              </a:r>
              <a:r>
                <a:rPr kumimoji="0" lang="zh-CN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故采用的方法是相同时间比路程</a:t>
              </a:r>
              <a:r>
                <a:rPr kumimoji="0" lang="en-US" altLang="zh-CN" sz="20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/>
                  <a:ea typeface="微软雅黑" panose="020B0503020204020204" pitchFamily="34" charset="-122"/>
                  <a:cs typeface="+mn-cs"/>
                </a:rPr>
                <a:t>.</a:t>
              </a:r>
              <a:endPara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3" name="组合 17428"/>
          <p:cNvGrpSpPr/>
          <p:nvPr>
            <p:custDataLst>
              <p:tags r:id="rId13"/>
            </p:custDataLst>
          </p:nvPr>
        </p:nvGrpSpPr>
        <p:grpSpPr>
          <a:xfrm>
            <a:off x="107950" y="260350"/>
            <a:ext cx="2142490" cy="685165"/>
            <a:chOff x="243" y="601"/>
            <a:chExt cx="1361" cy="430"/>
          </a:xfrm>
        </p:grpSpPr>
        <p:pic>
          <p:nvPicPr>
            <p:cNvPr id="15" name="TextBox 1"/>
            <p:cNvPicPr>
              <a:picLocks noChangeArrowheads="1"/>
            </p:cNvPicPr>
            <p:nvPr>
              <p:custDataLst>
                <p:tags r:id="rId14"/>
              </p:custDataLst>
            </p:nvPr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文本框 17409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90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45" decel="50000">
                                          <p:stCondLst>
                                            <p:cond delay="145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AutoShape 7"/>
          <p:cNvSpPr/>
          <p:nvPr/>
        </p:nvSpPr>
        <p:spPr>
          <a:xfrm>
            <a:off x="323850" y="1917700"/>
            <a:ext cx="8567738" cy="3455988"/>
          </a:xfrm>
          <a:prstGeom prst="roundRect">
            <a:avLst>
              <a:gd name="adj" fmla="val 8565"/>
            </a:avLst>
          </a:prstGeom>
          <a:solidFill>
            <a:srgbClr val="BBE0E3"/>
          </a:solidFill>
          <a:ln w="28575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9219" name="Rectangle 21"/>
          <p:cNvSpPr/>
          <p:nvPr/>
        </p:nvSpPr>
        <p:spPr>
          <a:xfrm>
            <a:off x="468313" y="1955800"/>
            <a:ext cx="8424862" cy="3200400"/>
          </a:xfrm>
          <a:prstGeom prst="rect">
            <a:avLst/>
          </a:prstGeom>
          <a:noFill/>
          <a:ln w="9525">
            <a:noFill/>
          </a:ln>
        </p:spPr>
        <p:txBody>
          <a:bodyPr lIns="18000" tIns="0" rIns="18000" bIns="0"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男子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1500m</a:t>
            </a:r>
            <a:r>
              <a:rPr lang="zh-CN" altLang="en-US" sz="2800" b="1" dirty="0">
                <a:latin typeface="Times New Roman" panose="02020603050405020304" pitchFamily="18" charset="0"/>
              </a:rPr>
              <a:t>世界纪录进展表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分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29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秒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67   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史蒂夫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克拉姆    英国               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1985.07.16   </a:t>
            </a:r>
            <a:endParaRPr lang="en-US" altLang="zh-CN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分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29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秒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46   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赛义德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奥伊塔    摩洛哥           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1985.08.23   </a:t>
            </a:r>
            <a:b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</a:b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分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28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秒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86   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努尔丁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莫塞利    阿尔及利亚   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1992.09.06   </a:t>
            </a:r>
            <a:b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</a:b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分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27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秒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27   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努尔丁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莫塞利    阿尔及利亚   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1995.07.12   </a:t>
            </a:r>
            <a:b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</a:b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分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26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秒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00   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希查姆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埃尔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盖鲁伊   摩洛哥   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1998.07 </a:t>
            </a:r>
            <a:endParaRPr lang="en-US" altLang="zh-CN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755650" y="5734050"/>
            <a:ext cx="7572375" cy="647700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经过相同路程，所用时间短的运动快。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9221" name="TextBox 3"/>
          <p:cNvSpPr txBox="1"/>
          <p:nvPr/>
        </p:nvSpPr>
        <p:spPr>
          <a:xfrm>
            <a:off x="611188" y="333375"/>
            <a:ext cx="7751762" cy="779463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下表中哪位运动员跑得最快？</a:t>
            </a:r>
            <a:endParaRPr lang="zh-CN" altLang="en-US" sz="3600" b="1" dirty="0">
              <a:solidFill>
                <a:srgbClr val="000000"/>
              </a:solidFill>
              <a:latin typeface="华文楷体" panose="02010600040101010101" pitchFamily="2" charset="-122"/>
            </a:endParaRPr>
          </a:p>
        </p:txBody>
      </p:sp>
      <p:pic>
        <p:nvPicPr>
          <p:cNvPr id="9222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TextBox 1"/>
          <p:cNvPicPr/>
          <p:nvPr/>
        </p:nvPicPr>
        <p:blipFill>
          <a:blip r:embed="rId1"/>
          <a:stretch>
            <a:fillRect/>
          </a:stretch>
        </p:blipFill>
        <p:spPr>
          <a:xfrm>
            <a:off x="395288" y="692150"/>
            <a:ext cx="8247062" cy="2117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Text Box 3"/>
          <p:cNvSpPr txBox="1"/>
          <p:nvPr/>
        </p:nvSpPr>
        <p:spPr>
          <a:xfrm>
            <a:off x="571500" y="944563"/>
            <a:ext cx="7600950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FFFF"/>
                </a:solidFill>
                <a:latin typeface="T"/>
                <a:ea typeface="楷体_GB2312" pitchFamily="49" charset="-122"/>
              </a:rPr>
              <a:t>　</a:t>
            </a: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　小聪同学的</a:t>
            </a:r>
            <a:r>
              <a:rPr lang="en-US" altLang="zh-CN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100m</a:t>
            </a: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跑成绩为</a:t>
            </a:r>
            <a:r>
              <a:rPr lang="en-US" altLang="zh-CN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17s</a:t>
            </a: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，小明同学的</a:t>
            </a:r>
            <a:r>
              <a:rPr lang="en-US" altLang="zh-CN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50m</a:t>
            </a: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跑成绩为</a:t>
            </a:r>
            <a:r>
              <a:rPr lang="en-US" altLang="zh-CN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8s</a:t>
            </a: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，要知道他们谁跑得快，应该怎么办？</a:t>
            </a:r>
            <a:endParaRPr lang="zh-CN" altLang="en-US" sz="2800" b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50825" y="3787775"/>
            <a:ext cx="8675688" cy="2520950"/>
          </a:xfrm>
          <a:prstGeom prst="roundRect">
            <a:avLst>
              <a:gd name="adj" fmla="val 11815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"/>
                <a:ea typeface="楷体_GB2312" pitchFamily="49" charset="-122"/>
              </a:rPr>
              <a:t>　　</a:t>
            </a:r>
            <a:r>
              <a:rPr lang="zh-CN" altLang="en-US" sz="2800" b="1" dirty="0">
                <a:latin typeface="T"/>
              </a:rPr>
              <a:t>比较物体运动快慢有两种方法：</a:t>
            </a:r>
            <a:r>
              <a:rPr lang="zh-CN" altLang="en-US" sz="2800" b="1" dirty="0"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solidFill>
                  <a:srgbClr val="CC0000"/>
                </a:solidFill>
                <a:latin typeface="T"/>
              </a:rPr>
              <a:t>相同时间比较路程</a:t>
            </a:r>
            <a:r>
              <a:rPr lang="zh-CN" altLang="en-US" sz="2800" b="1" dirty="0">
                <a:latin typeface="宋体" panose="02010600030101010101" pitchFamily="2" charset="-122"/>
              </a:rPr>
              <a:t>”</a:t>
            </a:r>
            <a:r>
              <a:rPr lang="zh-CN" altLang="en-US" sz="2800" b="1" dirty="0">
                <a:latin typeface="T"/>
              </a:rPr>
              <a:t>和</a:t>
            </a:r>
            <a:r>
              <a:rPr lang="zh-CN" altLang="en-US" sz="2800" b="1" dirty="0"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latin typeface="T"/>
              </a:rPr>
              <a:t>相同路程比较时间</a:t>
            </a:r>
            <a:r>
              <a:rPr lang="zh-CN" altLang="en-US" sz="2800" b="1" dirty="0">
                <a:latin typeface="宋体" panose="02010600030101010101" pitchFamily="2" charset="-122"/>
              </a:rPr>
              <a:t>”</a:t>
            </a:r>
            <a:r>
              <a:rPr lang="zh-CN" altLang="en-US" sz="2800" b="1" dirty="0">
                <a:latin typeface="T"/>
              </a:rPr>
              <a:t>，物理学中采用了前一种，也就是</a:t>
            </a:r>
            <a:r>
              <a:rPr lang="zh-CN" altLang="en-US" sz="2800" b="1" dirty="0">
                <a:solidFill>
                  <a:srgbClr val="CC0000"/>
                </a:solidFill>
                <a:latin typeface="T"/>
              </a:rPr>
              <a:t>将物体运动的路程除以时间</a:t>
            </a:r>
            <a:r>
              <a:rPr lang="zh-CN" altLang="en-US" sz="2800" b="1" dirty="0">
                <a:latin typeface="T"/>
              </a:rPr>
              <a:t>，再进行比较。</a:t>
            </a:r>
            <a:endParaRPr lang="zh-CN" altLang="en-US" sz="2800" b="1" dirty="0">
              <a:latin typeface="T"/>
            </a:endParaRPr>
          </a:p>
        </p:txBody>
      </p:sp>
      <p:sp>
        <p:nvSpPr>
          <p:cNvPr id="10245" name="Rectangle 7"/>
          <p:cNvSpPr/>
          <p:nvPr/>
        </p:nvSpPr>
        <p:spPr>
          <a:xfrm>
            <a:off x="468313" y="3049588"/>
            <a:ext cx="12557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66CC"/>
                </a:solidFill>
                <a:latin typeface="T"/>
              </a:rPr>
              <a:t>总结：</a:t>
            </a:r>
            <a:endParaRPr lang="zh-CN" altLang="en-US" sz="2800" b="1" dirty="0">
              <a:solidFill>
                <a:srgbClr val="0066CC"/>
              </a:solidFill>
              <a:latin typeface="T"/>
            </a:endParaRPr>
          </a:p>
        </p:txBody>
      </p:sp>
      <p:pic>
        <p:nvPicPr>
          <p:cNvPr id="10246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Box 1"/>
          <p:cNvSpPr txBox="1"/>
          <p:nvPr/>
        </p:nvSpPr>
        <p:spPr>
          <a:xfrm>
            <a:off x="644525" y="476250"/>
            <a:ext cx="33512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一、速度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813" y="1700213"/>
            <a:ext cx="71485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．物理学中，把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路程与时间</a:t>
            </a:r>
            <a:r>
              <a:rPr lang="zh-CN" altLang="en-US" sz="2800" b="1" dirty="0">
                <a:latin typeface="宋体" panose="02010600030101010101" pitchFamily="2" charset="-122"/>
              </a:rPr>
              <a:t>之比叫做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速度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813" y="2565400"/>
            <a:ext cx="17907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．公式：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1269" name="Rectangle 2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2700338" y="2276475"/>
          <a:ext cx="10414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6143625" imgH="6800850" progId="Equation.3">
                  <p:embed/>
                </p:oleObj>
              </mc:Choice>
              <mc:Fallback>
                <p:oleObj name="" r:id="rId1" imgW="6143625" imgH="680085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00338" y="2276475"/>
                        <a:ext cx="1041400" cy="1152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273175" y="3500438"/>
            <a:ext cx="593566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v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表示速度，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s</a:t>
            </a:r>
            <a:r>
              <a:rPr lang="zh-CN" altLang="en-US" sz="2800" b="1" dirty="0">
                <a:latin typeface="宋体" panose="02010600030101010101" pitchFamily="2" charset="-122"/>
              </a:rPr>
              <a:t>表示路程，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800" b="1" dirty="0">
                <a:latin typeface="宋体" panose="02010600030101010101" pitchFamily="2" charset="-122"/>
              </a:rPr>
              <a:t>表示时间。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611188" y="4508500"/>
            <a:ext cx="8208962" cy="1800225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2800" b="1" dirty="0">
                <a:latin typeface="Times New Roman" panose="02020603050405020304" pitchFamily="18" charset="0"/>
              </a:rPr>
              <a:t>速度是表示</a:t>
            </a: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物体运动快慢</a:t>
            </a:r>
            <a:r>
              <a:rPr lang="zh-CN" altLang="en-US" sz="2800" b="1" dirty="0">
                <a:latin typeface="Times New Roman" panose="02020603050405020304" pitchFamily="18" charset="0"/>
              </a:rPr>
              <a:t>的物理量，在数值上等于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物体单位时间内通过的路程</a:t>
            </a:r>
            <a:r>
              <a:rPr lang="zh-CN" altLang="en-US" sz="2800" b="1" dirty="0">
                <a:latin typeface="Times New Roman" panose="02020603050405020304" pitchFamily="18" charset="0"/>
              </a:rPr>
              <a:t>，这个数值越大，表示物体运动越快。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pic>
        <p:nvPicPr>
          <p:cNvPr id="11273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71500" y="620713"/>
            <a:ext cx="5368925" cy="2759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．单位：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基本单位   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m/s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或  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 ·s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-1</a:t>
            </a:r>
            <a:endParaRPr lang="en-US" altLang="zh-CN" sz="2800" b="1" baseline="30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baseline="30000" dirty="0">
                <a:latin typeface="Times New Roman" panose="02020603050405020304" pitchFamily="18" charset="0"/>
              </a:rPr>
              <a:t>       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读作 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米每秒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常用单位   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km/h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或 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km ·h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-1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读作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千米每小时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" name="Object 2"/>
          <p:cNvGraphicFramePr>
            <a:graphicFrameLocks noChangeAspect="1"/>
          </p:cNvGraphicFramePr>
          <p:nvPr/>
        </p:nvGraphicFramePr>
        <p:xfrm>
          <a:off x="539433" y="4004945"/>
          <a:ext cx="4968875" cy="214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28746450" imgH="13163550" progId="Equation.DSMT4">
                  <p:embed/>
                </p:oleObj>
              </mc:Choice>
              <mc:Fallback>
                <p:oleObj name="" r:id="rId1" imgW="28746450" imgH="1316355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9433" y="4004945"/>
                        <a:ext cx="4968875" cy="2144713"/>
                      </a:xfrm>
                      <a:prstGeom prst="rect">
                        <a:avLst/>
                      </a:prstGeom>
                      <a:noFill/>
                      <a:ln w="28575" cap="flat" cmpd="sng">
                        <a:solidFill>
                          <a:schemeClr val="tx2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60" name="Group 12"/>
          <p:cNvGrpSpPr/>
          <p:nvPr/>
        </p:nvGrpSpPr>
        <p:grpSpPr>
          <a:xfrm>
            <a:off x="5772150" y="628968"/>
            <a:ext cx="3243263" cy="5145087"/>
            <a:chOff x="3606" y="709"/>
            <a:chExt cx="2043" cy="3241"/>
          </a:xfrm>
        </p:grpSpPr>
        <p:pic>
          <p:nvPicPr>
            <p:cNvPr id="12294" name="图片 3" descr="twl9s020128053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08" y="704"/>
              <a:ext cx="2048" cy="324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5" name="TextBox 3"/>
            <p:cNvSpPr txBox="1"/>
            <p:nvPr/>
          </p:nvSpPr>
          <p:spPr>
            <a:xfrm>
              <a:off x="4014" y="2478"/>
              <a:ext cx="1241" cy="32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latin typeface="T"/>
                </a:rPr>
                <a:t>汽车速度表</a:t>
              </a:r>
              <a:endParaRPr lang="zh-CN" altLang="en-US" sz="2800" b="1" dirty="0">
                <a:latin typeface="T"/>
              </a:endParaRPr>
            </a:p>
          </p:txBody>
        </p:sp>
      </p:grpSp>
      <p:pic>
        <p:nvPicPr>
          <p:cNvPr id="12293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Box 1"/>
          <p:cNvSpPr txBox="1"/>
          <p:nvPr/>
        </p:nvSpPr>
        <p:spPr>
          <a:xfrm>
            <a:off x="611188" y="476250"/>
            <a:ext cx="2020887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[</a:t>
            </a: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小资料</a:t>
            </a:r>
            <a:r>
              <a:rPr lang="en-US" altLang="zh-CN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]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3315" name="TextBox 2"/>
          <p:cNvSpPr txBox="1"/>
          <p:nvPr/>
        </p:nvSpPr>
        <p:spPr>
          <a:xfrm>
            <a:off x="2051050" y="1844675"/>
            <a:ext cx="55292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一些物体运动的速度（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m/s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）</a:t>
            </a:r>
            <a:endParaRPr lang="zh-CN" altLang="en-US" sz="28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圆角矩形 3"/>
          <p:cNvSpPr/>
          <p:nvPr/>
        </p:nvSpPr>
        <p:spPr>
          <a:xfrm>
            <a:off x="250825" y="2709863"/>
            <a:ext cx="8642350" cy="3311525"/>
          </a:xfrm>
          <a:prstGeom prst="roundRect">
            <a:avLst>
              <a:gd name="adj" fmla="val 2139"/>
            </a:avLst>
          </a:prstGeom>
          <a:solidFill>
            <a:srgbClr val="F3F9FA"/>
          </a:solidFill>
          <a:ln w="9525">
            <a:noFill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just" eaLnBrk="1" hangingPunct="1">
              <a:spcBef>
                <a:spcPct val="0"/>
              </a:spcBef>
              <a:buFontTx/>
              <a:buNone/>
            </a:pPr>
            <a:endParaRPr lang="en-US" altLang="zh-CN" sz="2800" b="1" dirty="0">
              <a:solidFill>
                <a:srgbClr val="000000"/>
              </a:solidFill>
              <a:latin typeface="T"/>
              <a:ea typeface="楷体_GB2312" pitchFamily="49" charset="-122"/>
            </a:endParaRPr>
          </a:p>
          <a:p>
            <a:pPr marL="0" lvl="0" indent="0" algn="just" eaLnBrk="1" hangingPunct="1">
              <a:spcBef>
                <a:spcPct val="0"/>
              </a:spcBef>
              <a:buFontTx/>
              <a:buNone/>
            </a:pPr>
            <a:endParaRPr lang="en-US" altLang="zh-CN" sz="2800" b="1" dirty="0">
              <a:solidFill>
                <a:srgbClr val="000000"/>
              </a:solidFill>
              <a:latin typeface="T"/>
              <a:ea typeface="楷体_GB2312" pitchFamily="49" charset="-122"/>
            </a:endParaRPr>
          </a:p>
        </p:txBody>
      </p:sp>
      <p:sp>
        <p:nvSpPr>
          <p:cNvPr id="13317" name="Rectangle 27"/>
          <p:cNvSpPr/>
          <p:nvPr/>
        </p:nvSpPr>
        <p:spPr>
          <a:xfrm>
            <a:off x="7427913" y="5407025"/>
            <a:ext cx="1463675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3070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8" name="Rectangle 26"/>
          <p:cNvSpPr/>
          <p:nvPr/>
        </p:nvSpPr>
        <p:spPr>
          <a:xfrm>
            <a:off x="4278313" y="5407025"/>
            <a:ext cx="3149600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同步卫星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Rectangle 25"/>
          <p:cNvSpPr/>
          <p:nvPr/>
        </p:nvSpPr>
        <p:spPr>
          <a:xfrm>
            <a:off x="2301875" y="5407025"/>
            <a:ext cx="1976438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1000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Rectangle 24"/>
          <p:cNvSpPr/>
          <p:nvPr/>
        </p:nvSpPr>
        <p:spPr>
          <a:xfrm>
            <a:off x="250825" y="5407025"/>
            <a:ext cx="2051050" cy="614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出膛的子弹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Rectangle 23"/>
          <p:cNvSpPr/>
          <p:nvPr/>
        </p:nvSpPr>
        <p:spPr>
          <a:xfrm>
            <a:off x="7427913" y="4686300"/>
            <a:ext cx="1463675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700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2" name="Rectangle 22"/>
          <p:cNvSpPr/>
          <p:nvPr/>
        </p:nvSpPr>
        <p:spPr>
          <a:xfrm>
            <a:off x="4278313" y="4686300"/>
            <a:ext cx="3149600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超音速歼击机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3" name="Rectangle 21"/>
          <p:cNvSpPr/>
          <p:nvPr/>
        </p:nvSpPr>
        <p:spPr>
          <a:xfrm>
            <a:off x="2301875" y="4686300"/>
            <a:ext cx="1976438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250</a:t>
            </a:r>
            <a:endParaRPr lang="zh-CN" altLang="en-US" sz="2800" b="1" baseline="30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4" name="Rectangle 20"/>
          <p:cNvSpPr/>
          <p:nvPr/>
        </p:nvSpPr>
        <p:spPr>
          <a:xfrm>
            <a:off x="250825" y="4686300"/>
            <a:ext cx="2051050" cy="7207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喷气式客机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5" name="Rectangle 19"/>
          <p:cNvSpPr/>
          <p:nvPr/>
        </p:nvSpPr>
        <p:spPr>
          <a:xfrm>
            <a:off x="7427913" y="3971925"/>
            <a:ext cx="1716087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可达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120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6" name="Rectangle 18"/>
          <p:cNvSpPr/>
          <p:nvPr/>
        </p:nvSpPr>
        <p:spPr>
          <a:xfrm>
            <a:off x="4278313" y="3971925"/>
            <a:ext cx="3149600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上海磁悬浮列车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7" name="Rectangle 17"/>
          <p:cNvSpPr/>
          <p:nvPr/>
        </p:nvSpPr>
        <p:spPr>
          <a:xfrm>
            <a:off x="2301875" y="3971925"/>
            <a:ext cx="1976438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可达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48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8" name="Rectangle 16"/>
          <p:cNvSpPr/>
          <p:nvPr/>
        </p:nvSpPr>
        <p:spPr>
          <a:xfrm>
            <a:off x="250825" y="3971925"/>
            <a:ext cx="2051050" cy="7143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雨燕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9" name="Rectangle 15"/>
          <p:cNvSpPr/>
          <p:nvPr/>
        </p:nvSpPr>
        <p:spPr>
          <a:xfrm>
            <a:off x="7427913" y="3357563"/>
            <a:ext cx="1463675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约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33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30" name="Rectangle 14"/>
          <p:cNvSpPr/>
          <p:nvPr/>
        </p:nvSpPr>
        <p:spPr>
          <a:xfrm>
            <a:off x="4278313" y="3357563"/>
            <a:ext cx="3149600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高速路上的小轿车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31" name="Rectangle 13"/>
          <p:cNvSpPr/>
          <p:nvPr/>
        </p:nvSpPr>
        <p:spPr>
          <a:xfrm>
            <a:off x="2308225" y="3357563"/>
            <a:ext cx="2119313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约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32" name="Rectangle 12"/>
          <p:cNvSpPr/>
          <p:nvPr/>
        </p:nvSpPr>
        <p:spPr>
          <a:xfrm>
            <a:off x="250825" y="3357563"/>
            <a:ext cx="2051050" cy="6143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自行车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33" name="Rectangle 11"/>
          <p:cNvSpPr/>
          <p:nvPr/>
        </p:nvSpPr>
        <p:spPr>
          <a:xfrm>
            <a:off x="7308850" y="2828925"/>
            <a:ext cx="1716088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1.1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34" name="Rectangle 10"/>
          <p:cNvSpPr/>
          <p:nvPr/>
        </p:nvSpPr>
        <p:spPr>
          <a:xfrm>
            <a:off x="4278313" y="2828925"/>
            <a:ext cx="3149600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步行的人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35" name="Rectangle 9"/>
          <p:cNvSpPr/>
          <p:nvPr/>
        </p:nvSpPr>
        <p:spPr>
          <a:xfrm>
            <a:off x="2301875" y="2828925"/>
            <a:ext cx="2270125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约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1.5×10</a:t>
            </a:r>
            <a:r>
              <a:rPr lang="en-US" altLang="zh-CN" sz="2800" b="1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-3</a:t>
            </a:r>
            <a:endParaRPr lang="zh-CN" altLang="en-US" sz="2800" b="1" baseline="30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36" name="Rectangle 8"/>
          <p:cNvSpPr/>
          <p:nvPr/>
        </p:nvSpPr>
        <p:spPr>
          <a:xfrm>
            <a:off x="250825" y="2828925"/>
            <a:ext cx="2051050" cy="5286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蜗牛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37" name="Line 28"/>
          <p:cNvSpPr/>
          <p:nvPr/>
        </p:nvSpPr>
        <p:spPr>
          <a:xfrm>
            <a:off x="250825" y="2828925"/>
            <a:ext cx="205105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38" name="Line 29"/>
          <p:cNvSpPr/>
          <p:nvPr/>
        </p:nvSpPr>
        <p:spPr>
          <a:xfrm>
            <a:off x="250825" y="3357563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39" name="Line 30"/>
          <p:cNvSpPr/>
          <p:nvPr/>
        </p:nvSpPr>
        <p:spPr>
          <a:xfrm>
            <a:off x="250825" y="3971925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0" name="Line 31"/>
          <p:cNvSpPr/>
          <p:nvPr/>
        </p:nvSpPr>
        <p:spPr>
          <a:xfrm>
            <a:off x="250825" y="4686300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1" name="Line 32"/>
          <p:cNvSpPr/>
          <p:nvPr/>
        </p:nvSpPr>
        <p:spPr>
          <a:xfrm>
            <a:off x="250825" y="5407025"/>
            <a:ext cx="8640763" cy="0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2" name="Line 33"/>
          <p:cNvSpPr/>
          <p:nvPr/>
        </p:nvSpPr>
        <p:spPr>
          <a:xfrm>
            <a:off x="250825" y="6021388"/>
            <a:ext cx="205105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3" name="Line 34"/>
          <p:cNvSpPr/>
          <p:nvPr/>
        </p:nvSpPr>
        <p:spPr>
          <a:xfrm>
            <a:off x="250825" y="2828925"/>
            <a:ext cx="0" cy="528638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4" name="Line 35"/>
          <p:cNvSpPr/>
          <p:nvPr/>
        </p:nvSpPr>
        <p:spPr>
          <a:xfrm>
            <a:off x="2301875" y="2828925"/>
            <a:ext cx="0" cy="3192463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5" name="Line 36"/>
          <p:cNvSpPr/>
          <p:nvPr/>
        </p:nvSpPr>
        <p:spPr>
          <a:xfrm>
            <a:off x="4278313" y="2828925"/>
            <a:ext cx="0" cy="3192463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6" name="Line 37"/>
          <p:cNvSpPr/>
          <p:nvPr/>
        </p:nvSpPr>
        <p:spPr>
          <a:xfrm>
            <a:off x="7427913" y="2828925"/>
            <a:ext cx="0" cy="3192463"/>
          </a:xfrm>
          <a:prstGeom prst="line">
            <a:avLst/>
          </a:prstGeom>
          <a:ln w="190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7" name="Line 38"/>
          <p:cNvSpPr/>
          <p:nvPr/>
        </p:nvSpPr>
        <p:spPr>
          <a:xfrm>
            <a:off x="8891588" y="2828925"/>
            <a:ext cx="0" cy="528638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8" name="Line 69"/>
          <p:cNvSpPr/>
          <p:nvPr/>
        </p:nvSpPr>
        <p:spPr>
          <a:xfrm>
            <a:off x="2301875" y="2828925"/>
            <a:ext cx="1976438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9" name="Line 70"/>
          <p:cNvSpPr/>
          <p:nvPr/>
        </p:nvSpPr>
        <p:spPr>
          <a:xfrm>
            <a:off x="250825" y="3357563"/>
            <a:ext cx="0" cy="614362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0" name="Line 71"/>
          <p:cNvSpPr/>
          <p:nvPr/>
        </p:nvSpPr>
        <p:spPr>
          <a:xfrm>
            <a:off x="4278313" y="2828925"/>
            <a:ext cx="314960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1" name="Line 73"/>
          <p:cNvSpPr/>
          <p:nvPr/>
        </p:nvSpPr>
        <p:spPr>
          <a:xfrm>
            <a:off x="7427913" y="2828925"/>
            <a:ext cx="1463675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2" name="Line 76"/>
          <p:cNvSpPr/>
          <p:nvPr/>
        </p:nvSpPr>
        <p:spPr>
          <a:xfrm>
            <a:off x="8891588" y="3357563"/>
            <a:ext cx="0" cy="614362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3" name="Line 78"/>
          <p:cNvSpPr/>
          <p:nvPr/>
        </p:nvSpPr>
        <p:spPr>
          <a:xfrm>
            <a:off x="250825" y="3971925"/>
            <a:ext cx="0" cy="71437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4" name="Line 90"/>
          <p:cNvSpPr/>
          <p:nvPr/>
        </p:nvSpPr>
        <p:spPr>
          <a:xfrm>
            <a:off x="8891588" y="3971925"/>
            <a:ext cx="0" cy="71437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5" name="Line 92"/>
          <p:cNvSpPr/>
          <p:nvPr/>
        </p:nvSpPr>
        <p:spPr>
          <a:xfrm>
            <a:off x="250825" y="4686300"/>
            <a:ext cx="0" cy="72072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6" name="Line 104"/>
          <p:cNvSpPr/>
          <p:nvPr/>
        </p:nvSpPr>
        <p:spPr>
          <a:xfrm>
            <a:off x="8891588" y="4686300"/>
            <a:ext cx="0" cy="720725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7" name="Line 106"/>
          <p:cNvSpPr/>
          <p:nvPr/>
        </p:nvSpPr>
        <p:spPr>
          <a:xfrm>
            <a:off x="250825" y="5407025"/>
            <a:ext cx="0" cy="614363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8" name="Line 118"/>
          <p:cNvSpPr/>
          <p:nvPr/>
        </p:nvSpPr>
        <p:spPr>
          <a:xfrm>
            <a:off x="8891588" y="5407025"/>
            <a:ext cx="0" cy="614363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9" name="Line 120"/>
          <p:cNvSpPr/>
          <p:nvPr/>
        </p:nvSpPr>
        <p:spPr>
          <a:xfrm>
            <a:off x="2301875" y="6021388"/>
            <a:ext cx="1976438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60" name="Line 123"/>
          <p:cNvSpPr/>
          <p:nvPr/>
        </p:nvSpPr>
        <p:spPr>
          <a:xfrm>
            <a:off x="4278313" y="6021388"/>
            <a:ext cx="3149600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61" name="Line 127"/>
          <p:cNvSpPr/>
          <p:nvPr/>
        </p:nvSpPr>
        <p:spPr>
          <a:xfrm>
            <a:off x="7427913" y="6021388"/>
            <a:ext cx="1463675" cy="0"/>
          </a:xfrm>
          <a:prstGeom prst="line">
            <a:avLst/>
          </a:prstGeom>
          <a:ln w="28575" cap="sq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13362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Box 1"/>
          <p:cNvSpPr txBox="1"/>
          <p:nvPr/>
        </p:nvSpPr>
        <p:spPr>
          <a:xfrm>
            <a:off x="3132138" y="44450"/>
            <a:ext cx="2020887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[</a:t>
            </a: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小练习</a:t>
            </a:r>
            <a:r>
              <a:rPr lang="en-US" altLang="zh-CN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]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4339" name="TextBox 2"/>
          <p:cNvSpPr txBox="1"/>
          <p:nvPr/>
        </p:nvSpPr>
        <p:spPr>
          <a:xfrm>
            <a:off x="179388" y="764540"/>
            <a:ext cx="7488237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．          　</a:t>
            </a:r>
            <a:r>
              <a:rPr lang="zh-CN" altLang="en-US" sz="2800" b="1" dirty="0">
                <a:latin typeface="Times New Roman" panose="02020603050405020304" pitchFamily="18" charset="0"/>
              </a:rPr>
              <a:t>可变形为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____________</a:t>
            </a:r>
            <a:r>
              <a:rPr lang="en-US" altLang="zh-CN" sz="2800" b="1" u="sng" dirty="0">
                <a:latin typeface="Times New Roman" panose="02020603050405020304" pitchFamily="18" charset="0"/>
                <a:ea typeface="楷体_GB2312" pitchFamily="49" charset="-122"/>
              </a:rPr>
              <a:t>                    </a:t>
            </a:r>
            <a:endParaRPr lang="en-US" altLang="zh-CN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             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2800" b="1" dirty="0">
                <a:latin typeface="Times New Roman" panose="02020603050405020304" pitchFamily="18" charset="0"/>
              </a:rPr>
              <a:t>或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______________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755333" y="548640"/>
          <a:ext cx="1098550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6143625" imgH="6800850" progId="Equation.3">
                  <p:embed/>
                </p:oleObj>
              </mc:Choice>
              <mc:Fallback>
                <p:oleObj name="" r:id="rId1" imgW="6143625" imgH="680085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5333" y="548640"/>
                        <a:ext cx="1098550" cy="1216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TextBox 4"/>
          <p:cNvSpPr txBox="1"/>
          <p:nvPr/>
        </p:nvSpPr>
        <p:spPr>
          <a:xfrm>
            <a:off x="538798" y="2564765"/>
            <a:ext cx="5616575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．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5m/s=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            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km/h</a:t>
            </a:r>
            <a:endParaRPr lang="en-US" altLang="zh-CN" sz="28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      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72km/h=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           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m/s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3707765" y="721360"/>
          <a:ext cx="126365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6800850" imgH="2847975" progId="Equation.DSMT4">
                  <p:embed/>
                </p:oleObj>
              </mc:Choice>
              <mc:Fallback>
                <p:oleObj name="" r:id="rId3" imgW="6800850" imgH="284797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07765" y="721360"/>
                        <a:ext cx="1263650" cy="530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/>
        </p:nvGraphicFramePr>
        <p:xfrm>
          <a:off x="1979930" y="1196023"/>
          <a:ext cx="1171575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6143625" imgH="7019925" progId="Equation.DSMT4">
                  <p:embed/>
                </p:oleObj>
              </mc:Choice>
              <mc:Fallback>
                <p:oleObj name="" r:id="rId5" imgW="6143625" imgH="7019925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9930" y="1196023"/>
                        <a:ext cx="1171575" cy="1190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339023" y="2621915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18</a:t>
            </a:r>
            <a:endParaRPr lang="zh-CN" altLang="en-US" sz="2800" b="1" dirty="0">
              <a:solidFill>
                <a:srgbClr val="CC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32735" y="3141028"/>
            <a:ext cx="9191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20</a:t>
            </a:r>
            <a:endParaRPr lang="zh-CN" altLang="en-US" sz="2800" b="1" dirty="0">
              <a:solidFill>
                <a:srgbClr val="CC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4346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46" name="图片 9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251778" y="4293235"/>
            <a:ext cx="3130550" cy="14049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56347" name="文本框 10"/>
          <p:cNvSpPr/>
          <p:nvPr>
            <p:custDataLst>
              <p:tags r:id="rId10"/>
            </p:custDataLst>
          </p:nvPr>
        </p:nvSpPr>
        <p:spPr>
          <a:xfrm>
            <a:off x="3491548" y="4797425"/>
            <a:ext cx="5384800" cy="522288"/>
          </a:xfrm>
          <a:prstGeom prst="rect">
            <a:avLst/>
          </a:prstGeom>
          <a:solidFill>
            <a:srgbClr val="B7D1C8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28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“40”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表示：此地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限速</a:t>
            </a:r>
            <a:r>
              <a:rPr lang="en-US" altLang="zh-CN" sz="28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40km/h</a:t>
            </a:r>
            <a:endParaRPr lang="en-US" altLang="zh-CN" sz="28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349" name="文本框 10"/>
          <p:cNvSpPr/>
          <p:nvPr>
            <p:custDataLst>
              <p:tags r:id="rId11"/>
            </p:custDataLst>
          </p:nvPr>
        </p:nvSpPr>
        <p:spPr>
          <a:xfrm>
            <a:off x="1403350" y="5877560"/>
            <a:ext cx="6090285" cy="460375"/>
          </a:xfrm>
          <a:prstGeom prst="rect">
            <a:avLst/>
          </a:prstGeom>
          <a:solidFill>
            <a:srgbClr val="C4C3D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24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“60km”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表示：此地到北京的路程是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60km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6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56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56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56347" grpId="0" bldLvl="0" animBg="1"/>
      <p:bldP spid="56349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Box 1"/>
          <p:cNvSpPr txBox="1"/>
          <p:nvPr/>
        </p:nvSpPr>
        <p:spPr>
          <a:xfrm>
            <a:off x="684213" y="484188"/>
            <a:ext cx="51530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二、机械运动的分类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grpSp>
        <p:nvGrpSpPr>
          <p:cNvPr id="2" name="组合 7"/>
          <p:cNvGrpSpPr/>
          <p:nvPr/>
        </p:nvGrpSpPr>
        <p:grpSpPr>
          <a:xfrm>
            <a:off x="357188" y="1700213"/>
            <a:ext cx="4214812" cy="3376612"/>
            <a:chOff x="357158" y="1928802"/>
            <a:chExt cx="4214842" cy="3375978"/>
          </a:xfrm>
        </p:grpSpPr>
        <p:pic>
          <p:nvPicPr>
            <p:cNvPr id="15369" name="图片 2"/>
            <p:cNvPicPr>
              <a:picLocks noChangeAspect="1"/>
            </p:cNvPicPr>
            <p:nvPr/>
          </p:nvPicPr>
          <p:blipFill>
            <a:blip r:embed="rId1"/>
            <a:srcRect r="17677" b="20470"/>
            <a:stretch>
              <a:fillRect/>
            </a:stretch>
          </p:blipFill>
          <p:spPr>
            <a:xfrm>
              <a:off x="357158" y="1928802"/>
              <a:ext cx="4214842" cy="27146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70" name="TextBox 4"/>
            <p:cNvSpPr txBox="1"/>
            <p:nvPr/>
          </p:nvSpPr>
          <p:spPr>
            <a:xfrm>
              <a:off x="1000100" y="4785765"/>
              <a:ext cx="2684482" cy="5190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solidFill>
                    <a:srgbClr val="0066CC"/>
                  </a:solidFill>
                  <a:latin typeface="宋体" panose="02010600030101010101" pitchFamily="2" charset="-122"/>
                </a:rPr>
                <a:t>列车沿直线运动</a:t>
              </a:r>
              <a:endPara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3" name="组合 8"/>
          <p:cNvGrpSpPr/>
          <p:nvPr/>
        </p:nvGrpSpPr>
        <p:grpSpPr>
          <a:xfrm>
            <a:off x="4841875" y="1700213"/>
            <a:ext cx="4016375" cy="3376612"/>
            <a:chOff x="4841783" y="1928802"/>
            <a:chExt cx="4016497" cy="3375978"/>
          </a:xfrm>
        </p:grpSpPr>
        <p:pic>
          <p:nvPicPr>
            <p:cNvPr id="15367" name="图片 3"/>
            <p:cNvPicPr>
              <a:picLocks noChangeAspect="1"/>
            </p:cNvPicPr>
            <p:nvPr/>
          </p:nvPicPr>
          <p:blipFill>
            <a:blip r:embed="rId2"/>
            <a:srcRect r="8937" b="7317"/>
            <a:stretch>
              <a:fillRect/>
            </a:stretch>
          </p:blipFill>
          <p:spPr>
            <a:xfrm>
              <a:off x="4841783" y="1928802"/>
              <a:ext cx="4016497" cy="27146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68" name="TextBox 5"/>
            <p:cNvSpPr txBox="1"/>
            <p:nvPr/>
          </p:nvSpPr>
          <p:spPr>
            <a:xfrm>
              <a:off x="5429176" y="4785765"/>
              <a:ext cx="3041742" cy="5190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solidFill>
                    <a:srgbClr val="0066CC"/>
                  </a:solidFill>
                  <a:latin typeface="宋体" panose="02010600030101010101" pitchFamily="2" charset="-122"/>
                </a:rPr>
                <a:t>过山车沿曲线运动</a:t>
              </a:r>
              <a:endPara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500063" y="5365750"/>
            <a:ext cx="8286750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 dirty="0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．按照运动路线，机械运动分为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直线运动</a:t>
            </a:r>
            <a:r>
              <a:rPr lang="zh-CN" altLang="en-US" sz="2800" b="1" dirty="0">
                <a:latin typeface="宋体" panose="02010600030101010101" pitchFamily="2" charset="-122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曲线运动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15366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386" name="组合 54"/>
          <p:cNvGrpSpPr/>
          <p:nvPr/>
        </p:nvGrpSpPr>
        <p:grpSpPr>
          <a:xfrm>
            <a:off x="142875" y="2549525"/>
            <a:ext cx="8786813" cy="1235075"/>
            <a:chOff x="142844" y="1488032"/>
            <a:chExt cx="8786874" cy="1235554"/>
          </a:xfrm>
        </p:grpSpPr>
        <p:sp>
          <p:nvSpPr>
            <p:cNvPr id="16414" name="矩形 5"/>
            <p:cNvSpPr/>
            <p:nvPr/>
          </p:nvSpPr>
          <p:spPr>
            <a:xfrm flipV="1">
              <a:off x="142844" y="1572203"/>
              <a:ext cx="8786874" cy="570133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rgbClr val="98B954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rot="10800000" anchor="ctr" anchorCtr="0"/>
            <a:p>
              <a:pPr algn="ctr" eaLnBrk="1" hangingPunct="1">
                <a:buNone/>
              </a:pPr>
              <a:endParaRPr lang="zh-CN" altLang="en-US" dirty="0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16415" name="图片 1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142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矩形 6"/>
            <p:cNvSpPr/>
            <p:nvPr/>
          </p:nvSpPr>
          <p:spPr>
            <a:xfrm>
              <a:off x="142844" y="2142336"/>
              <a:ext cx="8786874" cy="71466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6417" name="图片 7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00023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418" name="图片 8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37861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419" name="图片 9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564357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420" name="图片 10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742952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3" name="直接连接符 22"/>
            <p:cNvCxnSpPr/>
            <p:nvPr/>
          </p:nvCxnSpPr>
          <p:spPr>
            <a:xfrm rot="5400000">
              <a:off x="1107217" y="2319411"/>
              <a:ext cx="214395" cy="31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rot="5400000">
              <a:off x="2893961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rot="5400000">
              <a:off x="4679911" y="232020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rot="5400000">
              <a:off x="6535712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rot="5400000">
              <a:off x="8323249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26" name="TextBox 32"/>
            <p:cNvSpPr txBox="1"/>
            <p:nvPr/>
          </p:nvSpPr>
          <p:spPr>
            <a:xfrm>
              <a:off x="1071538" y="1500174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0</a:t>
              </a:r>
              <a:endParaRPr lang="zh-CN" altLang="en-US" sz="1800" dirty="0"/>
            </a:p>
          </p:txBody>
        </p:sp>
        <p:sp>
          <p:nvSpPr>
            <p:cNvPr id="16427" name="TextBox 33"/>
            <p:cNvSpPr txBox="1"/>
            <p:nvPr/>
          </p:nvSpPr>
          <p:spPr>
            <a:xfrm>
              <a:off x="1071538" y="2345288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0</a:t>
              </a:r>
              <a:endParaRPr lang="zh-CN" altLang="en-US" sz="1800" dirty="0"/>
            </a:p>
          </p:txBody>
        </p:sp>
        <p:sp>
          <p:nvSpPr>
            <p:cNvPr id="16428" name="TextBox 36"/>
            <p:cNvSpPr txBox="1"/>
            <p:nvPr/>
          </p:nvSpPr>
          <p:spPr>
            <a:xfrm>
              <a:off x="2786050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10s</a:t>
              </a:r>
              <a:endParaRPr lang="zh-CN" altLang="en-US" sz="1800" dirty="0"/>
            </a:p>
          </p:txBody>
        </p:sp>
        <p:sp>
          <p:nvSpPr>
            <p:cNvPr id="16429" name="TextBox 39"/>
            <p:cNvSpPr txBox="1"/>
            <p:nvPr/>
          </p:nvSpPr>
          <p:spPr>
            <a:xfrm>
              <a:off x="4572000" y="150073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20s</a:t>
              </a:r>
              <a:endParaRPr lang="zh-CN" altLang="en-US" sz="1800" dirty="0"/>
            </a:p>
          </p:txBody>
        </p:sp>
        <p:sp>
          <p:nvSpPr>
            <p:cNvPr id="16430" name="TextBox 41"/>
            <p:cNvSpPr txBox="1"/>
            <p:nvPr/>
          </p:nvSpPr>
          <p:spPr>
            <a:xfrm>
              <a:off x="643891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30s</a:t>
              </a:r>
              <a:endParaRPr lang="zh-CN" altLang="en-US" sz="1800" dirty="0"/>
            </a:p>
          </p:txBody>
        </p:sp>
        <p:sp>
          <p:nvSpPr>
            <p:cNvPr id="16431" name="TextBox 43"/>
            <p:cNvSpPr txBox="1"/>
            <p:nvPr/>
          </p:nvSpPr>
          <p:spPr>
            <a:xfrm>
              <a:off x="822486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40s</a:t>
              </a:r>
              <a:endParaRPr lang="zh-CN" altLang="en-US" sz="1800" dirty="0"/>
            </a:p>
          </p:txBody>
        </p:sp>
        <p:sp>
          <p:nvSpPr>
            <p:cNvPr id="16432" name="TextBox 46"/>
            <p:cNvSpPr txBox="1"/>
            <p:nvPr/>
          </p:nvSpPr>
          <p:spPr>
            <a:xfrm>
              <a:off x="27082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300m</a:t>
              </a:r>
              <a:endParaRPr lang="zh-CN" altLang="en-US" sz="1800" dirty="0"/>
            </a:p>
          </p:txBody>
        </p:sp>
        <p:sp>
          <p:nvSpPr>
            <p:cNvPr id="16433" name="TextBox 47"/>
            <p:cNvSpPr txBox="1"/>
            <p:nvPr/>
          </p:nvSpPr>
          <p:spPr>
            <a:xfrm>
              <a:off x="45005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600m</a:t>
              </a:r>
              <a:endParaRPr lang="zh-CN" altLang="en-US" sz="1800" dirty="0"/>
            </a:p>
          </p:txBody>
        </p:sp>
        <p:sp>
          <p:nvSpPr>
            <p:cNvPr id="16434" name="TextBox 48"/>
            <p:cNvSpPr txBox="1"/>
            <p:nvPr/>
          </p:nvSpPr>
          <p:spPr>
            <a:xfrm>
              <a:off x="6351600" y="2345614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900m</a:t>
              </a:r>
              <a:endParaRPr lang="zh-CN" altLang="en-US" sz="1800" dirty="0"/>
            </a:p>
          </p:txBody>
        </p:sp>
        <p:sp>
          <p:nvSpPr>
            <p:cNvPr id="16435" name="TextBox 49"/>
            <p:cNvSpPr txBox="1"/>
            <p:nvPr/>
          </p:nvSpPr>
          <p:spPr>
            <a:xfrm>
              <a:off x="8093100" y="2356731"/>
              <a:ext cx="830268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1200m</a:t>
              </a:r>
              <a:endParaRPr lang="zh-CN" altLang="en-US" sz="1800" dirty="0"/>
            </a:p>
          </p:txBody>
        </p:sp>
      </p:grpSp>
      <p:grpSp>
        <p:nvGrpSpPr>
          <p:cNvPr id="16387" name="组合 53"/>
          <p:cNvGrpSpPr/>
          <p:nvPr/>
        </p:nvGrpSpPr>
        <p:grpSpPr>
          <a:xfrm>
            <a:off x="142875" y="3917950"/>
            <a:ext cx="8786813" cy="1235075"/>
            <a:chOff x="142844" y="2916792"/>
            <a:chExt cx="8786874" cy="1235554"/>
          </a:xfrm>
        </p:grpSpPr>
        <p:sp>
          <p:nvSpPr>
            <p:cNvPr id="16392" name="矩形 12"/>
            <p:cNvSpPr/>
            <p:nvPr/>
          </p:nvSpPr>
          <p:spPr>
            <a:xfrm flipV="1">
              <a:off x="142844" y="3000963"/>
              <a:ext cx="8786874" cy="570133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rgbClr val="98B954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rot="10800000" anchor="ctr" anchorCtr="0"/>
            <a:p>
              <a:pPr algn="ctr" eaLnBrk="1" hangingPunct="1">
                <a:buNone/>
              </a:pPr>
              <a:endParaRPr lang="zh-CN" altLang="en-US" dirty="0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16393" name="图片 13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14282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" name="矩形 14"/>
            <p:cNvSpPr/>
            <p:nvPr/>
          </p:nvSpPr>
          <p:spPr>
            <a:xfrm>
              <a:off x="142844" y="3571096"/>
              <a:ext cx="8786874" cy="71466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6395" name="图片 15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1285852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96" name="图片 16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857488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97" name="图片 17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4857752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98" name="图片 18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7429520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4" name="直接连接符 23"/>
            <p:cNvCxnSpPr/>
            <p:nvPr/>
          </p:nvCxnSpPr>
          <p:spPr>
            <a:xfrm rot="5400000">
              <a:off x="1108011" y="374896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rot="5400000">
              <a:off x="2179581" y="374896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rot="5400000">
              <a:off x="3751217" y="374896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5400000">
              <a:off x="5749893" y="374896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rot="5400000">
              <a:off x="8321661" y="374896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04" name="TextBox 34"/>
            <p:cNvSpPr txBox="1"/>
            <p:nvPr/>
          </p:nvSpPr>
          <p:spPr>
            <a:xfrm>
              <a:off x="1071538" y="2916792"/>
              <a:ext cx="30004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0</a:t>
              </a:r>
              <a:endParaRPr lang="zh-CN" altLang="en-US" sz="1800" dirty="0"/>
            </a:p>
          </p:txBody>
        </p:sp>
        <p:sp>
          <p:nvSpPr>
            <p:cNvPr id="16405" name="TextBox 35"/>
            <p:cNvSpPr txBox="1"/>
            <p:nvPr/>
          </p:nvSpPr>
          <p:spPr>
            <a:xfrm>
              <a:off x="1055663" y="3785491"/>
              <a:ext cx="30003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0</a:t>
              </a:r>
              <a:endParaRPr lang="zh-CN" altLang="en-US" sz="1800" dirty="0"/>
            </a:p>
          </p:txBody>
        </p:sp>
        <p:sp>
          <p:nvSpPr>
            <p:cNvPr id="16406" name="TextBox 38"/>
            <p:cNvSpPr txBox="1"/>
            <p:nvPr/>
          </p:nvSpPr>
          <p:spPr>
            <a:xfrm>
              <a:off x="2071670" y="291679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10s</a:t>
              </a:r>
              <a:endParaRPr lang="zh-CN" altLang="en-US" sz="1800" dirty="0"/>
            </a:p>
          </p:txBody>
        </p:sp>
        <p:sp>
          <p:nvSpPr>
            <p:cNvPr id="16407" name="TextBox 40"/>
            <p:cNvSpPr txBox="1"/>
            <p:nvPr/>
          </p:nvSpPr>
          <p:spPr>
            <a:xfrm>
              <a:off x="3643306" y="292949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20s</a:t>
              </a:r>
              <a:endParaRPr lang="zh-CN" altLang="en-US" sz="1800" dirty="0"/>
            </a:p>
          </p:txBody>
        </p:sp>
        <p:sp>
          <p:nvSpPr>
            <p:cNvPr id="16408" name="TextBox 42"/>
            <p:cNvSpPr txBox="1"/>
            <p:nvPr/>
          </p:nvSpPr>
          <p:spPr>
            <a:xfrm>
              <a:off x="5643570" y="292949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30s</a:t>
              </a:r>
              <a:endParaRPr lang="zh-CN" altLang="en-US" sz="1800" dirty="0"/>
            </a:p>
          </p:txBody>
        </p:sp>
        <p:sp>
          <p:nvSpPr>
            <p:cNvPr id="16409" name="TextBox 44"/>
            <p:cNvSpPr txBox="1"/>
            <p:nvPr/>
          </p:nvSpPr>
          <p:spPr>
            <a:xfrm>
              <a:off x="8215338" y="292949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40s</a:t>
              </a:r>
              <a:endParaRPr lang="zh-CN" altLang="en-US" sz="1800" dirty="0"/>
            </a:p>
          </p:txBody>
        </p:sp>
        <p:sp>
          <p:nvSpPr>
            <p:cNvPr id="16410" name="TextBox 45"/>
            <p:cNvSpPr txBox="1"/>
            <p:nvPr/>
          </p:nvSpPr>
          <p:spPr>
            <a:xfrm>
              <a:off x="1993882" y="378549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200m</a:t>
              </a:r>
              <a:endParaRPr lang="zh-CN" altLang="en-US" sz="1800" dirty="0"/>
            </a:p>
          </p:txBody>
        </p:sp>
        <p:sp>
          <p:nvSpPr>
            <p:cNvPr id="16411" name="TextBox 50"/>
            <p:cNvSpPr txBox="1"/>
            <p:nvPr/>
          </p:nvSpPr>
          <p:spPr>
            <a:xfrm>
              <a:off x="8072462" y="3785491"/>
              <a:ext cx="830268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1200m</a:t>
              </a:r>
              <a:endParaRPr lang="zh-CN" altLang="en-US" sz="1800" dirty="0"/>
            </a:p>
          </p:txBody>
        </p:sp>
        <p:sp>
          <p:nvSpPr>
            <p:cNvPr id="16412" name="TextBox 51"/>
            <p:cNvSpPr txBox="1"/>
            <p:nvPr/>
          </p:nvSpPr>
          <p:spPr>
            <a:xfrm>
              <a:off x="3565518" y="378549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450m</a:t>
              </a:r>
              <a:endParaRPr lang="zh-CN" altLang="en-US" sz="1800" dirty="0"/>
            </a:p>
          </p:txBody>
        </p:sp>
        <p:sp>
          <p:nvSpPr>
            <p:cNvPr id="16413" name="TextBox 52"/>
            <p:cNvSpPr txBox="1"/>
            <p:nvPr/>
          </p:nvSpPr>
          <p:spPr>
            <a:xfrm>
              <a:off x="5565782" y="378549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dirty="0"/>
                <a:t>750m</a:t>
              </a:r>
              <a:endParaRPr lang="zh-CN" altLang="en-US" sz="1800" dirty="0"/>
            </a:p>
          </p:txBody>
        </p:sp>
      </p:grpSp>
      <p:sp>
        <p:nvSpPr>
          <p:cNvPr id="16388" name="TextBox 55"/>
          <p:cNvSpPr txBox="1"/>
          <p:nvPr/>
        </p:nvSpPr>
        <p:spPr>
          <a:xfrm>
            <a:off x="285750" y="1651000"/>
            <a:ext cx="8858250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　　沿直线行驶的两辆小汽车运动有什么不同？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95288" y="5365750"/>
            <a:ext cx="8497887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 dirty="0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．在直线运动中，按速度可分为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匀速直线运动</a:t>
            </a:r>
            <a:r>
              <a:rPr lang="zh-CN" altLang="en-US" sz="2800" b="1" dirty="0">
                <a:latin typeface="宋体" panose="02010600030101010101" pitchFamily="2" charset="-122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变速直线运动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1639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TextBox 55"/>
          <p:cNvSpPr txBox="1"/>
          <p:nvPr/>
        </p:nvSpPr>
        <p:spPr>
          <a:xfrm>
            <a:off x="611188" y="333375"/>
            <a:ext cx="4032250" cy="779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[</a:t>
            </a: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想想议议</a:t>
            </a:r>
            <a:r>
              <a:rPr lang="en-US" altLang="zh-CN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]</a:t>
            </a:r>
            <a:endParaRPr lang="en-US" altLang="zh-CN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Box 1"/>
          <p:cNvSpPr txBox="1"/>
          <p:nvPr/>
        </p:nvSpPr>
        <p:spPr>
          <a:xfrm>
            <a:off x="684213" y="48418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三、匀速直线运动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7411" name="TextBox 2"/>
          <p:cNvSpPr txBox="1"/>
          <p:nvPr/>
        </p:nvSpPr>
        <p:spPr>
          <a:xfrm>
            <a:off x="395288" y="1628775"/>
            <a:ext cx="8208962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_GB2312" pitchFamily="49" charset="-122"/>
              </a:rPr>
              <a:t>　　我们把物体沿着直线且速度不变的运动叫做匀速直线运动。</a:t>
            </a:r>
            <a:endParaRPr lang="zh-CN" altLang="en-US" sz="2800" b="1" dirty="0">
              <a:latin typeface="楷体_GB2312" pitchFamily="49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68313" y="3141663"/>
            <a:ext cx="8135937" cy="3097212"/>
          </a:xfrm>
          <a:prstGeom prst="roundRect">
            <a:avLst>
              <a:gd name="adj" fmla="val 6926"/>
            </a:avLst>
          </a:prstGeom>
          <a:solidFill>
            <a:srgbClr val="BBE0E3"/>
          </a:solidFill>
          <a:ln w="381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_GB2312" pitchFamily="49" charset="-122"/>
              </a:rPr>
              <a:t>　　匀速直线运动是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</a:rPr>
              <a:t>最简单的机械运动</a:t>
            </a:r>
            <a:r>
              <a:rPr lang="zh-CN" altLang="en-US" sz="2800" b="1" dirty="0">
                <a:latin typeface="楷体_GB2312" pitchFamily="49" charset="-122"/>
              </a:rPr>
              <a:t>，是研究其它复杂运动的基础。做匀速直线运动的物体在</a:t>
            </a:r>
            <a:r>
              <a:rPr lang="zh-CN" altLang="en-US" sz="2800" b="1" dirty="0">
                <a:solidFill>
                  <a:srgbClr val="CC0000"/>
                </a:solidFill>
                <a:latin typeface="楷体_GB2312" pitchFamily="49" charset="-122"/>
              </a:rPr>
              <a:t>任意</a:t>
            </a:r>
            <a:r>
              <a:rPr lang="zh-CN" altLang="en-US" sz="2800" b="1" dirty="0">
                <a:solidFill>
                  <a:srgbClr val="0066CC"/>
                </a:solidFill>
                <a:latin typeface="楷体_GB2312" pitchFamily="49" charset="-122"/>
              </a:rPr>
              <a:t>相同时间内通过的路程都相等</a:t>
            </a:r>
            <a:r>
              <a:rPr lang="zh-CN" altLang="en-US" sz="2800" b="1" dirty="0">
                <a:latin typeface="楷体_GB2312" pitchFamily="49" charset="-122"/>
              </a:rPr>
              <a:t>，即路程与时间成正比；速度大小不随路程和时间变化。</a:t>
            </a:r>
            <a:endParaRPr lang="zh-CN" altLang="en-US" sz="2800" b="1" dirty="0">
              <a:latin typeface="楷体_GB2312" pitchFamily="49" charset="-122"/>
            </a:endParaRPr>
          </a:p>
        </p:txBody>
      </p:sp>
      <p:pic>
        <p:nvPicPr>
          <p:cNvPr id="17413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Box 2"/>
          <p:cNvSpPr txBox="1"/>
          <p:nvPr/>
        </p:nvSpPr>
        <p:spPr>
          <a:xfrm>
            <a:off x="395288" y="1549400"/>
            <a:ext cx="8208962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　　我们把物体沿着直线且速度不变的运动叫做匀速直线运动。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18435" name="图片 5"/>
          <p:cNvPicPr>
            <a:picLocks noChangeAspect="1"/>
          </p:cNvPicPr>
          <p:nvPr/>
        </p:nvPicPr>
        <p:blipFill>
          <a:blip r:embed="rId1"/>
          <a:srcRect r="17677" b="20470"/>
          <a:stretch>
            <a:fillRect/>
          </a:stretch>
        </p:blipFill>
        <p:spPr>
          <a:xfrm>
            <a:off x="684213" y="2997200"/>
            <a:ext cx="5616575" cy="3527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TextBox 6"/>
          <p:cNvSpPr txBox="1"/>
          <p:nvPr/>
        </p:nvSpPr>
        <p:spPr>
          <a:xfrm>
            <a:off x="6372225" y="3430588"/>
            <a:ext cx="2233613" cy="2759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　　平直轨道上平稳运行的列车近似认为是匀速直线运动。</a:t>
            </a:r>
            <a:endParaRPr lang="en-US" altLang="zh-CN" sz="28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pic>
        <p:nvPicPr>
          <p:cNvPr id="1843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TextBox 1"/>
          <p:cNvSpPr txBox="1"/>
          <p:nvPr/>
        </p:nvSpPr>
        <p:spPr>
          <a:xfrm>
            <a:off x="684213" y="48418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三、匀速直线运动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Box 1"/>
          <p:cNvSpPr txBox="1"/>
          <p:nvPr/>
        </p:nvSpPr>
        <p:spPr>
          <a:xfrm>
            <a:off x="646113" y="48418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四、变速直线运动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9459" name="TextBox 2"/>
          <p:cNvSpPr txBox="1"/>
          <p:nvPr/>
        </p:nvSpPr>
        <p:spPr>
          <a:xfrm>
            <a:off x="755650" y="1795463"/>
            <a:ext cx="7888288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　　物体做直线运动，速度大小改变（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在任意相等时间内通过的路程不相等</a:t>
            </a:r>
            <a:r>
              <a:rPr lang="zh-CN" altLang="en-US" sz="2800" b="1" dirty="0">
                <a:latin typeface="宋体" panose="02010600030101010101" pitchFamily="2" charset="-122"/>
              </a:rPr>
              <a:t>）这种运动叫做变速直线运动。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539750" y="4076700"/>
            <a:ext cx="8135938" cy="1944688"/>
          </a:xfrm>
          <a:prstGeom prst="roundRect">
            <a:avLst>
              <a:gd name="adj" fmla="val 6926"/>
            </a:avLst>
          </a:prstGeom>
          <a:solidFill>
            <a:srgbClr val="BBE0E3"/>
          </a:solidFill>
          <a:ln w="381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　　对变速运动做粗略研究时，也可以根据来描述物体运动快慢，表示物体在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某一段路程中或某一段时间内的平均快慢程度。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19461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Box 2"/>
          <p:cNvSpPr txBox="1"/>
          <p:nvPr/>
        </p:nvSpPr>
        <p:spPr>
          <a:xfrm>
            <a:off x="755650" y="2071688"/>
            <a:ext cx="7888288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lang="zh-CN" altLang="en-US" sz="2800" b="1" dirty="0">
                <a:latin typeface="Times New Roman" panose="02020603050405020304" pitchFamily="18" charset="0"/>
              </a:rPr>
              <a:t>物体做直线运动，速度大小改变（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在任意相等时间内通过的路程不相等</a:t>
            </a:r>
            <a:r>
              <a:rPr lang="zh-CN" altLang="en-US" sz="2800" b="1" dirty="0">
                <a:latin typeface="Times New Roman" panose="02020603050405020304" pitchFamily="18" charset="0"/>
              </a:rPr>
              <a:t>）这种运动叫做变速直线运动。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0483" name="TextBox 6"/>
          <p:cNvSpPr txBox="1"/>
          <p:nvPr/>
        </p:nvSpPr>
        <p:spPr>
          <a:xfrm>
            <a:off x="1547813" y="4664075"/>
            <a:ext cx="268446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平均速度计算式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20484" name="Object 3"/>
          <p:cNvGraphicFramePr>
            <a:graphicFrameLocks noChangeAspect="1"/>
          </p:cNvGraphicFramePr>
          <p:nvPr/>
        </p:nvGraphicFramePr>
        <p:xfrm>
          <a:off x="4340225" y="4303713"/>
          <a:ext cx="109537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6143625" imgH="6800850" progId="Equation.3">
                  <p:embed/>
                </p:oleObj>
              </mc:Choice>
              <mc:Fallback>
                <p:oleObj name="" r:id="rId1" imgW="6143625" imgH="680085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40225" y="4303713"/>
                        <a:ext cx="1095375" cy="1212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5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6" name="TextBox 1"/>
          <p:cNvSpPr txBox="1"/>
          <p:nvPr/>
        </p:nvSpPr>
        <p:spPr>
          <a:xfrm>
            <a:off x="646113" y="48418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四、变速直线运动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TextBox 12"/>
          <p:cNvSpPr txBox="1"/>
          <p:nvPr/>
        </p:nvSpPr>
        <p:spPr>
          <a:xfrm>
            <a:off x="971550" y="5516563"/>
            <a:ext cx="52689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答：刘翔的平均速度是</a:t>
            </a:r>
            <a:r>
              <a:rPr lang="en-US" altLang="zh-CN" sz="2800" b="1" dirty="0">
                <a:latin typeface="Times New Roman" panose="02020603050405020304" pitchFamily="18" charset="0"/>
              </a:rPr>
              <a:t>8.52m/s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1507" name="TextBox 4"/>
          <p:cNvSpPr txBox="1"/>
          <p:nvPr/>
        </p:nvSpPr>
        <p:spPr>
          <a:xfrm>
            <a:off x="539750" y="692150"/>
            <a:ext cx="8143875" cy="16922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　　例</a:t>
            </a:r>
            <a:r>
              <a:rPr lang="en-US" altLang="zh-CN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：我国优秀运动员刘翔在</a:t>
            </a:r>
            <a:r>
              <a:rPr lang="en-US" altLang="zh-CN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2004</a:t>
            </a: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雅典奥运会上勇夺</a:t>
            </a:r>
            <a:r>
              <a:rPr lang="en-US" altLang="zh-CN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110m</a:t>
            </a: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跨栏金牌并打破奥运会纪录，成绩</a:t>
            </a:r>
            <a:r>
              <a:rPr lang="en-US" altLang="zh-CN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12.91s</a:t>
            </a: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。他的平均速度是多少？</a:t>
            </a:r>
            <a:endParaRPr lang="zh-CN" altLang="en-US" sz="28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288" y="2852738"/>
            <a:ext cx="8353425" cy="11588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 　　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刘翔在运动过程中通过的路程</a:t>
            </a:r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=110m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，所用时间</a:t>
            </a:r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=12.91s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，利用公式</a:t>
            </a:r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v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计算它的平均速度为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：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1509" name="TextBox 7"/>
          <p:cNvSpPr txBox="1"/>
          <p:nvPr/>
        </p:nvSpPr>
        <p:spPr>
          <a:xfrm>
            <a:off x="395288" y="2909888"/>
            <a:ext cx="16129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ea typeface="楷体_GB2312" pitchFamily="49" charset="-122"/>
              </a:rPr>
              <a:t>　　</a:t>
            </a:r>
            <a:r>
              <a:rPr lang="zh-CN" altLang="en-US" sz="2800" b="1" dirty="0"/>
              <a:t>解：</a:t>
            </a:r>
            <a:endParaRPr lang="zh-CN" altLang="en-US" sz="2800" b="1" dirty="0"/>
          </a:p>
        </p:txBody>
      </p:sp>
      <p:graphicFrame>
        <p:nvGraphicFramePr>
          <p:cNvPr id="31747" name="Object 3"/>
          <p:cNvGraphicFramePr>
            <a:graphicFrameLocks noChangeAspect="1"/>
          </p:cNvGraphicFramePr>
          <p:nvPr/>
        </p:nvGraphicFramePr>
        <p:xfrm>
          <a:off x="2506663" y="4133850"/>
          <a:ext cx="4297362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27432000" imgH="7019925" progId="Equation.DSMT4">
                  <p:embed/>
                </p:oleObj>
              </mc:Choice>
              <mc:Fallback>
                <p:oleObj name="" r:id="rId1" imgW="27432000" imgH="7019925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6663" y="4133850"/>
                        <a:ext cx="4297362" cy="1033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圆角矩形标注 9"/>
          <p:cNvSpPr/>
          <p:nvPr/>
        </p:nvSpPr>
        <p:spPr>
          <a:xfrm>
            <a:off x="6804025" y="2060575"/>
            <a:ext cx="2074863" cy="928688"/>
          </a:xfrm>
          <a:prstGeom prst="wedgeRoundRectCallout">
            <a:avLst>
              <a:gd name="adj1" fmla="val -64843"/>
              <a:gd name="adj2" fmla="val 65384"/>
              <a:gd name="adj3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必要的说明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" name="圆角矩形标注 10"/>
          <p:cNvSpPr/>
          <p:nvPr/>
        </p:nvSpPr>
        <p:spPr>
          <a:xfrm>
            <a:off x="395288" y="5589588"/>
            <a:ext cx="2071687" cy="785812"/>
          </a:xfrm>
          <a:prstGeom prst="wedgeRoundRectCallout">
            <a:avLst>
              <a:gd name="adj1" fmla="val 30079"/>
              <a:gd name="adj2" fmla="val -134444"/>
              <a:gd name="adj3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所用公式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" name="圆角矩形标注 11"/>
          <p:cNvSpPr/>
          <p:nvPr/>
        </p:nvSpPr>
        <p:spPr>
          <a:xfrm>
            <a:off x="4572000" y="5214938"/>
            <a:ext cx="3887788" cy="1309687"/>
          </a:xfrm>
          <a:prstGeom prst="wedgeRoundRectCallout">
            <a:avLst>
              <a:gd name="adj1" fmla="val -42079"/>
              <a:gd name="adj2" fmla="val -77759"/>
              <a:gd name="adj3" fmla="val 16667"/>
            </a:avLst>
          </a:prstGeom>
          <a:solidFill>
            <a:srgbClr val="BBE0E3"/>
          </a:solidFill>
          <a:ln w="9525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0" tIns="0" rIns="0" bIns="0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代入数据，求出结果。数字后面要有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单位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31" name="AutoShape 11"/>
          <p:cNvSpPr/>
          <p:nvPr/>
        </p:nvSpPr>
        <p:spPr>
          <a:xfrm>
            <a:off x="395288" y="2852738"/>
            <a:ext cx="8353425" cy="136842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CC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pic>
        <p:nvPicPr>
          <p:cNvPr id="21515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Box 1"/>
          <p:cNvSpPr txBox="1"/>
          <p:nvPr/>
        </p:nvSpPr>
        <p:spPr>
          <a:xfrm>
            <a:off x="179388" y="512763"/>
            <a:ext cx="8351837" cy="16922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　　例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：小明在跑百米时，前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用时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6 s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，后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用时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7 s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，小明前、后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及百米全程的平均速度各是多少？</a:t>
            </a:r>
            <a:endParaRPr lang="zh-CN" altLang="en-US" sz="28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8313" y="4689475"/>
            <a:ext cx="8207375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2800" b="1" dirty="0">
                <a:latin typeface="Times New Roman" panose="02020603050405020304" pitchFamily="18" charset="0"/>
              </a:rPr>
              <a:t>解：小明前</a:t>
            </a:r>
            <a:r>
              <a:rPr lang="en-US" altLang="zh-CN" sz="2800" b="1" dirty="0">
                <a:latin typeface="Times New Roman" panose="02020603050405020304" pitchFamily="18" charset="0"/>
              </a:rPr>
              <a:t>50 m</a:t>
            </a:r>
            <a:r>
              <a:rPr lang="zh-CN" altLang="en-US" sz="2800" b="1" dirty="0">
                <a:latin typeface="Times New Roman" panose="02020603050405020304" pitchFamily="18" charset="0"/>
              </a:rPr>
              <a:t>路程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s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1</a:t>
            </a:r>
            <a:r>
              <a:rPr lang="en-US" altLang="zh-CN" sz="2800" b="1" dirty="0">
                <a:latin typeface="Times New Roman" panose="02020603050405020304" pitchFamily="18" charset="0"/>
              </a:rPr>
              <a:t>=50 m</a:t>
            </a:r>
            <a:r>
              <a:rPr lang="zh-CN" altLang="en-US" sz="2800" b="1" dirty="0">
                <a:latin typeface="Times New Roman" panose="02020603050405020304" pitchFamily="18" charset="0"/>
              </a:rPr>
              <a:t>，用时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t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1</a:t>
            </a:r>
            <a:r>
              <a:rPr lang="en-US" altLang="zh-CN" sz="2800" b="1" dirty="0">
                <a:latin typeface="Times New Roman" panose="02020603050405020304" pitchFamily="18" charset="0"/>
              </a:rPr>
              <a:t>=6s</a:t>
            </a:r>
            <a:r>
              <a:rPr lang="zh-CN" altLang="en-US" sz="2800" b="1" dirty="0">
                <a:latin typeface="Times New Roman" panose="02020603050405020304" pitchFamily="18" charset="0"/>
              </a:rPr>
              <a:t>，后</a:t>
            </a:r>
            <a:r>
              <a:rPr lang="en-US" altLang="zh-CN" sz="2800" b="1" dirty="0">
                <a:latin typeface="Times New Roman" panose="02020603050405020304" pitchFamily="18" charset="0"/>
              </a:rPr>
              <a:t>50 m</a:t>
            </a:r>
            <a:r>
              <a:rPr lang="zh-CN" altLang="en-US" sz="2800" b="1" dirty="0">
                <a:latin typeface="Times New Roman" panose="02020603050405020304" pitchFamily="18" charset="0"/>
              </a:rPr>
              <a:t>路程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s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=50 m</a:t>
            </a:r>
            <a:r>
              <a:rPr lang="zh-CN" altLang="en-US" sz="2800" b="1" dirty="0">
                <a:latin typeface="Times New Roman" panose="02020603050405020304" pitchFamily="18" charset="0"/>
              </a:rPr>
              <a:t>，用时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t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lang="en-US" altLang="zh-CN" sz="2800" b="1" dirty="0">
                <a:latin typeface="Times New Roman" panose="02020603050405020304" pitchFamily="18" charset="0"/>
              </a:rPr>
              <a:t>=7 s</a:t>
            </a:r>
            <a:r>
              <a:rPr lang="zh-CN" altLang="en-US" sz="2800" b="1" dirty="0">
                <a:latin typeface="Times New Roman" panose="02020603050405020304" pitchFamily="18" charset="0"/>
              </a:rPr>
              <a:t>，全程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s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3</a:t>
            </a:r>
            <a:r>
              <a:rPr lang="en-US" altLang="zh-CN" sz="2800" b="1" dirty="0">
                <a:latin typeface="Times New Roman" panose="02020603050405020304" pitchFamily="18" charset="0"/>
              </a:rPr>
              <a:t>=100 m</a:t>
            </a:r>
            <a:r>
              <a:rPr lang="zh-CN" altLang="en-US" sz="2800" b="1" dirty="0">
                <a:latin typeface="Times New Roman" panose="02020603050405020304" pitchFamily="18" charset="0"/>
              </a:rPr>
              <a:t>，用时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t</a:t>
            </a:r>
            <a:r>
              <a:rPr lang="en-US" altLang="zh-CN" sz="2800" b="1" baseline="-25000" dirty="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。根据公式和题意有：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6162" name="Rectangle 18"/>
          <p:cNvSpPr/>
          <p:nvPr/>
        </p:nvSpPr>
        <p:spPr>
          <a:xfrm>
            <a:off x="971550" y="3197225"/>
            <a:ext cx="12557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分析：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pSp>
        <p:nvGrpSpPr>
          <p:cNvPr id="6166" name="Group 22"/>
          <p:cNvGrpSpPr/>
          <p:nvPr/>
        </p:nvGrpSpPr>
        <p:grpSpPr>
          <a:xfrm>
            <a:off x="2411413" y="2309813"/>
            <a:ext cx="5184775" cy="2271712"/>
            <a:chOff x="1292" y="1736"/>
            <a:chExt cx="3266" cy="1431"/>
          </a:xfrm>
        </p:grpSpPr>
        <p:sp>
          <p:nvSpPr>
            <p:cNvPr id="22535" name="Line 7"/>
            <p:cNvSpPr/>
            <p:nvPr/>
          </p:nvSpPr>
          <p:spPr>
            <a:xfrm>
              <a:off x="1292" y="2522"/>
              <a:ext cx="326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6" name="Line 8"/>
            <p:cNvSpPr/>
            <p:nvPr/>
          </p:nvSpPr>
          <p:spPr>
            <a:xfrm>
              <a:off x="1292" y="2386"/>
              <a:ext cx="0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7" name="Line 9"/>
            <p:cNvSpPr/>
            <p:nvPr/>
          </p:nvSpPr>
          <p:spPr>
            <a:xfrm>
              <a:off x="2925" y="2386"/>
              <a:ext cx="0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8" name="Line 10"/>
            <p:cNvSpPr/>
            <p:nvPr/>
          </p:nvSpPr>
          <p:spPr>
            <a:xfrm>
              <a:off x="4558" y="2386"/>
              <a:ext cx="0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9" name="Rectangle 13"/>
            <p:cNvSpPr/>
            <p:nvPr/>
          </p:nvSpPr>
          <p:spPr>
            <a:xfrm>
              <a:off x="1791" y="1736"/>
              <a:ext cx="5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latin typeface="Times New Roman" panose="02020603050405020304" pitchFamily="18" charset="0"/>
                  <a:ea typeface="楷体_GB2312" pitchFamily="49" charset="-122"/>
                </a:rPr>
                <a:t>50 m</a:t>
              </a:r>
              <a:endParaRPr lang="zh-CN" altLang="en-US" sz="28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40" name="Rectangle 14"/>
            <p:cNvSpPr/>
            <p:nvPr/>
          </p:nvSpPr>
          <p:spPr>
            <a:xfrm>
              <a:off x="3469" y="1736"/>
              <a:ext cx="5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latin typeface="Times New Roman" panose="02020603050405020304" pitchFamily="18" charset="0"/>
                  <a:ea typeface="楷体_GB2312" pitchFamily="49" charset="-122"/>
                </a:rPr>
                <a:t>50 m</a:t>
              </a:r>
              <a:endParaRPr lang="zh-CN" altLang="en-US" sz="28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41" name="Rectangle 15"/>
            <p:cNvSpPr/>
            <p:nvPr/>
          </p:nvSpPr>
          <p:spPr>
            <a:xfrm>
              <a:off x="1973" y="2235"/>
              <a:ext cx="37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6 s</a:t>
              </a:r>
              <a:endPara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42" name="Rectangle 16"/>
            <p:cNvSpPr/>
            <p:nvPr/>
          </p:nvSpPr>
          <p:spPr>
            <a:xfrm>
              <a:off x="3606" y="2233"/>
              <a:ext cx="37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7 s</a:t>
              </a:r>
              <a:endPara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22543" name="Group 21"/>
            <p:cNvGrpSpPr/>
            <p:nvPr/>
          </p:nvGrpSpPr>
          <p:grpSpPr>
            <a:xfrm>
              <a:off x="1292" y="2069"/>
              <a:ext cx="3266" cy="1098"/>
              <a:chOff x="1292" y="2069"/>
              <a:chExt cx="3266" cy="1098"/>
            </a:xfrm>
          </p:grpSpPr>
          <p:sp>
            <p:nvSpPr>
              <p:cNvPr id="22544" name="AutoShape 11"/>
              <p:cNvSpPr/>
              <p:nvPr/>
            </p:nvSpPr>
            <p:spPr>
              <a:xfrm rot="5400000">
                <a:off x="1950" y="1411"/>
                <a:ext cx="272" cy="1588"/>
              </a:xfrm>
              <a:prstGeom prst="leftBrace">
                <a:avLst>
                  <a:gd name="adj1" fmla="val 48651"/>
                  <a:gd name="adj2" fmla="val 50000"/>
                </a:avLst>
              </a:prstGeom>
              <a:noFill/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2545" name="AutoShape 12"/>
              <p:cNvSpPr/>
              <p:nvPr/>
            </p:nvSpPr>
            <p:spPr>
              <a:xfrm rot="5400000">
                <a:off x="3628" y="1411"/>
                <a:ext cx="272" cy="1588"/>
              </a:xfrm>
              <a:prstGeom prst="leftBrace">
                <a:avLst>
                  <a:gd name="adj1" fmla="val 48651"/>
                  <a:gd name="adj2" fmla="val 50000"/>
                </a:avLst>
              </a:prstGeom>
              <a:noFill/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2546" name="AutoShape 19"/>
              <p:cNvSpPr/>
              <p:nvPr/>
            </p:nvSpPr>
            <p:spPr>
              <a:xfrm rot="-5400000" flipV="1">
                <a:off x="2766" y="1093"/>
                <a:ext cx="272" cy="3221"/>
              </a:xfrm>
              <a:prstGeom prst="leftBrace">
                <a:avLst>
                  <a:gd name="adj1" fmla="val 98682"/>
                  <a:gd name="adj2" fmla="val 50000"/>
                </a:avLst>
              </a:prstGeom>
              <a:noFill/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2547" name="Rectangle 20"/>
              <p:cNvSpPr/>
              <p:nvPr/>
            </p:nvSpPr>
            <p:spPr>
              <a:xfrm>
                <a:off x="2562" y="2840"/>
                <a:ext cx="56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2800" b="1" dirty="0">
                    <a:latin typeface="Times New Roman" panose="02020603050405020304" pitchFamily="18" charset="0"/>
                  </a:rPr>
                  <a:t>全程</a:t>
                </a:r>
                <a:endParaRPr lang="zh-CN" altLang="en-US" sz="2800" b="1" dirty="0">
                  <a:latin typeface="Times New Roman" panose="02020603050405020304" pitchFamily="18" charset="0"/>
                </a:endParaRPr>
              </a:p>
            </p:txBody>
          </p:sp>
        </p:grpSp>
      </p:grpSp>
      <p:pic>
        <p:nvPicPr>
          <p:cNvPr id="22534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3492500" y="2133600"/>
          <a:ext cx="3455988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26108025" imgH="7677150" progId="Equation.DSMT4">
                  <p:embed/>
                </p:oleObj>
              </mc:Choice>
              <mc:Fallback>
                <p:oleObj name="" r:id="rId1" imgW="26108025" imgH="767715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492500" y="2133600"/>
                        <a:ext cx="3455988" cy="101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3492500" y="3141663"/>
          <a:ext cx="3455988" cy="10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25450800" imgH="7677150" progId="Equation.DSMT4">
                  <p:embed/>
                </p:oleObj>
              </mc:Choice>
              <mc:Fallback>
                <p:oleObj name="" r:id="rId3" imgW="25450800" imgH="767715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92500" y="3141663"/>
                        <a:ext cx="3455988" cy="1042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Rectangle 6"/>
          <p:cNvSpPr/>
          <p:nvPr/>
        </p:nvSpPr>
        <p:spPr>
          <a:xfrm>
            <a:off x="395288" y="2349500"/>
            <a:ext cx="31686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前</a:t>
            </a:r>
            <a:r>
              <a:rPr lang="en-US" altLang="zh-CN" sz="2800" b="1" dirty="0">
                <a:latin typeface="Times New Roman" panose="02020603050405020304" pitchFamily="18" charset="0"/>
              </a:rPr>
              <a:t>50m</a:t>
            </a:r>
            <a:r>
              <a:rPr lang="zh-CN" altLang="en-US" sz="2800" b="1" dirty="0">
                <a:latin typeface="Times New Roman" panose="02020603050405020304" pitchFamily="18" charset="0"/>
              </a:rPr>
              <a:t>平均速度：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32775" name="Rectangle 7"/>
          <p:cNvSpPr/>
          <p:nvPr/>
        </p:nvSpPr>
        <p:spPr>
          <a:xfrm>
            <a:off x="395288" y="3429000"/>
            <a:ext cx="30241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后</a:t>
            </a:r>
            <a:r>
              <a:rPr lang="en-US" altLang="zh-CN" sz="2800" b="1" dirty="0">
                <a:latin typeface="Times New Roman" panose="02020603050405020304" pitchFamily="18" charset="0"/>
              </a:rPr>
              <a:t>50m</a:t>
            </a:r>
            <a:r>
              <a:rPr lang="zh-CN" altLang="en-US" sz="2800" b="1" dirty="0">
                <a:latin typeface="Times New Roman" panose="02020603050405020304" pitchFamily="18" charset="0"/>
              </a:rPr>
              <a:t>平均速度：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32776" name="Rectangle 8"/>
          <p:cNvSpPr/>
          <p:nvPr/>
        </p:nvSpPr>
        <p:spPr>
          <a:xfrm>
            <a:off x="323850" y="5300663"/>
            <a:ext cx="30241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全程平均速度：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32777" name="Rectangle 9"/>
          <p:cNvSpPr/>
          <p:nvPr/>
        </p:nvSpPr>
        <p:spPr>
          <a:xfrm>
            <a:off x="395288" y="4437063"/>
            <a:ext cx="20891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全程时间：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3419475" y="4292600"/>
          <a:ext cx="3640138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25450800" imgH="3952875" progId="Equation.DSMT4">
                  <p:embed/>
                </p:oleObj>
              </mc:Choice>
              <mc:Fallback>
                <p:oleObj name="" r:id="rId5" imgW="25450800" imgH="3952875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19475" y="4292600"/>
                        <a:ext cx="3640138" cy="565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3"/>
          <p:cNvGraphicFramePr>
            <a:graphicFrameLocks noChangeAspect="1"/>
          </p:cNvGraphicFramePr>
          <p:nvPr/>
        </p:nvGraphicFramePr>
        <p:xfrm>
          <a:off x="3276600" y="5013325"/>
          <a:ext cx="3908425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26774775" imgH="7677150" progId="Equation.DSMT4">
                  <p:embed/>
                </p:oleObj>
              </mc:Choice>
              <mc:Fallback>
                <p:oleObj name="" r:id="rId7" imgW="26774775" imgH="767715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76600" y="5013325"/>
                        <a:ext cx="3908425" cy="1122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2" name="TextBox 1"/>
          <p:cNvSpPr txBox="1"/>
          <p:nvPr/>
        </p:nvSpPr>
        <p:spPr>
          <a:xfrm>
            <a:off x="179388" y="476250"/>
            <a:ext cx="8424862" cy="16922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　　例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：小明在跑百米时，前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用时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6 s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，后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用时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7 s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，小明前、后</a:t>
            </a:r>
            <a:r>
              <a: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50 m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及百米全程的平均速度各是多少？</a:t>
            </a:r>
            <a:endParaRPr lang="zh-CN" altLang="en-US" sz="28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3563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6" grpId="0"/>
      <p:bldP spid="3277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Box 4"/>
          <p:cNvSpPr txBox="1"/>
          <p:nvPr/>
        </p:nvSpPr>
        <p:spPr>
          <a:xfrm>
            <a:off x="827088" y="981075"/>
            <a:ext cx="7572375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2800" b="1" dirty="0">
                <a:latin typeface="Times New Roman" panose="02020603050405020304" pitchFamily="18" charset="0"/>
              </a:rPr>
              <a:t>答：小明前、后</a:t>
            </a:r>
            <a:r>
              <a:rPr lang="en-US" altLang="zh-CN" sz="2800" b="1" dirty="0">
                <a:latin typeface="Times New Roman" panose="02020603050405020304" pitchFamily="18" charset="0"/>
              </a:rPr>
              <a:t>50 m</a:t>
            </a:r>
            <a:r>
              <a:rPr lang="zh-CN" altLang="en-US" sz="2800" b="1" dirty="0">
                <a:latin typeface="Times New Roman" panose="02020603050405020304" pitchFamily="18" charset="0"/>
              </a:rPr>
              <a:t>及百米全程的平均速度分别为</a:t>
            </a:r>
            <a:r>
              <a:rPr lang="en-US" altLang="zh-CN" sz="2800" b="1" dirty="0">
                <a:latin typeface="Times New Roman" panose="02020603050405020304" pitchFamily="18" charset="0"/>
              </a:rPr>
              <a:t>8.3 m/s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</a:rPr>
              <a:t>7.1 m/s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</a:rPr>
              <a:t>7.7 m/s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42938" y="4725988"/>
            <a:ext cx="8001000" cy="1655762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　　求变速运动物体的平均速度一定要明确路程和时间的对应关系。即使是同一运动过程的不同部分的平均速度也可能不同。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pSp>
        <p:nvGrpSpPr>
          <p:cNvPr id="7208" name="Group 40"/>
          <p:cNvGrpSpPr/>
          <p:nvPr/>
        </p:nvGrpSpPr>
        <p:grpSpPr>
          <a:xfrm>
            <a:off x="1908175" y="2276475"/>
            <a:ext cx="5184775" cy="2103438"/>
            <a:chOff x="1202" y="1570"/>
            <a:chExt cx="3266" cy="1325"/>
          </a:xfrm>
        </p:grpSpPr>
        <p:sp>
          <p:nvSpPr>
            <p:cNvPr id="24582" name="Line 24"/>
            <p:cNvSpPr/>
            <p:nvPr/>
          </p:nvSpPr>
          <p:spPr>
            <a:xfrm>
              <a:off x="1202" y="2311"/>
              <a:ext cx="326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3" name="Line 25"/>
            <p:cNvSpPr/>
            <p:nvPr/>
          </p:nvSpPr>
          <p:spPr>
            <a:xfrm>
              <a:off x="1202" y="2221"/>
              <a:ext cx="0" cy="16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4" name="Line 26"/>
            <p:cNvSpPr/>
            <p:nvPr/>
          </p:nvSpPr>
          <p:spPr>
            <a:xfrm>
              <a:off x="2835" y="2175"/>
              <a:ext cx="0" cy="1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5" name="Line 27"/>
            <p:cNvSpPr/>
            <p:nvPr/>
          </p:nvSpPr>
          <p:spPr>
            <a:xfrm>
              <a:off x="4468" y="2221"/>
              <a:ext cx="0" cy="16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86" name="Rectangle 28"/>
            <p:cNvSpPr/>
            <p:nvPr/>
          </p:nvSpPr>
          <p:spPr>
            <a:xfrm>
              <a:off x="1701" y="1570"/>
              <a:ext cx="5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50 m</a:t>
              </a:r>
              <a:endPara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4587" name="Rectangle 29"/>
            <p:cNvSpPr/>
            <p:nvPr/>
          </p:nvSpPr>
          <p:spPr>
            <a:xfrm>
              <a:off x="3379" y="1570"/>
              <a:ext cx="5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50 m</a:t>
              </a:r>
              <a:endPara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4588" name="Rectangle 30"/>
            <p:cNvSpPr/>
            <p:nvPr/>
          </p:nvSpPr>
          <p:spPr>
            <a:xfrm>
              <a:off x="2245" y="1616"/>
              <a:ext cx="37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6 s</a:t>
              </a:r>
              <a:endPara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4589" name="Rectangle 31"/>
            <p:cNvSpPr/>
            <p:nvPr/>
          </p:nvSpPr>
          <p:spPr>
            <a:xfrm>
              <a:off x="2971" y="2568"/>
              <a:ext cx="49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13 s</a:t>
              </a:r>
              <a:endPara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4590" name="AutoShape 33"/>
            <p:cNvSpPr/>
            <p:nvPr/>
          </p:nvSpPr>
          <p:spPr>
            <a:xfrm rot="5400000">
              <a:off x="1860" y="1200"/>
              <a:ext cx="272" cy="1588"/>
            </a:xfrm>
            <a:prstGeom prst="leftBrace">
              <a:avLst>
                <a:gd name="adj1" fmla="val 48651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24591" name="AutoShape 34"/>
            <p:cNvSpPr/>
            <p:nvPr/>
          </p:nvSpPr>
          <p:spPr>
            <a:xfrm rot="5400000">
              <a:off x="3538" y="1200"/>
              <a:ext cx="272" cy="1588"/>
            </a:xfrm>
            <a:prstGeom prst="leftBrace">
              <a:avLst>
                <a:gd name="adj1" fmla="val 48651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24592" name="AutoShape 35"/>
            <p:cNvSpPr/>
            <p:nvPr/>
          </p:nvSpPr>
          <p:spPr>
            <a:xfrm rot="-5400000" flipV="1">
              <a:off x="2676" y="957"/>
              <a:ext cx="272" cy="3221"/>
            </a:xfrm>
            <a:prstGeom prst="leftBrace">
              <a:avLst>
                <a:gd name="adj1" fmla="val 98682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24593" name="Rectangle 36"/>
            <p:cNvSpPr/>
            <p:nvPr/>
          </p:nvSpPr>
          <p:spPr>
            <a:xfrm>
              <a:off x="2336" y="2568"/>
              <a:ext cx="69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solidFill>
                    <a:srgbClr val="0066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100 m</a:t>
              </a:r>
              <a:endParaRPr lang="en-US" altLang="zh-CN" sz="2800" b="1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4594" name="Rectangle 37"/>
            <p:cNvSpPr/>
            <p:nvPr/>
          </p:nvSpPr>
          <p:spPr>
            <a:xfrm>
              <a:off x="1655" y="2024"/>
              <a:ext cx="7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latin typeface="Times New Roman" panose="02020603050405020304" pitchFamily="18" charset="0"/>
                  <a:ea typeface="楷体_GB2312" pitchFamily="49" charset="-122"/>
                </a:rPr>
                <a:t>8.3 m/s</a:t>
              </a:r>
              <a:endParaRPr lang="zh-CN" altLang="en-US" sz="28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4595" name="Rectangle 38"/>
            <p:cNvSpPr/>
            <p:nvPr/>
          </p:nvSpPr>
          <p:spPr>
            <a:xfrm>
              <a:off x="3379" y="2024"/>
              <a:ext cx="7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latin typeface="Times New Roman" panose="02020603050405020304" pitchFamily="18" charset="0"/>
                  <a:ea typeface="楷体_GB2312" pitchFamily="49" charset="-122"/>
                </a:rPr>
                <a:t>7.1 m/s</a:t>
              </a:r>
              <a:endParaRPr lang="zh-CN" altLang="en-US" sz="28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4596" name="Rectangle 39"/>
            <p:cNvSpPr/>
            <p:nvPr/>
          </p:nvSpPr>
          <p:spPr>
            <a:xfrm>
              <a:off x="2517" y="2251"/>
              <a:ext cx="7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 b="1" dirty="0">
                  <a:latin typeface="Times New Roman" panose="02020603050405020304" pitchFamily="18" charset="0"/>
                  <a:ea typeface="楷体_GB2312" pitchFamily="49" charset="-122"/>
                </a:rPr>
                <a:t>7.7 m/s</a:t>
              </a:r>
              <a:endParaRPr lang="zh-CN" altLang="en-US" sz="28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pic>
        <p:nvPicPr>
          <p:cNvPr id="24581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圆角矩形 21"/>
          <p:cNvSpPr/>
          <p:nvPr>
            <p:custDataLst>
              <p:tags r:id="rId3"/>
            </p:custDataLst>
          </p:nvPr>
        </p:nvSpPr>
        <p:spPr>
          <a:xfrm>
            <a:off x="323850" y="404813"/>
            <a:ext cx="3549650" cy="731837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等时间，求平均速度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pic>
        <p:nvPicPr>
          <p:cNvPr id="24580" name="Picture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7950" y="1576388"/>
            <a:ext cx="8918575" cy="3114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35560" y="2924810"/>
            <a:ext cx="9072880" cy="20161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2" grpId="0" animBg="1"/>
      <p:bldP spid="2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5" name="Picture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7950" y="1484313"/>
            <a:ext cx="8820150" cy="3676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圆角矩形 21"/>
          <p:cNvSpPr/>
          <p:nvPr>
            <p:custDataLst>
              <p:tags r:id="rId5"/>
            </p:custDataLst>
          </p:nvPr>
        </p:nvSpPr>
        <p:spPr>
          <a:xfrm>
            <a:off x="323850" y="404813"/>
            <a:ext cx="3549650" cy="731837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等路程，求平均速度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560" y="2924810"/>
            <a:ext cx="9072880" cy="20161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2" grpId="0" bldLvl="0" animBg="1"/>
      <p:bldP spid="2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62" name="组合 6"/>
          <p:cNvGrpSpPr/>
          <p:nvPr>
            <p:custDataLst>
              <p:tags r:id="rId1"/>
            </p:custDataLst>
          </p:nvPr>
        </p:nvGrpSpPr>
        <p:grpSpPr>
          <a:xfrm>
            <a:off x="5580063" y="1339850"/>
            <a:ext cx="2278062" cy="2197100"/>
            <a:chOff x="5263149" y="333375"/>
            <a:chExt cx="3216275" cy="3046916"/>
          </a:xfrm>
        </p:grpSpPr>
        <p:cxnSp>
          <p:nvCxnSpPr>
            <p:cNvPr id="66563" name="直接连接符 400385"/>
            <p:cNvCxnSpPr/>
            <p:nvPr>
              <p:custDataLst>
                <p:tags r:id="rId2"/>
              </p:custDataLst>
            </p:nvPr>
          </p:nvCxnSpPr>
          <p:spPr>
            <a:xfrm>
              <a:off x="5623512" y="2781300"/>
              <a:ext cx="273526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6564" name="直接连接符 400386"/>
            <p:cNvCxnSpPr/>
            <p:nvPr>
              <p:custDataLst>
                <p:tags r:id="rId3"/>
              </p:custDataLst>
            </p:nvPr>
          </p:nvCxnSpPr>
          <p:spPr>
            <a:xfrm flipH="1" flipV="1">
              <a:off x="5623512" y="477838"/>
              <a:ext cx="0" cy="230346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6565" name="文本框 400387"/>
            <p:cNvSpPr/>
            <p:nvPr>
              <p:custDataLst>
                <p:tags r:id="rId4"/>
              </p:custDataLst>
            </p:nvPr>
          </p:nvSpPr>
          <p:spPr>
            <a:xfrm>
              <a:off x="5315537" y="2636838"/>
              <a:ext cx="336550" cy="63867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o</a:t>
              </a:r>
              <a:endParaRPr lang="en-US" altLang="zh-CN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6566" name="文本框 400388"/>
            <p:cNvSpPr/>
            <p:nvPr>
              <p:custDataLst>
                <p:tags r:id="rId5"/>
              </p:custDataLst>
            </p:nvPr>
          </p:nvSpPr>
          <p:spPr>
            <a:xfrm>
              <a:off x="8195262" y="2741613"/>
              <a:ext cx="284162" cy="63867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67" name="文本框 400389"/>
            <p:cNvSpPr/>
            <p:nvPr>
              <p:custDataLst>
                <p:tags r:id="rId6"/>
              </p:custDataLst>
            </p:nvPr>
          </p:nvSpPr>
          <p:spPr>
            <a:xfrm>
              <a:off x="5263149" y="333375"/>
              <a:ext cx="312738" cy="63867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s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cxnSp>
          <p:nvCxnSpPr>
            <p:cNvPr id="66568" name="直接连接符 400390"/>
            <p:cNvCxnSpPr/>
            <p:nvPr>
              <p:custDataLst>
                <p:tags r:id="rId7"/>
              </p:custDataLst>
            </p:nvPr>
          </p:nvCxnSpPr>
          <p:spPr>
            <a:xfrm>
              <a:off x="5623512" y="1630363"/>
              <a:ext cx="2232025" cy="0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</p:grpSp>
      <p:sp>
        <p:nvSpPr>
          <p:cNvPr id="66569" name="文本框 400397"/>
          <p:cNvSpPr/>
          <p:nvPr>
            <p:custDataLst>
              <p:tags r:id="rId8"/>
            </p:custDataLst>
          </p:nvPr>
        </p:nvSpPr>
        <p:spPr>
          <a:xfrm>
            <a:off x="6256338" y="3160713"/>
            <a:ext cx="1603375" cy="4603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静止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6570" name="组合 3"/>
          <p:cNvGrpSpPr/>
          <p:nvPr>
            <p:custDataLst>
              <p:tags r:id="rId9"/>
            </p:custDataLst>
          </p:nvPr>
        </p:nvGrpSpPr>
        <p:grpSpPr>
          <a:xfrm>
            <a:off x="863600" y="1106488"/>
            <a:ext cx="2757488" cy="2074862"/>
            <a:chOff x="1414" y="1319"/>
            <a:chExt cx="4344" cy="3267"/>
          </a:xfrm>
        </p:grpSpPr>
        <p:grpSp>
          <p:nvGrpSpPr>
            <p:cNvPr id="66571" name="组合 5"/>
            <p:cNvGrpSpPr/>
            <p:nvPr>
              <p:custDataLst>
                <p:tags r:id="rId10"/>
              </p:custDataLst>
            </p:nvPr>
          </p:nvGrpSpPr>
          <p:grpSpPr>
            <a:xfrm>
              <a:off x="1414" y="1523"/>
              <a:ext cx="3498" cy="2954"/>
              <a:chOff x="560181" y="505619"/>
              <a:chExt cx="3097212" cy="2385518"/>
            </a:xfrm>
          </p:grpSpPr>
          <p:cxnSp>
            <p:nvCxnSpPr>
              <p:cNvPr id="66572" name="直接连接符 400391"/>
              <p:cNvCxnSpPr/>
              <p:nvPr>
                <p:custDataLst>
                  <p:tags r:id="rId11"/>
                </p:custDataLst>
              </p:nvPr>
            </p:nvCxnSpPr>
            <p:spPr>
              <a:xfrm>
                <a:off x="849106" y="2664619"/>
                <a:ext cx="280828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tailEnd type="triangle"/>
              </a:ln>
            </p:spPr>
          </p:cxnSp>
          <p:cxnSp>
            <p:nvCxnSpPr>
              <p:cNvPr id="66573" name="直接连接符 400392"/>
              <p:cNvCxnSpPr/>
              <p:nvPr>
                <p:custDataLst>
                  <p:tags r:id="rId12"/>
                </p:custDataLst>
              </p:nvPr>
            </p:nvCxnSpPr>
            <p:spPr>
              <a:xfrm flipH="1" flipV="1">
                <a:off x="849106" y="505619"/>
                <a:ext cx="0" cy="215900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tailEnd type="triangle"/>
              </a:ln>
            </p:spPr>
          </p:cxnSp>
          <p:sp>
            <p:nvSpPr>
              <p:cNvPr id="66574" name="文本框 400393"/>
              <p:cNvSpPr/>
              <p:nvPr>
                <p:custDataLst>
                  <p:tags r:id="rId13"/>
                </p:custDataLst>
              </p:nvPr>
            </p:nvSpPr>
            <p:spPr>
              <a:xfrm>
                <a:off x="560181" y="2305844"/>
                <a:ext cx="576262" cy="585293"/>
              </a:xfrm>
              <a:prstGeom prst="rect">
                <a:avLst/>
              </a:prstGeom>
              <a:noFill/>
              <a:ln w="25400"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400">
                    <a:latin typeface="Book Antiqua" panose="02040602050305030304" pitchFamily="18" charset="0"/>
                    <a:ea typeface="MS UI Gothic" panose="020B0600070205080204" pitchFamily="34" charset="-128"/>
                  </a:rPr>
                  <a:t>o</a:t>
                </a:r>
                <a:endPara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endParaRPr>
              </a:p>
            </p:txBody>
          </p:sp>
        </p:grpSp>
        <p:sp>
          <p:nvSpPr>
            <p:cNvPr id="66575" name="文本框 400394"/>
            <p:cNvSpPr/>
            <p:nvPr>
              <p:custDataLst>
                <p:tags r:id="rId14"/>
              </p:custDataLst>
            </p:nvPr>
          </p:nvSpPr>
          <p:spPr>
            <a:xfrm>
              <a:off x="4819" y="3861"/>
              <a:ext cx="939" cy="725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t/s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76" name="文本框 400395"/>
            <p:cNvSpPr/>
            <p:nvPr>
              <p:custDataLst>
                <p:tags r:id="rId15"/>
              </p:custDataLst>
            </p:nvPr>
          </p:nvSpPr>
          <p:spPr>
            <a:xfrm>
              <a:off x="1740" y="1319"/>
              <a:ext cx="1463" cy="725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s/m</a:t>
              </a:r>
              <a:endParaRPr lang="zh-CN" altLang="en-US" sz="2400">
                <a:latin typeface="Book Antiqua" panose="02040602050305030304" pitchFamily="18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66577" name="直接连接符 400396"/>
          <p:cNvCxnSpPr/>
          <p:nvPr>
            <p:custDataLst>
              <p:tags r:id="rId16"/>
            </p:custDataLst>
          </p:nvPr>
        </p:nvCxnSpPr>
        <p:spPr>
          <a:xfrm flipV="1">
            <a:off x="1069975" y="1631950"/>
            <a:ext cx="1123950" cy="1317625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</a:ln>
        </p:spPr>
      </p:cxnSp>
      <p:sp>
        <p:nvSpPr>
          <p:cNvPr id="66578" name="文本框 400398"/>
          <p:cNvSpPr/>
          <p:nvPr>
            <p:custDataLst>
              <p:tags r:id="rId17"/>
            </p:custDataLst>
          </p:nvPr>
        </p:nvSpPr>
        <p:spPr>
          <a:xfrm>
            <a:off x="925513" y="3151188"/>
            <a:ext cx="2373312" cy="4603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匀速直线运动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6579" name="组合 7"/>
          <p:cNvGrpSpPr/>
          <p:nvPr>
            <p:custDataLst>
              <p:tags r:id="rId18"/>
            </p:custDataLst>
          </p:nvPr>
        </p:nvGrpSpPr>
        <p:grpSpPr>
          <a:xfrm>
            <a:off x="5788025" y="4243388"/>
            <a:ext cx="2465388" cy="2044700"/>
            <a:chOff x="5652087" y="3603298"/>
            <a:chExt cx="3308350" cy="2974848"/>
          </a:xfrm>
        </p:grpSpPr>
        <p:cxnSp>
          <p:nvCxnSpPr>
            <p:cNvPr id="66580" name="直接连接符 400399"/>
            <p:cNvCxnSpPr/>
            <p:nvPr>
              <p:custDataLst>
                <p:tags r:id="rId19"/>
              </p:custDataLst>
            </p:nvPr>
          </p:nvCxnSpPr>
          <p:spPr>
            <a:xfrm>
              <a:off x="6155324" y="5908348"/>
              <a:ext cx="27352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6581" name="直接连接符 400400"/>
            <p:cNvCxnSpPr/>
            <p:nvPr>
              <p:custDataLst>
                <p:tags r:id="rId20"/>
              </p:custDataLst>
            </p:nvPr>
          </p:nvCxnSpPr>
          <p:spPr>
            <a:xfrm flipH="1" flipV="1">
              <a:off x="6155324" y="3676323"/>
              <a:ext cx="0" cy="22320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6582" name="文本框 400401"/>
            <p:cNvSpPr/>
            <p:nvPr>
              <p:custDataLst>
                <p:tags r:id="rId21"/>
              </p:custDataLst>
            </p:nvPr>
          </p:nvSpPr>
          <p:spPr>
            <a:xfrm>
              <a:off x="5867987" y="5763885"/>
              <a:ext cx="350837" cy="66979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83" name="文本框 400402"/>
            <p:cNvSpPr/>
            <p:nvPr>
              <p:custDataLst>
                <p:tags r:id="rId22"/>
              </p:custDataLst>
            </p:nvPr>
          </p:nvSpPr>
          <p:spPr>
            <a:xfrm>
              <a:off x="8676274" y="5908348"/>
              <a:ext cx="284163" cy="66979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84" name="文本框 400403"/>
            <p:cNvSpPr/>
            <p:nvPr>
              <p:custDataLst>
                <p:tags r:id="rId23"/>
              </p:custDataLst>
            </p:nvPr>
          </p:nvSpPr>
          <p:spPr>
            <a:xfrm>
              <a:off x="5652087" y="3603298"/>
              <a:ext cx="431800" cy="669798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MS UI Gothic" panose="020B0600070205080204" pitchFamily="34" charset="-128"/>
                </a:rPr>
                <a:t>v</a:t>
              </a:r>
              <a:endParaRPr lang="en-US" altLang="zh-CN" sz="2400" i="1">
                <a:latin typeface="Times New Roman" panose="02020603050405020304" pitchFamily="18" charset="0"/>
                <a:ea typeface="MS UI Gothic" panose="020B0600070205080204" pitchFamily="34" charset="-128"/>
              </a:endParaRPr>
            </a:p>
          </p:txBody>
        </p:sp>
        <p:cxnSp>
          <p:nvCxnSpPr>
            <p:cNvPr id="66585" name="直接连接符 400404"/>
            <p:cNvCxnSpPr/>
            <p:nvPr>
              <p:custDataLst>
                <p:tags r:id="rId24"/>
              </p:custDataLst>
            </p:nvPr>
          </p:nvCxnSpPr>
          <p:spPr>
            <a:xfrm>
              <a:off x="6155324" y="4827260"/>
              <a:ext cx="2160588" cy="0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</p:grpSp>
      <p:sp>
        <p:nvSpPr>
          <p:cNvPr id="66586" name="文本框 400411"/>
          <p:cNvSpPr/>
          <p:nvPr>
            <p:custDataLst>
              <p:tags r:id="rId25"/>
            </p:custDataLst>
          </p:nvPr>
        </p:nvSpPr>
        <p:spPr>
          <a:xfrm>
            <a:off x="6038850" y="6092825"/>
            <a:ext cx="2443163" cy="4603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匀速直线运动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6587" name="组合 8"/>
          <p:cNvGrpSpPr/>
          <p:nvPr>
            <p:custDataLst>
              <p:tags r:id="rId26"/>
            </p:custDataLst>
          </p:nvPr>
        </p:nvGrpSpPr>
        <p:grpSpPr>
          <a:xfrm>
            <a:off x="739775" y="4178300"/>
            <a:ext cx="2640013" cy="2335213"/>
            <a:chOff x="598879" y="3603298"/>
            <a:chExt cx="3657600" cy="2871271"/>
          </a:xfrm>
        </p:grpSpPr>
        <p:cxnSp>
          <p:nvCxnSpPr>
            <p:cNvPr id="66588" name="直接连接符 400405"/>
            <p:cNvCxnSpPr/>
            <p:nvPr>
              <p:custDataLst>
                <p:tags r:id="rId27"/>
              </p:custDataLst>
            </p:nvPr>
          </p:nvCxnSpPr>
          <p:spPr>
            <a:xfrm>
              <a:off x="1032266" y="5979786"/>
              <a:ext cx="280828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6589" name="直接连接符 400406"/>
            <p:cNvCxnSpPr/>
            <p:nvPr>
              <p:custDataLst>
                <p:tags r:id="rId28"/>
              </p:custDataLst>
            </p:nvPr>
          </p:nvCxnSpPr>
          <p:spPr>
            <a:xfrm flipH="1" flipV="1">
              <a:off x="1032266" y="3819198"/>
              <a:ext cx="0" cy="2160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6590" name="文本框 400407"/>
            <p:cNvSpPr/>
            <p:nvPr>
              <p:custDataLst>
                <p:tags r:id="rId29"/>
              </p:custDataLst>
            </p:nvPr>
          </p:nvSpPr>
          <p:spPr>
            <a:xfrm>
              <a:off x="743341" y="5835323"/>
              <a:ext cx="488950" cy="56622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91" name="文本框 400408"/>
            <p:cNvSpPr/>
            <p:nvPr>
              <p:custDataLst>
                <p:tags r:id="rId30"/>
              </p:custDataLst>
            </p:nvPr>
          </p:nvSpPr>
          <p:spPr>
            <a:xfrm>
              <a:off x="3767529" y="5908348"/>
              <a:ext cx="488950" cy="56622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592" name="文本框 400409"/>
            <p:cNvSpPr/>
            <p:nvPr>
              <p:custDataLst>
                <p:tags r:id="rId31"/>
              </p:custDataLst>
            </p:nvPr>
          </p:nvSpPr>
          <p:spPr>
            <a:xfrm>
              <a:off x="598879" y="3603298"/>
              <a:ext cx="319087" cy="56622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 i="1">
                  <a:latin typeface="Times New Roman" panose="02020603050405020304" pitchFamily="18" charset="0"/>
                  <a:ea typeface="MS UI Gothic" panose="020B0600070205080204" pitchFamily="34" charset="-128"/>
                </a:rPr>
                <a:t>v</a:t>
              </a:r>
              <a:endParaRPr lang="en-US" altLang="zh-CN" sz="2400" i="1">
                <a:latin typeface="Times New Roman" panose="02020603050405020304" pitchFamily="18" charset="0"/>
                <a:ea typeface="MS UI Gothic" panose="020B0600070205080204" pitchFamily="34" charset="-128"/>
              </a:endParaRPr>
            </a:p>
          </p:txBody>
        </p:sp>
        <p:cxnSp>
          <p:nvCxnSpPr>
            <p:cNvPr id="66593" name="直接连接符 400410"/>
            <p:cNvCxnSpPr/>
            <p:nvPr>
              <p:custDataLst>
                <p:tags r:id="rId32"/>
              </p:custDataLst>
            </p:nvPr>
          </p:nvCxnSpPr>
          <p:spPr>
            <a:xfrm flipV="1">
              <a:off x="1019566" y="4336723"/>
              <a:ext cx="1655763" cy="1655763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</p:grpSp>
      <p:sp>
        <p:nvSpPr>
          <p:cNvPr id="66594" name="文本框 400412"/>
          <p:cNvSpPr/>
          <p:nvPr>
            <p:custDataLst>
              <p:tags r:id="rId33"/>
            </p:custDataLst>
          </p:nvPr>
        </p:nvSpPr>
        <p:spPr>
          <a:xfrm>
            <a:off x="1331913" y="6183313"/>
            <a:ext cx="1666875" cy="4603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变速运动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4" name="TextBox 1"/>
          <p:cNvSpPr txBox="1"/>
          <p:nvPr>
            <p:custDataLst>
              <p:tags r:id="rId34"/>
            </p:custDataLst>
          </p:nvPr>
        </p:nvSpPr>
        <p:spPr>
          <a:xfrm>
            <a:off x="287338" y="268923"/>
            <a:ext cx="385572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0066CC"/>
                </a:solidFill>
                <a:latin typeface="宋体" panose="02010600030101010101" pitchFamily="2" charset="-122"/>
              </a:rPr>
              <a:t>五、分析运动图像</a:t>
            </a:r>
            <a:endParaRPr lang="zh-CN" altLang="en-US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 fill="hold"/>
                                        <p:tgtEl>
                                          <p:spTgt spid="66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 fill="hold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 fill="hold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 fill="hold"/>
                                        <p:tgtEl>
                                          <p:spTgt spid="66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 fill="hold"/>
                                        <p:tgtEl>
                                          <p:spTgt spid="66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 fill="hold"/>
                                        <p:tgtEl>
                                          <p:spTgt spid="66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 fill="hold"/>
                                        <p:tgtEl>
                                          <p:spTgt spid="66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6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6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9" grpId="0"/>
      <p:bldP spid="66578" grpId="0"/>
      <p:bldP spid="66586" grpId="0"/>
      <p:bldP spid="6659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文本框 377858"/>
          <p:cNvSpPr/>
          <p:nvPr>
            <p:custDataLst>
              <p:tags r:id="rId1"/>
            </p:custDataLst>
          </p:nvPr>
        </p:nvSpPr>
        <p:spPr>
          <a:xfrm>
            <a:off x="611188" y="1416050"/>
            <a:ext cx="7467600" cy="1203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30000"/>
              </a:lnSpc>
              <a:spcBef>
                <a:spcPct val="50000"/>
              </a:spcBef>
              <a:buClrTx/>
              <a:buFont typeface="Wingdings" panose="05000000000000000000" pitchFamily="2" charset="2"/>
              <a:buChar char="v"/>
            </a:pPr>
            <a:r>
              <a:rPr lang="en-US" altLang="zh-CN" sz="2800" b="1">
                <a:solidFill>
                  <a:srgbClr val="FC1806"/>
                </a:solidFill>
                <a:latin typeface="Times New Roman" panose="02020603050405020304" pitchFamily="18" charset="0"/>
                <a:ea typeface="楷体_GB2312" pitchFamily="49" charset="-122"/>
              </a:rPr>
              <a:t>    </a:t>
            </a:r>
            <a:r>
              <a:rPr lang="zh-CN" altLang="en-US" sz="2800" b="1">
                <a:solidFill>
                  <a:srgbClr val="FC1806"/>
                </a:solidFill>
                <a:latin typeface="Times New Roman" panose="02020603050405020304" pitchFamily="18" charset="0"/>
                <a:ea typeface="楷体_GB2312" pitchFamily="49" charset="-122"/>
              </a:rPr>
              <a:t>思考：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如图所示甲、乙两物体的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s-t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图象</a:t>
            </a:r>
            <a:r>
              <a:rPr lang="zh-CN" altLang="en-US" sz="2800" b="1">
                <a:latin typeface="Times New Roman" panose="02020603050405020304" pitchFamily="18" charset="0"/>
                <a:ea typeface="楷体_GB2312" pitchFamily="49" charset="-122"/>
              </a:rPr>
              <a:t>；谁运动得比较快？</a:t>
            </a:r>
            <a:endParaRPr lang="zh-CN" altLang="en-US" sz="28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67587" name="组合 4"/>
          <p:cNvGrpSpPr/>
          <p:nvPr>
            <p:custDataLst>
              <p:tags r:id="rId2"/>
            </p:custDataLst>
          </p:nvPr>
        </p:nvGrpSpPr>
        <p:grpSpPr>
          <a:xfrm>
            <a:off x="1978025" y="3429000"/>
            <a:ext cx="2298700" cy="2552700"/>
            <a:chOff x="1978025" y="3429000"/>
            <a:chExt cx="2298700" cy="2552700"/>
          </a:xfrm>
        </p:grpSpPr>
        <p:sp>
          <p:nvSpPr>
            <p:cNvPr id="67588" name="文本框 377869"/>
            <p:cNvSpPr/>
            <p:nvPr>
              <p:custDataLst>
                <p:tags r:id="rId3"/>
              </p:custDataLst>
            </p:nvPr>
          </p:nvSpPr>
          <p:spPr>
            <a:xfrm>
              <a:off x="1978025" y="3429000"/>
              <a:ext cx="614363" cy="6350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en-US" altLang="zh-CN" sz="2800">
                  <a:latin typeface="Times New Roman" panose="02020603050405020304" pitchFamily="18" charset="0"/>
                </a:rPr>
                <a:t>90</a:t>
              </a:r>
              <a:endParaRPr lang="en-US" altLang="zh-CN" sz="2800" u="sng">
                <a:latin typeface="Arial" panose="020B0604020202020204" pitchFamily="34" charset="0"/>
              </a:endParaRPr>
            </a:p>
          </p:txBody>
        </p:sp>
        <p:cxnSp>
          <p:nvCxnSpPr>
            <p:cNvPr id="67589" name="直接连接符 377861"/>
            <p:cNvCxnSpPr/>
            <p:nvPr>
              <p:custDataLst>
                <p:tags r:id="rId4"/>
              </p:custDataLst>
            </p:nvPr>
          </p:nvCxnSpPr>
          <p:spPr>
            <a:xfrm>
              <a:off x="2484438" y="3644900"/>
              <a:ext cx="143986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7590" name="直接连接符 377863"/>
            <p:cNvCxnSpPr/>
            <p:nvPr>
              <p:custDataLst>
                <p:tags r:id="rId5"/>
              </p:custDataLst>
            </p:nvPr>
          </p:nvCxnSpPr>
          <p:spPr>
            <a:xfrm>
              <a:off x="3924300" y="3644900"/>
              <a:ext cx="1588" cy="19050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</a:ln>
          </p:spPr>
        </p:cxnSp>
        <p:sp>
          <p:nvSpPr>
            <p:cNvPr id="67591" name="文本框 377867"/>
            <p:cNvSpPr/>
            <p:nvPr>
              <p:custDataLst>
                <p:tags r:id="rId6"/>
              </p:custDataLst>
            </p:nvPr>
          </p:nvSpPr>
          <p:spPr>
            <a:xfrm>
              <a:off x="3663950" y="5518150"/>
              <a:ext cx="612775" cy="4635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en-US" altLang="zh-CN" sz="2800">
                  <a:latin typeface="Times New Roman" panose="02020603050405020304" pitchFamily="18" charset="0"/>
                </a:rPr>
                <a:t>10</a:t>
              </a:r>
              <a:endParaRPr lang="en-US" altLang="zh-CN" sz="2800" u="sng">
                <a:latin typeface="Arial" panose="020B0604020202020204" pitchFamily="34" charset="0"/>
              </a:endParaRPr>
            </a:p>
          </p:txBody>
        </p:sp>
      </p:grpSp>
      <p:grpSp>
        <p:nvGrpSpPr>
          <p:cNvPr id="67592" name="组合 2"/>
          <p:cNvGrpSpPr/>
          <p:nvPr>
            <p:custDataLst>
              <p:tags r:id="rId7"/>
            </p:custDataLst>
          </p:nvPr>
        </p:nvGrpSpPr>
        <p:grpSpPr>
          <a:xfrm>
            <a:off x="2487613" y="3644900"/>
            <a:ext cx="1433512" cy="1905000"/>
            <a:chOff x="2487613" y="3644900"/>
            <a:chExt cx="1433512" cy="1905000"/>
          </a:xfrm>
        </p:grpSpPr>
        <p:cxnSp>
          <p:nvCxnSpPr>
            <p:cNvPr id="67593" name="直接连接符 377864"/>
            <p:cNvCxnSpPr/>
            <p:nvPr>
              <p:custDataLst>
                <p:tags r:id="rId8"/>
              </p:custDataLst>
            </p:nvPr>
          </p:nvCxnSpPr>
          <p:spPr>
            <a:xfrm flipV="1">
              <a:off x="2487613" y="3644900"/>
              <a:ext cx="1433512" cy="19050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</p:cxnSp>
        <p:sp>
          <p:nvSpPr>
            <p:cNvPr id="67594" name="文本框 377870"/>
            <p:cNvSpPr/>
            <p:nvPr>
              <p:custDataLst>
                <p:tags r:id="rId9"/>
              </p:custDataLst>
            </p:nvPr>
          </p:nvSpPr>
          <p:spPr>
            <a:xfrm>
              <a:off x="3205163" y="3644900"/>
              <a:ext cx="612775" cy="6334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zh-CN" altLang="en-US" sz="2800">
                  <a:latin typeface="Times New Roman" panose="02020603050405020304" pitchFamily="18" charset="0"/>
                  <a:ea typeface="宋体" panose="02010600030101010101" pitchFamily="2" charset="-122"/>
                </a:rPr>
                <a:t>甲</a:t>
              </a:r>
              <a:endParaRPr lang="zh-CN" altLang="en-US" sz="2800" u="sng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7595" name="组合 3"/>
          <p:cNvGrpSpPr/>
          <p:nvPr>
            <p:custDataLst>
              <p:tags r:id="rId10"/>
            </p:custDataLst>
          </p:nvPr>
        </p:nvGrpSpPr>
        <p:grpSpPr>
          <a:xfrm>
            <a:off x="2487613" y="3644900"/>
            <a:ext cx="3235325" cy="1903413"/>
            <a:chOff x="2487613" y="3644900"/>
            <a:chExt cx="3235325" cy="1903413"/>
          </a:xfrm>
        </p:grpSpPr>
        <p:cxnSp>
          <p:nvCxnSpPr>
            <p:cNvPr id="67596" name="直接连接符 377865"/>
            <p:cNvCxnSpPr/>
            <p:nvPr>
              <p:custDataLst>
                <p:tags r:id="rId11"/>
              </p:custDataLst>
            </p:nvPr>
          </p:nvCxnSpPr>
          <p:spPr>
            <a:xfrm flipV="1">
              <a:off x="2487613" y="3644900"/>
              <a:ext cx="3070225" cy="19034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</p:cxnSp>
        <p:sp>
          <p:nvSpPr>
            <p:cNvPr id="67597" name="文本框 377871"/>
            <p:cNvSpPr/>
            <p:nvPr>
              <p:custDataLst>
                <p:tags r:id="rId12"/>
              </p:custDataLst>
            </p:nvPr>
          </p:nvSpPr>
          <p:spPr>
            <a:xfrm>
              <a:off x="5110163" y="3860800"/>
              <a:ext cx="612775" cy="6365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zh-CN" altLang="en-US" sz="2800">
                  <a:latin typeface="Times New Roman" panose="02020603050405020304" pitchFamily="18" charset="0"/>
                  <a:ea typeface="宋体" panose="02010600030101010101" pitchFamily="2" charset="-122"/>
                </a:rPr>
                <a:t>乙</a:t>
              </a:r>
              <a:endParaRPr lang="zh-CN" altLang="en-US" sz="2800" u="sng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67598" name="直接连接符 377872"/>
          <p:cNvCxnSpPr/>
          <p:nvPr>
            <p:custDataLst>
              <p:tags r:id="rId13"/>
            </p:custDataLst>
          </p:nvPr>
        </p:nvCxnSpPr>
        <p:spPr>
          <a:xfrm flipH="1">
            <a:off x="2484438" y="4670425"/>
            <a:ext cx="1431925" cy="1588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</a:ln>
        </p:spPr>
      </p:cxnSp>
      <p:grpSp>
        <p:nvGrpSpPr>
          <p:cNvPr id="67599" name="组合 1"/>
          <p:cNvGrpSpPr/>
          <p:nvPr>
            <p:custDataLst>
              <p:tags r:id="rId14"/>
            </p:custDataLst>
          </p:nvPr>
        </p:nvGrpSpPr>
        <p:grpSpPr>
          <a:xfrm>
            <a:off x="2051050" y="2636838"/>
            <a:ext cx="4918075" cy="3154362"/>
            <a:chOff x="2051050" y="2636838"/>
            <a:chExt cx="4918075" cy="3154362"/>
          </a:xfrm>
        </p:grpSpPr>
        <p:cxnSp>
          <p:nvCxnSpPr>
            <p:cNvPr id="67600" name="直接连接符 377859"/>
            <p:cNvCxnSpPr/>
            <p:nvPr>
              <p:custDataLst>
                <p:tags r:id="rId15"/>
              </p:custDataLst>
            </p:nvPr>
          </p:nvCxnSpPr>
          <p:spPr>
            <a:xfrm>
              <a:off x="2484438" y="5584825"/>
              <a:ext cx="3479800" cy="15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tailEnd type="triangle" len="lg"/>
            </a:ln>
          </p:spPr>
        </p:cxnSp>
        <p:cxnSp>
          <p:nvCxnSpPr>
            <p:cNvPr id="67601" name="直接连接符 377860"/>
            <p:cNvCxnSpPr/>
            <p:nvPr>
              <p:custDataLst>
                <p:tags r:id="rId16"/>
              </p:custDataLst>
            </p:nvPr>
          </p:nvCxnSpPr>
          <p:spPr>
            <a:xfrm flipV="1">
              <a:off x="2484438" y="3065463"/>
              <a:ext cx="1587" cy="25400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tailEnd type="triangle" len="lg"/>
            </a:ln>
          </p:spPr>
        </p:cxnSp>
        <p:sp>
          <p:nvSpPr>
            <p:cNvPr id="67602" name="文本框 377866"/>
            <p:cNvSpPr/>
            <p:nvPr>
              <p:custDataLst>
                <p:tags r:id="rId17"/>
              </p:custDataLst>
            </p:nvPr>
          </p:nvSpPr>
          <p:spPr>
            <a:xfrm>
              <a:off x="2051050" y="2636838"/>
              <a:ext cx="612775" cy="6350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en-US" altLang="zh-CN" sz="2800">
                  <a:latin typeface="Times New Roman" panose="02020603050405020304" pitchFamily="18" charset="0"/>
                </a:rPr>
                <a:t>s/m</a:t>
              </a:r>
              <a:endParaRPr lang="en-US" altLang="zh-CN" sz="2800" u="sng">
                <a:latin typeface="Arial" panose="020B0604020202020204" pitchFamily="34" charset="0"/>
              </a:endParaRPr>
            </a:p>
          </p:txBody>
        </p:sp>
        <p:sp>
          <p:nvSpPr>
            <p:cNvPr id="67603" name="文本框 377873"/>
            <p:cNvSpPr/>
            <p:nvPr>
              <p:custDataLst>
                <p:tags r:id="rId18"/>
              </p:custDataLst>
            </p:nvPr>
          </p:nvSpPr>
          <p:spPr>
            <a:xfrm>
              <a:off x="6032500" y="5300663"/>
              <a:ext cx="936625" cy="49053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 algn="just"/>
              <a:r>
                <a:rPr lang="en-US" altLang="zh-CN" sz="2800">
                  <a:latin typeface="Times New Roman" panose="02020603050405020304" pitchFamily="18" charset="0"/>
                </a:rPr>
                <a:t>t/s</a:t>
              </a:r>
              <a:endParaRPr lang="en-US" altLang="zh-CN" sz="2800" u="sng">
                <a:latin typeface="Arial" panose="020B0604020202020204" pitchFamily="34" charset="0"/>
              </a:endParaRPr>
            </a:p>
          </p:txBody>
        </p:sp>
      </p:grpSp>
      <p:sp>
        <p:nvSpPr>
          <p:cNvPr id="67604" name="文本框 5"/>
          <p:cNvSpPr/>
          <p:nvPr>
            <p:custDataLst>
              <p:tags r:id="rId19"/>
            </p:custDataLst>
          </p:nvPr>
        </p:nvSpPr>
        <p:spPr>
          <a:xfrm>
            <a:off x="1835150" y="4492625"/>
            <a:ext cx="6572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en-US" altLang="zh-CN" sz="2400">
                <a:latin typeface="Arial" panose="020B0604020202020204" pitchFamily="34" charset="0"/>
              </a:rPr>
              <a:t>40</a:t>
            </a:r>
            <a:endParaRPr lang="zh-CN" altLang="en-US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7605" name="文本框 400413"/>
          <p:cNvSpPr/>
          <p:nvPr>
            <p:custDataLst>
              <p:tags r:id="rId20"/>
            </p:custDataLst>
          </p:nvPr>
        </p:nvSpPr>
        <p:spPr>
          <a:xfrm>
            <a:off x="332105" y="548640"/>
            <a:ext cx="3636963" cy="582613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五、分析运动图像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 fill="hold"/>
                                        <p:tgtEl>
                                          <p:spTgt spid="67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 fill="hold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 fill="hold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 fill="hold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0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71755" y="4748530"/>
            <a:ext cx="8800465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330450" indent="-2330450"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20000"/>
              </a:spcBef>
            </a:pPr>
            <a:r>
              <a:rPr lang="zh-CN" altLang="zh-CN" b="1" dirty="0" smtClean="0">
                <a:solidFill>
                  <a:prstClr val="black"/>
                </a:solidFill>
                <a:sym typeface="+mn-ea"/>
              </a:rPr>
              <a:t>1</a:t>
            </a:r>
            <a:r>
              <a:rPr lang="zh-CN" altLang="en-US" b="1" dirty="0" smtClean="0">
                <a:solidFill>
                  <a:prstClr val="black"/>
                </a:solidFill>
                <a:sym typeface="+mn-ea"/>
              </a:rPr>
              <a:t>．</a:t>
            </a:r>
            <a:r>
              <a:rPr lang="zh-CN" altLang="en-US" b="1" dirty="0" smtClean="0">
                <a:solidFill>
                  <a:srgbClr val="FF0000"/>
                </a:solidFill>
                <a:sym typeface="+mn-ea"/>
              </a:rPr>
              <a:t>时刻：</a:t>
            </a:r>
            <a:r>
              <a:rPr lang="zh-CN" altLang="en-US" b="1" dirty="0" smtClean="0">
                <a:solidFill>
                  <a:prstClr val="black"/>
                </a:solidFill>
                <a:sym typeface="+mn-ea"/>
              </a:rPr>
              <a:t>钟表指示一个读数对应的某一瞬时，也就是</a:t>
            </a:r>
            <a:r>
              <a:rPr lang="zh-CN" altLang="en-US" b="1" dirty="0" smtClean="0">
                <a:solidFill>
                  <a:srgbClr val="FF0000"/>
                </a:solidFill>
                <a:sym typeface="+mn-ea"/>
              </a:rPr>
              <a:t>时刻。</a:t>
            </a:r>
            <a:endParaRPr lang="zh-CN" altLang="en-US" b="1" dirty="0" smtClean="0">
              <a:solidFill>
                <a:prstClr val="black"/>
              </a:solidFill>
              <a:sym typeface="+mn-ea"/>
            </a:endParaRPr>
          </a:p>
          <a:p>
            <a:pPr algn="just" eaLnBrk="1" hangingPunct="1">
              <a:lnSpc>
                <a:spcPct val="100000"/>
              </a:lnSpc>
              <a:spcBef>
                <a:spcPct val="20000"/>
              </a:spcBef>
            </a:pPr>
            <a:r>
              <a:rPr lang="en-US" altLang="zh-CN" b="1"/>
              <a:t>2</a:t>
            </a:r>
            <a:r>
              <a:rPr lang="zh-CN" altLang="en-US" b="1"/>
              <a:t>．</a:t>
            </a:r>
            <a:r>
              <a:rPr lang="zh-CN" altLang="en-US" b="1">
                <a:solidFill>
                  <a:srgbClr val="FF0000"/>
                </a:solidFill>
              </a:rPr>
              <a:t>时间间隔</a:t>
            </a:r>
            <a:r>
              <a:rPr lang="zh-CN" altLang="en-US" b="1"/>
              <a:t>：是指两时刻的间隔，在表示时间的数轴上用线段来表示。时间间隔简称</a:t>
            </a:r>
            <a:r>
              <a:rPr lang="zh-CN" altLang="en-US" b="1">
                <a:solidFill>
                  <a:srgbClr val="FF0000"/>
                </a:solidFill>
              </a:rPr>
              <a:t>时间。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47" name="直接连接符 46"/>
          <p:cNvSpPr>
            <a:spLocks noChangeShapeType="1"/>
          </p:cNvSpPr>
          <p:nvPr/>
        </p:nvSpPr>
        <p:spPr bwMode="auto">
          <a:xfrm>
            <a:off x="2375535" y="1628140"/>
            <a:ext cx="0" cy="792163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" name="直接连接符 47"/>
          <p:cNvSpPr>
            <a:spLocks noChangeShapeType="1"/>
          </p:cNvSpPr>
          <p:nvPr/>
        </p:nvSpPr>
        <p:spPr bwMode="auto">
          <a:xfrm>
            <a:off x="3670935" y="1628140"/>
            <a:ext cx="0" cy="792163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" name="直接连接符 48"/>
          <p:cNvSpPr>
            <a:spLocks noChangeShapeType="1"/>
          </p:cNvSpPr>
          <p:nvPr/>
        </p:nvSpPr>
        <p:spPr bwMode="auto">
          <a:xfrm>
            <a:off x="3959860" y="1628140"/>
            <a:ext cx="0" cy="792163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直接连接符 49"/>
          <p:cNvSpPr>
            <a:spLocks noChangeShapeType="1"/>
          </p:cNvSpPr>
          <p:nvPr/>
        </p:nvSpPr>
        <p:spPr bwMode="auto">
          <a:xfrm>
            <a:off x="5255260" y="1701165"/>
            <a:ext cx="0" cy="792163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 bwMode="auto">
          <a:xfrm>
            <a:off x="1367473" y="2564765"/>
            <a:ext cx="6408737" cy="1028700"/>
            <a:chOff x="0" y="0"/>
            <a:chExt cx="4037" cy="648"/>
          </a:xfrm>
        </p:grpSpPr>
        <p:sp>
          <p:nvSpPr>
            <p:cNvPr id="7193" name="直接连接符 10246"/>
            <p:cNvSpPr>
              <a:spLocks noChangeShapeType="1"/>
            </p:cNvSpPr>
            <p:nvPr/>
          </p:nvSpPr>
          <p:spPr bwMode="auto">
            <a:xfrm>
              <a:off x="0" y="263"/>
              <a:ext cx="3583" cy="0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4" name="直接连接符 10247"/>
            <p:cNvSpPr>
              <a:spLocks noChangeShapeType="1"/>
            </p:cNvSpPr>
            <p:nvPr/>
          </p:nvSpPr>
          <p:spPr bwMode="auto">
            <a:xfrm>
              <a:off x="635" y="81"/>
              <a:ext cx="0" cy="182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直接连接符 10248"/>
            <p:cNvSpPr>
              <a:spLocks noChangeShapeType="1"/>
            </p:cNvSpPr>
            <p:nvPr/>
          </p:nvSpPr>
          <p:spPr bwMode="auto">
            <a:xfrm flipH="1">
              <a:off x="1723" y="0"/>
              <a:ext cx="1" cy="263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6" name="直接连接符 10249"/>
            <p:cNvSpPr>
              <a:spLocks noChangeShapeType="1"/>
            </p:cNvSpPr>
            <p:nvPr/>
          </p:nvSpPr>
          <p:spPr bwMode="auto">
            <a:xfrm flipH="1">
              <a:off x="2811" y="46"/>
              <a:ext cx="1" cy="21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直接连接符 10250"/>
            <p:cNvSpPr>
              <a:spLocks noChangeShapeType="1"/>
            </p:cNvSpPr>
            <p:nvPr/>
          </p:nvSpPr>
          <p:spPr bwMode="auto">
            <a:xfrm>
              <a:off x="1179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8" name="直接连接符 10251"/>
            <p:cNvSpPr>
              <a:spLocks noChangeShapeType="1"/>
            </p:cNvSpPr>
            <p:nvPr/>
          </p:nvSpPr>
          <p:spPr bwMode="auto">
            <a:xfrm>
              <a:off x="907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直接连接符 10252"/>
            <p:cNvSpPr>
              <a:spLocks noChangeShapeType="1"/>
            </p:cNvSpPr>
            <p:nvPr/>
          </p:nvSpPr>
          <p:spPr bwMode="auto">
            <a:xfrm>
              <a:off x="1451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0" name="直接连接符 10253"/>
            <p:cNvSpPr>
              <a:spLocks noChangeShapeType="1"/>
            </p:cNvSpPr>
            <p:nvPr/>
          </p:nvSpPr>
          <p:spPr bwMode="auto">
            <a:xfrm>
              <a:off x="2268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1" name="直接连接符 10254"/>
            <p:cNvSpPr>
              <a:spLocks noChangeShapeType="1"/>
            </p:cNvSpPr>
            <p:nvPr/>
          </p:nvSpPr>
          <p:spPr bwMode="auto">
            <a:xfrm>
              <a:off x="1996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2" name="直接连接符 10255"/>
            <p:cNvSpPr>
              <a:spLocks noChangeShapeType="1"/>
            </p:cNvSpPr>
            <p:nvPr/>
          </p:nvSpPr>
          <p:spPr bwMode="auto">
            <a:xfrm>
              <a:off x="2540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直接连接符 10256"/>
            <p:cNvSpPr>
              <a:spLocks noChangeShapeType="1"/>
            </p:cNvSpPr>
            <p:nvPr/>
          </p:nvSpPr>
          <p:spPr bwMode="auto">
            <a:xfrm>
              <a:off x="363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直接连接符 10257"/>
            <p:cNvSpPr>
              <a:spLocks noChangeShapeType="1"/>
            </p:cNvSpPr>
            <p:nvPr/>
          </p:nvSpPr>
          <p:spPr bwMode="auto">
            <a:xfrm>
              <a:off x="91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5" name="直接连接符 10258"/>
            <p:cNvSpPr>
              <a:spLocks noChangeShapeType="1"/>
            </p:cNvSpPr>
            <p:nvPr/>
          </p:nvSpPr>
          <p:spPr bwMode="auto">
            <a:xfrm>
              <a:off x="635" y="0"/>
              <a:ext cx="0" cy="264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直接连接符 10259"/>
            <p:cNvSpPr>
              <a:spLocks noChangeShapeType="1"/>
            </p:cNvSpPr>
            <p:nvPr/>
          </p:nvSpPr>
          <p:spPr bwMode="auto">
            <a:xfrm>
              <a:off x="3084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直接连接符 10260"/>
            <p:cNvSpPr>
              <a:spLocks noChangeShapeType="1"/>
            </p:cNvSpPr>
            <p:nvPr/>
          </p:nvSpPr>
          <p:spPr bwMode="auto">
            <a:xfrm>
              <a:off x="3356" y="127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8" name="文本框 10261"/>
            <p:cNvSpPr txBox="1">
              <a:spLocks noChangeArrowheads="1"/>
            </p:cNvSpPr>
            <p:nvPr/>
          </p:nvSpPr>
          <p:spPr bwMode="auto">
            <a:xfrm>
              <a:off x="3311" y="308"/>
              <a:ext cx="72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t/h</a:t>
              </a:r>
              <a:endParaRPr lang="en-US" altLang="zh-CN" b="0"/>
            </a:p>
          </p:txBody>
        </p:sp>
        <p:sp>
          <p:nvSpPr>
            <p:cNvPr id="7209" name="文本框 10262"/>
            <p:cNvSpPr txBox="1">
              <a:spLocks noChangeArrowheads="1"/>
            </p:cNvSpPr>
            <p:nvPr/>
          </p:nvSpPr>
          <p:spPr bwMode="auto">
            <a:xfrm>
              <a:off x="453" y="318"/>
              <a:ext cx="36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8</a:t>
              </a:r>
              <a:endParaRPr lang="en-US" altLang="zh-CN" b="0"/>
            </a:p>
          </p:txBody>
        </p:sp>
        <p:sp>
          <p:nvSpPr>
            <p:cNvPr id="7210" name="文本框 10263"/>
            <p:cNvSpPr txBox="1">
              <a:spLocks noChangeArrowheads="1"/>
            </p:cNvSpPr>
            <p:nvPr/>
          </p:nvSpPr>
          <p:spPr bwMode="auto">
            <a:xfrm>
              <a:off x="1587" y="318"/>
              <a:ext cx="36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9</a:t>
              </a:r>
              <a:endParaRPr lang="en-US" altLang="zh-CN" b="0"/>
            </a:p>
          </p:txBody>
        </p:sp>
        <p:sp>
          <p:nvSpPr>
            <p:cNvPr id="7211" name="文本框 10264"/>
            <p:cNvSpPr txBox="1">
              <a:spLocks noChangeArrowheads="1"/>
            </p:cNvSpPr>
            <p:nvPr/>
          </p:nvSpPr>
          <p:spPr bwMode="auto">
            <a:xfrm>
              <a:off x="2631" y="318"/>
              <a:ext cx="499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10</a:t>
              </a:r>
              <a:endParaRPr lang="en-US" altLang="zh-CN" b="0"/>
            </a:p>
          </p:txBody>
        </p:sp>
        <p:sp>
          <p:nvSpPr>
            <p:cNvPr id="7212" name="直接连接符 10265"/>
            <p:cNvSpPr>
              <a:spLocks noChangeShapeType="1"/>
            </p:cNvSpPr>
            <p:nvPr/>
          </p:nvSpPr>
          <p:spPr bwMode="auto">
            <a:xfrm>
              <a:off x="1633" y="136"/>
              <a:ext cx="0" cy="137"/>
            </a:xfrm>
            <a:prstGeom prst="line">
              <a:avLst/>
            </a:prstGeom>
            <a:noFill/>
            <a:ln w="4445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直接连接符 10266"/>
            <p:cNvSpPr>
              <a:spLocks noChangeShapeType="1"/>
            </p:cNvSpPr>
            <p:nvPr/>
          </p:nvSpPr>
          <p:spPr bwMode="auto">
            <a:xfrm>
              <a:off x="2449" y="136"/>
              <a:ext cx="0" cy="137"/>
            </a:xfrm>
            <a:prstGeom prst="line">
              <a:avLst/>
            </a:prstGeom>
            <a:noFill/>
            <a:ln w="4445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3" name="文本框 72"/>
          <p:cNvSpPr txBox="1">
            <a:spLocks noChangeArrowheads="1"/>
          </p:cNvSpPr>
          <p:nvPr/>
        </p:nvSpPr>
        <p:spPr bwMode="auto">
          <a:xfrm>
            <a:off x="2088198" y="696278"/>
            <a:ext cx="4333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b="0"/>
              <a:t>上课</a:t>
            </a:r>
            <a:endParaRPr lang="zh-CN" altLang="en-US" b="0"/>
          </a:p>
        </p:txBody>
      </p:sp>
      <p:sp>
        <p:nvSpPr>
          <p:cNvPr id="74" name="文本框 73"/>
          <p:cNvSpPr txBox="1">
            <a:spLocks noChangeArrowheads="1"/>
          </p:cNvSpPr>
          <p:nvPr/>
        </p:nvSpPr>
        <p:spPr bwMode="auto">
          <a:xfrm>
            <a:off x="3743960" y="696278"/>
            <a:ext cx="4333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b="0"/>
              <a:t>上课</a:t>
            </a:r>
            <a:endParaRPr lang="zh-CN" altLang="en-US" b="0"/>
          </a:p>
        </p:txBody>
      </p:sp>
      <p:sp>
        <p:nvSpPr>
          <p:cNvPr id="75" name="文本框 74"/>
          <p:cNvSpPr txBox="1">
            <a:spLocks noChangeArrowheads="1"/>
          </p:cNvSpPr>
          <p:nvPr/>
        </p:nvSpPr>
        <p:spPr bwMode="auto">
          <a:xfrm>
            <a:off x="3383598" y="696278"/>
            <a:ext cx="4333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b="0"/>
              <a:t>下课</a:t>
            </a:r>
            <a:endParaRPr lang="zh-CN" altLang="en-US" b="0"/>
          </a:p>
        </p:txBody>
      </p:sp>
      <p:sp>
        <p:nvSpPr>
          <p:cNvPr id="76" name="文本框 75"/>
          <p:cNvSpPr txBox="1">
            <a:spLocks noChangeArrowheads="1"/>
          </p:cNvSpPr>
          <p:nvPr/>
        </p:nvSpPr>
        <p:spPr bwMode="auto">
          <a:xfrm>
            <a:off x="4967923" y="696278"/>
            <a:ext cx="4333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b="0"/>
              <a:t>下课</a:t>
            </a:r>
            <a:endParaRPr lang="zh-CN" altLang="en-US" b="0"/>
          </a:p>
        </p:txBody>
      </p:sp>
      <p:sp>
        <p:nvSpPr>
          <p:cNvPr id="77" name="直接连接符 76"/>
          <p:cNvSpPr>
            <a:spLocks noChangeShapeType="1"/>
          </p:cNvSpPr>
          <p:nvPr/>
        </p:nvSpPr>
        <p:spPr bwMode="auto">
          <a:xfrm>
            <a:off x="2375535" y="3001328"/>
            <a:ext cx="0" cy="115252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8" name="直接连接符 77"/>
          <p:cNvSpPr>
            <a:spLocks noChangeShapeType="1"/>
          </p:cNvSpPr>
          <p:nvPr/>
        </p:nvSpPr>
        <p:spPr bwMode="auto">
          <a:xfrm>
            <a:off x="3670935" y="3001328"/>
            <a:ext cx="0" cy="115252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" name="直接连接符 78"/>
          <p:cNvSpPr>
            <a:spLocks noChangeShapeType="1"/>
          </p:cNvSpPr>
          <p:nvPr/>
        </p:nvSpPr>
        <p:spPr bwMode="auto">
          <a:xfrm>
            <a:off x="3959860" y="3001328"/>
            <a:ext cx="0" cy="115252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" name="直接连接符 79"/>
          <p:cNvSpPr>
            <a:spLocks noChangeShapeType="1"/>
          </p:cNvSpPr>
          <p:nvPr/>
        </p:nvSpPr>
        <p:spPr bwMode="auto">
          <a:xfrm>
            <a:off x="5255260" y="3001328"/>
            <a:ext cx="0" cy="115252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" name="直接连接符 80"/>
          <p:cNvSpPr>
            <a:spLocks noChangeShapeType="1"/>
          </p:cNvSpPr>
          <p:nvPr/>
        </p:nvSpPr>
        <p:spPr bwMode="auto">
          <a:xfrm flipH="1">
            <a:off x="2375535" y="3577590"/>
            <a:ext cx="1295400" cy="0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headEnd type="stealth" w="lg" len="lg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" name="直接连接符 81"/>
          <p:cNvSpPr>
            <a:spLocks noChangeShapeType="1"/>
          </p:cNvSpPr>
          <p:nvPr/>
        </p:nvSpPr>
        <p:spPr bwMode="auto">
          <a:xfrm flipH="1">
            <a:off x="3959860" y="3577590"/>
            <a:ext cx="1295400" cy="0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headEnd type="stealth" w="lg" len="lg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3" name="直接连接符 82"/>
          <p:cNvSpPr>
            <a:spLocks noChangeShapeType="1"/>
          </p:cNvSpPr>
          <p:nvPr/>
        </p:nvSpPr>
        <p:spPr bwMode="auto">
          <a:xfrm flipH="1">
            <a:off x="3239135" y="4009390"/>
            <a:ext cx="431800" cy="0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head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4" name="直接连接符 83"/>
          <p:cNvSpPr>
            <a:spLocks noChangeShapeType="1"/>
          </p:cNvSpPr>
          <p:nvPr/>
        </p:nvSpPr>
        <p:spPr bwMode="auto">
          <a:xfrm flipH="1">
            <a:off x="3959860" y="4009390"/>
            <a:ext cx="431800" cy="0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5" name="文本框 84"/>
          <p:cNvSpPr txBox="1">
            <a:spLocks noChangeArrowheads="1"/>
          </p:cNvSpPr>
          <p:nvPr/>
        </p:nvSpPr>
        <p:spPr bwMode="auto">
          <a:xfrm>
            <a:off x="2448560" y="307276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US" altLang="zh-CN" b="0">
                <a:solidFill>
                  <a:srgbClr val="FF0000"/>
                </a:solidFill>
              </a:rPr>
              <a:t>45min</a:t>
            </a:r>
            <a:endParaRPr lang="en-US" altLang="zh-CN" b="0">
              <a:solidFill>
                <a:srgbClr val="FF0000"/>
              </a:solidFill>
            </a:endParaRPr>
          </a:p>
        </p:txBody>
      </p:sp>
      <p:sp>
        <p:nvSpPr>
          <p:cNvPr id="86" name="文本框 85"/>
          <p:cNvSpPr txBox="1">
            <a:spLocks noChangeArrowheads="1"/>
          </p:cNvSpPr>
          <p:nvPr/>
        </p:nvSpPr>
        <p:spPr bwMode="auto">
          <a:xfrm>
            <a:off x="4104323" y="3072765"/>
            <a:ext cx="1368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US" altLang="zh-CN" b="0">
                <a:solidFill>
                  <a:srgbClr val="FF0000"/>
                </a:solidFill>
              </a:rPr>
              <a:t>45min</a:t>
            </a:r>
            <a:endParaRPr lang="en-US" altLang="zh-CN" b="0">
              <a:solidFill>
                <a:srgbClr val="FF0000"/>
              </a:solidFill>
            </a:endParaRPr>
          </a:p>
        </p:txBody>
      </p:sp>
      <p:sp>
        <p:nvSpPr>
          <p:cNvPr id="87" name="文本框 86"/>
          <p:cNvSpPr txBox="1">
            <a:spLocks noChangeArrowheads="1"/>
          </p:cNvSpPr>
          <p:nvPr/>
        </p:nvSpPr>
        <p:spPr bwMode="auto">
          <a:xfrm>
            <a:off x="3240723" y="4153853"/>
            <a:ext cx="11509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US" altLang="zh-CN" b="0">
                <a:solidFill>
                  <a:srgbClr val="FF0000"/>
                </a:solidFill>
              </a:rPr>
              <a:t>10min</a:t>
            </a:r>
            <a:endParaRPr lang="en-US" altLang="zh-CN" b="0">
              <a:solidFill>
                <a:srgbClr val="FF0000"/>
              </a:solidFill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419793" y="44133"/>
            <a:ext cx="1970405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zh-CN" altLang="zh-CN" b="1">
                <a:solidFill>
                  <a:srgbClr val="FF0000"/>
                </a:solidFill>
              </a:rPr>
              <a:t>时间与时刻</a:t>
            </a:r>
            <a:endParaRPr lang="zh-CN" altLang="zh-CN" b="1">
              <a:solidFill>
                <a:srgbClr val="FF0000"/>
              </a:solidFill>
            </a:endParaRPr>
          </a:p>
          <a:p>
            <a:pPr algn="l">
              <a:lnSpc>
                <a:spcPct val="100000"/>
              </a:lnSpc>
              <a:spcBef>
                <a:spcPct val="0"/>
              </a:spcBef>
            </a:pPr>
            <a:endParaRPr lang="zh-CN" altLang="zh-CN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4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1" grpId="0"/>
      <p:bldP spid="47" grpId="0" bldLvl="0" animBg="1"/>
      <p:bldP spid="48" grpId="0" bldLvl="0" animBg="1"/>
      <p:bldP spid="49" grpId="0" bldLvl="0" animBg="1"/>
      <p:bldP spid="50" grpId="0" bldLvl="0" animBg="1"/>
      <p:bldP spid="73" grpId="0"/>
      <p:bldP spid="74" grpId="0"/>
      <p:bldP spid="75" grpId="0"/>
      <p:bldP spid="76" grpId="0"/>
      <p:bldP spid="77" grpId="0" bldLvl="0" animBg="1"/>
      <p:bldP spid="78" grpId="0" bldLvl="0" animBg="1"/>
      <p:bldP spid="79" grpId="0" bldLvl="0" animBg="1"/>
      <p:bldP spid="80" grpId="0" bldLvl="0" animBg="1"/>
      <p:bldP spid="81" grpId="0" bldLvl="0" animBg="1"/>
      <p:bldP spid="82" grpId="0" bldLvl="0" animBg="1"/>
      <p:bldP spid="83" grpId="0" bldLvl="0" animBg="1"/>
      <p:bldP spid="84" grpId="0" bldLvl="0" animBg="1"/>
      <p:bldP spid="85" grpId="0"/>
      <p:bldP spid="86" grpId="0"/>
      <p:bldP spid="87" grpId="0"/>
      <p:bldP spid="11" grpId="0" bldLvl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直接连接符 11265"/>
          <p:cNvSpPr>
            <a:spLocks noChangeShapeType="1"/>
          </p:cNvSpPr>
          <p:nvPr/>
        </p:nvSpPr>
        <p:spPr bwMode="auto">
          <a:xfrm>
            <a:off x="2339975" y="3584893"/>
            <a:ext cx="0" cy="129857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7" name="直接连接符 11266"/>
          <p:cNvSpPr>
            <a:spLocks noChangeShapeType="1"/>
          </p:cNvSpPr>
          <p:nvPr/>
        </p:nvSpPr>
        <p:spPr bwMode="auto">
          <a:xfrm>
            <a:off x="4932363" y="2435543"/>
            <a:ext cx="0" cy="79057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8" name="直接连接符 11267"/>
          <p:cNvSpPr>
            <a:spLocks noChangeShapeType="1"/>
          </p:cNvSpPr>
          <p:nvPr/>
        </p:nvSpPr>
        <p:spPr bwMode="auto">
          <a:xfrm>
            <a:off x="4068763" y="2073593"/>
            <a:ext cx="0" cy="115252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9" name="直接连接符 11268"/>
          <p:cNvSpPr>
            <a:spLocks noChangeShapeType="1"/>
          </p:cNvSpPr>
          <p:nvPr/>
        </p:nvSpPr>
        <p:spPr bwMode="auto">
          <a:xfrm>
            <a:off x="3205163" y="2435543"/>
            <a:ext cx="0" cy="79057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198" name="组合 11269"/>
          <p:cNvGrpSpPr/>
          <p:nvPr/>
        </p:nvGrpSpPr>
        <p:grpSpPr bwMode="auto">
          <a:xfrm>
            <a:off x="2124075" y="3356293"/>
            <a:ext cx="6048375" cy="811212"/>
            <a:chOff x="0" y="0"/>
            <a:chExt cx="3810" cy="511"/>
          </a:xfrm>
        </p:grpSpPr>
        <p:sp>
          <p:nvSpPr>
            <p:cNvPr id="8217" name="直接连接符 11270"/>
            <p:cNvSpPr>
              <a:spLocks noChangeShapeType="1"/>
            </p:cNvSpPr>
            <p:nvPr/>
          </p:nvSpPr>
          <p:spPr bwMode="auto">
            <a:xfrm flipV="1">
              <a:off x="136" y="136"/>
              <a:ext cx="3220" cy="9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8" name="直接连接符 11271"/>
            <p:cNvSpPr>
              <a:spLocks noChangeShapeType="1"/>
            </p:cNvSpPr>
            <p:nvPr/>
          </p:nvSpPr>
          <p:spPr bwMode="auto">
            <a:xfrm>
              <a:off x="680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9" name="直接连接符 11272"/>
            <p:cNvSpPr>
              <a:spLocks noChangeShapeType="1"/>
            </p:cNvSpPr>
            <p:nvPr/>
          </p:nvSpPr>
          <p:spPr bwMode="auto">
            <a:xfrm>
              <a:off x="1224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0" name="直接连接符 11273"/>
            <p:cNvSpPr>
              <a:spLocks noChangeShapeType="1"/>
            </p:cNvSpPr>
            <p:nvPr/>
          </p:nvSpPr>
          <p:spPr bwMode="auto">
            <a:xfrm>
              <a:off x="1769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1" name="直接连接符 11274"/>
            <p:cNvSpPr>
              <a:spLocks noChangeShapeType="1"/>
            </p:cNvSpPr>
            <p:nvPr/>
          </p:nvSpPr>
          <p:spPr bwMode="auto">
            <a:xfrm>
              <a:off x="2313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2" name="直接连接符 11275"/>
            <p:cNvSpPr>
              <a:spLocks noChangeShapeType="1"/>
            </p:cNvSpPr>
            <p:nvPr/>
          </p:nvSpPr>
          <p:spPr bwMode="auto">
            <a:xfrm>
              <a:off x="136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3" name="直接连接符 11276"/>
            <p:cNvSpPr>
              <a:spLocks noChangeShapeType="1"/>
            </p:cNvSpPr>
            <p:nvPr/>
          </p:nvSpPr>
          <p:spPr bwMode="auto">
            <a:xfrm>
              <a:off x="2857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4" name="文本框 11277"/>
            <p:cNvSpPr txBox="1">
              <a:spLocks noChangeArrowheads="1"/>
            </p:cNvSpPr>
            <p:nvPr/>
          </p:nvSpPr>
          <p:spPr bwMode="auto">
            <a:xfrm>
              <a:off x="3084" y="181"/>
              <a:ext cx="72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t/s</a:t>
              </a:r>
              <a:endParaRPr lang="en-US" altLang="zh-CN" b="0"/>
            </a:p>
          </p:txBody>
        </p:sp>
        <p:sp>
          <p:nvSpPr>
            <p:cNvPr id="8225" name="文本框 11278"/>
            <p:cNvSpPr txBox="1">
              <a:spLocks noChangeArrowheads="1"/>
            </p:cNvSpPr>
            <p:nvPr/>
          </p:nvSpPr>
          <p:spPr bwMode="auto">
            <a:xfrm>
              <a:off x="1089" y="145"/>
              <a:ext cx="36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2</a:t>
              </a:r>
              <a:endParaRPr lang="en-US" altLang="zh-CN" b="0"/>
            </a:p>
          </p:txBody>
        </p:sp>
        <p:sp>
          <p:nvSpPr>
            <p:cNvPr id="8226" name="文本框 11279"/>
            <p:cNvSpPr txBox="1">
              <a:spLocks noChangeArrowheads="1"/>
            </p:cNvSpPr>
            <p:nvPr/>
          </p:nvSpPr>
          <p:spPr bwMode="auto">
            <a:xfrm>
              <a:off x="1634" y="145"/>
              <a:ext cx="36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3</a:t>
              </a:r>
              <a:endParaRPr lang="en-US" altLang="zh-CN" b="0"/>
            </a:p>
          </p:txBody>
        </p:sp>
        <p:sp>
          <p:nvSpPr>
            <p:cNvPr id="8227" name="文本框 11280"/>
            <p:cNvSpPr txBox="1">
              <a:spLocks noChangeArrowheads="1"/>
            </p:cNvSpPr>
            <p:nvPr/>
          </p:nvSpPr>
          <p:spPr bwMode="auto">
            <a:xfrm>
              <a:off x="2723" y="145"/>
              <a:ext cx="31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5</a:t>
              </a:r>
              <a:endParaRPr lang="en-US" altLang="zh-CN" b="0"/>
            </a:p>
          </p:txBody>
        </p:sp>
        <p:sp>
          <p:nvSpPr>
            <p:cNvPr id="8228" name="文本框 11281"/>
            <p:cNvSpPr txBox="1">
              <a:spLocks noChangeArrowheads="1"/>
            </p:cNvSpPr>
            <p:nvPr/>
          </p:nvSpPr>
          <p:spPr bwMode="auto">
            <a:xfrm>
              <a:off x="545" y="145"/>
              <a:ext cx="36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1</a:t>
              </a:r>
              <a:endParaRPr lang="en-US" altLang="zh-CN" b="0"/>
            </a:p>
          </p:txBody>
        </p:sp>
        <p:sp>
          <p:nvSpPr>
            <p:cNvPr id="8229" name="文本框 11282"/>
            <p:cNvSpPr txBox="1">
              <a:spLocks noChangeArrowheads="1"/>
            </p:cNvSpPr>
            <p:nvPr/>
          </p:nvSpPr>
          <p:spPr bwMode="auto">
            <a:xfrm>
              <a:off x="2178" y="145"/>
              <a:ext cx="36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4</a:t>
              </a:r>
              <a:endParaRPr lang="en-US" altLang="zh-CN" b="0"/>
            </a:p>
          </p:txBody>
        </p:sp>
        <p:sp>
          <p:nvSpPr>
            <p:cNvPr id="8230" name="文本框 11283"/>
            <p:cNvSpPr txBox="1">
              <a:spLocks noChangeArrowheads="1"/>
            </p:cNvSpPr>
            <p:nvPr/>
          </p:nvSpPr>
          <p:spPr bwMode="auto">
            <a:xfrm>
              <a:off x="0" y="145"/>
              <a:ext cx="31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0"/>
                <a:t>0</a:t>
              </a:r>
              <a:endParaRPr lang="en-US" altLang="zh-CN" b="0"/>
            </a:p>
          </p:txBody>
        </p:sp>
      </p:grpSp>
      <p:sp>
        <p:nvSpPr>
          <p:cNvPr id="11285" name="直接连接符 11284"/>
          <p:cNvSpPr>
            <a:spLocks noChangeShapeType="1"/>
          </p:cNvSpPr>
          <p:nvPr/>
        </p:nvSpPr>
        <p:spPr bwMode="auto">
          <a:xfrm>
            <a:off x="3205163" y="3584893"/>
            <a:ext cx="0" cy="129857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6" name="直接连接符 11285"/>
          <p:cNvSpPr>
            <a:spLocks noChangeShapeType="1"/>
          </p:cNvSpPr>
          <p:nvPr/>
        </p:nvSpPr>
        <p:spPr bwMode="auto">
          <a:xfrm>
            <a:off x="4068763" y="3584893"/>
            <a:ext cx="0" cy="129857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7" name="直接连接符 11286"/>
          <p:cNvSpPr>
            <a:spLocks noChangeShapeType="1"/>
          </p:cNvSpPr>
          <p:nvPr/>
        </p:nvSpPr>
        <p:spPr bwMode="auto">
          <a:xfrm>
            <a:off x="4932363" y="3584893"/>
            <a:ext cx="0" cy="1298575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8" name="文本框 11287"/>
          <p:cNvSpPr txBox="1">
            <a:spLocks noChangeArrowheads="1"/>
          </p:cNvSpPr>
          <p:nvPr/>
        </p:nvSpPr>
        <p:spPr bwMode="auto">
          <a:xfrm>
            <a:off x="2484438" y="1857693"/>
            <a:ext cx="15128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2400" b="0"/>
              <a:t>第一秒末</a:t>
            </a:r>
            <a:endParaRPr lang="zh-CN" altLang="en-US" sz="2400" b="0"/>
          </a:p>
        </p:txBody>
      </p:sp>
      <p:sp>
        <p:nvSpPr>
          <p:cNvPr id="11289" name="文本框 11288"/>
          <p:cNvSpPr txBox="1">
            <a:spLocks noChangeArrowheads="1"/>
          </p:cNvSpPr>
          <p:nvPr/>
        </p:nvSpPr>
        <p:spPr bwMode="auto">
          <a:xfrm>
            <a:off x="3419475" y="1498918"/>
            <a:ext cx="1512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2400" b="0"/>
              <a:t>第二秒末</a:t>
            </a:r>
            <a:endParaRPr lang="zh-CN" altLang="en-US" sz="2400" b="0"/>
          </a:p>
        </p:txBody>
      </p:sp>
      <p:sp>
        <p:nvSpPr>
          <p:cNvPr id="11290" name="文本框 11289"/>
          <p:cNvSpPr txBox="1">
            <a:spLocks noChangeArrowheads="1"/>
          </p:cNvSpPr>
          <p:nvPr/>
        </p:nvSpPr>
        <p:spPr bwMode="auto">
          <a:xfrm>
            <a:off x="4284663" y="1930718"/>
            <a:ext cx="15128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2400" b="0"/>
              <a:t>第三秒末</a:t>
            </a:r>
            <a:endParaRPr lang="zh-CN" altLang="en-US" sz="2400" b="0"/>
          </a:p>
        </p:txBody>
      </p:sp>
      <p:sp>
        <p:nvSpPr>
          <p:cNvPr id="11291" name="直接连接符 11290"/>
          <p:cNvSpPr>
            <a:spLocks noChangeShapeType="1"/>
          </p:cNvSpPr>
          <p:nvPr/>
        </p:nvSpPr>
        <p:spPr bwMode="auto">
          <a:xfrm flipH="1">
            <a:off x="2339975" y="4235768"/>
            <a:ext cx="865188" cy="0"/>
          </a:xfrm>
          <a:prstGeom prst="line">
            <a:avLst/>
          </a:prstGeom>
          <a:noFill/>
          <a:ln w="44450">
            <a:solidFill>
              <a:srgbClr val="0000FF"/>
            </a:solidFill>
            <a:round/>
            <a:headEnd type="stealth" w="lg" len="lg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2" name="直接连接符 11291"/>
          <p:cNvSpPr>
            <a:spLocks noChangeShapeType="1"/>
          </p:cNvSpPr>
          <p:nvPr/>
        </p:nvSpPr>
        <p:spPr bwMode="auto">
          <a:xfrm flipH="1">
            <a:off x="3203575" y="4594543"/>
            <a:ext cx="865188" cy="3175"/>
          </a:xfrm>
          <a:prstGeom prst="line">
            <a:avLst/>
          </a:prstGeom>
          <a:noFill/>
          <a:ln w="44450">
            <a:solidFill>
              <a:srgbClr val="339966"/>
            </a:solidFill>
            <a:round/>
            <a:headEnd type="stealth" w="lg" len="lg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3" name="直接连接符 11292"/>
          <p:cNvSpPr>
            <a:spLocks noChangeShapeType="1"/>
          </p:cNvSpPr>
          <p:nvPr/>
        </p:nvSpPr>
        <p:spPr bwMode="auto">
          <a:xfrm flipH="1">
            <a:off x="4068763" y="4305618"/>
            <a:ext cx="865187" cy="3175"/>
          </a:xfrm>
          <a:prstGeom prst="line">
            <a:avLst/>
          </a:prstGeom>
          <a:noFill/>
          <a:ln w="44450">
            <a:solidFill>
              <a:srgbClr val="FF9900"/>
            </a:solidFill>
            <a:round/>
            <a:headEnd type="stealth" w="lg" len="lg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4" name="文本框 11293"/>
          <p:cNvSpPr txBox="1">
            <a:spLocks noChangeArrowheads="1"/>
          </p:cNvSpPr>
          <p:nvPr/>
        </p:nvSpPr>
        <p:spPr bwMode="auto">
          <a:xfrm>
            <a:off x="2214563" y="4465955"/>
            <a:ext cx="1236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2400" b="0"/>
              <a:t>第一秒</a:t>
            </a:r>
            <a:endParaRPr lang="zh-CN" altLang="en-US" sz="2400" b="0"/>
          </a:p>
        </p:txBody>
      </p:sp>
      <p:sp>
        <p:nvSpPr>
          <p:cNvPr id="11295" name="文本框 11294"/>
          <p:cNvSpPr txBox="1">
            <a:spLocks noChangeArrowheads="1"/>
          </p:cNvSpPr>
          <p:nvPr/>
        </p:nvSpPr>
        <p:spPr bwMode="auto">
          <a:xfrm>
            <a:off x="3089275" y="4770755"/>
            <a:ext cx="11509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2400" b="0"/>
              <a:t>第二秒</a:t>
            </a:r>
            <a:endParaRPr lang="zh-CN" altLang="en-US" sz="2400" b="0"/>
          </a:p>
        </p:txBody>
      </p:sp>
      <p:sp>
        <p:nvSpPr>
          <p:cNvPr id="11296" name="文本框 11295"/>
          <p:cNvSpPr txBox="1">
            <a:spLocks noChangeArrowheads="1"/>
          </p:cNvSpPr>
          <p:nvPr/>
        </p:nvSpPr>
        <p:spPr bwMode="auto">
          <a:xfrm>
            <a:off x="3956050" y="4470718"/>
            <a:ext cx="12334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2400" b="0"/>
              <a:t>第三秒</a:t>
            </a:r>
            <a:endParaRPr lang="zh-CN" altLang="en-US" sz="2400" b="0"/>
          </a:p>
        </p:txBody>
      </p:sp>
      <p:sp>
        <p:nvSpPr>
          <p:cNvPr id="11297" name="直接连接符 11296"/>
          <p:cNvSpPr>
            <a:spLocks noChangeShapeType="1"/>
          </p:cNvSpPr>
          <p:nvPr/>
        </p:nvSpPr>
        <p:spPr bwMode="auto">
          <a:xfrm flipH="1">
            <a:off x="3205163" y="3584893"/>
            <a:ext cx="865187" cy="3175"/>
          </a:xfrm>
          <a:prstGeom prst="line">
            <a:avLst/>
          </a:prstGeom>
          <a:noFill/>
          <a:ln w="101600">
            <a:solidFill>
              <a:srgbClr val="008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8" name="直接连接符 11297"/>
          <p:cNvSpPr>
            <a:spLocks noChangeShapeType="1"/>
          </p:cNvSpPr>
          <p:nvPr/>
        </p:nvSpPr>
        <p:spPr bwMode="auto">
          <a:xfrm flipH="1">
            <a:off x="2339975" y="3584893"/>
            <a:ext cx="865188" cy="3175"/>
          </a:xfrm>
          <a:prstGeom prst="line">
            <a:avLst/>
          </a:prstGeom>
          <a:noFill/>
          <a:ln w="1016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9" name="直接连接符 11298"/>
          <p:cNvSpPr>
            <a:spLocks noChangeShapeType="1"/>
          </p:cNvSpPr>
          <p:nvPr/>
        </p:nvSpPr>
        <p:spPr bwMode="auto">
          <a:xfrm flipH="1">
            <a:off x="4068763" y="3584893"/>
            <a:ext cx="865187" cy="3175"/>
          </a:xfrm>
          <a:prstGeom prst="line">
            <a:avLst/>
          </a:prstGeom>
          <a:noFill/>
          <a:ln w="101600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0" name="八边形 11299"/>
          <p:cNvSpPr>
            <a:spLocks noChangeArrowheads="1"/>
          </p:cNvSpPr>
          <p:nvPr/>
        </p:nvSpPr>
        <p:spPr bwMode="auto">
          <a:xfrm>
            <a:off x="3132138" y="3515043"/>
            <a:ext cx="144462" cy="142875"/>
          </a:xfrm>
          <a:prstGeom prst="octagon">
            <a:avLst>
              <a:gd name="adj" fmla="val 29287"/>
            </a:avLst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endParaRPr lang="zh-CN" altLang="en-US" b="0"/>
          </a:p>
        </p:txBody>
      </p:sp>
      <p:sp>
        <p:nvSpPr>
          <p:cNvPr id="11301" name="八边形 11300"/>
          <p:cNvSpPr>
            <a:spLocks noChangeArrowheads="1"/>
          </p:cNvSpPr>
          <p:nvPr/>
        </p:nvSpPr>
        <p:spPr bwMode="auto">
          <a:xfrm>
            <a:off x="3997325" y="3515043"/>
            <a:ext cx="144463" cy="142875"/>
          </a:xfrm>
          <a:prstGeom prst="octagon">
            <a:avLst>
              <a:gd name="adj" fmla="val 29287"/>
            </a:avLst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endParaRPr lang="zh-CN" altLang="en-US" b="0"/>
          </a:p>
        </p:txBody>
      </p:sp>
      <p:sp>
        <p:nvSpPr>
          <p:cNvPr id="11302" name="八边形 11301"/>
          <p:cNvSpPr>
            <a:spLocks noChangeArrowheads="1"/>
          </p:cNvSpPr>
          <p:nvPr/>
        </p:nvSpPr>
        <p:spPr bwMode="auto">
          <a:xfrm>
            <a:off x="4860925" y="3515043"/>
            <a:ext cx="144463" cy="142875"/>
          </a:xfrm>
          <a:prstGeom prst="octagon">
            <a:avLst>
              <a:gd name="adj" fmla="val 29287"/>
            </a:avLst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0"/>
              </a:spcBef>
            </a:pPr>
            <a:endParaRPr lang="zh-CN" altLang="en-US" b="0"/>
          </a:p>
        </p:txBody>
      </p:sp>
    </p:spTree>
    <p:custDataLst>
      <p:tags r:id="rId1"/>
    </p:custData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6" dur="10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10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10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7" dur="10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2" dur="10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10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nimBg="1"/>
      <p:bldP spid="11267" grpId="0" bldLvl="0" animBg="1"/>
      <p:bldP spid="11268" grpId="0" bldLvl="0" animBg="1"/>
      <p:bldP spid="11269" grpId="0" bldLvl="0" animBg="1"/>
      <p:bldP spid="11285" grpId="0" bldLvl="0" animBg="1"/>
      <p:bldP spid="11286" grpId="0" bldLvl="0" animBg="1"/>
      <p:bldP spid="11287" grpId="0" bldLvl="0" animBg="1"/>
      <p:bldP spid="11288" grpId="0"/>
      <p:bldP spid="11289" grpId="0"/>
      <p:bldP spid="11290" grpId="0"/>
      <p:bldP spid="11291" grpId="0" bldLvl="0" animBg="1"/>
      <p:bldP spid="11292" grpId="0" bldLvl="0" animBg="1"/>
      <p:bldP spid="11293" grpId="0" bldLvl="0" animBg="1"/>
      <p:bldP spid="11294" grpId="0"/>
      <p:bldP spid="11295" grpId="0"/>
      <p:bldP spid="11296" grpId="0"/>
      <p:bldP spid="11297" grpId="0" bldLvl="0" animBg="1"/>
      <p:bldP spid="11298" grpId="0" bldLvl="0" animBg="1"/>
      <p:bldP spid="11299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直接连接符 31"/>
          <p:cNvSpPr>
            <a:spLocks noChangeShapeType="1"/>
          </p:cNvSpPr>
          <p:nvPr/>
        </p:nvSpPr>
        <p:spPr bwMode="auto">
          <a:xfrm>
            <a:off x="1331913" y="1498600"/>
            <a:ext cx="0" cy="1728788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0244" name="组合 32"/>
          <p:cNvGrpSpPr/>
          <p:nvPr/>
        </p:nvGrpSpPr>
        <p:grpSpPr bwMode="auto">
          <a:xfrm>
            <a:off x="1116013" y="1268413"/>
            <a:ext cx="6048375" cy="749300"/>
            <a:chOff x="0" y="0"/>
            <a:chExt cx="3810" cy="472"/>
          </a:xfrm>
        </p:grpSpPr>
        <p:sp>
          <p:nvSpPr>
            <p:cNvPr id="10257" name="直接连接符 12291"/>
            <p:cNvSpPr>
              <a:spLocks noChangeShapeType="1"/>
            </p:cNvSpPr>
            <p:nvPr/>
          </p:nvSpPr>
          <p:spPr bwMode="auto">
            <a:xfrm flipV="1">
              <a:off x="136" y="136"/>
              <a:ext cx="3220" cy="9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8" name="直接连接符 12292"/>
            <p:cNvSpPr>
              <a:spLocks noChangeShapeType="1"/>
            </p:cNvSpPr>
            <p:nvPr/>
          </p:nvSpPr>
          <p:spPr bwMode="auto">
            <a:xfrm>
              <a:off x="680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9" name="直接连接符 12293"/>
            <p:cNvSpPr>
              <a:spLocks noChangeShapeType="1"/>
            </p:cNvSpPr>
            <p:nvPr/>
          </p:nvSpPr>
          <p:spPr bwMode="auto">
            <a:xfrm>
              <a:off x="1224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0" name="直接连接符 12294"/>
            <p:cNvSpPr>
              <a:spLocks noChangeShapeType="1"/>
            </p:cNvSpPr>
            <p:nvPr/>
          </p:nvSpPr>
          <p:spPr bwMode="auto">
            <a:xfrm>
              <a:off x="1769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1" name="直接连接符 12295"/>
            <p:cNvSpPr>
              <a:spLocks noChangeShapeType="1"/>
            </p:cNvSpPr>
            <p:nvPr/>
          </p:nvSpPr>
          <p:spPr bwMode="auto">
            <a:xfrm>
              <a:off x="2313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2" name="直接连接符 12296"/>
            <p:cNvSpPr>
              <a:spLocks noChangeShapeType="1"/>
            </p:cNvSpPr>
            <p:nvPr/>
          </p:nvSpPr>
          <p:spPr bwMode="auto">
            <a:xfrm>
              <a:off x="136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3" name="直接连接符 12297"/>
            <p:cNvSpPr>
              <a:spLocks noChangeShapeType="1"/>
            </p:cNvSpPr>
            <p:nvPr/>
          </p:nvSpPr>
          <p:spPr bwMode="auto">
            <a:xfrm>
              <a:off x="2857" y="0"/>
              <a:ext cx="0" cy="137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4" name="文本框 12298"/>
            <p:cNvSpPr txBox="1">
              <a:spLocks noChangeArrowheads="1"/>
            </p:cNvSpPr>
            <p:nvPr/>
          </p:nvSpPr>
          <p:spPr bwMode="auto">
            <a:xfrm>
              <a:off x="3084" y="181"/>
              <a:ext cx="72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2400" b="0"/>
                <a:t>t/s</a:t>
              </a:r>
              <a:endParaRPr lang="en-US" altLang="zh-CN" sz="2400" b="0"/>
            </a:p>
          </p:txBody>
        </p:sp>
        <p:sp>
          <p:nvSpPr>
            <p:cNvPr id="10265" name="文本框 12299"/>
            <p:cNvSpPr txBox="1">
              <a:spLocks noChangeArrowheads="1"/>
            </p:cNvSpPr>
            <p:nvPr/>
          </p:nvSpPr>
          <p:spPr bwMode="auto">
            <a:xfrm>
              <a:off x="1089" y="145"/>
              <a:ext cx="36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2400" b="0"/>
                <a:t>2</a:t>
              </a:r>
              <a:endParaRPr lang="en-US" altLang="zh-CN" sz="2400" b="0"/>
            </a:p>
          </p:txBody>
        </p:sp>
        <p:sp>
          <p:nvSpPr>
            <p:cNvPr id="10266" name="文本框 12300"/>
            <p:cNvSpPr txBox="1">
              <a:spLocks noChangeArrowheads="1"/>
            </p:cNvSpPr>
            <p:nvPr/>
          </p:nvSpPr>
          <p:spPr bwMode="auto">
            <a:xfrm>
              <a:off x="1634" y="145"/>
              <a:ext cx="36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2400" b="0"/>
                <a:t>3</a:t>
              </a:r>
              <a:endParaRPr lang="en-US" altLang="zh-CN" sz="2400" b="0"/>
            </a:p>
          </p:txBody>
        </p:sp>
        <p:sp>
          <p:nvSpPr>
            <p:cNvPr id="10267" name="文本框 12301"/>
            <p:cNvSpPr txBox="1">
              <a:spLocks noChangeArrowheads="1"/>
            </p:cNvSpPr>
            <p:nvPr/>
          </p:nvSpPr>
          <p:spPr bwMode="auto">
            <a:xfrm>
              <a:off x="2723" y="145"/>
              <a:ext cx="31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2400" b="0"/>
                <a:t>5</a:t>
              </a:r>
              <a:endParaRPr lang="en-US" altLang="zh-CN" sz="2400" b="0"/>
            </a:p>
          </p:txBody>
        </p:sp>
        <p:sp>
          <p:nvSpPr>
            <p:cNvPr id="10268" name="文本框 12302"/>
            <p:cNvSpPr txBox="1">
              <a:spLocks noChangeArrowheads="1"/>
            </p:cNvSpPr>
            <p:nvPr/>
          </p:nvSpPr>
          <p:spPr bwMode="auto">
            <a:xfrm>
              <a:off x="545" y="145"/>
              <a:ext cx="36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2400" b="0"/>
                <a:t>1</a:t>
              </a:r>
              <a:endParaRPr lang="en-US" altLang="zh-CN" sz="2400" b="0"/>
            </a:p>
          </p:txBody>
        </p:sp>
        <p:sp>
          <p:nvSpPr>
            <p:cNvPr id="10269" name="文本框 12303"/>
            <p:cNvSpPr txBox="1">
              <a:spLocks noChangeArrowheads="1"/>
            </p:cNvSpPr>
            <p:nvPr/>
          </p:nvSpPr>
          <p:spPr bwMode="auto">
            <a:xfrm>
              <a:off x="2178" y="145"/>
              <a:ext cx="36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2400" b="0"/>
                <a:t>4</a:t>
              </a:r>
              <a:endParaRPr lang="en-US" altLang="zh-CN" sz="2400" b="0"/>
            </a:p>
          </p:txBody>
        </p:sp>
        <p:sp>
          <p:nvSpPr>
            <p:cNvPr id="10270" name="文本框 12304"/>
            <p:cNvSpPr txBox="1">
              <a:spLocks noChangeArrowheads="1"/>
            </p:cNvSpPr>
            <p:nvPr/>
          </p:nvSpPr>
          <p:spPr bwMode="auto">
            <a:xfrm>
              <a:off x="0" y="145"/>
              <a:ext cx="31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lnSpc>
                  <a:spcPct val="90000"/>
                </a:lnSpc>
                <a:spcBef>
                  <a:spcPts val="900"/>
                </a:spcBef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45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45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sz="2400" b="0"/>
                <a:t>0</a:t>
              </a:r>
              <a:endParaRPr lang="en-US" altLang="zh-CN" sz="2400" b="0"/>
            </a:p>
          </p:txBody>
        </p:sp>
      </p:grpSp>
      <p:sp>
        <p:nvSpPr>
          <p:cNvPr id="48" name="直接连接符 47"/>
          <p:cNvSpPr>
            <a:spLocks noChangeShapeType="1"/>
          </p:cNvSpPr>
          <p:nvPr/>
        </p:nvSpPr>
        <p:spPr bwMode="auto">
          <a:xfrm>
            <a:off x="2197100" y="1498600"/>
            <a:ext cx="0" cy="1728788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" name="直接连接符 48"/>
          <p:cNvSpPr>
            <a:spLocks noChangeShapeType="1"/>
          </p:cNvSpPr>
          <p:nvPr/>
        </p:nvSpPr>
        <p:spPr bwMode="auto">
          <a:xfrm>
            <a:off x="3060700" y="1498600"/>
            <a:ext cx="0" cy="1296988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直接连接符 49"/>
          <p:cNvSpPr>
            <a:spLocks noChangeShapeType="1"/>
          </p:cNvSpPr>
          <p:nvPr/>
        </p:nvSpPr>
        <p:spPr bwMode="auto">
          <a:xfrm>
            <a:off x="3924300" y="1498600"/>
            <a:ext cx="0" cy="865188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" name="直接连接符 50"/>
          <p:cNvSpPr>
            <a:spLocks noChangeShapeType="1"/>
          </p:cNvSpPr>
          <p:nvPr/>
        </p:nvSpPr>
        <p:spPr bwMode="auto">
          <a:xfrm flipH="1">
            <a:off x="1331913" y="3082925"/>
            <a:ext cx="865187" cy="1588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 type="stealth" w="lg" len="lg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" name="直接连接符 51"/>
          <p:cNvSpPr>
            <a:spLocks noChangeShapeType="1"/>
          </p:cNvSpPr>
          <p:nvPr/>
        </p:nvSpPr>
        <p:spPr bwMode="auto">
          <a:xfrm flipH="1">
            <a:off x="1331913" y="2578100"/>
            <a:ext cx="1728787" cy="1588"/>
          </a:xfrm>
          <a:prstGeom prst="line">
            <a:avLst/>
          </a:prstGeom>
          <a:noFill/>
          <a:ln w="44450">
            <a:solidFill>
              <a:srgbClr val="339966"/>
            </a:solidFill>
            <a:round/>
            <a:headEnd type="stealth" w="lg" len="lg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" name="直接连接符 52"/>
          <p:cNvSpPr>
            <a:spLocks noChangeShapeType="1"/>
          </p:cNvSpPr>
          <p:nvPr/>
        </p:nvSpPr>
        <p:spPr bwMode="auto">
          <a:xfrm flipH="1">
            <a:off x="1331913" y="2003425"/>
            <a:ext cx="2592387" cy="1588"/>
          </a:xfrm>
          <a:prstGeom prst="line">
            <a:avLst/>
          </a:prstGeom>
          <a:noFill/>
          <a:ln w="44450">
            <a:solidFill>
              <a:srgbClr val="FF9900"/>
            </a:solidFill>
            <a:round/>
            <a:headEnd type="stealth" w="lg" len="lg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4" name="文本框 53"/>
          <p:cNvSpPr txBox="1">
            <a:spLocks noChangeArrowheads="1"/>
          </p:cNvSpPr>
          <p:nvPr/>
        </p:nvSpPr>
        <p:spPr bwMode="auto">
          <a:xfrm>
            <a:off x="1331913" y="3227388"/>
            <a:ext cx="3454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2400" b="0"/>
              <a:t>前一秒（一秒内）</a:t>
            </a:r>
            <a:endParaRPr lang="zh-CN" altLang="en-US" sz="2400" b="0"/>
          </a:p>
        </p:txBody>
      </p: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2230438" y="2770188"/>
            <a:ext cx="2735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2400" b="0"/>
              <a:t>前二秒（二秒内）</a:t>
            </a:r>
            <a:endParaRPr lang="zh-CN" altLang="en-US" sz="2400" b="0"/>
          </a:p>
        </p:txBody>
      </p:sp>
      <p:sp>
        <p:nvSpPr>
          <p:cNvPr id="56" name="文本框 55"/>
          <p:cNvSpPr txBox="1">
            <a:spLocks noChangeArrowheads="1"/>
          </p:cNvSpPr>
          <p:nvPr/>
        </p:nvSpPr>
        <p:spPr bwMode="auto">
          <a:xfrm>
            <a:off x="3054350" y="2263775"/>
            <a:ext cx="25892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defRPr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marL="742950" indent="-28575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4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2400" b="0"/>
              <a:t>前三秒</a:t>
            </a:r>
            <a:r>
              <a:rPr lang="en-US" altLang="zh-CN" sz="2400" b="0"/>
              <a:t>(</a:t>
            </a:r>
            <a:r>
              <a:rPr lang="zh-CN" altLang="en-US" sz="2400" b="0"/>
              <a:t>三秒内）</a:t>
            </a:r>
            <a:endParaRPr lang="zh-CN" altLang="en-US" sz="2400" b="0"/>
          </a:p>
        </p:txBody>
      </p:sp>
      <p:sp>
        <p:nvSpPr>
          <p:cNvPr id="57" name="直接连接符 56"/>
          <p:cNvSpPr>
            <a:spLocks noChangeShapeType="1"/>
          </p:cNvSpPr>
          <p:nvPr/>
        </p:nvSpPr>
        <p:spPr bwMode="auto">
          <a:xfrm flipH="1">
            <a:off x="1331913" y="1498600"/>
            <a:ext cx="865187" cy="1588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8" name="直接连接符 57"/>
          <p:cNvSpPr>
            <a:spLocks noChangeShapeType="1"/>
          </p:cNvSpPr>
          <p:nvPr/>
        </p:nvSpPr>
        <p:spPr bwMode="auto">
          <a:xfrm flipH="1">
            <a:off x="1331913" y="1498600"/>
            <a:ext cx="1728787" cy="1588"/>
          </a:xfrm>
          <a:prstGeom prst="line">
            <a:avLst/>
          </a:prstGeom>
          <a:noFill/>
          <a:ln w="101600">
            <a:solidFill>
              <a:srgbClr val="339966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" name="直接连接符 58"/>
          <p:cNvSpPr>
            <a:spLocks noChangeShapeType="1"/>
          </p:cNvSpPr>
          <p:nvPr/>
        </p:nvSpPr>
        <p:spPr bwMode="auto">
          <a:xfrm flipH="1">
            <a:off x="1331913" y="1484313"/>
            <a:ext cx="2592387" cy="1587"/>
          </a:xfrm>
          <a:prstGeom prst="line">
            <a:avLst/>
          </a:prstGeom>
          <a:noFill/>
          <a:ln w="101600">
            <a:solidFill>
              <a:srgbClr val="FF99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n>
                <a:solidFill>
                  <a:srgbClr val="FF9900"/>
                </a:solidFill>
              </a:ln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/>
      <p:bldP spid="48" grpId="0" bldLvl="0" animBg="1"/>
      <p:bldP spid="49" grpId="0" bldLvl="0" animBg="1"/>
      <p:bldP spid="50" grpId="0" bldLvl="0" animBg="1"/>
      <p:bldP spid="51" grpId="0" bldLvl="0" animBg="1"/>
      <p:bldP spid="52" grpId="0" bldLvl="0" animBg="1"/>
      <p:bldP spid="53" grpId="0" bldLvl="0" animBg="1"/>
      <p:bldP spid="54" grpId="0"/>
      <p:bldP spid="55" grpId="0"/>
      <p:bldP spid="56" grpId="0"/>
      <p:bldP spid="57" grpId="0" bldLvl="0" animBg="1"/>
      <p:bldP spid="58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文本框 402433"/>
          <p:cNvSpPr/>
          <p:nvPr>
            <p:custDataLst>
              <p:tags r:id="rId1"/>
            </p:custDataLst>
          </p:nvPr>
        </p:nvSpPr>
        <p:spPr>
          <a:xfrm>
            <a:off x="-17145" y="38100"/>
            <a:ext cx="9189720" cy="1568450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例题：某学习小组对一辆在平直公路上做直线运动的小车进行观测研究。他们记录了小车在某段时间内通过的路程与所用的时间，并根据记录的数据绘制了如图所示的路程与时间图像（</a:t>
            </a:r>
            <a:r>
              <a:rPr lang="en-US" altLang="zh-CN" sz="2400" b="1">
                <a:latin typeface="宋体" panose="02010600030101010101" pitchFamily="2" charset="-122"/>
              </a:rPr>
              <a:t>s-t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图），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你从该图像中可以获得哪些信息？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8611" name="组合 402434"/>
          <p:cNvGrpSpPr/>
          <p:nvPr>
            <p:custDataLst>
              <p:tags r:id="rId2"/>
            </p:custDataLst>
          </p:nvPr>
        </p:nvGrpSpPr>
        <p:grpSpPr>
          <a:xfrm>
            <a:off x="6010275" y="1236663"/>
            <a:ext cx="3470275" cy="2751137"/>
            <a:chOff x="2744" y="2115"/>
            <a:chExt cx="2812" cy="2015"/>
          </a:xfrm>
        </p:grpSpPr>
        <p:cxnSp>
          <p:nvCxnSpPr>
            <p:cNvPr id="68612" name="直接连接符 402435"/>
            <p:cNvCxnSpPr/>
            <p:nvPr>
              <p:custDataLst>
                <p:tags r:id="rId3"/>
              </p:custDataLst>
            </p:nvPr>
          </p:nvCxnSpPr>
          <p:spPr>
            <a:xfrm>
              <a:off x="3016" y="3747"/>
              <a:ext cx="176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8613" name="直接连接符 402436"/>
            <p:cNvCxnSpPr/>
            <p:nvPr>
              <p:custDataLst>
                <p:tags r:id="rId4"/>
              </p:custDataLst>
            </p:nvPr>
          </p:nvCxnSpPr>
          <p:spPr>
            <a:xfrm flipH="1" flipV="1">
              <a:off x="3016" y="2387"/>
              <a:ext cx="0" cy="136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8614" name="文本框 402437"/>
            <p:cNvSpPr/>
            <p:nvPr>
              <p:custDataLst>
                <p:tags r:id="rId5"/>
              </p:custDataLst>
            </p:nvPr>
          </p:nvSpPr>
          <p:spPr>
            <a:xfrm>
              <a:off x="2744" y="3566"/>
              <a:ext cx="363" cy="33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8615" name="文本框 402438"/>
            <p:cNvSpPr/>
            <p:nvPr>
              <p:custDataLst>
                <p:tags r:id="rId6"/>
              </p:custDataLst>
            </p:nvPr>
          </p:nvSpPr>
          <p:spPr>
            <a:xfrm>
              <a:off x="4830" y="3702"/>
              <a:ext cx="726" cy="33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r>
                <a:rPr lang="en-US" altLang="zh-CN" sz="2400">
                  <a:latin typeface="Book Antiqua" panose="02040602050305030304" pitchFamily="18" charset="0"/>
                </a:rPr>
                <a:t>/s</a:t>
              </a:r>
              <a:endParaRPr lang="en-US" altLang="zh-CN" sz="2400">
                <a:latin typeface="Book Antiqua" panose="02040602050305030304" pitchFamily="18" charset="0"/>
              </a:endParaRPr>
            </a:p>
          </p:txBody>
        </p:sp>
        <p:sp>
          <p:nvSpPr>
            <p:cNvPr id="68616" name="文本框 402439"/>
            <p:cNvSpPr/>
            <p:nvPr>
              <p:custDataLst>
                <p:tags r:id="rId7"/>
              </p:custDataLst>
            </p:nvPr>
          </p:nvSpPr>
          <p:spPr>
            <a:xfrm>
              <a:off x="2789" y="2115"/>
              <a:ext cx="635" cy="33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s</a:t>
              </a:r>
              <a:r>
                <a:rPr lang="en-US" altLang="zh-CN" sz="2400">
                  <a:latin typeface="Book Antiqua" panose="02040602050305030304" pitchFamily="18" charset="0"/>
                </a:rPr>
                <a:t>/m</a:t>
              </a:r>
              <a:endParaRPr lang="en-US" altLang="zh-CN" sz="2400">
                <a:latin typeface="Book Antiqua" panose="02040602050305030304" pitchFamily="18" charset="0"/>
              </a:endParaRPr>
            </a:p>
          </p:txBody>
        </p:sp>
        <p:cxnSp>
          <p:nvCxnSpPr>
            <p:cNvPr id="68617" name="直接连接符 402440"/>
            <p:cNvCxnSpPr/>
            <p:nvPr>
              <p:custDataLst>
                <p:tags r:id="rId8"/>
              </p:custDataLst>
            </p:nvPr>
          </p:nvCxnSpPr>
          <p:spPr>
            <a:xfrm flipV="1">
              <a:off x="3016" y="3385"/>
              <a:ext cx="363" cy="363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18" name="直接连接符 402441"/>
            <p:cNvCxnSpPr/>
            <p:nvPr>
              <p:custDataLst>
                <p:tags r:id="rId9"/>
              </p:custDataLst>
            </p:nvPr>
          </p:nvCxnSpPr>
          <p:spPr>
            <a:xfrm flipH="1">
              <a:off x="3379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19" name="直接连接符 402442"/>
            <p:cNvCxnSpPr/>
            <p:nvPr>
              <p:custDataLst>
                <p:tags r:id="rId10"/>
              </p:custDataLst>
            </p:nvPr>
          </p:nvCxnSpPr>
          <p:spPr>
            <a:xfrm flipH="1">
              <a:off x="3787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0" name="直接连接符 402443"/>
            <p:cNvCxnSpPr/>
            <p:nvPr>
              <p:custDataLst>
                <p:tags r:id="rId11"/>
              </p:custDataLst>
            </p:nvPr>
          </p:nvCxnSpPr>
          <p:spPr>
            <a:xfrm flipH="1">
              <a:off x="4195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1" name="直接连接符 402444"/>
            <p:cNvCxnSpPr/>
            <p:nvPr>
              <p:custDataLst>
                <p:tags r:id="rId12"/>
              </p:custDataLst>
            </p:nvPr>
          </p:nvCxnSpPr>
          <p:spPr>
            <a:xfrm flipH="1">
              <a:off x="4604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2" name="直接连接符 402445"/>
            <p:cNvCxnSpPr/>
            <p:nvPr>
              <p:custDataLst>
                <p:tags r:id="rId13"/>
              </p:custDataLst>
            </p:nvPr>
          </p:nvCxnSpPr>
          <p:spPr>
            <a:xfrm flipH="1">
              <a:off x="2971" y="3385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3" name="直接连接符 402446"/>
            <p:cNvCxnSpPr/>
            <p:nvPr>
              <p:custDataLst>
                <p:tags r:id="rId14"/>
              </p:custDataLst>
            </p:nvPr>
          </p:nvCxnSpPr>
          <p:spPr>
            <a:xfrm flipH="1">
              <a:off x="2971" y="3067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24" name="直接连接符 402447"/>
            <p:cNvCxnSpPr/>
            <p:nvPr>
              <p:custDataLst>
                <p:tags r:id="rId15"/>
              </p:custDataLst>
            </p:nvPr>
          </p:nvCxnSpPr>
          <p:spPr>
            <a:xfrm flipH="1">
              <a:off x="2971" y="2750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sp>
          <p:nvSpPr>
            <p:cNvPr id="68625" name="文本框 402448"/>
            <p:cNvSpPr/>
            <p:nvPr>
              <p:custDataLst>
                <p:tags r:id="rId16"/>
              </p:custDataLst>
            </p:nvPr>
          </p:nvSpPr>
          <p:spPr>
            <a:xfrm>
              <a:off x="3243" y="3793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26" name="文本框 402449"/>
            <p:cNvSpPr/>
            <p:nvPr>
              <p:custDataLst>
                <p:tags r:id="rId17"/>
              </p:custDataLst>
            </p:nvPr>
          </p:nvSpPr>
          <p:spPr>
            <a:xfrm>
              <a:off x="2744" y="3249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27" name="文本框 402450"/>
            <p:cNvSpPr/>
            <p:nvPr>
              <p:custDataLst>
                <p:tags r:id="rId18"/>
              </p:custDataLst>
            </p:nvPr>
          </p:nvSpPr>
          <p:spPr>
            <a:xfrm>
              <a:off x="3696" y="3838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28" name="文本框 402451"/>
            <p:cNvSpPr/>
            <p:nvPr>
              <p:custDataLst>
                <p:tags r:id="rId19"/>
              </p:custDataLst>
            </p:nvPr>
          </p:nvSpPr>
          <p:spPr>
            <a:xfrm>
              <a:off x="2744" y="2976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29" name="文本框 402452"/>
            <p:cNvSpPr/>
            <p:nvPr>
              <p:custDataLst>
                <p:tags r:id="rId20"/>
              </p:custDataLst>
            </p:nvPr>
          </p:nvSpPr>
          <p:spPr>
            <a:xfrm>
              <a:off x="4059" y="3838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30" name="文本框 402453"/>
            <p:cNvSpPr/>
            <p:nvPr>
              <p:custDataLst>
                <p:tags r:id="rId21"/>
              </p:custDataLst>
            </p:nvPr>
          </p:nvSpPr>
          <p:spPr>
            <a:xfrm>
              <a:off x="2744" y="2614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31" name="文本框 402454"/>
            <p:cNvSpPr/>
            <p:nvPr>
              <p:custDataLst>
                <p:tags r:id="rId22"/>
              </p:custDataLst>
            </p:nvPr>
          </p:nvSpPr>
          <p:spPr>
            <a:xfrm>
              <a:off x="4513" y="3838"/>
              <a:ext cx="196" cy="292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8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cxnSp>
          <p:nvCxnSpPr>
            <p:cNvPr id="68632" name="直接连接符 402455"/>
            <p:cNvCxnSpPr/>
            <p:nvPr>
              <p:custDataLst>
                <p:tags r:id="rId23"/>
              </p:custDataLst>
            </p:nvPr>
          </p:nvCxnSpPr>
          <p:spPr>
            <a:xfrm flipV="1">
              <a:off x="3379" y="3385"/>
              <a:ext cx="590" cy="0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33" name="直接连接符 402456"/>
            <p:cNvCxnSpPr/>
            <p:nvPr>
              <p:custDataLst>
                <p:tags r:id="rId24"/>
              </p:custDataLst>
            </p:nvPr>
          </p:nvCxnSpPr>
          <p:spPr>
            <a:xfrm flipV="1">
              <a:off x="3969" y="2750"/>
              <a:ext cx="453" cy="635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34" name="直接连接符 402457"/>
            <p:cNvCxnSpPr/>
            <p:nvPr>
              <p:custDataLst>
                <p:tags r:id="rId25"/>
              </p:custDataLst>
            </p:nvPr>
          </p:nvCxnSpPr>
          <p:spPr>
            <a:xfrm flipH="1" flipV="1">
              <a:off x="4422" y="2750"/>
              <a:ext cx="0" cy="99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35" name="直接连接符 402458"/>
            <p:cNvCxnSpPr/>
            <p:nvPr>
              <p:custDataLst>
                <p:tags r:id="rId26"/>
              </p:custDataLst>
            </p:nvPr>
          </p:nvCxnSpPr>
          <p:spPr>
            <a:xfrm>
              <a:off x="3016" y="2750"/>
              <a:ext cx="140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36" name="直接连接符 402459"/>
            <p:cNvCxnSpPr/>
            <p:nvPr>
              <p:custDataLst>
                <p:tags r:id="rId27"/>
              </p:custDataLst>
            </p:nvPr>
          </p:nvCxnSpPr>
          <p:spPr>
            <a:xfrm>
              <a:off x="3016" y="3385"/>
              <a:ext cx="3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37" name="直接连接符 402460"/>
            <p:cNvCxnSpPr/>
            <p:nvPr>
              <p:custDataLst>
                <p:tags r:id="rId28"/>
              </p:custDataLst>
            </p:nvPr>
          </p:nvCxnSpPr>
          <p:spPr>
            <a:xfrm flipH="1">
              <a:off x="3379" y="3385"/>
              <a:ext cx="0" cy="3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38" name="直接连接符 402461"/>
            <p:cNvCxnSpPr/>
            <p:nvPr>
              <p:custDataLst>
                <p:tags r:id="rId29"/>
              </p:custDataLst>
            </p:nvPr>
          </p:nvCxnSpPr>
          <p:spPr>
            <a:xfrm flipH="1" flipV="1">
              <a:off x="3969" y="3385"/>
              <a:ext cx="0" cy="3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</p:grpSp>
      <p:sp>
        <p:nvSpPr>
          <p:cNvPr id="68639" name="文本框 1"/>
          <p:cNvSpPr/>
          <p:nvPr>
            <p:custDataLst>
              <p:tags r:id="rId30"/>
            </p:custDataLst>
          </p:nvPr>
        </p:nvSpPr>
        <p:spPr>
          <a:xfrm>
            <a:off x="251460" y="1844358"/>
            <a:ext cx="5437188" cy="8299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0~2s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做匀速直线运动，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2~5s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静止，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5~7s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做匀速直线运动</a:t>
            </a:r>
            <a:endParaRPr lang="zh-CN" altLang="en-US" sz="24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8640" name="文本框 2"/>
          <p:cNvSpPr/>
          <p:nvPr>
            <p:custDataLst>
              <p:tags r:id="rId31"/>
            </p:custDataLst>
          </p:nvPr>
        </p:nvSpPr>
        <p:spPr>
          <a:xfrm>
            <a:off x="257810" y="2923858"/>
            <a:ext cx="46672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2~5s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时，小车距离出发点为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2m</a:t>
            </a:r>
            <a:endParaRPr lang="en-US" altLang="zh-CN" sz="24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8641" name="文本框 3"/>
          <p:cNvSpPr/>
          <p:nvPr>
            <p:custDataLst>
              <p:tags r:id="rId32"/>
            </p:custDataLst>
          </p:nvPr>
        </p:nvSpPr>
        <p:spPr>
          <a:xfrm>
            <a:off x="229235" y="3635058"/>
            <a:ext cx="6016625" cy="119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③后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2m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的平均速度大于前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2m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的平均速度；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0~2s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的平均速度是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1m/s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5~7s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的平均速度是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2m/s</a:t>
            </a:r>
            <a:endParaRPr lang="zh-CN" altLang="en-US" sz="24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8642" name="文本框 4"/>
          <p:cNvSpPr/>
          <p:nvPr>
            <p:custDataLst>
              <p:tags r:id="rId33"/>
            </p:custDataLst>
          </p:nvPr>
        </p:nvSpPr>
        <p:spPr>
          <a:xfrm>
            <a:off x="84773" y="5003483"/>
            <a:ext cx="41846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>
                <a:latin typeface="宋体" panose="02010600030101010101" pitchFamily="2" charset="-122"/>
              </a:rPr>
              <a:t>④全程的平均速度是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graphicFrame>
        <p:nvGraphicFramePr>
          <p:cNvPr id="68643" name="对象 5"/>
          <p:cNvGraphicFramePr>
            <a:graphicFrameLocks noChangeAspect="1"/>
          </p:cNvGraphicFramePr>
          <p:nvPr>
            <p:custDataLst>
              <p:tags r:id="rId34"/>
            </p:custDataLst>
          </p:nvPr>
        </p:nvGraphicFramePr>
        <p:xfrm>
          <a:off x="251143" y="5517515"/>
          <a:ext cx="3468687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" r:id="rId35" imgW="1435100" imgH="393700" progId="Equation.KSEE3">
                  <p:embed/>
                </p:oleObj>
              </mc:Choice>
              <mc:Fallback>
                <p:oleObj name="" r:id="rId35" imgW="14351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251143" y="5517515"/>
                        <a:ext cx="3468687" cy="95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8644" name="组合 402434"/>
          <p:cNvGrpSpPr/>
          <p:nvPr>
            <p:custDataLst>
              <p:tags r:id="rId37"/>
            </p:custDataLst>
          </p:nvPr>
        </p:nvGrpSpPr>
        <p:grpSpPr>
          <a:xfrm>
            <a:off x="6216015" y="4247515"/>
            <a:ext cx="3051175" cy="2414588"/>
            <a:chOff x="2744" y="2115"/>
            <a:chExt cx="2812" cy="2064"/>
          </a:xfrm>
        </p:grpSpPr>
        <p:cxnSp>
          <p:nvCxnSpPr>
            <p:cNvPr id="68645" name="直接连接符 402435"/>
            <p:cNvCxnSpPr/>
            <p:nvPr>
              <p:custDataLst>
                <p:tags r:id="rId38"/>
              </p:custDataLst>
            </p:nvPr>
          </p:nvCxnSpPr>
          <p:spPr>
            <a:xfrm>
              <a:off x="3016" y="3747"/>
              <a:ext cx="176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cxnSp>
          <p:nvCxnSpPr>
            <p:cNvPr id="68646" name="直接连接符 402436"/>
            <p:cNvCxnSpPr/>
            <p:nvPr>
              <p:custDataLst>
                <p:tags r:id="rId39"/>
              </p:custDataLst>
            </p:nvPr>
          </p:nvCxnSpPr>
          <p:spPr>
            <a:xfrm flipH="1" flipV="1">
              <a:off x="3016" y="2387"/>
              <a:ext cx="0" cy="136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/>
            </a:ln>
          </p:spPr>
        </p:cxnSp>
        <p:sp>
          <p:nvSpPr>
            <p:cNvPr id="68647" name="文本框 402437"/>
            <p:cNvSpPr/>
            <p:nvPr>
              <p:custDataLst>
                <p:tags r:id="rId40"/>
              </p:custDataLst>
            </p:nvPr>
          </p:nvSpPr>
          <p:spPr>
            <a:xfrm>
              <a:off x="2744" y="3566"/>
              <a:ext cx="363" cy="393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8648" name="文本框 402438"/>
            <p:cNvSpPr/>
            <p:nvPr>
              <p:custDataLst>
                <p:tags r:id="rId41"/>
              </p:custDataLst>
            </p:nvPr>
          </p:nvSpPr>
          <p:spPr>
            <a:xfrm>
              <a:off x="4830" y="3702"/>
              <a:ext cx="726" cy="393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r>
                <a:rPr lang="en-US" altLang="zh-CN" sz="2400">
                  <a:latin typeface="Book Antiqua" panose="02040602050305030304" pitchFamily="18" charset="0"/>
                </a:rPr>
                <a:t>/s</a:t>
              </a:r>
              <a:endParaRPr lang="en-US" altLang="zh-CN" sz="2400">
                <a:latin typeface="Book Antiqua" panose="02040602050305030304" pitchFamily="18" charset="0"/>
              </a:endParaRPr>
            </a:p>
          </p:txBody>
        </p:sp>
        <p:sp>
          <p:nvSpPr>
            <p:cNvPr id="68649" name="文本框 402439"/>
            <p:cNvSpPr/>
            <p:nvPr>
              <p:custDataLst>
                <p:tags r:id="rId42"/>
              </p:custDataLst>
            </p:nvPr>
          </p:nvSpPr>
          <p:spPr>
            <a:xfrm>
              <a:off x="2789" y="2115"/>
              <a:ext cx="1346" cy="393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>
                  <a:latin typeface="Book Antiqua" panose="02040602050305030304" pitchFamily="18" charset="0"/>
                  <a:ea typeface="MS UI Gothic" panose="020B0600070205080204" pitchFamily="34" charset="-128"/>
                </a:rPr>
                <a:t>v</a:t>
              </a:r>
              <a:r>
                <a:rPr lang="en-US" altLang="zh-CN" sz="2400">
                  <a:latin typeface="Book Antiqua" panose="02040602050305030304" pitchFamily="18" charset="0"/>
                </a:rPr>
                <a:t>/m.s</a:t>
              </a:r>
              <a:r>
                <a:rPr lang="en-US" altLang="zh-CN" sz="2400" baseline="30000">
                  <a:latin typeface="Book Antiqua" panose="02040602050305030304" pitchFamily="18" charset="0"/>
                </a:rPr>
                <a:t>-1</a:t>
              </a:r>
              <a:endParaRPr lang="en-US" altLang="zh-CN" sz="2400" baseline="30000">
                <a:latin typeface="Book Antiqua" panose="02040602050305030304" pitchFamily="18" charset="0"/>
              </a:endParaRPr>
            </a:p>
          </p:txBody>
        </p:sp>
        <p:cxnSp>
          <p:nvCxnSpPr>
            <p:cNvPr id="68650" name="直接连接符 402440"/>
            <p:cNvCxnSpPr/>
            <p:nvPr>
              <p:custDataLst>
                <p:tags r:id="rId43"/>
              </p:custDataLst>
            </p:nvPr>
          </p:nvCxnSpPr>
          <p:spPr>
            <a:xfrm flipV="1">
              <a:off x="3016" y="3385"/>
              <a:ext cx="363" cy="363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51" name="直接连接符 402441"/>
            <p:cNvCxnSpPr/>
            <p:nvPr>
              <p:custDataLst>
                <p:tags r:id="rId44"/>
              </p:custDataLst>
            </p:nvPr>
          </p:nvCxnSpPr>
          <p:spPr>
            <a:xfrm flipH="1">
              <a:off x="3379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2" name="直接连接符 402442"/>
            <p:cNvCxnSpPr/>
            <p:nvPr>
              <p:custDataLst>
                <p:tags r:id="rId45"/>
              </p:custDataLst>
            </p:nvPr>
          </p:nvCxnSpPr>
          <p:spPr>
            <a:xfrm flipH="1">
              <a:off x="3787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3" name="直接连接符 402443"/>
            <p:cNvCxnSpPr/>
            <p:nvPr>
              <p:custDataLst>
                <p:tags r:id="rId46"/>
              </p:custDataLst>
            </p:nvPr>
          </p:nvCxnSpPr>
          <p:spPr>
            <a:xfrm flipH="1">
              <a:off x="4195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4" name="直接连接符 402444"/>
            <p:cNvCxnSpPr/>
            <p:nvPr>
              <p:custDataLst>
                <p:tags r:id="rId47"/>
              </p:custDataLst>
            </p:nvPr>
          </p:nvCxnSpPr>
          <p:spPr>
            <a:xfrm flipH="1">
              <a:off x="4604" y="3748"/>
              <a:ext cx="0" cy="4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5" name="直接连接符 402445"/>
            <p:cNvCxnSpPr/>
            <p:nvPr>
              <p:custDataLst>
                <p:tags r:id="rId48"/>
              </p:custDataLst>
            </p:nvPr>
          </p:nvCxnSpPr>
          <p:spPr>
            <a:xfrm flipH="1">
              <a:off x="2971" y="3385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6" name="直接连接符 402446"/>
            <p:cNvCxnSpPr/>
            <p:nvPr>
              <p:custDataLst>
                <p:tags r:id="rId49"/>
              </p:custDataLst>
            </p:nvPr>
          </p:nvCxnSpPr>
          <p:spPr>
            <a:xfrm flipH="1">
              <a:off x="2971" y="3067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cxnSp>
          <p:nvCxnSpPr>
            <p:cNvPr id="68657" name="直接连接符 402447"/>
            <p:cNvCxnSpPr/>
            <p:nvPr>
              <p:custDataLst>
                <p:tags r:id="rId50"/>
              </p:custDataLst>
            </p:nvPr>
          </p:nvCxnSpPr>
          <p:spPr>
            <a:xfrm flipH="1">
              <a:off x="2971" y="2750"/>
              <a:ext cx="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</p:spPr>
        </p:cxnSp>
        <p:sp>
          <p:nvSpPr>
            <p:cNvPr id="68658" name="文本框 402448"/>
            <p:cNvSpPr/>
            <p:nvPr>
              <p:custDataLst>
                <p:tags r:id="rId51"/>
              </p:custDataLst>
            </p:nvPr>
          </p:nvSpPr>
          <p:spPr>
            <a:xfrm>
              <a:off x="3243" y="3793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59" name="文本框 402449"/>
            <p:cNvSpPr/>
            <p:nvPr>
              <p:custDataLst>
                <p:tags r:id="rId52"/>
              </p:custDataLst>
            </p:nvPr>
          </p:nvSpPr>
          <p:spPr>
            <a:xfrm>
              <a:off x="2744" y="3249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0" name="文本框 402450"/>
            <p:cNvSpPr/>
            <p:nvPr>
              <p:custDataLst>
                <p:tags r:id="rId53"/>
              </p:custDataLst>
            </p:nvPr>
          </p:nvSpPr>
          <p:spPr>
            <a:xfrm>
              <a:off x="3696" y="3838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1" name="文本框 402451"/>
            <p:cNvSpPr/>
            <p:nvPr>
              <p:custDataLst>
                <p:tags r:id="rId54"/>
              </p:custDataLst>
            </p:nvPr>
          </p:nvSpPr>
          <p:spPr>
            <a:xfrm>
              <a:off x="2744" y="2976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4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2" name="文本框 402452"/>
            <p:cNvSpPr/>
            <p:nvPr>
              <p:custDataLst>
                <p:tags r:id="rId55"/>
              </p:custDataLst>
            </p:nvPr>
          </p:nvSpPr>
          <p:spPr>
            <a:xfrm>
              <a:off x="4059" y="3838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3" name="文本框 402453"/>
            <p:cNvSpPr/>
            <p:nvPr>
              <p:custDataLst>
                <p:tags r:id="rId56"/>
              </p:custDataLst>
            </p:nvPr>
          </p:nvSpPr>
          <p:spPr>
            <a:xfrm>
              <a:off x="2744" y="2614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6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8664" name="文本框 402454"/>
            <p:cNvSpPr/>
            <p:nvPr>
              <p:custDataLst>
                <p:tags r:id="rId57"/>
              </p:custDataLst>
            </p:nvPr>
          </p:nvSpPr>
          <p:spPr>
            <a:xfrm>
              <a:off x="4513" y="3838"/>
              <a:ext cx="196" cy="341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Book Antiqua" panose="02040602050305030304" pitchFamily="18" charset="0"/>
                  <a:ea typeface="黑体" panose="02010609060101010101" pitchFamily="49" charset="-122"/>
                </a:rPr>
                <a:t>8</a:t>
              </a:r>
              <a:endParaRPr lang="en-US" altLang="zh-CN" sz="2000" b="1"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cxnSp>
          <p:nvCxnSpPr>
            <p:cNvPr id="68665" name="直接连接符 402455"/>
            <p:cNvCxnSpPr/>
            <p:nvPr>
              <p:custDataLst>
                <p:tags r:id="rId58"/>
              </p:custDataLst>
            </p:nvPr>
          </p:nvCxnSpPr>
          <p:spPr>
            <a:xfrm flipV="1">
              <a:off x="3379" y="3385"/>
              <a:ext cx="590" cy="0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66" name="直接连接符 402456"/>
            <p:cNvCxnSpPr/>
            <p:nvPr>
              <p:custDataLst>
                <p:tags r:id="rId59"/>
              </p:custDataLst>
            </p:nvPr>
          </p:nvCxnSpPr>
          <p:spPr>
            <a:xfrm flipV="1">
              <a:off x="3969" y="2750"/>
              <a:ext cx="453" cy="635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</a:ln>
          </p:spPr>
        </p:cxnSp>
        <p:cxnSp>
          <p:nvCxnSpPr>
            <p:cNvPr id="68667" name="直接连接符 402457"/>
            <p:cNvCxnSpPr/>
            <p:nvPr>
              <p:custDataLst>
                <p:tags r:id="rId60"/>
              </p:custDataLst>
            </p:nvPr>
          </p:nvCxnSpPr>
          <p:spPr>
            <a:xfrm flipH="1" flipV="1">
              <a:off x="4422" y="2750"/>
              <a:ext cx="0" cy="99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68" name="直接连接符 402458"/>
            <p:cNvCxnSpPr/>
            <p:nvPr>
              <p:custDataLst>
                <p:tags r:id="rId61"/>
              </p:custDataLst>
            </p:nvPr>
          </p:nvCxnSpPr>
          <p:spPr>
            <a:xfrm>
              <a:off x="3016" y="2750"/>
              <a:ext cx="140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69" name="直接连接符 402459"/>
            <p:cNvCxnSpPr/>
            <p:nvPr>
              <p:custDataLst>
                <p:tags r:id="rId62"/>
              </p:custDataLst>
            </p:nvPr>
          </p:nvCxnSpPr>
          <p:spPr>
            <a:xfrm>
              <a:off x="3016" y="3385"/>
              <a:ext cx="3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70" name="直接连接符 402460"/>
            <p:cNvCxnSpPr/>
            <p:nvPr>
              <p:custDataLst>
                <p:tags r:id="rId63"/>
              </p:custDataLst>
            </p:nvPr>
          </p:nvCxnSpPr>
          <p:spPr>
            <a:xfrm flipH="1">
              <a:off x="3379" y="3385"/>
              <a:ext cx="0" cy="3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68671" name="直接连接符 402461"/>
            <p:cNvCxnSpPr/>
            <p:nvPr>
              <p:custDataLst>
                <p:tags r:id="rId64"/>
              </p:custDataLst>
            </p:nvPr>
          </p:nvCxnSpPr>
          <p:spPr>
            <a:xfrm flipH="1" flipV="1">
              <a:off x="3969" y="3385"/>
              <a:ext cx="0" cy="3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8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8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8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39" grpId="0"/>
      <p:bldP spid="68640" grpId="0"/>
      <p:bldP spid="68641" grpId="0"/>
      <p:bldP spid="6864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7428"/>
          <p:cNvGrpSpPr/>
          <p:nvPr>
            <p:custDataLst>
              <p:tags r:id="rId1"/>
            </p:custDataLst>
          </p:nvPr>
        </p:nvGrpSpPr>
        <p:grpSpPr>
          <a:xfrm>
            <a:off x="234315" y="438150"/>
            <a:ext cx="2142490" cy="685165"/>
            <a:chOff x="243" y="601"/>
            <a:chExt cx="1361" cy="430"/>
          </a:xfrm>
        </p:grpSpPr>
        <p:pic>
          <p:nvPicPr>
            <p:cNvPr id="6" name="TextBox 1"/>
            <p:cNvPicPr>
              <a:picLocks noChangeArrowheads="1"/>
            </p:cNvPicPr>
            <p:nvPr>
              <p:custDataLst>
                <p:tags r:id="rId2"/>
              </p:custData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文本框 17409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8" name="Rectangle 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51460" y="1258570"/>
            <a:ext cx="8484870" cy="2306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甲乙两物体做匀速直线运动，如果甲乙速度之比为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，通过的路程之比为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5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，则所用时间之比为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kumimoji="0" lang="zh-CN" altLang="en-US" sz="3200" b="1" i="0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2412365" y="2977515"/>
            <a:ext cx="1290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5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4</a:t>
            </a:r>
            <a:endParaRPr lang="en-US" altLang="zh-CN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9" name="Rectangle 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78460" y="3538220"/>
            <a:ext cx="8484870" cy="304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客机匀速飞行的速度为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250m/s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250m/s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物理意义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200" b="1" noProof="0">
              <a:ln>
                <a:noFill/>
              </a:ln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甲、乙两客机速度之比为</a:t>
            </a:r>
            <a:r>
              <a:rPr kumimoji="0" lang="en-US" altLang="zh-CN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1:2,</a:t>
            </a:r>
            <a:r>
              <a:rPr kumimoji="0" lang="zh-CN" altLang="en-US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飞行时间之比为</a:t>
            </a:r>
            <a:r>
              <a:rPr kumimoji="0" lang="en-US" altLang="zh-CN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：</a:t>
            </a:r>
            <a:r>
              <a:rPr kumimoji="0" lang="en-US" altLang="zh-CN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3200" b="1" i="0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，则通过路程之比为</a:t>
            </a:r>
            <a:r>
              <a:rPr lang="zh-CN" altLang="en-US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3200" b="1" u="sng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kumimoji="0" lang="zh-CN" altLang="en-US" sz="3200" b="1" i="0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1403985" y="4507865"/>
            <a:ext cx="42970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1s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飞行的路程是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250m</a:t>
            </a:r>
            <a:endParaRPr lang="en-US" altLang="zh-CN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9"/>
            </p:custDataLst>
          </p:nvPr>
        </p:nvSpPr>
        <p:spPr>
          <a:xfrm>
            <a:off x="5086985" y="5997575"/>
            <a:ext cx="1290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en-US" altLang="zh-CN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</a:t>
            </a:r>
            <a:endParaRPr lang="en-US" altLang="zh-CN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  <p:bldP spid="9" grpId="0"/>
      <p:bldP spid="11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5be541b8-a296-41dc-a2ea-5b117255b12a"/>
          <p:cNvPicPr/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083175" y="2996565"/>
            <a:ext cx="3441065" cy="2546985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323850" y="1341120"/>
            <a:ext cx="848233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在同一条平直公路上，相距100 m的甲、乙两车同时相向行驶，两车路程随时间变化的图像如图所示。下列判断正确的是（</a:t>
            </a:r>
            <a:r>
              <a:rPr lang="en-US" altLang="zh-CN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     </a:t>
            </a: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）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</p:txBody>
      </p:sp>
      <p:grpSp>
        <p:nvGrpSpPr>
          <p:cNvPr id="25603" name="组合 32774"/>
          <p:cNvGrpSpPr/>
          <p:nvPr>
            <p:custDataLst>
              <p:tags r:id="rId4"/>
            </p:custDataLst>
          </p:nvPr>
        </p:nvGrpSpPr>
        <p:grpSpPr>
          <a:xfrm>
            <a:off x="290830" y="558165"/>
            <a:ext cx="1996362" cy="678582"/>
            <a:chOff x="1519" y="769"/>
            <a:chExt cx="1507" cy="430"/>
          </a:xfrm>
        </p:grpSpPr>
        <p:pic>
          <p:nvPicPr>
            <p:cNvPr id="25604" name="TextBox 1"/>
            <p:cNvPicPr>
              <a:picLocks noChangeArrowheads="1"/>
            </p:cNvPicPr>
            <p:nvPr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519" y="769"/>
              <a:ext cx="1507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05" name="文本框 32776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1663" y="820"/>
              <a:ext cx="1314" cy="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800" b="1" smtClean="0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 </a:t>
              </a:r>
              <a:endParaRPr lang="zh-CN" altLang="en-US" sz="2800" b="1" smtClean="0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4067810" y="762000"/>
            <a:ext cx="28111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宋体" panose="02010600030101010101" pitchFamily="2" charset="-122"/>
              </a:rPr>
              <a:t>2021-22</a:t>
            </a:r>
            <a:r>
              <a:rPr lang="zh-CN" altLang="en-US" sz="2000">
                <a:solidFill>
                  <a:srgbClr val="FF0000"/>
                </a:solidFill>
                <a:latin typeface="宋体" panose="02010600030101010101" pitchFamily="2" charset="-122"/>
              </a:rPr>
              <a:t>期末考试题</a:t>
            </a:r>
            <a:endParaRPr lang="zh-CN" altLang="en-US" sz="2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9"/>
            </p:custDataLst>
          </p:nvPr>
        </p:nvSpPr>
        <p:spPr>
          <a:xfrm>
            <a:off x="467360" y="3377565"/>
            <a:ext cx="559625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A.甲车的速度是8 m/s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B.甲车比乙车的速度大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C.乙车10s行驶了50 m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新宋体" panose="02010609030101010101" charset="-122"/>
                <a:ea typeface="新宋体" panose="02010609030101010101" charset="-122"/>
                <a:cs typeface="新宋体" panose="02010609030101010101" charset="-122"/>
              </a:rPr>
              <a:t>D.经过10s后，甲乙两车相距50 m</a:t>
            </a:r>
            <a:endParaRPr lang="zh-CN" altLang="en-US" sz="2800" b="1">
              <a:latin typeface="新宋体" panose="02010609030101010101" charset="-122"/>
              <a:ea typeface="新宋体" panose="02010609030101010101" charset="-122"/>
              <a:cs typeface="新宋体" panose="02010609030101010101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10"/>
            </p:custDataLst>
          </p:nvPr>
        </p:nvSpPr>
        <p:spPr>
          <a:xfrm>
            <a:off x="3348355" y="2777490"/>
            <a:ext cx="8350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BCD</a:t>
            </a:r>
            <a:endParaRPr lang="en-US" altLang="zh-CN" sz="2800" b="1">
              <a:solidFill>
                <a:srgbClr val="FF0000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11"/>
            </p:custDataLst>
          </p:nvPr>
        </p:nvSpPr>
        <p:spPr>
          <a:xfrm>
            <a:off x="2000250" y="679450"/>
            <a:ext cx="19297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新宋体" panose="02010609030101010101" charset="-122"/>
                <a:ea typeface="新宋体" panose="02010609030101010101" charset="-122"/>
              </a:rPr>
              <a:t>（多选）</a:t>
            </a:r>
            <a:endParaRPr lang="zh-CN" altLang="en-US" sz="3200">
              <a:solidFill>
                <a:srgbClr val="FF0000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E:\李燃\教师教学用书\2012人教教师用书项目\ppt\物理\图标.pn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17428"/>
          <p:cNvGrpSpPr/>
          <p:nvPr>
            <p:custDataLst>
              <p:tags r:id="rId3"/>
            </p:custDataLst>
          </p:nvPr>
        </p:nvGrpSpPr>
        <p:grpSpPr>
          <a:xfrm>
            <a:off x="234315" y="222885"/>
            <a:ext cx="2142490" cy="685165"/>
            <a:chOff x="243" y="601"/>
            <a:chExt cx="1361" cy="430"/>
          </a:xfrm>
        </p:grpSpPr>
        <p:pic>
          <p:nvPicPr>
            <p:cNvPr id="11" name="TextBox 1"/>
            <p:cNvPicPr>
              <a:picLocks noChangeArrowheads="1"/>
            </p:cNvPicPr>
            <p:nvPr>
              <p:custDataLst>
                <p:tags r:id="rId4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17409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219700" y="2292985"/>
            <a:ext cx="3168650" cy="315087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395605" y="908685"/>
            <a:ext cx="823214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某物体从地面上某一点出发沿直线运动，其 s - t图像如图所示。对物体的运动情况进行分析，得出结论不正确的是（</a:t>
            </a:r>
            <a:r>
              <a:rPr lang="en-US" altLang="zh-CN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10"/>
            </p:custDataLst>
          </p:nvPr>
        </p:nvSpPr>
        <p:spPr>
          <a:xfrm>
            <a:off x="414020" y="2493010"/>
            <a:ext cx="683006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A.物体在6s内运动的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路程为15 m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B.物体在前2s内做匀速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直线运动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C.物体在前2s内和后2s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内的速度相等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D.物体在6s内的平均速度为2.5 m/s</a:t>
            </a:r>
            <a:endParaRPr lang="zh-CN" altLang="en-US" sz="32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11"/>
            </p:custDataLst>
          </p:nvPr>
        </p:nvSpPr>
        <p:spPr>
          <a:xfrm>
            <a:off x="3564255" y="1701165"/>
            <a:ext cx="459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C</a:t>
            </a:r>
            <a:endParaRPr lang="en-US" altLang="zh-CN" sz="32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E:\李燃\教师教学用书\2012人教教师用书项目\ppt\物理\图标.pn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17428"/>
          <p:cNvGrpSpPr/>
          <p:nvPr>
            <p:custDataLst>
              <p:tags r:id="rId3"/>
            </p:custDataLst>
          </p:nvPr>
        </p:nvGrpSpPr>
        <p:grpSpPr>
          <a:xfrm>
            <a:off x="234315" y="222885"/>
            <a:ext cx="2142490" cy="685165"/>
            <a:chOff x="243" y="601"/>
            <a:chExt cx="1361" cy="430"/>
          </a:xfrm>
        </p:grpSpPr>
        <p:pic>
          <p:nvPicPr>
            <p:cNvPr id="11" name="TextBox 1"/>
            <p:cNvPicPr>
              <a:picLocks noChangeArrowheads="1"/>
            </p:cNvPicPr>
            <p:nvPr>
              <p:custDataLst>
                <p:tags r:id="rId4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3" y="601"/>
              <a:ext cx="1361" cy="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17409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357" y="629"/>
              <a:ext cx="1154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FFFF"/>
                  </a:solidFill>
                  <a:latin typeface="宋体" panose="02010600030101010101" pitchFamily="2" charset="-122"/>
                </a:rPr>
                <a:t>典型例题</a:t>
              </a:r>
              <a:endParaRPr lang="zh-CN" altLang="en-US" sz="3200" b="1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293370" y="909320"/>
            <a:ext cx="864108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/>
              <a:t>甲、乙两同学从同一地点同时向相同方向做直线运动，他们通过的路程随时间变化的图象如图所示，由图象可知不正确的是（　　　）</a:t>
            </a:r>
            <a:endParaRPr lang="zh-CN" altLang="en-US" sz="2800" b="1"/>
          </a:p>
        </p:txBody>
      </p:sp>
      <p:pic>
        <p:nvPicPr>
          <p:cNvPr id="5" name="3b24ddee-4fd5-4a8d-8799-20c2b4392eb0"/>
          <p:cNvPicPr/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259705" y="2273935"/>
            <a:ext cx="3674745" cy="2179320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10"/>
            </p:custDataLst>
          </p:nvPr>
        </p:nvSpPr>
        <p:spPr>
          <a:xfrm>
            <a:off x="395605" y="3084195"/>
            <a:ext cx="7505065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/>
              <a:t>A.在0~10s内，甲同学比乙</a:t>
            </a:r>
            <a:endParaRPr lang="zh-CN" altLang="en-US" sz="2800" b="1"/>
          </a:p>
          <a:p>
            <a:pPr>
              <a:lnSpc>
                <a:spcPct val="150000"/>
              </a:lnSpc>
            </a:pPr>
            <a:r>
              <a:rPr lang="zh-CN" altLang="en-US" sz="2800" b="1"/>
              <a:t>同学运动得快</a:t>
            </a:r>
            <a:endParaRPr lang="zh-CN" altLang="en-US" sz="2800" b="1"/>
          </a:p>
          <a:p>
            <a:pPr>
              <a:lnSpc>
                <a:spcPct val="150000"/>
              </a:lnSpc>
            </a:pPr>
            <a:r>
              <a:rPr lang="zh-CN" altLang="en-US" sz="2800" b="1"/>
              <a:t>B.两同学在距离出发点100 m处相遇</a:t>
            </a:r>
            <a:endParaRPr lang="zh-CN" altLang="en-US" sz="2800" b="1"/>
          </a:p>
          <a:p>
            <a:pPr>
              <a:lnSpc>
                <a:spcPct val="150000"/>
              </a:lnSpc>
            </a:pPr>
            <a:r>
              <a:rPr lang="zh-CN" altLang="en-US" sz="2800" b="1"/>
              <a:t>C.在10~20s内，乙同学静止不动</a:t>
            </a:r>
            <a:endParaRPr lang="zh-CN" altLang="en-US" sz="2800" b="1"/>
          </a:p>
          <a:p>
            <a:pPr>
              <a:lnSpc>
                <a:spcPct val="150000"/>
              </a:lnSpc>
            </a:pPr>
            <a:r>
              <a:rPr lang="zh-CN" altLang="en-US" sz="2800" b="1"/>
              <a:t>D.在0~10s内，乙同学的速度为10 m/s</a:t>
            </a:r>
            <a:endParaRPr lang="zh-CN" altLang="en-US" sz="2800" b="1"/>
          </a:p>
        </p:txBody>
      </p:sp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3636010" y="2348865"/>
            <a:ext cx="8616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A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2" name="圆角矩形 1"/>
          <p:cNvGrpSpPr/>
          <p:nvPr/>
        </p:nvGrpSpPr>
        <p:grpSpPr>
          <a:xfrm>
            <a:off x="520700" y="215900"/>
            <a:ext cx="3263900" cy="1143000"/>
            <a:chOff x="328" y="136"/>
            <a:chExt cx="2056" cy="720"/>
          </a:xfrm>
        </p:grpSpPr>
        <p:pic>
          <p:nvPicPr>
            <p:cNvPr id="25616" name="圆角矩形 1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328" y="136"/>
              <a:ext cx="2056" cy="7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17" name="Text Box 3"/>
            <p:cNvSpPr txBox="1"/>
            <p:nvPr/>
          </p:nvSpPr>
          <p:spPr>
            <a:xfrm>
              <a:off x="396" y="194"/>
              <a:ext cx="1928" cy="5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rgbClr val="FFFFFF"/>
                  </a:solidFill>
                  <a:latin typeface="宋体" panose="02010600030101010101" pitchFamily="2" charset="-122"/>
                </a:rPr>
                <a:t>课堂小结</a:t>
              </a:r>
              <a:endParaRPr lang="zh-CN" altLang="en-US" sz="3600" b="1" dirty="0">
                <a:solidFill>
                  <a:srgbClr val="FFFFFF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3" name="TextBox 2"/>
          <p:cNvGrpSpPr/>
          <p:nvPr/>
        </p:nvGrpSpPr>
        <p:grpSpPr>
          <a:xfrm>
            <a:off x="698500" y="1993900"/>
            <a:ext cx="2070100" cy="876300"/>
            <a:chOff x="440" y="1256"/>
            <a:chExt cx="1304" cy="552"/>
          </a:xfrm>
        </p:grpSpPr>
        <p:pic>
          <p:nvPicPr>
            <p:cNvPr id="25614" name="TextBox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40" y="1256"/>
              <a:ext cx="1304" cy="5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15" name="Text Box 6"/>
            <p:cNvSpPr txBox="1"/>
            <p:nvPr/>
          </p:nvSpPr>
          <p:spPr>
            <a:xfrm>
              <a:off x="556" y="1322"/>
              <a:ext cx="1154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solidFill>
                    <a:srgbClr val="FFFFFF"/>
                  </a:solidFill>
                  <a:latin typeface="楷体_GB2312" pitchFamily="49" charset="-122"/>
                  <a:ea typeface="楷体_GB2312" pitchFamily="49" charset="-122"/>
                </a:rPr>
                <a:t>一、速度</a:t>
              </a:r>
              <a:endParaRPr lang="zh-CN" altLang="en-US" sz="2800" b="1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4" name="TextBox 3"/>
          <p:cNvGrpSpPr/>
          <p:nvPr/>
        </p:nvGrpSpPr>
        <p:grpSpPr>
          <a:xfrm>
            <a:off x="673100" y="2971800"/>
            <a:ext cx="4127500" cy="863600"/>
            <a:chOff x="424" y="1872"/>
            <a:chExt cx="2600" cy="544"/>
          </a:xfrm>
        </p:grpSpPr>
        <p:pic>
          <p:nvPicPr>
            <p:cNvPr id="25612" name="TextBox 3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24" y="1872"/>
              <a:ext cx="2600" cy="5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13" name="Text Box 9"/>
            <p:cNvSpPr txBox="1"/>
            <p:nvPr/>
          </p:nvSpPr>
          <p:spPr>
            <a:xfrm>
              <a:off x="540" y="1936"/>
              <a:ext cx="2452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solidFill>
                    <a:srgbClr val="FFFFFF"/>
                  </a:solidFill>
                  <a:latin typeface="楷体_GB2312" pitchFamily="49" charset="-122"/>
                  <a:ea typeface="楷体_GB2312" pitchFamily="49" charset="-122"/>
                </a:rPr>
                <a:t>二、机械运动的分类</a:t>
              </a:r>
              <a:endParaRPr lang="zh-CN" altLang="en-US" sz="2800" b="1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5" name="TextBox 4"/>
          <p:cNvGrpSpPr/>
          <p:nvPr/>
        </p:nvGrpSpPr>
        <p:grpSpPr>
          <a:xfrm>
            <a:off x="673100" y="4051300"/>
            <a:ext cx="3721100" cy="863600"/>
            <a:chOff x="424" y="2552"/>
            <a:chExt cx="2344" cy="544"/>
          </a:xfrm>
        </p:grpSpPr>
        <p:pic>
          <p:nvPicPr>
            <p:cNvPr id="25610" name="TextBox 4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424" y="2552"/>
              <a:ext cx="2344" cy="5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11" name="Text Box 12"/>
            <p:cNvSpPr txBox="1"/>
            <p:nvPr/>
          </p:nvSpPr>
          <p:spPr>
            <a:xfrm>
              <a:off x="540" y="2612"/>
              <a:ext cx="2192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solidFill>
                    <a:srgbClr val="FFFFFF"/>
                  </a:solidFill>
                  <a:latin typeface="楷体_GB2312" pitchFamily="49" charset="-122"/>
                  <a:ea typeface="楷体_GB2312" pitchFamily="49" charset="-122"/>
                </a:rPr>
                <a:t>三、匀速直线运动</a:t>
              </a:r>
              <a:endParaRPr lang="zh-CN" altLang="en-US" sz="2800" b="1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6" name="TextBox 5"/>
          <p:cNvGrpSpPr/>
          <p:nvPr/>
        </p:nvGrpSpPr>
        <p:grpSpPr>
          <a:xfrm>
            <a:off x="673100" y="5194300"/>
            <a:ext cx="3721100" cy="863600"/>
            <a:chOff x="424" y="3272"/>
            <a:chExt cx="2344" cy="544"/>
          </a:xfrm>
        </p:grpSpPr>
        <p:pic>
          <p:nvPicPr>
            <p:cNvPr id="25608" name="TextBox 5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424" y="3272"/>
              <a:ext cx="2344" cy="5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9" name="Text Box 15"/>
            <p:cNvSpPr txBox="1"/>
            <p:nvPr/>
          </p:nvSpPr>
          <p:spPr>
            <a:xfrm>
              <a:off x="540" y="3334"/>
              <a:ext cx="2192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solidFill>
                    <a:srgbClr val="FFFFFF"/>
                  </a:solidFill>
                  <a:latin typeface="楷体_GB2312" pitchFamily="49" charset="-122"/>
                  <a:ea typeface="楷体_GB2312" pitchFamily="49" charset="-122"/>
                </a:rPr>
                <a:t>四、变速直线运动</a:t>
              </a:r>
              <a:endParaRPr lang="zh-CN" altLang="en-US" sz="2800" b="1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pic>
        <p:nvPicPr>
          <p:cNvPr id="25607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UNIQUEID" val="3434"/>
</p:tagLst>
</file>

<file path=ppt/tags/tag2.xml><?xml version="1.0" encoding="utf-8"?>
<p:tagLst xmlns:p="http://schemas.openxmlformats.org/presentationml/2006/main">
  <p:tag name="AS_UNIQUEID" val="3435"/>
</p:tagLst>
</file>

<file path=ppt/tags/tag3.xml><?xml version="1.0" encoding="utf-8"?>
<p:tagLst xmlns:p="http://schemas.openxmlformats.org/presentationml/2006/main">
  <p:tag name="AS_UNIQUEID" val="3436"/>
</p:tagLst>
</file>

<file path=ppt/tags/tag4.xml><?xml version="1.0" encoding="utf-8"?>
<p:tagLst xmlns:p="http://schemas.openxmlformats.org/presentationml/2006/main">
  <p:tag name="AS_UNIQUEID" val="3437"/>
</p:tagLst>
</file>

<file path=ppt/tags/tag5.xml><?xml version="1.0" encoding="utf-8"?>
<p:tagLst xmlns:p="http://schemas.openxmlformats.org/presentationml/2006/main">
  <p:tag name="AS_UNIQUEID" val="3438"/>
</p:tagLst>
</file>

<file path=ppt/tags/tag6.xml><?xml version="1.0" encoding="utf-8"?>
<p:tagLst xmlns:p="http://schemas.openxmlformats.org/presentationml/2006/main">
  <p:tag name="AS_UNIQUEID" val="3439"/>
</p:tagLst>
</file>

<file path=ppt/tags/tag7.xml><?xml version="1.0" encoding="utf-8"?>
<p:tagLst xmlns:p="http://schemas.openxmlformats.org/presentationml/2006/main">
  <p:tag name="AS_UNIQUEID" val="3440"/>
</p:tagLst>
</file>

<file path=ppt/tags/tag8.xml><?xml version="1.0" encoding="utf-8"?>
<p:tagLst xmlns:p="http://schemas.openxmlformats.org/presentationml/2006/main">
  <p:tag name="AS_UNIQUEID" val="3441"/>
</p:tagLst>
</file>

<file path=ppt/tags/tag9.xml><?xml version="1.0" encoding="utf-8"?>
<p:tagLst xmlns:p="http://schemas.openxmlformats.org/presentationml/2006/main">
  <p:tag name="AS_UNIQUEID" val="3442"/>
</p:tagLst>
</file>

<file path=ppt/tags/tag10.xml><?xml version="1.0" encoding="utf-8"?>
<p:tagLst xmlns:p="http://schemas.openxmlformats.org/presentationml/2006/main">
  <p:tag name="AS_UNIQUEID" val="3443"/>
</p:tagLst>
</file>

<file path=ppt/tags/tag11.xml><?xml version="1.0" encoding="utf-8"?>
<p:tagLst xmlns:p="http://schemas.openxmlformats.org/presentationml/2006/main">
  <p:tag name="AS_UNIQUEID" val="3537"/>
</p:tagLst>
</file>

<file path=ppt/tags/tag12.xml><?xml version="1.0" encoding="utf-8"?>
<p:tagLst xmlns:p="http://schemas.openxmlformats.org/presentationml/2006/main">
  <p:tag name="AS_UNIQUEID" val="3538"/>
</p:tagLst>
</file>

<file path=ppt/tags/tag13.xml><?xml version="1.0" encoding="utf-8"?>
<p:tagLst xmlns:p="http://schemas.openxmlformats.org/presentationml/2006/main">
  <p:tag name="AS_UNIQUEID" val="3539"/>
</p:tagLst>
</file>

<file path=ppt/tags/tag14.xml><?xml version="1.0" encoding="utf-8"?>
<p:tagLst xmlns:p="http://schemas.openxmlformats.org/presentationml/2006/main">
  <p:tag name="AS_UNIQUEID" val="3615"/>
  <p:tag name="KSO_WM_BEAUTIFY_FLAG" val=""/>
</p:tagLst>
</file>

<file path=ppt/tags/tag15.xml><?xml version="1.0" encoding="utf-8"?>
<p:tagLst xmlns:p="http://schemas.openxmlformats.org/presentationml/2006/main">
  <p:tag name="AS_UNIQUEID" val="3616"/>
  <p:tag name="KSO_WM_BEAUTIFY_FLAG" val=""/>
</p:tagLst>
</file>

<file path=ppt/tags/tag16.xml><?xml version="1.0" encoding="utf-8"?>
<p:tagLst xmlns:p="http://schemas.openxmlformats.org/presentationml/2006/main">
  <p:tag name="AS_UNIQUEID" val="3618"/>
  <p:tag name="KSO_WM_BEAUTIFY_FLAG" val=""/>
</p:tagLst>
</file>

<file path=ppt/tags/tag17.xml><?xml version="1.0" encoding="utf-8"?>
<p:tagLst xmlns:p="http://schemas.openxmlformats.org/presentationml/2006/main">
  <p:tag name="AS_UNIQUEID" val="3917"/>
</p:tagLst>
</file>

<file path=ppt/tags/tag18.xml><?xml version="1.0" encoding="utf-8"?>
<p:tagLst xmlns:p="http://schemas.openxmlformats.org/presentationml/2006/main">
  <p:tag name="AS_UNIQUEID" val="3918"/>
</p:tagLst>
</file>

<file path=ppt/tags/tag19.xml><?xml version="1.0" encoding="utf-8"?>
<p:tagLst xmlns:p="http://schemas.openxmlformats.org/presentationml/2006/main">
  <p:tag name="AS_UNIQUEID" val="3919"/>
</p:tagLst>
</file>

<file path=ppt/tags/tag20.xml><?xml version="1.0" encoding="utf-8"?>
<p:tagLst xmlns:p="http://schemas.openxmlformats.org/presentationml/2006/main">
  <p:tag name="AS_UNIQUEID" val="3913"/>
</p:tagLst>
</file>

<file path=ppt/tags/tag21.xml><?xml version="1.0" encoding="utf-8"?>
<p:tagLst xmlns:p="http://schemas.openxmlformats.org/presentationml/2006/main">
  <p:tag name="AS_UNIQUEID" val="3914"/>
</p:tagLst>
</file>

<file path=ppt/tags/tag22.xml><?xml version="1.0" encoding="utf-8"?>
<p:tagLst xmlns:p="http://schemas.openxmlformats.org/presentationml/2006/main">
  <p:tag name="AS_UNIQUEID" val="3915"/>
</p:tagLst>
</file>

<file path=ppt/tags/tag23.xml><?xml version="1.0" encoding="utf-8"?>
<p:tagLst xmlns:p="http://schemas.openxmlformats.org/presentationml/2006/main">
  <p:tag name="AS_UNIQUEID" val="3967"/>
</p:tagLst>
</file>

<file path=ppt/tags/tag24.xml><?xml version="1.0" encoding="utf-8"?>
<p:tagLst xmlns:p="http://schemas.openxmlformats.org/presentationml/2006/main">
  <p:tag name="AS_UNIQUEID" val="3968"/>
</p:tagLst>
</file>

<file path=ppt/tags/tag25.xml><?xml version="1.0" encoding="utf-8"?>
<p:tagLst xmlns:p="http://schemas.openxmlformats.org/presentationml/2006/main">
  <p:tag name="AS_UNIQUEID" val="3969"/>
</p:tagLst>
</file>

<file path=ppt/tags/tag26.xml><?xml version="1.0" encoding="utf-8"?>
<p:tagLst xmlns:p="http://schemas.openxmlformats.org/presentationml/2006/main">
  <p:tag name="AS_UNIQUEID" val="3970"/>
</p:tagLst>
</file>

<file path=ppt/tags/tag27.xml><?xml version="1.0" encoding="utf-8"?>
<p:tagLst xmlns:p="http://schemas.openxmlformats.org/presentationml/2006/main">
  <p:tag name="AS_UNIQUEID" val="3971"/>
</p:tagLst>
</file>

<file path=ppt/tags/tag28.xml><?xml version="1.0" encoding="utf-8"?>
<p:tagLst xmlns:p="http://schemas.openxmlformats.org/presentationml/2006/main">
  <p:tag name="AS_UNIQUEID" val="3972"/>
</p:tagLst>
</file>

<file path=ppt/tags/tag29.xml><?xml version="1.0" encoding="utf-8"?>
<p:tagLst xmlns:p="http://schemas.openxmlformats.org/presentationml/2006/main">
  <p:tag name="AS_UNIQUEID" val="3973"/>
</p:tagLst>
</file>

<file path=ppt/tags/tag30.xml><?xml version="1.0" encoding="utf-8"?>
<p:tagLst xmlns:p="http://schemas.openxmlformats.org/presentationml/2006/main">
  <p:tag name="AS_UNIQUEID" val="3974"/>
</p:tagLst>
</file>

<file path=ppt/tags/tag31.xml><?xml version="1.0" encoding="utf-8"?>
<p:tagLst xmlns:p="http://schemas.openxmlformats.org/presentationml/2006/main">
  <p:tag name="AS_UNIQUEID" val="3975"/>
</p:tagLst>
</file>

<file path=ppt/tags/tag32.xml><?xml version="1.0" encoding="utf-8"?>
<p:tagLst xmlns:p="http://schemas.openxmlformats.org/presentationml/2006/main">
  <p:tag name="AS_UNIQUEID" val="3976"/>
</p:tagLst>
</file>

<file path=ppt/tags/tag33.xml><?xml version="1.0" encoding="utf-8"?>
<p:tagLst xmlns:p="http://schemas.openxmlformats.org/presentationml/2006/main">
  <p:tag name="AS_UNIQUEID" val="3977"/>
</p:tagLst>
</file>

<file path=ppt/tags/tag34.xml><?xml version="1.0" encoding="utf-8"?>
<p:tagLst xmlns:p="http://schemas.openxmlformats.org/presentationml/2006/main">
  <p:tag name="AS_UNIQUEID" val="3978"/>
</p:tagLst>
</file>

<file path=ppt/tags/tag35.xml><?xml version="1.0" encoding="utf-8"?>
<p:tagLst xmlns:p="http://schemas.openxmlformats.org/presentationml/2006/main">
  <p:tag name="AS_UNIQUEID" val="3979"/>
</p:tagLst>
</file>

<file path=ppt/tags/tag36.xml><?xml version="1.0" encoding="utf-8"?>
<p:tagLst xmlns:p="http://schemas.openxmlformats.org/presentationml/2006/main">
  <p:tag name="AS_UNIQUEID" val="3980"/>
</p:tagLst>
</file>

<file path=ppt/tags/tag37.xml><?xml version="1.0" encoding="utf-8"?>
<p:tagLst xmlns:p="http://schemas.openxmlformats.org/presentationml/2006/main">
  <p:tag name="AS_UNIQUEID" val="3981"/>
</p:tagLst>
</file>

<file path=ppt/tags/tag38.xml><?xml version="1.0" encoding="utf-8"?>
<p:tagLst xmlns:p="http://schemas.openxmlformats.org/presentationml/2006/main">
  <p:tag name="AS_UNIQUEID" val="3982"/>
</p:tagLst>
</file>

<file path=ppt/tags/tag39.xml><?xml version="1.0" encoding="utf-8"?>
<p:tagLst xmlns:p="http://schemas.openxmlformats.org/presentationml/2006/main">
  <p:tag name="AS_UNIQUEID" val="3983"/>
</p:tagLst>
</file>

<file path=ppt/tags/tag40.xml><?xml version="1.0" encoding="utf-8"?>
<p:tagLst xmlns:p="http://schemas.openxmlformats.org/presentationml/2006/main">
  <p:tag name="AS_UNIQUEID" val="3984"/>
</p:tagLst>
</file>

<file path=ppt/tags/tag41.xml><?xml version="1.0" encoding="utf-8"?>
<p:tagLst xmlns:p="http://schemas.openxmlformats.org/presentationml/2006/main">
  <p:tag name="AS_UNIQUEID" val="3985"/>
</p:tagLst>
</file>

<file path=ppt/tags/tag42.xml><?xml version="1.0" encoding="utf-8"?>
<p:tagLst xmlns:p="http://schemas.openxmlformats.org/presentationml/2006/main">
  <p:tag name="AS_UNIQUEID" val="3986"/>
</p:tagLst>
</file>

<file path=ppt/tags/tag43.xml><?xml version="1.0" encoding="utf-8"?>
<p:tagLst xmlns:p="http://schemas.openxmlformats.org/presentationml/2006/main">
  <p:tag name="AS_UNIQUEID" val="3987"/>
</p:tagLst>
</file>

<file path=ppt/tags/tag44.xml><?xml version="1.0" encoding="utf-8"?>
<p:tagLst xmlns:p="http://schemas.openxmlformats.org/presentationml/2006/main">
  <p:tag name="AS_UNIQUEID" val="3988"/>
</p:tagLst>
</file>

<file path=ppt/tags/tag45.xml><?xml version="1.0" encoding="utf-8"?>
<p:tagLst xmlns:p="http://schemas.openxmlformats.org/presentationml/2006/main">
  <p:tag name="AS_UNIQUEID" val="3989"/>
</p:tagLst>
</file>

<file path=ppt/tags/tag46.xml><?xml version="1.0" encoding="utf-8"?>
<p:tagLst xmlns:p="http://schemas.openxmlformats.org/presentationml/2006/main">
  <p:tag name="AS_UNIQUEID" val="3990"/>
</p:tagLst>
</file>

<file path=ppt/tags/tag47.xml><?xml version="1.0" encoding="utf-8"?>
<p:tagLst xmlns:p="http://schemas.openxmlformats.org/presentationml/2006/main">
  <p:tag name="AS_UNIQUEID" val="3991"/>
</p:tagLst>
</file>

<file path=ppt/tags/tag48.xml><?xml version="1.0" encoding="utf-8"?>
<p:tagLst xmlns:p="http://schemas.openxmlformats.org/presentationml/2006/main">
  <p:tag name="AS_UNIQUEID" val="3992"/>
</p:tagLst>
</file>

<file path=ppt/tags/tag49.xml><?xml version="1.0" encoding="utf-8"?>
<p:tagLst xmlns:p="http://schemas.openxmlformats.org/presentationml/2006/main">
  <p:tag name="AS_UNIQUEID" val="3993"/>
</p:tagLst>
</file>

<file path=ppt/tags/tag50.xml><?xml version="1.0" encoding="utf-8"?>
<p:tagLst xmlns:p="http://schemas.openxmlformats.org/presentationml/2006/main">
  <p:tag name="AS_UNIQUEID" val="3994"/>
</p:tagLst>
</file>

<file path=ppt/tags/tag51.xml><?xml version="1.0" encoding="utf-8"?>
<p:tagLst xmlns:p="http://schemas.openxmlformats.org/presentationml/2006/main">
  <p:tag name="AS_UNIQUEID" val="3995"/>
</p:tagLst>
</file>

<file path=ppt/tags/tag52.xml><?xml version="1.0" encoding="utf-8"?>
<p:tagLst xmlns:p="http://schemas.openxmlformats.org/presentationml/2006/main">
  <p:tag name="AS_UNIQUEID" val="3996"/>
</p:tagLst>
</file>

<file path=ppt/tags/tag53.xml><?xml version="1.0" encoding="utf-8"?>
<p:tagLst xmlns:p="http://schemas.openxmlformats.org/presentationml/2006/main">
  <p:tag name="AS_UNIQUEID" val="3997"/>
</p:tagLst>
</file>

<file path=ppt/tags/tag54.xml><?xml version="1.0" encoding="utf-8"?>
<p:tagLst xmlns:p="http://schemas.openxmlformats.org/presentationml/2006/main">
  <p:tag name="AS_UNIQUEID" val="3998"/>
</p:tagLst>
</file>

<file path=ppt/tags/tag55.xml><?xml version="1.0" encoding="utf-8"?>
<p:tagLst xmlns:p="http://schemas.openxmlformats.org/presentationml/2006/main">
  <p:tag name="AS_UNIQUEID" val="3999"/>
</p:tagLst>
</file>

<file path=ppt/tags/tag56.xml><?xml version="1.0" encoding="utf-8"?>
<p:tagLst xmlns:p="http://schemas.openxmlformats.org/presentationml/2006/main">
  <p:tag name="AS_UNIQUEID" val="4000"/>
</p:tagLst>
</file>

<file path=ppt/tags/tag57.xml><?xml version="1.0" encoding="utf-8"?>
<p:tagLst xmlns:p="http://schemas.openxmlformats.org/presentationml/2006/main">
  <p:tag name="AS_UNIQUEID" val="4002"/>
</p:tagLst>
</file>

<file path=ppt/tags/tag58.xml><?xml version="1.0" encoding="utf-8"?>
<p:tagLst xmlns:p="http://schemas.openxmlformats.org/presentationml/2006/main">
  <p:tag name="AS_UNIQUEID" val="4003"/>
</p:tagLst>
</file>

<file path=ppt/tags/tag59.xml><?xml version="1.0" encoding="utf-8"?>
<p:tagLst xmlns:p="http://schemas.openxmlformats.org/presentationml/2006/main">
  <p:tag name="AS_UNIQUEID" val="4004"/>
</p:tagLst>
</file>

<file path=ppt/tags/tag60.xml><?xml version="1.0" encoding="utf-8"?>
<p:tagLst xmlns:p="http://schemas.openxmlformats.org/presentationml/2006/main">
  <p:tag name="AS_UNIQUEID" val="4005"/>
</p:tagLst>
</file>

<file path=ppt/tags/tag61.xml><?xml version="1.0" encoding="utf-8"?>
<p:tagLst xmlns:p="http://schemas.openxmlformats.org/presentationml/2006/main">
  <p:tag name="AS_UNIQUEID" val="4006"/>
</p:tagLst>
</file>

<file path=ppt/tags/tag62.xml><?xml version="1.0" encoding="utf-8"?>
<p:tagLst xmlns:p="http://schemas.openxmlformats.org/presentationml/2006/main">
  <p:tag name="AS_UNIQUEID" val="4007"/>
</p:tagLst>
</file>

<file path=ppt/tags/tag63.xml><?xml version="1.0" encoding="utf-8"?>
<p:tagLst xmlns:p="http://schemas.openxmlformats.org/presentationml/2006/main">
  <p:tag name="AS_UNIQUEID" val="4008"/>
</p:tagLst>
</file>

<file path=ppt/tags/tag64.xml><?xml version="1.0" encoding="utf-8"?>
<p:tagLst xmlns:p="http://schemas.openxmlformats.org/presentationml/2006/main">
  <p:tag name="AS_UNIQUEID" val="4009"/>
</p:tagLst>
</file>

<file path=ppt/tags/tag65.xml><?xml version="1.0" encoding="utf-8"?>
<p:tagLst xmlns:p="http://schemas.openxmlformats.org/presentationml/2006/main">
  <p:tag name="AS_UNIQUEID" val="4010"/>
</p:tagLst>
</file>

<file path=ppt/tags/tag66.xml><?xml version="1.0" encoding="utf-8"?>
<p:tagLst xmlns:p="http://schemas.openxmlformats.org/presentationml/2006/main">
  <p:tag name="AS_UNIQUEID" val="4011"/>
</p:tagLst>
</file>

<file path=ppt/tags/tag67.xml><?xml version="1.0" encoding="utf-8"?>
<p:tagLst xmlns:p="http://schemas.openxmlformats.org/presentationml/2006/main">
  <p:tag name="AS_UNIQUEID" val="4012"/>
</p:tagLst>
</file>

<file path=ppt/tags/tag68.xml><?xml version="1.0" encoding="utf-8"?>
<p:tagLst xmlns:p="http://schemas.openxmlformats.org/presentationml/2006/main">
  <p:tag name="AS_UNIQUEID" val="4013"/>
</p:tagLst>
</file>

<file path=ppt/tags/tag69.xml><?xml version="1.0" encoding="utf-8"?>
<p:tagLst xmlns:p="http://schemas.openxmlformats.org/presentationml/2006/main">
  <p:tag name="AS_UNIQUEID" val="4014"/>
</p:tagLst>
</file>

<file path=ppt/tags/tag70.xml><?xml version="1.0" encoding="utf-8"?>
<p:tagLst xmlns:p="http://schemas.openxmlformats.org/presentationml/2006/main">
  <p:tag name="AS_UNIQUEID" val="4015"/>
</p:tagLst>
</file>

<file path=ppt/tags/tag71.xml><?xml version="1.0" encoding="utf-8"?>
<p:tagLst xmlns:p="http://schemas.openxmlformats.org/presentationml/2006/main">
  <p:tag name="AS_UNIQUEID" val="4016"/>
</p:tagLst>
</file>

<file path=ppt/tags/tag72.xml><?xml version="1.0" encoding="utf-8"?>
<p:tagLst xmlns:p="http://schemas.openxmlformats.org/presentationml/2006/main">
  <p:tag name="AS_UNIQUEID" val="4017"/>
</p:tagLst>
</file>

<file path=ppt/tags/tag73.xml><?xml version="1.0" encoding="utf-8"?>
<p:tagLst xmlns:p="http://schemas.openxmlformats.org/presentationml/2006/main">
  <p:tag name="AS_UNIQUEID" val="4018"/>
</p:tagLst>
</file>

<file path=ppt/tags/tag74.xml><?xml version="1.0" encoding="utf-8"?>
<p:tagLst xmlns:p="http://schemas.openxmlformats.org/presentationml/2006/main">
  <p:tag name="AS_UNIQUEID" val="4019"/>
</p:tagLst>
</file>

<file path=ppt/tags/tag75.xml><?xml version="1.0" encoding="utf-8"?>
<p:tagLst xmlns:p="http://schemas.openxmlformats.org/presentationml/2006/main">
  <p:tag name="AS_UNIQUEID" val="4020"/>
</p:tagLst>
</file>

<file path=ppt/tags/tag76.xml><?xml version="1.0" encoding="utf-8"?>
<p:tagLst xmlns:p="http://schemas.openxmlformats.org/presentationml/2006/main">
  <p:tag name="AS_UNIQUEID" val="4021"/>
</p:tagLst>
</file>

<file path=ppt/tags/tag77.xml><?xml version="1.0" encoding="utf-8"?>
<p:tagLst xmlns:p="http://schemas.openxmlformats.org/presentationml/2006/main">
  <p:tag name="KSO_WM_TEMPLATE_CATEGORY" val="custom"/>
  <p:tag name="KSO_WM_TEMPLATE_INDEX" val="232"/>
</p:tagLst>
</file>

<file path=ppt/tags/tag78.xml><?xml version="1.0" encoding="utf-8"?>
<p:tagLst xmlns:p="http://schemas.openxmlformats.org/presentationml/2006/main">
  <p:tag name="AS_UNIQUEID" val="4054"/>
</p:tagLst>
</file>

<file path=ppt/tags/tag79.xml><?xml version="1.0" encoding="utf-8"?>
<p:tagLst xmlns:p="http://schemas.openxmlformats.org/presentationml/2006/main">
  <p:tag name="AS_UNIQUEID" val="4055"/>
</p:tagLst>
</file>

<file path=ppt/tags/tag80.xml><?xml version="1.0" encoding="utf-8"?>
<p:tagLst xmlns:p="http://schemas.openxmlformats.org/presentationml/2006/main">
  <p:tag name="AS_UNIQUEID" val="4056"/>
</p:tagLst>
</file>

<file path=ppt/tags/tag81.xml><?xml version="1.0" encoding="utf-8"?>
<p:tagLst xmlns:p="http://schemas.openxmlformats.org/presentationml/2006/main">
  <p:tag name="AS_UNIQUEID" val="4057"/>
</p:tagLst>
</file>

<file path=ppt/tags/tag82.xml><?xml version="1.0" encoding="utf-8"?>
<p:tagLst xmlns:p="http://schemas.openxmlformats.org/presentationml/2006/main">
  <p:tag name="AS_UNIQUEID" val="4058"/>
</p:tagLst>
</file>

<file path=ppt/tags/tag83.xml><?xml version="1.0" encoding="utf-8"?>
<p:tagLst xmlns:p="http://schemas.openxmlformats.org/presentationml/2006/main">
  <p:tag name="AS_UNIQUEID" val="4059"/>
</p:tagLst>
</file>

<file path=ppt/tags/tag84.xml><?xml version="1.0" encoding="utf-8"?>
<p:tagLst xmlns:p="http://schemas.openxmlformats.org/presentationml/2006/main">
  <p:tag name="AS_UNIQUEID" val="4060"/>
</p:tagLst>
</file>

<file path=ppt/tags/tag85.xml><?xml version="1.0" encoding="utf-8"?>
<p:tagLst xmlns:p="http://schemas.openxmlformats.org/presentationml/2006/main">
  <p:tag name="AS_UNIQUEID" val="4061"/>
</p:tagLst>
</file>

<file path=ppt/tags/tag86.xml><?xml version="1.0" encoding="utf-8"?>
<p:tagLst xmlns:p="http://schemas.openxmlformats.org/presentationml/2006/main">
  <p:tag name="AS_UNIQUEID" val="4062"/>
</p:tagLst>
</file>

<file path=ppt/tags/tag87.xml><?xml version="1.0" encoding="utf-8"?>
<p:tagLst xmlns:p="http://schemas.openxmlformats.org/presentationml/2006/main">
  <p:tag name="AS_UNIQUEID" val="4063"/>
</p:tagLst>
</file>

<file path=ppt/tags/tag88.xml><?xml version="1.0" encoding="utf-8"?>
<p:tagLst xmlns:p="http://schemas.openxmlformats.org/presentationml/2006/main">
  <p:tag name="AS_UNIQUEID" val="4064"/>
</p:tagLst>
</file>

<file path=ppt/tags/tag89.xml><?xml version="1.0" encoding="utf-8"?>
<p:tagLst xmlns:p="http://schemas.openxmlformats.org/presentationml/2006/main">
  <p:tag name="AS_UNIQUEID" val="4065"/>
</p:tagLst>
</file>

<file path=ppt/tags/tag90.xml><?xml version="1.0" encoding="utf-8"?>
<p:tagLst xmlns:p="http://schemas.openxmlformats.org/presentationml/2006/main">
  <p:tag name="AS_UNIQUEID" val="4066"/>
</p:tagLst>
</file>

<file path=ppt/tags/tag91.xml><?xml version="1.0" encoding="utf-8"?>
<p:tagLst xmlns:p="http://schemas.openxmlformats.org/presentationml/2006/main">
  <p:tag name="AS_UNIQUEID" val="4067"/>
</p:tagLst>
</file>

<file path=ppt/tags/tag92.xml><?xml version="1.0" encoding="utf-8"?>
<p:tagLst xmlns:p="http://schemas.openxmlformats.org/presentationml/2006/main">
  <p:tag name="AS_UNIQUEID" val="4068"/>
</p:tagLst>
</file>

<file path=ppt/tags/tag93.xml><?xml version="1.0" encoding="utf-8"?>
<p:tagLst xmlns:p="http://schemas.openxmlformats.org/presentationml/2006/main">
  <p:tag name="AS_UNIQUEID" val="4069"/>
</p:tagLst>
</file>

<file path=ppt/tags/tag94.xml><?xml version="1.0" encoding="utf-8"?>
<p:tagLst xmlns:p="http://schemas.openxmlformats.org/presentationml/2006/main">
  <p:tag name="AS_UNIQUEID" val="4070"/>
</p:tagLst>
</file>

<file path=ppt/tags/tag95.xml><?xml version="1.0" encoding="utf-8"?>
<p:tagLst xmlns:p="http://schemas.openxmlformats.org/presentationml/2006/main">
  <p:tag name="AS_UNIQUEID" val="4071"/>
</p:tagLst>
</file>

<file path=ppt/tags/tag96.xml><?xml version="1.0" encoding="utf-8"?>
<p:tagLst xmlns:p="http://schemas.openxmlformats.org/presentationml/2006/main">
  <p:tag name="AS_UNIQUEID" val="4072"/>
</p:tagLst>
</file>

<file path=ppt/tags/tag97.xml><?xml version="1.0" encoding="utf-8"?>
<p:tagLst xmlns:p="http://schemas.openxmlformats.org/presentationml/2006/main">
  <p:tag name="AS_UNIQUEID" val="4073"/>
</p:tagLst>
</file>

<file path=ppt/tags/tag98.xml><?xml version="1.0" encoding="utf-8"?>
<p:tagLst xmlns:p="http://schemas.openxmlformats.org/presentationml/2006/main">
  <p:tag name="AS_UNIQUEID" val="4074"/>
</p:tagLst>
</file>

<file path=ppt/tags/tag99.xml><?xml version="1.0" encoding="utf-8"?>
<p:tagLst xmlns:p="http://schemas.openxmlformats.org/presentationml/2006/main">
  <p:tag name="AS_UNIQUEID" val="4075"/>
</p:tagLst>
</file>

<file path=ppt/tags/tag100.xml><?xml version="1.0" encoding="utf-8"?>
<p:tagLst xmlns:p="http://schemas.openxmlformats.org/presentationml/2006/main">
  <p:tag name="AS_UNIQUEID" val="4076"/>
</p:tagLst>
</file>

<file path=ppt/tags/tag101.xml><?xml version="1.0" encoding="utf-8"?>
<p:tagLst xmlns:p="http://schemas.openxmlformats.org/presentationml/2006/main">
  <p:tag name="AS_UNIQUEID" val="4077"/>
</p:tagLst>
</file>

<file path=ppt/tags/tag102.xml><?xml version="1.0" encoding="utf-8"?>
<p:tagLst xmlns:p="http://schemas.openxmlformats.org/presentationml/2006/main">
  <p:tag name="AS_UNIQUEID" val="4078"/>
</p:tagLst>
</file>

<file path=ppt/tags/tag103.xml><?xml version="1.0" encoding="utf-8"?>
<p:tagLst xmlns:p="http://schemas.openxmlformats.org/presentationml/2006/main">
  <p:tag name="AS_UNIQUEID" val="4079"/>
</p:tagLst>
</file>

<file path=ppt/tags/tag104.xml><?xml version="1.0" encoding="utf-8"?>
<p:tagLst xmlns:p="http://schemas.openxmlformats.org/presentationml/2006/main">
  <p:tag name="AS_UNIQUEID" val="4080"/>
</p:tagLst>
</file>

<file path=ppt/tags/tag105.xml><?xml version="1.0" encoding="utf-8"?>
<p:tagLst xmlns:p="http://schemas.openxmlformats.org/presentationml/2006/main">
  <p:tag name="AS_UNIQUEID" val="4081"/>
</p:tagLst>
</file>

<file path=ppt/tags/tag106.xml><?xml version="1.0" encoding="utf-8"?>
<p:tagLst xmlns:p="http://schemas.openxmlformats.org/presentationml/2006/main">
  <p:tag name="AS_UNIQUEID" val="4082"/>
</p:tagLst>
</file>

<file path=ppt/tags/tag107.xml><?xml version="1.0" encoding="utf-8"?>
<p:tagLst xmlns:p="http://schemas.openxmlformats.org/presentationml/2006/main">
  <p:tag name="AS_UNIQUEID" val="4083"/>
</p:tagLst>
</file>

<file path=ppt/tags/tag108.xml><?xml version="1.0" encoding="utf-8"?>
<p:tagLst xmlns:p="http://schemas.openxmlformats.org/presentationml/2006/main">
  <p:tag name="AS_UNIQUEID" val="4084"/>
</p:tagLst>
</file>

<file path=ppt/tags/tag109.xml><?xml version="1.0" encoding="utf-8"?>
<p:tagLst xmlns:p="http://schemas.openxmlformats.org/presentationml/2006/main">
  <p:tag name="AS_UNIQUEID" val="4085"/>
</p:tagLst>
</file>

<file path=ppt/tags/tag110.xml><?xml version="1.0" encoding="utf-8"?>
<p:tagLst xmlns:p="http://schemas.openxmlformats.org/presentationml/2006/main">
  <p:tag name="AS_UNIQUEID" val="4086"/>
</p:tagLst>
</file>

<file path=ppt/tags/tag111.xml><?xml version="1.0" encoding="utf-8"?>
<p:tagLst xmlns:p="http://schemas.openxmlformats.org/presentationml/2006/main">
  <p:tag name="AS_UNIQUEID" val="4087"/>
</p:tagLst>
</file>

<file path=ppt/tags/tag112.xml><?xml version="1.0" encoding="utf-8"?>
<p:tagLst xmlns:p="http://schemas.openxmlformats.org/presentationml/2006/main">
  <p:tag name="AS_UNIQUEID" val="4088"/>
</p:tagLst>
</file>

<file path=ppt/tags/tag113.xml><?xml version="1.0" encoding="utf-8"?>
<p:tagLst xmlns:p="http://schemas.openxmlformats.org/presentationml/2006/main">
  <p:tag name="AS_UNIQUEID" val="4089"/>
</p:tagLst>
</file>

<file path=ppt/tags/tag114.xml><?xml version="1.0" encoding="utf-8"?>
<p:tagLst xmlns:p="http://schemas.openxmlformats.org/presentationml/2006/main">
  <p:tag name="AS_UNIQUEID" val="4090"/>
</p:tagLst>
</file>

<file path=ppt/tags/tag115.xml><?xml version="1.0" encoding="utf-8"?>
<p:tagLst xmlns:p="http://schemas.openxmlformats.org/presentationml/2006/main">
  <p:tag name="AS_UNIQUEID" val="4091"/>
</p:tagLst>
</file>

<file path=ppt/tags/tag116.xml><?xml version="1.0" encoding="utf-8"?>
<p:tagLst xmlns:p="http://schemas.openxmlformats.org/presentationml/2006/main">
  <p:tag name="AS_UNIQUEID" val="4092"/>
</p:tagLst>
</file>

<file path=ppt/tags/tag117.xml><?xml version="1.0" encoding="utf-8"?>
<p:tagLst xmlns:p="http://schemas.openxmlformats.org/presentationml/2006/main">
  <p:tag name="AS_UNIQUEID" val="4093"/>
</p:tagLst>
</file>

<file path=ppt/tags/tag118.xml><?xml version="1.0" encoding="utf-8"?>
<p:tagLst xmlns:p="http://schemas.openxmlformats.org/presentationml/2006/main">
  <p:tag name="AS_UNIQUEID" val="4094"/>
</p:tagLst>
</file>

<file path=ppt/tags/tag119.xml><?xml version="1.0" encoding="utf-8"?>
<p:tagLst xmlns:p="http://schemas.openxmlformats.org/presentationml/2006/main">
  <p:tag name="AS_UNIQUEID" val="4095"/>
</p:tagLst>
</file>

<file path=ppt/tags/tag120.xml><?xml version="1.0" encoding="utf-8"?>
<p:tagLst xmlns:p="http://schemas.openxmlformats.org/presentationml/2006/main">
  <p:tag name="AS_UNIQUEID" val="4096"/>
</p:tagLst>
</file>

<file path=ppt/tags/tag121.xml><?xml version="1.0" encoding="utf-8"?>
<p:tagLst xmlns:p="http://schemas.openxmlformats.org/presentationml/2006/main">
  <p:tag name="AS_UNIQUEID" val="4097"/>
</p:tagLst>
</file>

<file path=ppt/tags/tag122.xml><?xml version="1.0" encoding="utf-8"?>
<p:tagLst xmlns:p="http://schemas.openxmlformats.org/presentationml/2006/main">
  <p:tag name="AS_UNIQUEID" val="4098"/>
</p:tagLst>
</file>

<file path=ppt/tags/tag123.xml><?xml version="1.0" encoding="utf-8"?>
<p:tagLst xmlns:p="http://schemas.openxmlformats.org/presentationml/2006/main">
  <p:tag name="AS_UNIQUEID" val="4099"/>
</p:tagLst>
</file>

<file path=ppt/tags/tag124.xml><?xml version="1.0" encoding="utf-8"?>
<p:tagLst xmlns:p="http://schemas.openxmlformats.org/presentationml/2006/main">
  <p:tag name="AS_UNIQUEID" val="4100"/>
</p:tagLst>
</file>

<file path=ppt/tags/tag125.xml><?xml version="1.0" encoding="utf-8"?>
<p:tagLst xmlns:p="http://schemas.openxmlformats.org/presentationml/2006/main">
  <p:tag name="AS_UNIQUEID" val="4101"/>
</p:tagLst>
</file>

<file path=ppt/tags/tag126.xml><?xml version="1.0" encoding="utf-8"?>
<p:tagLst xmlns:p="http://schemas.openxmlformats.org/presentationml/2006/main">
  <p:tag name="AS_UNIQUEID" val="4102"/>
</p:tagLst>
</file>

<file path=ppt/tags/tag127.xml><?xml version="1.0" encoding="utf-8"?>
<p:tagLst xmlns:p="http://schemas.openxmlformats.org/presentationml/2006/main">
  <p:tag name="AS_UNIQUEID" val="4103"/>
</p:tagLst>
</file>

<file path=ppt/tags/tag128.xml><?xml version="1.0" encoding="utf-8"?>
<p:tagLst xmlns:p="http://schemas.openxmlformats.org/presentationml/2006/main">
  <p:tag name="AS_UNIQUEID" val="4104"/>
</p:tagLst>
</file>

<file path=ppt/tags/tag129.xml><?xml version="1.0" encoding="utf-8"?>
<p:tagLst xmlns:p="http://schemas.openxmlformats.org/presentationml/2006/main">
  <p:tag name="AS_UNIQUEID" val="4105"/>
</p:tagLst>
</file>

<file path=ppt/tags/tag130.xml><?xml version="1.0" encoding="utf-8"?>
<p:tagLst xmlns:p="http://schemas.openxmlformats.org/presentationml/2006/main">
  <p:tag name="AS_UNIQUEID" val="4106"/>
</p:tagLst>
</file>

<file path=ppt/tags/tag131.xml><?xml version="1.0" encoding="utf-8"?>
<p:tagLst xmlns:p="http://schemas.openxmlformats.org/presentationml/2006/main">
  <p:tag name="AS_UNIQUEID" val="4107"/>
</p:tagLst>
</file>

<file path=ppt/tags/tag132.xml><?xml version="1.0" encoding="utf-8"?>
<p:tagLst xmlns:p="http://schemas.openxmlformats.org/presentationml/2006/main">
  <p:tag name="AS_UNIQUEID" val="4108"/>
</p:tagLst>
</file>

<file path=ppt/tags/tag133.xml><?xml version="1.0" encoding="utf-8"?>
<p:tagLst xmlns:p="http://schemas.openxmlformats.org/presentationml/2006/main">
  <p:tag name="AS_UNIQUEID" val="4109"/>
</p:tagLst>
</file>

<file path=ppt/tags/tag134.xml><?xml version="1.0" encoding="utf-8"?>
<p:tagLst xmlns:p="http://schemas.openxmlformats.org/presentationml/2006/main">
  <p:tag name="AS_UNIQUEID" val="4110"/>
</p:tagLst>
</file>

<file path=ppt/tags/tag135.xml><?xml version="1.0" encoding="utf-8"?>
<p:tagLst xmlns:p="http://schemas.openxmlformats.org/presentationml/2006/main">
  <p:tag name="AS_UNIQUEID" val="4111"/>
</p:tagLst>
</file>

<file path=ppt/tags/tag136.xml><?xml version="1.0" encoding="utf-8"?>
<p:tagLst xmlns:p="http://schemas.openxmlformats.org/presentationml/2006/main">
  <p:tag name="AS_UNIQUEID" val="4112"/>
</p:tagLst>
</file>

<file path=ppt/tags/tag137.xml><?xml version="1.0" encoding="utf-8"?>
<p:tagLst xmlns:p="http://schemas.openxmlformats.org/presentationml/2006/main">
  <p:tag name="AS_UNIQUEID" val="4113"/>
</p:tagLst>
</file>

<file path=ppt/tags/tag138.xml><?xml version="1.0" encoding="utf-8"?>
<p:tagLst xmlns:p="http://schemas.openxmlformats.org/presentationml/2006/main">
  <p:tag name="AS_UNIQUEID" val="4114"/>
</p:tagLst>
</file>

<file path=ppt/tags/tag139.xml><?xml version="1.0" encoding="utf-8"?>
<p:tagLst xmlns:p="http://schemas.openxmlformats.org/presentationml/2006/main">
  <p:tag name="AS_UNIQUEID" val="4115"/>
</p:tagLst>
</file>

<file path=ppt/tags/tag140.xml><?xml version="1.0" encoding="utf-8"?>
<p:tagLst xmlns:p="http://schemas.openxmlformats.org/presentationml/2006/main">
  <p:tag name="AS_UNIQUEID" val="3956"/>
</p:tagLst>
</file>

<file path=ppt/tags/tag141.xml><?xml version="1.0" encoding="utf-8"?>
<p:tagLst xmlns:p="http://schemas.openxmlformats.org/presentationml/2006/main">
  <p:tag name="AS_UNIQUEID" val="3957"/>
</p:tagLst>
</file>

<file path=ppt/tags/tag142.xml><?xml version="1.0" encoding="utf-8"?>
<p:tagLst xmlns:p="http://schemas.openxmlformats.org/presentationml/2006/main">
  <p:tag name="AS_UNIQUEID" val="3958"/>
</p:tagLst>
</file>

<file path=ppt/tags/tag143.xml><?xml version="1.0" encoding="utf-8"?>
<p:tagLst xmlns:p="http://schemas.openxmlformats.org/presentationml/2006/main">
  <p:tag name="AS_UNIQUEID" val="3959"/>
</p:tagLst>
</file>

<file path=ppt/tags/tag144.xml><?xml version="1.0" encoding="utf-8"?>
<p:tagLst xmlns:p="http://schemas.openxmlformats.org/presentationml/2006/main">
  <p:tag name="AS_UNIQUEID" val="3961"/>
</p:tagLst>
</file>

<file path=ppt/tags/tag145.xml><?xml version="1.0" encoding="utf-8"?>
<p:tagLst xmlns:p="http://schemas.openxmlformats.org/presentationml/2006/main">
  <p:tag name="AS_UNIQUEID" val="3962"/>
</p:tagLst>
</file>

<file path=ppt/tags/tag146.xml><?xml version="1.0" encoding="utf-8"?>
<p:tagLst xmlns:p="http://schemas.openxmlformats.org/presentationml/2006/main">
  <p:tag name="AS_UNIQUEID" val="3963"/>
</p:tagLst>
</file>

<file path=ppt/tags/tag147.xml><?xml version="1.0" encoding="utf-8"?>
<p:tagLst xmlns:p="http://schemas.openxmlformats.org/presentationml/2006/main">
  <p:tag name="AS_UNIQUEID" val="3964"/>
</p:tagLst>
</file>

<file path=ppt/tags/tag148.xml><?xml version="1.0" encoding="utf-8"?>
<p:tagLst xmlns:p="http://schemas.openxmlformats.org/presentationml/2006/main">
  <p:tag name="AS_UNIQUEID" val="4023"/>
</p:tagLst>
</file>

<file path=ppt/tags/tag149.xml><?xml version="1.0" encoding="utf-8"?>
<p:tagLst xmlns:p="http://schemas.openxmlformats.org/presentationml/2006/main">
  <p:tag name="AS_UNIQUEID" val="4024"/>
</p:tagLst>
</file>

<file path=ppt/tags/tag150.xml><?xml version="1.0" encoding="utf-8"?>
<p:tagLst xmlns:p="http://schemas.openxmlformats.org/presentationml/2006/main">
  <p:tag name="AS_UNIQUEID" val="4025"/>
</p:tagLst>
</file>

<file path=ppt/tags/tag151.xml><?xml version="1.0" encoding="utf-8"?>
<p:tagLst xmlns:p="http://schemas.openxmlformats.org/presentationml/2006/main">
  <p:tag name="AS_UNIQUEID" val="4026"/>
</p:tagLst>
</file>

<file path=ppt/tags/tag152.xml><?xml version="1.0" encoding="utf-8"?>
<p:tagLst xmlns:p="http://schemas.openxmlformats.org/presentationml/2006/main">
  <p:tag name="AS_UNIQUEID" val="4027"/>
</p:tagLst>
</file>

<file path=ppt/tags/tag153.xml><?xml version="1.0" encoding="utf-8"?>
<p:tagLst xmlns:p="http://schemas.openxmlformats.org/presentationml/2006/main">
  <p:tag name="AS_UNIQUEID" val="4028"/>
</p:tagLst>
</file>

<file path=ppt/tags/tag154.xml><?xml version="1.0" encoding="utf-8"?>
<p:tagLst xmlns:p="http://schemas.openxmlformats.org/presentationml/2006/main">
  <p:tag name="AS_UNIQUEID" val="4029"/>
</p:tagLst>
</file>

<file path=ppt/tags/tag155.xml><?xml version="1.0" encoding="utf-8"?>
<p:tagLst xmlns:p="http://schemas.openxmlformats.org/presentationml/2006/main">
  <p:tag name="AS_UNIQUEID" val="4030"/>
</p:tagLst>
</file>

<file path=ppt/tags/tag156.xml><?xml version="1.0" encoding="utf-8"?>
<p:tagLst xmlns:p="http://schemas.openxmlformats.org/presentationml/2006/main">
  <p:tag name="AS_UNIQUEID" val="4031"/>
</p:tagLst>
</file>

<file path=ppt/tags/tag157.xml><?xml version="1.0" encoding="utf-8"?>
<p:tagLst xmlns:p="http://schemas.openxmlformats.org/presentationml/2006/main">
  <p:tag name="AS_UNIQUEID" val="4033"/>
</p:tagLst>
</file>

<file path=ppt/tags/tag158.xml><?xml version="1.0" encoding="utf-8"?>
<p:tagLst xmlns:p="http://schemas.openxmlformats.org/presentationml/2006/main">
  <p:tag name="AS_UNIQUEID" val="4034"/>
</p:tagLst>
</file>

<file path=ppt/tags/tag159.xml><?xml version="1.0" encoding="utf-8"?>
<p:tagLst xmlns:p="http://schemas.openxmlformats.org/presentationml/2006/main">
  <p:tag name="AS_UNIQUEID" val="4035"/>
</p:tagLst>
</file>

<file path=ppt/tags/tag160.xml><?xml version="1.0" encoding="utf-8"?>
<p:tagLst xmlns:p="http://schemas.openxmlformats.org/presentationml/2006/main">
  <p:tag name="AS_UNIQUEID" val="4036"/>
</p:tagLst>
</file>

<file path=ppt/tags/tag161.xml><?xml version="1.0" encoding="utf-8"?>
<p:tagLst xmlns:p="http://schemas.openxmlformats.org/presentationml/2006/main">
  <p:tag name="AS_UNIQUEID" val="4037"/>
</p:tagLst>
</file>

<file path=ppt/tags/tag162.xml><?xml version="1.0" encoding="utf-8"?>
<p:tagLst xmlns:p="http://schemas.openxmlformats.org/presentationml/2006/main">
  <p:tag name="AS_UNIQUEID" val="4038"/>
</p:tagLst>
</file>

<file path=ppt/tags/tag163.xml><?xml version="1.0" encoding="utf-8"?>
<p:tagLst xmlns:p="http://schemas.openxmlformats.org/presentationml/2006/main">
  <p:tag name="AS_UNIQUEID" val="4039"/>
</p:tagLst>
</file>

<file path=ppt/tags/tag164.xml><?xml version="1.0" encoding="utf-8"?>
<p:tagLst xmlns:p="http://schemas.openxmlformats.org/presentationml/2006/main">
  <p:tag name="AS_UNIQUEID" val="4040"/>
</p:tagLst>
</file>

<file path=ppt/tags/tag165.xml><?xml version="1.0" encoding="utf-8"?>
<p:tagLst xmlns:p="http://schemas.openxmlformats.org/presentationml/2006/main">
  <p:tag name="AS_UNIQUEID" val="4043"/>
</p:tagLst>
</file>

<file path=ppt/tags/tag166.xml><?xml version="1.0" encoding="utf-8"?>
<p:tagLst xmlns:p="http://schemas.openxmlformats.org/presentationml/2006/main">
  <p:tag name="AS_UNIQUEID" val="4044"/>
</p:tagLst>
</file>

<file path=ppt/tags/tag167.xml><?xml version="1.0" encoding="utf-8"?>
<p:tagLst xmlns:p="http://schemas.openxmlformats.org/presentationml/2006/main">
  <p:tag name="AS_UNIQUEID" val="4045"/>
</p:tagLst>
</file>

<file path=ppt/tags/tag168.xml><?xml version="1.0" encoding="utf-8"?>
<p:tagLst xmlns:p="http://schemas.openxmlformats.org/presentationml/2006/main">
  <p:tag name="AS_UNIQUEID" val="4046"/>
</p:tagLst>
</file>

<file path=ppt/tags/tag169.xml><?xml version="1.0" encoding="utf-8"?>
<p:tagLst xmlns:p="http://schemas.openxmlformats.org/presentationml/2006/main">
  <p:tag name="AS_UNIQUEID" val="4048"/>
</p:tagLst>
</file>

<file path=ppt/tags/tag170.xml><?xml version="1.0" encoding="utf-8"?>
<p:tagLst xmlns:p="http://schemas.openxmlformats.org/presentationml/2006/main">
  <p:tag name="AS_UNIQUEID" val="4049"/>
</p:tagLst>
</file>

<file path=ppt/tags/tag171.xml><?xml version="1.0" encoding="utf-8"?>
<p:tagLst xmlns:p="http://schemas.openxmlformats.org/presentationml/2006/main">
  <p:tag name="AS_UNIQUEID" val="4050"/>
</p:tagLst>
</file>

<file path=ppt/tags/tag172.xml><?xml version="1.0" encoding="utf-8"?>
<p:tagLst xmlns:p="http://schemas.openxmlformats.org/presentationml/2006/main">
  <p:tag name="AS_UNIQUEID" val="4051"/>
</p:tagLst>
</file>

<file path=ppt/tags/tag173.xml><?xml version="1.0" encoding="utf-8"?>
<p:tagLst xmlns:p="http://schemas.openxmlformats.org/presentationml/2006/main">
  <p:tag name="COMMONDATA" val="eyJoZGlkIjoiZDk5MTBjNmVjMjcwYWFiNjI1ZTQ3ZjJlYmY3ZjE4M2EifQ=="/>
  <p:tag name="KSO_WPP_MARK_KEY" val="6d59bd40-7169-49eb-a231-14b470aa353c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3566</Words>
  <Application>WPS 演示</Application>
  <PresentationFormat>全屏显示(4:3)</PresentationFormat>
  <Paragraphs>524</Paragraphs>
  <Slides>33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12</vt:i4>
      </vt:variant>
      <vt:variant>
        <vt:lpstr>幻灯片标题</vt:lpstr>
      </vt:variant>
      <vt:variant>
        <vt:i4>33</vt:i4>
      </vt:variant>
    </vt:vector>
  </HeadingPairs>
  <TitlesOfParts>
    <vt:vector size="65" baseType="lpstr">
      <vt:lpstr>Arial</vt:lpstr>
      <vt:lpstr>宋体</vt:lpstr>
      <vt:lpstr>Wingdings</vt:lpstr>
      <vt:lpstr>Calibri</vt:lpstr>
      <vt:lpstr>黑体</vt:lpstr>
      <vt:lpstr>微软雅黑</vt:lpstr>
      <vt:lpstr>Times New Roman</vt:lpstr>
      <vt:lpstr>Times New Roman</vt:lpstr>
      <vt:lpstr>楷体_GB2312</vt:lpstr>
      <vt:lpstr>新宋体</vt:lpstr>
      <vt:lpstr>华文楷体</vt:lpstr>
      <vt:lpstr>T</vt:lpstr>
      <vt:lpstr>Segoe Print</vt:lpstr>
      <vt:lpstr>Arial Unicode MS</vt:lpstr>
      <vt:lpstr>等线</vt:lpstr>
      <vt:lpstr>Book Antiqua</vt:lpstr>
      <vt:lpstr>MS UI Gothic</vt:lpstr>
      <vt:lpstr>楷体</vt:lpstr>
      <vt:lpstr>仿宋</vt:lpstr>
      <vt:lpstr>Office 主题</vt:lpstr>
      <vt:lpstr>Equation.3</vt:lpstr>
      <vt:lpstr>Equation.DSMT4</vt:lpstr>
      <vt:lpstr>Equation.DSMT4</vt:lpstr>
      <vt:lpstr>Equation.KSEE3</vt:lpstr>
      <vt:lpstr>Equation.DSMT4</vt:lpstr>
      <vt:lpstr>Equation.3</vt:lpstr>
      <vt:lpstr>Equation.DSMT4</vt:lpstr>
      <vt:lpstr>Equation.DSMT4</vt:lpstr>
      <vt:lpstr>Equation.3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zzw</dc:creator>
  <cp:lastModifiedBy>seewo</cp:lastModifiedBy>
  <cp:revision>125</cp:revision>
  <dcterms:created xsi:type="dcterms:W3CDTF">2012-04-03T00:59:00Z</dcterms:created>
  <dcterms:modified xsi:type="dcterms:W3CDTF">2023-09-19T03:38:27Z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38202EF440BF4A618D0BFE1DACDF6735_12</vt:lpwstr>
  </property>
  <property fmtid="{D5CDD505-2E9C-101B-9397-08002B2CF9AE}" pid="3" name="KSOProductBuildVer">
    <vt:lpwstr>2052-11.1.0.12763</vt:lpwstr>
  </property>
</Properties>
</file>