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4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8"/>
  </p:notesMasterIdLst>
  <p:sldIdLst>
    <p:sldId id="256" r:id="rId2"/>
    <p:sldId id="268" r:id="rId3"/>
    <p:sldId id="275" r:id="rId4"/>
    <p:sldId id="276" r:id="rId5"/>
    <p:sldId id="257" r:id="rId6"/>
    <p:sldId id="260" r:id="rId7"/>
    <p:sldId id="277" r:id="rId8"/>
    <p:sldId id="272" r:id="rId9"/>
    <p:sldId id="266" r:id="rId10"/>
    <p:sldId id="262" r:id="rId11"/>
    <p:sldId id="278" r:id="rId12"/>
    <p:sldId id="279" r:id="rId13"/>
    <p:sldId id="280" r:id="rId14"/>
    <p:sldId id="281" r:id="rId15"/>
    <p:sldId id="264" r:id="rId16"/>
    <p:sldId id="283" r:id="rId17"/>
    <p:sldId id="287" r:id="rId18"/>
    <p:sldId id="284" r:id="rId19"/>
    <p:sldId id="285" r:id="rId20"/>
    <p:sldId id="282" r:id="rId21"/>
    <p:sldId id="286" r:id="rId22"/>
    <p:sldId id="294" r:id="rId23"/>
    <p:sldId id="295" r:id="rId24"/>
    <p:sldId id="267" r:id="rId25"/>
    <p:sldId id="290" r:id="rId26"/>
    <p:sldId id="289" r:id="rId27"/>
    <p:sldId id="293" r:id="rId28"/>
    <p:sldId id="288" r:id="rId29"/>
    <p:sldId id="291" r:id="rId30"/>
    <p:sldId id="269" r:id="rId31"/>
    <p:sldId id="292" r:id="rId32"/>
    <p:sldId id="259" r:id="rId33"/>
    <p:sldId id="261" r:id="rId34"/>
    <p:sldId id="265" r:id="rId35"/>
    <p:sldId id="270" r:id="rId36"/>
    <p:sldId id="271" r:id="rId3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0002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23" autoAdjust="0"/>
    <p:restoredTop sz="95226" autoAdjust="0"/>
  </p:normalViewPr>
  <p:slideViewPr>
    <p:cSldViewPr>
      <p:cViewPr varScale="1">
        <p:scale>
          <a:sx n="62" d="100"/>
          <a:sy n="62" d="100"/>
        </p:scale>
        <p:origin x="892" y="6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2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1-17T18:47:01.426" idx="3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2CC69-CE94-44F4-8714-F03E07441FE5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27729-89CF-4AE5-811D-1A6DD7A79E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789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321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46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581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718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571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58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0749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889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716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241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829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1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385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8040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5956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9146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9813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8228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7427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895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096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4829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7564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7713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3201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709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7868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79372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7488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2475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017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9888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87777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066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2391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版权声明：</a:t>
            </a:r>
            <a:r>
              <a:rPr lang="en-US" altLang="zh-CN" dirty="0"/>
              <a:t>300</a:t>
            </a:r>
            <a:r>
              <a:rPr lang="zh-CN" altLang="en-US" dirty="0"/>
              <a:t>套精品模板商业授权，请联系</a:t>
            </a:r>
            <a:r>
              <a:rPr lang="en-US" altLang="zh-CN" dirty="0"/>
              <a:t>【</a:t>
            </a:r>
            <a:r>
              <a:rPr lang="zh-CN" altLang="en-US" dirty="0"/>
              <a:t>锐旗设计</a:t>
            </a:r>
            <a:r>
              <a:rPr lang="en-US" altLang="zh-CN" dirty="0"/>
              <a:t>】:https://9ppt.taobao.com</a:t>
            </a:r>
            <a:r>
              <a:rPr lang="zh-CN" altLang="en-US" dirty="0"/>
              <a:t>，专业</a:t>
            </a:r>
            <a:r>
              <a:rPr lang="en-US" altLang="zh-CN" dirty="0"/>
              <a:t>PPT</a:t>
            </a:r>
            <a:r>
              <a:rPr lang="zh-CN" altLang="en-US" dirty="0"/>
              <a:t>老师为你解决所有</a:t>
            </a:r>
            <a:r>
              <a:rPr lang="en-US" altLang="zh-CN" dirty="0"/>
              <a:t>PPT</a:t>
            </a:r>
            <a:r>
              <a:rPr lang="zh-CN" altLang="en-US" dirty="0"/>
              <a:t>问题！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510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新浪微博：@我爱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58EB8-5BA3-40D0-AD36-F695C8EFB38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32E0C-D115-47D8-8D22-487ED19F17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85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DD318-5CF9-4C4F-9EF4-A301B5CE12F5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FA528-0CBD-4A1C-A73A-2B365F1A5E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59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DB268-0C9B-4B3F-979C-82B9D0210647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AF36-B9FA-49B9-A67A-D2F10A42D1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267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3B9B7-D5EC-4963-8AAF-5D1F93B85F6C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388B1-1166-4B53-8092-C370A5E374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16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FC2B0-CCDE-485B-8B84-97F783BDADB2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16840-004E-4EF6-873B-AEDF0A5FB1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18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52331-5E6D-480C-BA3F-FE9D33CC1451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7DA9E-F964-4429-9304-6BAFD28D45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06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159B7-A3CA-47DD-B0EC-6216ED2D26D0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C2669-E0CB-4300-A4C6-ABD802A140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56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180AD-579D-4D1F-AC38-2FBB1B1511BE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5FB70-2202-4621-8ECA-AD617ACFFB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05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3D537-1850-4518-9C3A-E57D9F4F6565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7CA6D-6DED-4A63-8327-4BF0BC790D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32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DB2E-F3A5-4F68-A66A-23CA1A9F383D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E90AC-B228-460A-AE92-05BAF26903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57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65346-0ECC-43AF-8A22-ACD9E02BD834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58CC8-DC4A-4EF7-88F0-12ECF3AA1B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437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alpha val="0"/>
                <a:lumMod val="0"/>
                <a:lumOff val="100000"/>
              </a:schemeClr>
            </a:gs>
            <a:gs pos="10000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1A7BF8F-173C-4E63-83B5-DC43D24E1BB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ADBB1DB-A424-479C-8C28-83908C15DF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7.png"/><Relationship Id="rId9" Type="http://schemas.openxmlformats.org/officeDocument/2006/relationships/image" Target="../media/image2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-1588" y="5370513"/>
            <a:ext cx="12193588" cy="4730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9363075" y="5370513"/>
            <a:ext cx="1628775" cy="47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55" name="图片 7(向天歌演示原创免费模板：www.TopPPT.cn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892300"/>
            <a:ext cx="1849438" cy="351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图片 9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9975" y="4341813"/>
            <a:ext cx="2209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图片 10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7850" y="803275"/>
            <a:ext cx="2330450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图片 11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70385">
            <a:off x="3079750" y="2743200"/>
            <a:ext cx="66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1275E13C-821F-46E5-8572-8AB0F6861C9E}"/>
              </a:ext>
            </a:extLst>
          </p:cNvPr>
          <p:cNvSpPr txBox="1"/>
          <p:nvPr/>
        </p:nvSpPr>
        <p:spPr>
          <a:xfrm>
            <a:off x="2933700" y="1638896"/>
            <a:ext cx="6120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/>
              <a:t>《</a:t>
            </a:r>
            <a:r>
              <a:rPr lang="zh-CN" altLang="en-US" sz="6600" dirty="0"/>
              <a:t>诗经</a:t>
            </a:r>
            <a:r>
              <a:rPr lang="en-US" altLang="zh-CN" sz="6600" dirty="0"/>
              <a:t>》</a:t>
            </a:r>
            <a:r>
              <a:rPr lang="zh-CN" altLang="en-US" sz="6600" dirty="0"/>
              <a:t>两首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是什么？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D6E8C58-7D7A-46BA-98D2-64C33C4D6908}"/>
              </a:ext>
            </a:extLst>
          </p:cNvPr>
          <p:cNvSpPr txBox="1"/>
          <p:nvPr/>
        </p:nvSpPr>
        <p:spPr>
          <a:xfrm>
            <a:off x="1487488" y="1429149"/>
            <a:ext cx="103998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歌词</a:t>
            </a:r>
            <a:r>
              <a:rPr lang="zh-CN" altLang="en-US" sz="3200" dirty="0"/>
              <a:t>：</a:t>
            </a:r>
            <a:endParaRPr lang="en-US" altLang="zh-CN" sz="3200" dirty="0"/>
          </a:p>
          <a:p>
            <a:r>
              <a:rPr lang="zh-CN" altLang="en-US" sz="3200" dirty="0"/>
              <a:t>司马迁曰“ 诗三百零五篇， 孔子皆弦歌之”。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和什么制度有关？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en-US" altLang="zh-CN" sz="3200" dirty="0"/>
              <a:t>《</a:t>
            </a:r>
            <a:r>
              <a:rPr lang="zh-CN" altLang="en-US" sz="3200" dirty="0"/>
              <a:t>礼记</a:t>
            </a:r>
            <a:r>
              <a:rPr lang="en-US" altLang="zh-CN" sz="3200" dirty="0"/>
              <a:t>·</a:t>
            </a:r>
            <a:r>
              <a:rPr lang="zh-CN" altLang="en-US" sz="3200" dirty="0"/>
              <a:t>乐记</a:t>
            </a:r>
            <a:r>
              <a:rPr lang="en-US" altLang="zh-CN" sz="3200" dirty="0"/>
              <a:t>》</a:t>
            </a:r>
            <a:r>
              <a:rPr lang="zh-CN" altLang="en-US" sz="3200" dirty="0"/>
              <a:t>：“乐也者，情之不可变者也；礼也者，理之不可易者也。乐统同，礼辨异。礼乐之说，管乎人情矣。”孔颖达疏：“乐主和同，则远近皆合；礼主恭敬，则贵贱有序。</a:t>
            </a:r>
            <a:r>
              <a:rPr lang="zh-CN" altLang="en-US" sz="2800" dirty="0"/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图片 23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4302750"/>
            <a:ext cx="833438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图片 24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500" y="2846700"/>
            <a:ext cx="83343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427413" y="591952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是什么？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559F6F7-B816-4EC3-A034-27DF6E32328F}"/>
              </a:ext>
            </a:extLst>
          </p:cNvPr>
          <p:cNvSpPr txBox="1"/>
          <p:nvPr/>
        </p:nvSpPr>
        <p:spPr>
          <a:xfrm>
            <a:off x="1312813" y="1478032"/>
            <a:ext cx="1003977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诗</a:t>
            </a:r>
            <a:r>
              <a:rPr lang="zh-CN" altLang="en-US" sz="3200" dirty="0"/>
              <a:t>：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en-US" altLang="zh-CN" sz="3200" dirty="0"/>
              <a:t>《</a:t>
            </a:r>
            <a:r>
              <a:rPr lang="zh-CN" altLang="en-US" sz="3200" dirty="0"/>
              <a:t>诗经</a:t>
            </a:r>
            <a:r>
              <a:rPr lang="en-US" altLang="zh-CN" sz="3200" dirty="0"/>
              <a:t>》</a:t>
            </a:r>
            <a:r>
              <a:rPr lang="zh-CN" altLang="en-US" sz="3200" dirty="0"/>
              <a:t>六义：风雅颂赋比兴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对后世诗歌词赋的深远影响，诗经中的表现手法成为文学、文化传统</a:t>
            </a:r>
            <a:endParaRPr lang="en-US" altLang="zh-CN" sz="3200" dirty="0"/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23704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图片 23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4302750"/>
            <a:ext cx="833438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图片 24(向天歌演示原创免费模板：www.TopPPT.cn)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500" y="2846700"/>
            <a:ext cx="83343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427413" y="591952"/>
            <a:ext cx="383578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是什么？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F5B215E-002B-4764-B2D6-AC49184E3B6A}"/>
              </a:ext>
            </a:extLst>
          </p:cNvPr>
          <p:cNvSpPr txBox="1"/>
          <p:nvPr/>
        </p:nvSpPr>
        <p:spPr>
          <a:xfrm>
            <a:off x="1886498" y="1588736"/>
            <a:ext cx="103332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经</a:t>
            </a:r>
            <a:r>
              <a:rPr lang="zh-CN" altLang="en-US" sz="3200" dirty="0"/>
              <a:t>：教材，西汉时钦定为儒家五经之一。</a:t>
            </a:r>
            <a:endParaRPr lang="en-US" altLang="zh-CN" sz="3200" dirty="0"/>
          </a:p>
          <a:p>
            <a:r>
              <a:rPr lang="zh-CN" altLang="en-US" sz="3200" dirty="0"/>
              <a:t>为何“不学诗，无以言？”</a:t>
            </a:r>
            <a:endParaRPr lang="en-US" altLang="zh-CN" sz="3200" dirty="0"/>
          </a:p>
          <a:p>
            <a:r>
              <a:rPr lang="zh-CN" altLang="en-US" sz="3200" dirty="0"/>
              <a:t>教什么？</a:t>
            </a:r>
            <a:r>
              <a:rPr lang="en-US" altLang="zh-CN" sz="3200" dirty="0"/>
              <a:t>——</a:t>
            </a:r>
            <a:r>
              <a:rPr lang="zh-CN" altLang="en-US" sz="3200" dirty="0"/>
              <a:t>人格、学识、情感、审美</a:t>
            </a:r>
            <a:endParaRPr lang="en-US" altLang="zh-CN" sz="3200" dirty="0"/>
          </a:p>
          <a:p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民族语言、价值观、审美风格、文学样式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3945691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2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688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22" y="-536419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4" name="组合 3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5147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8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9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Rectangle 11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2115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诗经的功用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C189336-07C9-4153-BEFE-0C796B7258BB}"/>
              </a:ext>
            </a:extLst>
          </p:cNvPr>
          <p:cNvSpPr/>
          <p:nvPr/>
        </p:nvSpPr>
        <p:spPr>
          <a:xfrm>
            <a:off x="1846352" y="1557249"/>
            <a:ext cx="9578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/>
              <a:t>《</a:t>
            </a:r>
            <a:r>
              <a:rPr lang="zh-CN" altLang="en-US" sz="3200" dirty="0"/>
              <a:t>诗</a:t>
            </a:r>
            <a:r>
              <a:rPr lang="en-US" altLang="zh-CN" sz="3200" dirty="0"/>
              <a:t>》</a:t>
            </a:r>
            <a:r>
              <a:rPr lang="zh-CN" altLang="en-US" sz="3200" dirty="0"/>
              <a:t>可以</a:t>
            </a:r>
            <a:r>
              <a:rPr lang="zh-CN" altLang="en-US" sz="3200" dirty="0">
                <a:solidFill>
                  <a:srgbClr val="FF0000"/>
                </a:solidFill>
              </a:rPr>
              <a:t>兴</a:t>
            </a:r>
            <a:r>
              <a:rPr lang="zh-CN" altLang="en-US" sz="3200" dirty="0"/>
              <a:t>，可以</a:t>
            </a:r>
            <a:r>
              <a:rPr lang="zh-CN" altLang="en-US" sz="3200" dirty="0">
                <a:solidFill>
                  <a:srgbClr val="FF0000"/>
                </a:solidFill>
              </a:rPr>
              <a:t>观</a:t>
            </a:r>
            <a:r>
              <a:rPr lang="zh-CN" altLang="en-US" sz="3200" dirty="0"/>
              <a:t>，可以</a:t>
            </a:r>
            <a:r>
              <a:rPr lang="zh-CN" altLang="en-US" sz="3200" dirty="0">
                <a:solidFill>
                  <a:srgbClr val="FF0000"/>
                </a:solidFill>
              </a:rPr>
              <a:t>群</a:t>
            </a:r>
            <a:r>
              <a:rPr lang="zh-CN" altLang="en-US" sz="3200" dirty="0"/>
              <a:t>，可以</a:t>
            </a:r>
            <a:r>
              <a:rPr lang="zh-CN" altLang="en-US" sz="3200" dirty="0">
                <a:solidFill>
                  <a:srgbClr val="FF0000"/>
                </a:solidFill>
              </a:rPr>
              <a:t>怨</a:t>
            </a:r>
            <a:r>
              <a:rPr lang="en-US" altLang="zh-CN" sz="3200" dirty="0"/>
              <a:t>; </a:t>
            </a:r>
            <a:r>
              <a:rPr lang="zh-CN" altLang="en-US" sz="3200" dirty="0"/>
              <a:t>迩之事父，远之事君</a:t>
            </a:r>
            <a:r>
              <a:rPr lang="en-US" altLang="zh-CN" sz="3200" dirty="0"/>
              <a:t>; </a:t>
            </a:r>
            <a:r>
              <a:rPr lang="zh-CN" altLang="en-US" sz="3200" dirty="0">
                <a:solidFill>
                  <a:srgbClr val="FF0000"/>
                </a:solidFill>
              </a:rPr>
              <a:t>多识于鸟兽草木之名</a:t>
            </a:r>
            <a:r>
              <a:rPr lang="zh-CN" altLang="en-US" sz="3200" dirty="0"/>
              <a:t>”。</a:t>
            </a:r>
            <a:r>
              <a:rPr lang="en-US" altLang="zh-CN" sz="3200" dirty="0"/>
              <a:t>——</a:t>
            </a:r>
            <a:r>
              <a:rPr lang="zh-CN" altLang="en-US" sz="3200" dirty="0"/>
              <a:t>孔子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75AFBB4-4976-4682-B456-C120A95E87FC}"/>
              </a:ext>
            </a:extLst>
          </p:cNvPr>
          <p:cNvSpPr/>
          <p:nvPr/>
        </p:nvSpPr>
        <p:spPr>
          <a:xfrm>
            <a:off x="1415480" y="3047775"/>
            <a:ext cx="63672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(1)</a:t>
            </a:r>
            <a:r>
              <a:rPr lang="zh-CN" altLang="en-US" sz="2400" dirty="0"/>
              <a:t>兴</a:t>
            </a:r>
            <a:r>
              <a:rPr lang="en-US" altLang="zh-CN" sz="2400" dirty="0"/>
              <a:t>:</a:t>
            </a:r>
            <a:r>
              <a:rPr lang="zh-CN" altLang="en-US" sz="2400" dirty="0"/>
              <a:t>抒发情志。</a:t>
            </a:r>
          </a:p>
          <a:p>
            <a:endParaRPr lang="zh-CN" altLang="en-US" sz="2400" dirty="0"/>
          </a:p>
          <a:p>
            <a:r>
              <a:rPr lang="en-US" altLang="zh-CN" sz="2400" dirty="0"/>
              <a:t>(2)</a:t>
            </a:r>
            <a:r>
              <a:rPr lang="zh-CN" altLang="en-US" sz="2400" dirty="0"/>
              <a:t>观</a:t>
            </a:r>
            <a:r>
              <a:rPr lang="en-US" altLang="zh-CN" sz="2400" dirty="0"/>
              <a:t>:</a:t>
            </a:r>
            <a:r>
              <a:rPr lang="zh-CN" altLang="en-US" sz="2400" dirty="0"/>
              <a:t>观察</a:t>
            </a:r>
            <a:r>
              <a:rPr lang="en-US" altLang="zh-CN" sz="2400" dirty="0"/>
              <a:t>(</a:t>
            </a:r>
            <a:r>
              <a:rPr lang="zh-CN" altLang="en-US" sz="2400" dirty="0"/>
              <a:t>社会与自然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</a:p>
          <a:p>
            <a:r>
              <a:rPr lang="zh-CN" altLang="en-US" sz="2400" dirty="0"/>
              <a:t>，</a:t>
            </a:r>
          </a:p>
          <a:p>
            <a:r>
              <a:rPr lang="en-US" altLang="zh-CN" sz="2400" dirty="0"/>
              <a:t>(3)</a:t>
            </a:r>
            <a:r>
              <a:rPr lang="zh-CN" altLang="en-US" sz="2400" dirty="0"/>
              <a:t>群</a:t>
            </a:r>
            <a:r>
              <a:rPr lang="en-US" altLang="zh-CN" sz="2400" dirty="0"/>
              <a:t>:</a:t>
            </a:r>
            <a:r>
              <a:rPr lang="zh-CN" altLang="en-US" sz="2400" dirty="0"/>
              <a:t>群居相切磋。“不学诗，无以言”</a:t>
            </a:r>
          </a:p>
          <a:p>
            <a:endParaRPr lang="zh-CN" altLang="en-US" sz="2400" dirty="0"/>
          </a:p>
          <a:p>
            <a:r>
              <a:rPr lang="en-US" altLang="zh-CN" sz="2400" dirty="0"/>
              <a:t>(4)</a:t>
            </a:r>
            <a:r>
              <a:rPr lang="zh-CN" altLang="en-US" sz="2400" dirty="0"/>
              <a:t>怨</a:t>
            </a:r>
            <a:r>
              <a:rPr lang="en-US" altLang="zh-CN" sz="2400" dirty="0"/>
              <a:t>:</a:t>
            </a:r>
            <a:r>
              <a:rPr lang="zh-CN" altLang="en-US" sz="2400" dirty="0"/>
              <a:t>讽谏怨刺</a:t>
            </a:r>
            <a:r>
              <a:rPr lang="en-US" altLang="zh-CN" sz="2400" dirty="0"/>
              <a:t>(</a:t>
            </a:r>
            <a:r>
              <a:rPr lang="zh-CN" altLang="en-US" sz="2400" dirty="0"/>
              <a:t>不平之事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</a:p>
          <a:p>
            <a:endParaRPr lang="zh-CN" altLang="en-US" sz="2400" dirty="0"/>
          </a:p>
          <a:p>
            <a:r>
              <a:rPr lang="en-US" altLang="zh-CN" sz="2400" dirty="0"/>
              <a:t>(5)</a:t>
            </a:r>
            <a:r>
              <a:rPr lang="zh-CN" altLang="en-US" sz="2400" dirty="0"/>
              <a:t>迩</a:t>
            </a:r>
            <a:r>
              <a:rPr lang="en-US" altLang="zh-CN" sz="2400" dirty="0"/>
              <a:t>(</a:t>
            </a:r>
            <a:r>
              <a:rPr lang="en-US" altLang="zh-CN" sz="2400" dirty="0" err="1"/>
              <a:t>ěr</a:t>
            </a:r>
            <a:r>
              <a:rPr lang="en-US" altLang="zh-CN" sz="2400" dirty="0"/>
              <a:t>):</a:t>
            </a:r>
            <a:r>
              <a:rPr lang="zh-CN" altLang="en-US" sz="2400" dirty="0"/>
              <a:t>近。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3FD1CFF-100C-4500-920E-953A9A8D66BB}"/>
              </a:ext>
            </a:extLst>
          </p:cNvPr>
          <p:cNvSpPr txBox="1"/>
          <p:nvPr/>
        </p:nvSpPr>
        <p:spPr>
          <a:xfrm>
            <a:off x="8400256" y="4080846"/>
            <a:ext cx="2868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兴观群怨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933" y="-608212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1" name="图片 12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5875" y="1196975"/>
            <a:ext cx="19192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3612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诗经六艺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97E7EC7-32D7-4443-994F-5C882813BE8F}"/>
              </a:ext>
            </a:extLst>
          </p:cNvPr>
          <p:cNvSpPr txBox="1"/>
          <p:nvPr/>
        </p:nvSpPr>
        <p:spPr>
          <a:xfrm>
            <a:off x="263352" y="1772816"/>
            <a:ext cx="11521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《</a:t>
            </a:r>
            <a:r>
              <a:rPr lang="zh-CN" altLang="en-US" sz="3600" dirty="0"/>
              <a:t>毛诗正义</a:t>
            </a:r>
            <a:r>
              <a:rPr lang="en-US" altLang="zh-CN" sz="3600" dirty="0"/>
              <a:t>》</a:t>
            </a:r>
            <a:r>
              <a:rPr lang="zh-CN" altLang="en-US" sz="3600" dirty="0"/>
              <a:t>：“风、雅、颂者，诗篇之异体；赋、比、兴者，诗文之异辞耳。大小不同，而得并为六艺者，赋比兴是诗之所用，风雅颂是诗之成形，用彼三事，成此三事，是故同称为义。”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FEAC4AE-0E10-41DA-9D7B-F0C74FD33745}"/>
              </a:ext>
            </a:extLst>
          </p:cNvPr>
          <p:cNvSpPr txBox="1"/>
          <p:nvPr/>
        </p:nvSpPr>
        <p:spPr>
          <a:xfrm>
            <a:off x="2432250" y="4629909"/>
            <a:ext cx="9793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风、雅、颂是诗的不同</a:t>
            </a:r>
            <a:r>
              <a:rPr lang="zh-CN" altLang="en-US" sz="4000" dirty="0">
                <a:solidFill>
                  <a:srgbClr val="FF0000"/>
                </a:solidFill>
              </a:rPr>
              <a:t>体制</a:t>
            </a:r>
            <a:r>
              <a:rPr lang="zh-CN" altLang="en-US" sz="4000" dirty="0"/>
              <a:t>，</a:t>
            </a:r>
            <a:endParaRPr lang="en-US" altLang="zh-CN" sz="4000" dirty="0"/>
          </a:p>
          <a:p>
            <a:r>
              <a:rPr lang="zh-CN" altLang="en-US" sz="4000" dirty="0"/>
              <a:t>赋、比、兴是诗的不同</a:t>
            </a:r>
            <a:r>
              <a:rPr lang="zh-CN" altLang="en-US" sz="4000" dirty="0">
                <a:solidFill>
                  <a:srgbClr val="FF0000"/>
                </a:solidFill>
              </a:rPr>
              <a:t>表现手法</a:t>
            </a:r>
            <a:r>
              <a:rPr lang="zh-CN" altLang="en-US" sz="4000" dirty="0"/>
              <a:t>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338" y="-855663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1" name="图片 12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5875" y="1196975"/>
            <a:ext cx="19192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3612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诗经六艺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97E7EC7-32D7-4443-994F-5C882813BE8F}"/>
              </a:ext>
            </a:extLst>
          </p:cNvPr>
          <p:cNvSpPr txBox="1"/>
          <p:nvPr/>
        </p:nvSpPr>
        <p:spPr>
          <a:xfrm>
            <a:off x="263352" y="1772816"/>
            <a:ext cx="115212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风：各诸侯国的土风歌谣，大多是民歌。共</a:t>
            </a:r>
            <a:r>
              <a:rPr lang="en-US" altLang="zh-CN" sz="3200" dirty="0"/>
              <a:t>160</a:t>
            </a:r>
            <a:r>
              <a:rPr lang="zh-CN" altLang="en-US" sz="3200" dirty="0"/>
              <a:t>篇：周南风、卫风、郑风、齐风、卫风、秦风等</a:t>
            </a:r>
            <a:r>
              <a:rPr lang="en-US" altLang="zh-CN" sz="3200" dirty="0"/>
              <a:t>15</a:t>
            </a:r>
            <a:r>
              <a:rPr lang="zh-CN" altLang="en-US" sz="3200" dirty="0"/>
              <a:t>国风。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雅：西周王畿地区的正声雅乐。大雅：诸侯朝会。</a:t>
            </a:r>
            <a:endParaRPr lang="en-US" altLang="zh-CN" sz="3200" dirty="0"/>
          </a:p>
          <a:p>
            <a:r>
              <a:rPr lang="en-US" altLang="zh-CN" sz="3200" dirty="0"/>
              <a:t>                                                              </a:t>
            </a:r>
            <a:r>
              <a:rPr lang="zh-CN" altLang="en-US" sz="3200" dirty="0"/>
              <a:t>小雅：贵族宴享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颂：统治贵族宗庙祭祀的舞曲歌辞。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FEAC4AE-0E10-41DA-9D7B-F0C74FD33745}"/>
              </a:ext>
            </a:extLst>
          </p:cNvPr>
          <p:cNvSpPr txBox="1"/>
          <p:nvPr/>
        </p:nvSpPr>
        <p:spPr>
          <a:xfrm>
            <a:off x="2432250" y="4629909"/>
            <a:ext cx="9793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99049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38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7173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27384"/>
            <a:ext cx="296098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7175" name="组合 7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720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4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5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15(向天歌演示原创免费模板：www.TopPPT.cn)"/>
          <p:cNvGrpSpPr>
            <a:grpSpLocks/>
          </p:cNvGrpSpPr>
          <p:nvPr/>
        </p:nvGrpSpPr>
        <p:grpSpPr bwMode="auto">
          <a:xfrm>
            <a:off x="2651716" y="1890043"/>
            <a:ext cx="1712913" cy="1712912"/>
            <a:chOff x="2721496" y="2358751"/>
            <a:chExt cx="1712912" cy="1712913"/>
          </a:xfrm>
        </p:grpSpPr>
        <p:pic>
          <p:nvPicPr>
            <p:cNvPr id="21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23(向天歌演示原创免费模板：www.TopPPT.cn)"/>
          <p:cNvGrpSpPr>
            <a:grpSpLocks/>
          </p:cNvGrpSpPr>
          <p:nvPr/>
        </p:nvGrpSpPr>
        <p:grpSpPr bwMode="auto">
          <a:xfrm>
            <a:off x="5351463" y="1916113"/>
            <a:ext cx="1712912" cy="1712912"/>
            <a:chOff x="2721496" y="2358751"/>
            <a:chExt cx="1712912" cy="1712913"/>
          </a:xfrm>
        </p:grpSpPr>
        <p:pic>
          <p:nvPicPr>
            <p:cNvPr id="25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26(向天歌演示原创免费模板：www.TopPPT.cn)"/>
          <p:cNvGrpSpPr>
            <a:grpSpLocks/>
          </p:cNvGrpSpPr>
          <p:nvPr/>
        </p:nvGrpSpPr>
        <p:grpSpPr bwMode="auto">
          <a:xfrm>
            <a:off x="8003179" y="1856398"/>
            <a:ext cx="1712913" cy="1712912"/>
            <a:chOff x="2721496" y="2358751"/>
            <a:chExt cx="1712912" cy="1712913"/>
          </a:xfrm>
        </p:grpSpPr>
        <p:pic>
          <p:nvPicPr>
            <p:cNvPr id="28" name="Picture 4(向天歌演示原创免费模板：www.TopPPT.cn)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1496" y="2358751"/>
              <a:ext cx="1712912" cy="17129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3175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(向天歌演示原创免费模板：www.TopPPT.cn)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5640" y="2492896"/>
              <a:ext cx="1444625" cy="144462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Rectangle 17(向天歌演示原创免费模板：www.TopPPT.cn)"/>
          <p:cNvSpPr/>
          <p:nvPr/>
        </p:nvSpPr>
        <p:spPr>
          <a:xfrm>
            <a:off x="2676525" y="3775075"/>
            <a:ext cx="1646238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Rectangle 30(向天歌演示原创免费模板：www.TopPPT.cn)"/>
          <p:cNvSpPr/>
          <p:nvPr/>
        </p:nvSpPr>
        <p:spPr>
          <a:xfrm>
            <a:off x="5407025" y="3775075"/>
            <a:ext cx="1646238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Rectangle 31(向天歌演示原创免费模板：www.TopPPT.cn)"/>
          <p:cNvSpPr/>
          <p:nvPr/>
        </p:nvSpPr>
        <p:spPr>
          <a:xfrm>
            <a:off x="8151813" y="3775075"/>
            <a:ext cx="1646237" cy="201771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3" name="Straight Connector 22(向天歌演示原创免费模板：www.TopPPT.cn)"/>
          <p:cNvCxnSpPr/>
          <p:nvPr/>
        </p:nvCxnSpPr>
        <p:spPr>
          <a:xfrm>
            <a:off x="2676525" y="3775075"/>
            <a:ext cx="1646238" cy="2017713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(向天歌演示原创免费模板：www.TopPPT.cn)"/>
          <p:cNvCxnSpPr/>
          <p:nvPr/>
        </p:nvCxnSpPr>
        <p:spPr>
          <a:xfrm flipH="1">
            <a:off x="2676525" y="3775075"/>
            <a:ext cx="1646238" cy="2017713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(向天歌演示原创免费模板：www.TopPPT.cn)"/>
          <p:cNvCxnSpPr/>
          <p:nvPr/>
        </p:nvCxnSpPr>
        <p:spPr>
          <a:xfrm flipV="1">
            <a:off x="2703513" y="4773613"/>
            <a:ext cx="1619250" cy="14287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(向天歌演示原创免费模板：www.TopPPT.cn)"/>
          <p:cNvCxnSpPr/>
          <p:nvPr/>
        </p:nvCxnSpPr>
        <p:spPr>
          <a:xfrm>
            <a:off x="5422900" y="3789363"/>
            <a:ext cx="1646238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(向天歌演示原创免费模板：www.TopPPT.cn)"/>
          <p:cNvCxnSpPr/>
          <p:nvPr/>
        </p:nvCxnSpPr>
        <p:spPr>
          <a:xfrm flipH="1">
            <a:off x="5422900" y="3789363"/>
            <a:ext cx="1646238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(向天歌演示原创免费模板：www.TopPPT.cn)"/>
          <p:cNvCxnSpPr/>
          <p:nvPr/>
        </p:nvCxnSpPr>
        <p:spPr>
          <a:xfrm flipV="1">
            <a:off x="5449888" y="4787900"/>
            <a:ext cx="1619250" cy="1428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(向天歌演示原创免费模板：www.TopPPT.cn)"/>
          <p:cNvCxnSpPr/>
          <p:nvPr/>
        </p:nvCxnSpPr>
        <p:spPr>
          <a:xfrm>
            <a:off x="8170863" y="3794125"/>
            <a:ext cx="1646237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(向天歌演示原创免费模板：www.TopPPT.cn)"/>
          <p:cNvCxnSpPr/>
          <p:nvPr/>
        </p:nvCxnSpPr>
        <p:spPr>
          <a:xfrm flipH="1">
            <a:off x="8170863" y="3794125"/>
            <a:ext cx="1646237" cy="2016125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(向天歌演示原创免费模板：www.TopPPT.cn)"/>
          <p:cNvCxnSpPr/>
          <p:nvPr/>
        </p:nvCxnSpPr>
        <p:spPr>
          <a:xfrm flipV="1">
            <a:off x="8197850" y="4791075"/>
            <a:ext cx="1619250" cy="1428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1" name="TextBox 36(向天歌演示原创免费模板：www.TopPPT.cn)"/>
          <p:cNvSpPr txBox="1">
            <a:spLocks noChangeArrowheads="1"/>
          </p:cNvSpPr>
          <p:nvPr/>
        </p:nvSpPr>
        <p:spPr bwMode="auto">
          <a:xfrm>
            <a:off x="3162400" y="2395602"/>
            <a:ext cx="11603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</a:t>
            </a:r>
          </a:p>
        </p:txBody>
      </p:sp>
      <p:sp>
        <p:nvSpPr>
          <p:cNvPr id="7192" name="TextBox 47(向天歌演示原创免费模板：www.TopPPT.cn)"/>
          <p:cNvSpPr txBox="1">
            <a:spLocks noChangeArrowheads="1"/>
          </p:cNvSpPr>
          <p:nvPr/>
        </p:nvSpPr>
        <p:spPr bwMode="auto">
          <a:xfrm>
            <a:off x="5798294" y="2423333"/>
            <a:ext cx="132318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</a:t>
            </a:r>
          </a:p>
        </p:txBody>
      </p:sp>
      <p:sp>
        <p:nvSpPr>
          <p:cNvPr id="49" name="TextBox 48(向天歌演示原创免费模板：www.TopPPT.cn)"/>
          <p:cNvSpPr txBox="1"/>
          <p:nvPr/>
        </p:nvSpPr>
        <p:spPr>
          <a:xfrm>
            <a:off x="8514133" y="2347254"/>
            <a:ext cx="1117009" cy="769441"/>
          </a:xfrm>
          <a:prstGeom prst="rect">
            <a:avLst/>
          </a:prstGeom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兴</a:t>
            </a:r>
          </a:p>
        </p:txBody>
      </p:sp>
      <p:sp>
        <p:nvSpPr>
          <p:cNvPr id="7194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1991544" y="3969257"/>
            <a:ext cx="273980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平铺直叙，铺陈、排比</a:t>
            </a:r>
            <a:endParaRPr lang="zh-CN" altLang="en-US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78218" y="513612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赋比兴</a:t>
            </a:r>
          </a:p>
        </p:txBody>
      </p:sp>
      <p:sp>
        <p:nvSpPr>
          <p:cNvPr id="40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5520531" y="4379545"/>
            <a:ext cx="13827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类比</a:t>
            </a:r>
          </a:p>
        </p:txBody>
      </p:sp>
      <p:sp>
        <p:nvSpPr>
          <p:cNvPr id="47" name="TextBox 49(向天歌演示原创免费模板：www.TopPPT.cn)"/>
          <p:cNvSpPr txBox="1">
            <a:spLocks noChangeArrowheads="1"/>
          </p:cNvSpPr>
          <p:nvPr/>
        </p:nvSpPr>
        <p:spPr bwMode="auto">
          <a:xfrm>
            <a:off x="8132762" y="3789363"/>
            <a:ext cx="360599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托物起兴，先言他物，然后借以联想，引出诗人所要表达的事物、思想、感情。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5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0245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06534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赋比兴</a:t>
            </a:r>
          </a:p>
        </p:txBody>
      </p:sp>
      <p:sp>
        <p:nvSpPr>
          <p:cNvPr id="19" name="文本框 16(向天歌演示原创免费模板：www.TopPPT.cn)"/>
          <p:cNvSpPr txBox="1">
            <a:spLocks noChangeArrowheads="1"/>
          </p:cNvSpPr>
          <p:nvPr/>
        </p:nvSpPr>
        <p:spPr bwMode="auto">
          <a:xfrm>
            <a:off x="2272703" y="3429000"/>
            <a:ext cx="48909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1FA1549-381C-4AD3-8EBF-028F7E1B108A}"/>
              </a:ext>
            </a:extLst>
          </p:cNvPr>
          <p:cNvSpPr/>
          <p:nvPr/>
        </p:nvSpPr>
        <p:spPr>
          <a:xfrm>
            <a:off x="407368" y="1570038"/>
            <a:ext cx="116652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赋：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豳风</a:t>
            </a:r>
            <a:r>
              <a:rPr lang="en-US" altLang="zh-CN" sz="2800" dirty="0"/>
              <a:t>·</a:t>
            </a:r>
            <a:r>
              <a:rPr lang="zh-CN" altLang="en-US" sz="2800" dirty="0"/>
              <a:t>七月</a:t>
            </a:r>
            <a:r>
              <a:rPr lang="en-US" altLang="zh-CN" sz="2800" dirty="0"/>
              <a:t>》</a:t>
            </a:r>
          </a:p>
          <a:p>
            <a:r>
              <a:rPr lang="zh-CN" altLang="en-US" sz="2800" dirty="0"/>
              <a:t>“七月流火，九月授衣。一之日觱发，二之日栗烈。无衣无褐，何以卒岁”</a:t>
            </a:r>
            <a:r>
              <a:rPr lang="en-US" altLang="zh-CN" sz="2800" dirty="0"/>
              <a:t>!</a:t>
            </a:r>
          </a:p>
          <a:p>
            <a:endParaRPr lang="en-US" altLang="zh-CN" sz="2800" dirty="0"/>
          </a:p>
          <a:p>
            <a:r>
              <a:rPr lang="zh-CN" altLang="en-US" sz="2800" dirty="0"/>
              <a:t>比：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魏风</a:t>
            </a:r>
            <a:r>
              <a:rPr lang="en-US" altLang="zh-CN" sz="2800" dirty="0"/>
              <a:t>·</a:t>
            </a:r>
            <a:r>
              <a:rPr lang="zh-CN" altLang="en-US" sz="2800" dirty="0"/>
              <a:t>硕鼠</a:t>
            </a:r>
            <a:r>
              <a:rPr lang="en-US" altLang="zh-CN" sz="2800" dirty="0"/>
              <a:t>》</a:t>
            </a:r>
            <a:r>
              <a:rPr lang="zh-CN" altLang="en-US" sz="2800" dirty="0"/>
              <a:t>“硕鼠硕鼠，无食我黍。三岁贯女，莫我肯顾”</a:t>
            </a:r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兴：</a:t>
            </a:r>
            <a:r>
              <a:rPr lang="en-US" altLang="zh-CN" sz="2800" dirty="0"/>
              <a:t>《</a:t>
            </a:r>
            <a:r>
              <a:rPr lang="zh-CN" altLang="en-US" sz="2800" dirty="0"/>
              <a:t>诗经</a:t>
            </a:r>
            <a:r>
              <a:rPr lang="en-US" altLang="zh-CN" sz="2800" dirty="0"/>
              <a:t>·</a:t>
            </a:r>
            <a:r>
              <a:rPr lang="zh-CN" altLang="en-US" sz="2800" dirty="0"/>
              <a:t>周南</a:t>
            </a:r>
            <a:r>
              <a:rPr lang="en-US" altLang="zh-CN" sz="2800" dirty="0"/>
              <a:t>·</a:t>
            </a:r>
            <a:r>
              <a:rPr lang="zh-CN" altLang="en-US" sz="2800" dirty="0"/>
              <a:t>桃夭</a:t>
            </a:r>
            <a:r>
              <a:rPr lang="en-US" altLang="zh-CN" sz="2800" dirty="0"/>
              <a:t>》</a:t>
            </a:r>
            <a:r>
              <a:rPr lang="zh-CN" altLang="en-US" sz="2800" dirty="0"/>
              <a:t>“桃之夭夭，灼灼其华。之子于归，宜其室家”。</a:t>
            </a:r>
            <a:endParaRPr lang="en-US" altLang="zh-CN" sz="28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Picture 11(向天歌演示原创免费模板：www.TopPPT.cn)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603" y="0"/>
            <a:ext cx="1625397" cy="1625397"/>
          </a:xfrm>
          <a:prstGeom prst="rect">
            <a:avLst/>
          </a:prstGeom>
        </p:spPr>
      </p:pic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文本特色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46150" y="1865510"/>
            <a:ext cx="109664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此篇层次分明，工于叙事，“子无良媒”而“愆期”，“不见复关”而“泣涕”皆具无往不复，无垂不缩。然文字之妙有波澜，读之只觉是人事应有之波澜。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              ————</a:t>
            </a:r>
            <a:r>
              <a:rPr lang="zh-CN" altLang="en-US" sz="2800" dirty="0"/>
              <a:t>钱钟书</a:t>
            </a:r>
            <a:r>
              <a:rPr lang="en-US" altLang="zh-CN" sz="2800" dirty="0"/>
              <a:t>《</a:t>
            </a:r>
            <a:r>
              <a:rPr lang="zh-CN" altLang="en-US" sz="2800" dirty="0"/>
              <a:t>管锥编</a:t>
            </a:r>
            <a:r>
              <a:rPr lang="en-US" altLang="zh-CN" sz="2800" dirty="0"/>
              <a:t>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Picture 11(向天歌演示原创免费模板：www.TopPPT.cn)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603" y="0"/>
            <a:ext cx="1625397" cy="1625397"/>
          </a:xfrm>
          <a:prstGeom prst="rect">
            <a:avLst/>
          </a:prstGeom>
        </p:spPr>
      </p:pic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67408" y="1430681"/>
            <a:ext cx="109452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氓</a:t>
            </a:r>
            <a:r>
              <a:rPr lang="zh-CN" altLang="en-US" sz="2800" dirty="0"/>
              <a:t>之蚩蚩，抱布</a:t>
            </a:r>
            <a:r>
              <a:rPr lang="zh-CN" altLang="en-US" sz="2800" dirty="0">
                <a:solidFill>
                  <a:srgbClr val="FF0000"/>
                </a:solidFill>
              </a:rPr>
              <a:t>贸</a:t>
            </a:r>
            <a:r>
              <a:rPr lang="zh-CN" altLang="en-US" sz="2800" dirty="0"/>
              <a:t>丝。</a:t>
            </a:r>
            <a:r>
              <a:rPr lang="zh-CN" altLang="en-US" sz="2800" dirty="0">
                <a:solidFill>
                  <a:srgbClr val="FF0000"/>
                </a:solidFill>
              </a:rPr>
              <a:t>匪</a:t>
            </a:r>
            <a:r>
              <a:rPr lang="zh-CN" altLang="en-US" sz="2800" dirty="0"/>
              <a:t>来贸丝，</a:t>
            </a:r>
            <a:r>
              <a:rPr lang="zh-CN" altLang="en-US" sz="2800" dirty="0">
                <a:solidFill>
                  <a:srgbClr val="FF0000"/>
                </a:solidFill>
              </a:rPr>
              <a:t>来即我谋</a:t>
            </a:r>
            <a:r>
              <a:rPr lang="zh-CN" altLang="en-US" sz="2800" dirty="0"/>
              <a:t>。送子</a:t>
            </a:r>
            <a:r>
              <a:rPr lang="zh-CN" altLang="en-US" sz="2800" dirty="0">
                <a:solidFill>
                  <a:srgbClr val="FF0000"/>
                </a:solidFill>
              </a:rPr>
              <a:t>涉</a:t>
            </a:r>
            <a:r>
              <a:rPr lang="zh-CN" altLang="en-US" sz="2800" dirty="0"/>
              <a:t>淇，至于顿丘。</a:t>
            </a:r>
            <a:r>
              <a:rPr lang="zh-CN" altLang="en-US" sz="2800" dirty="0">
                <a:solidFill>
                  <a:srgbClr val="FF0000"/>
                </a:solidFill>
              </a:rPr>
              <a:t>匪</a:t>
            </a:r>
            <a:r>
              <a:rPr lang="zh-CN" altLang="en-US" sz="2800" dirty="0"/>
              <a:t>我</a:t>
            </a:r>
            <a:r>
              <a:rPr lang="zh-CN" altLang="en-US" sz="2800" dirty="0">
                <a:solidFill>
                  <a:srgbClr val="FF0000"/>
                </a:solidFill>
              </a:rPr>
              <a:t>愆</a:t>
            </a:r>
            <a:r>
              <a:rPr lang="zh-CN" altLang="en-US" sz="2800" dirty="0"/>
              <a:t>期，子无良媒。</a:t>
            </a:r>
            <a:r>
              <a:rPr lang="zh-CN" altLang="en-US" sz="2800" dirty="0">
                <a:solidFill>
                  <a:srgbClr val="FF0000"/>
                </a:solidFill>
              </a:rPr>
              <a:t>将</a:t>
            </a:r>
            <a:r>
              <a:rPr lang="zh-CN" altLang="en-US" sz="2800" dirty="0"/>
              <a:t>子无怒，秋以为期。</a:t>
            </a:r>
            <a:endParaRPr lang="en-US" altLang="zh-CN" sz="2800" dirty="0"/>
          </a:p>
          <a:p>
            <a:r>
              <a:rPr lang="zh-CN" altLang="en-US" sz="2800" dirty="0"/>
              <a:t>乘彼垝</a:t>
            </a:r>
            <a:r>
              <a:rPr lang="en-US" altLang="zh-CN" sz="2800" dirty="0"/>
              <a:t>(</a:t>
            </a:r>
            <a:r>
              <a:rPr lang="en-US" altLang="zh-CN" sz="2800" dirty="0" err="1"/>
              <a:t>guǐ</a:t>
            </a:r>
            <a:r>
              <a:rPr lang="en-US" altLang="zh-CN" sz="2800" dirty="0"/>
              <a:t>)</a:t>
            </a:r>
            <a:r>
              <a:rPr lang="zh-CN" altLang="en-US" sz="2800" dirty="0"/>
              <a:t>垣</a:t>
            </a:r>
            <a:r>
              <a:rPr lang="en-US" altLang="zh-CN" sz="2800" dirty="0"/>
              <a:t>(</a:t>
            </a:r>
            <a:r>
              <a:rPr lang="en-US" altLang="zh-CN" sz="2800" dirty="0" err="1"/>
              <a:t>yuán</a:t>
            </a:r>
            <a:r>
              <a:rPr lang="en-US" altLang="zh-CN" sz="2800" dirty="0"/>
              <a:t>)</a:t>
            </a:r>
            <a:r>
              <a:rPr lang="zh-CN" altLang="en-US" sz="2800" dirty="0"/>
              <a:t>，以望复关。不见复关，泣涕涟</a:t>
            </a:r>
            <a:r>
              <a:rPr lang="en-US" altLang="zh-CN" sz="2800" dirty="0"/>
              <a:t>(</a:t>
            </a:r>
            <a:r>
              <a:rPr lang="en-US" altLang="zh-CN" sz="2800" dirty="0" err="1"/>
              <a:t>lián</a:t>
            </a:r>
            <a:r>
              <a:rPr lang="en-US" altLang="zh-CN" sz="2800" dirty="0"/>
              <a:t>)</a:t>
            </a:r>
            <a:r>
              <a:rPr lang="zh-CN" altLang="en-US" sz="2800" dirty="0"/>
              <a:t>涟。既见复关，载</a:t>
            </a:r>
            <a:r>
              <a:rPr lang="en-US" altLang="zh-CN" sz="2800" dirty="0"/>
              <a:t>(</a:t>
            </a:r>
            <a:r>
              <a:rPr lang="en-US" altLang="zh-CN" sz="2800" dirty="0" err="1"/>
              <a:t>zài</a:t>
            </a:r>
            <a:r>
              <a:rPr lang="en-US" altLang="zh-CN" sz="2800" dirty="0"/>
              <a:t>)</a:t>
            </a:r>
            <a:r>
              <a:rPr lang="zh-CN" altLang="en-US" sz="2800" dirty="0"/>
              <a:t>笑载言。尔卜尔筮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shì</a:t>
            </a:r>
            <a:r>
              <a:rPr lang="en-US" altLang="zh-CN" sz="2800" dirty="0"/>
              <a:t>)</a:t>
            </a:r>
            <a:r>
              <a:rPr lang="zh-CN" altLang="en-US" sz="2800" dirty="0"/>
              <a:t>，体无咎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jiù</a:t>
            </a:r>
            <a:r>
              <a:rPr lang="en-US" altLang="zh-CN" sz="2800" dirty="0"/>
              <a:t>)</a:t>
            </a:r>
            <a:r>
              <a:rPr lang="zh-CN" altLang="en-US" sz="2800" dirty="0"/>
              <a:t>言。以尔车来，以我贿迁。</a:t>
            </a:r>
            <a:endParaRPr lang="en-US" altLang="zh-CN" sz="2800" dirty="0"/>
          </a:p>
        </p:txBody>
      </p:sp>
      <p:pic>
        <p:nvPicPr>
          <p:cNvPr id="3" name="图形 2">
            <a:extLst>
              <a:ext uri="{FF2B5EF4-FFF2-40B4-BE49-F238E27FC236}">
                <a16:creationId xmlns:a16="http://schemas.microsoft.com/office/drawing/2014/main" id="{F78108AD-E57D-464A-8BF6-D05CB00C99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1569" y="3651280"/>
            <a:ext cx="2645918" cy="2645918"/>
          </a:xfrm>
          <a:prstGeom prst="rect">
            <a:avLst/>
          </a:prstGeom>
        </p:spPr>
      </p:pic>
      <p:pic>
        <p:nvPicPr>
          <p:cNvPr id="7" name="图形 6">
            <a:extLst>
              <a:ext uri="{FF2B5EF4-FFF2-40B4-BE49-F238E27FC236}">
                <a16:creationId xmlns:a16="http://schemas.microsoft.com/office/drawing/2014/main" id="{A1A50052-6AE1-4119-85DD-CAB36523AB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25113" y="3522369"/>
            <a:ext cx="2645918" cy="264591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A88AA1C5-D33A-4211-A6E8-571D2C9014FC}"/>
              </a:ext>
            </a:extLst>
          </p:cNvPr>
          <p:cNvSpPr txBox="1"/>
          <p:nvPr/>
        </p:nvSpPr>
        <p:spPr>
          <a:xfrm>
            <a:off x="6456040" y="4509121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求婚、约会、婚前准备</a:t>
            </a:r>
          </a:p>
        </p:txBody>
      </p:sp>
    </p:spTree>
    <p:extLst>
      <p:ext uri="{BB962C8B-B14F-4D97-AF65-F5344CB8AC3E}">
        <p14:creationId xmlns:p14="http://schemas.microsoft.com/office/powerpoint/2010/main" val="3033474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26760" y="1607824"/>
            <a:ext cx="114492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u="sng" dirty="0"/>
              <a:t>桑之未落，其叶沃若。于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xū</a:t>
            </a:r>
            <a:r>
              <a:rPr lang="en-US" altLang="zh-CN" sz="2800" u="sng" dirty="0"/>
              <a:t>)</a:t>
            </a:r>
            <a:r>
              <a:rPr lang="zh-CN" altLang="en-US" sz="2800" u="sng" dirty="0"/>
              <a:t>嗟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jiē</a:t>
            </a:r>
            <a:r>
              <a:rPr lang="en-US" altLang="zh-CN" sz="2800" u="sng" dirty="0"/>
              <a:t>)</a:t>
            </a:r>
            <a:r>
              <a:rPr lang="zh-CN" altLang="en-US" sz="2800" u="sng" dirty="0"/>
              <a:t>鸠兮！无食桑葚</a:t>
            </a:r>
            <a:r>
              <a:rPr lang="zh-CN" altLang="en-US" sz="2800" dirty="0"/>
              <a:t>。于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xū</a:t>
            </a:r>
            <a:r>
              <a:rPr lang="en-US" altLang="zh-CN" sz="2800" dirty="0"/>
              <a:t>)</a:t>
            </a:r>
            <a:r>
              <a:rPr lang="zh-CN" altLang="en-US" sz="2800" dirty="0"/>
              <a:t>嗟女兮！无与士</a:t>
            </a:r>
            <a:r>
              <a:rPr lang="zh-CN" altLang="en-US" sz="2800" dirty="0">
                <a:solidFill>
                  <a:srgbClr val="FF0000"/>
                </a:solidFill>
              </a:rPr>
              <a:t>耽</a:t>
            </a:r>
            <a:r>
              <a:rPr lang="en-US" altLang="zh-CN" sz="2800" dirty="0"/>
              <a:t>(</a:t>
            </a:r>
            <a:r>
              <a:rPr lang="en-US" altLang="zh-CN" sz="2800" dirty="0" err="1"/>
              <a:t>dān</a:t>
            </a:r>
            <a:r>
              <a:rPr lang="en-US" altLang="zh-CN" sz="2800" dirty="0"/>
              <a:t>)</a:t>
            </a:r>
            <a:r>
              <a:rPr lang="zh-CN" altLang="en-US" sz="2800" dirty="0"/>
              <a:t>。士之耽兮，犹可</a:t>
            </a:r>
            <a:r>
              <a:rPr lang="zh-CN" altLang="en-US" sz="2800" dirty="0">
                <a:solidFill>
                  <a:srgbClr val="FF0000"/>
                </a:solidFill>
              </a:rPr>
              <a:t>说</a:t>
            </a:r>
            <a:r>
              <a:rPr lang="zh-CN" altLang="en-US" sz="2800" dirty="0"/>
              <a:t>也。女之耽兮，不可说也。</a:t>
            </a:r>
            <a:endParaRPr lang="en-US" altLang="zh-CN" sz="2800" dirty="0"/>
          </a:p>
          <a:p>
            <a:r>
              <a:rPr lang="zh-CN" altLang="en-US" sz="2800" u="sng" dirty="0"/>
              <a:t>桑之落矣，其黄而陨</a:t>
            </a:r>
            <a:r>
              <a:rPr lang="en-US" altLang="zh-CN" sz="2800" u="sng" dirty="0"/>
              <a:t>(</a:t>
            </a:r>
            <a:r>
              <a:rPr lang="en-US" altLang="zh-CN" sz="2800" u="sng" dirty="0" err="1"/>
              <a:t>yǔn</a:t>
            </a:r>
            <a:r>
              <a:rPr lang="en-US" altLang="zh-CN" sz="2800" u="sng" dirty="0"/>
              <a:t>)</a:t>
            </a:r>
            <a:r>
              <a:rPr lang="zh-CN" altLang="en-US" sz="2800" dirty="0"/>
              <a:t>。自我徂</a:t>
            </a:r>
            <a:r>
              <a:rPr lang="en-US" altLang="zh-CN" sz="2800" dirty="0"/>
              <a:t>(</a:t>
            </a:r>
            <a:r>
              <a:rPr lang="en-US" altLang="zh-CN" sz="2800" dirty="0" err="1"/>
              <a:t>cú</a:t>
            </a:r>
            <a:r>
              <a:rPr lang="en-US" altLang="zh-CN" sz="2800" dirty="0"/>
              <a:t>)</a:t>
            </a:r>
            <a:r>
              <a:rPr lang="zh-CN" altLang="en-US" sz="2800" dirty="0"/>
              <a:t>尔，三岁食贫。淇水汤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shāng</a:t>
            </a:r>
            <a:r>
              <a:rPr lang="en-US" altLang="zh-CN" sz="2800" dirty="0"/>
              <a:t>)</a:t>
            </a:r>
            <a:r>
              <a:rPr lang="zh-CN" altLang="en-US" sz="2800" dirty="0"/>
              <a:t>汤，渐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jiān</a:t>
            </a:r>
            <a:r>
              <a:rPr lang="en-US" altLang="zh-CN" sz="2800" dirty="0"/>
              <a:t>)</a:t>
            </a:r>
            <a:r>
              <a:rPr lang="zh-CN" altLang="en-US" sz="2800" dirty="0"/>
              <a:t>车帷</a:t>
            </a:r>
            <a:r>
              <a:rPr lang="en-US" altLang="zh-CN" sz="2800" dirty="0"/>
              <a:t>(</a:t>
            </a:r>
            <a:r>
              <a:rPr lang="en-US" altLang="zh-CN" sz="2800" dirty="0" err="1"/>
              <a:t>wéi</a:t>
            </a:r>
            <a:r>
              <a:rPr lang="en-US" altLang="zh-CN" sz="2800" dirty="0"/>
              <a:t>)</a:t>
            </a:r>
            <a:r>
              <a:rPr lang="zh-CN" altLang="en-US" sz="2800" dirty="0"/>
              <a:t>裳</a:t>
            </a:r>
            <a:r>
              <a:rPr lang="en-US" altLang="zh-CN" sz="2800" dirty="0"/>
              <a:t>(</a:t>
            </a:r>
            <a:r>
              <a:rPr lang="en-US" altLang="zh-CN" sz="2800" dirty="0" err="1"/>
              <a:t>cháng</a:t>
            </a:r>
            <a:r>
              <a:rPr lang="en-US" altLang="zh-CN" sz="2800" dirty="0"/>
              <a:t>)</a:t>
            </a:r>
            <a:r>
              <a:rPr lang="zh-CN" altLang="en-US" sz="2800" dirty="0"/>
              <a:t>。女也不爽，士贰其行。士也罔</a:t>
            </a:r>
            <a:r>
              <a:rPr lang="en-US" altLang="zh-CN" sz="2800" dirty="0"/>
              <a:t>(</a:t>
            </a:r>
            <a:r>
              <a:rPr lang="en-US" altLang="zh-CN" sz="2800" dirty="0" err="1"/>
              <a:t>wǎng</a:t>
            </a:r>
            <a:r>
              <a:rPr lang="en-US" altLang="zh-CN" sz="2800" dirty="0"/>
              <a:t>)</a:t>
            </a:r>
            <a:r>
              <a:rPr lang="zh-CN" altLang="en-US" sz="2800" dirty="0"/>
              <a:t>极，二三其德。</a:t>
            </a:r>
            <a:endParaRPr lang="en-US" altLang="zh-CN" sz="2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C10EA63-D32B-408E-A89C-F522A8359DB5}"/>
              </a:ext>
            </a:extLst>
          </p:cNvPr>
          <p:cNvSpPr txBox="1"/>
          <p:nvPr/>
        </p:nvSpPr>
        <p:spPr>
          <a:xfrm>
            <a:off x="3736699" y="5311976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比兴句在此出现的好处？</a:t>
            </a:r>
          </a:p>
        </p:txBody>
      </p:sp>
    </p:spTree>
    <p:extLst>
      <p:ext uri="{BB962C8B-B14F-4D97-AF65-F5344CB8AC3E}">
        <p14:creationId xmlns:p14="http://schemas.microsoft.com/office/powerpoint/2010/main" val="1224719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33853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比兴句的好处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695400" y="1412776"/>
            <a:ext cx="11480632" cy="5888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结构上：</a:t>
            </a:r>
            <a:r>
              <a:rPr lang="en-US" altLang="zh-CN" sz="2800" dirty="0"/>
              <a:t>①</a:t>
            </a:r>
            <a:r>
              <a:rPr lang="zh-CN" altLang="en-US" sz="2800" dirty="0"/>
              <a:t>在叙事中插入比兴句</a:t>
            </a:r>
            <a:r>
              <a:rPr lang="en-US" altLang="zh-CN" sz="2800" dirty="0"/>
              <a:t>,</a:t>
            </a:r>
            <a:r>
              <a:rPr lang="zh-CN" altLang="en-US" sz="2800" dirty="0"/>
              <a:t>使</a:t>
            </a:r>
            <a:r>
              <a:rPr lang="zh-CN" altLang="en-US" sz="2800" dirty="0">
                <a:solidFill>
                  <a:srgbClr val="FF0000"/>
                </a:solidFill>
              </a:rPr>
              <a:t>叙事暂时中断</a:t>
            </a:r>
            <a:r>
              <a:rPr lang="en-US" altLang="zh-CN" sz="2800" dirty="0"/>
              <a:t>,</a:t>
            </a:r>
            <a:r>
              <a:rPr lang="zh-CN" altLang="en-US" sz="2800" dirty="0"/>
              <a:t>这样就避免了叙事的平铺直叙</a:t>
            </a:r>
            <a:r>
              <a:rPr lang="en-US" altLang="zh-CN" sz="2800" dirty="0"/>
              <a:t>,</a:t>
            </a:r>
            <a:r>
              <a:rPr lang="zh-CN" altLang="en-US" sz="2800" dirty="0"/>
              <a:t>一览无余</a:t>
            </a:r>
            <a:r>
              <a:rPr lang="en-US" altLang="zh-CN" sz="2800" dirty="0"/>
              <a:t>;</a:t>
            </a:r>
          </a:p>
          <a:p>
            <a:r>
              <a:rPr lang="en-US" altLang="zh-CN" sz="2800" dirty="0"/>
              <a:t>②</a:t>
            </a:r>
            <a:r>
              <a:rPr lang="zh-CN" altLang="en-US" sz="2800" dirty="0"/>
              <a:t>所插入的比兴句在内容上又起了</a:t>
            </a:r>
            <a:r>
              <a:rPr lang="zh-CN" altLang="en-US" sz="2800" dirty="0">
                <a:solidFill>
                  <a:srgbClr val="FF0000"/>
                </a:solidFill>
              </a:rPr>
              <a:t>暗示</a:t>
            </a:r>
            <a:r>
              <a:rPr lang="zh-CN" altLang="en-US" sz="2800" dirty="0"/>
              <a:t>作用</a:t>
            </a:r>
            <a:r>
              <a:rPr lang="en-US" altLang="zh-CN" sz="2800" dirty="0"/>
              <a:t>,</a:t>
            </a:r>
            <a:r>
              <a:rPr lang="zh-CN" altLang="en-US" sz="2800" dirty="0"/>
              <a:t>读者能从中意识到女子的婚后生活并不美满</a:t>
            </a:r>
            <a:r>
              <a:rPr lang="en-US" altLang="zh-CN" sz="2800" dirty="0"/>
              <a:t>,</a:t>
            </a:r>
            <a:r>
              <a:rPr lang="zh-CN" altLang="en-US" sz="2800" dirty="0"/>
              <a:t>因此</a:t>
            </a:r>
            <a:r>
              <a:rPr lang="en-US" altLang="zh-CN" sz="2800" dirty="0"/>
              <a:t>,</a:t>
            </a:r>
            <a:r>
              <a:rPr lang="zh-CN" altLang="en-US" sz="2800" dirty="0"/>
              <a:t>叙事的</a:t>
            </a:r>
            <a:r>
              <a:rPr lang="zh-CN" altLang="en-US" sz="2800" dirty="0">
                <a:solidFill>
                  <a:srgbClr val="FF0000"/>
                </a:solidFill>
              </a:rPr>
              <a:t>线索</a:t>
            </a:r>
            <a:r>
              <a:rPr lang="zh-CN" altLang="en-US" sz="2800" dirty="0"/>
              <a:t>似断实连</a:t>
            </a:r>
            <a:r>
              <a:rPr lang="en-US" altLang="zh-CN" sz="2800" dirty="0"/>
              <a:t>;③</a:t>
            </a:r>
            <a:r>
              <a:rPr lang="zh-CN" altLang="en-US" sz="2800" dirty="0"/>
              <a:t>诗的前半部分写婚前</a:t>
            </a:r>
            <a:r>
              <a:rPr lang="en-US" altLang="zh-CN" sz="2800" dirty="0"/>
              <a:t>,</a:t>
            </a:r>
            <a:r>
              <a:rPr lang="zh-CN" altLang="en-US" sz="2800" dirty="0"/>
              <a:t>后半部分写婚后</a:t>
            </a:r>
            <a:r>
              <a:rPr lang="en-US" altLang="zh-CN" sz="2800" dirty="0"/>
              <a:t>,</a:t>
            </a:r>
            <a:r>
              <a:rPr lang="zh-CN" altLang="en-US" sz="2800" dirty="0"/>
              <a:t>中间的比兴起</a:t>
            </a:r>
            <a:r>
              <a:rPr lang="zh-CN" altLang="en-US" sz="2800" dirty="0">
                <a:solidFill>
                  <a:srgbClr val="FF0000"/>
                </a:solidFill>
              </a:rPr>
              <a:t>过渡作用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r>
              <a:rPr lang="zh-CN" altLang="en-US" sz="2800" dirty="0"/>
              <a:t>内容上</a:t>
            </a:r>
            <a:r>
              <a:rPr lang="en-US" altLang="zh-CN" sz="2800" dirty="0"/>
              <a:t>:①</a:t>
            </a:r>
            <a:r>
              <a:rPr lang="zh-CN" altLang="en-US" sz="2800" dirty="0"/>
              <a:t>比兴句唤起人丰富的</a:t>
            </a:r>
            <a:r>
              <a:rPr lang="zh-CN" altLang="en-US" sz="2800" dirty="0">
                <a:solidFill>
                  <a:srgbClr val="FF0000"/>
                </a:solidFill>
              </a:rPr>
              <a:t>联想</a:t>
            </a:r>
            <a:r>
              <a:rPr lang="zh-CN" altLang="en-US" sz="2800" dirty="0"/>
              <a:t>。“桑之未落</a:t>
            </a:r>
            <a:r>
              <a:rPr lang="en-US" altLang="zh-CN" sz="2800" dirty="0"/>
              <a:t>,</a:t>
            </a:r>
            <a:r>
              <a:rPr lang="zh-CN" altLang="en-US" sz="2800" dirty="0"/>
              <a:t>其叶沃若”和“桑之落矣</a:t>
            </a:r>
            <a:r>
              <a:rPr lang="en-US" altLang="zh-CN" sz="2800" dirty="0"/>
              <a:t>,</a:t>
            </a:r>
            <a:r>
              <a:rPr lang="zh-CN" altLang="en-US" sz="2800" dirty="0"/>
              <a:t>其黄而陨”</a:t>
            </a:r>
            <a:r>
              <a:rPr lang="en-US" altLang="zh-CN" sz="2800" dirty="0"/>
              <a:t>,</a:t>
            </a:r>
            <a:r>
              <a:rPr lang="zh-CN" altLang="en-US" sz="2800" dirty="0"/>
              <a:t>一般认为它们分别比拟女子容颜的润泽和衰老</a:t>
            </a:r>
            <a:r>
              <a:rPr lang="en-US" altLang="zh-CN" sz="2800" dirty="0"/>
              <a:t>,</a:t>
            </a:r>
            <a:r>
              <a:rPr lang="zh-CN" altLang="en-US" sz="2800" dirty="0"/>
              <a:t>并相应地推测女子年长色衰是“氓”变心的重要原因。不过</a:t>
            </a:r>
            <a:r>
              <a:rPr lang="en-US" altLang="zh-CN" sz="2800" dirty="0"/>
              <a:t>,</a:t>
            </a:r>
            <a:r>
              <a:rPr lang="zh-CN" altLang="en-US" sz="2800" dirty="0"/>
              <a:t>也不妨理解得宽泛些</a:t>
            </a:r>
            <a:r>
              <a:rPr lang="en-US" altLang="zh-CN" sz="2800" dirty="0"/>
              <a:t>,</a:t>
            </a:r>
            <a:r>
              <a:rPr lang="zh-CN" altLang="en-US" sz="2800" dirty="0"/>
              <a:t>比如</a:t>
            </a:r>
            <a:r>
              <a:rPr lang="en-US" altLang="zh-CN" sz="2800" dirty="0"/>
              <a:t>,“</a:t>
            </a:r>
            <a:r>
              <a:rPr lang="zh-CN" altLang="en-US" sz="2800" dirty="0"/>
              <a:t>桑之未落</a:t>
            </a:r>
            <a:r>
              <a:rPr lang="en-US" altLang="zh-CN" sz="2800" dirty="0"/>
              <a:t>,</a:t>
            </a:r>
            <a:r>
              <a:rPr lang="zh-CN" altLang="en-US" sz="2800" dirty="0"/>
              <a:t>其叶沃若”给人以生机勃勃的感觉</a:t>
            </a:r>
            <a:r>
              <a:rPr lang="en-US" altLang="zh-CN" sz="2800" dirty="0"/>
              <a:t>,</a:t>
            </a:r>
            <a:r>
              <a:rPr lang="zh-CN" altLang="en-US" sz="2800" dirty="0"/>
              <a:t>如同女主人公和“氓”之间情意浓密时</a:t>
            </a:r>
            <a:r>
              <a:rPr lang="en-US" altLang="zh-CN" sz="2800" dirty="0"/>
              <a:t>;“</a:t>
            </a:r>
            <a:r>
              <a:rPr lang="zh-CN" altLang="en-US" sz="2800" dirty="0"/>
              <a:t>桑之落矣</a:t>
            </a:r>
            <a:r>
              <a:rPr lang="en-US" altLang="zh-CN" sz="2800" dirty="0"/>
              <a:t>,</a:t>
            </a:r>
            <a:r>
              <a:rPr lang="zh-CN" altLang="en-US" sz="2800" dirty="0"/>
              <a:t>其黄而陨”的景象</a:t>
            </a:r>
            <a:r>
              <a:rPr lang="en-US" altLang="zh-CN" sz="2800" dirty="0"/>
              <a:t>,</a:t>
            </a:r>
            <a:r>
              <a:rPr lang="zh-CN" altLang="en-US" sz="2800" dirty="0"/>
              <a:t>则如同两人感情枯竭时。②用女子很熟悉的桑树作比</a:t>
            </a:r>
            <a:r>
              <a:rPr lang="en-US" altLang="zh-CN" sz="2800" dirty="0"/>
              <a:t>,</a:t>
            </a:r>
            <a:r>
              <a:rPr lang="zh-CN" altLang="en-US" sz="2800" dirty="0"/>
              <a:t>与女主人公</a:t>
            </a:r>
            <a:r>
              <a:rPr lang="zh-CN" altLang="en-US" sz="2800" dirty="0">
                <a:solidFill>
                  <a:srgbClr val="FF0000"/>
                </a:solidFill>
              </a:rPr>
              <a:t>劳动女性的身份</a:t>
            </a:r>
            <a:r>
              <a:rPr lang="zh-CN" altLang="en-US" sz="2800" dirty="0"/>
              <a:t>非常切合</a:t>
            </a:r>
            <a:r>
              <a:rPr lang="en-US" altLang="zh-CN" sz="2800" dirty="0"/>
              <a:t>(</a:t>
            </a:r>
            <a:r>
              <a:rPr lang="zh-CN" altLang="en-US" sz="2800" dirty="0"/>
              <a:t>从“抱布贸丝”一句来看</a:t>
            </a:r>
            <a:r>
              <a:rPr lang="en-US" altLang="zh-CN" sz="2800" dirty="0"/>
              <a:t>,</a:t>
            </a:r>
            <a:r>
              <a:rPr lang="zh-CN" altLang="en-US" sz="2800" dirty="0"/>
              <a:t>她养蚕做丝</a:t>
            </a:r>
            <a:r>
              <a:rPr lang="en-US" altLang="zh-CN" sz="2800" dirty="0"/>
              <a:t>),</a:t>
            </a:r>
            <a:r>
              <a:rPr lang="zh-CN" altLang="en-US" sz="2800" dirty="0"/>
              <a:t>富于生活气息</a:t>
            </a:r>
            <a:r>
              <a:rPr lang="en-US" altLang="zh-CN" sz="2800" dirty="0"/>
              <a:t>,</a:t>
            </a:r>
            <a:r>
              <a:rPr lang="zh-CN" altLang="en-US" sz="2800" dirty="0"/>
              <a:t>同时还暗示了她的勤劳。</a:t>
            </a:r>
            <a:endParaRPr lang="en-US" altLang="zh-CN" sz="2800" dirty="0"/>
          </a:p>
          <a:p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419607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Rectangle 10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8204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9064" y="-470690"/>
            <a:ext cx="2960986" cy="226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2740" y="492631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通读全文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02167A9-C5B4-4F7C-A01B-94A4DCB04105}"/>
              </a:ext>
            </a:extLst>
          </p:cNvPr>
          <p:cNvSpPr txBox="1"/>
          <p:nvPr/>
        </p:nvSpPr>
        <p:spPr>
          <a:xfrm>
            <a:off x="5650786" y="2738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C22210A-6E3F-45D4-A11C-66E2A9E36592}"/>
              </a:ext>
            </a:extLst>
          </p:cNvPr>
          <p:cNvSpPr txBox="1"/>
          <p:nvPr/>
        </p:nvSpPr>
        <p:spPr>
          <a:xfrm>
            <a:off x="726760" y="1607824"/>
            <a:ext cx="11449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/>
          </a:p>
          <a:p>
            <a:r>
              <a:rPr lang="zh-CN" altLang="en-US" sz="2800" dirty="0"/>
              <a:t>三岁为妇，</a:t>
            </a:r>
            <a:r>
              <a:rPr lang="zh-CN" altLang="en-US" sz="2800" dirty="0">
                <a:solidFill>
                  <a:srgbClr val="FF0000"/>
                </a:solidFill>
              </a:rPr>
              <a:t>靡</a:t>
            </a:r>
            <a:r>
              <a:rPr lang="en-US" altLang="zh-CN" sz="2800" dirty="0"/>
              <a:t>(</a:t>
            </a:r>
            <a:r>
              <a:rPr lang="en-US" altLang="zh-CN" sz="2800" dirty="0" err="1"/>
              <a:t>mǐ</a:t>
            </a:r>
            <a:r>
              <a:rPr lang="en-US" altLang="zh-CN" sz="2800" dirty="0"/>
              <a:t>)</a:t>
            </a:r>
            <a:r>
              <a:rPr lang="zh-CN" altLang="en-US" sz="2800" dirty="0"/>
              <a:t>室劳矣。夙兴夜寐</a:t>
            </a:r>
            <a:r>
              <a:rPr lang="en-US" altLang="zh-CN" sz="2800" dirty="0"/>
              <a:t>(</a:t>
            </a:r>
            <a:r>
              <a:rPr lang="en-US" altLang="zh-CN" sz="2800" dirty="0" err="1"/>
              <a:t>mèi</a:t>
            </a:r>
            <a:r>
              <a:rPr lang="en-US" altLang="zh-CN" sz="2800" dirty="0"/>
              <a:t>)</a:t>
            </a:r>
            <a:r>
              <a:rPr lang="zh-CN" altLang="en-US" sz="2800" dirty="0"/>
              <a:t>，靡有朝矣。言既</a:t>
            </a:r>
            <a:r>
              <a:rPr lang="zh-CN" altLang="en-US" sz="2800" dirty="0">
                <a:solidFill>
                  <a:srgbClr val="FF0000"/>
                </a:solidFill>
              </a:rPr>
              <a:t>遂</a:t>
            </a:r>
            <a:r>
              <a:rPr lang="zh-CN" altLang="en-US" sz="2800" dirty="0"/>
              <a:t>矣，至于</a:t>
            </a:r>
            <a:r>
              <a:rPr lang="zh-CN" altLang="en-US" sz="2800" dirty="0">
                <a:solidFill>
                  <a:srgbClr val="FF0000"/>
                </a:solidFill>
              </a:rPr>
              <a:t>暴</a:t>
            </a:r>
            <a:r>
              <a:rPr lang="zh-CN" altLang="en-US" sz="2800" dirty="0"/>
              <a:t>矣。兄弟不知，咥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xì</a:t>
            </a:r>
            <a:r>
              <a:rPr lang="en-US" altLang="zh-CN" sz="2800" dirty="0"/>
              <a:t>)</a:t>
            </a:r>
            <a:r>
              <a:rPr lang="zh-CN" altLang="en-US" sz="2800" dirty="0"/>
              <a:t>其笑矣。静言思之，躬自悼矣。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及</a:t>
            </a:r>
            <a:r>
              <a:rPr lang="zh-CN" altLang="en-US" sz="2800" dirty="0"/>
              <a:t>尔偕老，老使我怨。淇则有岸，隰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xí</a:t>
            </a:r>
            <a:r>
              <a:rPr lang="en-US" altLang="zh-CN" sz="2800" dirty="0"/>
              <a:t>)</a:t>
            </a:r>
            <a:r>
              <a:rPr lang="zh-CN" altLang="en-US" sz="2800" dirty="0"/>
              <a:t>则有泮</a:t>
            </a:r>
            <a:r>
              <a:rPr lang="en-US" altLang="zh-CN" sz="2800" dirty="0"/>
              <a:t>(</a:t>
            </a:r>
            <a:r>
              <a:rPr lang="en-US" altLang="zh-CN" sz="2800" dirty="0" err="1"/>
              <a:t>pàn</a:t>
            </a:r>
            <a:r>
              <a:rPr lang="en-US" altLang="zh-CN" sz="2800" dirty="0"/>
              <a:t>)</a:t>
            </a:r>
            <a:r>
              <a:rPr lang="zh-CN" altLang="en-US" sz="2800" dirty="0"/>
              <a:t>。总角之宴，言笑晏</a:t>
            </a:r>
            <a:r>
              <a:rPr lang="en-US" altLang="zh-CN" sz="2800" dirty="0"/>
              <a:t>(</a:t>
            </a:r>
            <a:r>
              <a:rPr lang="en-US" altLang="zh-CN" sz="2800" dirty="0" err="1"/>
              <a:t>yàn</a:t>
            </a:r>
            <a:r>
              <a:rPr lang="en-US" altLang="zh-CN" sz="2800" dirty="0"/>
              <a:t>)</a:t>
            </a:r>
            <a:r>
              <a:rPr lang="zh-CN" altLang="en-US" sz="2800" dirty="0"/>
              <a:t>晏。信誓旦旦，不思其反。反是不思，亦已焉哉！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691384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情感脉络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4943872" y="155035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淇水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983432" y="2587305"/>
            <a:ext cx="10945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送子涉淇，至于顿丘</a:t>
            </a:r>
            <a:r>
              <a:rPr lang="en-US" altLang="zh-CN" sz="2800" dirty="0"/>
              <a:t>————</a:t>
            </a:r>
            <a:r>
              <a:rPr lang="zh-CN" altLang="en-US" sz="2800" dirty="0"/>
              <a:t>淇水汤汤，渐车帷裳</a:t>
            </a:r>
            <a:r>
              <a:rPr lang="en-US" altLang="zh-CN" sz="2800" dirty="0"/>
              <a:t>————</a:t>
            </a:r>
            <a:r>
              <a:rPr lang="zh-CN" altLang="en-US" sz="2800" dirty="0"/>
              <a:t>淇则有岸，隰则有泮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6B016F0-2285-4045-B9B9-7890BA0D4FC1}"/>
              </a:ext>
            </a:extLst>
          </p:cNvPr>
          <p:cNvSpPr txBox="1"/>
          <p:nvPr/>
        </p:nvSpPr>
        <p:spPr>
          <a:xfrm>
            <a:off x="767408" y="3984569"/>
            <a:ext cx="11161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解释了女主人公思绪的轨迹，</a:t>
            </a:r>
            <a:endParaRPr lang="en-US" altLang="zh-CN" sz="2800" dirty="0"/>
          </a:p>
          <a:p>
            <a:r>
              <a:rPr lang="zh-CN" altLang="en-US" sz="2800" dirty="0"/>
              <a:t>淇水是男女热恋时的见证人，女主人公当时满怀爱意去送男子，之后满怀期待渡淇水而离开家乡嫁给男子。</a:t>
            </a:r>
            <a:endParaRPr lang="en-US" altLang="zh-CN" sz="2800" dirty="0"/>
          </a:p>
          <a:p>
            <a:r>
              <a:rPr lang="zh-CN" altLang="en-US" sz="2800" dirty="0"/>
              <a:t>“淇则有岸”的感慨是想到了自己曾为负心人多次跋涉过宽广的河流，而如今已然今非昔比，自己往日的付出更加让女子追悔、愤恨。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情感脉络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4943872" y="155035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人称代词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3287713" y="2433534"/>
            <a:ext cx="1094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氓</a:t>
            </a:r>
            <a:r>
              <a:rPr lang="en-US" altLang="zh-CN" sz="2800" dirty="0"/>
              <a:t>——</a:t>
            </a:r>
            <a:r>
              <a:rPr lang="zh-CN" altLang="en-US" sz="2800" dirty="0"/>
              <a:t>子</a:t>
            </a:r>
            <a:r>
              <a:rPr lang="en-US" altLang="zh-CN" sz="2800" dirty="0"/>
              <a:t>——</a:t>
            </a:r>
            <a:r>
              <a:rPr lang="zh-CN" altLang="en-US" sz="2800" dirty="0"/>
              <a:t>尔</a:t>
            </a:r>
            <a:r>
              <a:rPr lang="en-US" altLang="zh-CN" sz="2800" dirty="0"/>
              <a:t>——</a:t>
            </a:r>
            <a:r>
              <a:rPr lang="zh-CN" altLang="en-US" sz="2800" dirty="0"/>
              <a:t>士</a:t>
            </a:r>
            <a:r>
              <a:rPr lang="en-US" altLang="zh-CN" sz="2800" dirty="0"/>
              <a:t>——</a:t>
            </a:r>
            <a:r>
              <a:rPr lang="zh-CN" altLang="en-US" sz="2800" dirty="0"/>
              <a:t>其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6B016F0-2285-4045-B9B9-7890BA0D4FC1}"/>
              </a:ext>
            </a:extLst>
          </p:cNvPr>
          <p:cNvSpPr txBox="1"/>
          <p:nvPr/>
        </p:nvSpPr>
        <p:spPr>
          <a:xfrm>
            <a:off x="2711624" y="3564791"/>
            <a:ext cx="111612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初印象：氓</a:t>
            </a:r>
            <a:r>
              <a:rPr lang="en-US" altLang="zh-CN" sz="3600" dirty="0"/>
              <a:t>——</a:t>
            </a:r>
            <a:r>
              <a:rPr lang="zh-CN" altLang="en-US" sz="3600" dirty="0"/>
              <a:t>说明身份</a:t>
            </a:r>
            <a:endParaRPr lang="en-US" altLang="zh-CN" sz="3600" dirty="0"/>
          </a:p>
          <a:p>
            <a:r>
              <a:rPr lang="zh-CN" altLang="en-US" sz="3600" dirty="0"/>
              <a:t>热恋期：士</a:t>
            </a:r>
            <a:r>
              <a:rPr lang="en-US" altLang="zh-CN" sz="3600" dirty="0"/>
              <a:t>——</a:t>
            </a:r>
            <a:r>
              <a:rPr lang="zh-CN" altLang="en-US" sz="3600" dirty="0"/>
              <a:t>爱慕、尊敬</a:t>
            </a:r>
            <a:endParaRPr lang="en-US" altLang="zh-CN" sz="3600" dirty="0"/>
          </a:p>
          <a:p>
            <a:r>
              <a:rPr lang="zh-CN" altLang="en-US" sz="3600" dirty="0"/>
              <a:t>新婚期：尔</a:t>
            </a:r>
            <a:r>
              <a:rPr lang="en-US" altLang="zh-CN" sz="3600" dirty="0"/>
              <a:t>——</a:t>
            </a:r>
            <a:r>
              <a:rPr lang="zh-CN" altLang="en-US" sz="3600" dirty="0"/>
              <a:t>亲昵、随意</a:t>
            </a:r>
            <a:endParaRPr lang="en-US" altLang="zh-CN" sz="3600" dirty="0"/>
          </a:p>
          <a:p>
            <a:r>
              <a:rPr lang="zh-CN" altLang="en-US" sz="3600" dirty="0"/>
              <a:t>冷遇、决绝期：士</a:t>
            </a:r>
            <a:r>
              <a:rPr lang="en-US" altLang="zh-CN" sz="3600" dirty="0"/>
              <a:t>——</a:t>
            </a:r>
            <a:r>
              <a:rPr lang="zh-CN" altLang="en-US" sz="3600" dirty="0"/>
              <a:t>冷淡、疏远</a:t>
            </a:r>
            <a:endParaRPr lang="en-US" altLang="zh-CN" sz="3600" dirty="0"/>
          </a:p>
          <a:p>
            <a:r>
              <a:rPr lang="en-US" altLang="zh-CN" sz="3600" dirty="0"/>
              <a:t>                               </a:t>
            </a:r>
            <a:r>
              <a:rPr lang="zh-CN" altLang="en-US" sz="3600" dirty="0"/>
              <a:t>其</a:t>
            </a:r>
            <a:r>
              <a:rPr lang="en-US" altLang="zh-CN" sz="3600" dirty="0"/>
              <a:t>——</a:t>
            </a:r>
            <a:r>
              <a:rPr lang="zh-CN" altLang="en-US" sz="3600" dirty="0"/>
              <a:t>怨恨</a:t>
            </a:r>
            <a:endParaRPr lang="en-US" altLang="zh-CN" sz="36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0459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主人公情感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2855640" y="1608833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女子对于往事是一种什么样的心情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C6BCB5C-5B04-4DED-8D21-D8D6439EF906}"/>
              </a:ext>
            </a:extLst>
          </p:cNvPr>
          <p:cNvSpPr txBox="1"/>
          <p:nvPr/>
        </p:nvSpPr>
        <p:spPr>
          <a:xfrm>
            <a:off x="551384" y="2431845"/>
            <a:ext cx="11521280" cy="3857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女子在回忆往事的时候</a:t>
            </a:r>
            <a:r>
              <a:rPr lang="en-US" altLang="zh-CN" sz="2400" dirty="0"/>
              <a:t>,</a:t>
            </a:r>
            <a:r>
              <a:rPr lang="zh-CN" altLang="en-US" sz="2400" dirty="0"/>
              <a:t>心情是很</a:t>
            </a:r>
            <a:r>
              <a:rPr lang="zh-CN" altLang="en-US" sz="2400" dirty="0">
                <a:solidFill>
                  <a:srgbClr val="FF0000"/>
                </a:solidFill>
              </a:rPr>
              <a:t>复杂</a:t>
            </a:r>
            <a:r>
              <a:rPr lang="zh-CN" altLang="en-US" sz="2400" dirty="0"/>
              <a:t>的。诗里颇为</a:t>
            </a:r>
            <a:r>
              <a:rPr lang="zh-CN" altLang="en-US" sz="2400" dirty="0">
                <a:solidFill>
                  <a:srgbClr val="FF0000"/>
                </a:solidFill>
              </a:rPr>
              <a:t>详细</a:t>
            </a:r>
            <a:r>
              <a:rPr lang="zh-CN" altLang="en-US" sz="2400" dirty="0"/>
              <a:t>地写“氓”直接鲁莽的求婚方式、两人订下婚约的经过及两人充满浓情蜜意的约会等</a:t>
            </a:r>
            <a:r>
              <a:rPr lang="en-US" altLang="zh-CN" sz="2400" dirty="0"/>
              <a:t>,</a:t>
            </a:r>
            <a:r>
              <a:rPr lang="zh-CN" altLang="en-US" sz="2400" dirty="0"/>
              <a:t>这表明她对“氓”仍怀有一些感情。因为</a:t>
            </a:r>
            <a:r>
              <a:rPr lang="en-US" altLang="zh-CN" sz="2400" dirty="0"/>
              <a:t>,</a:t>
            </a:r>
            <a:r>
              <a:rPr lang="zh-CN" altLang="en-US" sz="2400" dirty="0"/>
              <a:t>我们从中可以体会到</a:t>
            </a:r>
            <a:r>
              <a:rPr lang="en-US" altLang="zh-CN" sz="2400" dirty="0"/>
              <a:t>,</a:t>
            </a:r>
            <a:r>
              <a:rPr lang="zh-CN" altLang="en-US" sz="2400" dirty="0"/>
              <a:t>女子在心里</a:t>
            </a:r>
            <a:r>
              <a:rPr lang="zh-CN" altLang="en-US" sz="2400" dirty="0">
                <a:solidFill>
                  <a:srgbClr val="FF0000"/>
                </a:solidFill>
              </a:rPr>
              <a:t>珍藏着这些美妤片段</a:t>
            </a:r>
            <a:r>
              <a:rPr lang="en-US" altLang="zh-CN" sz="2400" dirty="0"/>
              <a:t>;</a:t>
            </a:r>
            <a:r>
              <a:rPr lang="zh-CN" altLang="en-US" sz="2400" dirty="0"/>
              <a:t>它们在记忆里留存着鲜明的印象</a:t>
            </a:r>
            <a:r>
              <a:rPr lang="en-US" altLang="zh-CN" sz="2400" dirty="0"/>
              <a:t>;</a:t>
            </a:r>
            <a:r>
              <a:rPr lang="zh-CN" altLang="en-US" sz="2400" dirty="0"/>
              <a:t>连小细节都没有忘掉</a:t>
            </a:r>
            <a:r>
              <a:rPr lang="en-US" altLang="zh-CN" sz="2400" dirty="0"/>
              <a:t>,</a:t>
            </a:r>
            <a:r>
              <a:rPr lang="zh-CN" altLang="en-US" sz="2400" dirty="0"/>
              <a:t>女子从中感觉到幸福、甜蜜。然而</a:t>
            </a:r>
            <a:r>
              <a:rPr lang="en-US" altLang="zh-CN" sz="2400" dirty="0"/>
              <a:t>,</a:t>
            </a:r>
            <a:r>
              <a:rPr lang="zh-CN" altLang="en-US" sz="2400" dirty="0"/>
              <a:t>想起婚后生活</a:t>
            </a:r>
            <a:r>
              <a:rPr lang="en-US" altLang="zh-CN" sz="2400" dirty="0"/>
              <a:t>,</a:t>
            </a:r>
            <a:r>
              <a:rPr lang="zh-CN" altLang="en-US" sz="2400" dirty="0"/>
              <a:t>女子的幸福感渐渐被破坏掉了。贫苦、劳累对她来说娜算不了什么</a:t>
            </a:r>
            <a:r>
              <a:rPr lang="en-US" altLang="zh-CN" sz="2400" dirty="0"/>
              <a:t>,</a:t>
            </a:r>
            <a:r>
              <a:rPr lang="zh-CN" altLang="en-US" sz="2400" dirty="0"/>
              <a:t>让人无法忍受的是丈夫的</a:t>
            </a:r>
            <a:r>
              <a:rPr lang="zh-CN" altLang="en-US" sz="2400" dirty="0">
                <a:solidFill>
                  <a:srgbClr val="FF0000"/>
                </a:solidFill>
              </a:rPr>
              <a:t>变心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/>
              <a:t>整个人和从前不同了。而雪上加霜的是</a:t>
            </a:r>
            <a:r>
              <a:rPr lang="en-US" altLang="zh-CN" sz="2400" dirty="0"/>
              <a:t>,</a:t>
            </a:r>
            <a:r>
              <a:rPr lang="zh-CN" altLang="en-US" sz="2400" dirty="0"/>
              <a:t>自己娘家的亲也不同情她</a:t>
            </a:r>
            <a:r>
              <a:rPr lang="en-US" altLang="zh-CN" sz="2400" dirty="0"/>
              <a:t>,</a:t>
            </a:r>
            <a:r>
              <a:rPr lang="zh-CN" altLang="en-US" sz="2400" dirty="0"/>
              <a:t>反而嘲笑她。想到这里</a:t>
            </a:r>
            <a:r>
              <a:rPr lang="en-US" altLang="zh-CN" sz="2400" dirty="0"/>
              <a:t>,</a:t>
            </a:r>
            <a:r>
              <a:rPr lang="zh-CN" altLang="en-US" sz="2400" dirty="0"/>
              <a:t>女子伤心极了。伤心到极处</a:t>
            </a:r>
            <a:r>
              <a:rPr lang="en-US" altLang="zh-CN" sz="2400" dirty="0"/>
              <a:t>,</a:t>
            </a:r>
            <a:r>
              <a:rPr lang="zh-CN" altLang="en-US" sz="2400" dirty="0"/>
              <a:t>不由对“氓”产生</a:t>
            </a:r>
            <a:r>
              <a:rPr lang="zh-CN" altLang="en-US" sz="2400" dirty="0">
                <a:solidFill>
                  <a:srgbClr val="FF0000"/>
                </a:solidFill>
              </a:rPr>
              <a:t>怨愤的心理</a:t>
            </a:r>
            <a:r>
              <a:rPr lang="en-US" altLang="zh-CN" sz="2400" dirty="0"/>
              <a:t>,</a:t>
            </a:r>
            <a:r>
              <a:rPr lang="zh-CN" altLang="en-US" sz="2400" dirty="0"/>
              <a:t> 伴随着一</a:t>
            </a:r>
            <a:r>
              <a:rPr lang="zh-CN" altLang="en-US" sz="2400" dirty="0">
                <a:solidFill>
                  <a:srgbClr val="FF0000"/>
                </a:solidFill>
              </a:rPr>
              <a:t>种受骗的感觉</a:t>
            </a:r>
            <a:r>
              <a:rPr lang="en-US" altLang="zh-CN" sz="2400" dirty="0"/>
              <a:t>,</a:t>
            </a:r>
            <a:r>
              <a:rPr lang="zh-CN" altLang="en-US" sz="2400" dirty="0"/>
              <a:t>因为她和“氓”小时候就是玩伴</a:t>
            </a:r>
            <a:r>
              <a:rPr lang="en-US" altLang="zh-CN" sz="2400" dirty="0"/>
              <a:t>,</a:t>
            </a:r>
            <a:r>
              <a:rPr lang="zh-CN" altLang="en-US" sz="2400" dirty="0"/>
              <a:t>相处得很融洽</a:t>
            </a:r>
            <a:r>
              <a:rPr lang="en-US" altLang="zh-CN" sz="2400" dirty="0"/>
              <a:t>,</a:t>
            </a:r>
            <a:r>
              <a:rPr lang="zh-CN" altLang="en-US" sz="2400" dirty="0"/>
              <a:t>长大成人后对“氓”也非常</a:t>
            </a:r>
            <a:r>
              <a:rPr lang="zh-CN" altLang="en-US" sz="2400" dirty="0">
                <a:solidFill>
                  <a:srgbClr val="FF0000"/>
                </a:solidFill>
              </a:rPr>
              <a:t>信任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/>
              <a:t>根本没想到他有一天会变心</a:t>
            </a:r>
            <a:r>
              <a:rPr lang="en-US" altLang="zh-CN" sz="2400" dirty="0"/>
              <a:t>,</a:t>
            </a:r>
            <a:r>
              <a:rPr lang="zh-CN" altLang="en-US" sz="2400" dirty="0"/>
              <a:t>这也就是当年她很快地答应他求婚的原因。思前想后</a:t>
            </a:r>
            <a:r>
              <a:rPr lang="en-US" altLang="zh-CN" sz="2400" dirty="0"/>
              <a:t>,</a:t>
            </a:r>
            <a:r>
              <a:rPr lang="zh-CN" altLang="en-US" sz="2400" dirty="0"/>
              <a:t>她对“氓”</a:t>
            </a:r>
            <a:r>
              <a:rPr lang="zh-CN" altLang="en-US" sz="2400" dirty="0">
                <a:solidFill>
                  <a:srgbClr val="FF0000"/>
                </a:solidFill>
              </a:rPr>
              <a:t>反感到极点</a:t>
            </a:r>
            <a:r>
              <a:rPr lang="en-US" altLang="zh-CN" sz="2400" dirty="0"/>
              <a:t>,</a:t>
            </a:r>
            <a:r>
              <a:rPr lang="zh-CN" altLang="en-US" sz="2400" dirty="0"/>
              <a:t>只有和他断绝关系了。</a:t>
            </a:r>
          </a:p>
        </p:txBody>
      </p:sp>
    </p:spTree>
    <p:extLst>
      <p:ext uri="{BB962C8B-B14F-4D97-AF65-F5344CB8AC3E}">
        <p14:creationId xmlns:p14="http://schemas.microsoft.com/office/powerpoint/2010/main" val="86938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人物形象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127448" y="1570338"/>
            <a:ext cx="102971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氓：性格暴躁易怒，表面忠厚，用情不专，无情无义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婚前不愿请良媒，反而由于女子不立即和自己结婚而发怒，需要女子安慰。婚后不体谅妻子的辛苦，反倒变心、暴力对待妻子。</a:t>
            </a:r>
            <a:endParaRPr lang="en-US" altLang="zh-CN" sz="28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0362601-3AB9-4F13-8E3F-22F012041681}"/>
              </a:ext>
            </a:extLst>
          </p:cNvPr>
          <p:cNvSpPr txBox="1"/>
          <p:nvPr/>
        </p:nvSpPr>
        <p:spPr>
          <a:xfrm>
            <a:off x="1024308" y="3405972"/>
            <a:ext cx="102971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女子：向往并大胆追求自由真挚的爱情，温柔真诚，勤劳持家，奋力反抗命运，有自我觉醒意识</a:t>
            </a:r>
            <a:r>
              <a:rPr lang="en-US" altLang="zh-CN" sz="2800" dirty="0"/>
              <a:t>……</a:t>
            </a:r>
          </a:p>
          <a:p>
            <a:r>
              <a:rPr lang="zh-CN" altLang="en-US" sz="2800" dirty="0"/>
              <a:t>婚前没有责怪氓未请媒人正式提亲，反而一路相送，劝他不要生气。婚后不畏辛劳，勤苦持家。在看清氓的为人后，能够敢于奋起反抗，主动断绝关系。</a:t>
            </a:r>
          </a:p>
        </p:txBody>
      </p:sp>
    </p:spTree>
    <p:extLst>
      <p:ext uri="{BB962C8B-B14F-4D97-AF65-F5344CB8AC3E}">
        <p14:creationId xmlns:p14="http://schemas.microsoft.com/office/powerpoint/2010/main" val="413007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人物形象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335360" y="1398756"/>
            <a:ext cx="10297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                                       </a:t>
            </a:r>
            <a:r>
              <a:rPr lang="zh-CN" altLang="en-US" sz="2800" b="1" dirty="0"/>
              <a:t>对比手法在塑造人物形象时的作用</a:t>
            </a:r>
            <a:endParaRPr lang="en-US" altLang="zh-CN" sz="2800" b="1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0362601-3AB9-4F13-8E3F-22F012041681}"/>
              </a:ext>
            </a:extLst>
          </p:cNvPr>
          <p:cNvSpPr txBox="1"/>
          <p:nvPr/>
        </p:nvSpPr>
        <p:spPr>
          <a:xfrm>
            <a:off x="659396" y="2295588"/>
            <a:ext cx="108732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、人物对比：如“女也不爽，士贰其行”“士之耽兮，犹可说也。女之耽兮，不可说也。”。对比士与女的形象。</a:t>
            </a:r>
            <a:endParaRPr lang="en-US" altLang="zh-CN" sz="2800" dirty="0"/>
          </a:p>
          <a:p>
            <a:r>
              <a:rPr lang="zh-CN" altLang="en-US" sz="2800" dirty="0"/>
              <a:t>“不见复关，泣涕涟涟。既见复关，载笑载言。”对比女子自身的反应。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、婚前婚后对比：</a:t>
            </a:r>
            <a:endParaRPr lang="en-US" altLang="zh-CN" sz="2800" dirty="0"/>
          </a:p>
          <a:p>
            <a:r>
              <a:rPr lang="zh-CN" altLang="en-US" sz="2800" dirty="0"/>
              <a:t>             言笑晏晏、信誓旦旦</a:t>
            </a:r>
            <a:r>
              <a:rPr lang="en-US" altLang="zh-CN" sz="2800" dirty="0"/>
              <a:t>——</a:t>
            </a:r>
            <a:r>
              <a:rPr lang="zh-CN" altLang="en-US" sz="2800" dirty="0"/>
              <a:t>言既遂矣，至于暴矣</a:t>
            </a:r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0049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嫁娶文化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286006" y="1579083"/>
            <a:ext cx="10081120" cy="97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六礼：</a:t>
            </a:r>
            <a:endParaRPr lang="en-US" altLang="zh-CN" sz="2800" dirty="0"/>
          </a:p>
          <a:p>
            <a:r>
              <a:rPr lang="zh-CN" altLang="en-US" sz="2800" dirty="0"/>
              <a:t>纳采、问名、纳吉、纳征、请期、订迎</a:t>
            </a:r>
            <a:r>
              <a:rPr lang="en-US" altLang="zh-CN" sz="2800" dirty="0"/>
              <a:t>——《</a:t>
            </a:r>
            <a:r>
              <a:rPr lang="zh-CN" altLang="en-US" sz="2800" dirty="0"/>
              <a:t>仪礼</a:t>
            </a:r>
            <a:r>
              <a:rPr lang="en-US" altLang="zh-CN" sz="2800" dirty="0"/>
              <a:t>·</a:t>
            </a:r>
            <a:r>
              <a:rPr lang="zh-CN" altLang="en-US" sz="2800" dirty="0"/>
              <a:t>士昏礼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54E3E99-CB7D-44A2-9BC4-7E881624D0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888752"/>
            <a:ext cx="10339976" cy="257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93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文化心态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2921510" y="1705847"/>
            <a:ext cx="9433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怨而不怒，哀而不伤，温柔敦厚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624C081-BCEE-4350-8FD3-A8C173AF51A9}"/>
              </a:ext>
            </a:extLst>
          </p:cNvPr>
          <p:cNvSpPr txBox="1"/>
          <p:nvPr/>
        </p:nvSpPr>
        <p:spPr>
          <a:xfrm>
            <a:off x="856006" y="2736502"/>
            <a:ext cx="11377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《</a:t>
            </a:r>
            <a:r>
              <a:rPr lang="zh-CN" altLang="en-US" sz="2800" dirty="0"/>
              <a:t>毛诗序</a:t>
            </a:r>
            <a:r>
              <a:rPr lang="en-US" altLang="zh-CN" sz="2800" dirty="0"/>
              <a:t>》</a:t>
            </a:r>
            <a:r>
              <a:rPr lang="zh-CN" altLang="en-US" sz="2800" dirty="0"/>
              <a:t>说：“</a:t>
            </a:r>
            <a:r>
              <a:rPr lang="en-US" altLang="zh-CN" sz="2800" dirty="0"/>
              <a:t>《</a:t>
            </a:r>
            <a:r>
              <a:rPr lang="zh-CN" altLang="en-US" sz="2800" dirty="0"/>
              <a:t>氓</a:t>
            </a:r>
            <a:r>
              <a:rPr lang="en-US" altLang="zh-CN" sz="2800" dirty="0"/>
              <a:t>》</a:t>
            </a:r>
            <a:r>
              <a:rPr lang="zh-CN" altLang="en-US" sz="2800" dirty="0"/>
              <a:t>，刺时也。宣公之时，礼义消亡，淫风大行，男女无别，遂相奔诱，华落色衰，复相弃背。或乃困而自悔，丧其妃偶，故序其事以风焉。美反正，刺淫泆也。”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D849B39-7407-4FCD-A3E1-322B4D2F9761}"/>
              </a:ext>
            </a:extLst>
          </p:cNvPr>
          <p:cNvSpPr txBox="1"/>
          <p:nvPr/>
        </p:nvSpPr>
        <p:spPr>
          <a:xfrm>
            <a:off x="767408" y="4365104"/>
            <a:ext cx="11233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朱熹</a:t>
            </a:r>
            <a:r>
              <a:rPr lang="en-US" altLang="zh-CN" sz="2800" dirty="0"/>
              <a:t>《</a:t>
            </a:r>
            <a:r>
              <a:rPr lang="zh-CN" altLang="en-US" sz="2800" dirty="0"/>
              <a:t>诗集传</a:t>
            </a:r>
            <a:r>
              <a:rPr lang="en-US" altLang="zh-CN" sz="2800" dirty="0"/>
              <a:t>》</a:t>
            </a:r>
            <a:r>
              <a:rPr lang="zh-CN" altLang="en-US" sz="2800" dirty="0"/>
              <a:t>：此淫妇为人所弃，而自叙其事，以道其悔恨之意也。夫既与之谋，而不遂往，又责无所以难其事，再为之约以坚其志。其计亦狡矣，以御蚩蚩之氓，宜其有作而不免于见弃。盖一失其身，人所贱恶，始虽以欲而迷，后必以时而悟，是以无往而不困耳！士君子立身一败，而万事瓦裂者，何以异此？可不戒哉！</a:t>
            </a:r>
          </a:p>
        </p:txBody>
      </p:sp>
    </p:spTree>
    <p:extLst>
      <p:ext uri="{BB962C8B-B14F-4D97-AF65-F5344CB8AC3E}">
        <p14:creationId xmlns:p14="http://schemas.microsoft.com/office/powerpoint/2010/main" val="683267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287688" y="0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文化心态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775520" y="188640"/>
            <a:ext cx="104164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                                     国风</a:t>
            </a:r>
            <a:r>
              <a:rPr lang="en-US" altLang="zh-CN" sz="2400" dirty="0"/>
              <a:t>·</a:t>
            </a:r>
            <a:r>
              <a:rPr lang="zh-CN" altLang="en-US" sz="2400" dirty="0"/>
              <a:t>邶风</a:t>
            </a:r>
            <a:r>
              <a:rPr lang="en-US" altLang="zh-CN" sz="2400" dirty="0"/>
              <a:t>·</a:t>
            </a:r>
            <a:r>
              <a:rPr lang="zh-CN" altLang="en-US" sz="2400" dirty="0"/>
              <a:t>新台</a:t>
            </a:r>
          </a:p>
          <a:p>
            <a:r>
              <a:rPr lang="zh-CN" altLang="en-US" sz="2400" dirty="0"/>
              <a:t>新台有泚</a:t>
            </a:r>
            <a:r>
              <a:rPr lang="en-US" altLang="zh-CN" sz="2400" dirty="0"/>
              <a:t>(</a:t>
            </a:r>
            <a:r>
              <a:rPr lang="en-US" altLang="zh-CN" sz="2400" dirty="0" err="1"/>
              <a:t>cǐ</a:t>
            </a:r>
            <a:r>
              <a:rPr lang="en-US" altLang="zh-CN" sz="2400" dirty="0"/>
              <a:t>)</a:t>
            </a:r>
            <a:r>
              <a:rPr lang="zh-CN" altLang="en-US" sz="2400" dirty="0"/>
              <a:t>，河水弥</a:t>
            </a:r>
            <a:r>
              <a:rPr lang="en-US" altLang="zh-CN" sz="2400" dirty="0"/>
              <a:t>(</a:t>
            </a:r>
            <a:r>
              <a:rPr lang="en-US" altLang="zh-CN" sz="2400" dirty="0" err="1"/>
              <a:t>mí</a:t>
            </a:r>
            <a:r>
              <a:rPr lang="en-US" altLang="zh-CN" sz="2400" dirty="0"/>
              <a:t>)</a:t>
            </a:r>
            <a:r>
              <a:rPr lang="zh-CN" altLang="en-US" sz="2400" dirty="0"/>
              <a:t>弥。燕婉之求，蘧</a:t>
            </a:r>
            <a:r>
              <a:rPr lang="en-US" altLang="zh-CN" sz="2400" dirty="0"/>
              <a:t>(</a:t>
            </a:r>
            <a:r>
              <a:rPr lang="en-US" altLang="zh-CN" sz="2400" dirty="0" err="1"/>
              <a:t>qú</a:t>
            </a:r>
            <a:r>
              <a:rPr lang="en-US" altLang="zh-CN" sz="2400" dirty="0"/>
              <a:t>)</a:t>
            </a:r>
            <a:r>
              <a:rPr lang="zh-CN" altLang="en-US" sz="2400" dirty="0"/>
              <a:t>篨</a:t>
            </a:r>
            <a:r>
              <a:rPr lang="en-US" altLang="zh-CN" sz="2400" dirty="0"/>
              <a:t>(</a:t>
            </a:r>
            <a:r>
              <a:rPr lang="en-US" altLang="zh-CN" sz="2400" dirty="0" err="1"/>
              <a:t>chú</a:t>
            </a:r>
            <a:r>
              <a:rPr lang="en-US" altLang="zh-CN" sz="2400" dirty="0"/>
              <a:t>)</a:t>
            </a:r>
            <a:r>
              <a:rPr lang="zh-CN" altLang="en-US" sz="2400" dirty="0"/>
              <a:t>不鲜</a:t>
            </a:r>
            <a:r>
              <a:rPr lang="en-US" altLang="zh-CN" sz="2400" dirty="0"/>
              <a:t>(</a:t>
            </a:r>
            <a:r>
              <a:rPr lang="en-US" altLang="zh-CN" sz="2400" dirty="0" err="1"/>
              <a:t>xiǎn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</a:p>
          <a:p>
            <a:r>
              <a:rPr lang="zh-CN" altLang="en-US" sz="2400" dirty="0"/>
              <a:t>新台有洒，河水浼</a:t>
            </a:r>
            <a:r>
              <a:rPr lang="en-US" altLang="zh-CN" sz="2400" dirty="0"/>
              <a:t>(</a:t>
            </a:r>
            <a:r>
              <a:rPr lang="en-US" altLang="zh-CN" sz="2400" dirty="0" err="1"/>
              <a:t>měi</a:t>
            </a:r>
            <a:r>
              <a:rPr lang="en-US" altLang="zh-CN" sz="2400" dirty="0"/>
              <a:t>)</a:t>
            </a:r>
            <a:r>
              <a:rPr lang="zh-CN" altLang="en-US" sz="2400" dirty="0"/>
              <a:t>浼。燕婉之求，蘧篨不殄</a:t>
            </a:r>
            <a:r>
              <a:rPr lang="en-US" altLang="zh-CN" sz="2400" dirty="0"/>
              <a:t>(</a:t>
            </a:r>
            <a:r>
              <a:rPr lang="en-US" altLang="zh-CN" sz="2400" dirty="0" err="1"/>
              <a:t>tiǎn</a:t>
            </a:r>
            <a:r>
              <a:rPr lang="en-US" altLang="zh-CN" sz="2400" dirty="0"/>
              <a:t>)</a:t>
            </a:r>
            <a:r>
              <a:rPr lang="zh-CN" altLang="en-US" sz="2400" dirty="0"/>
              <a:t>。</a:t>
            </a:r>
          </a:p>
          <a:p>
            <a:r>
              <a:rPr lang="zh-CN" altLang="en-US" sz="2400" dirty="0"/>
              <a:t>鱼网之设，鸿则离之。燕婉之求，得此戚施。</a:t>
            </a:r>
          </a:p>
          <a:p>
            <a:endParaRPr lang="zh-CN" altLang="en-US" sz="2400" dirty="0"/>
          </a:p>
          <a:p>
            <a:r>
              <a:rPr lang="zh-CN" altLang="en-US" sz="2400" dirty="0"/>
              <a:t>有泚（</a:t>
            </a:r>
            <a:r>
              <a:rPr lang="en-US" altLang="zh-CN" sz="2400" dirty="0" err="1"/>
              <a:t>cǐ</a:t>
            </a:r>
            <a:r>
              <a:rPr lang="zh-CN" altLang="en-US" sz="2400" dirty="0"/>
              <a:t>）：鲜明的样子。</a:t>
            </a:r>
          </a:p>
          <a:p>
            <a:r>
              <a:rPr lang="zh-CN" altLang="en-US" sz="2400" dirty="0"/>
              <a:t>弥（</a:t>
            </a:r>
            <a:r>
              <a:rPr lang="en-US" altLang="zh-CN" sz="2400" dirty="0" err="1"/>
              <a:t>mí</a:t>
            </a:r>
            <a:r>
              <a:rPr lang="zh-CN" altLang="en-US" sz="2400" dirty="0"/>
              <a:t>）弥：水盛大的样子。</a:t>
            </a:r>
          </a:p>
          <a:p>
            <a:r>
              <a:rPr lang="zh-CN" altLang="en-US" sz="2400" dirty="0"/>
              <a:t>燕婉：指夫妇和好。燕，安；婉，顺。</a:t>
            </a:r>
          </a:p>
          <a:p>
            <a:r>
              <a:rPr lang="zh-CN" altLang="en-US" sz="2400" dirty="0"/>
              <a:t>蘧（</a:t>
            </a:r>
            <a:r>
              <a:rPr lang="en-US" altLang="zh-CN" sz="2400" dirty="0" err="1"/>
              <a:t>qú</a:t>
            </a:r>
            <a:r>
              <a:rPr lang="zh-CN" altLang="en-US" sz="2400" dirty="0"/>
              <a:t>）篨（</a:t>
            </a:r>
            <a:r>
              <a:rPr lang="en-US" altLang="zh-CN" sz="2400" dirty="0" err="1"/>
              <a:t>chú</a:t>
            </a:r>
            <a:r>
              <a:rPr lang="zh-CN" altLang="en-US" sz="2400" dirty="0"/>
              <a:t>）：不能俯者。古代钟鼓架下兽形的柎，其兽似豕，蹲其后足，以前足据持其身，仰首不能俯视。喻身有残疾不能俯视之人，此处讥讽卫宣公年老体衰腰脊僵硬状。鲜（</a:t>
            </a:r>
            <a:r>
              <a:rPr lang="en-US" altLang="zh-CN" sz="2400" dirty="0" err="1"/>
              <a:t>xiǎn</a:t>
            </a:r>
            <a:r>
              <a:rPr lang="zh-CN" altLang="en-US" sz="2400" dirty="0"/>
              <a:t>）：少，指年少。</a:t>
            </a:r>
          </a:p>
          <a:p>
            <a:r>
              <a:rPr lang="zh-CN" altLang="en-US" sz="2400" dirty="0"/>
              <a:t>有洒（</a:t>
            </a:r>
            <a:r>
              <a:rPr lang="en-US" altLang="zh-CN" sz="2400" dirty="0" err="1"/>
              <a:t>cuǐ</a:t>
            </a:r>
            <a:r>
              <a:rPr lang="zh-CN" altLang="en-US" sz="2400" dirty="0"/>
              <a:t>）：高峻的样子。浼（</a:t>
            </a:r>
            <a:r>
              <a:rPr lang="en-US" altLang="zh-CN" sz="2400" dirty="0" err="1"/>
              <a:t>měi</a:t>
            </a:r>
            <a:r>
              <a:rPr lang="zh-CN" altLang="en-US" sz="2400" dirty="0"/>
              <a:t>）浼：水盛大的样子。</a:t>
            </a:r>
          </a:p>
          <a:p>
            <a:r>
              <a:rPr lang="zh-CN" altLang="en-US" sz="2400" dirty="0"/>
              <a:t>殄（</a:t>
            </a:r>
            <a:r>
              <a:rPr lang="en-US" altLang="zh-CN" sz="2400" dirty="0" err="1"/>
              <a:t>tiǎn</a:t>
            </a:r>
            <a:r>
              <a:rPr lang="zh-CN" altLang="en-US" sz="2400" dirty="0"/>
              <a:t>）：通“腆”，丰厚，美好。</a:t>
            </a:r>
          </a:p>
          <a:p>
            <a:r>
              <a:rPr lang="zh-CN" altLang="en-US" sz="2400" dirty="0"/>
              <a:t>设：设置。</a:t>
            </a:r>
          </a:p>
          <a:p>
            <a:r>
              <a:rPr lang="zh-CN" altLang="en-US" sz="2400" dirty="0"/>
              <a:t>鸿：蛤蟆，一说大雁。离：离开。一说离通“丽”，附着，遭遇。一说离通“罹”，遭受，遭遇，这里指落网。</a:t>
            </a:r>
          </a:p>
          <a:p>
            <a:r>
              <a:rPr lang="zh-CN" altLang="en-US" sz="2400" dirty="0"/>
              <a:t>戚施（</a:t>
            </a:r>
            <a:r>
              <a:rPr lang="en-US" altLang="zh-CN" sz="2400" dirty="0" err="1"/>
              <a:t>yì</a:t>
            </a:r>
            <a:r>
              <a:rPr lang="zh-CN" altLang="en-US" sz="2400" dirty="0"/>
              <a:t>）：蟾蜍，蛤蟆，其四足据地，无须，不能仰视，喻貌丑驼背之</a:t>
            </a:r>
            <a:r>
              <a:rPr lang="zh-CN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40675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960986" cy="24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287688" y="0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文化心态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D17BBAA-3922-4913-A920-B27756ED7AC7}"/>
              </a:ext>
            </a:extLst>
          </p:cNvPr>
          <p:cNvSpPr/>
          <p:nvPr/>
        </p:nvSpPr>
        <p:spPr>
          <a:xfrm>
            <a:off x="1757419" y="386568"/>
            <a:ext cx="104164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                                           卫风 硕人</a:t>
            </a:r>
          </a:p>
          <a:p>
            <a:endParaRPr lang="zh-CN" altLang="en-US" sz="2800" dirty="0"/>
          </a:p>
          <a:p>
            <a:r>
              <a:rPr lang="zh-CN" altLang="en-US" sz="2800" dirty="0"/>
              <a:t>硕人其颀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</a:t>
            </a:r>
            <a:r>
              <a:rPr lang="en-US" altLang="zh-CN" sz="2800" dirty="0"/>
              <a:t>)</a:t>
            </a:r>
            <a:r>
              <a:rPr lang="zh-CN" altLang="en-US" sz="2800" dirty="0"/>
              <a:t>，衣锦褧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jiǒng</a:t>
            </a:r>
            <a:r>
              <a:rPr lang="en-US" altLang="zh-CN" sz="2800" dirty="0"/>
              <a:t>)</a:t>
            </a:r>
            <a:r>
              <a:rPr lang="zh-CN" altLang="en-US" sz="2800" dirty="0"/>
              <a:t>衣。齐侯之子，卫侯之妻。东宫之妹，邢侯之姨，谭公维私。</a:t>
            </a:r>
          </a:p>
          <a:p>
            <a:r>
              <a:rPr lang="zh-CN" altLang="en-US" sz="2800" dirty="0"/>
              <a:t>手如柔荑</a:t>
            </a:r>
            <a:r>
              <a:rPr lang="en-US" altLang="zh-CN" sz="2800" dirty="0"/>
              <a:t>(</a:t>
            </a:r>
            <a:r>
              <a:rPr lang="en-US" altLang="zh-CN" sz="2800" dirty="0" err="1"/>
              <a:t>tí</a:t>
            </a:r>
            <a:r>
              <a:rPr lang="en-US" altLang="zh-CN" sz="2800" dirty="0"/>
              <a:t>)</a:t>
            </a:r>
            <a:r>
              <a:rPr lang="zh-CN" altLang="en-US" sz="2800" dirty="0"/>
              <a:t>，肤如凝脂，领如蝤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qiú</a:t>
            </a:r>
            <a:r>
              <a:rPr lang="en-US" altLang="zh-CN" sz="2800" dirty="0"/>
              <a:t>)</a:t>
            </a:r>
            <a:r>
              <a:rPr lang="zh-CN" altLang="en-US" sz="2800" dirty="0"/>
              <a:t>蛴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</a:t>
            </a:r>
            <a:r>
              <a:rPr lang="en-US" altLang="zh-CN" sz="2800" dirty="0"/>
              <a:t>)</a:t>
            </a:r>
            <a:r>
              <a:rPr lang="zh-CN" altLang="en-US" sz="2800" dirty="0"/>
              <a:t>，齿如瓠</a:t>
            </a:r>
            <a:r>
              <a:rPr lang="en-US" altLang="zh-CN" sz="2800" dirty="0"/>
              <a:t>(</a:t>
            </a:r>
            <a:r>
              <a:rPr lang="en-US" altLang="zh-CN" sz="2800" dirty="0" err="1"/>
              <a:t>hù</a:t>
            </a:r>
            <a:r>
              <a:rPr lang="en-US" altLang="zh-CN" sz="2800" dirty="0"/>
              <a:t>)</a:t>
            </a:r>
            <a:r>
              <a:rPr lang="zh-CN" altLang="en-US" sz="2800" dirty="0"/>
              <a:t>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xī</a:t>
            </a:r>
            <a:r>
              <a:rPr lang="en-US" altLang="zh-CN" sz="2800" dirty="0"/>
              <a:t>)</a:t>
            </a:r>
            <a:r>
              <a:rPr lang="zh-CN" altLang="en-US" sz="2800" dirty="0"/>
              <a:t>，螓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qín</a:t>
            </a:r>
            <a:r>
              <a:rPr lang="en-US" altLang="zh-CN" sz="2800" dirty="0"/>
              <a:t>)</a:t>
            </a:r>
            <a:r>
              <a:rPr lang="zh-CN" altLang="en-US" sz="2800" dirty="0"/>
              <a:t>首蛾眉，巧笑倩兮，美目盼兮。</a:t>
            </a:r>
          </a:p>
          <a:p>
            <a:r>
              <a:rPr lang="zh-CN" altLang="en-US" sz="2800" dirty="0"/>
              <a:t>硕人敖</a:t>
            </a:r>
            <a:r>
              <a:rPr lang="en-US" altLang="zh-CN" sz="2800" dirty="0"/>
              <a:t>(</a:t>
            </a:r>
            <a:r>
              <a:rPr lang="en-US" altLang="zh-CN" sz="2800" dirty="0" err="1"/>
              <a:t>áo</a:t>
            </a:r>
            <a:r>
              <a:rPr lang="en-US" altLang="zh-CN" sz="2800" dirty="0"/>
              <a:t>)</a:t>
            </a:r>
            <a:r>
              <a:rPr lang="zh-CN" altLang="en-US" sz="2800" dirty="0"/>
              <a:t>敖，说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shuì</a:t>
            </a:r>
            <a:r>
              <a:rPr lang="en-US" altLang="zh-CN" sz="2800" dirty="0"/>
              <a:t>)</a:t>
            </a:r>
            <a:r>
              <a:rPr lang="zh-CN" altLang="en-US" sz="2800" dirty="0"/>
              <a:t>于农郊。四牡有骄，朱幩</a:t>
            </a:r>
            <a:r>
              <a:rPr lang="en-US" altLang="zh-CN" sz="2800" dirty="0"/>
              <a:t>(</a:t>
            </a:r>
            <a:r>
              <a:rPr lang="en-US" altLang="zh-CN" sz="2800" dirty="0" err="1"/>
              <a:t>fén</a:t>
            </a:r>
            <a:r>
              <a:rPr lang="en-US" altLang="zh-CN" sz="2800" dirty="0"/>
              <a:t>)</a:t>
            </a:r>
            <a:r>
              <a:rPr lang="zh-CN" altLang="en-US" sz="2800" dirty="0"/>
              <a:t>镳</a:t>
            </a:r>
            <a:r>
              <a:rPr lang="en-US" altLang="zh-CN" sz="2800" dirty="0"/>
              <a:t>(</a:t>
            </a:r>
            <a:r>
              <a:rPr lang="en-US" altLang="zh-CN" sz="2800" dirty="0" err="1"/>
              <a:t>biāo</a:t>
            </a:r>
            <a:r>
              <a:rPr lang="en-US" altLang="zh-CN" sz="2800" dirty="0"/>
              <a:t>)</a:t>
            </a:r>
            <a:r>
              <a:rPr lang="zh-CN" altLang="en-US" sz="2800" dirty="0"/>
              <a:t>镳。翟</a:t>
            </a:r>
            <a:r>
              <a:rPr lang="en-US" altLang="zh-CN" sz="2800" dirty="0"/>
              <a:t>(</a:t>
            </a:r>
            <a:r>
              <a:rPr lang="en-US" altLang="zh-CN" sz="2800" dirty="0" err="1"/>
              <a:t>dí</a:t>
            </a:r>
            <a:r>
              <a:rPr lang="en-US" altLang="zh-CN" sz="2800" dirty="0"/>
              <a:t>)</a:t>
            </a:r>
            <a:r>
              <a:rPr lang="zh-CN" altLang="en-US" sz="2800" dirty="0"/>
              <a:t>茀</a:t>
            </a:r>
            <a:r>
              <a:rPr lang="en-US" altLang="zh-CN" sz="2800" dirty="0"/>
              <a:t>(</a:t>
            </a:r>
            <a:r>
              <a:rPr lang="en-US" altLang="zh-CN" sz="2800" dirty="0" err="1"/>
              <a:t>fú</a:t>
            </a:r>
            <a:r>
              <a:rPr lang="en-US" altLang="zh-CN" sz="2800" dirty="0"/>
              <a:t>)</a:t>
            </a:r>
            <a:r>
              <a:rPr lang="zh-CN" altLang="en-US" sz="2800" dirty="0"/>
              <a:t>以朝。大夫夙</a:t>
            </a:r>
            <a:r>
              <a:rPr lang="en-US" altLang="zh-CN" sz="2800" dirty="0"/>
              <a:t>(</a:t>
            </a:r>
            <a:r>
              <a:rPr lang="en-US" altLang="zh-CN" sz="2800" dirty="0" err="1"/>
              <a:t>sù</a:t>
            </a:r>
            <a:r>
              <a:rPr lang="en-US" altLang="zh-CN" sz="2800" dirty="0"/>
              <a:t>)</a:t>
            </a:r>
            <a:r>
              <a:rPr lang="zh-CN" altLang="en-US" sz="2800" dirty="0"/>
              <a:t>退，无使君劳。</a:t>
            </a:r>
          </a:p>
          <a:p>
            <a:r>
              <a:rPr lang="zh-CN" altLang="en-US" sz="2800" dirty="0"/>
              <a:t>河水洋洋，北流活</a:t>
            </a:r>
            <a:r>
              <a:rPr lang="en-US" altLang="zh-CN" sz="2800" dirty="0"/>
              <a:t>(</a:t>
            </a:r>
            <a:r>
              <a:rPr lang="en-US" altLang="zh-CN" sz="2800" dirty="0" err="1"/>
              <a:t>guō</a:t>
            </a:r>
            <a:r>
              <a:rPr lang="en-US" altLang="zh-CN" sz="2800" dirty="0"/>
              <a:t>)</a:t>
            </a:r>
            <a:r>
              <a:rPr lang="zh-CN" altLang="en-US" sz="2800" dirty="0"/>
              <a:t>活。施罛</a:t>
            </a:r>
            <a:r>
              <a:rPr lang="en-US" altLang="zh-CN" sz="2800" dirty="0"/>
              <a:t>(</a:t>
            </a:r>
            <a:r>
              <a:rPr lang="en-US" altLang="zh-CN" sz="2800" dirty="0" err="1"/>
              <a:t>gū</a:t>
            </a:r>
            <a:r>
              <a:rPr lang="en-US" altLang="zh-CN" sz="2800" dirty="0"/>
              <a:t>)</a:t>
            </a:r>
            <a:r>
              <a:rPr lang="zh-CN" altLang="en-US" sz="2800" dirty="0"/>
              <a:t>濊</a:t>
            </a:r>
            <a:r>
              <a:rPr lang="en-US" altLang="zh-CN" sz="2800" dirty="0"/>
              <a:t>(</a:t>
            </a:r>
            <a:r>
              <a:rPr lang="en-US" altLang="zh-CN" sz="2800" dirty="0" err="1"/>
              <a:t>huò</a:t>
            </a:r>
            <a:r>
              <a:rPr lang="en-US" altLang="zh-CN" sz="2800" dirty="0"/>
              <a:t>)</a:t>
            </a:r>
            <a:r>
              <a:rPr lang="zh-CN" altLang="en-US" sz="2800" dirty="0"/>
              <a:t>濊，鳣</a:t>
            </a:r>
            <a:r>
              <a:rPr lang="en-US" altLang="zh-CN" sz="2800" dirty="0"/>
              <a:t>(</a:t>
            </a:r>
            <a:r>
              <a:rPr lang="en-US" altLang="zh-CN" sz="2800" dirty="0" err="1"/>
              <a:t>zhān</a:t>
            </a:r>
            <a:r>
              <a:rPr lang="en-US" altLang="zh-CN" sz="2800" dirty="0"/>
              <a:t>)</a:t>
            </a:r>
            <a:r>
              <a:rPr lang="zh-CN" altLang="en-US" sz="2800" dirty="0"/>
              <a:t>鲔</a:t>
            </a:r>
            <a:r>
              <a:rPr lang="en-US" altLang="zh-CN" sz="2800" dirty="0"/>
              <a:t>(</a:t>
            </a:r>
            <a:r>
              <a:rPr lang="en-US" altLang="zh-CN" sz="2800" dirty="0" err="1"/>
              <a:t>wěi</a:t>
            </a:r>
            <a:r>
              <a:rPr lang="en-US" altLang="zh-CN" sz="2800" dirty="0"/>
              <a:t>)</a:t>
            </a:r>
            <a:r>
              <a:rPr lang="zh-CN" altLang="en-US" sz="2800" dirty="0"/>
              <a:t>发</a:t>
            </a:r>
            <a:r>
              <a:rPr lang="en-US" altLang="zh-CN" sz="2800" dirty="0"/>
              <a:t>(</a:t>
            </a:r>
            <a:r>
              <a:rPr lang="en-US" altLang="zh-CN" sz="2800" dirty="0" err="1"/>
              <a:t>bō</a:t>
            </a:r>
            <a:r>
              <a:rPr lang="en-US" altLang="zh-CN" sz="2800" dirty="0"/>
              <a:t>)</a:t>
            </a:r>
            <a:r>
              <a:rPr lang="zh-CN" altLang="en-US" sz="2800" dirty="0"/>
              <a:t>。葭</a:t>
            </a:r>
            <a:r>
              <a:rPr lang="en-US" altLang="zh-CN" sz="2800" dirty="0"/>
              <a:t>(</a:t>
            </a:r>
            <a:r>
              <a:rPr lang="en-US" altLang="zh-CN" sz="2800" dirty="0" err="1"/>
              <a:t>jiā</a:t>
            </a:r>
            <a:r>
              <a:rPr lang="en-US" altLang="zh-CN" sz="2800" dirty="0"/>
              <a:t>)</a:t>
            </a:r>
            <a:r>
              <a:rPr lang="zh-CN" altLang="en-US" sz="2800" dirty="0"/>
              <a:t>菼</a:t>
            </a:r>
            <a:r>
              <a:rPr lang="en-US" altLang="zh-CN" sz="2800" dirty="0"/>
              <a:t>(</a:t>
            </a:r>
            <a:r>
              <a:rPr lang="en-US" altLang="zh-CN" sz="2800" dirty="0" err="1"/>
              <a:t>tǎn</a:t>
            </a:r>
            <a:r>
              <a:rPr lang="en-US" altLang="zh-CN" sz="2800" dirty="0"/>
              <a:t>)</a:t>
            </a:r>
            <a:r>
              <a:rPr lang="zh-CN" altLang="en-US" sz="2800" dirty="0"/>
              <a:t>揭揭，庶姜孽</a:t>
            </a:r>
            <a:r>
              <a:rPr lang="en-US" altLang="zh-CN" sz="2800" dirty="0"/>
              <a:t>(</a:t>
            </a:r>
            <a:r>
              <a:rPr lang="en-US" altLang="zh-CN" sz="2800" dirty="0" err="1"/>
              <a:t>niè</a:t>
            </a:r>
            <a:r>
              <a:rPr lang="en-US" altLang="zh-CN" sz="2800" dirty="0"/>
              <a:t>)</a:t>
            </a:r>
            <a:r>
              <a:rPr lang="zh-CN" altLang="en-US" sz="2800" dirty="0"/>
              <a:t>孽，庶士有朅</a:t>
            </a:r>
            <a:r>
              <a:rPr lang="en-US" altLang="zh-CN" sz="2800" dirty="0"/>
              <a:t>(</a:t>
            </a:r>
            <a:r>
              <a:rPr lang="en-US" altLang="zh-CN" sz="2800" dirty="0" err="1"/>
              <a:t>qiè</a:t>
            </a:r>
            <a:r>
              <a:rPr lang="en-US" altLang="zh-CN" sz="2800" dirty="0"/>
              <a:t>)</a:t>
            </a:r>
            <a:r>
              <a:rPr lang="zh-CN" altLang="en-US" sz="2800" dirty="0"/>
              <a:t>。</a:t>
            </a:r>
          </a:p>
          <a:p>
            <a:endParaRPr lang="zh-CN" altLang="en-US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毛诗序</a:t>
            </a:r>
            <a:r>
              <a:rPr lang="en-US" altLang="zh-CN" sz="2800" dirty="0"/>
              <a:t>》</a:t>
            </a:r>
            <a:r>
              <a:rPr lang="zh-CN" altLang="en-US" sz="2800" dirty="0"/>
              <a:t>曰：“</a:t>
            </a:r>
            <a:r>
              <a:rPr lang="en-US" altLang="zh-CN" sz="2800" dirty="0"/>
              <a:t>《</a:t>
            </a:r>
            <a:r>
              <a:rPr lang="zh-CN" altLang="en-US" sz="2800" dirty="0"/>
              <a:t>硕人</a:t>
            </a:r>
            <a:r>
              <a:rPr lang="en-US" altLang="zh-CN" sz="2800" dirty="0"/>
              <a:t>》</a:t>
            </a:r>
            <a:r>
              <a:rPr lang="zh-CN" altLang="en-US" sz="2800" dirty="0"/>
              <a:t>，闵庄姜也。庄公惑于嬖妾，使骄上僭。庄姜贤而不答，终以无子，国人闵而忧之。</a:t>
            </a:r>
            <a:r>
              <a:rPr lang="zh-CN" altLang="en-US" sz="2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168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2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D1EEC94-3012-44FC-93AE-15BE55FF55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8" y="1157079"/>
            <a:ext cx="5117455" cy="511745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785FA79B-C3E7-4A3D-919A-A1D58540DE83}"/>
              </a:ext>
            </a:extLst>
          </p:cNvPr>
          <p:cNvSpPr txBox="1"/>
          <p:nvPr/>
        </p:nvSpPr>
        <p:spPr>
          <a:xfrm>
            <a:off x="5918831" y="2786152"/>
            <a:ext cx="67924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为何采薇？</a:t>
            </a:r>
            <a:endParaRPr lang="en-US" altLang="zh-CN" sz="4000" dirty="0"/>
          </a:p>
          <a:p>
            <a:r>
              <a:rPr lang="zh-CN" altLang="en-US" sz="4000" dirty="0"/>
              <a:t>主人公是谁？</a:t>
            </a:r>
            <a:endParaRPr lang="en-US" altLang="zh-CN" sz="4000" dirty="0"/>
          </a:p>
          <a:p>
            <a:r>
              <a:rPr lang="zh-CN" altLang="en-US" sz="4000" dirty="0"/>
              <a:t>这首诗在什么情况下写的？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5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历史背景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1631504" y="1345384"/>
            <a:ext cx="97210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猃狁（</a:t>
            </a:r>
            <a:r>
              <a:rPr lang="en-US" altLang="zh-CN" sz="2800" dirty="0" err="1"/>
              <a:t>xiǎn</a:t>
            </a:r>
            <a:r>
              <a:rPr lang="en-US" altLang="zh-CN" sz="2800" dirty="0"/>
              <a:t> </a:t>
            </a:r>
            <a:r>
              <a:rPr lang="en-US" altLang="zh-CN" sz="2800" dirty="0" err="1"/>
              <a:t>yǔn</a:t>
            </a:r>
            <a:r>
              <a:rPr lang="zh-CN" altLang="en-US" sz="2800" dirty="0"/>
              <a:t>），是古代族名，又叫</a:t>
            </a:r>
            <a:r>
              <a:rPr lang="zh-CN" altLang="en-US" sz="2800" dirty="0">
                <a:solidFill>
                  <a:srgbClr val="FF0000"/>
                </a:solidFill>
              </a:rPr>
              <a:t>犬戎</a:t>
            </a:r>
            <a:r>
              <a:rPr lang="zh-CN" altLang="en-US" sz="2800" dirty="0"/>
              <a:t>，古代活跃于今陕、甘一带，猃、岐之间。到西周末期，长期的农耕和平环境，使得君王荒淫无度，玩物丧志，烽火戏诸侯。君主性格软化，无心富国强兵，结果周幽王被野蛮强悍的犬戎族攻杀，幽王的宠妃褒姒被掳，都城丰、镐西北被犬戎占领。强盛约三百年的</a:t>
            </a:r>
            <a:r>
              <a:rPr lang="zh-CN" altLang="en-US" sz="2800" dirty="0">
                <a:solidFill>
                  <a:srgbClr val="FF0000"/>
                </a:solidFill>
              </a:rPr>
              <a:t>西周覆灭</a:t>
            </a:r>
            <a:r>
              <a:rPr lang="zh-CN" altLang="en-US" sz="2800" dirty="0"/>
              <a:t>。‘犬戎’的‘犬’字决没有侮辱性，而是说明犬戎的</a:t>
            </a:r>
            <a:r>
              <a:rPr lang="zh-CN" altLang="en-US" sz="2800" dirty="0">
                <a:solidFill>
                  <a:srgbClr val="FF0000"/>
                </a:solidFill>
              </a:rPr>
              <a:t>狗狼性格</a:t>
            </a:r>
            <a:r>
              <a:rPr lang="zh-CN" altLang="en-US" sz="2800" dirty="0"/>
              <a:t>。研究中国的游牧民族、游牧精神和游牧民族的图腾，也必须从古匈奴荤粥和犬戎开始。</a:t>
            </a:r>
          </a:p>
          <a:p>
            <a:endParaRPr lang="en-US" altLang="zh-CN" sz="2800" dirty="0"/>
          </a:p>
          <a:p>
            <a:r>
              <a:rPr lang="en-US" altLang="zh-CN" sz="2800" dirty="0"/>
              <a:t>《</a:t>
            </a:r>
            <a:r>
              <a:rPr lang="zh-CN" altLang="en-US" sz="2800" dirty="0"/>
              <a:t>汉书</a:t>
            </a:r>
            <a:r>
              <a:rPr lang="en-US" altLang="zh-CN" sz="2800" dirty="0"/>
              <a:t>·</a:t>
            </a:r>
            <a:r>
              <a:rPr lang="zh-CN" altLang="en-US" sz="2800" dirty="0"/>
              <a:t>匈奴传</a:t>
            </a:r>
            <a:r>
              <a:rPr lang="en-US" altLang="zh-CN" sz="2800" dirty="0"/>
              <a:t>》</a:t>
            </a:r>
            <a:r>
              <a:rPr lang="zh-CN" altLang="en-US" sz="2800" dirty="0"/>
              <a:t>：“（周）懿王时，王室遂衰，戎狄交侵，暴虐中国。中国被其苦，诗人始作，疾而歌之曰：‘靡室靡家，猃狁之故’云云。”</a:t>
            </a:r>
            <a:endParaRPr lang="en-US" altLang="zh-CN" sz="2800" dirty="0"/>
          </a:p>
          <a:p>
            <a:endParaRPr lang="en-US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4445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60" y="30476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755985" y="1905506"/>
            <a:ext cx="104773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作</a:t>
            </a:r>
            <a:r>
              <a:rPr lang="zh-CN" altLang="en-US" sz="3200" u="sng" dirty="0"/>
              <a:t>止</a:t>
            </a:r>
            <a:r>
              <a:rPr lang="zh-CN" altLang="en-US" sz="3200" dirty="0"/>
              <a:t>。曰归曰归，岁亦</a:t>
            </a:r>
            <a:r>
              <a:rPr lang="zh-CN" altLang="en-US" sz="3200" dirty="0">
                <a:solidFill>
                  <a:srgbClr val="FF0000"/>
                </a:solidFill>
              </a:rPr>
              <a:t>莫</a:t>
            </a:r>
            <a:r>
              <a:rPr lang="zh-CN" altLang="en-US" sz="3200" dirty="0"/>
              <a:t>止。 靡室靡家，猃</a:t>
            </a:r>
            <a:r>
              <a:rPr lang="en-US" altLang="zh-CN" sz="3200" dirty="0"/>
              <a:t>(</a:t>
            </a:r>
            <a:r>
              <a:rPr lang="en-US" altLang="zh-CN" sz="3200" dirty="0" err="1"/>
              <a:t>xiǎn</a:t>
            </a:r>
            <a:r>
              <a:rPr lang="en-US" altLang="zh-CN" sz="3200" dirty="0"/>
              <a:t>)</a:t>
            </a:r>
            <a:r>
              <a:rPr lang="zh-CN" altLang="en-US" sz="3200" dirty="0"/>
              <a:t>狁</a:t>
            </a:r>
            <a:r>
              <a:rPr lang="en-US" altLang="zh-CN" sz="3200" dirty="0"/>
              <a:t>(</a:t>
            </a:r>
            <a:r>
              <a:rPr lang="en-US" altLang="zh-CN" sz="3200" dirty="0" err="1"/>
              <a:t>yǔn</a:t>
            </a:r>
            <a:r>
              <a:rPr lang="en-US" altLang="zh-CN" sz="3200" dirty="0"/>
              <a:t>)</a:t>
            </a:r>
            <a:r>
              <a:rPr lang="zh-CN" altLang="en-US" sz="3200" dirty="0"/>
              <a:t>之故。</a:t>
            </a:r>
            <a:r>
              <a:rPr lang="zh-CN" altLang="en-US" sz="3200" dirty="0">
                <a:solidFill>
                  <a:srgbClr val="FF0000"/>
                </a:solidFill>
              </a:rPr>
              <a:t>不遑</a:t>
            </a:r>
            <a:r>
              <a:rPr lang="zh-CN" altLang="en-US" sz="3200" dirty="0"/>
              <a:t>启居，猃狁之故。</a:t>
            </a:r>
          </a:p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柔</a:t>
            </a:r>
            <a:r>
              <a:rPr lang="zh-CN" altLang="en-US" sz="3200" u="sng" dirty="0"/>
              <a:t>止。</a:t>
            </a:r>
            <a:r>
              <a:rPr lang="zh-CN" altLang="en-US" sz="3200" dirty="0"/>
              <a:t>曰归曰归，心亦忧止。 忧心烈烈，载饥载渴。我戍未定，靡使归聘。</a:t>
            </a:r>
          </a:p>
          <a:p>
            <a:r>
              <a:rPr lang="zh-CN" altLang="en-US" sz="3200" u="sng" dirty="0"/>
              <a:t>采薇采薇，薇亦</a:t>
            </a:r>
            <a:r>
              <a:rPr lang="zh-CN" altLang="en-US" sz="3200" u="sng" dirty="0">
                <a:solidFill>
                  <a:srgbClr val="FF0000"/>
                </a:solidFill>
              </a:rPr>
              <a:t>刚</a:t>
            </a:r>
            <a:r>
              <a:rPr lang="zh-CN" altLang="en-US" sz="3200" u="sng" dirty="0"/>
              <a:t>止。</a:t>
            </a:r>
            <a:r>
              <a:rPr lang="zh-CN" altLang="en-US" sz="3200" dirty="0"/>
              <a:t>曰归曰归，岁亦阳止。 王事靡盬，不遑启处。忧心孔疚，我行不来！</a:t>
            </a:r>
            <a:r>
              <a:rPr lang="zh-CN" altLang="en-US" sz="3200" b="1" dirty="0"/>
              <a:t>（思归之情）</a:t>
            </a:r>
          </a:p>
        </p:txBody>
      </p:sp>
      <p:sp>
        <p:nvSpPr>
          <p:cNvPr id="7" name="左大括号 6">
            <a:extLst>
              <a:ext uri="{FF2B5EF4-FFF2-40B4-BE49-F238E27FC236}">
                <a16:creationId xmlns:a16="http://schemas.microsoft.com/office/drawing/2014/main" id="{BBD052B0-6BDD-4F1D-A9EC-F85F7CEC8558}"/>
              </a:ext>
            </a:extLst>
          </p:cNvPr>
          <p:cNvSpPr/>
          <p:nvPr/>
        </p:nvSpPr>
        <p:spPr>
          <a:xfrm>
            <a:off x="1055440" y="1957238"/>
            <a:ext cx="360040" cy="29952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5519793-9CE2-454E-9BC9-E535D07B8DC5}"/>
              </a:ext>
            </a:extLst>
          </p:cNvPr>
          <p:cNvSpPr txBox="1"/>
          <p:nvPr/>
        </p:nvSpPr>
        <p:spPr>
          <a:xfrm>
            <a:off x="295424" y="1628800"/>
            <a:ext cx="615553" cy="36004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/>
              <a:t>          </a:t>
            </a:r>
            <a:r>
              <a:rPr lang="zh-CN" altLang="en-US" sz="2800" dirty="0"/>
              <a:t>春         夏       秋</a:t>
            </a:r>
            <a:r>
              <a:rPr lang="zh-CN" altLang="en-US" dirty="0"/>
              <a:t>          </a:t>
            </a:r>
            <a:endParaRPr lang="en-US" altLang="zh-CN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1415480" y="5157192"/>
            <a:ext cx="9865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运用了</a:t>
            </a:r>
            <a:r>
              <a:rPr lang="zh-CN" altLang="en-US" sz="2800" dirty="0">
                <a:solidFill>
                  <a:srgbClr val="FF0000"/>
                </a:solidFill>
              </a:rPr>
              <a:t>重章叠句</a:t>
            </a:r>
            <a:r>
              <a:rPr lang="zh-CN" altLang="en-US" sz="2800" dirty="0"/>
              <a:t>的手法。薇菜作、柔、刚的变化，表现了时间的流逝、时序的推移。表达了主人公</a:t>
            </a:r>
            <a:r>
              <a:rPr lang="zh-CN" altLang="en-US" sz="2800" dirty="0">
                <a:solidFill>
                  <a:srgbClr val="FF0000"/>
                </a:solidFill>
              </a:rPr>
              <a:t>焦虑、痛苦的心情随着服役期的延长而变得越来越沉重。思归之情也越发强烈。</a:t>
            </a:r>
          </a:p>
        </p:txBody>
      </p:sp>
    </p:spTree>
    <p:extLst>
      <p:ext uri="{BB962C8B-B14F-4D97-AF65-F5344CB8AC3E}">
        <p14:creationId xmlns:p14="http://schemas.microsoft.com/office/powerpoint/2010/main" val="372179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重章叠句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2999656" y="1479768"/>
            <a:ext cx="1058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乐竟为一章。</a:t>
            </a:r>
            <a:r>
              <a:rPr lang="en-US" altLang="zh-CN" sz="3200" dirty="0"/>
              <a:t>——《</a:t>
            </a:r>
            <a:r>
              <a:rPr lang="zh-CN" altLang="en-US" sz="3200" dirty="0"/>
              <a:t>说文解字</a:t>
            </a:r>
            <a:r>
              <a:rPr lang="en-US" altLang="zh-CN" sz="3200" dirty="0"/>
              <a:t>》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479376" y="2546107"/>
            <a:ext cx="11449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特点：章与章句型重复，字面也大体相同，只是在关键处更换个别字。</a:t>
            </a:r>
            <a:endParaRPr lang="en-US" altLang="zh-CN" sz="2800" dirty="0"/>
          </a:p>
          <a:p>
            <a:r>
              <a:rPr lang="zh-CN" altLang="en-US" sz="2800" dirty="0"/>
              <a:t>作用：</a:t>
            </a:r>
            <a:endParaRPr lang="en-US" altLang="zh-CN" sz="2800" dirty="0"/>
          </a:p>
          <a:p>
            <a:r>
              <a:rPr lang="en-US" altLang="zh-CN" sz="2800" dirty="0"/>
              <a:t>1</a:t>
            </a:r>
            <a:r>
              <a:rPr lang="zh-CN" altLang="en-US" sz="2800" dirty="0"/>
              <a:t>、使得抒发的情感在回旋中有递进。</a:t>
            </a:r>
            <a:endParaRPr lang="en-US" altLang="zh-CN" sz="2800" dirty="0"/>
          </a:p>
          <a:p>
            <a:r>
              <a:rPr lang="en-US" altLang="zh-CN" sz="2800" dirty="0"/>
              <a:t>2</a:t>
            </a:r>
            <a:r>
              <a:rPr lang="zh-CN" altLang="en-US" sz="2800" dirty="0"/>
              <a:t>、突出了主题。</a:t>
            </a:r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D549F9-0B77-4B29-9FA4-D76933ABE9BE}"/>
              </a:ext>
            </a:extLst>
          </p:cNvPr>
          <p:cNvSpPr txBox="1"/>
          <p:nvPr/>
        </p:nvSpPr>
        <p:spPr>
          <a:xfrm>
            <a:off x="1919536" y="4509120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关键词的变化：作、柔、刚，莫、忧、阳</a:t>
            </a:r>
            <a:endParaRPr lang="en-US" altLang="zh-CN" sz="3200" dirty="0"/>
          </a:p>
          <a:p>
            <a:r>
              <a:rPr lang="zh-CN" altLang="en-US" sz="3200" dirty="0"/>
              <a:t>都表现了时间的流逝、时序的更替。抒情主人公的焦虑、痛苦也随着服役期的无限延长而愈加沉重。</a:t>
            </a:r>
          </a:p>
        </p:txBody>
      </p:sp>
    </p:spTree>
    <p:extLst>
      <p:ext uri="{BB962C8B-B14F-4D97-AF65-F5344CB8AC3E}">
        <p14:creationId xmlns:p14="http://schemas.microsoft.com/office/powerpoint/2010/main" val="391119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4900" y="-45878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521162" y="2151727"/>
            <a:ext cx="104773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u="sng" dirty="0"/>
              <a:t>彼</a:t>
            </a:r>
            <a:r>
              <a:rPr lang="zh-CN" altLang="en-US" sz="3200" u="sng" dirty="0">
                <a:solidFill>
                  <a:srgbClr val="FF0000"/>
                </a:solidFill>
              </a:rPr>
              <a:t>尔</a:t>
            </a:r>
            <a:r>
              <a:rPr lang="zh-CN" altLang="en-US" sz="3200" u="sng" dirty="0"/>
              <a:t>维何？维常之华。</a:t>
            </a:r>
            <a:r>
              <a:rPr lang="zh-CN" altLang="en-US" sz="3200" dirty="0"/>
              <a:t>彼</a:t>
            </a:r>
            <a:r>
              <a:rPr lang="zh-CN" altLang="en-US" sz="3200" dirty="0">
                <a:solidFill>
                  <a:srgbClr val="FF0000"/>
                </a:solidFill>
              </a:rPr>
              <a:t>路</a:t>
            </a:r>
            <a:r>
              <a:rPr lang="zh-CN" altLang="en-US" sz="3200" dirty="0"/>
              <a:t>斯何？</a:t>
            </a:r>
            <a:r>
              <a:rPr lang="zh-CN" altLang="en-US" sz="3200" dirty="0">
                <a:solidFill>
                  <a:srgbClr val="FF0000"/>
                </a:solidFill>
              </a:rPr>
              <a:t>君子</a:t>
            </a:r>
            <a:r>
              <a:rPr lang="zh-CN" altLang="en-US" sz="3200" dirty="0"/>
              <a:t>之车。 戎车既驾，四牡</a:t>
            </a:r>
            <a:r>
              <a:rPr lang="zh-CN" altLang="en-US" sz="3200" dirty="0">
                <a:solidFill>
                  <a:srgbClr val="FF0000"/>
                </a:solidFill>
              </a:rPr>
              <a:t>业业</a:t>
            </a:r>
            <a:r>
              <a:rPr lang="zh-CN" altLang="en-US" sz="3200" dirty="0"/>
              <a:t>。岂敢定居？一月三捷。</a:t>
            </a:r>
          </a:p>
          <a:p>
            <a:endParaRPr lang="en-US" altLang="zh-CN" sz="3200" dirty="0"/>
          </a:p>
          <a:p>
            <a:r>
              <a:rPr lang="zh-CN" altLang="en-US" sz="3200" dirty="0"/>
              <a:t>驾彼四牡，四牡骙骙。君子所</a:t>
            </a:r>
            <a:r>
              <a:rPr lang="zh-CN" altLang="en-US" sz="3200" dirty="0">
                <a:solidFill>
                  <a:srgbClr val="FF0000"/>
                </a:solidFill>
              </a:rPr>
              <a:t>依</a:t>
            </a:r>
            <a:r>
              <a:rPr lang="zh-CN" altLang="en-US" sz="3200" dirty="0"/>
              <a:t>，小人所</a:t>
            </a:r>
            <a:r>
              <a:rPr lang="zh-CN" altLang="en-US" sz="3200" dirty="0">
                <a:solidFill>
                  <a:srgbClr val="FF0000"/>
                </a:solidFill>
              </a:rPr>
              <a:t>腓</a:t>
            </a:r>
            <a:r>
              <a:rPr lang="zh-CN" altLang="en-US" sz="3200" dirty="0"/>
              <a:t>。 四牡翼翼，象弭鱼服。岂不日戒？猃狁</a:t>
            </a:r>
            <a:r>
              <a:rPr lang="zh-CN" altLang="en-US" sz="3200" dirty="0">
                <a:solidFill>
                  <a:srgbClr val="FF0000"/>
                </a:solidFill>
              </a:rPr>
              <a:t>孔棘</a:t>
            </a:r>
            <a:r>
              <a:rPr lang="zh-CN" altLang="en-US" sz="3200" dirty="0"/>
              <a:t>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D176D-7BB2-4827-942B-2BEDED69C5F6}"/>
              </a:ext>
            </a:extLst>
          </p:cNvPr>
          <p:cNvSpPr txBox="1"/>
          <p:nvPr/>
        </p:nvSpPr>
        <p:spPr>
          <a:xfrm>
            <a:off x="665493" y="4820794"/>
            <a:ext cx="986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C846D0-8687-44DA-969B-6CFEB2C301D5}"/>
              </a:ext>
            </a:extLst>
          </p:cNvPr>
          <p:cNvSpPr txBox="1"/>
          <p:nvPr/>
        </p:nvSpPr>
        <p:spPr>
          <a:xfrm>
            <a:off x="2063552" y="5371533"/>
            <a:ext cx="9865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战马、战车、己方的装备，正面写战争的残酷、士卒的辛劳。</a:t>
            </a:r>
          </a:p>
        </p:txBody>
      </p:sp>
    </p:spTree>
    <p:extLst>
      <p:ext uri="{BB962C8B-B14F-4D97-AF65-F5344CB8AC3E}">
        <p14:creationId xmlns:p14="http://schemas.microsoft.com/office/powerpoint/2010/main" val="4102290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9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297" name="图片 25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3857" y="-43949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4436232" y="549275"/>
            <a:ext cx="23236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采薇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A1C0A24-EBC1-4471-9185-5F578F4343C0}"/>
              </a:ext>
            </a:extLst>
          </p:cNvPr>
          <p:cNvSpPr/>
          <p:nvPr/>
        </p:nvSpPr>
        <p:spPr>
          <a:xfrm>
            <a:off x="1416713" y="2171409"/>
            <a:ext cx="10477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昔我</a:t>
            </a:r>
            <a:r>
              <a:rPr lang="zh-CN" altLang="en-US" sz="3200" dirty="0">
                <a:solidFill>
                  <a:srgbClr val="FF0000"/>
                </a:solidFill>
              </a:rPr>
              <a:t>往</a:t>
            </a:r>
            <a:r>
              <a:rPr lang="zh-CN" altLang="en-US" sz="3200" dirty="0"/>
              <a:t>矣，杨柳</a:t>
            </a:r>
            <a:r>
              <a:rPr lang="zh-CN" altLang="en-US" sz="3200" dirty="0">
                <a:solidFill>
                  <a:srgbClr val="FF0000"/>
                </a:solidFill>
              </a:rPr>
              <a:t>依依</a:t>
            </a:r>
            <a:r>
              <a:rPr lang="zh-CN" altLang="en-US" sz="3200" dirty="0"/>
              <a:t>。今我来思，雨雪</a:t>
            </a:r>
            <a:r>
              <a:rPr lang="zh-CN" altLang="en-US" sz="3200" dirty="0">
                <a:solidFill>
                  <a:srgbClr val="FF0000"/>
                </a:solidFill>
              </a:rPr>
              <a:t>霏霏</a:t>
            </a:r>
            <a:r>
              <a:rPr lang="zh-CN" altLang="en-US" sz="3200" dirty="0"/>
              <a:t>。 行道</a:t>
            </a:r>
            <a:r>
              <a:rPr lang="zh-CN" altLang="en-US" sz="3200" dirty="0">
                <a:solidFill>
                  <a:srgbClr val="FF0000"/>
                </a:solidFill>
              </a:rPr>
              <a:t>迟迟</a:t>
            </a:r>
            <a:r>
              <a:rPr lang="zh-CN" altLang="en-US" sz="3200" dirty="0"/>
              <a:t>，载渴载饥。我心伤悲，</a:t>
            </a:r>
            <a:r>
              <a:rPr lang="zh-CN" altLang="en-US" sz="3200" dirty="0">
                <a:solidFill>
                  <a:srgbClr val="FF0000"/>
                </a:solidFill>
              </a:rPr>
              <a:t>莫</a:t>
            </a:r>
            <a:r>
              <a:rPr lang="zh-CN" altLang="en-US" sz="3200" dirty="0"/>
              <a:t>知我</a:t>
            </a:r>
            <a:r>
              <a:rPr lang="zh-CN" altLang="en-US" sz="3200"/>
              <a:t>哀！（归途情景）</a:t>
            </a:r>
            <a:endParaRPr lang="zh-CN" altLang="en-US" sz="3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C846D0-8687-44DA-969B-6CFEB2C301D5}"/>
              </a:ext>
            </a:extLst>
          </p:cNvPr>
          <p:cNvSpPr txBox="1"/>
          <p:nvPr/>
        </p:nvSpPr>
        <p:spPr>
          <a:xfrm>
            <a:off x="1416713" y="3858226"/>
            <a:ext cx="98650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为何“我”走上了回家的路，却仍然哀伤？</a:t>
            </a:r>
            <a:endParaRPr lang="en-US" altLang="zh-CN" sz="3200" dirty="0"/>
          </a:p>
          <a:p>
            <a:r>
              <a:rPr lang="en-US" altLang="zh-CN" sz="3200" dirty="0"/>
              <a:t>1</a:t>
            </a:r>
            <a:r>
              <a:rPr lang="zh-CN" altLang="en-US" sz="3200" dirty="0"/>
              <a:t>、漫长的征戍生活的辛苦。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、长久征战，不知家中情况，害怕物是人非，因此近乡情怯。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、大雪漫天，道路泥泞，又渴又饿。</a:t>
            </a:r>
          </a:p>
        </p:txBody>
      </p:sp>
    </p:spTree>
    <p:extLst>
      <p:ext uri="{BB962C8B-B14F-4D97-AF65-F5344CB8AC3E}">
        <p14:creationId xmlns:p14="http://schemas.microsoft.com/office/powerpoint/2010/main" val="266482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最后一段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1919536" y="1499557"/>
            <a:ext cx="10585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最后一章在内容和写法上都与前面各章大不相同，谈谈它在整首诗中的作用。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407368" y="3038549"/>
            <a:ext cx="97011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内容上：</a:t>
            </a:r>
            <a:endParaRPr lang="en-US" altLang="zh-CN" sz="3200" dirty="0"/>
          </a:p>
          <a:p>
            <a:r>
              <a:rPr lang="zh-CN" altLang="en-US" sz="3200" dirty="0"/>
              <a:t>点明此前各章是退伍士卒对服役生活的追溯、回想。</a:t>
            </a:r>
            <a:endParaRPr lang="en-US" altLang="zh-CN" sz="3200" dirty="0"/>
          </a:p>
          <a:p>
            <a:r>
              <a:rPr lang="zh-CN" altLang="en-US" sz="3200" dirty="0"/>
              <a:t>写法上</a:t>
            </a:r>
            <a:r>
              <a:rPr lang="zh-CN" altLang="en-US" sz="3200" dirty="0">
                <a:sym typeface="Wingdings" panose="05000000000000000000" pitchFamily="2" charset="2"/>
              </a:rPr>
              <a:t>：</a:t>
            </a:r>
            <a:endParaRPr lang="en-US" altLang="zh-CN" sz="3200" dirty="0"/>
          </a:p>
          <a:p>
            <a:r>
              <a:rPr lang="zh-CN" altLang="en-US" sz="3200" dirty="0"/>
              <a:t>增加了感情的浓度。</a:t>
            </a:r>
            <a:endParaRPr lang="en-US" altLang="zh-CN" sz="3200" dirty="0"/>
          </a:p>
          <a:p>
            <a:r>
              <a:rPr lang="zh-CN" altLang="en-US" sz="3200" dirty="0"/>
              <a:t>增强了诗歌的形象性和感染力。（为什么？）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(向天歌演示原创免费模板：www.TopPPT.cn)" descr="C:\Users\admin\Desktop\荷花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1300" y="3108325"/>
            <a:ext cx="3071813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最后一段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B797B51-41D2-4AB1-8FBA-8461ECF9624A}"/>
              </a:ext>
            </a:extLst>
          </p:cNvPr>
          <p:cNvSpPr txBox="1"/>
          <p:nvPr/>
        </p:nvSpPr>
        <p:spPr>
          <a:xfrm>
            <a:off x="1919536" y="1499557"/>
            <a:ext cx="1058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昔我往矣，杨柳依依；今我来思，雨雪霏霏。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2B0E00-C4F5-410A-9CF6-DCB76B0282D0}"/>
              </a:ext>
            </a:extLst>
          </p:cNvPr>
          <p:cNvSpPr txBox="1"/>
          <p:nvPr/>
        </p:nvSpPr>
        <p:spPr>
          <a:xfrm>
            <a:off x="767408" y="2546106"/>
            <a:ext cx="98650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“以乐景写哀，以哀景写乐，一倍增其哀乐。”</a:t>
            </a:r>
            <a:endParaRPr lang="en-US" altLang="zh-CN" sz="3200" dirty="0"/>
          </a:p>
          <a:p>
            <a:r>
              <a:rPr lang="zh-CN" altLang="en-US" sz="3200" dirty="0"/>
              <a:t>两个典型画面，一是春天里微风轻吹，柳枝飘拂的画面，一是寒冬时节大雪纷纷。抒情主人公的</a:t>
            </a:r>
            <a:r>
              <a:rPr lang="zh-CN" altLang="en-US" sz="3200" dirty="0">
                <a:solidFill>
                  <a:srgbClr val="FF0000"/>
                </a:solidFill>
              </a:rPr>
              <a:t>感情就蕴涵在这两个画面</a:t>
            </a:r>
            <a:r>
              <a:rPr lang="zh-CN" altLang="en-US" sz="3200" dirty="0"/>
              <a:t>之中，没有点明。</a:t>
            </a:r>
            <a:endParaRPr lang="en-US" altLang="zh-CN" sz="3200" dirty="0"/>
          </a:p>
          <a:p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zh-CN" altLang="en-US" sz="3200" dirty="0">
                <a:solidFill>
                  <a:srgbClr val="FF0000"/>
                </a:solidFill>
              </a:rPr>
              <a:t>以景写情，情景交融，既富于形象性，又含而不露</a:t>
            </a:r>
            <a:r>
              <a:rPr lang="zh-CN" altLang="en-US" sz="3200" dirty="0"/>
              <a:t>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7697571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2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293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戍边诗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2A971F8-9ED5-4B3B-A985-8F7605F212AE}"/>
              </a:ext>
            </a:extLst>
          </p:cNvPr>
          <p:cNvSpPr txBox="1"/>
          <p:nvPr/>
        </p:nvSpPr>
        <p:spPr>
          <a:xfrm>
            <a:off x="1415480" y="1916832"/>
            <a:ext cx="95050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、不知道戍边何时结束，盼望能尽快回家，内心充满忧伤，前三章和最后一段都体现出这种感情。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、也意识到是异族的入侵才使自己“靡室靡家”、“不遑启居”，因此对犬戎抱有怨恨。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、在战斗中同仇敌忾，对自己的阵营、装备有自豪之感，也能有战士应有的使命感、危机感。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3641BDD-4CD6-432F-8C11-A4744D2B4F49}"/>
              </a:ext>
            </a:extLst>
          </p:cNvPr>
          <p:cNvSpPr txBox="1"/>
          <p:nvPr/>
        </p:nvSpPr>
        <p:spPr>
          <a:xfrm>
            <a:off x="4031432" y="5598279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富有人性、真实性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3(向天歌演示原创免费模板：www.TopPPT.cn)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67"/>
            <a:ext cx="12238528" cy="68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4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1537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8A9D0C51-4485-4AC1-AB3A-7AC6944D716B}"/>
              </a:ext>
            </a:extLst>
          </p:cNvPr>
          <p:cNvSpPr/>
          <p:nvPr/>
        </p:nvSpPr>
        <p:spPr>
          <a:xfrm>
            <a:off x="1559496" y="980728"/>
            <a:ext cx="95368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                                 国风</a:t>
            </a:r>
            <a:r>
              <a:rPr lang="en-US" altLang="zh-CN" sz="2800" dirty="0"/>
              <a:t>·</a:t>
            </a:r>
            <a:r>
              <a:rPr lang="zh-CN" altLang="en-US" sz="2800" dirty="0"/>
              <a:t>秦风</a:t>
            </a:r>
            <a:r>
              <a:rPr lang="en-US" altLang="zh-CN" sz="2800" dirty="0"/>
              <a:t>·</a:t>
            </a:r>
            <a:r>
              <a:rPr lang="zh-CN" altLang="en-US" sz="2800" dirty="0"/>
              <a:t>无衣</a:t>
            </a:r>
            <a:endParaRPr lang="en-US" altLang="zh-CN" sz="2800" dirty="0"/>
          </a:p>
          <a:p>
            <a:r>
              <a:rPr lang="zh-CN" altLang="en-US" sz="2800" dirty="0"/>
              <a:t>岂曰无衣？与子同袍。王于兴师，修我戈矛，与子同仇！</a:t>
            </a:r>
          </a:p>
          <a:p>
            <a:r>
              <a:rPr lang="zh-CN" altLang="en-US" sz="2800" dirty="0"/>
              <a:t>岂曰无衣？与子同泽。王于兴师，修我矛戟，与子偕作！</a:t>
            </a:r>
          </a:p>
          <a:p>
            <a:r>
              <a:rPr lang="zh-CN" altLang="en-US" sz="2800" dirty="0"/>
              <a:t>岂曰无衣？与子同裳。王于兴师，修我甲兵，与子偕行！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0557CBF-6804-45FE-A157-ACDEFE15AADA}"/>
              </a:ext>
            </a:extLst>
          </p:cNvPr>
          <p:cNvSpPr/>
          <p:nvPr/>
        </p:nvSpPr>
        <p:spPr>
          <a:xfrm>
            <a:off x="1775520" y="3212976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《</a:t>
            </a:r>
            <a:r>
              <a:rPr lang="zh-CN" altLang="en-US" sz="2400" dirty="0"/>
              <a:t>毛诗序</a:t>
            </a:r>
            <a:r>
              <a:rPr lang="en-US" altLang="zh-CN" sz="2400" dirty="0"/>
              <a:t>》</a:t>
            </a:r>
            <a:r>
              <a:rPr lang="zh-CN" altLang="en-US" sz="2400" dirty="0"/>
              <a:t>说：“</a:t>
            </a:r>
            <a:r>
              <a:rPr lang="en-US" altLang="zh-CN" sz="2400" dirty="0"/>
              <a:t>《</a:t>
            </a:r>
            <a:r>
              <a:rPr lang="zh-CN" altLang="en-US" sz="2400" dirty="0"/>
              <a:t>无衣</a:t>
            </a:r>
            <a:r>
              <a:rPr lang="en-US" altLang="zh-CN" sz="2400" dirty="0"/>
              <a:t>》</a:t>
            </a:r>
            <a:r>
              <a:rPr lang="zh-CN" altLang="en-US" sz="2400" dirty="0"/>
              <a:t>，刺用兵也，秦人刺其君好攻战，亟用兵而不与民同欲焉。”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zh-CN" altLang="en-US" sz="2400" dirty="0"/>
              <a:t>周王室内讧，导致戎族入侵，攻进镐京，周王朝土地大部沦陷，秦国靠近王畿，与周王室休戚相关，遂奋起反抗。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Rectangle 5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223" name="组合 8(向天歌演示原创免费模板：www.TopPPT.cn)"/>
          <p:cNvGrpSpPr>
            <a:grpSpLocks/>
          </p:cNvGrpSpPr>
          <p:nvPr/>
        </p:nvGrpSpPr>
        <p:grpSpPr bwMode="auto">
          <a:xfrm>
            <a:off x="8791575" y="2276475"/>
            <a:ext cx="2220913" cy="4102100"/>
            <a:chOff x="6093155" y="-2451"/>
            <a:chExt cx="1854779" cy="4384774"/>
          </a:xfrm>
        </p:grpSpPr>
        <p:sp>
          <p:nvSpPr>
            <p:cNvPr id="9229" name="AutoShape 33(向天歌演示原创免费模板：www.TopPPT.cn)"/>
            <p:cNvSpPr>
              <a:spLocks noChangeArrowheads="1"/>
            </p:cNvSpPr>
            <p:nvPr/>
          </p:nvSpPr>
          <p:spPr bwMode="auto">
            <a:xfrm rot="5400000">
              <a:off x="4828158" y="1331356"/>
              <a:ext cx="4384774" cy="1717160"/>
            </a:xfrm>
            <a:prstGeom prst="roundRect">
              <a:avLst>
                <a:gd name="adj" fmla="val 13292"/>
              </a:avLst>
            </a:prstGeom>
            <a:noFill/>
            <a:ln w="57150" cmpd="dbl">
              <a:solidFill>
                <a:srgbClr val="C00000">
                  <a:alpha val="74117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B7000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30" name="Rectangle 26(向天歌演示原创免费模板：www.TopPPT.cn)"/>
            <p:cNvSpPr>
              <a:spLocks noChangeArrowheads="1"/>
            </p:cNvSpPr>
            <p:nvPr/>
          </p:nvSpPr>
          <p:spPr bwMode="auto">
            <a:xfrm>
              <a:off x="6093155" y="2614530"/>
              <a:ext cx="1854779" cy="1420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【</a:t>
              </a:r>
              <a:r>
                <a:rPr lang="zh-CN" altLang="en-US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您需要的文字</a:t>
              </a:r>
              <a:r>
                <a:rPr lang="en-US" altLang="zh-CN" sz="1400">
                  <a:solidFill>
                    <a:srgbClr val="B70002"/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】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  <a:endParaRPr lang="en-US" altLang="zh-CN" sz="1600">
                <a:latin typeface="方正粗倩简体" panose="03000509000000000000" pitchFamily="65" charset="-122"/>
                <a:ea typeface="方正粗倩简体" panose="03000509000000000000" pitchFamily="65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>
                  <a:latin typeface="方正粗倩简体" panose="03000509000000000000" pitchFamily="65" charset="-122"/>
                  <a:ea typeface="方正粗倩简体" panose="03000509000000000000" pitchFamily="65" charset="-122"/>
                </a:rPr>
                <a:t>请输入您需要的文字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en-US" altLang="zh-CN" sz="1600"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pic>
        <p:nvPicPr>
          <p:cNvPr id="9226" name="图片 15(向天歌演示原创免费模板：www.TopPPT.cn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42840" y="2397100"/>
            <a:ext cx="24368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338" y="-855663"/>
            <a:ext cx="2888978" cy="2196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56359" y="574956"/>
            <a:ext cx="23236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请输入您要的文字</a:t>
            </a:r>
          </a:p>
        </p:txBody>
      </p:sp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35" r="34984" b="19181"/>
          <a:stretch/>
        </p:blipFill>
        <p:spPr>
          <a:xfrm>
            <a:off x="9048328" y="2996952"/>
            <a:ext cx="1728192" cy="1080120"/>
          </a:xfrm>
          <a:prstGeom prst="rect">
            <a:avLst/>
          </a:prstGeom>
        </p:spPr>
      </p:pic>
      <p:sp>
        <p:nvSpPr>
          <p:cNvPr id="19" name="文本框 16(向天歌演示原创免费模板：www.TopPPT.cn)"/>
          <p:cNvSpPr txBox="1">
            <a:spLocks noChangeArrowheads="1"/>
          </p:cNvSpPr>
          <p:nvPr/>
        </p:nvSpPr>
        <p:spPr bwMode="auto">
          <a:xfrm>
            <a:off x="2272703" y="3429000"/>
            <a:ext cx="489093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最专业的演示，其实是看见最好的自己。欢迎您使用演示推出的免费原创模板，建议您在使用中，使用微软雅黑字体。更多关于免费作品与原创教程，请访问官网。</a:t>
            </a:r>
          </a:p>
        </p:txBody>
      </p:sp>
      <p:pic>
        <p:nvPicPr>
          <p:cNvPr id="20" name="Picture 19(向天歌演示原创免费模板：www.TopPPT.cn)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450" t="15883" r="26750" b="59747"/>
          <a:stretch/>
        </p:blipFill>
        <p:spPr>
          <a:xfrm>
            <a:off x="1120574" y="2578279"/>
            <a:ext cx="1152129" cy="108012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1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3" name="组合 5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17416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7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8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142" t="10066" r="14191" b="22825"/>
          <a:stretch/>
        </p:blipFill>
        <p:spPr>
          <a:xfrm>
            <a:off x="404024" y="210399"/>
            <a:ext cx="2016224" cy="1440160"/>
          </a:xfrm>
          <a:prstGeom prst="rect">
            <a:avLst/>
          </a:prstGeom>
        </p:spPr>
      </p:pic>
      <p:sp>
        <p:nvSpPr>
          <p:cNvPr id="14" name="Oval 80(向天歌演示原创免费模板：www.TopPPT.cn)"/>
          <p:cNvSpPr/>
          <p:nvPr/>
        </p:nvSpPr>
        <p:spPr>
          <a:xfrm>
            <a:off x="1305694" y="2039087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5" name="Oval 92(向天歌演示原创免费模板：www.TopPPT.cn)"/>
          <p:cNvSpPr/>
          <p:nvPr/>
        </p:nvSpPr>
        <p:spPr>
          <a:xfrm>
            <a:off x="1305694" y="3425536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6" name="Oval 97(向天歌演示原创免费模板：www.TopPPT.cn)"/>
          <p:cNvSpPr/>
          <p:nvPr/>
        </p:nvSpPr>
        <p:spPr>
          <a:xfrm>
            <a:off x="6055116" y="2039087"/>
            <a:ext cx="699076" cy="699074"/>
          </a:xfrm>
          <a:prstGeom prst="ellipse">
            <a:avLst/>
          </a:prstGeom>
          <a:solidFill>
            <a:srgbClr val="6C7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7" name="Oval 102(向天歌演示原创免费模板：www.TopPPT.cn)"/>
          <p:cNvSpPr/>
          <p:nvPr/>
        </p:nvSpPr>
        <p:spPr>
          <a:xfrm>
            <a:off x="6055116" y="3436897"/>
            <a:ext cx="699076" cy="699074"/>
          </a:xfrm>
          <a:prstGeom prst="ellipse">
            <a:avLst/>
          </a:prstGeom>
          <a:solidFill>
            <a:srgbClr val="6C7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8" name="Oval 106(向天歌演示原创免费模板：www.TopPPT.cn)"/>
          <p:cNvSpPr/>
          <p:nvPr/>
        </p:nvSpPr>
        <p:spPr>
          <a:xfrm>
            <a:off x="1305694" y="4811986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9" name="Oval 110(向天歌演示原创免费模板：www.TopPPT.cn)"/>
          <p:cNvSpPr/>
          <p:nvPr/>
        </p:nvSpPr>
        <p:spPr>
          <a:xfrm>
            <a:off x="6055116" y="4834708"/>
            <a:ext cx="699076" cy="699074"/>
          </a:xfrm>
          <a:prstGeom prst="ellipse">
            <a:avLst/>
          </a:prstGeom>
          <a:solidFill>
            <a:srgbClr val="A8A8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8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20" name="TextBox 13@|17FFC:16777215|FBC:16777215|LFC:16777215|LBC:16777215(向天歌演示原创免费模板：www.TopPPT.cn)"/>
          <p:cNvSpPr txBox="1"/>
          <p:nvPr/>
        </p:nvSpPr>
        <p:spPr>
          <a:xfrm>
            <a:off x="2214488" y="2039087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@|17FFC:16777215|FBC:16777215|LFC:16777215|LBC:16777215(向天歌演示原创免费模板：www.TopPPT.cn)"/>
          <p:cNvSpPr txBox="1"/>
          <p:nvPr/>
        </p:nvSpPr>
        <p:spPr>
          <a:xfrm>
            <a:off x="2218569" y="236108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Group 21(向天歌演示原创免费模板：www.TopPPT.cn)"/>
          <p:cNvGrpSpPr/>
          <p:nvPr/>
        </p:nvGrpSpPr>
        <p:grpSpPr>
          <a:xfrm>
            <a:off x="6888088" y="2039087"/>
            <a:ext cx="2338080" cy="691333"/>
            <a:chOff x="2746511" y="1860957"/>
            <a:chExt cx="2338080" cy="691333"/>
          </a:xfrm>
        </p:grpSpPr>
        <p:sp>
          <p:nvSpPr>
            <p:cNvPr id="23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(向天歌演示原创免费模板：www.TopPPT.cn)"/>
          <p:cNvGrpSpPr/>
          <p:nvPr/>
        </p:nvGrpSpPr>
        <p:grpSpPr>
          <a:xfrm>
            <a:off x="2214488" y="3456316"/>
            <a:ext cx="2338080" cy="691333"/>
            <a:chOff x="2746511" y="1860957"/>
            <a:chExt cx="2338080" cy="691333"/>
          </a:xfrm>
        </p:grpSpPr>
        <p:sp>
          <p:nvSpPr>
            <p:cNvPr id="26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(向天歌演示原创免费模板：www.TopPPT.cn)"/>
          <p:cNvGrpSpPr/>
          <p:nvPr/>
        </p:nvGrpSpPr>
        <p:grpSpPr>
          <a:xfrm>
            <a:off x="6888088" y="3456316"/>
            <a:ext cx="2338080" cy="691333"/>
            <a:chOff x="2746511" y="1860957"/>
            <a:chExt cx="2338080" cy="691333"/>
          </a:xfrm>
        </p:grpSpPr>
        <p:sp>
          <p:nvSpPr>
            <p:cNvPr id="29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(向天歌演示原创免费模板：www.TopPPT.cn)"/>
          <p:cNvGrpSpPr/>
          <p:nvPr/>
        </p:nvGrpSpPr>
        <p:grpSpPr>
          <a:xfrm>
            <a:off x="2214488" y="4811986"/>
            <a:ext cx="2338080" cy="691333"/>
            <a:chOff x="2746511" y="1860957"/>
            <a:chExt cx="2338080" cy="691333"/>
          </a:xfrm>
        </p:grpSpPr>
        <p:sp>
          <p:nvSpPr>
            <p:cNvPr id="32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(向天歌演示原创免费模板：www.TopPPT.cn)"/>
          <p:cNvGrpSpPr/>
          <p:nvPr/>
        </p:nvGrpSpPr>
        <p:grpSpPr>
          <a:xfrm>
            <a:off x="6888088" y="4811986"/>
            <a:ext cx="2338080" cy="691333"/>
            <a:chOff x="2746511" y="1860957"/>
            <a:chExt cx="2338080" cy="691333"/>
          </a:xfrm>
        </p:grpSpPr>
        <p:sp>
          <p:nvSpPr>
            <p:cNvPr id="35" name="TextBox 13@|17FFC:16777215|FBC:16777215|LFC:16777215|LBC:16777215(向天歌演示原创免费模板：www.TopPPT.cn)"/>
            <p:cNvSpPr txBox="1"/>
            <p:nvPr/>
          </p:nvSpPr>
          <p:spPr>
            <a:xfrm>
              <a:off x="2746511" y="1860957"/>
              <a:ext cx="129528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13@|17FFC:16777215|FBC:16777215|LFC:16777215|LBC:16777215(向天歌演示原创免费模板：www.TopPPT.cn)"/>
            <p:cNvSpPr txBox="1"/>
            <p:nvPr/>
          </p:nvSpPr>
          <p:spPr>
            <a:xfrm>
              <a:off x="2750592" y="2182958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4" name="Picture 3(向天歌演示原创免费模板：www.TopPPT.cn)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08368" y="-7218"/>
            <a:ext cx="2799040" cy="3956647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85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(向天歌演示原创免费模板：www.TopPPT.cn)" descr="C:\Users\admin\Desktop\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" y="2060575"/>
            <a:ext cx="9266238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(向天歌演示原创免费模板：www.TopPPT.cn)" descr="E:\PPT\PPT中国风元素\水墨具体图案\古人.gif"/>
          <p:cNvPicPr>
            <a:picLocks noChangeAspect="1" noChangeArrowheads="1" noCrop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9963" y="1341438"/>
            <a:ext cx="798512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(向天歌演示原创免费模板：www.TopPPT.cn)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662" t="19014" r="18314" b="27146"/>
          <a:stretch/>
        </p:blipFill>
        <p:spPr>
          <a:xfrm>
            <a:off x="8400256" y="4005064"/>
            <a:ext cx="2088233" cy="115212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4029</Words>
  <Application>Microsoft Office PowerPoint</Application>
  <PresentationFormat>宽屏</PresentationFormat>
  <Paragraphs>261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3" baseType="lpstr">
      <vt:lpstr>方正粗倩简体</vt:lpstr>
      <vt:lpstr>华文行楷</vt:lpstr>
      <vt:lpstr>微软雅黑</vt:lpstr>
      <vt:lpstr>微软雅黑 Light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/>
  <cp:keywords>锐旗设计；https:/9ppt.taobao.com</cp:keywords>
  <cp:lastModifiedBy/>
  <cp:revision>1</cp:revision>
  <dcterms:created xsi:type="dcterms:W3CDTF">2016-11-07T13:37:04Z</dcterms:created>
  <dcterms:modified xsi:type="dcterms:W3CDTF">2019-11-19T07:25:43Z</dcterms:modified>
  <cp:category>锐旗设计；https://9ppt.taobao.com</cp:category>
</cp:coreProperties>
</file>