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99" r:id="rId3"/>
    <p:sldId id="257" r:id="rId4"/>
    <p:sldId id="325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6" r:id="rId16"/>
    <p:sldId id="278" r:id="rId17"/>
    <p:sldId id="275" r:id="rId18"/>
    <p:sldId id="279" r:id="rId19"/>
    <p:sldId id="280" r:id="rId20"/>
    <p:sldId id="290" r:id="rId21"/>
    <p:sldId id="282" r:id="rId22"/>
    <p:sldId id="281" r:id="rId23"/>
    <p:sldId id="283" r:id="rId24"/>
    <p:sldId id="324" r:id="rId25"/>
    <p:sldId id="285" r:id="rId26"/>
    <p:sldId id="286" r:id="rId27"/>
    <p:sldId id="287" r:id="rId28"/>
    <p:sldId id="288" r:id="rId29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3"/>
          <p:cNvPicPr>
            <a:picLocks noChangeAspect="1"/>
          </p:cNvPicPr>
          <p:nvPr userDrawn="1"/>
        </p:nvPicPr>
        <p:blipFill>
          <a:blip r:embed="rId2"/>
          <a:srcRect l="23512" r="2"/>
          <a:stretch>
            <a:fillRect/>
          </a:stretch>
        </p:blipFill>
        <p:spPr>
          <a:xfrm>
            <a:off x="0" y="16933"/>
            <a:ext cx="12192000" cy="57404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6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6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3" name="矩形 1"/>
          <p:cNvSpPr/>
          <p:nvPr/>
        </p:nvSpPr>
        <p:spPr>
          <a:xfrm>
            <a:off x="97155" y="120650"/>
            <a:ext cx="11863070" cy="14630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lnSpc>
                <a:spcPct val="15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   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周末作业：</a:t>
            </a:r>
            <a:r>
              <a:rPr lang="zh-CN" altLang="en-US" sz="600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周记</a:t>
            </a:r>
            <a:r>
              <a:rPr lang="zh-CN" altLang="en-US" sz="480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一则</a:t>
            </a:r>
            <a:r>
              <a:rPr lang="zh-CN" altLang="en-US" sz="400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（自由创作）</a:t>
            </a:r>
            <a:endParaRPr lang="zh-CN" altLang="en-US" sz="40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91160" y="1583690"/>
            <a:ext cx="11042650" cy="3505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要求</a:t>
            </a:r>
            <a:endParaRPr lang="zh-CN" altLang="en-US" sz="4000" b="1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indent="0"/>
            <a:r>
              <a:rPr lang="en-US" altLang="zh-CN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1.</a:t>
            </a:r>
            <a:r>
              <a:rPr lang="zh-CN" altLang="en-US" sz="48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取材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：发生在本周、触动自己内心的事；</a:t>
            </a:r>
            <a:endParaRPr lang="zh-CN" altLang="en-US" sz="4000" b="1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indent="0"/>
            <a:r>
              <a:rPr lang="en-US" altLang="zh-CN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2.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字数</a:t>
            </a:r>
            <a:r>
              <a:rPr lang="zh-CN" altLang="en-US" sz="48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不少于</a:t>
            </a:r>
            <a:r>
              <a:rPr lang="en-US" altLang="zh-CN" sz="48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700</a:t>
            </a:r>
            <a:r>
              <a:rPr lang="en-US" altLang="zh-CN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.</a:t>
            </a:r>
            <a:endParaRPr lang="en-US" altLang="zh-CN" sz="4000" b="1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indent="0"/>
            <a:r>
              <a:rPr lang="en-US" altLang="zh-CN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3.</a:t>
            </a:r>
            <a:r>
              <a:rPr lang="zh-CN" altLang="en-US" sz="48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书写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：端正</a:t>
            </a:r>
            <a:endParaRPr lang="zh-CN" altLang="en-US" sz="4000" b="1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indent="0"/>
            <a:endParaRPr lang="zh-CN" altLang="en-US" sz="4000" b="1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标题 1"/>
          <p:cNvSpPr txBox="1"/>
          <p:nvPr/>
        </p:nvSpPr>
        <p:spPr bwMode="auto">
          <a:xfrm>
            <a:off x="-8467" y="4637617"/>
            <a:ext cx="12192000" cy="103716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0030101010101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0030101010101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0030101010101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5335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j-cs"/>
              </a:rPr>
              <a:t>22 </a:t>
            </a:r>
            <a:r>
              <a:rPr kumimoji="0" lang="zh-CN" altLang="en-US" sz="5335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j-cs"/>
              </a:rPr>
              <a:t>诗二首</a:t>
            </a:r>
            <a:endParaRPr kumimoji="0" lang="zh-CN" altLang="en-US" sz="5335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ea"/>
              <a:ea typeface="+mj-ea"/>
              <a:cs typeface="+mj-cs"/>
            </a:endParaRPr>
          </a:p>
        </p:txBody>
      </p:sp>
      <p:sp>
        <p:nvSpPr>
          <p:cNvPr id="4" name="副标题 2"/>
          <p:cNvSpPr txBox="1"/>
          <p:nvPr/>
        </p:nvSpPr>
        <p:spPr bwMode="auto">
          <a:xfrm>
            <a:off x="-8467" y="5736167"/>
            <a:ext cx="12192000" cy="582084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665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R ·</a:t>
            </a:r>
            <a:r>
              <a:rPr kumimoji="0" lang="zh-CN" altLang="en-US" sz="2665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七</a:t>
            </a:r>
            <a:r>
              <a:rPr kumimoji="0" lang="zh-CN" altLang="en-US" sz="2665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年级上册</a:t>
            </a:r>
            <a:endParaRPr kumimoji="0" lang="zh-CN" altLang="en-US" sz="2665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2563284" y="5679017"/>
            <a:ext cx="70485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9217" name="组合 3"/>
          <p:cNvGrpSpPr/>
          <p:nvPr/>
        </p:nvGrpSpPr>
        <p:grpSpPr>
          <a:xfrm>
            <a:off x="245533" y="351367"/>
            <a:ext cx="2749551" cy="726017"/>
            <a:chOff x="1438698" y="982657"/>
            <a:chExt cx="2498303" cy="616461"/>
          </a:xfrm>
        </p:grpSpPr>
        <p:pic>
          <p:nvPicPr>
            <p:cNvPr id="9218" name="图片 1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527259" y="991683"/>
              <a:ext cx="2409742" cy="60743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9219" name="文本框 2"/>
            <p:cNvSpPr txBox="1"/>
            <p:nvPr/>
          </p:nvSpPr>
          <p:spPr>
            <a:xfrm>
              <a:off x="1438698" y="982657"/>
              <a:ext cx="2076874" cy="56128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 algn="ctr"/>
              <a:r>
                <a:rPr lang="zh-CN" altLang="en-US" sz="3735" b="1" dirty="0">
                  <a:solidFill>
                    <a:srgbClr val="0070C0"/>
                  </a:solidFill>
                  <a:latin typeface="黑体" panose="02010600030101010101" pitchFamily="2" charset="-122"/>
                  <a:ea typeface="黑体" panose="02010600030101010101" pitchFamily="2" charset="-122"/>
                </a:rPr>
                <a:t>新课导入</a:t>
              </a:r>
              <a:endParaRPr lang="zh-CN" altLang="en-US" sz="3735" b="1" dirty="0">
                <a:solidFill>
                  <a:srgbClr val="0070C0"/>
                </a:solidFill>
                <a:latin typeface="黑体" panose="02010600030101010101" pitchFamily="2" charset="-122"/>
                <a:ea typeface="黑体" panose="02010600030101010101" pitchFamily="2" charset="-122"/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342900" y="931333"/>
            <a:ext cx="11432117" cy="472694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465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anose="02010609030101010101" pitchFamily="49" charset="-122"/>
                <a:ea typeface="楷体_GB2312" panose="02010609030101010101" pitchFamily="49" charset="-122"/>
                <a:cs typeface="+mn-cs"/>
              </a:rPr>
              <a:t>    晴朗的</a:t>
            </a:r>
            <a:r>
              <a:rPr kumimoji="0" lang="zh-CN" altLang="en-US" sz="4265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anose="02010609030101010101" pitchFamily="49" charset="-122"/>
                <a:ea typeface="楷体_GB2312" panose="02010609030101010101" pitchFamily="49" charset="-122"/>
                <a:cs typeface="+mn-cs"/>
              </a:rPr>
              <a:t>夜空</a:t>
            </a:r>
            <a:r>
              <a:rPr kumimoji="0" lang="zh-CN" altLang="en-US" sz="3465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anose="02010609030101010101" pitchFamily="49" charset="-122"/>
                <a:ea typeface="楷体_GB2312" panose="02010609030101010101" pitchFamily="49" charset="-122"/>
                <a:cs typeface="+mn-cs"/>
              </a:rPr>
              <a:t>，往往</a:t>
            </a:r>
            <a:r>
              <a:rPr kumimoji="0" lang="zh-CN" altLang="en-US" sz="4265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anose="02010609030101010101" pitchFamily="49" charset="-122"/>
                <a:ea typeface="楷体_GB2312" panose="02010609030101010101" pitchFamily="49" charset="-122"/>
                <a:cs typeface="+mn-cs"/>
              </a:rPr>
              <a:t>群星璀璨</a:t>
            </a:r>
            <a:r>
              <a:rPr kumimoji="0" lang="zh-CN" altLang="en-US" sz="3465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anose="02010609030101010101" pitchFamily="49" charset="-122"/>
                <a:ea typeface="楷体_GB2312" panose="02010609030101010101" pitchFamily="49" charset="-122"/>
                <a:cs typeface="+mn-cs"/>
              </a:rPr>
              <a:t>。当我们仰望星空时，常常会有许多遐思幽想，我们常常把心里话告诉星星，和星星一起分享我们的快乐、忧愁</a:t>
            </a:r>
            <a:r>
              <a:rPr kumimoji="0" lang="en-US" altLang="zh-CN" sz="3465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……</a:t>
            </a:r>
            <a:r>
              <a:rPr kumimoji="0" lang="zh-CN" altLang="en-US" sz="3465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anose="02010609030101010101" pitchFamily="49" charset="-122"/>
                <a:ea typeface="楷体_GB2312" panose="02010609030101010101" pitchFamily="49" charset="-122"/>
                <a:cs typeface="+mn-cs"/>
              </a:rPr>
              <a:t>那里，发生过多少美丽的故事，产生过多少</a:t>
            </a:r>
            <a:r>
              <a:rPr kumimoji="0" lang="zh-CN" altLang="en-US" sz="4265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anose="02010609030101010101" pitchFamily="49" charset="-122"/>
                <a:ea typeface="楷体_GB2312" panose="02010609030101010101" pitchFamily="49" charset="-122"/>
                <a:cs typeface="+mn-cs"/>
              </a:rPr>
              <a:t>神奇的传说</a:t>
            </a:r>
            <a:r>
              <a:rPr kumimoji="0" lang="zh-CN" altLang="en-US" sz="3465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anose="02010609030101010101" pitchFamily="49" charset="-122"/>
                <a:ea typeface="楷体_GB2312" panose="02010609030101010101" pitchFamily="49" charset="-122"/>
                <a:cs typeface="+mn-cs"/>
              </a:rPr>
              <a:t>，令人禁不住心驰神往。</a:t>
            </a:r>
            <a:r>
              <a:rPr kumimoji="0" lang="en-US" altLang="zh-CN" sz="3465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anose="02010609030101010101" pitchFamily="49" charset="-122"/>
                <a:ea typeface="楷体_GB2312" panose="02010609030101010101" pitchFamily="49" charset="-122"/>
                <a:cs typeface="+mn-cs"/>
              </a:rPr>
              <a:t> </a:t>
            </a:r>
            <a:r>
              <a:rPr kumimoji="0" lang="zh-CN" altLang="en-US" sz="3465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anose="02010609030101010101" pitchFamily="49" charset="-122"/>
                <a:ea typeface="楷体_GB2312" panose="02010609030101010101" pitchFamily="49" charset="-122"/>
                <a:cs typeface="+mn-cs"/>
              </a:rPr>
              <a:t>下面我们就来一起学习两首</a:t>
            </a:r>
            <a:r>
              <a:rPr kumimoji="0" lang="zh-CN" altLang="en-US" sz="4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anose="02010609030101010101" pitchFamily="49" charset="-122"/>
                <a:ea typeface="楷体_GB2312" panose="02010609030101010101" pitchFamily="49" charset="-122"/>
                <a:cs typeface="+mn-cs"/>
              </a:rPr>
              <a:t>有关夜空</a:t>
            </a:r>
            <a:r>
              <a:rPr kumimoji="0" lang="zh-CN" altLang="en-US" sz="3465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anose="02010609030101010101" pitchFamily="49" charset="-122"/>
                <a:ea typeface="楷体_GB2312" panose="02010609030101010101" pitchFamily="49" charset="-122"/>
                <a:cs typeface="+mn-cs"/>
              </a:rPr>
              <a:t>的诗。</a:t>
            </a:r>
            <a:endParaRPr kumimoji="0" lang="zh-CN" altLang="en-US" sz="3465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_GB2312" panose="02010609030101010101" pitchFamily="49" charset="-122"/>
              <a:ea typeface="楷体_GB2312" panose="0201060903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4337" name="组合 3"/>
          <p:cNvGrpSpPr/>
          <p:nvPr/>
        </p:nvGrpSpPr>
        <p:grpSpPr>
          <a:xfrm>
            <a:off x="245533" y="351367"/>
            <a:ext cx="2749551" cy="726017"/>
            <a:chOff x="1438698" y="982657"/>
            <a:chExt cx="2498303" cy="616461"/>
          </a:xfrm>
        </p:grpSpPr>
        <p:pic>
          <p:nvPicPr>
            <p:cNvPr id="14338" name="图片 1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527259" y="991683"/>
              <a:ext cx="2409742" cy="60743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4339" name="文本框 2"/>
            <p:cNvSpPr txBox="1"/>
            <p:nvPr/>
          </p:nvSpPr>
          <p:spPr>
            <a:xfrm>
              <a:off x="1438698" y="982657"/>
              <a:ext cx="2076874" cy="56128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 algn="ctr"/>
              <a:r>
                <a:rPr lang="zh-CN" altLang="en-US" sz="3735" b="1" dirty="0">
                  <a:solidFill>
                    <a:srgbClr val="0070C0"/>
                  </a:solidFill>
                  <a:latin typeface="黑体" panose="02010600030101010101" pitchFamily="2" charset="-122"/>
                  <a:ea typeface="黑体" panose="02010600030101010101" pitchFamily="2" charset="-122"/>
                </a:rPr>
                <a:t>整体感知</a:t>
              </a:r>
              <a:endParaRPr lang="zh-CN" altLang="en-US" sz="3735" b="1" dirty="0">
                <a:solidFill>
                  <a:srgbClr val="0070C0"/>
                </a:solidFill>
                <a:latin typeface="黑体" panose="02010600030101010101" pitchFamily="2" charset="-122"/>
                <a:ea typeface="黑体" panose="02010600030101010101" pitchFamily="2" charset="-122"/>
              </a:endParaRPr>
            </a:p>
          </p:txBody>
        </p:sp>
      </p:grpSp>
      <p:sp>
        <p:nvSpPr>
          <p:cNvPr id="14340" name="文本框 5"/>
          <p:cNvSpPr txBox="1"/>
          <p:nvPr/>
        </p:nvSpPr>
        <p:spPr>
          <a:xfrm>
            <a:off x="1049867" y="1407584"/>
            <a:ext cx="10560051" cy="259588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>
            <a:spAutoFit/>
          </a:bodyPr>
          <a:p>
            <a:pPr lvl="0" indent="0">
              <a:spcBef>
                <a:spcPts val="600"/>
              </a:spcBef>
            </a:pPr>
            <a:r>
              <a:rPr lang="zh-CN" altLang="en-US" sz="3465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阅读课文思考：</a:t>
            </a:r>
            <a:endParaRPr lang="en-US" altLang="zh-CN" sz="3465" b="1" dirty="0"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 lvl="0" indent="0">
              <a:spcBef>
                <a:spcPts val="600"/>
              </a:spcBef>
            </a:pPr>
            <a:r>
              <a:rPr lang="zh-CN" altLang="en-US" sz="3465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   </a:t>
            </a:r>
            <a:r>
              <a:rPr lang="zh-CN" altLang="en-US" sz="66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 </a:t>
            </a:r>
            <a:r>
              <a:rPr lang="zh-CN" altLang="en-US" sz="6600" b="1" u="sng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朗读</a:t>
            </a:r>
            <a:r>
              <a:rPr lang="zh-CN" altLang="en-US" sz="5865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课文，读准字音，初步理解诗文内容。</a:t>
            </a:r>
            <a:endParaRPr lang="zh-CN" altLang="en-US" sz="5865" b="1" dirty="0"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3" name="矩形 1"/>
          <p:cNvSpPr/>
          <p:nvPr/>
        </p:nvSpPr>
        <p:spPr>
          <a:xfrm>
            <a:off x="97155" y="120650"/>
            <a:ext cx="11863070" cy="10972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lnSpc>
                <a:spcPct val="15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   </a:t>
            </a:r>
            <a:r>
              <a:rPr lang="zh-CN" altLang="en-US" sz="36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抓住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题目</a:t>
            </a:r>
            <a:r>
              <a:rPr lang="zh-CN" altLang="en-US" sz="36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，解读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诗文：</a:t>
            </a:r>
            <a:endParaRPr lang="zh-CN" altLang="en-US" sz="44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7155" y="3067050"/>
            <a:ext cx="11863070" cy="30403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lnSpc>
                <a:spcPct val="110000"/>
              </a:lnSpc>
            </a:pPr>
            <a:r>
              <a:rPr lang="en-US" altLang="zh-CN" sz="360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1.</a:t>
            </a:r>
            <a:r>
              <a:rPr lang="zh-CN" altLang="en-US" sz="36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为了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引出</a:t>
            </a:r>
            <a:r>
              <a:rPr lang="zh-CN" altLang="en-US" sz="36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天上的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街市</a:t>
            </a:r>
            <a:r>
              <a:rPr lang="zh-CN" altLang="en-US" sz="36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及在那里闲游的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人们</a:t>
            </a:r>
            <a:r>
              <a:rPr lang="zh-CN" altLang="en-US" sz="36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丰裕的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物质生活</a:t>
            </a:r>
            <a:r>
              <a:rPr lang="zh-CN" altLang="en-US" sz="36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、自由自在的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精神生活。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向往 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②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不满</a:t>
            </a:r>
            <a:endParaRPr lang="zh-CN" altLang="en-US" sz="3600" b="1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indent="0">
              <a:lnSpc>
                <a:spcPct val="110000"/>
              </a:lnSpc>
            </a:pPr>
            <a:r>
              <a:rPr lang="en-US" altLang="zh-CN" sz="360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2.</a:t>
            </a:r>
            <a:r>
              <a:rPr lang="zh-CN" altLang="en-US" sz="3600" b="1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诗人由地上的街灯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联想</a:t>
            </a:r>
            <a:r>
              <a:rPr lang="zh-CN" altLang="en-US" sz="3600" b="1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到天上的明星</a:t>
            </a:r>
            <a:r>
              <a:rPr lang="zh-CN" altLang="en-US" sz="36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，</a:t>
            </a:r>
            <a:r>
              <a:rPr lang="zh-CN" altLang="en-US" sz="3600" b="1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又由天上的明星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联想</a:t>
            </a:r>
            <a:r>
              <a:rPr lang="zh-CN" altLang="en-US" sz="3600" b="1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出天上的街灯</a:t>
            </a:r>
            <a:r>
              <a:rPr lang="zh-CN" altLang="en-US" sz="36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，</a:t>
            </a:r>
            <a:r>
              <a:rPr lang="zh-CN" altLang="en-US" sz="3600" b="1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进而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想象</a:t>
            </a:r>
            <a:r>
              <a:rPr lang="zh-CN" altLang="en-US" sz="3600" b="1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天上应该有街市</a:t>
            </a:r>
            <a:r>
              <a:rPr lang="zh-CN" altLang="en-US" sz="360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。</a:t>
            </a:r>
            <a:endParaRPr lang="zh-CN" altLang="en-US" sz="360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07365" y="1217930"/>
            <a:ext cx="11042650" cy="14325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360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诗题为</a:t>
            </a:r>
            <a:r>
              <a:rPr lang="en-US" altLang="zh-CN" sz="44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“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天上的街市</a:t>
            </a:r>
            <a:r>
              <a:rPr lang="en-US" altLang="zh-CN" sz="44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”</a:t>
            </a:r>
            <a:r>
              <a:rPr lang="zh-CN" altLang="en-US" sz="360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，第一节为什么要写</a:t>
            </a:r>
            <a:r>
              <a:rPr lang="en-US" altLang="zh-CN" sz="44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“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街灯</a:t>
            </a:r>
            <a:r>
              <a:rPr lang="en-US" altLang="zh-CN" sz="44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”“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明星</a:t>
            </a:r>
            <a:r>
              <a:rPr lang="en-US" altLang="zh-CN" sz="44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”</a:t>
            </a:r>
            <a:r>
              <a:rPr lang="zh-CN" altLang="en-US" sz="360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，它们之间有什么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内在联系</a:t>
            </a:r>
            <a:r>
              <a:rPr lang="zh-CN" altLang="en-US" sz="360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？</a:t>
            </a:r>
            <a:endParaRPr lang="zh-CN" altLang="en-US" sz="360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1" name="矩形 2"/>
          <p:cNvSpPr/>
          <p:nvPr/>
        </p:nvSpPr>
        <p:spPr>
          <a:xfrm>
            <a:off x="406400" y="266700"/>
            <a:ext cx="11381317" cy="8718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 algn="ctr">
              <a:lnSpc>
                <a:spcPct val="120000"/>
              </a:lnSpc>
            </a:pPr>
            <a:r>
              <a:rPr lang="zh-CN" altLang="en-US" sz="4265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第</a:t>
            </a:r>
            <a:r>
              <a:rPr lang="en-US" altLang="zh-CN" sz="4265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1</a:t>
            </a:r>
            <a:r>
              <a:rPr lang="zh-CN" altLang="en-US" sz="4265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节诗运用了什么修辞手法？有什么作用？</a:t>
            </a:r>
            <a:endParaRPr lang="zh-CN" altLang="en-US" sz="4265" b="1" dirty="0"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2339" y="1432560"/>
            <a:ext cx="12026900" cy="48463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lnSpc>
                <a:spcPct val="12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   </a:t>
            </a:r>
            <a:r>
              <a:rPr lang="zh-CN" altLang="en-US" sz="4265" b="1" dirty="0">
                <a:solidFill>
                  <a:srgbClr val="0000FF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前两句的</a:t>
            </a:r>
            <a:r>
              <a:rPr lang="zh-CN" altLang="en-US" sz="4265" b="1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比喻</a:t>
            </a:r>
            <a:r>
              <a:rPr lang="zh-CN" altLang="en-US" sz="4265" b="1" dirty="0">
                <a:solidFill>
                  <a:srgbClr val="0000FF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，</a:t>
            </a:r>
            <a:r>
              <a:rPr lang="zh-CN" altLang="en-US" sz="4265" b="1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本体</a:t>
            </a:r>
            <a:r>
              <a:rPr lang="zh-CN" altLang="en-US" sz="4265" b="1" dirty="0">
                <a:solidFill>
                  <a:srgbClr val="0000FF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是“街灯”，</a:t>
            </a:r>
            <a:r>
              <a:rPr lang="zh-CN" altLang="en-US" sz="4265" b="1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喻体</a:t>
            </a:r>
            <a:r>
              <a:rPr lang="zh-CN" altLang="en-US" sz="4265" b="1" dirty="0">
                <a:solidFill>
                  <a:srgbClr val="0000FF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是“明星”。后两句的比喻，本体是“明星”，喻体是“街灯”。</a:t>
            </a:r>
            <a:endParaRPr lang="zh-CN" altLang="en-US" sz="4265" b="1" dirty="0">
              <a:solidFill>
                <a:srgbClr val="0000FF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 lvl="0" indent="0">
              <a:lnSpc>
                <a:spcPct val="120000"/>
              </a:lnSpc>
            </a:pPr>
            <a:r>
              <a:rPr lang="zh-CN" altLang="en-US" sz="4265" b="1" dirty="0">
                <a:solidFill>
                  <a:srgbClr val="0000FF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  </a:t>
            </a:r>
            <a:r>
              <a:rPr lang="zh-CN" altLang="en-US" sz="4265" b="1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街灯像明星，明星像街灯</a:t>
            </a:r>
            <a:r>
              <a:rPr lang="zh-CN" altLang="en-US" sz="4265" b="1" dirty="0">
                <a:solidFill>
                  <a:srgbClr val="0000FF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，这样回环往复的</a:t>
            </a:r>
            <a:r>
              <a:rPr lang="zh-CN" altLang="en-US" sz="4400" b="1" dirty="0">
                <a:solidFill>
                  <a:srgbClr val="0000FF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互喻</a:t>
            </a:r>
            <a:r>
              <a:rPr lang="zh-CN" altLang="en-US" sz="4265" b="1" dirty="0">
                <a:solidFill>
                  <a:srgbClr val="0000FF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，</a:t>
            </a:r>
            <a:r>
              <a:rPr lang="zh-CN" altLang="en-US" sz="4400" b="1" dirty="0">
                <a:solidFill>
                  <a:srgbClr val="0000FF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相映成趣</a:t>
            </a:r>
            <a:r>
              <a:rPr lang="zh-CN" altLang="en-US" sz="4265" b="1" dirty="0">
                <a:solidFill>
                  <a:srgbClr val="0000FF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，</a:t>
            </a:r>
            <a:r>
              <a:rPr lang="zh-CN" altLang="en-US" sz="44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创造了</a:t>
            </a:r>
            <a:r>
              <a:rPr lang="zh-CN" altLang="en-US" sz="4265" b="1" dirty="0">
                <a:solidFill>
                  <a:srgbClr val="0000FF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一个充满幻想、充满诗情画意的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美妙意境</a:t>
            </a:r>
            <a:r>
              <a:rPr lang="zh-CN" altLang="en-US" sz="4265" b="1" dirty="0">
                <a:solidFill>
                  <a:srgbClr val="0000FF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。</a:t>
            </a:r>
            <a:endParaRPr lang="zh-CN" altLang="en-US" sz="4265" b="1" dirty="0">
              <a:solidFill>
                <a:srgbClr val="0000FF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3" name="矩形 1"/>
          <p:cNvSpPr/>
          <p:nvPr/>
        </p:nvSpPr>
        <p:spPr>
          <a:xfrm>
            <a:off x="97155" y="120650"/>
            <a:ext cx="11863070" cy="10972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lnSpc>
                <a:spcPct val="15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   </a:t>
            </a:r>
            <a:r>
              <a:rPr lang="zh-CN" altLang="en-US" sz="36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抓住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题目</a:t>
            </a:r>
            <a:r>
              <a:rPr lang="zh-CN" altLang="en-US" sz="36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，解读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诗文：</a:t>
            </a:r>
            <a:endParaRPr lang="zh-CN" altLang="en-US" sz="44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22885" y="2849880"/>
            <a:ext cx="11863070" cy="246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lnSpc>
                <a:spcPct val="130000"/>
              </a:lnSpc>
            </a:pPr>
            <a:r>
              <a:rPr lang="en-US" altLang="zh-CN" sz="400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1.</a:t>
            </a:r>
            <a:r>
              <a:rPr lang="zh-CN" altLang="en-US" sz="4000" b="1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物：</a:t>
            </a:r>
            <a:endParaRPr lang="zh-CN" altLang="en-US" sz="4000" b="1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indent="0">
              <a:lnSpc>
                <a:spcPct val="130000"/>
              </a:lnSpc>
            </a:pPr>
            <a:r>
              <a:rPr lang="en-US" altLang="zh-CN" sz="400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2.</a:t>
            </a:r>
            <a:r>
              <a:rPr lang="zh-CN" altLang="en-US" sz="4000" b="1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人：</a:t>
            </a:r>
            <a:br>
              <a:rPr lang="zh-CN" altLang="en-US" sz="4000" b="1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</a:br>
            <a:r>
              <a:rPr lang="en-US" altLang="zh-CN" sz="4000" b="1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3.</a:t>
            </a:r>
            <a:r>
              <a:rPr lang="zh-CN" altLang="en-US" sz="4000" b="1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事：</a:t>
            </a:r>
            <a:endParaRPr lang="zh-CN" altLang="en-US" sz="4000" b="1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99440" y="1217930"/>
            <a:ext cx="11110595" cy="14325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44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第二节到第四节</a:t>
            </a:r>
            <a:r>
              <a:rPr lang="zh-CN" altLang="en-US" sz="360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写了</a:t>
            </a:r>
            <a:r>
              <a:rPr lang="en-US" altLang="zh-CN" sz="360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“</a:t>
            </a:r>
            <a:r>
              <a:rPr lang="zh-CN" altLang="en-US" sz="360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天上的街市</a:t>
            </a:r>
            <a:r>
              <a:rPr lang="en-US" altLang="zh-CN" sz="360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”</a:t>
            </a:r>
            <a:r>
              <a:rPr lang="zh-CN" altLang="en-US" sz="360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里怎样的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物、人、事</a:t>
            </a:r>
            <a:r>
              <a:rPr lang="zh-CN" altLang="en-US" sz="360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？可见天上人们生活的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特点</a:t>
            </a:r>
            <a:r>
              <a:rPr lang="zh-CN" altLang="en-US" sz="360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是什么？</a:t>
            </a:r>
            <a:endParaRPr lang="zh-CN" altLang="en-US" sz="360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506970" y="3267710"/>
            <a:ext cx="4086225" cy="2286000"/>
          </a:xfrm>
          <a:prstGeom prst="rect">
            <a:avLst/>
          </a:prstGeom>
          <a:noFill/>
          <a:ln w="9525">
            <a:solidFill>
              <a:srgbClr val="002060"/>
            </a:solidFill>
          </a:ln>
        </p:spPr>
        <p:txBody>
          <a:bodyPr wrap="square" anchor="t">
            <a:spAutoFit/>
          </a:bodyPr>
          <a:p>
            <a:pPr lvl="0" indent="0" algn="ctr"/>
            <a:r>
              <a:rPr lang="zh-CN" altLang="en-US" sz="4800" b="1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特点：</a:t>
            </a:r>
            <a:endParaRPr lang="zh-CN" altLang="en-US" sz="4800" b="1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indent="0"/>
            <a:r>
              <a:rPr lang="zh-CN" altLang="en-US" sz="4800" b="1" u="sng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物质生活</a:t>
            </a:r>
            <a:r>
              <a:rPr lang="zh-CN" altLang="en-US" sz="48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丰裕</a:t>
            </a:r>
            <a:endParaRPr lang="zh-CN" altLang="en-US" sz="4800" b="1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indent="0"/>
            <a:r>
              <a:rPr lang="zh-CN" altLang="en-US" sz="4800" b="1" u="sng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精神生活</a:t>
            </a:r>
            <a:r>
              <a:rPr lang="zh-CN" altLang="en-US" sz="48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自由</a:t>
            </a:r>
            <a:endParaRPr lang="zh-CN" altLang="en-US" sz="4800" b="1" u="sng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562100" y="2941320"/>
            <a:ext cx="4350385" cy="7620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世上没有的珍奇</a:t>
            </a:r>
            <a:endParaRPr lang="zh-CN" altLang="en-US" sz="4400" b="1" u="sng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712595" y="3703320"/>
            <a:ext cx="2708910" cy="7620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牛郎织女</a:t>
            </a:r>
            <a:endParaRPr lang="zh-CN" altLang="en-US" sz="4400" b="1" u="sng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712595" y="4556760"/>
            <a:ext cx="5271770" cy="7620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闲游、提着灯笼在走</a:t>
            </a:r>
            <a:endParaRPr lang="zh-CN" altLang="en-US" sz="4400" b="1" u="sng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3" name="矩形 1"/>
          <p:cNvSpPr/>
          <p:nvPr/>
        </p:nvSpPr>
        <p:spPr>
          <a:xfrm>
            <a:off x="97155" y="120650"/>
            <a:ext cx="11863070" cy="10972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lnSpc>
                <a:spcPct val="15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   </a:t>
            </a:r>
            <a:r>
              <a:rPr lang="zh-CN" altLang="en-US" sz="36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抓住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题目</a:t>
            </a:r>
            <a:r>
              <a:rPr lang="zh-CN" altLang="en-US" sz="36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，解读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诗文：</a:t>
            </a:r>
            <a:endParaRPr lang="zh-CN" altLang="en-US" sz="44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66090" y="2513965"/>
            <a:ext cx="11259820" cy="29063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lnSpc>
                <a:spcPct val="110000"/>
              </a:lnSpc>
            </a:pPr>
            <a:r>
              <a:rPr lang="en-US" altLang="zh-CN" sz="44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r>
              <a:rPr lang="en-US" altLang="zh-CN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“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朵</a:t>
            </a:r>
            <a:r>
              <a:rPr lang="en-US" altLang="zh-CN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”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是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花儿的量词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，用来描述天上的流星，意味着诗人认为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天上的生活像花儿一般美好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，委婉地表达了诗人对天上</a:t>
            </a:r>
            <a:r>
              <a:rPr lang="zh-CN" altLang="en-US" sz="3600" b="1" u="sng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物质充裕而精神自由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的美好生活的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向往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，对黑暗现实的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不满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，对人间丑陋的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憎恶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。</a:t>
            </a:r>
            <a:endParaRPr lang="zh-CN" altLang="en-US" sz="3600" b="1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47980" y="1217930"/>
            <a:ext cx="11612245" cy="7620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360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你认为应该</a:t>
            </a:r>
            <a:r>
              <a:rPr lang="zh-CN" altLang="en-US" sz="440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如何理解</a:t>
            </a:r>
            <a:r>
              <a:rPr lang="en-US" altLang="zh-CN" sz="360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“</a:t>
            </a:r>
            <a:r>
              <a:rPr lang="zh-CN" altLang="en-US" sz="360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那朵流星</a:t>
            </a:r>
            <a:r>
              <a:rPr lang="en-US" altLang="zh-CN" sz="360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”</a:t>
            </a:r>
            <a:r>
              <a:rPr lang="zh-CN" altLang="en-US" sz="360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中的量词</a:t>
            </a:r>
            <a:r>
              <a:rPr lang="en-US" altLang="zh-CN" sz="360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“</a:t>
            </a:r>
            <a:r>
              <a:rPr lang="zh-CN" altLang="en-US" sz="440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朵</a:t>
            </a:r>
            <a:r>
              <a:rPr lang="en-US" altLang="zh-CN" sz="360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”</a:t>
            </a:r>
            <a:r>
              <a:rPr lang="zh-CN" altLang="en-US" sz="360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？</a:t>
            </a:r>
            <a:endParaRPr lang="zh-CN" altLang="en-US" sz="3600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7409" name="组合 3"/>
          <p:cNvGrpSpPr/>
          <p:nvPr/>
        </p:nvGrpSpPr>
        <p:grpSpPr>
          <a:xfrm>
            <a:off x="228600" y="201084"/>
            <a:ext cx="2749551" cy="726016"/>
            <a:chOff x="1438698" y="982657"/>
            <a:chExt cx="2498303" cy="616461"/>
          </a:xfrm>
        </p:grpSpPr>
        <p:pic>
          <p:nvPicPr>
            <p:cNvPr id="17410" name="图片 1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527259" y="991683"/>
              <a:ext cx="2409742" cy="60743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7411" name="文本框 2"/>
            <p:cNvSpPr txBox="1"/>
            <p:nvPr/>
          </p:nvSpPr>
          <p:spPr>
            <a:xfrm>
              <a:off x="1438698" y="982657"/>
              <a:ext cx="2076874" cy="56128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 algn="ctr"/>
              <a:r>
                <a:rPr lang="zh-CN" altLang="en-US" sz="3735" b="1" dirty="0">
                  <a:solidFill>
                    <a:srgbClr val="0070C0"/>
                  </a:solidFill>
                  <a:latin typeface="黑体" panose="02010600030101010101" pitchFamily="2" charset="-122"/>
                  <a:ea typeface="黑体" panose="02010600030101010101" pitchFamily="2" charset="-122"/>
                </a:rPr>
                <a:t>背景链接</a:t>
              </a:r>
              <a:endParaRPr lang="zh-CN" altLang="en-US" sz="3735" b="1" dirty="0">
                <a:solidFill>
                  <a:srgbClr val="0070C0"/>
                </a:solidFill>
                <a:latin typeface="黑体" panose="02010600030101010101" pitchFamily="2" charset="-122"/>
                <a:ea typeface="黑体" panose="02010600030101010101" pitchFamily="2" charset="-122"/>
              </a:endParaRPr>
            </a:p>
          </p:txBody>
        </p:sp>
      </p:grpSp>
      <p:sp>
        <p:nvSpPr>
          <p:cNvPr id="17412" name="矩形 4"/>
          <p:cNvSpPr/>
          <p:nvPr/>
        </p:nvSpPr>
        <p:spPr>
          <a:xfrm>
            <a:off x="107951" y="728133"/>
            <a:ext cx="11976100" cy="55359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lnSpc>
                <a:spcPct val="130000"/>
              </a:lnSpc>
              <a:spcBef>
                <a:spcPts val="12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   </a:t>
            </a:r>
            <a:r>
              <a:rPr lang="en-US" altLang="zh-CN" sz="3735" b="1" dirty="0">
                <a:latin typeface="黑体" panose="02010600030101010101" pitchFamily="2" charset="-122"/>
                <a:ea typeface="黑体" panose="02010600030101010101" pitchFamily="2" charset="-122"/>
              </a:rPr>
              <a:t>《</a:t>
            </a:r>
            <a:r>
              <a:rPr lang="zh-CN" altLang="en-US" sz="3735" b="1" dirty="0">
                <a:latin typeface="黑体" panose="02010600030101010101" pitchFamily="2" charset="-122"/>
                <a:ea typeface="黑体" panose="02010600030101010101" pitchFamily="2" charset="-122"/>
              </a:rPr>
              <a:t>天上的街市</a:t>
            </a:r>
            <a:r>
              <a:rPr lang="en-US" altLang="zh-CN" sz="3735" b="1" dirty="0">
                <a:latin typeface="黑体" panose="02010600030101010101" pitchFamily="2" charset="-122"/>
                <a:ea typeface="黑体" panose="02010600030101010101" pitchFamily="2" charset="-122"/>
              </a:rPr>
              <a:t>》</a:t>
            </a:r>
            <a:r>
              <a:rPr lang="zh-CN" altLang="en-US" sz="3735" b="1" dirty="0">
                <a:latin typeface="黑体" panose="02010600030101010101" pitchFamily="2" charset="-122"/>
                <a:ea typeface="黑体" panose="02010600030101010101" pitchFamily="2" charset="-122"/>
              </a:rPr>
              <a:t>这首诗选自</a:t>
            </a:r>
            <a:r>
              <a:rPr lang="en-US" altLang="zh-CN" sz="3735" b="1" dirty="0">
                <a:latin typeface="黑体" panose="02010600030101010101" pitchFamily="2" charset="-122"/>
                <a:ea typeface="黑体" panose="02010600030101010101" pitchFamily="2" charset="-122"/>
              </a:rPr>
              <a:t>《</a:t>
            </a:r>
            <a:r>
              <a:rPr lang="zh-CN" altLang="en-US" sz="3735" b="1" dirty="0">
                <a:latin typeface="黑体" panose="02010600030101010101" pitchFamily="2" charset="-122"/>
                <a:ea typeface="黑体" panose="02010600030101010101" pitchFamily="2" charset="-122"/>
              </a:rPr>
              <a:t>郭沫若全集</a:t>
            </a:r>
            <a:r>
              <a:rPr lang="en-US" altLang="zh-CN" sz="3735" b="1" dirty="0">
                <a:latin typeface="黑体" panose="02010600030101010101" pitchFamily="2" charset="-122"/>
                <a:ea typeface="黑体" panose="02010600030101010101" pitchFamily="2" charset="-122"/>
              </a:rPr>
              <a:t>·</a:t>
            </a:r>
            <a:r>
              <a:rPr lang="zh-CN" altLang="en-US" sz="3735" b="1" dirty="0">
                <a:latin typeface="黑体" panose="02010600030101010101" pitchFamily="2" charset="-122"/>
                <a:ea typeface="黑体" panose="02010600030101010101" pitchFamily="2" charset="-122"/>
              </a:rPr>
              <a:t>文学编</a:t>
            </a:r>
            <a:r>
              <a:rPr lang="en-US" altLang="zh-CN" sz="3735" b="1" dirty="0">
                <a:latin typeface="黑体" panose="02010600030101010101" pitchFamily="2" charset="-122"/>
                <a:ea typeface="黑体" panose="02010600030101010101" pitchFamily="2" charset="-122"/>
              </a:rPr>
              <a:t>》</a:t>
            </a:r>
            <a:r>
              <a:rPr lang="zh-CN" altLang="en-US" sz="3735" b="1" dirty="0">
                <a:latin typeface="黑体" panose="02010600030101010101" pitchFamily="2" charset="-122"/>
                <a:ea typeface="黑体" panose="02010600030101010101" pitchFamily="2" charset="-122"/>
              </a:rPr>
              <a:t>第一卷（人民文学出版社</a:t>
            </a:r>
            <a:r>
              <a:rPr lang="en-US" altLang="zh-CN" sz="3735" b="1" dirty="0">
                <a:latin typeface="黑体" panose="02010600030101010101" pitchFamily="2" charset="-122"/>
                <a:ea typeface="黑体" panose="02010600030101010101" pitchFamily="2" charset="-122"/>
              </a:rPr>
              <a:t>1982</a:t>
            </a:r>
            <a:r>
              <a:rPr lang="zh-CN" altLang="en-US" sz="3735" b="1" dirty="0">
                <a:latin typeface="黑体" panose="02010600030101010101" pitchFamily="2" charset="-122"/>
                <a:ea typeface="黑体" panose="02010600030101010101" pitchFamily="2" charset="-122"/>
              </a:rPr>
              <a:t>年版）。略有改动。</a:t>
            </a:r>
            <a:r>
              <a:rPr lang="en-US" altLang="zh-CN" sz="3735" b="1" dirty="0">
                <a:latin typeface="黑体" panose="02010600030101010101" pitchFamily="2" charset="-122"/>
                <a:ea typeface="黑体" panose="02010600030101010101" pitchFamily="2" charset="-122"/>
              </a:rPr>
              <a:t>20</a:t>
            </a:r>
            <a:r>
              <a:rPr lang="zh-CN" altLang="en-US" sz="3735" b="1" dirty="0">
                <a:latin typeface="黑体" panose="02010600030101010101" pitchFamily="2" charset="-122"/>
                <a:ea typeface="黑体" panose="02010600030101010101" pitchFamily="2" charset="-122"/>
              </a:rPr>
              <a:t>世纪</a:t>
            </a:r>
            <a:r>
              <a:rPr lang="en-US" altLang="zh-CN" sz="3735" b="1" dirty="0">
                <a:latin typeface="黑体" panose="02010600030101010101" pitchFamily="2" charset="-122"/>
                <a:ea typeface="黑体" panose="02010600030101010101" pitchFamily="2" charset="-122"/>
              </a:rPr>
              <a:t>20</a:t>
            </a:r>
            <a:r>
              <a:rPr lang="zh-CN" altLang="en-US" sz="3735" b="1" dirty="0">
                <a:latin typeface="黑体" panose="02010600030101010101" pitchFamily="2" charset="-122"/>
                <a:ea typeface="黑体" panose="02010600030101010101" pitchFamily="2" charset="-122"/>
              </a:rPr>
              <a:t>年代初期，五四运动的洪波已经消退。半殖民地半封建的中国依旧被帝国主义列强和各派军阀窒息着。诗人在</a:t>
            </a:r>
            <a:r>
              <a:rPr lang="zh-CN" altLang="en-US" sz="44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苦闷</a:t>
            </a:r>
            <a:r>
              <a:rPr lang="zh-CN" altLang="en-US" sz="3735" b="1" dirty="0">
                <a:latin typeface="黑体" panose="02010600030101010101" pitchFamily="2" charset="-122"/>
                <a:ea typeface="黑体" panose="02010600030101010101" pitchFamily="2" charset="-122"/>
              </a:rPr>
              <a:t>中彷徨。他</a:t>
            </a:r>
            <a:r>
              <a:rPr lang="zh-CN" altLang="en-US" sz="44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不满现实</a:t>
            </a:r>
            <a:r>
              <a:rPr lang="zh-CN" altLang="en-US" sz="3735" b="1" dirty="0">
                <a:latin typeface="黑体" panose="02010600030101010101" pitchFamily="2" charset="-122"/>
                <a:ea typeface="黑体" panose="02010600030101010101" pitchFamily="2" charset="-122"/>
              </a:rPr>
              <a:t>，热烈地</a:t>
            </a:r>
            <a:r>
              <a:rPr lang="zh-CN" altLang="en-US" sz="44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憧憬着美好的未来</a:t>
            </a:r>
            <a:r>
              <a:rPr lang="zh-CN" altLang="en-US" sz="3735" b="1" dirty="0">
                <a:latin typeface="黑体" panose="02010600030101010101" pitchFamily="2" charset="-122"/>
                <a:ea typeface="黑体" panose="02010600030101010101" pitchFamily="2" charset="-122"/>
              </a:rPr>
              <a:t>。在灿烂星空的诱发下，写下了浪漫气息浓郁的诗，这些诗收录在诗集</a:t>
            </a:r>
            <a:r>
              <a:rPr lang="en-US" altLang="zh-CN" sz="3735" b="1" dirty="0">
                <a:latin typeface="黑体" panose="02010600030101010101" pitchFamily="2" charset="-122"/>
                <a:ea typeface="黑体" panose="02010600030101010101" pitchFamily="2" charset="-122"/>
              </a:rPr>
              <a:t>《</a:t>
            </a:r>
            <a:r>
              <a:rPr lang="zh-CN" altLang="en-US" sz="3735" b="1" dirty="0">
                <a:latin typeface="黑体" panose="02010600030101010101" pitchFamily="2" charset="-122"/>
                <a:ea typeface="黑体" panose="02010600030101010101" pitchFamily="2" charset="-122"/>
              </a:rPr>
              <a:t>星空</a:t>
            </a:r>
            <a:r>
              <a:rPr lang="en-US" altLang="zh-CN" sz="3735" b="1" dirty="0">
                <a:latin typeface="黑体" panose="02010600030101010101" pitchFamily="2" charset="-122"/>
                <a:ea typeface="黑体" panose="02010600030101010101" pitchFamily="2" charset="-122"/>
              </a:rPr>
              <a:t>》</a:t>
            </a:r>
            <a:r>
              <a:rPr lang="zh-CN" altLang="en-US" sz="3735" b="1" dirty="0">
                <a:latin typeface="黑体" panose="02010600030101010101" pitchFamily="2" charset="-122"/>
                <a:ea typeface="黑体" panose="02010600030101010101" pitchFamily="2" charset="-122"/>
              </a:rPr>
              <a:t>里。</a:t>
            </a:r>
            <a:endParaRPr lang="zh-CN" altLang="en-US" sz="3735" b="1" dirty="0"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7409" name="组合 3"/>
          <p:cNvGrpSpPr/>
          <p:nvPr/>
        </p:nvGrpSpPr>
        <p:grpSpPr>
          <a:xfrm>
            <a:off x="228600" y="201084"/>
            <a:ext cx="2749551" cy="726016"/>
            <a:chOff x="1438698" y="982657"/>
            <a:chExt cx="2498303" cy="616461"/>
          </a:xfrm>
        </p:grpSpPr>
        <p:pic>
          <p:nvPicPr>
            <p:cNvPr id="17410" name="图片 1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527259" y="991683"/>
              <a:ext cx="2409742" cy="60743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7411" name="文本框 2"/>
            <p:cNvSpPr txBox="1"/>
            <p:nvPr/>
          </p:nvSpPr>
          <p:spPr>
            <a:xfrm>
              <a:off x="1438698" y="982657"/>
              <a:ext cx="2076874" cy="56128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 algn="ctr"/>
              <a:r>
                <a:rPr lang="zh-CN" altLang="en-US" sz="3735" b="1" dirty="0">
                  <a:solidFill>
                    <a:srgbClr val="0070C0"/>
                  </a:solidFill>
                  <a:latin typeface="黑体" panose="02010600030101010101" pitchFamily="2" charset="-122"/>
                  <a:ea typeface="黑体" panose="02010600030101010101" pitchFamily="2" charset="-122"/>
                </a:rPr>
                <a:t>背景链接</a:t>
              </a:r>
              <a:endParaRPr lang="zh-CN" altLang="en-US" sz="3735" b="1" dirty="0">
                <a:solidFill>
                  <a:srgbClr val="0070C0"/>
                </a:solidFill>
                <a:latin typeface="黑体" panose="02010600030101010101" pitchFamily="2" charset="-122"/>
                <a:ea typeface="黑体" panose="02010600030101010101" pitchFamily="2" charset="-122"/>
              </a:endParaRPr>
            </a:p>
          </p:txBody>
        </p:sp>
      </p:grpSp>
      <p:sp>
        <p:nvSpPr>
          <p:cNvPr id="17412" name="矩形 4"/>
          <p:cNvSpPr/>
          <p:nvPr/>
        </p:nvSpPr>
        <p:spPr>
          <a:xfrm>
            <a:off x="325755" y="1640840"/>
            <a:ext cx="11591290" cy="35763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lnSpc>
                <a:spcPct val="130000"/>
              </a:lnSpc>
              <a:spcBef>
                <a:spcPts val="12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   </a:t>
            </a:r>
            <a:r>
              <a:rPr lang="en-US" altLang="zh-CN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《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天上的街市</a:t>
            </a:r>
            <a:r>
              <a:rPr lang="en-US" altLang="zh-CN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》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取材于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牛郎织女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的故事，但诗人反弹琵琶，将原来的民间传说进行了大胆的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改编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。写牛郎织女在天街上的自由而美好的生活，以此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鞭挞</a:t>
            </a:r>
            <a:r>
              <a:rPr lang="zh-CN" altLang="en-US" sz="4000" b="1" u="sng" dirty="0">
                <a:latin typeface="黑体" panose="02010600030101010101" pitchFamily="2" charset="-122"/>
                <a:ea typeface="黑体" panose="02010600030101010101" pitchFamily="2" charset="-122"/>
              </a:rPr>
              <a:t>现实的丑陋与黑暗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。</a:t>
            </a:r>
            <a:endParaRPr lang="zh-CN" altLang="en-US" sz="4000" b="1" dirty="0"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 Box 4"/>
          <p:cNvSpPr txBox="1"/>
          <p:nvPr/>
        </p:nvSpPr>
        <p:spPr>
          <a:xfrm>
            <a:off x="368300" y="571500"/>
            <a:ext cx="2872740" cy="10058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 algn="ctr"/>
            <a:r>
              <a:rPr lang="zh-CN" altLang="en-US" sz="6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太阳船</a:t>
            </a:r>
            <a:endParaRPr lang="zh-CN" altLang="en-US" sz="60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 useBgFill="1">
        <p:nvSpPr>
          <p:cNvPr id="3" name="矩形 2"/>
          <p:cNvSpPr/>
          <p:nvPr/>
        </p:nvSpPr>
        <p:spPr>
          <a:xfrm>
            <a:off x="1510242" y="1696508"/>
            <a:ext cx="1964267" cy="661035"/>
          </a:xfrm>
          <a:prstGeom prst="rect">
            <a:avLst/>
          </a:prstGeom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3735" b="1" dirty="0">
                <a:solidFill>
                  <a:srgbClr val="0000FF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吴望尧</a:t>
            </a:r>
            <a:endParaRPr lang="zh-CN" altLang="en-US" sz="3735" b="1" dirty="0">
              <a:solidFill>
                <a:srgbClr val="0000FF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74085" y="82550"/>
            <a:ext cx="8605520" cy="66922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7894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75805" y="2656840"/>
            <a:ext cx="4994910" cy="36258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Text Box 14"/>
          <p:cNvSpPr txBox="1"/>
          <p:nvPr/>
        </p:nvSpPr>
        <p:spPr>
          <a:xfrm>
            <a:off x="192405" y="122555"/>
            <a:ext cx="11877675" cy="22364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 algn="l"/>
            <a:r>
              <a:rPr lang="zh-CN" altLang="en-US" sz="36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抓住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题目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，解读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诗文：</a:t>
            </a:r>
            <a:endParaRPr lang="zh-CN" altLang="en-US" sz="4400" b="1" dirty="0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indent="0" algn="l">
              <a:lnSpc>
                <a:spcPct val="110000"/>
              </a:lnSpc>
            </a:pP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思考：</a:t>
            </a:r>
            <a:r>
              <a:rPr lang="zh-CN" altLang="en-US" sz="36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诗题为</a:t>
            </a:r>
            <a:r>
              <a:rPr lang="en-US" altLang="zh-CN" sz="36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“</a:t>
            </a:r>
            <a:r>
              <a:rPr lang="zh-CN" altLang="en-US" sz="36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太阳船</a:t>
            </a:r>
            <a:r>
              <a:rPr lang="en-US" altLang="zh-CN" sz="36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”</a:t>
            </a:r>
            <a:r>
              <a:rPr lang="zh-CN" altLang="en-US" sz="36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，请问这里的</a:t>
            </a:r>
            <a:r>
              <a:rPr lang="zh-CN" altLang="en-US" sz="4400" b="1" u="sng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太阳和船</a:t>
            </a:r>
            <a:r>
              <a:rPr lang="zh-CN" altLang="en-US" sz="36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是什么</a:t>
            </a:r>
            <a:r>
              <a:rPr lang="zh-CN" altLang="en-US" sz="4400" b="1" u="sng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关系</a:t>
            </a:r>
            <a:r>
              <a:rPr lang="zh-CN" altLang="en-US" sz="36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？用了什么</a:t>
            </a:r>
            <a:r>
              <a:rPr lang="zh-CN" altLang="en-US" sz="4400" b="1" u="sng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修辞</a:t>
            </a:r>
            <a:r>
              <a:rPr lang="zh-CN" altLang="en-US" sz="36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？</a:t>
            </a:r>
            <a:endParaRPr lang="zh-CN" altLang="en-US" sz="3600" b="1" dirty="0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3" name="Text Box 14"/>
          <p:cNvSpPr txBox="1"/>
          <p:nvPr/>
        </p:nvSpPr>
        <p:spPr>
          <a:xfrm>
            <a:off x="527050" y="3429000"/>
            <a:ext cx="6380480" cy="9144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5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把太阳比作船 比喻</a:t>
            </a:r>
            <a:endParaRPr lang="zh-CN" altLang="en-US" sz="54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3" name="矩形 4"/>
          <p:cNvSpPr/>
          <p:nvPr/>
        </p:nvSpPr>
        <p:spPr>
          <a:xfrm>
            <a:off x="192405" y="1931670"/>
            <a:ext cx="5420360" cy="37490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lnSpc>
                <a:spcPct val="150000"/>
              </a:lnSpc>
            </a:pPr>
            <a:r>
              <a:rPr lang="en-US" altLang="zh-CN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1.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一条神秘的航线：</a:t>
            </a:r>
            <a:endParaRPr lang="zh-CN" altLang="en-US" sz="4000" b="1" dirty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indent="0">
              <a:lnSpc>
                <a:spcPct val="150000"/>
              </a:lnSpc>
            </a:pPr>
            <a:r>
              <a:rPr lang="en-US" altLang="zh-CN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2.</a:t>
            </a:r>
            <a:r>
              <a:rPr lang="zh-CN" altLang="en-US" sz="40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镀金的巨船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：</a:t>
            </a:r>
            <a:endParaRPr lang="zh-CN" altLang="en-US" sz="40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indent="0">
              <a:lnSpc>
                <a:spcPct val="150000"/>
              </a:lnSpc>
            </a:pPr>
            <a:r>
              <a:rPr lang="en-US" altLang="zh-CN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3.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驶过顶空的子午线：</a:t>
            </a:r>
            <a:endParaRPr lang="zh-CN" altLang="en-US" sz="4000" b="1" dirty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indent="0">
              <a:lnSpc>
                <a:spcPct val="150000"/>
              </a:lnSpc>
            </a:pPr>
            <a:r>
              <a:rPr lang="en-US" altLang="zh-CN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4.</a:t>
            </a:r>
            <a:r>
              <a:rPr lang="zh-CN" altLang="en-US" sz="40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扯下了帆：</a:t>
            </a:r>
            <a:endParaRPr lang="zh-CN" altLang="en-US" sz="4000" b="1" u="sng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2" name="Text Box 14"/>
          <p:cNvSpPr txBox="1"/>
          <p:nvPr/>
        </p:nvSpPr>
        <p:spPr>
          <a:xfrm>
            <a:off x="192405" y="122555"/>
            <a:ext cx="11877675" cy="156591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 algn="l">
              <a:lnSpc>
                <a:spcPct val="110000"/>
              </a:lnSpc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抓住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题目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，解读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诗文：</a:t>
            </a:r>
            <a:endParaRPr lang="zh-CN" altLang="en-US" sz="4400" b="1" dirty="0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indent="0" algn="l">
              <a:lnSpc>
                <a:spcPct val="110000"/>
              </a:lnSpc>
            </a:pPr>
            <a:r>
              <a:rPr lang="zh-CN" altLang="en-US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品读第一节，</a:t>
            </a:r>
            <a:r>
              <a:rPr lang="zh-CN" altLang="en-US" sz="4400" b="1" u="sng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思考</a:t>
            </a:r>
            <a:r>
              <a:rPr lang="zh-CN" altLang="en-US" sz="36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下面几个词语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在文中的</a:t>
            </a:r>
            <a:r>
              <a:rPr lang="zh-CN" altLang="en-US" sz="4400" b="1" u="sng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含义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：</a:t>
            </a:r>
            <a:endParaRPr lang="zh-CN" altLang="en-US" sz="3600" b="1" dirty="0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3" name="Text Box 14"/>
          <p:cNvSpPr txBox="1"/>
          <p:nvPr/>
        </p:nvSpPr>
        <p:spPr>
          <a:xfrm>
            <a:off x="4658995" y="2112645"/>
            <a:ext cx="4330700" cy="762000"/>
          </a:xfrm>
          <a:prstGeom prst="rect">
            <a:avLst/>
          </a:prstGeom>
          <a:noFill/>
          <a:ln w="9525">
            <a:solidFill>
              <a:srgbClr val="002060"/>
            </a:solidFill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太阳运行的轨迹</a:t>
            </a:r>
            <a:endParaRPr lang="zh-CN" altLang="en-US" sz="44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5" name="Text Box 14"/>
          <p:cNvSpPr txBox="1"/>
          <p:nvPr/>
        </p:nvSpPr>
        <p:spPr>
          <a:xfrm>
            <a:off x="3597910" y="3048000"/>
            <a:ext cx="8354695" cy="762000"/>
          </a:xfrm>
          <a:prstGeom prst="rect">
            <a:avLst/>
          </a:prstGeom>
          <a:noFill/>
          <a:ln w="9525">
            <a:solidFill>
              <a:srgbClr val="002060"/>
            </a:solidFill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早晨刚升起的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像是镀了金光的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太阳</a:t>
            </a:r>
            <a:endParaRPr lang="zh-CN" altLang="en-US" sz="44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6" name="Text Box 14"/>
          <p:cNvSpPr txBox="1"/>
          <p:nvPr/>
        </p:nvSpPr>
        <p:spPr>
          <a:xfrm>
            <a:off x="5227955" y="3998595"/>
            <a:ext cx="4530725" cy="762000"/>
          </a:xfrm>
          <a:prstGeom prst="rect">
            <a:avLst/>
          </a:prstGeom>
          <a:noFill/>
          <a:ln w="9525">
            <a:solidFill>
              <a:srgbClr val="002060"/>
            </a:solidFill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过了正午</a:t>
            </a:r>
            <a:r>
              <a:rPr lang="en-US" altLang="zh-CN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12:00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点</a:t>
            </a:r>
            <a:endParaRPr lang="zh-CN" altLang="en-US" sz="44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7" name="Text Box 14"/>
          <p:cNvSpPr txBox="1"/>
          <p:nvPr/>
        </p:nvSpPr>
        <p:spPr>
          <a:xfrm>
            <a:off x="3597910" y="4935220"/>
            <a:ext cx="8170545" cy="1432560"/>
          </a:xfrm>
          <a:prstGeom prst="rect">
            <a:avLst/>
          </a:prstGeom>
          <a:noFill/>
          <a:ln w="9525">
            <a:solidFill>
              <a:srgbClr val="002060"/>
            </a:solidFill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指太阳过了正午，由盛转衰，像是航船扯下了帆。</a:t>
            </a:r>
            <a:endParaRPr lang="zh-CN" altLang="en-US" sz="44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5" grpId="0" bldLvl="0" animBg="1"/>
      <p:bldP spid="6" grpId="0" bldLvl="0" animBg="1"/>
      <p:bldP spid="7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3" name="矩形 4"/>
          <p:cNvSpPr/>
          <p:nvPr/>
        </p:nvSpPr>
        <p:spPr>
          <a:xfrm>
            <a:off x="462280" y="2792730"/>
            <a:ext cx="5717540" cy="32613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lnSpc>
                <a:spcPct val="130000"/>
              </a:lnSpc>
            </a:pP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白昼有一条神秘的航线，</a:t>
            </a:r>
            <a:endParaRPr lang="zh-CN" altLang="en-US" sz="4000" b="1" dirty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indent="0">
              <a:lnSpc>
                <a:spcPct val="130000"/>
              </a:lnSpc>
            </a:pP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划来只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镀金的巨船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，</a:t>
            </a:r>
            <a:endParaRPr lang="zh-CN" altLang="en-US" sz="4000" b="1" dirty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indent="0">
              <a:lnSpc>
                <a:spcPct val="130000"/>
              </a:lnSpc>
            </a:pP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当它驶过顶空的子午线，</a:t>
            </a:r>
            <a:endParaRPr lang="zh-CN" altLang="en-US" sz="4000" b="1" dirty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indent="0">
              <a:lnSpc>
                <a:spcPct val="130000"/>
              </a:lnSpc>
            </a:pP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便缓缓地扯下了帆。</a:t>
            </a:r>
            <a:endParaRPr lang="zh-CN" altLang="en-US" sz="4000" b="1" dirty="0"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pic>
        <p:nvPicPr>
          <p:cNvPr id="37894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56985" y="2506345"/>
            <a:ext cx="5713095" cy="42792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Text Box 14"/>
          <p:cNvSpPr txBox="1"/>
          <p:nvPr/>
        </p:nvSpPr>
        <p:spPr>
          <a:xfrm>
            <a:off x="8320193" y="1688466"/>
            <a:ext cx="2673351" cy="6610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sz="3735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【</a:t>
            </a:r>
            <a:r>
              <a:rPr lang="zh-CN" altLang="en-US" sz="3735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日升图</a:t>
            </a:r>
            <a:r>
              <a:rPr lang="en-US" altLang="zh-CN" sz="3735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】</a:t>
            </a:r>
            <a:endParaRPr lang="zh-CN" altLang="en-US" sz="3735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2" name="Text Box 14"/>
          <p:cNvSpPr txBox="1"/>
          <p:nvPr/>
        </p:nvSpPr>
        <p:spPr>
          <a:xfrm>
            <a:off x="44450" y="122555"/>
            <a:ext cx="12025630" cy="156591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 algn="l">
              <a:lnSpc>
                <a:spcPct val="110000"/>
              </a:lnSpc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抓住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题目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，解读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诗文：</a:t>
            </a:r>
            <a:endParaRPr lang="zh-CN" altLang="en-US" sz="4400" b="1" dirty="0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indent="0" algn="l">
              <a:lnSpc>
                <a:spcPct val="110000"/>
              </a:lnSpc>
            </a:pPr>
            <a:r>
              <a:rPr lang="zh-CN" altLang="en-US" sz="36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品读第一节，</a:t>
            </a:r>
            <a:r>
              <a:rPr lang="zh-CN" altLang="en-US" sz="4400" b="1" u="sng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思考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：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白昼划来只镀金的巨船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所指何事？</a:t>
            </a:r>
            <a:endParaRPr lang="zh-CN" altLang="en-US" sz="4400" b="1" dirty="0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5" name="Text Box 14"/>
          <p:cNvSpPr txBox="1"/>
          <p:nvPr/>
        </p:nvSpPr>
        <p:spPr>
          <a:xfrm>
            <a:off x="280035" y="1744345"/>
            <a:ext cx="7228205" cy="762000"/>
          </a:xfrm>
          <a:prstGeom prst="rect">
            <a:avLst/>
          </a:prstGeom>
          <a:noFill/>
          <a:ln w="9525">
            <a:solidFill>
              <a:srgbClr val="002060"/>
            </a:solidFill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指早晨</a:t>
            </a:r>
            <a:r>
              <a:rPr lang="zh-CN" altLang="en-US" sz="4400" b="1" u="sng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朝阳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从地平线上升起</a:t>
            </a:r>
            <a:endParaRPr lang="zh-CN" altLang="en-US" sz="44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5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" name="圆角矩形标注 23"/>
          <p:cNvSpPr/>
          <p:nvPr/>
        </p:nvSpPr>
        <p:spPr>
          <a:xfrm>
            <a:off x="71120" y="1225550"/>
            <a:ext cx="8128000" cy="721995"/>
          </a:xfrm>
          <a:prstGeom prst="wedgeRoundRectCallout">
            <a:avLst>
              <a:gd name="adj1" fmla="val -10216"/>
              <a:gd name="adj2" fmla="val 303913"/>
              <a:gd name="adj3" fmla="val 16667"/>
            </a:avLst>
          </a:prstGeom>
          <a:solidFill>
            <a:srgbClr val="CC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0030101010101" pitchFamily="2" charset="-122"/>
                <a:ea typeface="黑体" panose="02010600030101010101" pitchFamily="2" charset="-122"/>
                <a:cs typeface="+mn-cs"/>
              </a:rPr>
              <a:t>云海旁边。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黑体" panose="02010600030101010101" pitchFamily="2" charset="-122"/>
                <a:ea typeface="黑体" panose="02010600030101010101" pitchFamily="2" charset="-122"/>
                <a:cs typeface="+mn-cs"/>
              </a:rPr>
              <a:t>比喻：把天空比作海洋。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黑体" panose="02010600030101010101" pitchFamily="2" charset="-122"/>
              <a:ea typeface="黑体" panose="02010600030101010101" pitchFamily="2" charset="-122"/>
              <a:cs typeface="+mn-cs"/>
            </a:endParaRPr>
          </a:p>
        </p:txBody>
      </p:sp>
      <p:sp>
        <p:nvSpPr>
          <p:cNvPr id="38914" name="矩形 4"/>
          <p:cNvSpPr/>
          <p:nvPr/>
        </p:nvSpPr>
        <p:spPr>
          <a:xfrm>
            <a:off x="71120" y="2416175"/>
            <a:ext cx="6304280" cy="37490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lnSpc>
                <a:spcPct val="150000"/>
              </a:lnSpc>
            </a:pP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沿途它穿越紧密的光波，</a:t>
            </a:r>
            <a:endParaRPr lang="zh-CN" altLang="en-US" sz="4000" b="1" dirty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indent="0">
              <a:lnSpc>
                <a:spcPct val="150000"/>
              </a:lnSpc>
            </a:pP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或停靠于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云的海岸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，</a:t>
            </a:r>
            <a:endParaRPr lang="zh-CN" altLang="en-US" sz="4000" b="1" dirty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indent="0">
              <a:lnSpc>
                <a:spcPct val="150000"/>
              </a:lnSpc>
            </a:pP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当它卸下批闪烁的白银，</a:t>
            </a:r>
            <a:endParaRPr lang="zh-CN" altLang="en-US" sz="4000" b="1" dirty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indent="0">
              <a:lnSpc>
                <a:spcPct val="150000"/>
              </a:lnSpc>
            </a:pP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又驰向另一个港湾。</a:t>
            </a:r>
            <a:endParaRPr lang="zh-CN" altLang="en-US" sz="4000" b="1" dirty="0"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4" name="Text Box 14"/>
          <p:cNvSpPr txBox="1"/>
          <p:nvPr/>
        </p:nvSpPr>
        <p:spPr>
          <a:xfrm>
            <a:off x="8777393" y="1381760"/>
            <a:ext cx="2673351" cy="70104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【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云遮图</a:t>
            </a:r>
            <a:r>
              <a:rPr lang="en-US" altLang="zh-CN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】</a:t>
            </a:r>
            <a:endParaRPr lang="en-US" altLang="zh-CN" sz="40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pic>
        <p:nvPicPr>
          <p:cNvPr id="38916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14185" y="2260600"/>
            <a:ext cx="5255895" cy="44278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Text Box 14"/>
          <p:cNvSpPr txBox="1"/>
          <p:nvPr/>
        </p:nvSpPr>
        <p:spPr>
          <a:xfrm>
            <a:off x="44450" y="122555"/>
            <a:ext cx="12025630" cy="8286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 algn="l">
              <a:lnSpc>
                <a:spcPct val="110000"/>
              </a:lnSpc>
            </a:pPr>
            <a:r>
              <a:rPr lang="zh-CN" altLang="en-US" sz="36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品读第二节，</a:t>
            </a:r>
            <a:r>
              <a:rPr lang="zh-CN" altLang="en-US" sz="4400" b="1" u="sng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思考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：</a:t>
            </a:r>
            <a:r>
              <a:rPr lang="zh-CN" altLang="en-US" sz="4000" b="1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  <a:sym typeface="+mn-ea"/>
              </a:rPr>
              <a:t>云的海岸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所指何处？</a:t>
            </a:r>
            <a:endParaRPr lang="zh-CN" altLang="en-US" sz="4400" b="1" dirty="0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ldLvl="0" animBg="1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3" name="矩形 4"/>
          <p:cNvSpPr/>
          <p:nvPr/>
        </p:nvSpPr>
        <p:spPr>
          <a:xfrm>
            <a:off x="65405" y="1091565"/>
            <a:ext cx="5420360" cy="20116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lnSpc>
                <a:spcPct val="150000"/>
              </a:lnSpc>
            </a:pPr>
            <a:r>
              <a:rPr lang="en-US" altLang="zh-CN" sz="4400" b="1" dirty="0">
                <a:latin typeface="黑体" panose="02010600030101010101" pitchFamily="2" charset="-122"/>
                <a:ea typeface="黑体" panose="02010600030101010101" pitchFamily="2" charset="-122"/>
              </a:rPr>
              <a:t>1.</a:t>
            </a:r>
            <a:r>
              <a:rPr lang="zh-CN" altLang="en-US" sz="4400" b="1" dirty="0">
                <a:latin typeface="黑体" panose="02010600030101010101" pitchFamily="2" charset="-122"/>
                <a:ea typeface="黑体" panose="02010600030101010101" pitchFamily="2" charset="-122"/>
              </a:rPr>
              <a:t>闪烁的白银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：</a:t>
            </a:r>
            <a:endParaRPr lang="zh-CN" altLang="en-US" sz="4000" b="1" dirty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indent="0">
              <a:lnSpc>
                <a:spcPct val="150000"/>
              </a:lnSpc>
            </a:pPr>
            <a:endParaRPr lang="zh-CN" altLang="en-US" sz="4000" b="1" u="sng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2" name="Text Box 14"/>
          <p:cNvSpPr txBox="1"/>
          <p:nvPr/>
        </p:nvSpPr>
        <p:spPr>
          <a:xfrm>
            <a:off x="192405" y="122555"/>
            <a:ext cx="11877675" cy="8286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 algn="l">
              <a:lnSpc>
                <a:spcPct val="110000"/>
              </a:lnSpc>
            </a:pPr>
            <a:r>
              <a:rPr lang="zh-CN" altLang="en-US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品读第二节，</a:t>
            </a:r>
            <a:r>
              <a:rPr lang="zh-CN" altLang="en-US" sz="4400" b="1" u="sng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思考</a:t>
            </a:r>
            <a:r>
              <a:rPr lang="zh-CN" altLang="en-US" sz="36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下面词语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在文中的</a:t>
            </a:r>
            <a:r>
              <a:rPr lang="zh-CN" altLang="en-US" sz="4400" b="1" u="sng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含义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：</a:t>
            </a:r>
            <a:endParaRPr lang="zh-CN" altLang="en-US" sz="3600" b="1" dirty="0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3" name="Text Box 14"/>
          <p:cNvSpPr txBox="1"/>
          <p:nvPr/>
        </p:nvSpPr>
        <p:spPr>
          <a:xfrm>
            <a:off x="5327650" y="1429385"/>
            <a:ext cx="6625590" cy="2103120"/>
          </a:xfrm>
          <a:prstGeom prst="rect">
            <a:avLst/>
          </a:prstGeom>
          <a:noFill/>
          <a:ln w="9525">
            <a:solidFill>
              <a:srgbClr val="002060"/>
            </a:solidFill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太阳钻进云层后，将云层映射得银白，如同卸下</a:t>
            </a:r>
            <a:r>
              <a:rPr lang="en-US" altLang="zh-CN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“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闪烁的白银</a:t>
            </a:r>
            <a:r>
              <a:rPr lang="en-US" altLang="zh-CN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”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。</a:t>
            </a:r>
            <a:endParaRPr lang="zh-CN" altLang="en-US" sz="44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pic>
        <p:nvPicPr>
          <p:cNvPr id="38916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405" y="2176145"/>
            <a:ext cx="5064760" cy="462343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" name="圆角矩形标注 23"/>
          <p:cNvSpPr/>
          <p:nvPr/>
        </p:nvSpPr>
        <p:spPr>
          <a:xfrm>
            <a:off x="3111500" y="1352550"/>
            <a:ext cx="5969000" cy="723900"/>
          </a:xfrm>
          <a:prstGeom prst="wedgeRoundRectCallout">
            <a:avLst>
              <a:gd name="adj1" fmla="val -39875"/>
              <a:gd name="adj2" fmla="val 229034"/>
              <a:gd name="adj3" fmla="val 16667"/>
            </a:avLst>
          </a:prstGeom>
          <a:solidFill>
            <a:srgbClr val="CC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黑体" panose="02010600030101010101" pitchFamily="2" charset="-122"/>
                <a:ea typeface="黑体" panose="02010600030101010101" pitchFamily="2" charset="-122"/>
                <a:cs typeface="+mn-cs"/>
              </a:rPr>
              <a:t>比喻：把日落比作大火。</a:t>
            </a:r>
            <a:endParaRPr kumimoji="0" lang="zh-CN" altLang="en-US" sz="44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黑体" panose="02010600030101010101" pitchFamily="2" charset="-122"/>
              <a:ea typeface="黑体" panose="02010600030101010101" pitchFamily="2" charset="-122"/>
              <a:cs typeface="+mn-cs"/>
            </a:endParaRPr>
          </a:p>
        </p:txBody>
      </p:sp>
      <p:sp>
        <p:nvSpPr>
          <p:cNvPr id="39938" name="矩形 4"/>
          <p:cNvSpPr/>
          <p:nvPr/>
        </p:nvSpPr>
        <p:spPr>
          <a:xfrm>
            <a:off x="192194" y="2044700"/>
            <a:ext cx="5353049" cy="374904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lnSpc>
                <a:spcPct val="150000"/>
              </a:lnSpc>
            </a:pP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但在它驶近黑暗的时候，</a:t>
            </a:r>
            <a:endParaRPr lang="zh-CN" altLang="en-US" sz="4000" b="1" dirty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indent="0">
              <a:lnSpc>
                <a:spcPct val="150000"/>
              </a:lnSpc>
            </a:pP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船上却焚起了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大火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，</a:t>
            </a:r>
            <a:endParaRPr lang="zh-CN" altLang="en-US" sz="4000" b="1" dirty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indent="0">
              <a:lnSpc>
                <a:spcPct val="150000"/>
              </a:lnSpc>
            </a:pP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使它沉没于灰色的浪涛，</a:t>
            </a:r>
            <a:endParaRPr lang="zh-CN" altLang="en-US" sz="4000" b="1" dirty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indent="0">
              <a:lnSpc>
                <a:spcPct val="150000"/>
              </a:lnSpc>
            </a:pP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却溅起了银星千颗。</a:t>
            </a:r>
            <a:endParaRPr lang="zh-CN" altLang="en-US" sz="4000" b="1" dirty="0"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4" name="Text Box 14"/>
          <p:cNvSpPr txBox="1"/>
          <p:nvPr/>
        </p:nvSpPr>
        <p:spPr>
          <a:xfrm>
            <a:off x="8780568" y="1383665"/>
            <a:ext cx="2673351" cy="6610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sz="3735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【</a:t>
            </a:r>
            <a:r>
              <a:rPr lang="zh-CN" altLang="en-US" sz="3735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日落图</a:t>
            </a:r>
            <a:r>
              <a:rPr lang="en-US" altLang="zh-CN" sz="3735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】</a:t>
            </a:r>
            <a:endParaRPr lang="zh-CN" altLang="en-US" sz="3735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pic>
        <p:nvPicPr>
          <p:cNvPr id="39940" name="图片 2"/>
          <p:cNvPicPr>
            <a:picLocks noChangeAspect="1"/>
          </p:cNvPicPr>
          <p:nvPr/>
        </p:nvPicPr>
        <p:blipFill>
          <a:blip r:embed="rId1"/>
          <a:srcRect b="10851"/>
          <a:stretch>
            <a:fillRect/>
          </a:stretch>
        </p:blipFill>
        <p:spPr>
          <a:xfrm>
            <a:off x="6589395" y="2230755"/>
            <a:ext cx="5480050" cy="45027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Text Box 14"/>
          <p:cNvSpPr txBox="1"/>
          <p:nvPr/>
        </p:nvSpPr>
        <p:spPr>
          <a:xfrm>
            <a:off x="192405" y="122555"/>
            <a:ext cx="11877675" cy="8286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 algn="l">
              <a:lnSpc>
                <a:spcPct val="110000"/>
              </a:lnSpc>
            </a:pPr>
            <a:r>
              <a:rPr lang="zh-CN" altLang="en-US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品读第三节，</a:t>
            </a:r>
            <a:r>
              <a:rPr lang="zh-CN" altLang="en-US" sz="4400" b="1" u="sng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思考</a:t>
            </a:r>
            <a:r>
              <a:rPr lang="en-US" altLang="zh-CN" sz="4400" b="1" u="sng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“</a:t>
            </a:r>
            <a:r>
              <a:rPr lang="zh-CN" altLang="en-US" sz="4400" b="1" u="sng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大火</a:t>
            </a:r>
            <a:r>
              <a:rPr lang="en-US" altLang="zh-CN" sz="4400" b="1" u="sng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”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在文中的</a:t>
            </a:r>
            <a:r>
              <a:rPr lang="zh-CN" altLang="en-US" sz="4400" b="1" u="sng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含义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：</a:t>
            </a:r>
            <a:endParaRPr lang="zh-CN" altLang="en-US" sz="3600" b="1" dirty="0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ldLvl="0" animBg="1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8" name="矩形 4"/>
          <p:cNvSpPr/>
          <p:nvPr/>
        </p:nvSpPr>
        <p:spPr>
          <a:xfrm>
            <a:off x="192194" y="1383665"/>
            <a:ext cx="5353049" cy="192024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lnSpc>
                <a:spcPct val="150000"/>
              </a:lnSpc>
            </a:pPr>
            <a:r>
              <a:rPr lang="en-US" altLang="zh-CN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1.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驶近黑暗：</a:t>
            </a:r>
            <a:endParaRPr lang="zh-CN" altLang="en-US" sz="4000" b="1" dirty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indent="0">
              <a:lnSpc>
                <a:spcPct val="150000"/>
              </a:lnSpc>
            </a:pPr>
            <a:r>
              <a:rPr lang="en-US" altLang="zh-CN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2.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溅起了银星千颗：</a:t>
            </a:r>
            <a:endParaRPr lang="zh-CN" altLang="en-US" sz="4000" b="1" dirty="0"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4" name="Text Box 14"/>
          <p:cNvSpPr txBox="1"/>
          <p:nvPr/>
        </p:nvSpPr>
        <p:spPr>
          <a:xfrm>
            <a:off x="8907568" y="1621790"/>
            <a:ext cx="2673351" cy="6610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sz="3735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【</a:t>
            </a:r>
            <a:r>
              <a:rPr lang="zh-CN" altLang="en-US" sz="3735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日落图</a:t>
            </a:r>
            <a:r>
              <a:rPr lang="en-US" altLang="zh-CN" sz="3735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】</a:t>
            </a:r>
            <a:endParaRPr lang="en-US" altLang="zh-CN" sz="3735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pic>
        <p:nvPicPr>
          <p:cNvPr id="39940" name="图片 2"/>
          <p:cNvPicPr>
            <a:picLocks noChangeAspect="1"/>
          </p:cNvPicPr>
          <p:nvPr/>
        </p:nvPicPr>
        <p:blipFill>
          <a:blip r:embed="rId1"/>
          <a:srcRect b="10851"/>
          <a:stretch>
            <a:fillRect/>
          </a:stretch>
        </p:blipFill>
        <p:spPr>
          <a:xfrm>
            <a:off x="7144385" y="2578735"/>
            <a:ext cx="4925060" cy="41548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Text Box 14"/>
          <p:cNvSpPr txBox="1"/>
          <p:nvPr/>
        </p:nvSpPr>
        <p:spPr>
          <a:xfrm>
            <a:off x="192405" y="122555"/>
            <a:ext cx="11877675" cy="8286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 algn="l">
              <a:lnSpc>
                <a:spcPct val="110000"/>
              </a:lnSpc>
            </a:pPr>
            <a:r>
              <a:rPr lang="zh-CN" altLang="en-US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品读第三节，</a:t>
            </a:r>
            <a:r>
              <a:rPr lang="zh-CN" altLang="en-US" sz="36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思考</a:t>
            </a:r>
            <a:r>
              <a:rPr lang="zh-CN" altLang="en-US" sz="4400" b="1" dirty="0"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下面词语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在文中的</a:t>
            </a:r>
            <a:r>
              <a:rPr lang="zh-CN" altLang="en-US" sz="4400" b="1" u="sng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含义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：</a:t>
            </a:r>
            <a:endParaRPr lang="zh-CN" altLang="en-US" sz="3600" b="1" dirty="0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3" name="Text Box 14"/>
          <p:cNvSpPr txBox="1"/>
          <p:nvPr/>
        </p:nvSpPr>
        <p:spPr>
          <a:xfrm>
            <a:off x="3150870" y="1571625"/>
            <a:ext cx="5267325" cy="762000"/>
          </a:xfrm>
          <a:prstGeom prst="rect">
            <a:avLst/>
          </a:prstGeom>
          <a:noFill/>
          <a:ln w="9525">
            <a:solidFill>
              <a:srgbClr val="002060"/>
            </a:solidFill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夜晚来临，夕阳西斜</a:t>
            </a:r>
            <a:endParaRPr lang="zh-CN" altLang="en-US" sz="44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7" name="Text Box 14"/>
          <p:cNvSpPr txBox="1"/>
          <p:nvPr/>
        </p:nvSpPr>
        <p:spPr>
          <a:xfrm>
            <a:off x="788035" y="3303905"/>
            <a:ext cx="5838190" cy="1432560"/>
          </a:xfrm>
          <a:prstGeom prst="rect">
            <a:avLst/>
          </a:prstGeom>
          <a:noFill/>
          <a:ln w="9525">
            <a:solidFill>
              <a:srgbClr val="002060"/>
            </a:solidFill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将满天繁星想象成太阳落入大海时迸溅的水花</a:t>
            </a:r>
            <a:endParaRPr lang="zh-CN" altLang="en-US" sz="44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bldLvl="0" animBg="1"/>
      <p:bldP spid="7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矩形 2"/>
          <p:cNvSpPr/>
          <p:nvPr/>
        </p:nvSpPr>
        <p:spPr>
          <a:xfrm>
            <a:off x="97790" y="227330"/>
            <a:ext cx="12012295" cy="96901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lnSpc>
                <a:spcPct val="120000"/>
              </a:lnSpc>
            </a:pPr>
            <a:r>
              <a:rPr lang="zh-CN" altLang="en-US" sz="4800" b="1" dirty="0">
                <a:latin typeface="黑体" panose="02010600030101010101" pitchFamily="2" charset="-122"/>
                <a:ea typeface="黑体" panose="02010600030101010101" pitchFamily="2" charset="-122"/>
              </a:rPr>
              <a:t>全诗主题：</a:t>
            </a:r>
            <a:endParaRPr lang="zh-CN" altLang="en-US" sz="4800" b="1" dirty="0"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01295" y="1473835"/>
            <a:ext cx="11788775" cy="36017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lnSpc>
                <a:spcPct val="120000"/>
              </a:lnSpc>
            </a:pPr>
            <a:r>
              <a:rPr lang="zh-CN" altLang="en-US" sz="36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这首诗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通过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对太阳东升西落过程的描写，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借助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大胆的想象，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描绘出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一幅极为神奇的美好的图画，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表达了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诗人对光明、温暖的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崇拜与追求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，对甘于奉献、努力绽放生命的光彩以实现人生价值的精神的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赞美与歌颂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。</a:t>
            </a:r>
            <a:endParaRPr lang="zh-CN" altLang="en-US" sz="36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矩形 2"/>
          <p:cNvSpPr/>
          <p:nvPr/>
        </p:nvSpPr>
        <p:spPr>
          <a:xfrm>
            <a:off x="97790" y="227330"/>
            <a:ext cx="12012295" cy="17005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lnSpc>
                <a:spcPct val="120000"/>
              </a:lnSpc>
            </a:pP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小结：</a:t>
            </a:r>
            <a:r>
              <a:rPr lang="en-US" altLang="zh-CN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1.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本诗在时间变化上是按照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什么顺序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来写的？随着时间的推移，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太阳船的颜色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有哪些变化？</a:t>
            </a:r>
            <a:endParaRPr lang="zh-CN" altLang="en-US" sz="4000" b="1" dirty="0"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94310" y="2264410"/>
            <a:ext cx="11788775" cy="35274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lnSpc>
                <a:spcPct val="120000"/>
              </a:lnSpc>
            </a:pPr>
            <a:r>
              <a:rPr lang="zh-CN" altLang="en-US" sz="36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时间顺序：“早上</a:t>
            </a:r>
            <a:r>
              <a:rPr lang="en-US" altLang="zh-CN" sz="36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——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上午</a:t>
            </a:r>
            <a:r>
              <a:rPr lang="en-US" altLang="zh-CN" sz="36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——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正午</a:t>
            </a:r>
            <a:r>
              <a:rPr lang="en-US" altLang="zh-CN" sz="36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——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傍晚”。</a:t>
            </a:r>
            <a:endParaRPr lang="zh-CN" altLang="en-US" sz="36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indent="0">
              <a:lnSpc>
                <a:spcPct val="120000"/>
              </a:lnSpc>
            </a:pPr>
            <a:r>
              <a:rPr lang="zh-CN" altLang="en-US" sz="36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颜色变化：“镀金</a:t>
            </a:r>
            <a:r>
              <a:rPr lang="en-US" altLang="zh-CN" sz="36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——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白银</a:t>
            </a:r>
            <a:r>
              <a:rPr lang="en-US" altLang="zh-CN" sz="36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——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橘黄</a:t>
            </a:r>
            <a:r>
              <a:rPr lang="en-US" altLang="zh-CN" sz="36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——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灰色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”等。画面的颜色由绚烂的金黄，随着“太阳船”的行驶，过渡到耀眼的银白色，又转入夕阳火烧般的橘黄色，最终归于静谧的灰色，描绘出一幅色彩斑斓的太阳运行图。</a:t>
            </a:r>
            <a:endParaRPr lang="zh-CN" altLang="en-US" sz="36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172085" y="156210"/>
            <a:ext cx="11452225" cy="42303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lnSpc>
                <a:spcPct val="120000"/>
              </a:lnSpc>
              <a:spcBef>
                <a:spcPts val="1200"/>
              </a:spcBef>
            </a:pPr>
            <a:r>
              <a:rPr lang="en-US" altLang="zh-CN" sz="36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2.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本诗中有很多使用非常精当的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动词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，细细体会，它们表达了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什么样的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感情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？</a:t>
            </a:r>
            <a:endParaRPr lang="zh-CN" altLang="en-US" sz="36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indent="0">
              <a:lnSpc>
                <a:spcPct val="130000"/>
              </a:lnSpc>
              <a:spcBef>
                <a:spcPts val="1200"/>
              </a:spcBef>
            </a:pP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   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使用精当的动词如“驶过”“扯下”“穿越、“停靠”“卸下”“驰向”“焚起”“沉没”等，写出了太阳船</a:t>
            </a:r>
            <a:r>
              <a:rPr lang="zh-CN" altLang="en-US" sz="4000" b="1" u="sng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                      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的精神。</a:t>
            </a:r>
            <a:endParaRPr lang="zh-CN" altLang="en-US" sz="40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4" name="Text Box 14"/>
          <p:cNvSpPr txBox="1"/>
          <p:nvPr/>
        </p:nvSpPr>
        <p:spPr>
          <a:xfrm>
            <a:off x="3321685" y="3563620"/>
            <a:ext cx="5770880" cy="1554480"/>
          </a:xfrm>
          <a:prstGeom prst="rect">
            <a:avLst/>
          </a:prstGeom>
          <a:noFill/>
          <a:ln w="9525">
            <a:solidFill>
              <a:srgbClr val="002060"/>
            </a:solidFill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不懈行进，绽放精华勇于牺牲</a:t>
            </a:r>
            <a:endParaRPr lang="zh-CN" altLang="en-US" sz="48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3" name="Text Box 14"/>
          <p:cNvSpPr txBox="1"/>
          <p:nvPr/>
        </p:nvSpPr>
        <p:spPr>
          <a:xfrm>
            <a:off x="6550025" y="4659630"/>
            <a:ext cx="5074285" cy="1737360"/>
          </a:xfrm>
          <a:prstGeom prst="rect">
            <a:avLst/>
          </a:prstGeom>
          <a:solidFill>
            <a:srgbClr val="FFFF00"/>
          </a:solidFill>
          <a:ln w="9525">
            <a:solidFill>
              <a:srgbClr val="002060"/>
            </a:solidFill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5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生如夏花之绚烂</a:t>
            </a:r>
            <a:endParaRPr lang="zh-CN" altLang="en-US" sz="54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indent="0"/>
            <a:r>
              <a:rPr lang="zh-CN" altLang="en-US" sz="5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死如秋叶之静美</a:t>
            </a:r>
            <a:endParaRPr lang="zh-CN" altLang="en-US" sz="54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3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8193" name="组合 3"/>
          <p:cNvGrpSpPr/>
          <p:nvPr/>
        </p:nvGrpSpPr>
        <p:grpSpPr>
          <a:xfrm>
            <a:off x="245533" y="351367"/>
            <a:ext cx="2749551" cy="726017"/>
            <a:chOff x="1438698" y="982657"/>
            <a:chExt cx="2498303" cy="616461"/>
          </a:xfrm>
        </p:grpSpPr>
        <p:pic>
          <p:nvPicPr>
            <p:cNvPr id="8194" name="图片 1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527259" y="991683"/>
              <a:ext cx="2409742" cy="60743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195" name="文本框 2"/>
            <p:cNvSpPr txBox="1"/>
            <p:nvPr/>
          </p:nvSpPr>
          <p:spPr>
            <a:xfrm>
              <a:off x="1438698" y="982657"/>
              <a:ext cx="2076874" cy="56128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 algn="ctr"/>
              <a:r>
                <a:rPr lang="zh-CN" altLang="en-US" sz="3735" b="1" dirty="0">
                  <a:solidFill>
                    <a:srgbClr val="0070C0"/>
                  </a:solidFill>
                  <a:latin typeface="黑体" panose="02010600030101010101" pitchFamily="2" charset="-122"/>
                  <a:ea typeface="黑体" panose="02010600030101010101" pitchFamily="2" charset="-122"/>
                </a:rPr>
                <a:t>学习目标</a:t>
              </a:r>
              <a:endParaRPr lang="zh-CN" altLang="en-US" sz="3735" b="1" dirty="0">
                <a:solidFill>
                  <a:srgbClr val="0070C0"/>
                </a:solidFill>
                <a:latin typeface="黑体" panose="02010600030101010101" pitchFamily="2" charset="-122"/>
                <a:ea typeface="黑体" panose="02010600030101010101" pitchFamily="2" charset="-122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124884" y="1320800"/>
            <a:ext cx="11942233" cy="434721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lnSpc>
                <a:spcPct val="120000"/>
              </a:lnSpc>
              <a:spcBef>
                <a:spcPts val="600"/>
              </a:spcBef>
            </a:pPr>
            <a:r>
              <a:rPr lang="en-US" altLang="zh-CN" sz="3735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1.</a:t>
            </a:r>
            <a:r>
              <a:rPr lang="zh-CN" altLang="en-US" sz="3735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了解两位诗人的相关文学常识；有感情地</a:t>
            </a:r>
            <a:r>
              <a:rPr lang="zh-CN" altLang="en-US" sz="3735" b="1" u="sng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朗读并背诵</a:t>
            </a:r>
            <a:r>
              <a:rPr lang="zh-CN" altLang="en-US" sz="3735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诗歌，整体感知诗歌内容。</a:t>
            </a:r>
            <a:r>
              <a:rPr lang="zh-CN" altLang="en-US" sz="3735" b="1" dirty="0">
                <a:solidFill>
                  <a:srgbClr val="0000FF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（重点）</a:t>
            </a:r>
            <a:endParaRPr lang="zh-CN" altLang="en-US" sz="3735" b="1" dirty="0">
              <a:solidFill>
                <a:srgbClr val="0000FF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 lvl="0" indent="0">
              <a:lnSpc>
                <a:spcPct val="120000"/>
              </a:lnSpc>
              <a:spcBef>
                <a:spcPts val="600"/>
              </a:spcBef>
            </a:pPr>
            <a:r>
              <a:rPr lang="en-US" altLang="zh-CN" sz="3735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2.</a:t>
            </a:r>
            <a:r>
              <a:rPr lang="zh-CN" altLang="en-US" sz="3735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理解诗歌中的</a:t>
            </a:r>
            <a:r>
              <a:rPr lang="zh-CN" altLang="en-US" sz="3735" b="1" u="sng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意象</a:t>
            </a:r>
            <a:r>
              <a:rPr lang="zh-CN" altLang="en-US" sz="3735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，初步培养</a:t>
            </a:r>
            <a:r>
              <a:rPr lang="zh-CN" altLang="en-US" sz="3735" b="1" u="sng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联想和想象</a:t>
            </a:r>
            <a:r>
              <a:rPr lang="zh-CN" altLang="en-US" sz="3735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的能力；理解</a:t>
            </a:r>
            <a:r>
              <a:rPr lang="zh-CN" altLang="en-US" sz="3735" b="1" u="sng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象征手法</a:t>
            </a:r>
            <a:r>
              <a:rPr lang="zh-CN" altLang="en-US" sz="3735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在诗歌中的作用。</a:t>
            </a:r>
            <a:r>
              <a:rPr lang="zh-CN" altLang="en-US" sz="3735" b="1" dirty="0">
                <a:solidFill>
                  <a:srgbClr val="0000FF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（难点）</a:t>
            </a:r>
            <a:endParaRPr lang="zh-CN" altLang="en-US" sz="3735" b="1" dirty="0">
              <a:solidFill>
                <a:srgbClr val="0000FF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 lvl="0" indent="0">
              <a:lnSpc>
                <a:spcPct val="120000"/>
              </a:lnSpc>
              <a:spcBef>
                <a:spcPts val="600"/>
              </a:spcBef>
            </a:pPr>
            <a:r>
              <a:rPr lang="en-US" altLang="zh-CN" sz="3735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3.</a:t>
            </a:r>
            <a:r>
              <a:rPr lang="zh-CN" altLang="en-US" sz="3735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体会诗人所表达的</a:t>
            </a:r>
            <a:r>
              <a:rPr lang="zh-CN" altLang="en-US" sz="3735" b="1" u="sng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思想感情</a:t>
            </a:r>
            <a:r>
              <a:rPr lang="zh-CN" altLang="en-US" sz="3735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；培养热爱生活、勇敢进取的思想感情。</a:t>
            </a:r>
            <a:r>
              <a:rPr lang="zh-CN" altLang="en-US" sz="3735" b="1" dirty="0">
                <a:solidFill>
                  <a:srgbClr val="0000FF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（重点）</a:t>
            </a:r>
            <a:endParaRPr lang="zh-CN" altLang="en-US" sz="3735" b="1" dirty="0">
              <a:solidFill>
                <a:srgbClr val="0000FF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charRg st="0" end="4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42" end="8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charRg st="42" end="8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85" end="1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charRg st="85" end="1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084" name="文本框 174083"/>
          <p:cNvSpPr txBox="1"/>
          <p:nvPr/>
        </p:nvSpPr>
        <p:spPr>
          <a:xfrm>
            <a:off x="1035685" y="2022475"/>
            <a:ext cx="1828800" cy="70104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lvl="0" eaLnBrk="0" hangingPunct="0">
              <a:spcBef>
                <a:spcPct val="50000"/>
              </a:spcBef>
            </a:pPr>
            <a:r>
              <a:rPr lang="zh-CN" altLang="en-US" sz="4000" b="1" dirty="0">
                <a:solidFill>
                  <a:srgbClr val="3211F5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联想：</a:t>
            </a:r>
            <a:endParaRPr lang="zh-CN" altLang="en-US" sz="4000" b="1" dirty="0">
              <a:solidFill>
                <a:srgbClr val="3211F5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4085" name="燕尾形箭头 174084"/>
          <p:cNvSpPr/>
          <p:nvPr/>
        </p:nvSpPr>
        <p:spPr>
          <a:xfrm>
            <a:off x="4648200" y="2327275"/>
            <a:ext cx="2057400" cy="152400"/>
          </a:xfrm>
          <a:prstGeom prst="notchedRightArrow">
            <a:avLst>
              <a:gd name="adj1" fmla="val 50000"/>
              <a:gd name="adj2" fmla="val 337500"/>
            </a:avLst>
          </a:prstGeom>
          <a:solidFill>
            <a:schemeClr val="accent1"/>
          </a:solidFill>
          <a:ln w="12700" cap="sq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  <p:txBody>
          <a:bodyPr wrap="none" anchor="ctr"/>
          <a:p>
            <a:pPr lvl="0" algn="ctr" eaLnBrk="0" hangingPunct="0"/>
            <a:endParaRPr lang="zh-CN" altLang="zh-CN" b="1" dirty="0">
              <a:solidFill>
                <a:srgbClr val="3211F5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4086" name="文本框 174085"/>
          <p:cNvSpPr txBox="1"/>
          <p:nvPr/>
        </p:nvSpPr>
        <p:spPr>
          <a:xfrm>
            <a:off x="2722880" y="2022475"/>
            <a:ext cx="1924685" cy="701040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p>
            <a:pPr lvl="0" eaLnBrk="0" hangingPunct="0">
              <a:spcBef>
                <a:spcPct val="50000"/>
              </a:spcBef>
            </a:pPr>
            <a:r>
              <a:rPr lang="zh-CN" altLang="en-US" sz="4000" b="1" dirty="0">
                <a:solidFill>
                  <a:srgbClr val="3211F5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甲事物</a:t>
            </a:r>
            <a:endParaRPr lang="zh-CN" altLang="en-US" sz="4000" b="1" dirty="0">
              <a:solidFill>
                <a:srgbClr val="3211F5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4087" name="文本框 174086"/>
          <p:cNvSpPr txBox="1"/>
          <p:nvPr/>
        </p:nvSpPr>
        <p:spPr>
          <a:xfrm>
            <a:off x="4800600" y="1687195"/>
            <a:ext cx="1676400" cy="70104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lvl="0" eaLnBrk="0" hangingPunct="0"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想到</a:t>
            </a:r>
            <a:endParaRPr lang="zh-CN" altLang="en-US" sz="40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4088" name="文本框 174087"/>
          <p:cNvSpPr txBox="1"/>
          <p:nvPr/>
        </p:nvSpPr>
        <p:spPr>
          <a:xfrm>
            <a:off x="6705600" y="2007235"/>
            <a:ext cx="2286000" cy="70104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lvl="0" eaLnBrk="0" hangingPunct="0">
              <a:spcBef>
                <a:spcPct val="50000"/>
              </a:spcBef>
            </a:pPr>
            <a:r>
              <a:rPr lang="zh-CN" altLang="en-US" sz="4000" b="1" dirty="0">
                <a:solidFill>
                  <a:srgbClr val="3211F5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乙事物</a:t>
            </a:r>
            <a:endParaRPr lang="zh-CN" altLang="en-US" sz="4000" b="1" dirty="0">
              <a:solidFill>
                <a:srgbClr val="3211F5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4089" name="文本框 174088"/>
          <p:cNvSpPr txBox="1"/>
          <p:nvPr/>
        </p:nvSpPr>
        <p:spPr>
          <a:xfrm>
            <a:off x="3124200" y="2784475"/>
            <a:ext cx="5029200" cy="36576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lvl="0" eaLnBrk="0" hangingPunct="0">
              <a:spcBef>
                <a:spcPct val="50000"/>
              </a:spcBef>
            </a:pPr>
            <a:endParaRPr lang="zh-CN" altLang="zh-CN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4090" name="文本框 174089"/>
          <p:cNvSpPr txBox="1"/>
          <p:nvPr/>
        </p:nvSpPr>
        <p:spPr>
          <a:xfrm>
            <a:off x="3124200" y="2723515"/>
            <a:ext cx="5534660" cy="701040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p>
            <a:pPr lvl="0" eaLnBrk="0" hangingPunct="0"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存在           </a:t>
            </a: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存在</a:t>
            </a: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      </a:t>
            </a:r>
            <a:endParaRPr lang="zh-CN" altLang="en-US" sz="40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4092" name="文本框 174091"/>
          <p:cNvSpPr txBox="1"/>
          <p:nvPr/>
        </p:nvSpPr>
        <p:spPr>
          <a:xfrm>
            <a:off x="1035685" y="4476115"/>
            <a:ext cx="1829435" cy="701040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p>
            <a:pPr lvl="0" eaLnBrk="0" hangingPunct="0">
              <a:spcBef>
                <a:spcPct val="50000"/>
              </a:spcBef>
            </a:pPr>
            <a:r>
              <a:rPr lang="zh-CN" altLang="en-US" sz="4000" b="1" dirty="0">
                <a:solidFill>
                  <a:srgbClr val="3211F5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想象：</a:t>
            </a:r>
            <a:endParaRPr lang="zh-CN" altLang="en-US" sz="4000" b="1" dirty="0">
              <a:solidFill>
                <a:srgbClr val="3211F5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4094" name="文本框 174093"/>
          <p:cNvSpPr txBox="1"/>
          <p:nvPr/>
        </p:nvSpPr>
        <p:spPr>
          <a:xfrm>
            <a:off x="2646680" y="4476115"/>
            <a:ext cx="1850390" cy="701040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p>
            <a:pPr lvl="0" eaLnBrk="0" hangingPunct="0">
              <a:spcBef>
                <a:spcPct val="50000"/>
              </a:spcBef>
            </a:pPr>
            <a:r>
              <a:rPr lang="zh-CN" altLang="en-US" sz="4000" b="1" dirty="0">
                <a:solidFill>
                  <a:srgbClr val="3211F5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甲事物</a:t>
            </a:r>
            <a:endParaRPr lang="zh-CN" altLang="en-US" sz="4000" b="1" dirty="0">
              <a:solidFill>
                <a:srgbClr val="3211F5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4095" name="文本框 174094"/>
          <p:cNvSpPr txBox="1"/>
          <p:nvPr/>
        </p:nvSpPr>
        <p:spPr>
          <a:xfrm>
            <a:off x="4648200" y="4841875"/>
            <a:ext cx="1828800" cy="36576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lvl="0" eaLnBrk="0" hangingPunct="0">
              <a:spcBef>
                <a:spcPct val="50000"/>
              </a:spcBef>
            </a:pPr>
            <a:endParaRPr lang="zh-CN" altLang="zh-CN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4096" name="燕尾形箭头 174095"/>
          <p:cNvSpPr/>
          <p:nvPr/>
        </p:nvSpPr>
        <p:spPr>
          <a:xfrm>
            <a:off x="4724400" y="4841875"/>
            <a:ext cx="2057400" cy="152400"/>
          </a:xfrm>
          <a:prstGeom prst="notchedRightArrow">
            <a:avLst>
              <a:gd name="adj1" fmla="val 50000"/>
              <a:gd name="adj2" fmla="val 337500"/>
            </a:avLst>
          </a:prstGeom>
          <a:solidFill>
            <a:schemeClr val="accent1"/>
          </a:solidFill>
          <a:ln w="12700" cap="sq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  <p:txBody>
          <a:bodyPr wrap="none" anchor="ctr"/>
          <a:p>
            <a:pPr lvl="0" algn="ctr" eaLnBrk="0" hangingPunct="0"/>
            <a:endParaRPr lang="zh-CN" altLang="zh-CN" b="1" dirty="0">
              <a:solidFill>
                <a:srgbClr val="3211F5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4097" name="文本框 174096"/>
          <p:cNvSpPr txBox="1"/>
          <p:nvPr/>
        </p:nvSpPr>
        <p:spPr>
          <a:xfrm>
            <a:off x="4647565" y="4140835"/>
            <a:ext cx="1828800" cy="701040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p>
            <a:pPr lvl="0" eaLnBrk="0" hangingPunct="0"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创造出</a:t>
            </a:r>
            <a:endParaRPr lang="zh-CN" altLang="en-US" sz="40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4099" name="文本框 174098"/>
          <p:cNvSpPr txBox="1"/>
          <p:nvPr/>
        </p:nvSpPr>
        <p:spPr>
          <a:xfrm>
            <a:off x="6781800" y="4506595"/>
            <a:ext cx="2209800" cy="70104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lvl="0" eaLnBrk="0" hangingPunct="0">
              <a:spcBef>
                <a:spcPct val="50000"/>
              </a:spcBef>
            </a:pPr>
            <a:r>
              <a:rPr lang="zh-CN" altLang="en-US" sz="4000" b="1" dirty="0">
                <a:solidFill>
                  <a:srgbClr val="3211F5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乙事物</a:t>
            </a:r>
            <a:endParaRPr lang="zh-CN" altLang="en-US" sz="4000" b="1" dirty="0">
              <a:solidFill>
                <a:srgbClr val="3211F5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4100" name="文本框 174099"/>
          <p:cNvSpPr txBox="1"/>
          <p:nvPr/>
        </p:nvSpPr>
        <p:spPr>
          <a:xfrm>
            <a:off x="2590800" y="5324158"/>
            <a:ext cx="6324600" cy="70104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lvl="0" eaLnBrk="0" hangingPunct="0">
              <a:spcBef>
                <a:spcPct val="50000"/>
              </a:spcBef>
            </a:pPr>
            <a:r>
              <a:rPr lang="en-US" altLang="zh-CN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存在          </a:t>
            </a: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不存在</a:t>
            </a: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      </a:t>
            </a:r>
            <a:endParaRPr lang="zh-CN" altLang="en-US" sz="40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4082" name="文本框 174081"/>
          <p:cNvSpPr txBox="1"/>
          <p:nvPr/>
        </p:nvSpPr>
        <p:spPr>
          <a:xfrm>
            <a:off x="211455" y="149860"/>
            <a:ext cx="4035425" cy="1112520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p>
            <a:pPr lvl="0" eaLnBrk="0" hangingPunct="0">
              <a:spcBef>
                <a:spcPct val="50000"/>
              </a:spcBef>
            </a:pPr>
            <a:r>
              <a:rPr lang="zh-CN" altLang="en-US" sz="4000" b="1" dirty="0">
                <a:solidFill>
                  <a:srgbClr val="3211F5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想象与联想：</a:t>
            </a:r>
            <a:endParaRPr lang="zh-CN" altLang="en-US" sz="4000" b="1" dirty="0">
              <a:solidFill>
                <a:srgbClr val="3211F5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eaLnBrk="0" hangingPunct="0">
              <a:spcBef>
                <a:spcPct val="50000"/>
              </a:spcBef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　　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40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4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740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4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4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40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4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4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40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40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4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740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4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4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40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40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40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740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74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74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40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4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4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740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40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40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740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40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740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740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740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740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740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40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74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7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7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7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7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7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7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740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74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74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84" grpId="0"/>
      <p:bldP spid="174085" grpId="0" bldLvl="0" animBg="1"/>
      <p:bldP spid="174086" grpId="0"/>
      <p:bldP spid="174087" grpId="0"/>
      <p:bldP spid="174088" grpId="0"/>
      <p:bldP spid="174089" grpId="0"/>
      <p:bldP spid="174090" grpId="0"/>
      <p:bldP spid="174092" grpId="0"/>
      <p:bldP spid="174094" grpId="0"/>
      <p:bldP spid="174095" grpId="0"/>
      <p:bldP spid="174096" grpId="0" bldLvl="0" animBg="1"/>
      <p:bldP spid="174097" grpId="0"/>
      <p:bldP spid="174099" grpId="0"/>
      <p:bldP spid="174100" grpId="0"/>
      <p:bldP spid="17408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0241" name="组合 3"/>
          <p:cNvGrpSpPr/>
          <p:nvPr/>
        </p:nvGrpSpPr>
        <p:grpSpPr>
          <a:xfrm>
            <a:off x="245533" y="351367"/>
            <a:ext cx="2749551" cy="726017"/>
            <a:chOff x="1438698" y="982657"/>
            <a:chExt cx="2498303" cy="616461"/>
          </a:xfrm>
        </p:grpSpPr>
        <p:pic>
          <p:nvPicPr>
            <p:cNvPr id="10242" name="图片 1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527259" y="991683"/>
              <a:ext cx="2409742" cy="60743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0243" name="文本框 2"/>
            <p:cNvSpPr txBox="1"/>
            <p:nvPr/>
          </p:nvSpPr>
          <p:spPr>
            <a:xfrm>
              <a:off x="1438698" y="982657"/>
              <a:ext cx="2076874" cy="56128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 algn="ctr"/>
              <a:r>
                <a:rPr lang="zh-CN" altLang="en-US" sz="3735" b="1" dirty="0">
                  <a:solidFill>
                    <a:srgbClr val="0070C0"/>
                  </a:solidFill>
                  <a:latin typeface="黑体" panose="02010600030101010101" pitchFamily="2" charset="-122"/>
                  <a:ea typeface="黑体" panose="02010600030101010101" pitchFamily="2" charset="-122"/>
                </a:rPr>
                <a:t>字词学习</a:t>
              </a:r>
              <a:endParaRPr lang="zh-CN" altLang="en-US" sz="3735" b="1" dirty="0">
                <a:solidFill>
                  <a:srgbClr val="0070C0"/>
                </a:solidFill>
                <a:latin typeface="黑体" panose="02010600030101010101" pitchFamily="2" charset="-122"/>
                <a:ea typeface="黑体" panose="02010600030101010101" pitchFamily="2" charset="-122"/>
              </a:endParaRPr>
            </a:p>
          </p:txBody>
        </p:sp>
      </p:grpSp>
      <p:sp>
        <p:nvSpPr>
          <p:cNvPr id="5" name="Text Box 3"/>
          <p:cNvSpPr txBox="1"/>
          <p:nvPr/>
        </p:nvSpPr>
        <p:spPr>
          <a:xfrm>
            <a:off x="715433" y="1983317"/>
            <a:ext cx="11135784" cy="368554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lnSpc>
                <a:spcPct val="170000"/>
              </a:lnSpc>
            </a:pPr>
            <a:r>
              <a:rPr lang="zh-CN" altLang="en-US" sz="3465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隔着（         ）</a:t>
            </a:r>
            <a:r>
              <a:rPr lang="en-US" altLang="zh-CN" sz="3465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  <a:r>
              <a:rPr lang="zh-CN" altLang="en-US" sz="3465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提着（         ）</a:t>
            </a:r>
            <a:r>
              <a:rPr lang="en-US" altLang="zh-CN" sz="3465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</a:t>
            </a:r>
            <a:r>
              <a:rPr lang="zh-CN" altLang="en-US" sz="3465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缥缈（                 ） </a:t>
            </a:r>
            <a:endParaRPr lang="zh-CN" altLang="en-US" sz="3465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>
              <a:lnSpc>
                <a:spcPct val="170000"/>
              </a:lnSpc>
            </a:pPr>
            <a:r>
              <a:rPr lang="zh-CN" altLang="en-US" sz="3465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定然（         ）      陈列（         ）     珍奇（              ） </a:t>
            </a:r>
            <a:endParaRPr lang="en-US" altLang="zh-CN" sz="3465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>
              <a:lnSpc>
                <a:spcPct val="170000"/>
              </a:lnSpc>
            </a:pPr>
            <a:r>
              <a:rPr lang="zh-CN" altLang="en-US" sz="3465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流星（         ）</a:t>
            </a:r>
            <a:r>
              <a:rPr lang="en-US" altLang="zh-CN" sz="3465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  <a:r>
              <a:rPr lang="zh-CN" altLang="en-US" sz="3465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神秘（         ）</a:t>
            </a:r>
            <a:r>
              <a:rPr lang="en-US" altLang="zh-CN" sz="3465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 </a:t>
            </a:r>
            <a:r>
              <a:rPr lang="zh-CN" altLang="en-US" sz="3465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吴望尧（          ）</a:t>
            </a:r>
            <a:endParaRPr lang="zh-CN" altLang="en-US" sz="3465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>
              <a:lnSpc>
                <a:spcPct val="170000"/>
              </a:lnSpc>
            </a:pPr>
            <a:r>
              <a:rPr lang="zh-CN" altLang="en-US" sz="3465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溅起（         ）      闪烁（         ）</a:t>
            </a:r>
            <a:r>
              <a:rPr lang="en-US" altLang="zh-CN" sz="3465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 </a:t>
            </a:r>
            <a:r>
              <a:rPr lang="zh-CN" altLang="en-US" sz="3465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焚起（         ）</a:t>
            </a:r>
            <a:endParaRPr lang="zh-CN" altLang="en-US" sz="3465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Text Box 4"/>
          <p:cNvSpPr txBox="1"/>
          <p:nvPr/>
        </p:nvSpPr>
        <p:spPr>
          <a:xfrm>
            <a:off x="2218267" y="2106084"/>
            <a:ext cx="999067" cy="6197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 algn="ctr"/>
            <a:r>
              <a:rPr lang="en-US" altLang="zh-CN" sz="3465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ɡé</a:t>
            </a:r>
            <a:endParaRPr lang="zh-CN" altLang="en-US" sz="3465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867833" y="2741084"/>
            <a:ext cx="335280" cy="2743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12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●</a:t>
            </a:r>
            <a:endParaRPr lang="zh-CN" altLang="en-US" sz="12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47" name="矩形 2"/>
          <p:cNvSpPr/>
          <p:nvPr/>
        </p:nvSpPr>
        <p:spPr>
          <a:xfrm>
            <a:off x="342900" y="1344084"/>
            <a:ext cx="1953260" cy="6197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465" b="1" dirty="0">
                <a:solidFill>
                  <a:srgbClr val="0000FF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◆生难字</a:t>
            </a:r>
            <a:endParaRPr lang="zh-CN" altLang="en-US" sz="3465" b="1" dirty="0">
              <a:solidFill>
                <a:srgbClr val="0000FF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32" name="Text Box 4"/>
          <p:cNvSpPr txBox="1"/>
          <p:nvPr/>
        </p:nvSpPr>
        <p:spPr>
          <a:xfrm>
            <a:off x="5829300" y="2139951"/>
            <a:ext cx="999067" cy="6197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 algn="ctr"/>
            <a:r>
              <a:rPr lang="en-US" altLang="zh-CN" sz="3465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tí</a:t>
            </a:r>
            <a:endParaRPr lang="zh-CN" altLang="en-US" sz="3465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4" name="Text Box 4"/>
          <p:cNvSpPr txBox="1"/>
          <p:nvPr/>
        </p:nvSpPr>
        <p:spPr>
          <a:xfrm>
            <a:off x="9148233" y="2144184"/>
            <a:ext cx="2406651" cy="6197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 algn="ctr"/>
            <a:r>
              <a:rPr lang="en-US" altLang="zh-CN" sz="3465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piāo miǎo</a:t>
            </a:r>
            <a:endParaRPr lang="zh-CN" altLang="en-US" sz="3465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5" name="Text Box 4"/>
          <p:cNvSpPr txBox="1"/>
          <p:nvPr/>
        </p:nvSpPr>
        <p:spPr>
          <a:xfrm>
            <a:off x="2065867" y="3060700"/>
            <a:ext cx="1301751" cy="6197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 algn="ctr"/>
            <a:r>
              <a:rPr lang="en-US" altLang="zh-CN" sz="3465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dìnɡ</a:t>
            </a:r>
            <a:endParaRPr lang="zh-CN" altLang="en-US" sz="3465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6" name="Text Box 4"/>
          <p:cNvSpPr txBox="1"/>
          <p:nvPr/>
        </p:nvSpPr>
        <p:spPr>
          <a:xfrm>
            <a:off x="5721351" y="3048000"/>
            <a:ext cx="1214967" cy="6197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 algn="ctr"/>
            <a:r>
              <a:rPr lang="en-US" altLang="zh-CN" sz="3465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chén</a:t>
            </a:r>
            <a:endParaRPr lang="zh-CN" altLang="en-US" sz="3465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7" name="Text Box 4"/>
          <p:cNvSpPr txBox="1"/>
          <p:nvPr/>
        </p:nvSpPr>
        <p:spPr>
          <a:xfrm>
            <a:off x="9148233" y="3050117"/>
            <a:ext cx="1981200" cy="6197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 algn="ctr"/>
            <a:r>
              <a:rPr lang="en-US" altLang="zh-CN" sz="3465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zhēn qí</a:t>
            </a:r>
            <a:endParaRPr lang="zh-CN" altLang="en-US" sz="3465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8" name="Text Box 4"/>
          <p:cNvSpPr txBox="1"/>
          <p:nvPr/>
        </p:nvSpPr>
        <p:spPr>
          <a:xfrm>
            <a:off x="2065867" y="3932767"/>
            <a:ext cx="1214967" cy="6197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 algn="ctr"/>
            <a:r>
              <a:rPr lang="en-US" altLang="zh-CN" sz="3465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liú</a:t>
            </a:r>
            <a:endParaRPr lang="zh-CN" altLang="en-US" sz="3465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9" name="Text Box 4"/>
          <p:cNvSpPr txBox="1"/>
          <p:nvPr/>
        </p:nvSpPr>
        <p:spPr>
          <a:xfrm>
            <a:off x="5996517" y="3930651"/>
            <a:ext cx="755649" cy="6197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 algn="ctr"/>
            <a:r>
              <a:rPr lang="en-US" altLang="zh-CN" sz="3465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mì</a:t>
            </a:r>
            <a:endParaRPr lang="zh-CN" altLang="en-US" sz="3465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0" name="Text Box 4"/>
          <p:cNvSpPr txBox="1"/>
          <p:nvPr/>
        </p:nvSpPr>
        <p:spPr>
          <a:xfrm>
            <a:off x="9668933" y="3949700"/>
            <a:ext cx="1214967" cy="6197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 algn="ctr"/>
            <a:r>
              <a:rPr lang="en-US" altLang="zh-CN" sz="3465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yáo</a:t>
            </a:r>
            <a:endParaRPr lang="zh-CN" altLang="en-US" sz="3465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1" name="Text Box 4"/>
          <p:cNvSpPr txBox="1"/>
          <p:nvPr/>
        </p:nvSpPr>
        <p:spPr>
          <a:xfrm>
            <a:off x="2072217" y="4857751"/>
            <a:ext cx="1214967" cy="6197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 algn="ctr"/>
            <a:r>
              <a:rPr lang="en-US" altLang="zh-CN" sz="3465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jiàn</a:t>
            </a:r>
            <a:endParaRPr lang="zh-CN" altLang="en-US" sz="3465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2" name="Text Box 4"/>
          <p:cNvSpPr txBox="1"/>
          <p:nvPr/>
        </p:nvSpPr>
        <p:spPr>
          <a:xfrm>
            <a:off x="5721351" y="4855633"/>
            <a:ext cx="1214967" cy="6197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 algn="ctr"/>
            <a:r>
              <a:rPr lang="en-US" altLang="zh-CN" sz="3465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shuò</a:t>
            </a:r>
            <a:endParaRPr lang="zh-CN" altLang="en-US" sz="3465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3" name="Text Box 4"/>
          <p:cNvSpPr txBox="1"/>
          <p:nvPr/>
        </p:nvSpPr>
        <p:spPr>
          <a:xfrm>
            <a:off x="9224433" y="4859867"/>
            <a:ext cx="1214967" cy="6197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 algn="ctr"/>
            <a:r>
              <a:rPr lang="en-US" altLang="zh-CN" sz="3465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fén</a:t>
            </a:r>
            <a:endParaRPr lang="zh-CN" altLang="en-US" sz="3465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4519084" y="2764367"/>
            <a:ext cx="335280" cy="2743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12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●</a:t>
            </a:r>
            <a:endParaRPr lang="zh-CN" altLang="en-US" sz="12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8028517" y="2741084"/>
            <a:ext cx="335280" cy="2743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12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●</a:t>
            </a:r>
            <a:endParaRPr lang="zh-CN" altLang="en-US" sz="12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8428567" y="2741084"/>
            <a:ext cx="335280" cy="2743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12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●</a:t>
            </a:r>
            <a:endParaRPr lang="zh-CN" altLang="en-US" sz="12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867833" y="3623733"/>
            <a:ext cx="335280" cy="2743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12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●</a:t>
            </a:r>
            <a:endParaRPr lang="zh-CN" altLang="en-US" sz="12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4489451" y="3642784"/>
            <a:ext cx="335280" cy="2743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12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●</a:t>
            </a:r>
            <a:endParaRPr lang="zh-CN" altLang="en-US" sz="12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7981951" y="3623733"/>
            <a:ext cx="335280" cy="2743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12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●</a:t>
            </a:r>
            <a:endParaRPr lang="zh-CN" altLang="en-US" sz="12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8428567" y="3642784"/>
            <a:ext cx="335280" cy="2743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12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●</a:t>
            </a:r>
            <a:endParaRPr lang="zh-CN" altLang="en-US" sz="12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867833" y="4529667"/>
            <a:ext cx="335280" cy="2743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12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●</a:t>
            </a:r>
            <a:endParaRPr lang="zh-CN" altLang="en-US" sz="12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4919133" y="4529667"/>
            <a:ext cx="335280" cy="2743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12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●</a:t>
            </a:r>
            <a:endParaRPr lang="zh-CN" altLang="en-US" sz="12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8839200" y="4548717"/>
            <a:ext cx="335280" cy="2743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12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●</a:t>
            </a:r>
            <a:endParaRPr lang="zh-CN" altLang="en-US" sz="12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867833" y="5416551"/>
            <a:ext cx="335280" cy="2743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12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●</a:t>
            </a:r>
            <a:endParaRPr lang="zh-CN" altLang="en-US" sz="12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4938184" y="5410200"/>
            <a:ext cx="335280" cy="2743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12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●</a:t>
            </a:r>
            <a:endParaRPr lang="zh-CN" altLang="en-US" sz="12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7935384" y="5427133"/>
            <a:ext cx="335280" cy="2743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12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●</a:t>
            </a:r>
            <a:endParaRPr lang="zh-CN" altLang="en-US" sz="12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" grpId="0"/>
      <p:bldP spid="32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5" name="矩形 1"/>
          <p:cNvSpPr/>
          <p:nvPr/>
        </p:nvSpPr>
        <p:spPr>
          <a:xfrm>
            <a:off x="366184" y="986367"/>
            <a:ext cx="1953260" cy="6197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465" b="1" dirty="0">
                <a:solidFill>
                  <a:srgbClr val="0000FF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◆多音字</a:t>
            </a:r>
            <a:endParaRPr lang="zh-CN" altLang="en-US" sz="3465" b="1" dirty="0">
              <a:solidFill>
                <a:srgbClr val="0000FF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570567" y="1849967"/>
            <a:ext cx="3177117" cy="174879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lnSpc>
                <a:spcPct val="170000"/>
              </a:lnSpc>
            </a:pPr>
            <a:r>
              <a:rPr lang="zh-CN" altLang="en-US" sz="32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（    ）美好</a:t>
            </a:r>
            <a:endParaRPr lang="zh-CN" altLang="en-US" sz="3200" b="1" dirty="0"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 lvl="0" indent="0">
              <a:lnSpc>
                <a:spcPct val="170000"/>
              </a:lnSpc>
            </a:pPr>
            <a:r>
              <a:rPr lang="zh-CN" altLang="en-US" sz="32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（    ）好奇</a:t>
            </a:r>
            <a:endParaRPr lang="zh-CN" altLang="en-US" sz="3200" b="1" dirty="0"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188200" y="1792817"/>
            <a:ext cx="4284133" cy="174879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lnSpc>
                <a:spcPct val="170000"/>
              </a:lnSpc>
            </a:pPr>
            <a:r>
              <a:rPr lang="zh-CN" altLang="en-US" sz="32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（    ）珍奇</a:t>
            </a:r>
            <a:endParaRPr lang="zh-CN" altLang="en-US" sz="3200" b="1" dirty="0"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 lvl="0" indent="0">
              <a:lnSpc>
                <a:spcPct val="170000"/>
              </a:lnSpc>
            </a:pPr>
            <a:r>
              <a:rPr lang="zh-CN" altLang="en-US" sz="32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（    ）奇数</a:t>
            </a:r>
            <a:endParaRPr lang="zh-CN" altLang="en-US" sz="3200" b="1" dirty="0"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394884" y="3714751"/>
            <a:ext cx="3604683" cy="15544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lnSpc>
                <a:spcPct val="150000"/>
              </a:lnSpc>
            </a:pPr>
            <a:r>
              <a:rPr lang="zh-CN" altLang="en-US" sz="32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（     ）灯笼</a:t>
            </a:r>
            <a:endParaRPr lang="zh-CN" altLang="en-US" sz="3200" b="1" dirty="0"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 lvl="0" indent="0">
              <a:lnSpc>
                <a:spcPct val="150000"/>
              </a:lnSpc>
            </a:pPr>
            <a:r>
              <a:rPr lang="zh-CN" altLang="en-US" sz="32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（     ）笼罩</a:t>
            </a:r>
            <a:endParaRPr lang="zh-CN" altLang="en-US" sz="3200" b="1" dirty="0"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94267" y="2334684"/>
            <a:ext cx="591185" cy="8229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>
              <a:lnSpc>
                <a:spcPct val="150000"/>
              </a:lnSpc>
            </a:pPr>
            <a:r>
              <a:rPr lang="zh-CN" altLang="en-US" sz="32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好</a:t>
            </a:r>
            <a:endParaRPr lang="zh-CN" altLang="en-US" sz="3200" b="1" dirty="0"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8" name="左大括号 7"/>
          <p:cNvSpPr/>
          <p:nvPr/>
        </p:nvSpPr>
        <p:spPr>
          <a:xfrm>
            <a:off x="1310217" y="2300817"/>
            <a:ext cx="330200" cy="1022351"/>
          </a:xfrm>
          <a:prstGeom prst="leftBrace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345767" y="2321984"/>
            <a:ext cx="591185" cy="8229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>
              <a:lnSpc>
                <a:spcPct val="150000"/>
              </a:lnSpc>
            </a:pPr>
            <a:r>
              <a:rPr lang="zh-CN" altLang="en-US" sz="32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奇</a:t>
            </a:r>
            <a:endParaRPr lang="zh-CN" altLang="en-US" sz="3200" b="1" dirty="0"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127251" y="2006600"/>
            <a:ext cx="905510" cy="5791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hǎo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110317" y="2861733"/>
            <a:ext cx="905510" cy="5791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hào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2" name="左大括号 11"/>
          <p:cNvSpPr/>
          <p:nvPr/>
        </p:nvSpPr>
        <p:spPr>
          <a:xfrm>
            <a:off x="6982884" y="2254251"/>
            <a:ext cx="332317" cy="1022351"/>
          </a:xfrm>
          <a:prstGeom prst="leftBrace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7835900" y="1943100"/>
            <a:ext cx="800100" cy="57912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qí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840133" y="2794000"/>
            <a:ext cx="717551" cy="57912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jī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51933" y="4064000"/>
            <a:ext cx="591185" cy="8229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>
              <a:lnSpc>
                <a:spcPct val="150000"/>
              </a:lnSpc>
            </a:pPr>
            <a:r>
              <a:rPr lang="zh-CN" altLang="en-US" sz="32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笼</a:t>
            </a:r>
            <a:endParaRPr lang="zh-CN" altLang="en-US" sz="3200" b="1" dirty="0"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17" name="左大括号 16"/>
          <p:cNvSpPr/>
          <p:nvPr/>
        </p:nvSpPr>
        <p:spPr>
          <a:xfrm>
            <a:off x="1221317" y="3941233"/>
            <a:ext cx="349251" cy="1164167"/>
          </a:xfrm>
          <a:prstGeom prst="leftBrace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915584" y="3801533"/>
            <a:ext cx="997585" cy="5791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lón</a:t>
            </a:r>
            <a:r>
              <a:rPr kumimoji="0" lang="en-US" altLang="zh-CN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ɡ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915584" y="4525433"/>
            <a:ext cx="997585" cy="5791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lǒn</a:t>
            </a:r>
            <a:r>
              <a:rPr kumimoji="0" lang="en-US" altLang="zh-CN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ɡ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7188200" y="3706284"/>
            <a:ext cx="3604684" cy="15544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lnSpc>
                <a:spcPct val="150000"/>
              </a:lnSpc>
            </a:pPr>
            <a:r>
              <a:rPr lang="zh-CN" altLang="en-US" sz="32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（     ）沉没</a:t>
            </a:r>
            <a:endParaRPr lang="zh-CN" altLang="en-US" sz="3200" b="1" dirty="0"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 lvl="0" indent="0">
              <a:lnSpc>
                <a:spcPct val="150000"/>
              </a:lnSpc>
            </a:pPr>
            <a:r>
              <a:rPr lang="zh-CN" altLang="en-US" sz="32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（     ）没空</a:t>
            </a:r>
            <a:endParaRPr lang="zh-CN" altLang="en-US" sz="3200" b="1" dirty="0"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445251" y="4064000"/>
            <a:ext cx="591185" cy="8229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>
              <a:lnSpc>
                <a:spcPct val="150000"/>
              </a:lnSpc>
            </a:pPr>
            <a:r>
              <a:rPr lang="zh-CN" altLang="en-US" sz="32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没</a:t>
            </a:r>
            <a:endParaRPr lang="zh-CN" altLang="en-US" sz="3200" b="1" dirty="0"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30" name="左大括号 29"/>
          <p:cNvSpPr/>
          <p:nvPr/>
        </p:nvSpPr>
        <p:spPr>
          <a:xfrm>
            <a:off x="7014633" y="3941233"/>
            <a:ext cx="349251" cy="1164167"/>
          </a:xfrm>
          <a:prstGeom prst="leftBrace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7929033" y="3793067"/>
            <a:ext cx="792480" cy="5791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mò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7835900" y="4544484"/>
            <a:ext cx="883285" cy="5791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méi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8" grpId="0" bldLvl="0" animBg="1"/>
      <p:bldP spid="9" grpId="0"/>
      <p:bldP spid="10" grpId="0"/>
      <p:bldP spid="11" grpId="0"/>
      <p:bldP spid="12" grpId="0" bldLvl="0" animBg="1"/>
      <p:bldP spid="13" grpId="0"/>
      <p:bldP spid="14" grpId="0"/>
      <p:bldP spid="16" grpId="0"/>
      <p:bldP spid="17" grpId="0" bldLvl="0" animBg="1"/>
      <p:bldP spid="20" grpId="0"/>
      <p:bldP spid="21" grpId="0"/>
      <p:bldP spid="28" grpId="0"/>
      <p:bldP spid="29" grpId="0"/>
      <p:bldP spid="30" grpId="0" bldLvl="0" animBg="1"/>
      <p:bldP spid="31" grpId="0"/>
      <p:bldP spid="3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9" name="矩形 1"/>
          <p:cNvSpPr/>
          <p:nvPr/>
        </p:nvSpPr>
        <p:spPr>
          <a:xfrm>
            <a:off x="55033" y="146051"/>
            <a:ext cx="2567305" cy="66103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735" b="1" dirty="0">
                <a:solidFill>
                  <a:srgbClr val="0000FF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◆词语集注</a:t>
            </a:r>
            <a:endParaRPr lang="zh-CN" altLang="en-US" sz="3735" b="1" dirty="0">
              <a:solidFill>
                <a:srgbClr val="0000FF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12290" name="矩形 2"/>
          <p:cNvSpPr/>
          <p:nvPr/>
        </p:nvSpPr>
        <p:spPr>
          <a:xfrm>
            <a:off x="55033" y="982133"/>
            <a:ext cx="12065000" cy="58261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lnSpc>
                <a:spcPct val="15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          </a:t>
            </a:r>
            <a:r>
              <a:rPr lang="zh-CN" altLang="en-US" sz="4265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：</a:t>
            </a:r>
            <a:r>
              <a:rPr lang="zh-CN" altLang="en-US" sz="4265" b="1" dirty="0">
                <a:latin typeface="黑体" panose="02010600030101010101" pitchFamily="2" charset="-122"/>
                <a:ea typeface="黑体" panose="02010600030101010101" pitchFamily="2" charset="-122"/>
              </a:rPr>
              <a:t>欢欢喜喜的样子。</a:t>
            </a:r>
            <a:endParaRPr lang="zh-CN" altLang="en-US" sz="4265" b="1" dirty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indent="0">
              <a:lnSpc>
                <a:spcPct val="150000"/>
              </a:lnSpc>
            </a:pPr>
            <a:r>
              <a:rPr lang="zh-CN" altLang="en-US" sz="3735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        ：</a:t>
            </a:r>
            <a:r>
              <a:rPr lang="zh-CN" altLang="en-US" sz="3735" b="1" dirty="0">
                <a:latin typeface="黑体" panose="02010600030101010101" pitchFamily="2" charset="-122"/>
                <a:ea typeface="黑体" panose="02010600030101010101" pitchFamily="2" charset="-122"/>
              </a:rPr>
              <a:t>形容隐隐约约，若有若无。</a:t>
            </a:r>
            <a:endParaRPr lang="zh-CN" altLang="en-US" sz="3735" b="1" dirty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indent="0">
              <a:lnSpc>
                <a:spcPct val="150000"/>
              </a:lnSpc>
            </a:pPr>
            <a:r>
              <a:rPr lang="zh-CN" altLang="en-US" sz="3735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        ：</a:t>
            </a:r>
            <a:r>
              <a:rPr lang="zh-CN" altLang="en-US" sz="3735" b="1" dirty="0">
                <a:latin typeface="黑体" panose="02010600030101010101" pitchFamily="2" charset="-122"/>
                <a:ea typeface="黑体" panose="02010600030101010101" pitchFamily="2" charset="-122"/>
              </a:rPr>
              <a:t>把物品摆出来供人看。</a:t>
            </a:r>
            <a:endParaRPr lang="zh-CN" altLang="en-US" sz="3735" b="1" dirty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indent="0">
              <a:lnSpc>
                <a:spcPct val="150000"/>
              </a:lnSpc>
            </a:pPr>
            <a:r>
              <a:rPr lang="zh-CN" altLang="en-US" sz="3735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  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定然</a:t>
            </a:r>
            <a:r>
              <a:rPr lang="zh-CN" altLang="en-US" sz="3735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：</a:t>
            </a:r>
            <a:r>
              <a:rPr lang="zh-CN" altLang="en-US" sz="3735" b="1" dirty="0">
                <a:latin typeface="黑体" panose="02010600030101010101" pitchFamily="2" charset="-122"/>
                <a:ea typeface="黑体" panose="02010600030101010101" pitchFamily="2" charset="-122"/>
              </a:rPr>
              <a:t>必定。</a:t>
            </a:r>
            <a:endParaRPr lang="zh-CN" altLang="en-US" sz="3735" b="1" dirty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indent="0">
              <a:lnSpc>
                <a:spcPct val="150000"/>
              </a:lnSpc>
            </a:pPr>
            <a:r>
              <a:rPr lang="zh-CN" altLang="en-US" sz="3735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  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天河</a:t>
            </a:r>
            <a:r>
              <a:rPr lang="zh-CN" altLang="en-US" sz="3735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：</a:t>
            </a:r>
            <a:r>
              <a:rPr lang="zh-CN" altLang="en-US" sz="3735" b="1" dirty="0">
                <a:latin typeface="黑体" panose="02010600030101010101" pitchFamily="2" charset="-122"/>
                <a:ea typeface="黑体" panose="02010600030101010101" pitchFamily="2" charset="-122"/>
              </a:rPr>
              <a:t>银河的通称。晴夜高空，呈银白色带状，形如大河，所以称天河。</a:t>
            </a:r>
            <a:endParaRPr lang="zh-CN" altLang="en-US" sz="3735" b="1" dirty="0"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42900" y="1083733"/>
            <a:ext cx="2019300" cy="8229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48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欣欣然</a:t>
            </a:r>
            <a:endParaRPr lang="zh-CN" altLang="en-US" sz="4800" b="1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08567" y="1936751"/>
            <a:ext cx="1407160" cy="8229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宋体" panose="02010600030101010101" pitchFamily="2" charset="-122"/>
              </a:rPr>
              <a:t>缥缈</a:t>
            </a:r>
            <a:endParaRPr lang="zh-CN" altLang="en-US" sz="480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08567" y="2891367"/>
            <a:ext cx="1407160" cy="8229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宋体" panose="02010600030101010101" pitchFamily="2" charset="-122"/>
              </a:rPr>
              <a:t>陈列</a:t>
            </a:r>
            <a:endParaRPr lang="zh-CN" altLang="en-US" sz="480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3" name="矩形 1"/>
          <p:cNvSpPr/>
          <p:nvPr/>
        </p:nvSpPr>
        <p:spPr>
          <a:xfrm>
            <a:off x="97155" y="120650"/>
            <a:ext cx="11863070" cy="55778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lnSpc>
                <a:spcPct val="15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   </a:t>
            </a:r>
            <a:r>
              <a:rPr lang="zh-CN" altLang="en-US" sz="4000" b="1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闲游：</a:t>
            </a:r>
            <a:r>
              <a:rPr lang="zh-CN" altLang="en-US" sz="40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闲暇时到外面随便游玩，闲逛。</a:t>
            </a:r>
            <a:endParaRPr lang="zh-CN" altLang="en-US" sz="4000" b="1" dirty="0"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 lvl="0" indent="0">
              <a:lnSpc>
                <a:spcPct val="150000"/>
              </a:lnSpc>
            </a:pPr>
            <a:r>
              <a:rPr lang="zh-CN" altLang="en-US" sz="4000" b="1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       ：</a:t>
            </a:r>
            <a:r>
              <a:rPr lang="zh-CN" altLang="en-US" sz="40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高深莫测，难以捉摸。</a:t>
            </a:r>
            <a:endParaRPr lang="zh-CN" altLang="en-US" sz="4000" b="1" dirty="0"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 lvl="0" indent="0">
              <a:lnSpc>
                <a:spcPct val="150000"/>
              </a:lnSpc>
            </a:pPr>
            <a:r>
              <a:rPr lang="zh-CN" altLang="en-US" sz="4000" b="1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   穿越：</a:t>
            </a:r>
            <a:r>
              <a:rPr lang="zh-CN" altLang="en-US" sz="40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跨过；越过；穿过。</a:t>
            </a:r>
            <a:endParaRPr lang="zh-CN" altLang="en-US" sz="4000" b="1" dirty="0"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 lvl="0" indent="0">
              <a:lnSpc>
                <a:spcPct val="150000"/>
              </a:lnSpc>
            </a:pPr>
            <a:r>
              <a:rPr lang="zh-CN" altLang="en-US" sz="4000" b="1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       ：</a:t>
            </a:r>
            <a:r>
              <a:rPr lang="zh-CN" altLang="en-US" sz="40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（光亮）动摇不定；忽明忽暗。</a:t>
            </a:r>
            <a:endParaRPr lang="zh-CN" altLang="en-US" sz="4000" b="1" dirty="0"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 lvl="0" indent="0">
              <a:lnSpc>
                <a:spcPct val="150000"/>
              </a:lnSpc>
            </a:pPr>
            <a:r>
              <a:rPr lang="zh-CN" altLang="en-US" sz="4000" b="1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   焚起：</a:t>
            </a:r>
            <a:r>
              <a:rPr lang="zh-CN" altLang="en-US" sz="40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像火烧丛林一样兴起。</a:t>
            </a:r>
            <a:endParaRPr lang="zh-CN" altLang="en-US" sz="4000" b="1" dirty="0"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 lvl="0" indent="0">
              <a:lnSpc>
                <a:spcPct val="150000"/>
              </a:lnSpc>
            </a:pPr>
            <a:r>
              <a:rPr lang="zh-CN" altLang="en-US" sz="4000" b="1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   溅起：</a:t>
            </a:r>
            <a:r>
              <a:rPr lang="zh-CN" altLang="en-US" sz="40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多用于形容水被弹起、漂起的样子。</a:t>
            </a:r>
            <a:endParaRPr lang="zh-CN" altLang="en-US" sz="4000" b="1" dirty="0"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45067" y="3017732"/>
            <a:ext cx="1407160" cy="8229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4800" b="1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  <a:sym typeface="宋体" panose="02010600030101010101" pitchFamily="2" charset="-122"/>
              </a:rPr>
              <a:t>闪烁</a:t>
            </a:r>
            <a:endParaRPr lang="zh-CN" altLang="en-US" sz="480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45067" y="1252221"/>
            <a:ext cx="1407160" cy="8229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4800" b="1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  <a:sym typeface="宋体" panose="02010600030101010101" pitchFamily="2" charset="-122"/>
              </a:rPr>
              <a:t>神秘</a:t>
            </a:r>
            <a:endParaRPr lang="zh-CN" altLang="en-US" sz="480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2772</Words>
  <Application>WPS 演示</Application>
  <PresentationFormat>宽屏</PresentationFormat>
  <Paragraphs>311</Paragraphs>
  <Slides>27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8" baseType="lpstr">
      <vt:lpstr>Arial</vt:lpstr>
      <vt:lpstr>宋体</vt:lpstr>
      <vt:lpstr>Wingdings</vt:lpstr>
      <vt:lpstr>Times New Roman</vt:lpstr>
      <vt:lpstr>黑体</vt:lpstr>
      <vt:lpstr>楷体_GB2312</vt:lpstr>
      <vt:lpstr>微软雅黑</vt:lpstr>
      <vt:lpstr>Calibri</vt:lpstr>
      <vt:lpstr>Calibri Light</vt:lpstr>
      <vt:lpstr>Arial Unicode MS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17</cp:revision>
  <dcterms:created xsi:type="dcterms:W3CDTF">2016-12-30T12:58:00Z</dcterms:created>
  <dcterms:modified xsi:type="dcterms:W3CDTF">2017-01-02T01:32:03Z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2052-10.1.0.6065</vt:lpwstr>
  </property>
</Properties>
</file>