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442" r:id="rId3"/>
    <p:sldId id="417" r:id="rId4"/>
    <p:sldId id="443" r:id="rId5"/>
    <p:sldId id="418" r:id="rId6"/>
    <p:sldId id="444" r:id="rId7"/>
    <p:sldId id="469" r:id="rId8"/>
    <p:sldId id="471" r:id="rId9"/>
    <p:sldId id="470" r:id="rId10"/>
    <p:sldId id="419" r:id="rId11"/>
    <p:sldId id="472" r:id="rId12"/>
    <p:sldId id="473" r:id="rId13"/>
    <p:sldId id="474" r:id="rId14"/>
    <p:sldId id="475" r:id="rId15"/>
    <p:sldId id="476" r:id="rId16"/>
    <p:sldId id="420" r:id="rId17"/>
    <p:sldId id="477" r:id="rId18"/>
    <p:sldId id="501" r:id="rId19"/>
    <p:sldId id="503" r:id="rId20"/>
    <p:sldId id="504" r:id="rId21"/>
    <p:sldId id="505" r:id="rId22"/>
    <p:sldId id="502" r:id="rId23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-888" y="-174"/>
      </p:cViewPr>
      <p:guideLst>
        <p:guide orient="horz" pos="211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10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910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7F940-C386-4D07-A95E-D550D5956FDD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10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04910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10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910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F6914-9C27-4E73-A2EC-17BAF20E9287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0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4B8B9-C7A7-4DAB-8129-D4B3C423FAE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2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BF4EF6-08EA-4ED1-9416-1BF5FF0F6BA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2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BF4EF6-08EA-4ED1-9416-1BF5FF0F6BA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674708-535A-4C80-98CE-E224BC7827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4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674708-535A-4C80-98CE-E224BC7827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5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674708-535A-4C80-98CE-E224BC7827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674708-535A-4C80-98CE-E224BC7827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674708-535A-4C80-98CE-E224BC78274D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5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5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5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82D83E-6482-45DD-ABBA-9DD92589873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5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5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5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82D83E-6482-45DD-ABBA-9DD92589873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5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5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5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82D83E-6482-45DD-ABBA-9DD92589873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5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5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5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82D83E-6482-45DD-ABBA-9DD92589873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5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5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5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82D83E-6482-45DD-ABBA-9DD92589873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5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5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65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82D83E-6482-45DD-ABBA-9DD925898734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14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7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7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id-ID" altLang="zh-CN" smtClean="0"/>
          </a:p>
        </p:txBody>
      </p:sp>
      <p:sp>
        <p:nvSpPr>
          <p:cNvPr id="104867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21E936-8897-4AD1-AD87-33571369BBC6}" type="slidenum">
              <a:rPr lang="en-US" altLang="zh-CN" sz="1200">
                <a:latin typeface="Calibri" panose="020f0502020204030204" pitchFamily="34" charset="0"/>
              </a:rPr>
              <a:t>15</a:t>
            </a:fld>
            <a:endParaRPr lang="en-US" altLang="zh-CN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7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67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id-ID" altLang="zh-CN" smtClean="0"/>
          </a:p>
        </p:txBody>
      </p:sp>
      <p:sp>
        <p:nvSpPr>
          <p:cNvPr id="104867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21E936-8897-4AD1-AD87-33571369BBC6}" type="slidenum">
              <a:rPr lang="en-US" altLang="zh-CN" sz="1200">
                <a:latin typeface="Calibri" panose="020f0502020204030204" pitchFamily="34" charset="0"/>
              </a:rPr>
              <a:t>16</a:t>
            </a:fld>
            <a:endParaRPr lang="en-US" altLang="zh-CN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90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9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9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17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90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9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9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90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9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9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19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90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0489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891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13CEA6-A7DF-407F-909E-7C3721837F2F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20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41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04904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4904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 wrap="square" numCol="1" anchorCtr="0" compatLnSpc="1"/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18BAF6-68E9-469E-B3C4-1670C2D4C671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21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jpeg" /><Relationship Id="rId3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3.emf" /><Relationship Id="rId3" Type="http://schemas.openxmlformats.org/officeDocument/2006/relationships/image" Target="../media/image4.emf" /><Relationship Id="rId4" Type="http://schemas.openxmlformats.org/officeDocument/2006/relationships/image" Target="../media/image2.jpeg" /><Relationship Id="rId5" Type="http://schemas.openxmlformats.org/officeDocument/2006/relationships/image" Target="../media/image5.emf" /><Relationship Id="rId6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jpeg" /><Relationship Id="rId3" Type="http://schemas.openxmlformats.org/officeDocument/2006/relationships/image" Target="../media/image5.emf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44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45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104904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4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4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8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8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8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8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8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64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65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6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6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6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9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91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92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93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94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95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69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70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71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72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73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74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75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76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4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50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51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52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7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7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7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96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97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98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99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100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101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58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59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1049060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49061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62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63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86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8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8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8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 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05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9054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905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905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5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 spd="slow">
    <p:fade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52" name="图片 6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 bwMode="auto">
          <a:xfrm>
            <a:off x="-103718" y="-91017"/>
            <a:ext cx="12399435" cy="7023101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1" name="图文框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838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57" name="图片 6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 bwMode="auto">
          <a:xfrm>
            <a:off x="-103718" y="-91017"/>
            <a:ext cx="12399435" cy="7023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8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548218" y="5177367"/>
            <a:ext cx="2023533" cy="1424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9" name="图片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10081684" y="5702300"/>
            <a:ext cx="1725083" cy="899584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7" name="图文框 5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838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400">
              <a:solidFill>
                <a:schemeClr val="tx1"/>
              </a:solidFill>
            </a:endParaRPr>
          </a:p>
        </p:txBody>
      </p:sp>
      <p:pic>
        <p:nvPicPr>
          <p:cNvPr id="2097160" name="图片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 bwMode="auto">
          <a:xfrm>
            <a:off x="10367847" y="261179"/>
            <a:ext cx="1567853" cy="143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9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" fill="hold"/>
                                        <p:tgtEl>
                                          <p:spTgt spid="20971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1" name="图片 6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 bwMode="auto">
          <a:xfrm>
            <a:off x="-103718" y="-91017"/>
            <a:ext cx="12399435" cy="7023101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25" name="图文框 3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838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400">
              <a:solidFill>
                <a:schemeClr val="tx1"/>
              </a:solidFill>
            </a:endParaRPr>
          </a:p>
        </p:txBody>
      </p:sp>
      <p:pic>
        <p:nvPicPr>
          <p:cNvPr id="2097162" name="图片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10367847" y="261179"/>
            <a:ext cx="1567853" cy="143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97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" fill="hold"/>
                                        <p:tgtEl>
                                          <p:spTgt spid="20971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57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4857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5F80B-0034-4B4A-9E98-4C7ED13100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D6C5C-33D8-4814-ABED-8E7DAEA69879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slow">
    <p:fade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5.emf" /><Relationship Id="rId4" Type="http://schemas.openxmlformats.org/officeDocument/2006/relationships/image" Target="../media/image3.emf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6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6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emf" /><Relationship Id="rId4" Type="http://schemas.openxmlformats.org/officeDocument/2006/relationships/image" Target="../media/image7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3.emf" /><Relationship Id="rId4" Type="http://schemas.openxmlformats.org/officeDocument/2006/relationships/image" Target="../media/image7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8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3.emf" /><Relationship Id="rId4" Type="http://schemas.openxmlformats.org/officeDocument/2006/relationships/image" Target="../media/image9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0.emf" /><Relationship Id="rId4" Type="http://schemas.openxmlformats.org/officeDocument/2006/relationships/image" Target="../media/image3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0.emf" /><Relationship Id="rId4" Type="http://schemas.openxmlformats.org/officeDocument/2006/relationships/image" Target="../media/image3.e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0.emf" /><Relationship Id="rId4" Type="http://schemas.openxmlformats.org/officeDocument/2006/relationships/image" Target="../media/image3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0.emf" /><Relationship Id="rId4" Type="http://schemas.openxmlformats.org/officeDocument/2006/relationships/image" Target="../media/image3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10.emf" /><Relationship Id="rId4" Type="http://schemas.openxmlformats.org/officeDocument/2006/relationships/image" Target="../media/image3.em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0.emf" /><Relationship Id="rId4" Type="http://schemas.openxmlformats.org/officeDocument/2006/relationships/image" Target="../media/image3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10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10.em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10.em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10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10.e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20.xml" /><Relationship Id="rId3" Type="http://schemas.openxmlformats.org/officeDocument/2006/relationships/image" Target="../media/image10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21.xml" /><Relationship Id="rId3" Type="http://schemas.openxmlformats.org/officeDocument/2006/relationships/image" Target="../media/image10.emf" /><Relationship Id="rId4" Type="http://schemas.openxmlformats.org/officeDocument/2006/relationships/image" Target="../media/image1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53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333603" y="393700"/>
            <a:ext cx="1403315" cy="128449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45740" name="直接连接符 47"/>
          <p:cNvCxnSpPr/>
          <p:nvPr/>
        </p:nvCxnSpPr>
        <p:spPr>
          <a:xfrm flipV="1">
            <a:off x="2601385" y="3598044"/>
            <a:ext cx="7183967" cy="0"/>
          </a:xfrm>
          <a:prstGeom prst="line">
            <a:avLst/>
          </a:prstGeom>
          <a:ln w="19050">
            <a:solidFill>
              <a:schemeClr val="bg1"/>
            </a:solidFill>
          </a:ln>
          <a:effectLst>
            <a:outerShdw blurRad="101600" dist="63500" dir="2700000" algn="tl" rotWithShape="0">
              <a:prstClr val="black">
                <a:alpha val="5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97154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4717" y="4462465"/>
            <a:ext cx="3000760" cy="21097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" name="Group 4"/>
          <p:cNvGrpSpPr>
            <a:grpSpLocks noChangeAspect="1"/>
          </p:cNvGrpSpPr>
          <p:nvPr/>
        </p:nvGrpSpPr>
        <p:grpSpPr>
          <a:xfrm>
            <a:off x="2408768" y="3193761"/>
            <a:ext cx="599017" cy="389467"/>
            <a:chOff x="2432" y="1329"/>
            <a:chExt cx="657" cy="426"/>
          </a:xfrm>
        </p:grpSpPr>
        <p:sp>
          <p:nvSpPr>
            <p:cNvPr id="10485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2434" y="1329"/>
              <a:ext cx="652" cy="426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596" name="Freeform 5"/>
            <p:cNvSpPr/>
            <p:nvPr/>
          </p:nvSpPr>
          <p:spPr bwMode="auto">
            <a:xfrm>
              <a:off x="2478" y="1329"/>
              <a:ext cx="611" cy="424"/>
            </a:xfrm>
            <a:custGeom>
              <a:gdLst>
                <a:gd name="T0" fmla="*/ 315 w 351"/>
                <a:gd name="T1" fmla="*/ 0 h 242"/>
                <a:gd name="T2" fmla="*/ 292 w 351"/>
                <a:gd name="T3" fmla="*/ 9 h 242"/>
                <a:gd name="T4" fmla="*/ 291 w 351"/>
                <a:gd name="T5" fmla="*/ 10 h 242"/>
                <a:gd name="T6" fmla="*/ 309 w 351"/>
                <a:gd name="T7" fmla="*/ 3 h 242"/>
                <a:gd name="T8" fmla="*/ 310 w 351"/>
                <a:gd name="T9" fmla="*/ 4 h 242"/>
                <a:gd name="T10" fmla="*/ 317 w 351"/>
                <a:gd name="T11" fmla="*/ 10 h 242"/>
                <a:gd name="T12" fmla="*/ 325 w 351"/>
                <a:gd name="T13" fmla="*/ 27 h 242"/>
                <a:gd name="T14" fmla="*/ 336 w 351"/>
                <a:gd name="T15" fmla="*/ 59 h 242"/>
                <a:gd name="T16" fmla="*/ 268 w 351"/>
                <a:gd name="T17" fmla="*/ 95 h 242"/>
                <a:gd name="T18" fmla="*/ 267 w 351"/>
                <a:gd name="T19" fmla="*/ 95 h 242"/>
                <a:gd name="T20" fmla="*/ 267 w 351"/>
                <a:gd name="T21" fmla="*/ 95 h 242"/>
                <a:gd name="T22" fmla="*/ 24 w 351"/>
                <a:gd name="T23" fmla="*/ 219 h 242"/>
                <a:gd name="T24" fmla="*/ 2 w 351"/>
                <a:gd name="T25" fmla="*/ 229 h 242"/>
                <a:gd name="T26" fmla="*/ 0 w 351"/>
                <a:gd name="T27" fmla="*/ 229 h 242"/>
                <a:gd name="T28" fmla="*/ 6 w 351"/>
                <a:gd name="T29" fmla="*/ 240 h 242"/>
                <a:gd name="T30" fmla="*/ 12 w 351"/>
                <a:gd name="T31" fmla="*/ 242 h 242"/>
                <a:gd name="T32" fmla="*/ 34 w 351"/>
                <a:gd name="T33" fmla="*/ 232 h 242"/>
                <a:gd name="T34" fmla="*/ 350 w 351"/>
                <a:gd name="T35" fmla="*/ 68 h 242"/>
                <a:gd name="T36" fmla="*/ 335 w 351"/>
                <a:gd name="T37" fmla="*/ 29 h 242"/>
                <a:gd name="T38" fmla="*/ 324 w 351"/>
                <a:gd name="T39" fmla="*/ 8 h 242"/>
                <a:gd name="T40" fmla="*/ 317 w 351"/>
                <a:gd name="T41" fmla="*/ 1 h 242"/>
                <a:gd name="T42" fmla="*/ 315 w 351"/>
                <a:gd name="T43" fmla="*/ 0 h 24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1" h="241">
                  <a:moveTo>
                    <a:pt x="315" y="0"/>
                  </a:moveTo>
                  <a:cubicBezTo>
                    <a:pt x="311" y="0"/>
                    <a:pt x="299" y="6"/>
                    <a:pt x="292" y="9"/>
                  </a:cubicBezTo>
                  <a:cubicBezTo>
                    <a:pt x="292" y="9"/>
                    <a:pt x="292" y="9"/>
                    <a:pt x="291" y="10"/>
                  </a:cubicBezTo>
                  <a:cubicBezTo>
                    <a:pt x="298" y="7"/>
                    <a:pt x="306" y="3"/>
                    <a:pt x="309" y="3"/>
                  </a:cubicBezTo>
                  <a:cubicBezTo>
                    <a:pt x="309" y="3"/>
                    <a:pt x="310" y="3"/>
                    <a:pt x="310" y="4"/>
                  </a:cubicBezTo>
                  <a:cubicBezTo>
                    <a:pt x="312" y="6"/>
                    <a:pt x="317" y="10"/>
                    <a:pt x="317" y="10"/>
                  </a:cubicBezTo>
                  <a:cubicBezTo>
                    <a:pt x="317" y="10"/>
                    <a:pt x="321" y="15"/>
                    <a:pt x="325" y="27"/>
                  </a:cubicBezTo>
                  <a:cubicBezTo>
                    <a:pt x="330" y="39"/>
                    <a:pt x="338" y="56"/>
                    <a:pt x="336" y="59"/>
                  </a:cubicBezTo>
                  <a:cubicBezTo>
                    <a:pt x="336" y="60"/>
                    <a:pt x="308" y="75"/>
                    <a:pt x="268" y="95"/>
                  </a:cubicBezTo>
                  <a:cubicBezTo>
                    <a:pt x="268" y="95"/>
                    <a:pt x="268" y="95"/>
                    <a:pt x="267" y="95"/>
                  </a:cubicBezTo>
                  <a:cubicBezTo>
                    <a:pt x="267" y="95"/>
                    <a:pt x="267" y="95"/>
                    <a:pt x="267" y="95"/>
                  </a:cubicBezTo>
                  <a:cubicBezTo>
                    <a:pt x="179" y="140"/>
                    <a:pt x="38" y="211"/>
                    <a:pt x="24" y="219"/>
                  </a:cubicBezTo>
                  <a:cubicBezTo>
                    <a:pt x="11" y="227"/>
                    <a:pt x="5" y="229"/>
                    <a:pt x="2" y="229"/>
                  </a:cubicBezTo>
                  <a:cubicBezTo>
                    <a:pt x="1" y="229"/>
                    <a:pt x="0" y="229"/>
                    <a:pt x="0" y="229"/>
                  </a:cubicBezTo>
                  <a:cubicBezTo>
                    <a:pt x="3" y="235"/>
                    <a:pt x="5" y="239"/>
                    <a:pt x="6" y="240"/>
                  </a:cubicBezTo>
                  <a:cubicBezTo>
                    <a:pt x="8" y="241"/>
                    <a:pt x="9" y="242"/>
                    <a:pt x="12" y="242"/>
                  </a:cubicBezTo>
                  <a:cubicBezTo>
                    <a:pt x="16" y="242"/>
                    <a:pt x="22" y="240"/>
                    <a:pt x="34" y="232"/>
                  </a:cubicBezTo>
                  <a:cubicBezTo>
                    <a:pt x="54" y="220"/>
                    <a:pt x="348" y="72"/>
                    <a:pt x="350" y="68"/>
                  </a:cubicBezTo>
                  <a:cubicBezTo>
                    <a:pt x="351" y="65"/>
                    <a:pt x="341" y="44"/>
                    <a:pt x="335" y="29"/>
                  </a:cubicBezTo>
                  <a:cubicBezTo>
                    <a:pt x="329" y="15"/>
                    <a:pt x="324" y="8"/>
                    <a:pt x="324" y="8"/>
                  </a:cubicBezTo>
                  <a:cubicBezTo>
                    <a:pt x="324" y="8"/>
                    <a:pt x="319" y="3"/>
                    <a:pt x="317" y="1"/>
                  </a:cubicBezTo>
                  <a:cubicBezTo>
                    <a:pt x="316" y="0"/>
                    <a:pt x="316" y="0"/>
                    <a:pt x="3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597" name="Freeform 6"/>
            <p:cNvSpPr/>
            <p:nvPr/>
          </p:nvSpPr>
          <p:spPr bwMode="auto">
            <a:xfrm>
              <a:off x="2432" y="1334"/>
              <a:ext cx="634" cy="401"/>
            </a:xfrm>
            <a:custGeom>
              <a:gdLst>
                <a:gd name="T0" fmla="*/ 3 w 364"/>
                <a:gd name="T1" fmla="*/ 171 h 229"/>
                <a:gd name="T2" fmla="*/ 3 w 364"/>
                <a:gd name="T3" fmla="*/ 182 h 229"/>
                <a:gd name="T4" fmla="*/ 23 w 364"/>
                <a:gd name="T5" fmla="*/ 225 h 229"/>
                <a:gd name="T6" fmla="*/ 50 w 364"/>
                <a:gd name="T7" fmla="*/ 217 h 229"/>
                <a:gd name="T8" fmla="*/ 362 w 364"/>
                <a:gd name="T9" fmla="*/ 57 h 229"/>
                <a:gd name="T10" fmla="*/ 351 w 364"/>
                <a:gd name="T11" fmla="*/ 25 h 229"/>
                <a:gd name="T12" fmla="*/ 343 w 364"/>
                <a:gd name="T13" fmla="*/ 8 h 229"/>
                <a:gd name="T14" fmla="*/ 336 w 364"/>
                <a:gd name="T15" fmla="*/ 2 h 229"/>
                <a:gd name="T16" fmla="*/ 312 w 364"/>
                <a:gd name="T17" fmla="*/ 10 h 229"/>
                <a:gd name="T18" fmla="*/ 10 w 364"/>
                <a:gd name="T19" fmla="*/ 166 h 229"/>
                <a:gd name="T20" fmla="*/ 3 w 364"/>
                <a:gd name="T21" fmla="*/ 171 h 2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4" h="229">
                  <a:moveTo>
                    <a:pt x="3" y="171"/>
                  </a:moveTo>
                  <a:cubicBezTo>
                    <a:pt x="3" y="171"/>
                    <a:pt x="0" y="174"/>
                    <a:pt x="3" y="182"/>
                  </a:cubicBezTo>
                  <a:cubicBezTo>
                    <a:pt x="6" y="191"/>
                    <a:pt x="20" y="223"/>
                    <a:pt x="23" y="225"/>
                  </a:cubicBezTo>
                  <a:cubicBezTo>
                    <a:pt x="26" y="227"/>
                    <a:pt x="30" y="229"/>
                    <a:pt x="50" y="217"/>
                  </a:cubicBezTo>
                  <a:cubicBezTo>
                    <a:pt x="70" y="206"/>
                    <a:pt x="361" y="60"/>
                    <a:pt x="362" y="57"/>
                  </a:cubicBezTo>
                  <a:cubicBezTo>
                    <a:pt x="364" y="54"/>
                    <a:pt x="356" y="37"/>
                    <a:pt x="351" y="25"/>
                  </a:cubicBezTo>
                  <a:cubicBezTo>
                    <a:pt x="347" y="13"/>
                    <a:pt x="343" y="8"/>
                    <a:pt x="343" y="8"/>
                  </a:cubicBezTo>
                  <a:cubicBezTo>
                    <a:pt x="343" y="8"/>
                    <a:pt x="338" y="4"/>
                    <a:pt x="336" y="2"/>
                  </a:cubicBezTo>
                  <a:cubicBezTo>
                    <a:pt x="334" y="0"/>
                    <a:pt x="320" y="6"/>
                    <a:pt x="312" y="10"/>
                  </a:cubicBezTo>
                  <a:cubicBezTo>
                    <a:pt x="305" y="14"/>
                    <a:pt x="15" y="163"/>
                    <a:pt x="10" y="166"/>
                  </a:cubicBezTo>
                  <a:cubicBezTo>
                    <a:pt x="5" y="168"/>
                    <a:pt x="3" y="171"/>
                    <a:pt x="3" y="17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598" name="Freeform 7"/>
            <p:cNvSpPr/>
            <p:nvPr/>
          </p:nvSpPr>
          <p:spPr bwMode="auto">
            <a:xfrm>
              <a:off x="2432" y="1605"/>
              <a:ext cx="100" cy="127"/>
            </a:xfrm>
            <a:custGeom>
              <a:gdLst>
                <a:gd name="T0" fmla="*/ 57 w 57"/>
                <a:gd name="T1" fmla="*/ 59 h 73"/>
                <a:gd name="T2" fmla="*/ 51 w 57"/>
                <a:gd name="T3" fmla="*/ 50 h 73"/>
                <a:gd name="T4" fmla="*/ 46 w 57"/>
                <a:gd name="T5" fmla="*/ 41 h 73"/>
                <a:gd name="T6" fmla="*/ 44 w 57"/>
                <a:gd name="T7" fmla="*/ 34 h 73"/>
                <a:gd name="T8" fmla="*/ 43 w 57"/>
                <a:gd name="T9" fmla="*/ 22 h 73"/>
                <a:gd name="T10" fmla="*/ 41 w 57"/>
                <a:gd name="T11" fmla="*/ 12 h 73"/>
                <a:gd name="T12" fmla="*/ 39 w 57"/>
                <a:gd name="T13" fmla="*/ 0 h 73"/>
                <a:gd name="T14" fmla="*/ 33 w 57"/>
                <a:gd name="T15" fmla="*/ 0 h 73"/>
                <a:gd name="T16" fmla="*/ 28 w 57"/>
                <a:gd name="T17" fmla="*/ 1 h 73"/>
                <a:gd name="T18" fmla="*/ 10 w 57"/>
                <a:gd name="T19" fmla="*/ 11 h 73"/>
                <a:gd name="T20" fmla="*/ 3 w 57"/>
                <a:gd name="T21" fmla="*/ 16 h 73"/>
                <a:gd name="T22" fmla="*/ 3 w 57"/>
                <a:gd name="T23" fmla="*/ 27 h 73"/>
                <a:gd name="T24" fmla="*/ 19 w 57"/>
                <a:gd name="T25" fmla="*/ 63 h 73"/>
                <a:gd name="T26" fmla="*/ 23 w 57"/>
                <a:gd name="T27" fmla="*/ 70 h 73"/>
                <a:gd name="T28" fmla="*/ 38 w 57"/>
                <a:gd name="T29" fmla="*/ 69 h 73"/>
                <a:gd name="T30" fmla="*/ 47 w 57"/>
                <a:gd name="T31" fmla="*/ 64 h 73"/>
                <a:gd name="T32" fmla="*/ 50 w 57"/>
                <a:gd name="T33" fmla="*/ 62 h 73"/>
                <a:gd name="T34" fmla="*/ 57 w 57"/>
                <a:gd name="T35" fmla="*/ 59 h 7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73">
                  <a:moveTo>
                    <a:pt x="57" y="59"/>
                  </a:moveTo>
                  <a:cubicBezTo>
                    <a:pt x="55" y="55"/>
                    <a:pt x="51" y="50"/>
                    <a:pt x="51" y="50"/>
                  </a:cubicBezTo>
                  <a:cubicBezTo>
                    <a:pt x="51" y="50"/>
                    <a:pt x="48" y="44"/>
                    <a:pt x="46" y="41"/>
                  </a:cubicBezTo>
                  <a:cubicBezTo>
                    <a:pt x="45" y="39"/>
                    <a:pt x="44" y="34"/>
                    <a:pt x="44" y="34"/>
                  </a:cubicBezTo>
                  <a:cubicBezTo>
                    <a:pt x="44" y="34"/>
                    <a:pt x="43" y="26"/>
                    <a:pt x="43" y="22"/>
                  </a:cubicBezTo>
                  <a:cubicBezTo>
                    <a:pt x="42" y="19"/>
                    <a:pt x="41" y="14"/>
                    <a:pt x="41" y="12"/>
                  </a:cubicBezTo>
                  <a:cubicBezTo>
                    <a:pt x="40" y="10"/>
                    <a:pt x="40" y="4"/>
                    <a:pt x="39" y="0"/>
                  </a:cubicBezTo>
                  <a:cubicBezTo>
                    <a:pt x="36" y="0"/>
                    <a:pt x="33" y="0"/>
                    <a:pt x="33" y="0"/>
                  </a:cubicBezTo>
                  <a:cubicBezTo>
                    <a:pt x="33" y="0"/>
                    <a:pt x="31" y="0"/>
                    <a:pt x="28" y="1"/>
                  </a:cubicBezTo>
                  <a:cubicBezTo>
                    <a:pt x="17" y="7"/>
                    <a:pt x="11" y="10"/>
                    <a:pt x="10" y="11"/>
                  </a:cubicBezTo>
                  <a:cubicBezTo>
                    <a:pt x="5" y="13"/>
                    <a:pt x="3" y="16"/>
                    <a:pt x="3" y="16"/>
                  </a:cubicBezTo>
                  <a:cubicBezTo>
                    <a:pt x="3" y="16"/>
                    <a:pt x="0" y="19"/>
                    <a:pt x="3" y="27"/>
                  </a:cubicBezTo>
                  <a:cubicBezTo>
                    <a:pt x="5" y="33"/>
                    <a:pt x="13" y="52"/>
                    <a:pt x="19" y="63"/>
                  </a:cubicBezTo>
                  <a:cubicBezTo>
                    <a:pt x="20" y="67"/>
                    <a:pt x="22" y="69"/>
                    <a:pt x="23" y="70"/>
                  </a:cubicBezTo>
                  <a:cubicBezTo>
                    <a:pt x="25" y="72"/>
                    <a:pt x="28" y="73"/>
                    <a:pt x="38" y="69"/>
                  </a:cubicBezTo>
                  <a:cubicBezTo>
                    <a:pt x="41" y="67"/>
                    <a:pt x="44" y="66"/>
                    <a:pt x="47" y="64"/>
                  </a:cubicBezTo>
                  <a:cubicBezTo>
                    <a:pt x="48" y="63"/>
                    <a:pt x="49" y="63"/>
                    <a:pt x="50" y="62"/>
                  </a:cubicBezTo>
                  <a:cubicBezTo>
                    <a:pt x="51" y="62"/>
                    <a:pt x="54" y="60"/>
                    <a:pt x="57" y="59"/>
                  </a:cubicBezTo>
                  <a:close/>
                </a:path>
              </a:pathLst>
            </a:custGeom>
            <a:solidFill>
              <a:srgbClr val="FBFAF9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599" name="Freeform 8"/>
            <p:cNvSpPr/>
            <p:nvPr/>
          </p:nvSpPr>
          <p:spPr bwMode="auto">
            <a:xfrm>
              <a:off x="2954" y="1361"/>
              <a:ext cx="5" cy="0"/>
            </a:xfrm>
            <a:custGeom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  <a:gd name="T6" fmla="*/ 2 w 2"/>
                <a:gd name="T7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EEEBEA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600" name="Freeform 9"/>
            <p:cNvSpPr/>
            <p:nvPr/>
          </p:nvSpPr>
          <p:spPr bwMode="auto">
            <a:xfrm>
              <a:off x="2943" y="1496"/>
              <a:ext cx="2" cy="0"/>
            </a:xfrm>
            <a:custGeom>
              <a:gdLst>
                <a:gd name="T0" fmla="*/ 1 w 1"/>
                <a:gd name="T1" fmla="*/ 0 w 1"/>
                <a:gd name="T2" fmla="*/ 0 w 1"/>
                <a:gd name="T3" fmla="*/ 1 w 1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578C94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  <p:sp>
          <p:nvSpPr>
            <p:cNvPr id="1048601" name="Freeform 10"/>
            <p:cNvSpPr>
              <a:spLocks noEditPoints="1"/>
            </p:cNvSpPr>
            <p:nvPr/>
          </p:nvSpPr>
          <p:spPr bwMode="auto">
            <a:xfrm>
              <a:off x="2511" y="1361"/>
              <a:ext cx="539" cy="322"/>
            </a:xfrm>
            <a:custGeom>
              <a:gdLst>
                <a:gd name="T0" fmla="*/ 7 w 309"/>
                <a:gd name="T1" fmla="*/ 184 h 184"/>
                <a:gd name="T2" fmla="*/ 9 w 309"/>
                <a:gd name="T3" fmla="*/ 184 h 184"/>
                <a:gd name="T4" fmla="*/ 9 w 309"/>
                <a:gd name="T5" fmla="*/ 178 h 184"/>
                <a:gd name="T6" fmla="*/ 8 w 309"/>
                <a:gd name="T7" fmla="*/ 180 h 184"/>
                <a:gd name="T8" fmla="*/ 9 w 309"/>
                <a:gd name="T9" fmla="*/ 178 h 184"/>
                <a:gd name="T10" fmla="*/ 34 w 309"/>
                <a:gd name="T11" fmla="*/ 174 h 184"/>
                <a:gd name="T12" fmla="*/ 34 w 309"/>
                <a:gd name="T13" fmla="*/ 179 h 184"/>
                <a:gd name="T14" fmla="*/ 36 w 309"/>
                <a:gd name="T15" fmla="*/ 176 h 184"/>
                <a:gd name="T16" fmla="*/ 38 w 309"/>
                <a:gd name="T17" fmla="*/ 176 h 184"/>
                <a:gd name="T18" fmla="*/ 84 w 309"/>
                <a:gd name="T19" fmla="*/ 144 h 184"/>
                <a:gd name="T20" fmla="*/ 85 w 309"/>
                <a:gd name="T21" fmla="*/ 145 h 184"/>
                <a:gd name="T22" fmla="*/ 84 w 309"/>
                <a:gd name="T23" fmla="*/ 144 h 184"/>
                <a:gd name="T24" fmla="*/ 0 w 309"/>
                <a:gd name="T25" fmla="*/ 135 h 184"/>
                <a:gd name="T26" fmla="*/ 1 w 309"/>
                <a:gd name="T27" fmla="*/ 135 h 184"/>
                <a:gd name="T28" fmla="*/ 138 w 309"/>
                <a:gd name="T29" fmla="*/ 123 h 184"/>
                <a:gd name="T30" fmla="*/ 139 w 309"/>
                <a:gd name="T31" fmla="*/ 123 h 184"/>
                <a:gd name="T32" fmla="*/ 154 w 309"/>
                <a:gd name="T33" fmla="*/ 115 h 184"/>
                <a:gd name="T34" fmla="*/ 154 w 309"/>
                <a:gd name="T35" fmla="*/ 116 h 184"/>
                <a:gd name="T36" fmla="*/ 154 w 309"/>
                <a:gd name="T37" fmla="*/ 115 h 184"/>
                <a:gd name="T38" fmla="*/ 50 w 309"/>
                <a:gd name="T39" fmla="*/ 113 h 184"/>
                <a:gd name="T40" fmla="*/ 53 w 309"/>
                <a:gd name="T41" fmla="*/ 115 h 184"/>
                <a:gd name="T42" fmla="*/ 146 w 309"/>
                <a:gd name="T43" fmla="*/ 113 h 184"/>
                <a:gd name="T44" fmla="*/ 147 w 309"/>
                <a:gd name="T45" fmla="*/ 114 h 184"/>
                <a:gd name="T46" fmla="*/ 146 w 309"/>
                <a:gd name="T47" fmla="*/ 113 h 184"/>
                <a:gd name="T48" fmla="*/ 149 w 309"/>
                <a:gd name="T49" fmla="*/ 111 h 184"/>
                <a:gd name="T50" fmla="*/ 151 w 309"/>
                <a:gd name="T51" fmla="*/ 111 h 184"/>
                <a:gd name="T52" fmla="*/ 165 w 309"/>
                <a:gd name="T53" fmla="*/ 109 h 184"/>
                <a:gd name="T54" fmla="*/ 162 w 309"/>
                <a:gd name="T55" fmla="*/ 113 h 184"/>
                <a:gd name="T56" fmla="*/ 166 w 309"/>
                <a:gd name="T57" fmla="*/ 111 h 184"/>
                <a:gd name="T58" fmla="*/ 184 w 309"/>
                <a:gd name="T59" fmla="*/ 107 h 184"/>
                <a:gd name="T60" fmla="*/ 184 w 309"/>
                <a:gd name="T61" fmla="*/ 109 h 184"/>
                <a:gd name="T62" fmla="*/ 184 w 309"/>
                <a:gd name="T63" fmla="*/ 107 h 184"/>
                <a:gd name="T64" fmla="*/ 50 w 309"/>
                <a:gd name="T65" fmla="*/ 109 h 184"/>
                <a:gd name="T66" fmla="*/ 53 w 309"/>
                <a:gd name="T67" fmla="*/ 111 h 184"/>
                <a:gd name="T68" fmla="*/ 53 w 309"/>
                <a:gd name="T69" fmla="*/ 107 h 184"/>
                <a:gd name="T70" fmla="*/ 248 w 309"/>
                <a:gd name="T71" fmla="*/ 77 h 184"/>
                <a:gd name="T72" fmla="*/ 249 w 309"/>
                <a:gd name="T73" fmla="*/ 77 h 184"/>
                <a:gd name="T74" fmla="*/ 249 w 309"/>
                <a:gd name="T75" fmla="*/ 75 h 184"/>
                <a:gd name="T76" fmla="*/ 252 w 309"/>
                <a:gd name="T77" fmla="*/ 67 h 184"/>
                <a:gd name="T78" fmla="*/ 252 w 309"/>
                <a:gd name="T79" fmla="*/ 70 h 184"/>
                <a:gd name="T80" fmla="*/ 268 w 309"/>
                <a:gd name="T81" fmla="*/ 64 h 184"/>
                <a:gd name="T82" fmla="*/ 266 w 309"/>
                <a:gd name="T83" fmla="*/ 66 h 184"/>
                <a:gd name="T84" fmla="*/ 268 w 309"/>
                <a:gd name="T85" fmla="*/ 66 h 184"/>
                <a:gd name="T86" fmla="*/ 276 w 309"/>
                <a:gd name="T87" fmla="*/ 54 h 184"/>
                <a:gd name="T88" fmla="*/ 276 w 309"/>
                <a:gd name="T89" fmla="*/ 55 h 184"/>
                <a:gd name="T90" fmla="*/ 276 w 309"/>
                <a:gd name="T91" fmla="*/ 54 h 184"/>
                <a:gd name="T92" fmla="*/ 307 w 309"/>
                <a:gd name="T93" fmla="*/ 17 h 184"/>
                <a:gd name="T94" fmla="*/ 309 w 309"/>
                <a:gd name="T95" fmla="*/ 17 h 184"/>
                <a:gd name="T96" fmla="*/ 254 w 309"/>
                <a:gd name="T97" fmla="*/ 11 h 184"/>
                <a:gd name="T98" fmla="*/ 254 w 309"/>
                <a:gd name="T99" fmla="*/ 12 h 184"/>
                <a:gd name="T100" fmla="*/ 254 w 309"/>
                <a:gd name="T101" fmla="*/ 11 h 184"/>
                <a:gd name="T102" fmla="*/ 304 w 309"/>
                <a:gd name="T103" fmla="*/ 12 h 184"/>
                <a:gd name="T104" fmla="*/ 308 w 309"/>
                <a:gd name="T105" fmla="*/ 14 h 184"/>
                <a:gd name="T106" fmla="*/ 307 w 309"/>
                <a:gd name="T107" fmla="*/ 11 h 184"/>
                <a:gd name="T108" fmla="*/ 305 w 309"/>
                <a:gd name="T109" fmla="*/ 10 h 184"/>
                <a:gd name="T110" fmla="*/ 245 w 309"/>
                <a:gd name="T111" fmla="*/ 12 h 184"/>
                <a:gd name="T112" fmla="*/ 245 w 309"/>
                <a:gd name="T113" fmla="*/ 10 h 184"/>
                <a:gd name="T114" fmla="*/ 257 w 309"/>
                <a:gd name="T115" fmla="*/ 0 h 184"/>
                <a:gd name="T116" fmla="*/ 254 w 309"/>
                <a:gd name="T117" fmla="*/ 1 h 184"/>
                <a:gd name="T118" fmla="*/ 255 w 309"/>
                <a:gd name="T119" fmla="*/ 3 h 1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09" h="184">
                  <a:moveTo>
                    <a:pt x="8" y="183"/>
                  </a:moveTo>
                  <a:cubicBezTo>
                    <a:pt x="7" y="183"/>
                    <a:pt x="7" y="183"/>
                    <a:pt x="7" y="184"/>
                  </a:cubicBezTo>
                  <a:cubicBezTo>
                    <a:pt x="7" y="184"/>
                    <a:pt x="8" y="184"/>
                    <a:pt x="8" y="184"/>
                  </a:cubicBezTo>
                  <a:cubicBezTo>
                    <a:pt x="8" y="184"/>
                    <a:pt x="9" y="184"/>
                    <a:pt x="9" y="184"/>
                  </a:cubicBezTo>
                  <a:cubicBezTo>
                    <a:pt x="9" y="183"/>
                    <a:pt x="8" y="183"/>
                    <a:pt x="8" y="183"/>
                  </a:cubicBezTo>
                  <a:moveTo>
                    <a:pt x="9" y="178"/>
                  </a:moveTo>
                  <a:cubicBezTo>
                    <a:pt x="8" y="178"/>
                    <a:pt x="7" y="180"/>
                    <a:pt x="8" y="180"/>
                  </a:cubicBezTo>
                  <a:cubicBezTo>
                    <a:pt x="8" y="180"/>
                    <a:pt x="8" y="180"/>
                    <a:pt x="8" y="180"/>
                  </a:cubicBezTo>
                  <a:cubicBezTo>
                    <a:pt x="9" y="180"/>
                    <a:pt x="10" y="178"/>
                    <a:pt x="9" y="178"/>
                  </a:cubicBezTo>
                  <a:cubicBezTo>
                    <a:pt x="9" y="178"/>
                    <a:pt x="9" y="178"/>
                    <a:pt x="9" y="178"/>
                  </a:cubicBezTo>
                  <a:moveTo>
                    <a:pt x="35" y="171"/>
                  </a:moveTo>
                  <a:cubicBezTo>
                    <a:pt x="35" y="171"/>
                    <a:pt x="34" y="172"/>
                    <a:pt x="34" y="174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3" y="175"/>
                    <a:pt x="32" y="179"/>
                    <a:pt x="34" y="179"/>
                  </a:cubicBezTo>
                  <a:cubicBezTo>
                    <a:pt x="34" y="179"/>
                    <a:pt x="34" y="179"/>
                    <a:pt x="35" y="179"/>
                  </a:cubicBezTo>
                  <a:cubicBezTo>
                    <a:pt x="35" y="178"/>
                    <a:pt x="36" y="177"/>
                    <a:pt x="36" y="176"/>
                  </a:cubicBezTo>
                  <a:cubicBezTo>
                    <a:pt x="37" y="176"/>
                    <a:pt x="37" y="176"/>
                    <a:pt x="38" y="176"/>
                  </a:cubicBezTo>
                  <a:cubicBezTo>
                    <a:pt x="38" y="176"/>
                    <a:pt x="38" y="176"/>
                    <a:pt x="38" y="176"/>
                  </a:cubicBezTo>
                  <a:cubicBezTo>
                    <a:pt x="39" y="176"/>
                    <a:pt x="37" y="171"/>
                    <a:pt x="35" y="171"/>
                  </a:cubicBezTo>
                  <a:moveTo>
                    <a:pt x="84" y="144"/>
                  </a:moveTo>
                  <a:cubicBezTo>
                    <a:pt x="84" y="144"/>
                    <a:pt x="84" y="144"/>
                    <a:pt x="84" y="145"/>
                  </a:cubicBezTo>
                  <a:cubicBezTo>
                    <a:pt x="84" y="145"/>
                    <a:pt x="84" y="145"/>
                    <a:pt x="85" y="145"/>
                  </a:cubicBezTo>
                  <a:cubicBezTo>
                    <a:pt x="85" y="145"/>
                    <a:pt x="85" y="145"/>
                    <a:pt x="86" y="145"/>
                  </a:cubicBezTo>
                  <a:cubicBezTo>
                    <a:pt x="86" y="145"/>
                    <a:pt x="85" y="144"/>
                    <a:pt x="84" y="144"/>
                  </a:cubicBezTo>
                  <a:moveTo>
                    <a:pt x="1" y="134"/>
                  </a:moveTo>
                  <a:cubicBezTo>
                    <a:pt x="0" y="135"/>
                    <a:pt x="0" y="135"/>
                    <a:pt x="0" y="135"/>
                  </a:cubicBezTo>
                  <a:cubicBezTo>
                    <a:pt x="0" y="135"/>
                    <a:pt x="0" y="135"/>
                    <a:pt x="1" y="135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1" y="134"/>
                    <a:pt x="1" y="134"/>
                    <a:pt x="1" y="134"/>
                  </a:cubicBezTo>
                  <a:moveTo>
                    <a:pt x="138" y="123"/>
                  </a:moveTo>
                  <a:cubicBezTo>
                    <a:pt x="137" y="123"/>
                    <a:pt x="136" y="124"/>
                    <a:pt x="137" y="125"/>
                  </a:cubicBezTo>
                  <a:cubicBezTo>
                    <a:pt x="138" y="124"/>
                    <a:pt x="139" y="125"/>
                    <a:pt x="139" y="123"/>
                  </a:cubicBezTo>
                  <a:cubicBezTo>
                    <a:pt x="139" y="123"/>
                    <a:pt x="138" y="123"/>
                    <a:pt x="138" y="123"/>
                  </a:cubicBezTo>
                  <a:moveTo>
                    <a:pt x="154" y="115"/>
                  </a:moveTo>
                  <a:cubicBezTo>
                    <a:pt x="154" y="115"/>
                    <a:pt x="153" y="115"/>
                    <a:pt x="153" y="115"/>
                  </a:cubicBezTo>
                  <a:cubicBezTo>
                    <a:pt x="153" y="116"/>
                    <a:pt x="154" y="116"/>
                    <a:pt x="154" y="116"/>
                  </a:cubicBezTo>
                  <a:cubicBezTo>
                    <a:pt x="155" y="116"/>
                    <a:pt x="155" y="116"/>
                    <a:pt x="155" y="116"/>
                  </a:cubicBezTo>
                  <a:cubicBezTo>
                    <a:pt x="155" y="115"/>
                    <a:pt x="155" y="115"/>
                    <a:pt x="154" y="115"/>
                  </a:cubicBezTo>
                  <a:moveTo>
                    <a:pt x="50" y="113"/>
                  </a:moveTo>
                  <a:cubicBezTo>
                    <a:pt x="50" y="113"/>
                    <a:pt x="50" y="113"/>
                    <a:pt x="50" y="113"/>
                  </a:cubicBezTo>
                  <a:cubicBezTo>
                    <a:pt x="50" y="114"/>
                    <a:pt x="52" y="115"/>
                    <a:pt x="52" y="115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4"/>
                    <a:pt x="51" y="113"/>
                    <a:pt x="50" y="113"/>
                  </a:cubicBezTo>
                  <a:moveTo>
                    <a:pt x="146" y="113"/>
                  </a:moveTo>
                  <a:cubicBezTo>
                    <a:pt x="146" y="113"/>
                    <a:pt x="146" y="113"/>
                    <a:pt x="146" y="113"/>
                  </a:cubicBezTo>
                  <a:cubicBezTo>
                    <a:pt x="145" y="114"/>
                    <a:pt x="146" y="114"/>
                    <a:pt x="147" y="114"/>
                  </a:cubicBezTo>
                  <a:cubicBezTo>
                    <a:pt x="147" y="114"/>
                    <a:pt x="147" y="114"/>
                    <a:pt x="147" y="113"/>
                  </a:cubicBezTo>
                  <a:cubicBezTo>
                    <a:pt x="148" y="113"/>
                    <a:pt x="147" y="113"/>
                    <a:pt x="146" y="113"/>
                  </a:cubicBezTo>
                  <a:moveTo>
                    <a:pt x="150" y="110"/>
                  </a:moveTo>
                  <a:cubicBezTo>
                    <a:pt x="149" y="110"/>
                    <a:pt x="149" y="110"/>
                    <a:pt x="149" y="111"/>
                  </a:cubicBezTo>
                  <a:cubicBezTo>
                    <a:pt x="149" y="111"/>
                    <a:pt x="150" y="111"/>
                    <a:pt x="150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0" y="110"/>
                    <a:pt x="150" y="110"/>
                  </a:cubicBezTo>
                  <a:moveTo>
                    <a:pt x="165" y="109"/>
                  </a:moveTo>
                  <a:cubicBezTo>
                    <a:pt x="165" y="109"/>
                    <a:pt x="163" y="110"/>
                    <a:pt x="162" y="111"/>
                  </a:cubicBezTo>
                  <a:cubicBezTo>
                    <a:pt x="161" y="112"/>
                    <a:pt x="161" y="113"/>
                    <a:pt x="162" y="113"/>
                  </a:cubicBezTo>
                  <a:cubicBezTo>
                    <a:pt x="162" y="113"/>
                    <a:pt x="163" y="113"/>
                    <a:pt x="164" y="113"/>
                  </a:cubicBez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09"/>
                    <a:pt x="165" y="109"/>
                  </a:cubicBezTo>
                  <a:moveTo>
                    <a:pt x="184" y="107"/>
                  </a:moveTo>
                  <a:cubicBezTo>
                    <a:pt x="184" y="107"/>
                    <a:pt x="183" y="109"/>
                    <a:pt x="184" y="109"/>
                  </a:cubicBezTo>
                  <a:cubicBezTo>
                    <a:pt x="184" y="109"/>
                    <a:pt x="184" y="109"/>
                    <a:pt x="184" y="109"/>
                  </a:cubicBezTo>
                  <a:cubicBezTo>
                    <a:pt x="184" y="109"/>
                    <a:pt x="185" y="107"/>
                    <a:pt x="184" y="107"/>
                  </a:cubicBezTo>
                  <a:cubicBezTo>
                    <a:pt x="184" y="107"/>
                    <a:pt x="184" y="107"/>
                    <a:pt x="184" y="107"/>
                  </a:cubicBezTo>
                  <a:moveTo>
                    <a:pt x="53" y="107"/>
                  </a:moveTo>
                  <a:cubicBezTo>
                    <a:pt x="51" y="107"/>
                    <a:pt x="50" y="108"/>
                    <a:pt x="50" y="109"/>
                  </a:cubicBezTo>
                  <a:cubicBezTo>
                    <a:pt x="50" y="110"/>
                    <a:pt x="50" y="111"/>
                    <a:pt x="51" y="111"/>
                  </a:cubicBezTo>
                  <a:cubicBezTo>
                    <a:pt x="52" y="111"/>
                    <a:pt x="52" y="111"/>
                    <a:pt x="53" y="111"/>
                  </a:cubicBezTo>
                  <a:cubicBezTo>
                    <a:pt x="54" y="111"/>
                    <a:pt x="54" y="108"/>
                    <a:pt x="54" y="107"/>
                  </a:cubicBezTo>
                  <a:cubicBezTo>
                    <a:pt x="53" y="107"/>
                    <a:pt x="53" y="107"/>
                    <a:pt x="53" y="107"/>
                  </a:cubicBezTo>
                  <a:moveTo>
                    <a:pt x="249" y="75"/>
                  </a:moveTo>
                  <a:cubicBezTo>
                    <a:pt x="249" y="75"/>
                    <a:pt x="249" y="76"/>
                    <a:pt x="248" y="77"/>
                  </a:cubicBezTo>
                  <a:cubicBezTo>
                    <a:pt x="248" y="77"/>
                    <a:pt x="248" y="77"/>
                    <a:pt x="248" y="77"/>
                  </a:cubicBezTo>
                  <a:cubicBezTo>
                    <a:pt x="249" y="77"/>
                    <a:pt x="249" y="77"/>
                    <a:pt x="249" y="77"/>
                  </a:cubicBezTo>
                  <a:cubicBezTo>
                    <a:pt x="250" y="77"/>
                    <a:pt x="250" y="76"/>
                    <a:pt x="251" y="76"/>
                  </a:cubicBezTo>
                  <a:cubicBezTo>
                    <a:pt x="250" y="76"/>
                    <a:pt x="250" y="75"/>
                    <a:pt x="249" y="75"/>
                  </a:cubicBezTo>
                  <a:moveTo>
                    <a:pt x="253" y="66"/>
                  </a:moveTo>
                  <a:cubicBezTo>
                    <a:pt x="252" y="67"/>
                    <a:pt x="252" y="67"/>
                    <a:pt x="252" y="67"/>
                  </a:cubicBezTo>
                  <a:cubicBezTo>
                    <a:pt x="250" y="67"/>
                    <a:pt x="250" y="67"/>
                    <a:pt x="250" y="67"/>
                  </a:cubicBezTo>
                  <a:cubicBezTo>
                    <a:pt x="250" y="70"/>
                    <a:pt x="251" y="70"/>
                    <a:pt x="252" y="70"/>
                  </a:cubicBezTo>
                  <a:cubicBezTo>
                    <a:pt x="254" y="70"/>
                    <a:pt x="258" y="66"/>
                    <a:pt x="253" y="66"/>
                  </a:cubicBezTo>
                  <a:moveTo>
                    <a:pt x="268" y="64"/>
                  </a:moveTo>
                  <a:cubicBezTo>
                    <a:pt x="268" y="64"/>
                    <a:pt x="268" y="65"/>
                    <a:pt x="268" y="65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7" y="67"/>
                  </a:cubicBezTo>
                  <a:cubicBezTo>
                    <a:pt x="267" y="67"/>
                    <a:pt x="268" y="67"/>
                    <a:pt x="268" y="66"/>
                  </a:cubicBezTo>
                  <a:cubicBezTo>
                    <a:pt x="269" y="66"/>
                    <a:pt x="269" y="64"/>
                    <a:pt x="268" y="64"/>
                  </a:cubicBezTo>
                  <a:moveTo>
                    <a:pt x="276" y="54"/>
                  </a:moveTo>
                  <a:cubicBezTo>
                    <a:pt x="276" y="54"/>
                    <a:pt x="275" y="55"/>
                    <a:pt x="276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5"/>
                    <a:pt x="277" y="54"/>
                    <a:pt x="276" y="54"/>
                  </a:cubicBezTo>
                  <a:cubicBezTo>
                    <a:pt x="276" y="54"/>
                    <a:pt x="276" y="54"/>
                    <a:pt x="276" y="54"/>
                  </a:cubicBezTo>
                  <a:moveTo>
                    <a:pt x="308" y="17"/>
                  </a:moveTo>
                  <a:cubicBezTo>
                    <a:pt x="308" y="17"/>
                    <a:pt x="307" y="17"/>
                    <a:pt x="307" y="17"/>
                  </a:cubicBezTo>
                  <a:cubicBezTo>
                    <a:pt x="307" y="18"/>
                    <a:pt x="308" y="18"/>
                    <a:pt x="308" y="18"/>
                  </a:cubicBezTo>
                  <a:cubicBezTo>
                    <a:pt x="309" y="18"/>
                    <a:pt x="309" y="18"/>
                    <a:pt x="309" y="17"/>
                  </a:cubicBezTo>
                  <a:cubicBezTo>
                    <a:pt x="309" y="17"/>
                    <a:pt x="308" y="17"/>
                    <a:pt x="308" y="17"/>
                  </a:cubicBezTo>
                  <a:moveTo>
                    <a:pt x="254" y="11"/>
                  </a:moveTo>
                  <a:cubicBezTo>
                    <a:pt x="253" y="11"/>
                    <a:pt x="253" y="11"/>
                    <a:pt x="253" y="11"/>
                  </a:cubicBezTo>
                  <a:cubicBezTo>
                    <a:pt x="253" y="11"/>
                    <a:pt x="254" y="12"/>
                    <a:pt x="254" y="12"/>
                  </a:cubicBezTo>
                  <a:cubicBezTo>
                    <a:pt x="254" y="12"/>
                    <a:pt x="255" y="12"/>
                    <a:pt x="255" y="11"/>
                  </a:cubicBezTo>
                  <a:cubicBezTo>
                    <a:pt x="255" y="11"/>
                    <a:pt x="254" y="11"/>
                    <a:pt x="254" y="11"/>
                  </a:cubicBezTo>
                  <a:moveTo>
                    <a:pt x="305" y="10"/>
                  </a:moveTo>
                  <a:cubicBezTo>
                    <a:pt x="304" y="10"/>
                    <a:pt x="304" y="11"/>
                    <a:pt x="304" y="12"/>
                  </a:cubicBezTo>
                  <a:cubicBezTo>
                    <a:pt x="305" y="13"/>
                    <a:pt x="306" y="14"/>
                    <a:pt x="307" y="14"/>
                  </a:cubicBezTo>
                  <a:cubicBezTo>
                    <a:pt x="307" y="14"/>
                    <a:pt x="308" y="14"/>
                    <a:pt x="308" y="14"/>
                  </a:cubicBezTo>
                  <a:cubicBezTo>
                    <a:pt x="308" y="14"/>
                    <a:pt x="308" y="14"/>
                    <a:pt x="308" y="14"/>
                  </a:cubicBezTo>
                  <a:cubicBezTo>
                    <a:pt x="308" y="13"/>
                    <a:pt x="308" y="12"/>
                    <a:pt x="307" y="11"/>
                  </a:cubicBezTo>
                  <a:cubicBezTo>
                    <a:pt x="307" y="11"/>
                    <a:pt x="306" y="10"/>
                    <a:pt x="306" y="10"/>
                  </a:cubicBezTo>
                  <a:cubicBezTo>
                    <a:pt x="306" y="10"/>
                    <a:pt x="306" y="10"/>
                    <a:pt x="305" y="10"/>
                  </a:cubicBezTo>
                  <a:moveTo>
                    <a:pt x="245" y="10"/>
                  </a:moveTo>
                  <a:cubicBezTo>
                    <a:pt x="244" y="10"/>
                    <a:pt x="243" y="12"/>
                    <a:pt x="245" y="12"/>
                  </a:cubicBezTo>
                  <a:cubicBezTo>
                    <a:pt x="245" y="12"/>
                    <a:pt x="245" y="12"/>
                    <a:pt x="245" y="12"/>
                  </a:cubicBezTo>
                  <a:cubicBezTo>
                    <a:pt x="246" y="12"/>
                    <a:pt x="247" y="10"/>
                    <a:pt x="245" y="10"/>
                  </a:cubicBezTo>
                  <a:cubicBezTo>
                    <a:pt x="245" y="10"/>
                    <a:pt x="245" y="10"/>
                    <a:pt x="245" y="10"/>
                  </a:cubicBezTo>
                  <a:moveTo>
                    <a:pt x="257" y="0"/>
                  </a:moveTo>
                  <a:cubicBezTo>
                    <a:pt x="256" y="0"/>
                    <a:pt x="255" y="0"/>
                    <a:pt x="255" y="1"/>
                  </a:cubicBezTo>
                  <a:cubicBezTo>
                    <a:pt x="254" y="1"/>
                    <a:pt x="254" y="1"/>
                    <a:pt x="254" y="1"/>
                  </a:cubicBezTo>
                  <a:cubicBezTo>
                    <a:pt x="254" y="1"/>
                    <a:pt x="254" y="1"/>
                    <a:pt x="254" y="1"/>
                  </a:cubicBezTo>
                  <a:cubicBezTo>
                    <a:pt x="254" y="2"/>
                    <a:pt x="254" y="3"/>
                    <a:pt x="255" y="3"/>
                  </a:cubicBezTo>
                  <a:cubicBezTo>
                    <a:pt x="256" y="3"/>
                    <a:pt x="258" y="1"/>
                    <a:pt x="257" y="0"/>
                  </a:cubicBezTo>
                </a:path>
              </a:pathLst>
            </a:custGeom>
            <a:solidFill>
              <a:srgbClr val="D6CEC9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华康楷体W5-A" panose="1a454350000000000000" pitchFamily="1" charset="-122"/>
                <a:ea typeface="华康楷体W5-A" panose="1a454350000000000000" pitchFamily="1" charset="-122"/>
              </a:endParaRPr>
            </a:p>
          </p:txBody>
        </p:sp>
      </p:grpSp>
      <p:sp>
        <p:nvSpPr>
          <p:cNvPr id="1048603" name="文本框 11"/>
          <p:cNvSpPr txBox="1"/>
          <p:nvPr/>
        </p:nvSpPr>
        <p:spPr>
          <a:xfrm>
            <a:off x="2948015" y="1434355"/>
            <a:ext cx="661289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第一章</a:t>
            </a:r>
            <a:r>
              <a:rPr lang="en-US" altLang="zh-CN" sz="480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 </a:t>
            </a:r>
            <a:r>
              <a:rPr lang="zh-CN" altLang="en-US" sz="480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遗传因子的发现</a:t>
            </a:r>
            <a:endParaRPr lang="zh-CN" altLang="en-US" sz="4800" smtClean="0">
              <a:solidFill>
                <a:schemeClr val="bg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59735" y="2931160"/>
            <a:ext cx="65900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第二节</a:t>
            </a:r>
            <a:r>
              <a:rPr lang="en-US" altLang="zh-CN" sz="3200">
                <a:solidFill>
                  <a:schemeClr val="bg1"/>
                </a:solidFill>
              </a:rPr>
              <a:t>   </a:t>
            </a:r>
            <a:r>
              <a:rPr lang="zh-CN" altLang="en-US" sz="3200">
                <a:solidFill>
                  <a:schemeClr val="bg1"/>
                </a:solidFill>
              </a:rPr>
              <a:t>孟德尔的豌豆杂交实验（二）</a:t>
            </a:r>
            <a:endParaRPr lang="zh-CN" altLang="en-US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2500">
        <p14:honeycomb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48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0.00092 L 0.59826 0.00246" pathEditMode="relative" rAng="0" ptsTypes="AA">
                                      <p:cBhvr>
                                        <p:cTn id="13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7" y="62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3145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97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97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97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" fill="hold"/>
                                        <p:tgtEl>
                                          <p:spTgt spid="20971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08" name="文本框 38"/>
          <p:cNvSpPr txBox="1"/>
          <p:nvPr/>
        </p:nvSpPr>
        <p:spPr>
          <a:xfrm>
            <a:off x="728980" y="263525"/>
            <a:ext cx="471424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两对相对性状的杂交实验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5465" y="548640"/>
            <a:ext cx="4738370" cy="5591175"/>
          </a:xfrm>
          <a:prstGeom prst="rect">
            <a:avLst/>
          </a:prstGeom>
        </p:spPr>
      </p:pic>
      <p:sp>
        <p:nvSpPr>
          <p:cNvPr id="4" name="文本框 38"/>
          <p:cNvSpPr txBox="1"/>
          <p:nvPr/>
        </p:nvSpPr>
        <p:spPr>
          <a:xfrm>
            <a:off x="419735" y="1774190"/>
            <a:ext cx="4714240" cy="2963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黄色和绿色是一对相对性状；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圆粒和皱粒是一对相对性状。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黄色和绿色遵循</a:t>
            </a:r>
            <a:r>
              <a:rPr lang="zh-CN" altLang="en-US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分离定律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；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同理，圆粒和皱粒也遵循分离定律。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08" name="文本框 38"/>
          <p:cNvSpPr txBox="1"/>
          <p:nvPr/>
        </p:nvSpPr>
        <p:spPr>
          <a:xfrm>
            <a:off x="728980" y="263525"/>
            <a:ext cx="471424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两对相对性状的杂交实验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3220" y="473710"/>
            <a:ext cx="4738370" cy="5591175"/>
          </a:xfrm>
          <a:prstGeom prst="rect">
            <a:avLst/>
          </a:prstGeom>
        </p:spPr>
      </p:pic>
      <p:sp>
        <p:nvSpPr>
          <p:cNvPr id="5" name="文本框 38"/>
          <p:cNvSpPr txBox="1"/>
          <p:nvPr/>
        </p:nvSpPr>
        <p:spPr>
          <a:xfrm>
            <a:off x="956310" y="1125855"/>
            <a:ext cx="3893820" cy="3788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从一对相对性状到两对相对性状，孟德尔发现无论</a:t>
            </a:r>
            <a:r>
              <a:rPr lang="zh-CN" altLang="en-US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正交还是反交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，</a:t>
            </a:r>
            <a:r>
              <a:rPr lang="en-US" altLang="zh-CN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F1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都是黄色圆粒，则说明黄色相对于绿色为显性，圆粒相对于皱粒为显性。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3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84505" y="5017770"/>
            <a:ext cx="2211070" cy="155448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8" name="文本框 38"/>
          <p:cNvSpPr txBox="1"/>
          <p:nvPr/>
        </p:nvSpPr>
        <p:spPr>
          <a:xfrm>
            <a:off x="615950" y="263525"/>
            <a:ext cx="471424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对自由组合定律的解释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9350" y="-23495"/>
            <a:ext cx="4692650" cy="6595745"/>
          </a:xfrm>
          <a:prstGeom prst="rect">
            <a:avLst/>
          </a:prstGeom>
        </p:spPr>
      </p:pic>
      <p:sp>
        <p:nvSpPr>
          <p:cNvPr id="3" name="文本框 38"/>
          <p:cNvSpPr txBox="1"/>
          <p:nvPr/>
        </p:nvSpPr>
        <p:spPr>
          <a:xfrm>
            <a:off x="842010" y="1265555"/>
            <a:ext cx="5927090" cy="4194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假设豌豆的圆粒和皱粒分别由遗传因子</a:t>
            </a:r>
            <a:r>
              <a:rPr lang="en-US" altLang="zh-CN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R</a:t>
            </a:r>
            <a:r>
              <a:rPr lang="zh-CN" altLang="en-US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、</a:t>
            </a:r>
            <a:r>
              <a:rPr lang="en-US" altLang="zh-CN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r</a:t>
            </a:r>
            <a:r>
              <a:rPr lang="zh-CN" altLang="en-US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控制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，黄色和绿色分别由遗传因子</a:t>
            </a:r>
            <a:r>
              <a:rPr lang="en-US" altLang="zh-CN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</a:t>
            </a:r>
            <a:r>
              <a:rPr lang="zh-CN" altLang="en-US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、</a:t>
            </a:r>
            <a:r>
              <a:rPr lang="en-US" altLang="zh-CN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</a:t>
            </a:r>
            <a:r>
              <a:rPr lang="zh-CN" altLang="en-US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控制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。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亲本纯种黄色圆粒和纯种绿色皱粒豌豆的遗传因子组成分别是</a:t>
            </a:r>
            <a:r>
              <a:rPr lang="en-US" altLang="zh-CN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YYRR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和</a:t>
            </a:r>
            <a:r>
              <a:rPr lang="en-US" altLang="zh-CN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yyrr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，他们产生的</a:t>
            </a:r>
            <a:r>
              <a:rPr lang="en-US" altLang="zh-CN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F1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的遗传因子组成是</a:t>
            </a:r>
            <a:r>
              <a:rPr lang="en-US" altLang="zh-CN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YyRr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，表现为黄色圆粒。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sp>
        <p:nvSpPr>
          <p:cNvPr id="4" name="文本框 38"/>
          <p:cNvSpPr txBox="1"/>
          <p:nvPr/>
        </p:nvSpPr>
        <p:spPr>
          <a:xfrm>
            <a:off x="3048635" y="5544185"/>
            <a:ext cx="307721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665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所用方法为棋盘法</a:t>
            </a:r>
            <a:endParaRPr lang="zh-CN" altLang="en-US" sz="2665">
              <a:solidFill>
                <a:srgbClr val="FF0000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3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84505" y="5275580"/>
            <a:ext cx="1844675" cy="129667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8" name="文本框 38"/>
          <p:cNvSpPr txBox="1"/>
          <p:nvPr/>
        </p:nvSpPr>
        <p:spPr>
          <a:xfrm>
            <a:off x="615950" y="263525"/>
            <a:ext cx="661860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对自由组合定律的解释</a:t>
            </a:r>
            <a:r>
              <a:rPr lang="en-US" altLang="zh-CN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——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提出假说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4745" y="-23495"/>
            <a:ext cx="4707255" cy="6595745"/>
          </a:xfrm>
          <a:prstGeom prst="rect">
            <a:avLst/>
          </a:prstGeom>
        </p:spPr>
      </p:pic>
      <p:sp>
        <p:nvSpPr>
          <p:cNvPr id="3" name="文本框 38"/>
          <p:cNvSpPr txBox="1"/>
          <p:nvPr/>
        </p:nvSpPr>
        <p:spPr>
          <a:xfrm>
            <a:off x="419735" y="920750"/>
            <a:ext cx="7084060" cy="4892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孟德尔提出假说</a:t>
            </a:r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zh-CN" altLang="en-US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（</a:t>
            </a:r>
            <a:r>
              <a:rPr lang="en-US" altLang="zh-CN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1</a:t>
            </a:r>
            <a:r>
              <a:rPr lang="zh-CN" altLang="en-US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）配子的产生</a:t>
            </a:r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①假说：</a:t>
            </a:r>
            <a:r>
              <a:rPr lang="en-US" altLang="zh-CN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F1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在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产生配子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时，每对遗传因子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彼此分离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，不同对的遗传因子可以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自由组合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。</a:t>
            </a:r>
            <a:endParaRPr lang="zh-CN" altLang="en-US" sz="2400">
              <a:solidFill>
                <a:schemeClr val="bg1"/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②</a:t>
            </a:r>
            <a:r>
              <a:rPr lang="en-US" altLang="zh-CN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F1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产生的配子</a:t>
            </a:r>
            <a:endParaRPr lang="zh-CN" altLang="en-US" sz="2400">
              <a:solidFill>
                <a:schemeClr val="bg1"/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en-US" altLang="zh-CN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a.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雄配子种类及比例：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YR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：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Yr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：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yR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：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yr=1:1:1:1</a:t>
            </a:r>
            <a:endParaRPr lang="en-US" altLang="zh-CN" sz="2400">
              <a:solidFill>
                <a:srgbClr val="FF0000"/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  <a:p>
            <a:pPr algn="l"/>
            <a:r>
              <a:rPr lang="en-US" altLang="zh-CN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b.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雌配子种类及比例：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YR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：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Yr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：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yR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：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yr=1:1:1:1</a:t>
            </a:r>
            <a:endParaRPr lang="en-US" altLang="zh-CN" sz="2400">
              <a:solidFill>
                <a:schemeClr val="bg1"/>
              </a:solidFill>
              <a:latin typeface="Calibri" panose="020f0502020204030204" pitchFamily="34" charset="0"/>
              <a:ea typeface="华康楷体W5-A" panose="1a454350000000000000" pitchFamily="1" charset="-122"/>
              <a:sym typeface="+mn-ea"/>
            </a:endParaRPr>
          </a:p>
          <a:p>
            <a:pPr algn="l"/>
            <a:endParaRPr lang="en-US" altLang="zh-CN" sz="2400">
              <a:solidFill>
                <a:schemeClr val="bg1"/>
              </a:solidFill>
              <a:latin typeface="Calibri" panose="020f0502020204030204" pitchFamily="34" charset="0"/>
              <a:ea typeface="华康楷体W5-A" panose="1a454350000000000000" pitchFamily="1" charset="-122"/>
              <a:sym typeface="+mn-ea"/>
            </a:endParaRPr>
          </a:p>
          <a:p>
            <a:pPr algn="l"/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（</a:t>
            </a:r>
            <a:r>
              <a:rPr lang="en-US" altLang="zh-CN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2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）配子的结合</a:t>
            </a:r>
            <a:endParaRPr lang="zh-CN" altLang="en-US" sz="2400">
              <a:solidFill>
                <a:schemeClr val="bg1"/>
              </a:solidFill>
              <a:latin typeface="Calibri" panose="020f0502020204030204" pitchFamily="34" charset="0"/>
              <a:ea typeface="华康楷体W5-A" panose="1a454350000000000000" pitchFamily="1" charset="-122"/>
              <a:sym typeface="+mn-ea"/>
            </a:endParaRPr>
          </a:p>
          <a:p>
            <a:pPr algn="l"/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①假说：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受精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时，雌雄配子的结合是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随机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的</a:t>
            </a:r>
            <a:endParaRPr lang="zh-CN" altLang="en-US" sz="2400">
              <a:solidFill>
                <a:schemeClr val="bg1"/>
              </a:solidFill>
              <a:latin typeface="Calibri" panose="020f0502020204030204" pitchFamily="34" charset="0"/>
              <a:ea typeface="华康楷体W5-A" panose="1a454350000000000000" pitchFamily="1" charset="-122"/>
              <a:sym typeface="+mn-ea"/>
            </a:endParaRPr>
          </a:p>
          <a:p>
            <a:pPr algn="l"/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②</a:t>
            </a:r>
            <a:r>
              <a:rPr lang="en-US" altLang="zh-CN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F1</a:t>
            </a:r>
            <a:r>
              <a:rPr lang="zh-CN" altLang="en-US" sz="2400">
                <a:solidFill>
                  <a:schemeClr val="bg1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配子的结合方式有</a:t>
            </a:r>
            <a:r>
              <a:rPr lang="en-US" altLang="zh-CN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16</a:t>
            </a:r>
            <a:r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华康楷体W5-A" panose="1a454350000000000000" pitchFamily="1" charset="-122"/>
                <a:sym typeface="+mn-ea"/>
              </a:rPr>
              <a:t>种</a:t>
            </a:r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pPr algn="l"/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08" name="文本框 38"/>
          <p:cNvSpPr txBox="1"/>
          <p:nvPr/>
        </p:nvSpPr>
        <p:spPr>
          <a:xfrm>
            <a:off x="615950" y="263525"/>
            <a:ext cx="53911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后代基因型和表现型的计算方法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sp>
        <p:nvSpPr>
          <p:cNvPr id="3" name="文本框 38"/>
          <p:cNvSpPr txBox="1"/>
          <p:nvPr/>
        </p:nvSpPr>
        <p:spPr>
          <a:xfrm>
            <a:off x="615950" y="878205"/>
            <a:ext cx="2694940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一、棋盘法</a:t>
            </a:r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183515" y="1481455"/>
            <a:ext cx="5937250" cy="5194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8"/>
          <p:cNvSpPr txBox="1"/>
          <p:nvPr/>
        </p:nvSpPr>
        <p:spPr>
          <a:xfrm>
            <a:off x="6797040" y="1708150"/>
            <a:ext cx="4217670" cy="3538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16</a:t>
            </a:r>
            <a:r>
              <a:rPr lang="zh-CN" altLang="en-US" sz="28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种结合方式</a:t>
            </a:r>
            <a:endParaRPr lang="zh-CN" altLang="en-US" sz="2800">
              <a:solidFill>
                <a:srgbClr val="FF0000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zh-CN" altLang="en-US" sz="2800">
              <a:solidFill>
                <a:srgbClr val="FF0000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9</a:t>
            </a:r>
            <a:r>
              <a:rPr lang="zh-CN" altLang="en-US" sz="28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种基因型，</a:t>
            </a:r>
            <a:r>
              <a:rPr lang="en-US" altLang="zh-CN" sz="28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种表现型</a:t>
            </a:r>
            <a:endParaRPr lang="zh-CN" altLang="en-US" sz="2800">
              <a:solidFill>
                <a:srgbClr val="FF0000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Y_R_     9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Y_rr       3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yyR_     3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yyrr       1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08" name="文本框 38"/>
          <p:cNvSpPr txBox="1"/>
          <p:nvPr/>
        </p:nvSpPr>
        <p:spPr>
          <a:xfrm>
            <a:off x="615950" y="263525"/>
            <a:ext cx="53911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后代基因型和表现型的计算方法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sp>
        <p:nvSpPr>
          <p:cNvPr id="3" name="文本框 38"/>
          <p:cNvSpPr txBox="1"/>
          <p:nvPr/>
        </p:nvSpPr>
        <p:spPr>
          <a:xfrm>
            <a:off x="615950" y="878205"/>
            <a:ext cx="2694940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二、原理法</a:t>
            </a:r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sp>
        <p:nvSpPr>
          <p:cNvPr id="4" name="文本框 38"/>
          <p:cNvSpPr txBox="1"/>
          <p:nvPr/>
        </p:nvSpPr>
        <p:spPr>
          <a:xfrm>
            <a:off x="818515" y="1418590"/>
            <a:ext cx="9199245" cy="4831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将</a:t>
            </a:r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F1</a:t>
            </a:r>
            <a:r>
              <a:rPr lang="zh-CN" altLang="en-US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中的</a:t>
            </a:r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YyRr</a:t>
            </a:r>
            <a:r>
              <a:rPr lang="zh-CN" altLang="en-US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自交看成</a:t>
            </a:r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Yy x Yy</a:t>
            </a:r>
            <a:r>
              <a:rPr lang="zh-CN" altLang="en-US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和</a:t>
            </a:r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Rr x Rr</a:t>
            </a:r>
            <a:r>
              <a:rPr lang="zh-CN" altLang="en-US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，再根据</a:t>
            </a:r>
            <a:r>
              <a:rPr lang="zh-CN" altLang="en-US" sz="28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分离定律</a:t>
            </a:r>
            <a:r>
              <a:rPr lang="zh-CN" altLang="en-US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得到</a:t>
            </a:r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F2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Yy x Yy                            Rr x Rr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Y_ : yy                            R_ : rr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  3 : 1                               3 : 1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   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   y_R_     Y_rr       yyR_        yyrr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     9      :     3    :     3      :       1</a:t>
            </a:r>
            <a:endParaRPr lang="en-US" altLang="zh-CN" sz="28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 flipH="1">
            <a:off x="1269365" y="3195955"/>
            <a:ext cx="14605" cy="67754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 flipH="1">
            <a:off x="5135880" y="3195955"/>
            <a:ext cx="14605" cy="67754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>
            <a:off x="1876425" y="4733925"/>
            <a:ext cx="1129030" cy="60261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H="1">
            <a:off x="3230880" y="4874895"/>
            <a:ext cx="1664970" cy="47625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3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84505" y="5275580"/>
            <a:ext cx="1844675" cy="129667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8" name="文本框 38"/>
          <p:cNvSpPr txBox="1"/>
          <p:nvPr/>
        </p:nvSpPr>
        <p:spPr>
          <a:xfrm>
            <a:off x="615950" y="263525"/>
            <a:ext cx="828421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对自由组合定律的验证</a:t>
            </a:r>
            <a:r>
              <a:rPr lang="en-US" altLang="zh-CN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——</a:t>
            </a:r>
            <a:r>
              <a:rPr lang="zh-CN" altLang="en-US" sz="2665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演绎和推理</a:t>
            </a:r>
            <a:endParaRPr lang="zh-CN" altLang="en-US" sz="2665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sp>
        <p:nvSpPr>
          <p:cNvPr id="3" name="文本框 38"/>
          <p:cNvSpPr txBox="1"/>
          <p:nvPr/>
        </p:nvSpPr>
        <p:spPr>
          <a:xfrm>
            <a:off x="615950" y="878205"/>
            <a:ext cx="3359150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方法：测交实验</a:t>
            </a:r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4"/>
          <a:stretch>
            <a:fillRect/>
          </a:stretch>
        </p:blipFill>
        <p:spPr>
          <a:xfrm>
            <a:off x="264160" y="1489075"/>
            <a:ext cx="7282180" cy="5083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38"/>
          <p:cNvSpPr txBox="1"/>
          <p:nvPr/>
        </p:nvSpPr>
        <p:spPr>
          <a:xfrm>
            <a:off x="7826375" y="2459990"/>
            <a:ext cx="4034155" cy="1938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用杂种子一代和</a:t>
            </a:r>
            <a:r>
              <a:rPr lang="zh-CN" altLang="en-US" sz="24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隐性纯合子</a:t>
            </a:r>
            <a:r>
              <a:rPr lang="zh-CN" altLang="en-US" sz="2400">
                <a:solidFill>
                  <a:schemeClr val="bg1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杂交，得到后代为</a:t>
            </a:r>
            <a:r>
              <a:rPr lang="zh-CN" altLang="en-US" sz="24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黄色圆粒：黄色皱粒：绿色圆粒：绿色皱粒</a:t>
            </a:r>
            <a:r>
              <a:rPr lang="en-US" altLang="zh-CN" sz="2400">
                <a:solidFill>
                  <a:srgbClr val="FF0000"/>
                </a:solidFill>
                <a:latin typeface="Century Gothic" panose="020b0502020202020204" pitchFamily="34" charset="0"/>
                <a:ea typeface="华康楷体W5-A" panose="1a454350000000000000" pitchFamily="1" charset="-122"/>
              </a:rPr>
              <a:t>=1:1:1:1</a:t>
            </a:r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/>
              </a:solidFill>
              <a:latin typeface="Century Gothic" panose="020b0502020202020204" pitchFamily="34" charset="0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4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3" name="文本框 25"/>
          <p:cNvSpPr txBox="1"/>
          <p:nvPr/>
        </p:nvSpPr>
        <p:spPr>
          <a:xfrm>
            <a:off x="548218" y="512233"/>
            <a:ext cx="342494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自由组合定律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1048648" name="矩形 55"/>
          <p:cNvSpPr/>
          <p:nvPr/>
        </p:nvSpPr>
        <p:spPr>
          <a:xfrm>
            <a:off x="857250" y="1648460"/>
            <a:ext cx="8404225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</a:t>
            </a:r>
            <a:r>
              <a:rPr lang="zh-CN" altLang="en-US" sz="28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第二定律</a:t>
            </a:r>
            <a:r>
              <a:rPr lang="en-US" altLang="zh-CN" sz="28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—</a:t>
            </a:r>
            <a:r>
              <a:rPr lang="zh-CN" altLang="en-US" sz="28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自由组合定律</a:t>
            </a:r>
            <a:r>
              <a:rPr lang="zh-CN" alt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：控制不同性状的遗传因子的分离和组合是互不干扰的；在形成配子时，决定</a:t>
            </a:r>
            <a:r>
              <a:rPr lang="zh-CN" altLang="en-US" sz="28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同一性状</a:t>
            </a:r>
            <a:r>
              <a:rPr lang="zh-CN" alt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的成对的遗传因子</a:t>
            </a:r>
            <a:r>
              <a:rPr lang="zh-CN" altLang="en-US" sz="28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彼此分离</a:t>
            </a:r>
            <a:r>
              <a:rPr lang="zh-CN" alt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，决定</a:t>
            </a:r>
            <a:r>
              <a:rPr lang="zh-CN" altLang="en-US" sz="28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不同性状</a:t>
            </a:r>
            <a:r>
              <a:rPr lang="zh-CN" altLang="en-US" sz="28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的遗传因子</a:t>
            </a:r>
            <a:r>
              <a:rPr lang="zh-CN" altLang="en-US" sz="2800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自由组合</a:t>
            </a:r>
            <a:endParaRPr lang="zh-CN" altLang="en-US" sz="2800">
              <a:solidFill>
                <a:srgbClr val="FF0000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25"/>
          <p:cNvSpPr txBox="1"/>
          <p:nvPr/>
        </p:nvSpPr>
        <p:spPr>
          <a:xfrm>
            <a:off x="3496945" y="4802505"/>
            <a:ext cx="7121525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实质：非同源染色体上的非等位基因自由组合</a:t>
            </a:r>
            <a:endParaRPr lang="zh-CN" altLang="en-US" sz="2665">
              <a:solidFill>
                <a:srgbClr val="FF0000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63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4505" y="4938395"/>
            <a:ext cx="2324735" cy="16338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4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3" name="文本框 25"/>
          <p:cNvSpPr txBox="1"/>
          <p:nvPr/>
        </p:nvSpPr>
        <p:spPr>
          <a:xfrm>
            <a:off x="484505" y="421005"/>
            <a:ext cx="62039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自由组合定律适用条件及发生时间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63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4505" y="4938395"/>
            <a:ext cx="2324735" cy="163385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本框 25"/>
          <p:cNvSpPr txBox="1"/>
          <p:nvPr/>
        </p:nvSpPr>
        <p:spPr>
          <a:xfrm>
            <a:off x="654050" y="1055370"/>
            <a:ext cx="10577830" cy="1939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（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）条件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①有性生殖的生物；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      ②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华康楷体W5-A" panose="1a454350000000000000" pitchFamily="1" charset="-122"/>
              </a:rPr>
              <a:t>减数分裂过程中；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华康楷体W5-A" panose="1a454350000000000000" pitchFamily="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③细胞核基因；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④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非同源染色体上的非等位基因自由组合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25"/>
          <p:cNvSpPr txBox="1"/>
          <p:nvPr/>
        </p:nvSpPr>
        <p:spPr>
          <a:xfrm>
            <a:off x="2994025" y="4837430"/>
            <a:ext cx="62039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注：注意辨别同源染色体和等位基因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5" name="文本框 25"/>
          <p:cNvSpPr txBox="1"/>
          <p:nvPr/>
        </p:nvSpPr>
        <p:spPr>
          <a:xfrm>
            <a:off x="857250" y="3355340"/>
            <a:ext cx="62039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发生时间：减数第一次分裂后期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4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3" name="文本框 25"/>
          <p:cNvSpPr txBox="1"/>
          <p:nvPr/>
        </p:nvSpPr>
        <p:spPr>
          <a:xfrm>
            <a:off x="484505" y="421005"/>
            <a:ext cx="62039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常用的遗传定律的验证方法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63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4505" y="5589905"/>
            <a:ext cx="1417955" cy="9963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本框 25"/>
          <p:cNvSpPr txBox="1"/>
          <p:nvPr/>
        </p:nvSpPr>
        <p:spPr>
          <a:xfrm>
            <a:off x="978535" y="1055370"/>
            <a:ext cx="9435465" cy="4401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、自交法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自交后代的分离比为</a:t>
            </a:r>
            <a:r>
              <a:rPr lang="en-US" altLang="zh-CN" sz="2665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9:3:3:1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，则符合基因的</a:t>
            </a:r>
            <a:r>
              <a:rPr lang="zh-CN" altLang="en-US" sz="2665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自由组合定律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由位于两对同源染色体上的两对等位基因控制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endParaRPr lang="zh-CN" altLang="en-US" sz="2665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、测交法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测交后代的性状比例为</a:t>
            </a:r>
            <a:r>
              <a:rPr lang="en-US" altLang="zh-CN" sz="2665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1:1:1:1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66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由位于两对同源染色体上的两对等位基因控制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4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3" name="文本框 25"/>
          <p:cNvSpPr txBox="1"/>
          <p:nvPr/>
        </p:nvSpPr>
        <p:spPr>
          <a:xfrm>
            <a:off x="639445" y="421005"/>
            <a:ext cx="62039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配子和子代基因型和表现型的问题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63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4505" y="5589905"/>
            <a:ext cx="1417955" cy="99631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本框 25"/>
          <p:cNvSpPr txBox="1"/>
          <p:nvPr/>
        </p:nvSpPr>
        <p:spPr>
          <a:xfrm>
            <a:off x="752475" y="1112520"/>
            <a:ext cx="9505315" cy="9118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将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自由组合定律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问题转化为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若干个分离定律问题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，在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独立遗传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的情况下，有几对基因就可以分解为几个分离定律问题。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4" name="文本框 25"/>
          <p:cNvSpPr txBox="1"/>
          <p:nvPr/>
        </p:nvSpPr>
        <p:spPr>
          <a:xfrm>
            <a:off x="752475" y="2382520"/>
            <a:ext cx="3890010" cy="1732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如：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AaBbDd x AaBbDd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,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产生的配子的种类是多少？后代中基因型有多少种？表现型有几种？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5" name="文本框 25"/>
          <p:cNvSpPr txBox="1"/>
          <p:nvPr/>
        </p:nvSpPr>
        <p:spPr>
          <a:xfrm>
            <a:off x="752475" y="4473575"/>
            <a:ext cx="3523615" cy="1322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解答：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配子的种类有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8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种，后代基因型有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27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种，表现型有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8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</a:t>
            </a:r>
            <a:endParaRPr lang="zh-CN" altLang="en-US" sz="2665">
              <a:solidFill>
                <a:srgbClr val="FF0000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6" name="文本框 25"/>
          <p:cNvSpPr txBox="1"/>
          <p:nvPr/>
        </p:nvSpPr>
        <p:spPr>
          <a:xfrm>
            <a:off x="6269990" y="2382520"/>
            <a:ext cx="3890010" cy="1732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如：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AaBbDd x AaBBdd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,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产生的配子的种类是多少？后代中基因型有多少种？表现型有几种？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7" name="文本框 25"/>
          <p:cNvSpPr txBox="1"/>
          <p:nvPr/>
        </p:nvSpPr>
        <p:spPr>
          <a:xfrm>
            <a:off x="6354445" y="4657090"/>
            <a:ext cx="3523615" cy="1322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解答：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配子的种类有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8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种，后代基因型有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12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种，表现型有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8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</a:t>
            </a:r>
            <a:endParaRPr lang="zh-CN" altLang="en-US" sz="2665">
              <a:solidFill>
                <a:srgbClr val="FF0000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4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3" name="文本框 25"/>
          <p:cNvSpPr txBox="1"/>
          <p:nvPr/>
        </p:nvSpPr>
        <p:spPr>
          <a:xfrm>
            <a:off x="484505" y="421005"/>
            <a:ext cx="62039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性状分离比为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9:3:3:1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的变式及类型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63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4505" y="5589905"/>
            <a:ext cx="1417955" cy="9963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本框 25"/>
          <p:cNvSpPr txBox="1"/>
          <p:nvPr/>
        </p:nvSpPr>
        <p:spPr>
          <a:xfrm>
            <a:off x="1462405" y="1620520"/>
            <a:ext cx="9267825" cy="3969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、存在一种显性基因（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）时表现为同一种性状，其余正常表现，自交后代性状分离比为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9:6:1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同时存在时表现为一种性状，否则表现为另一种性状，自交后代性状分离比为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9:7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（或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）成对存在时，表现双隐性性状，其余正常表现，自交后代性状分离比为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9:3:4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64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3" name="文本框 25"/>
          <p:cNvSpPr txBox="1"/>
          <p:nvPr/>
        </p:nvSpPr>
        <p:spPr>
          <a:xfrm>
            <a:off x="484505" y="421005"/>
            <a:ext cx="620395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性状分离比为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9:3:3:1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的变式及类型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63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84505" y="5589905"/>
            <a:ext cx="1417955" cy="9963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本框 25"/>
          <p:cNvSpPr txBox="1"/>
          <p:nvPr/>
        </p:nvSpPr>
        <p:spPr>
          <a:xfrm>
            <a:off x="1547495" y="1675130"/>
            <a:ext cx="9097645" cy="2861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、只要存在显性基因（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）就表现为同一种性状，其余正常表现，自交后代性状分离比为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15:1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、显性基因在基因型中的个数影响性状表现（数量遗传），自交后代性状分离比为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1:4:6:4:1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、显性纯合致死，自交后代性状分离比为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4:2:2:1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58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762317" y="328084"/>
            <a:ext cx="429683" cy="389467"/>
          </a:xfrm>
        </p:spPr>
        <p:txBody>
          <a:bodyPr/>
          <a:lstStyle/>
          <a:p>
            <a:fld id="{0E94DB9D-B521-42AF-8E16-BC1CF0A48C10}" type="slidenum">
              <a:rPr lang="en-US"/>
              <a:t>15</a:t>
            </a:fld>
            <a:endParaRPr lang="en-US"/>
          </a:p>
        </p:txBody>
      </p:sp>
      <p:pic>
        <p:nvPicPr>
          <p:cNvPr id="2097169" name="图片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71" name="文本框 31"/>
          <p:cNvSpPr txBox="1"/>
          <p:nvPr/>
        </p:nvSpPr>
        <p:spPr>
          <a:xfrm>
            <a:off x="548005" y="512445"/>
            <a:ext cx="475234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孟德尔遗传规律的再发现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31"/>
          <p:cNvSpPr txBox="1"/>
          <p:nvPr/>
        </p:nvSpPr>
        <p:spPr>
          <a:xfrm>
            <a:off x="857250" y="1613535"/>
            <a:ext cx="9394190" cy="2963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孟德尔提出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遗传因子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，到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1909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年，丹麦生物学家约翰逊给孟德尔的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“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遗传因子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”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起新名，叫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“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基因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”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，并提出了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表型（也叫表现型）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和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基因型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的概念。控制相对性状的基因称为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等位基因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，如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和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。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由于孟德尔在生物学领域的巨大贡献，其被后人称为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“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遗传学之父</a:t>
            </a:r>
            <a:r>
              <a:rPr lang="en-US" altLang="zh-CN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”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。</a:t>
            </a:r>
            <a:endParaRPr lang="zh-CN" altLang="en-US" sz="2665">
              <a:solidFill>
                <a:srgbClr val="FF0000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658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762317" y="328084"/>
            <a:ext cx="429683" cy="389467"/>
          </a:xfrm>
        </p:spPr>
        <p:txBody>
          <a:bodyPr/>
          <a:lstStyle/>
          <a:p>
            <a:fld id="{0E94DB9D-B521-42AF-8E16-BC1CF0A48C10}" type="slidenum">
              <a:rPr lang="en-US"/>
              <a:t>16</a:t>
            </a:fld>
            <a:endParaRPr lang="en-US"/>
          </a:p>
        </p:txBody>
      </p:sp>
      <p:pic>
        <p:nvPicPr>
          <p:cNvPr id="2097169" name="图片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71" name="文本框 31"/>
          <p:cNvSpPr txBox="1"/>
          <p:nvPr/>
        </p:nvSpPr>
        <p:spPr>
          <a:xfrm>
            <a:off x="533400" y="421005"/>
            <a:ext cx="4752340" cy="501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孟德尔遗传规律的应用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31"/>
          <p:cNvSpPr txBox="1"/>
          <p:nvPr/>
        </p:nvSpPr>
        <p:spPr>
          <a:xfrm>
            <a:off x="688340" y="1663065"/>
            <a:ext cx="9577705" cy="2963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、在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杂交育种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中，人们有目的地将具有不同优良性状的两个亲本杂交，使两个亲本的优良性状组合在一起，再筛选出所需要的优良品种。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2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、在</a:t>
            </a:r>
            <a:r>
              <a:rPr lang="zh-CN" altLang="en-US" sz="2665">
                <a:solidFill>
                  <a:srgbClr val="FF0000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医学实践</a:t>
            </a:r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中，人们可以依据分离定律和自由组合定律，对某些遗传病在后代中的患病概率做出科学的推断，从而为遗传咨询提供理论证据。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81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908" name="文本框 14"/>
          <p:cNvSpPr txBox="1"/>
          <p:nvPr/>
        </p:nvSpPr>
        <p:spPr>
          <a:xfrm>
            <a:off x="547583" y="42079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课后练习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57250" y="1077595"/>
            <a:ext cx="892556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三对等位基因遵循自由组合定律，基因型分别为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AaBbDd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AabbDd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的两个个体进行杂交，下列关于杂交后代的推测，正确的是（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14"/>
          <p:cNvSpPr txBox="1"/>
          <p:nvPr/>
        </p:nvSpPr>
        <p:spPr>
          <a:xfrm>
            <a:off x="1538605" y="2616200"/>
            <a:ext cx="7333615" cy="3128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、表现型有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8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种，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AaBbDd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个体的比例为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1/16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、表现型有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4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种，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aaBbdd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个体的比例为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1/16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C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、表现型有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8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种，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Aabbdd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个体的比例为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1/8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、表现型有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8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种，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aaBbDd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个体的比例为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1/16 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14"/>
          <p:cNvSpPr txBox="1"/>
          <p:nvPr/>
        </p:nvSpPr>
        <p:spPr>
          <a:xfrm>
            <a:off x="6910918" y="1959398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81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908" name="文本框 14"/>
          <p:cNvSpPr txBox="1"/>
          <p:nvPr/>
        </p:nvSpPr>
        <p:spPr>
          <a:xfrm>
            <a:off x="547583" y="42079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课后练习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1825" y="1021080"/>
            <a:ext cx="9672955" cy="1445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矮牵牛花瓣中存在合成红色和蓝色色素的生化途径（如图，</a:t>
            </a:r>
            <a:r>
              <a:rPr lang="en-US" altLang="zh-CN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是控制相应生化途径的基因）。矮牵牛在红色和蓝色色素均存在时表现为紫色，二者均不存在时表现为白色。若一亲本组合杂交得</a:t>
            </a:r>
            <a:r>
              <a:rPr lang="en-US" altLang="zh-CN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F1</a:t>
            </a:r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F1</a:t>
            </a:r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自交产生</a:t>
            </a:r>
            <a:r>
              <a:rPr lang="en-US" altLang="zh-CN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F2</a:t>
            </a:r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的表现型及比例为紫色：红色：蓝色：白色</a:t>
            </a:r>
            <a:r>
              <a:rPr lang="en-US" altLang="zh-CN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=9:3:3:1</a:t>
            </a:r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，则下列说法不正确的是（</a:t>
            </a:r>
            <a:r>
              <a:rPr lang="en-US" altLang="zh-CN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2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2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14"/>
          <p:cNvSpPr txBox="1"/>
          <p:nvPr/>
        </p:nvSpPr>
        <p:spPr>
          <a:xfrm>
            <a:off x="2561590" y="3472815"/>
            <a:ext cx="7856220" cy="3128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、亲本基因型为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AABBEE x aaBBee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或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AABBee x aaBBEE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、本实验无法判断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基因遗传是否符合自由组合定律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C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F2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中蓝色矮牵牛花自交，其后代中纯合子的概率为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2/3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F2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中紫色个体与白色个体杂交，不会出现白色个体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14"/>
          <p:cNvSpPr txBox="1"/>
          <p:nvPr/>
        </p:nvSpPr>
        <p:spPr>
          <a:xfrm>
            <a:off x="9232478" y="198670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5" name="文本框 14"/>
          <p:cNvSpPr txBox="1"/>
          <p:nvPr/>
        </p:nvSpPr>
        <p:spPr>
          <a:xfrm>
            <a:off x="772795" y="2488565"/>
            <a:ext cx="6289675" cy="870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途径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...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白色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蓝色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途径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2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：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...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白色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黄色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红色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>
            <a:off x="3077845" y="2754630"/>
            <a:ext cx="71945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3077845" y="3135630"/>
            <a:ext cx="71945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>
            <a:off x="4587240" y="3149600"/>
            <a:ext cx="71945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288665" y="2380615"/>
            <a:ext cx="1001395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00">
                <a:solidFill>
                  <a:schemeClr val="bg1"/>
                </a:solidFill>
              </a:rPr>
              <a:t>E</a:t>
            </a:r>
            <a:endParaRPr lang="en-US" altLang="zh-CN" sz="220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88665" y="2754630"/>
            <a:ext cx="1001395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00">
                <a:solidFill>
                  <a:schemeClr val="bg1"/>
                </a:solidFill>
              </a:rPr>
              <a:t>A</a:t>
            </a:r>
            <a:endParaRPr lang="en-US" altLang="zh-CN" sz="220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756150" y="2754630"/>
            <a:ext cx="1001395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00">
                <a:solidFill>
                  <a:schemeClr val="bg1"/>
                </a:solidFill>
              </a:rPr>
              <a:t>B</a:t>
            </a:r>
            <a:endParaRPr lang="en-US" altLang="zh-CN" sz="2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81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908" name="文本框 14"/>
          <p:cNvSpPr txBox="1"/>
          <p:nvPr/>
        </p:nvSpPr>
        <p:spPr>
          <a:xfrm>
            <a:off x="547583" y="42079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课后练习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57250" y="1077595"/>
            <a:ext cx="892556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两对等位基因自由组合，如果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F2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的分离比分别为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9:7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9:6:1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15:1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，那么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F1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与双隐性个体测交，得到的分离比分别是（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）。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14"/>
          <p:cNvSpPr txBox="1"/>
          <p:nvPr/>
        </p:nvSpPr>
        <p:spPr>
          <a:xfrm>
            <a:off x="1778635" y="2480310"/>
            <a:ext cx="4934585" cy="3128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1:3, 1:2:1, 3:1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1:3, 4:1, 1:3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C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1:2:1, 4:1, 3:1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3:1, 3:1, 1:4</a:t>
            </a:r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14"/>
          <p:cNvSpPr txBox="1"/>
          <p:nvPr/>
        </p:nvSpPr>
        <p:spPr>
          <a:xfrm>
            <a:off x="2549738" y="1959398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81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908" name="文本框 14"/>
          <p:cNvSpPr txBox="1"/>
          <p:nvPr/>
        </p:nvSpPr>
        <p:spPr>
          <a:xfrm>
            <a:off x="547583" y="420793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课后练习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4855" y="1021080"/>
            <a:ext cx="948944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番茄的花色和叶的宽窄分别由两对等位基因控制，且两对基因中某一对基因纯合时会使受精卵致死。现用红色窄叶植株自交，子代的表现型及其比例为红色窄叶：红色宽叶：白色窄叶：白色宽叶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=6:2:3:1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。下列有关表述正确的是（</a:t>
            </a:r>
            <a:r>
              <a:rPr lang="en-US" altLang="zh-CN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14"/>
          <p:cNvSpPr txBox="1"/>
          <p:nvPr/>
        </p:nvSpPr>
        <p:spPr>
          <a:xfrm>
            <a:off x="1863725" y="2835910"/>
            <a:ext cx="6783070" cy="308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A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、这两对基因位于一对同源染色体上</a:t>
            </a:r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B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、显性性状分别是红色和宽叶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C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、控制花色的基因具有隐性纯合致死效应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        </a:t>
            </a:r>
            <a:endParaRPr lang="en-US" altLang="zh-CN" sz="2400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r>
              <a:rPr lang="zh-CN" altLang="en-US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、自交后代中杂合子所占比例为</a:t>
            </a:r>
            <a:r>
              <a:rPr lang="en-US" altLang="zh-CN" sz="2400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5/6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  <a:p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2" name="文本框 14"/>
          <p:cNvSpPr txBox="1"/>
          <p:nvPr/>
        </p:nvSpPr>
        <p:spPr>
          <a:xfrm>
            <a:off x="9280738" y="2334048"/>
            <a:ext cx="234738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D</a:t>
            </a:r>
            <a:endParaRPr lang="en-US" altLang="zh-CN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92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14867" y="370418"/>
            <a:ext cx="442384" cy="552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49037" name="文本框 25"/>
          <p:cNvSpPr txBox="1"/>
          <p:nvPr/>
        </p:nvSpPr>
        <p:spPr>
          <a:xfrm>
            <a:off x="548218" y="472041"/>
            <a:ext cx="2347383" cy="5027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665">
                <a:solidFill>
                  <a:schemeClr val="bg1">
                    <a:lumMod val="95000"/>
                  </a:schemeClr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致谢</a:t>
            </a:r>
            <a:endParaRPr lang="zh-CN" altLang="en-US" sz="2665">
              <a:solidFill>
                <a:schemeClr val="bg1">
                  <a:lumMod val="95000"/>
                </a:schemeClr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sp>
        <p:nvSpPr>
          <p:cNvPr id="1049040" name="文本框 6"/>
          <p:cNvSpPr txBox="1">
            <a:spLocks noChangeArrowheads="1"/>
          </p:cNvSpPr>
          <p:nvPr/>
        </p:nvSpPr>
        <p:spPr bwMode="auto">
          <a:xfrm>
            <a:off x="1808480" y="2829560"/>
            <a:ext cx="8030210" cy="11988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itchFamily="50" charset="0"/>
                <a:ea typeface="华康少女文字W5(P)" pitchFamily="82" charset="-122"/>
              </a:defRPr>
            </a:lvl9pPr>
          </a:lstStyle>
          <a:p>
            <a:pPr algn="ctr" eaLnBrk="1" hangingPunct="1"/>
            <a:r>
              <a:rPr lang="zh-CN" altLang="en-US" sz="7200">
                <a:solidFill>
                  <a:schemeClr val="bg1"/>
                </a:solidFill>
                <a:latin typeface="华康楷体W5-A" panose="1a454350000000000000" pitchFamily="1" charset="-122"/>
                <a:ea typeface="华康楷体W5-A" panose="1a454350000000000000" pitchFamily="1" charset="-122"/>
              </a:rPr>
              <a:t>感谢大家！</a:t>
            </a:r>
            <a:endParaRPr lang="zh-CN" altLang="en-US" sz="7200">
              <a:solidFill>
                <a:schemeClr val="bg1"/>
              </a:solidFill>
              <a:latin typeface="华康楷体W5-A" panose="1a454350000000000000" pitchFamily="1" charset="-122"/>
              <a:ea typeface="华康楷体W5-A" panose="1a454350000000000000" pitchFamily="1" charset="-122"/>
            </a:endParaRPr>
          </a:p>
        </p:txBody>
      </p:sp>
      <p:pic>
        <p:nvPicPr>
          <p:cNvPr id="2097193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99700" y="103124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9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49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904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123</Paragraphs>
  <Slides>21</Slides>
  <Notes>21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baseType="lpstr" size="31">
      <vt:lpstr>Arial</vt:lpstr>
      <vt:lpstr>Calibri Light</vt:lpstr>
      <vt:lpstr>Calibri</vt:lpstr>
      <vt:lpstr>华康楷体W5-A</vt:lpstr>
      <vt:lpstr>Segoe UI Light</vt:lpstr>
      <vt:lpstr>Nexa Light</vt:lpstr>
      <vt:lpstr>华康少女文字W5(P)</vt:lpstr>
      <vt:lpstr>宋体</vt:lpstr>
      <vt:lpstr>Century Gothic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2022-02-21T09:20:05.230</cp:lastPrinted>
  <dcterms:created xsi:type="dcterms:W3CDTF">2022-02-21T09:20:05Z</dcterms:created>
  <dcterms:modified xsi:type="dcterms:W3CDTF">2022-02-21T01:20:05Z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