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gif" ContentType="image/gif"/>
  <Default Extension="png" ContentType="image/png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1.bin" ContentType="audio/unknown"/>
  <Override PartName="/ppt/notesSlides/notesSlide2.xml" ContentType="application/vnd.openxmlformats-officedocument.presentationml.notesSlide+xml"/>
  <Override PartName="/ppt/media/audio2.bin" ContentType="audio/unknown"/>
  <Override PartName="/ppt/notesSlides/notesSlide3.xml" ContentType="application/vnd.openxmlformats-officedocument.presentationml.notesSlide+xml"/>
  <Override PartName="/ppt/media/audio3.bin" ContentType="audio/unknown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media/audio4.bin" ContentType="audio/unknown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4"/>
  </p:notesMasterIdLst>
  <p:sldIdLst>
    <p:sldId id="256" r:id="rId2"/>
    <p:sldId id="321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40" r:id="rId22"/>
    <p:sldId id="341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1" r:id="rId33"/>
    <p:sldId id="352" r:id="rId34"/>
    <p:sldId id="353" r:id="rId35"/>
    <p:sldId id="354" r:id="rId36"/>
    <p:sldId id="355" r:id="rId37"/>
    <p:sldId id="356" r:id="rId38"/>
    <p:sldId id="357" r:id="rId39"/>
    <p:sldId id="358" r:id="rId40"/>
    <p:sldId id="359" r:id="rId41"/>
    <p:sldId id="360" r:id="rId42"/>
    <p:sldId id="361" r:id="rId43"/>
    <p:sldId id="362" r:id="rId44"/>
    <p:sldId id="363" r:id="rId45"/>
    <p:sldId id="364" r:id="rId46"/>
    <p:sldId id="365" r:id="rId47"/>
    <p:sldId id="366" r:id="rId48"/>
    <p:sldId id="367" r:id="rId49"/>
    <p:sldId id="368" r:id="rId50"/>
    <p:sldId id="369" r:id="rId51"/>
    <p:sldId id="370" r:id="rId52"/>
    <p:sldId id="371" r:id="rId53"/>
    <p:sldId id="372" r:id="rId54"/>
    <p:sldId id="373" r:id="rId55"/>
    <p:sldId id="374" r:id="rId56"/>
    <p:sldId id="375" r:id="rId57"/>
    <p:sldId id="376" r:id="rId58"/>
    <p:sldId id="377" r:id="rId59"/>
    <p:sldId id="378" r:id="rId60"/>
    <p:sldId id="380" r:id="rId61"/>
    <p:sldId id="381" r:id="rId62"/>
    <p:sldId id="382" r:id="rId63"/>
    <p:sldId id="383" r:id="rId64"/>
    <p:sldId id="384" r:id="rId65"/>
    <p:sldId id="385" r:id="rId66"/>
    <p:sldId id="386" r:id="rId67"/>
    <p:sldId id="387" r:id="rId68"/>
    <p:sldId id="388" r:id="rId69"/>
    <p:sldId id="389" r:id="rId70"/>
    <p:sldId id="390" r:id="rId71"/>
    <p:sldId id="391" r:id="rId72"/>
    <p:sldId id="392" r:id="rId73"/>
    <p:sldId id="393" r:id="rId74"/>
    <p:sldId id="394" r:id="rId75"/>
    <p:sldId id="395" r:id="rId76"/>
    <p:sldId id="396" r:id="rId77"/>
    <p:sldId id="397" r:id="rId78"/>
    <p:sldId id="398" r:id="rId79"/>
    <p:sldId id="399" r:id="rId80"/>
    <p:sldId id="400" r:id="rId81"/>
    <p:sldId id="401" r:id="rId82"/>
    <p:sldId id="402" r:id="rId83"/>
  </p:sldIdLst>
  <p:sldSz cx="9144000" cy="6858000" type="screen4x3"/>
  <p:notesSz cx="6858000" cy="9144000"/>
  <p:custDataLst>
    <p:tags r:id="rId8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AC14D"/>
    <a:srgbClr val="188582"/>
    <a:srgbClr val="FFFFFF"/>
    <a:srgbClr val="56DFDF"/>
    <a:srgbClr val="000000"/>
    <a:srgbClr val="E6F4E0"/>
    <a:srgbClr val="FFF4C5"/>
    <a:srgbClr val="639541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FECB4D8-DB02-4DC6-A0A2-4F2EBAE1DC90}" styleName="中度样式 1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54" autoAdjust="0"/>
    <p:restoredTop sz="92412" autoAdjust="0"/>
  </p:normalViewPr>
  <p:slideViewPr>
    <p:cSldViewPr>
      <p:cViewPr>
        <p:scale>
          <a:sx n="70" d="100"/>
          <a:sy n="70" d="100"/>
        </p:scale>
        <p:origin x="84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7" d="100"/>
        <a:sy n="4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slide" Target="slides/slide82.xml"/><Relationship Id="rId84" Type="http://schemas.openxmlformats.org/officeDocument/2006/relationships/notesMaster" Target="notesMasters/notesMaster1.xml"/><Relationship Id="rId85" Type="http://schemas.openxmlformats.org/officeDocument/2006/relationships/tags" Target="tags/tag1.xml"/><Relationship Id="rId86" Type="http://schemas.openxmlformats.org/officeDocument/2006/relationships/presProps" Target="presProps.xml"/><Relationship Id="rId87" Type="http://schemas.openxmlformats.org/officeDocument/2006/relationships/viewProps" Target="viewProps.xml"/><Relationship Id="rId88" Type="http://schemas.openxmlformats.org/officeDocument/2006/relationships/theme" Target="theme/theme1.xml"/><Relationship Id="rId8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Relationship Id="rId2" Type="http://schemas.openxmlformats.org/officeDocument/2006/relationships/image" Target="../media/image7.wmf"/><Relationship Id="rId3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Relationship Id="rId2" Type="http://schemas.openxmlformats.org/officeDocument/2006/relationships/image" Target="../media/image8.wmf"/><Relationship Id="rId3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Relationship Id="rId2" Type="http://schemas.openxmlformats.org/officeDocument/2006/relationships/image" Target="../media/image8.wmf"/><Relationship Id="rId3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E2D05-C832-4A27-95BB-192147E7182A}" type="datetimeFigureOut">
              <a:rPr lang="zh-CN" altLang="en-US" smtClean="0"/>
              <a:t>2018/3/15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AD18BF-AACD-4437-B6E2-ECE3E76542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189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63A12454-A36B-2C40-9AB5-FAE9ECD823FE}" type="slidenum">
              <a:rPr lang="en-US" altLang="zh-CN"/>
              <a:pPr eaLnBrk="1" hangingPunct="1"/>
              <a:t>41</a:t>
            </a:fld>
            <a:endParaRPr lang="en-US" altLang="zh-CN"/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zh-CN">
                <a:ea typeface="宋体" charset="-122"/>
              </a:rPr>
              <a:t>www.gzsxw.net </a:t>
            </a:r>
            <a:r>
              <a:rPr lang="zh-CN" altLang="en-US">
                <a:ea typeface="宋体" charset="-122"/>
              </a:rPr>
              <a:t>港中数学网</a:t>
            </a:r>
          </a:p>
        </p:txBody>
      </p:sp>
    </p:spTree>
    <p:extLst>
      <p:ext uri="{BB962C8B-B14F-4D97-AF65-F5344CB8AC3E}">
        <p14:creationId xmlns:p14="http://schemas.microsoft.com/office/powerpoint/2010/main" val="1794043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D4B266BF-DC69-104E-8460-84B1D2B87966}" type="slidenum">
              <a:rPr lang="en-US" altLang="zh-CN"/>
              <a:pPr eaLnBrk="1" hangingPunct="1"/>
              <a:t>42</a:t>
            </a:fld>
            <a:endParaRPr lang="en-US" altLang="zh-CN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325819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1F14BA8F-C164-8449-9DDF-DF10FCC52728}" type="slidenum">
              <a:rPr lang="en-US" altLang="zh-CN"/>
              <a:pPr eaLnBrk="1" hangingPunct="1"/>
              <a:t>43</a:t>
            </a:fld>
            <a:endParaRPr lang="en-US" altLang="zh-CN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8202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1122B148-5CFA-D243-95FF-0EE5A9B47794}" type="slidenum">
              <a:rPr lang="en-US" altLang="zh-CN"/>
              <a:pPr eaLnBrk="1" hangingPunct="1"/>
              <a:t>44</a:t>
            </a:fld>
            <a:endParaRPr lang="en-US" altLang="zh-CN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56825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0A8B4428-4AB6-2541-A80B-5F5F80D62BB9}" type="slidenum">
              <a:rPr lang="en-US" altLang="zh-CN"/>
              <a:pPr eaLnBrk="1" hangingPunct="1"/>
              <a:t>45</a:t>
            </a:fld>
            <a:endParaRPr lang="en-US" altLang="zh-CN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2631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36A22869-750B-AF41-A92C-D498CCD733F8}" type="slidenum">
              <a:rPr lang="en-US" altLang="zh-CN"/>
              <a:pPr eaLnBrk="1" hangingPunct="1"/>
              <a:t>46</a:t>
            </a:fld>
            <a:endParaRPr lang="en-US" altLang="zh-CN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3565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F40FD03C-B8F4-E640-94E2-A5CE44A0ADC7}" type="slidenum">
              <a:rPr lang="en-US" altLang="zh-CN"/>
              <a:pPr eaLnBrk="1" hangingPunct="1"/>
              <a:t>47</a:t>
            </a:fld>
            <a:endParaRPr lang="en-US" altLang="zh-CN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5004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C0F8FE48-A65D-9248-853A-DB31CB7FF856}" type="slidenum">
              <a:rPr lang="en-US" altLang="zh-CN"/>
              <a:pPr eaLnBrk="1" hangingPunct="1"/>
              <a:t>48</a:t>
            </a:fld>
            <a:endParaRPr lang="en-US" altLang="zh-CN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21454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7BCA67DB-365B-554B-809A-C422D6A731D2}" type="slidenum">
              <a:rPr lang="en-US" altLang="zh-CN"/>
              <a:pPr eaLnBrk="1" hangingPunct="1"/>
              <a:t>49</a:t>
            </a:fld>
            <a:endParaRPr lang="en-US" altLang="zh-CN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331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E6B8ADEB-24A1-E444-BA12-5B71DFBCB723}" type="slidenum">
              <a:rPr lang="en-US" altLang="zh-CN"/>
              <a:pPr eaLnBrk="1" hangingPunct="1"/>
              <a:t>50</a:t>
            </a:fld>
            <a:endParaRPr lang="en-US" altLang="zh-CN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zh-CN" altLang="zh-CN"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06522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 altLang="zh-CN"/>
              <a:t>孔隆教育 http://mykonglong.taobao.com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 altLang="zh-CN"/>
              <a:t>孔隆教育 http://mykonglong.taobao.com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E25CA5-35ED-5444-85FA-FF79A402A764}" type="slidenum">
              <a:rPr lang="en-US" altLang="zh-CN"/>
              <a:pPr/>
              <a:t>64</a:t>
            </a:fld>
            <a:endParaRPr lang="en-US" altLang="zh-CN"/>
          </a:p>
        </p:txBody>
      </p:sp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x-none" altLang="x-none"/>
          </a:p>
        </p:txBody>
      </p:sp>
      <p:sp>
        <p:nvSpPr>
          <p:cNvPr id="9220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/>
            <a:fld id="{10995F93-4A4B-8F4D-81A4-54786B3731ED}" type="slidenum">
              <a:rPr lang="en-US" altLang="zh-CN" sz="1200">
                <a:latin typeface="Verdana" charset="0"/>
              </a:rPr>
              <a:pPr algn="r"/>
              <a:t>64</a:t>
            </a:fld>
            <a:endParaRPr lang="en-US" altLang="zh-CN" sz="1200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465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6989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 60"/>
          <p:cNvSpPr>
            <a:spLocks noChangeArrowheads="1"/>
          </p:cNvSpPr>
          <p:nvPr userDrawn="1"/>
        </p:nvSpPr>
        <p:spPr bwMode="auto">
          <a:xfrm rot="14226372">
            <a:off x="2700338" y="5465763"/>
            <a:ext cx="1030287" cy="2573337"/>
          </a:xfrm>
          <a:custGeom>
            <a:avLst/>
            <a:gdLst>
              <a:gd name="T0" fmla="*/ 515144 w 2015614"/>
              <a:gd name="T1" fmla="*/ 0 h 4367958"/>
              <a:gd name="T2" fmla="*/ 599721 w 2015614"/>
              <a:gd name="T3" fmla="*/ 88598 h 4367958"/>
              <a:gd name="T4" fmla="*/ 1030287 w 2015614"/>
              <a:gd name="T5" fmla="*/ 1286669 h 4367958"/>
              <a:gd name="T6" fmla="*/ 599721 w 2015614"/>
              <a:gd name="T7" fmla="*/ 2484739 h 4367958"/>
              <a:gd name="T8" fmla="*/ 515144 w 2015614"/>
              <a:gd name="T9" fmla="*/ 2573337 h 4367958"/>
              <a:gd name="T10" fmla="*/ 430566 w 2015614"/>
              <a:gd name="T11" fmla="*/ 2484739 h 4367958"/>
              <a:gd name="T12" fmla="*/ 0 w 2015614"/>
              <a:gd name="T13" fmla="*/ 1286668 h 4367958"/>
              <a:gd name="T14" fmla="*/ 430566 w 2015614"/>
              <a:gd name="T15" fmla="*/ 88597 h 43679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15614"/>
              <a:gd name="T25" fmla="*/ 0 h 4367958"/>
              <a:gd name="T26" fmla="*/ 2015614 w 2015614"/>
              <a:gd name="T27" fmla="*/ 4367958 h 43679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15614" h="4367958">
                <a:moveTo>
                  <a:pt x="1007807" y="0"/>
                </a:moveTo>
                <a:lnTo>
                  <a:pt x="1173272" y="150385"/>
                </a:lnTo>
                <a:cubicBezTo>
                  <a:pt x="1693714" y="670827"/>
                  <a:pt x="2015614" y="1389811"/>
                  <a:pt x="2015614" y="2183979"/>
                </a:cubicBezTo>
                <a:cubicBezTo>
                  <a:pt x="2015614" y="2978147"/>
                  <a:pt x="1693714" y="3697131"/>
                  <a:pt x="1173272" y="4217573"/>
                </a:cubicBezTo>
                <a:lnTo>
                  <a:pt x="1007808" y="4367958"/>
                </a:lnTo>
                <a:lnTo>
                  <a:pt x="842342" y="4217572"/>
                </a:lnTo>
                <a:cubicBezTo>
                  <a:pt x="321900" y="3697130"/>
                  <a:pt x="0" y="2978146"/>
                  <a:pt x="0" y="2183978"/>
                </a:cubicBezTo>
                <a:cubicBezTo>
                  <a:pt x="0" y="1389810"/>
                  <a:pt x="321900" y="670826"/>
                  <a:pt x="842342" y="150384"/>
                </a:cubicBezTo>
                <a:lnTo>
                  <a:pt x="1007807" y="0"/>
                </a:lnTo>
                <a:close/>
              </a:path>
            </a:pathLst>
          </a:custGeom>
          <a:solidFill>
            <a:srgbClr val="D6F4E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5" name="组合 54"/>
          <p:cNvGrpSpPr/>
          <p:nvPr userDrawn="1"/>
        </p:nvGrpSpPr>
        <p:grpSpPr>
          <a:xfrm>
            <a:off x="6195832" y="4772985"/>
            <a:ext cx="3671887" cy="2884488"/>
            <a:chOff x="6195832" y="4772985"/>
            <a:chExt cx="3671887" cy="2884488"/>
          </a:xfrm>
        </p:grpSpPr>
        <p:sp>
          <p:nvSpPr>
            <p:cNvPr id="56" name="任意多边形 15"/>
            <p:cNvSpPr>
              <a:spLocks noChangeArrowheads="1"/>
            </p:cNvSpPr>
            <p:nvPr/>
          </p:nvSpPr>
          <p:spPr bwMode="auto">
            <a:xfrm rot="17113550">
              <a:off x="7299938" y="4797592"/>
              <a:ext cx="1463675" cy="3671887"/>
            </a:xfrm>
            <a:custGeom>
              <a:avLst/>
              <a:gdLst>
                <a:gd name="T0" fmla="*/ 731838 w 2015614"/>
                <a:gd name="T1" fmla="*/ 0 h 4367958"/>
                <a:gd name="T2" fmla="*/ 851993 w 2015614"/>
                <a:gd name="T3" fmla="*/ 126420 h 4367958"/>
                <a:gd name="T4" fmla="*/ 1463675 w 2015614"/>
                <a:gd name="T5" fmla="*/ 1835944 h 4367958"/>
                <a:gd name="T6" fmla="*/ 851993 w 2015614"/>
                <a:gd name="T7" fmla="*/ 3545467 h 4367958"/>
                <a:gd name="T8" fmla="*/ 731838 w 2015614"/>
                <a:gd name="T9" fmla="*/ 3671887 h 4367958"/>
                <a:gd name="T10" fmla="*/ 611682 w 2015614"/>
                <a:gd name="T11" fmla="*/ 3545466 h 4367958"/>
                <a:gd name="T12" fmla="*/ 0 w 2015614"/>
                <a:gd name="T13" fmla="*/ 1835943 h 4367958"/>
                <a:gd name="T14" fmla="*/ 611682 w 2015614"/>
                <a:gd name="T15" fmla="*/ 126419 h 43679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15614"/>
                <a:gd name="T25" fmla="*/ 0 h 4367958"/>
                <a:gd name="T26" fmla="*/ 2015614 w 2015614"/>
                <a:gd name="T27" fmla="*/ 4367958 h 43679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15614" h="4367958">
                  <a:moveTo>
                    <a:pt x="1007807" y="0"/>
                  </a:moveTo>
                  <a:lnTo>
                    <a:pt x="1173272" y="150385"/>
                  </a:lnTo>
                  <a:cubicBezTo>
                    <a:pt x="1693714" y="670827"/>
                    <a:pt x="2015614" y="1389811"/>
                    <a:pt x="2015614" y="2183979"/>
                  </a:cubicBezTo>
                  <a:cubicBezTo>
                    <a:pt x="2015614" y="2978147"/>
                    <a:pt x="1693714" y="3697131"/>
                    <a:pt x="1173272" y="4217573"/>
                  </a:cubicBezTo>
                  <a:lnTo>
                    <a:pt x="1007808" y="4367958"/>
                  </a:lnTo>
                  <a:lnTo>
                    <a:pt x="842342" y="4217572"/>
                  </a:lnTo>
                  <a:cubicBezTo>
                    <a:pt x="321900" y="3697130"/>
                    <a:pt x="0" y="2978146"/>
                    <a:pt x="0" y="2183978"/>
                  </a:cubicBezTo>
                  <a:cubicBezTo>
                    <a:pt x="0" y="1389810"/>
                    <a:pt x="321900" y="670826"/>
                    <a:pt x="842342" y="150384"/>
                  </a:cubicBezTo>
                  <a:lnTo>
                    <a:pt x="1007807" y="0"/>
                  </a:lnTo>
                  <a:close/>
                </a:path>
              </a:pathLst>
            </a:custGeom>
            <a:gradFill rotWithShape="1">
              <a:gsLst>
                <a:gs pos="0">
                  <a:srgbClr val="09D1AB"/>
                </a:gs>
                <a:gs pos="31000">
                  <a:srgbClr val="09D1AB"/>
                </a:gs>
                <a:gs pos="100000">
                  <a:srgbClr val="6E7DC3"/>
                </a:gs>
              </a:gsLst>
              <a:lin ang="540000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7" name="任意多边形 16"/>
            <p:cNvSpPr>
              <a:spLocks noChangeArrowheads="1"/>
            </p:cNvSpPr>
            <p:nvPr/>
          </p:nvSpPr>
          <p:spPr bwMode="auto">
            <a:xfrm rot="20513597">
              <a:off x="8610419" y="4772985"/>
              <a:ext cx="1149350" cy="2884488"/>
            </a:xfrm>
            <a:custGeom>
              <a:avLst/>
              <a:gdLst>
                <a:gd name="T0" fmla="*/ 574675 w 2015614"/>
                <a:gd name="T1" fmla="*/ 0 h 4367958"/>
                <a:gd name="T2" fmla="*/ 669027 w 2015614"/>
                <a:gd name="T3" fmla="*/ 99310 h 4367958"/>
                <a:gd name="T4" fmla="*/ 1149350 w 2015614"/>
                <a:gd name="T5" fmla="*/ 1442244 h 4367958"/>
                <a:gd name="T6" fmla="*/ 669027 w 2015614"/>
                <a:gd name="T7" fmla="*/ 2785178 h 4367958"/>
                <a:gd name="T8" fmla="*/ 574676 w 2015614"/>
                <a:gd name="T9" fmla="*/ 2884488 h 4367958"/>
                <a:gd name="T10" fmla="*/ 480323 w 2015614"/>
                <a:gd name="T11" fmla="*/ 2785177 h 4367958"/>
                <a:gd name="T12" fmla="*/ 0 w 2015614"/>
                <a:gd name="T13" fmla="*/ 1442243 h 4367958"/>
                <a:gd name="T14" fmla="*/ 480323 w 2015614"/>
                <a:gd name="T15" fmla="*/ 99310 h 43679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15614"/>
                <a:gd name="T25" fmla="*/ 0 h 4367958"/>
                <a:gd name="T26" fmla="*/ 2015614 w 2015614"/>
                <a:gd name="T27" fmla="*/ 4367958 h 43679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15614" h="4367958">
                  <a:moveTo>
                    <a:pt x="1007807" y="0"/>
                  </a:moveTo>
                  <a:lnTo>
                    <a:pt x="1173272" y="150385"/>
                  </a:lnTo>
                  <a:cubicBezTo>
                    <a:pt x="1693714" y="670827"/>
                    <a:pt x="2015614" y="1389811"/>
                    <a:pt x="2015614" y="2183979"/>
                  </a:cubicBezTo>
                  <a:cubicBezTo>
                    <a:pt x="2015614" y="2978147"/>
                    <a:pt x="1693714" y="3697131"/>
                    <a:pt x="1173272" y="4217573"/>
                  </a:cubicBezTo>
                  <a:lnTo>
                    <a:pt x="1007808" y="4367958"/>
                  </a:lnTo>
                  <a:lnTo>
                    <a:pt x="842342" y="4217572"/>
                  </a:lnTo>
                  <a:cubicBezTo>
                    <a:pt x="321900" y="3697130"/>
                    <a:pt x="0" y="2978146"/>
                    <a:pt x="0" y="2183978"/>
                  </a:cubicBezTo>
                  <a:cubicBezTo>
                    <a:pt x="0" y="1389810"/>
                    <a:pt x="321900" y="670826"/>
                    <a:pt x="842342" y="150384"/>
                  </a:cubicBezTo>
                  <a:lnTo>
                    <a:pt x="1007807" y="0"/>
                  </a:lnTo>
                  <a:close/>
                </a:path>
              </a:pathLst>
            </a:custGeom>
            <a:gradFill rotWithShape="1">
              <a:gsLst>
                <a:gs pos="0">
                  <a:srgbClr val="09D1AB"/>
                </a:gs>
                <a:gs pos="31000">
                  <a:srgbClr val="09D1AB"/>
                </a:gs>
                <a:gs pos="100000">
                  <a:srgbClr val="6E7DC3"/>
                </a:gs>
              </a:gsLst>
              <a:lin ang="540000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58" name="任意多边形 17"/>
          <p:cNvSpPr>
            <a:spLocks noChangeArrowheads="1"/>
          </p:cNvSpPr>
          <p:nvPr userDrawn="1"/>
        </p:nvSpPr>
        <p:spPr bwMode="auto">
          <a:xfrm rot="20060881">
            <a:off x="2431523" y="6076154"/>
            <a:ext cx="622300" cy="1563688"/>
          </a:xfrm>
          <a:custGeom>
            <a:avLst/>
            <a:gdLst>
              <a:gd name="T0" fmla="*/ 311150 w 2015614"/>
              <a:gd name="T1" fmla="*/ 0 h 4367958"/>
              <a:gd name="T2" fmla="*/ 362236 w 2015614"/>
              <a:gd name="T3" fmla="*/ 53836 h 4367958"/>
              <a:gd name="T4" fmla="*/ 622300 w 2015614"/>
              <a:gd name="T5" fmla="*/ 781844 h 4367958"/>
              <a:gd name="T6" fmla="*/ 362236 w 2015614"/>
              <a:gd name="T7" fmla="*/ 1509852 h 4367958"/>
              <a:gd name="T8" fmla="*/ 311150 w 2015614"/>
              <a:gd name="T9" fmla="*/ 1563688 h 4367958"/>
              <a:gd name="T10" fmla="*/ 260064 w 2015614"/>
              <a:gd name="T11" fmla="*/ 1509851 h 4367958"/>
              <a:gd name="T12" fmla="*/ 0 w 2015614"/>
              <a:gd name="T13" fmla="*/ 781844 h 4367958"/>
              <a:gd name="T14" fmla="*/ 260064 w 2015614"/>
              <a:gd name="T15" fmla="*/ 53836 h 43679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15614"/>
              <a:gd name="T25" fmla="*/ 0 h 4367958"/>
              <a:gd name="T26" fmla="*/ 2015614 w 2015614"/>
              <a:gd name="T27" fmla="*/ 4367958 h 43679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15614" h="4367958">
                <a:moveTo>
                  <a:pt x="1007807" y="0"/>
                </a:moveTo>
                <a:lnTo>
                  <a:pt x="1173272" y="150385"/>
                </a:lnTo>
                <a:cubicBezTo>
                  <a:pt x="1693714" y="670827"/>
                  <a:pt x="2015614" y="1389811"/>
                  <a:pt x="2015614" y="2183979"/>
                </a:cubicBezTo>
                <a:cubicBezTo>
                  <a:pt x="2015614" y="2978147"/>
                  <a:pt x="1693714" y="3697131"/>
                  <a:pt x="1173272" y="4217573"/>
                </a:cubicBezTo>
                <a:lnTo>
                  <a:pt x="1007808" y="4367958"/>
                </a:lnTo>
                <a:lnTo>
                  <a:pt x="842342" y="4217572"/>
                </a:lnTo>
                <a:cubicBezTo>
                  <a:pt x="321900" y="3697130"/>
                  <a:pt x="0" y="2978146"/>
                  <a:pt x="0" y="2183978"/>
                </a:cubicBezTo>
                <a:cubicBezTo>
                  <a:pt x="0" y="1389810"/>
                  <a:pt x="321900" y="670826"/>
                  <a:pt x="842342" y="150384"/>
                </a:cubicBezTo>
                <a:lnTo>
                  <a:pt x="1007807" y="0"/>
                </a:lnTo>
                <a:close/>
              </a:path>
            </a:pathLst>
          </a:custGeom>
          <a:gradFill rotWithShape="1">
            <a:gsLst>
              <a:gs pos="0">
                <a:srgbClr val="09D1AB"/>
              </a:gs>
              <a:gs pos="31000">
                <a:srgbClr val="09D1AB"/>
              </a:gs>
              <a:gs pos="100000">
                <a:srgbClr val="6E7DC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9" name="任意多边形 18"/>
          <p:cNvSpPr>
            <a:spLocks noChangeArrowheads="1"/>
          </p:cNvSpPr>
          <p:nvPr userDrawn="1"/>
        </p:nvSpPr>
        <p:spPr bwMode="auto">
          <a:xfrm rot="13300765">
            <a:off x="7997825" y="-855663"/>
            <a:ext cx="1111250" cy="1563688"/>
          </a:xfrm>
          <a:custGeom>
            <a:avLst/>
            <a:gdLst>
              <a:gd name="T0" fmla="*/ 555625 w 2015614"/>
              <a:gd name="T1" fmla="*/ 0 h 4367958"/>
              <a:gd name="T2" fmla="*/ 646849 w 2015614"/>
              <a:gd name="T3" fmla="*/ 53836 h 4367958"/>
              <a:gd name="T4" fmla="*/ 1111250 w 2015614"/>
              <a:gd name="T5" fmla="*/ 781844 h 4367958"/>
              <a:gd name="T6" fmla="*/ 646849 w 2015614"/>
              <a:gd name="T7" fmla="*/ 1509852 h 4367958"/>
              <a:gd name="T8" fmla="*/ 555626 w 2015614"/>
              <a:gd name="T9" fmla="*/ 1563688 h 4367958"/>
              <a:gd name="T10" fmla="*/ 464401 w 2015614"/>
              <a:gd name="T11" fmla="*/ 1509851 h 4367958"/>
              <a:gd name="T12" fmla="*/ 0 w 2015614"/>
              <a:gd name="T13" fmla="*/ 781844 h 4367958"/>
              <a:gd name="T14" fmla="*/ 464401 w 2015614"/>
              <a:gd name="T15" fmla="*/ 53836 h 43679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15614"/>
              <a:gd name="T25" fmla="*/ 0 h 4367958"/>
              <a:gd name="T26" fmla="*/ 2015614 w 2015614"/>
              <a:gd name="T27" fmla="*/ 4367958 h 43679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15614" h="4367958">
                <a:moveTo>
                  <a:pt x="1007807" y="0"/>
                </a:moveTo>
                <a:lnTo>
                  <a:pt x="1173272" y="150385"/>
                </a:lnTo>
                <a:cubicBezTo>
                  <a:pt x="1693714" y="670827"/>
                  <a:pt x="2015614" y="1389811"/>
                  <a:pt x="2015614" y="2183979"/>
                </a:cubicBezTo>
                <a:cubicBezTo>
                  <a:pt x="2015614" y="2978147"/>
                  <a:pt x="1693714" y="3697131"/>
                  <a:pt x="1173272" y="4217573"/>
                </a:cubicBezTo>
                <a:lnTo>
                  <a:pt x="1007808" y="4367958"/>
                </a:lnTo>
                <a:lnTo>
                  <a:pt x="842342" y="4217572"/>
                </a:lnTo>
                <a:cubicBezTo>
                  <a:pt x="321900" y="3697130"/>
                  <a:pt x="0" y="2978146"/>
                  <a:pt x="0" y="2183978"/>
                </a:cubicBezTo>
                <a:cubicBezTo>
                  <a:pt x="0" y="1389810"/>
                  <a:pt x="321900" y="670826"/>
                  <a:pt x="842342" y="150384"/>
                </a:cubicBezTo>
                <a:lnTo>
                  <a:pt x="1007807" y="0"/>
                </a:lnTo>
                <a:close/>
              </a:path>
            </a:pathLst>
          </a:custGeom>
          <a:gradFill rotWithShape="1">
            <a:gsLst>
              <a:gs pos="0">
                <a:srgbClr val="09D1AB"/>
              </a:gs>
              <a:gs pos="31000">
                <a:srgbClr val="09D1AB"/>
              </a:gs>
              <a:gs pos="100000">
                <a:srgbClr val="6E7DC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" name="组合 44"/>
          <p:cNvGrpSpPr>
            <a:grpSpLocks/>
          </p:cNvGrpSpPr>
          <p:nvPr userDrawn="1"/>
        </p:nvGrpSpPr>
        <p:grpSpPr bwMode="auto">
          <a:xfrm rot="5400000">
            <a:off x="-2311168" y="1315638"/>
            <a:ext cx="7552654" cy="4423503"/>
            <a:chOff x="0" y="0"/>
            <a:chExt cx="22838079" cy="13375101"/>
          </a:xfrm>
        </p:grpSpPr>
        <p:grpSp>
          <p:nvGrpSpPr>
            <p:cNvPr id="11" name="花1"/>
            <p:cNvGrpSpPr>
              <a:grpSpLocks/>
            </p:cNvGrpSpPr>
            <p:nvPr/>
          </p:nvGrpSpPr>
          <p:grpSpPr bwMode="auto">
            <a:xfrm>
              <a:off x="7202181" y="7509015"/>
              <a:ext cx="8526317" cy="4848472"/>
              <a:chOff x="0" y="0"/>
              <a:chExt cx="8526317" cy="4848472"/>
            </a:xfrm>
          </p:grpSpPr>
          <p:sp>
            <p:nvSpPr>
              <p:cNvPr id="46" name="任意多边形 80"/>
              <p:cNvSpPr>
                <a:spLocks noChangeArrowheads="1"/>
              </p:cNvSpPr>
              <p:nvPr/>
            </p:nvSpPr>
            <p:spPr bwMode="auto">
              <a:xfrm>
                <a:off x="3229072" y="0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7" name="任意多边形 81"/>
              <p:cNvSpPr>
                <a:spLocks noChangeArrowheads="1"/>
              </p:cNvSpPr>
              <p:nvPr/>
            </p:nvSpPr>
            <p:spPr bwMode="auto">
              <a:xfrm rot="-1737047">
                <a:off x="2179060" y="257122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8" name="任意多边形 82"/>
              <p:cNvSpPr>
                <a:spLocks noChangeArrowheads="1"/>
              </p:cNvSpPr>
              <p:nvPr/>
            </p:nvSpPr>
            <p:spPr bwMode="auto">
              <a:xfrm rot="1791145">
                <a:off x="4222810" y="219293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9" name="任意多边形 83"/>
              <p:cNvSpPr>
                <a:spLocks noChangeArrowheads="1"/>
              </p:cNvSpPr>
              <p:nvPr/>
            </p:nvSpPr>
            <p:spPr bwMode="auto">
              <a:xfrm rot="3361456">
                <a:off x="5057369" y="948466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0" name="任意多边形 84"/>
              <p:cNvSpPr>
                <a:spLocks noChangeArrowheads="1"/>
              </p:cNvSpPr>
              <p:nvPr/>
            </p:nvSpPr>
            <p:spPr bwMode="auto">
              <a:xfrm rot="-3570273">
                <a:off x="1487840" y="948776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" name="任意多边形 85"/>
              <p:cNvSpPr>
                <a:spLocks noChangeArrowheads="1"/>
              </p:cNvSpPr>
              <p:nvPr/>
            </p:nvSpPr>
            <p:spPr bwMode="auto">
              <a:xfrm rot="4636883">
                <a:off x="5334531" y="1656686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0" name="任意多边形 86"/>
              <p:cNvSpPr>
                <a:spLocks noChangeArrowheads="1"/>
              </p:cNvSpPr>
              <p:nvPr/>
            </p:nvSpPr>
            <p:spPr bwMode="auto">
              <a:xfrm rot="-4621425">
                <a:off x="1176172" y="1648119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12" name="花2"/>
            <p:cNvGrpSpPr>
              <a:grpSpLocks/>
            </p:cNvGrpSpPr>
            <p:nvPr/>
          </p:nvGrpSpPr>
          <p:grpSpPr bwMode="auto">
            <a:xfrm>
              <a:off x="4953333" y="5453466"/>
              <a:ext cx="12996258" cy="7478907"/>
              <a:chOff x="0" y="0"/>
              <a:chExt cx="12996258" cy="7478907"/>
            </a:xfrm>
          </p:grpSpPr>
          <p:sp>
            <p:nvSpPr>
              <p:cNvPr id="38" name="任意多边形 72"/>
              <p:cNvSpPr>
                <a:spLocks noChangeArrowheads="1"/>
              </p:cNvSpPr>
              <p:nvPr/>
            </p:nvSpPr>
            <p:spPr bwMode="auto">
              <a:xfrm rot="-861973">
                <a:off x="4521405" y="24568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A1DBB3"/>
                  </a:gs>
                  <a:gs pos="76999">
                    <a:srgbClr val="9FB7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9" name="任意多边形 73"/>
              <p:cNvSpPr>
                <a:spLocks noChangeArrowheads="1"/>
              </p:cNvSpPr>
              <p:nvPr/>
            </p:nvSpPr>
            <p:spPr bwMode="auto">
              <a:xfrm rot="852536">
                <a:off x="6126547" y="0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A1DBB3"/>
                  </a:gs>
                  <a:gs pos="76999">
                    <a:srgbClr val="9FB7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0" name="任意多边形 74"/>
              <p:cNvSpPr>
                <a:spLocks noChangeArrowheads="1"/>
              </p:cNvSpPr>
              <p:nvPr/>
            </p:nvSpPr>
            <p:spPr bwMode="auto">
              <a:xfrm rot="2517796">
                <a:off x="7568389" y="706605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5D19D"/>
                  </a:gs>
                  <a:gs pos="53000">
                    <a:srgbClr val="86A4D4"/>
                  </a:gs>
                  <a:gs pos="100000">
                    <a:srgbClr val="8E7DCB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1" name="任意多边形 75"/>
              <p:cNvSpPr>
                <a:spLocks noChangeArrowheads="1"/>
              </p:cNvSpPr>
              <p:nvPr/>
            </p:nvSpPr>
            <p:spPr bwMode="auto">
              <a:xfrm rot="-2545862">
                <a:off x="3137550" y="749145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5D19D"/>
                  </a:gs>
                  <a:gs pos="53000">
                    <a:srgbClr val="86A4D4"/>
                  </a:gs>
                  <a:gs pos="100000">
                    <a:srgbClr val="8E7DCB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2" name="任意多边形 76"/>
              <p:cNvSpPr>
                <a:spLocks noChangeArrowheads="1"/>
              </p:cNvSpPr>
              <p:nvPr/>
            </p:nvSpPr>
            <p:spPr bwMode="auto">
              <a:xfrm rot="-4040629">
                <a:off x="2237801" y="2128186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09ECE"/>
                  </a:gs>
                  <a:gs pos="100000">
                    <a:srgbClr val="8E7ECC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3" name="任意多边形 77"/>
              <p:cNvSpPr>
                <a:spLocks noChangeArrowheads="1"/>
              </p:cNvSpPr>
              <p:nvPr/>
            </p:nvSpPr>
            <p:spPr bwMode="auto">
              <a:xfrm rot="4135283">
                <a:off x="8404699" y="2088676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09ECE"/>
                  </a:gs>
                  <a:gs pos="100000">
                    <a:srgbClr val="8E7ECC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4" name="任意多边形 78"/>
              <p:cNvSpPr>
                <a:spLocks noChangeArrowheads="1"/>
              </p:cNvSpPr>
              <p:nvPr/>
            </p:nvSpPr>
            <p:spPr bwMode="auto">
              <a:xfrm rot="5400000">
                <a:off x="8578213" y="3060860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EB3DC"/>
                  </a:gs>
                  <a:gs pos="7100">
                    <a:srgbClr val="9EB3DC"/>
                  </a:gs>
                  <a:gs pos="100000">
                    <a:srgbClr val="8E7BCB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5" name="任意多边形 79"/>
              <p:cNvSpPr>
                <a:spLocks noChangeArrowheads="1"/>
              </p:cNvSpPr>
              <p:nvPr/>
            </p:nvSpPr>
            <p:spPr bwMode="auto">
              <a:xfrm rot="-5227570">
                <a:off x="2098401" y="2957215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DB0DB"/>
                  </a:gs>
                  <a:gs pos="10599">
                    <a:srgbClr val="9DB0DB"/>
                  </a:gs>
                  <a:gs pos="100000">
                    <a:srgbClr val="8D75C9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13" name="花3"/>
            <p:cNvGrpSpPr>
              <a:grpSpLocks/>
            </p:cNvGrpSpPr>
            <p:nvPr/>
          </p:nvGrpSpPr>
          <p:grpSpPr bwMode="auto">
            <a:xfrm>
              <a:off x="2198018" y="2547784"/>
              <a:ext cx="18624069" cy="10634847"/>
              <a:chOff x="0" y="0"/>
              <a:chExt cx="18624069" cy="10634847"/>
            </a:xfrm>
          </p:grpSpPr>
          <p:sp>
            <p:nvSpPr>
              <p:cNvPr id="31" name="任意多边形 65"/>
              <p:cNvSpPr>
                <a:spLocks noChangeArrowheads="1"/>
              </p:cNvSpPr>
              <p:nvPr/>
            </p:nvSpPr>
            <p:spPr bwMode="auto">
              <a:xfrm rot="1690499">
                <a:off x="9672003" y="592094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50BB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2" name="任意多边形 66"/>
              <p:cNvSpPr>
                <a:spLocks noChangeArrowheads="1"/>
              </p:cNvSpPr>
              <p:nvPr/>
            </p:nvSpPr>
            <p:spPr bwMode="auto">
              <a:xfrm>
                <a:off x="7484067" y="0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52CAB3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3" name="任意多边形 67"/>
              <p:cNvSpPr>
                <a:spLocks noChangeArrowheads="1"/>
              </p:cNvSpPr>
              <p:nvPr/>
            </p:nvSpPr>
            <p:spPr bwMode="auto">
              <a:xfrm rot="-1707563">
                <a:off x="5277014" y="595259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50BB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4" name="任意多边形 68"/>
              <p:cNvSpPr>
                <a:spLocks noChangeArrowheads="1"/>
              </p:cNvSpPr>
              <p:nvPr/>
            </p:nvSpPr>
            <p:spPr bwMode="auto">
              <a:xfrm rot="3302765">
                <a:off x="11318194" y="2083217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229D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5" name="任意多边形 69"/>
              <p:cNvSpPr>
                <a:spLocks noChangeArrowheads="1"/>
              </p:cNvSpPr>
              <p:nvPr/>
            </p:nvSpPr>
            <p:spPr bwMode="auto">
              <a:xfrm rot="-3463740">
                <a:off x="3817346" y="2154199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229D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6" name="任意多边形 70"/>
              <p:cNvSpPr>
                <a:spLocks noChangeArrowheads="1"/>
              </p:cNvSpPr>
              <p:nvPr/>
            </p:nvSpPr>
            <p:spPr bwMode="auto">
              <a:xfrm rot="-4982836">
                <a:off x="2864283" y="4161941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6A4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7" name="任意多边形 71"/>
              <p:cNvSpPr>
                <a:spLocks noChangeArrowheads="1"/>
              </p:cNvSpPr>
              <p:nvPr/>
            </p:nvSpPr>
            <p:spPr bwMode="auto">
              <a:xfrm rot="5131814">
                <a:off x="12208442" y="4219220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6A4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14" name="花4"/>
            <p:cNvGrpSpPr>
              <a:grpSpLocks/>
            </p:cNvGrpSpPr>
            <p:nvPr/>
          </p:nvGrpSpPr>
          <p:grpSpPr bwMode="auto">
            <a:xfrm>
              <a:off x="0" y="0"/>
              <a:ext cx="22838079" cy="13375101"/>
              <a:chOff x="0" y="0"/>
              <a:chExt cx="22838079" cy="13375101"/>
            </a:xfrm>
          </p:grpSpPr>
          <p:sp>
            <p:nvSpPr>
              <p:cNvPr id="25" name="任意多边形 59"/>
              <p:cNvSpPr>
                <a:spLocks noChangeArrowheads="1"/>
              </p:cNvSpPr>
              <p:nvPr/>
            </p:nvSpPr>
            <p:spPr bwMode="auto">
              <a:xfrm rot="-951352">
                <a:off x="7989869" y="89000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AF878"/>
                  </a:gs>
                  <a:gs pos="31000">
                    <a:srgbClr val="5AF878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" name="任意多边形 60"/>
              <p:cNvSpPr>
                <a:spLocks noChangeArrowheads="1"/>
              </p:cNvSpPr>
              <p:nvPr/>
            </p:nvSpPr>
            <p:spPr bwMode="auto">
              <a:xfrm rot="1075034">
                <a:off x="11397066" y="0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AF878"/>
                  </a:gs>
                  <a:gs pos="31000">
                    <a:srgbClr val="5AF878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7" name="任意多边形 61"/>
              <p:cNvSpPr>
                <a:spLocks noChangeArrowheads="1"/>
              </p:cNvSpPr>
              <p:nvPr/>
            </p:nvSpPr>
            <p:spPr bwMode="auto">
              <a:xfrm rot="2492382">
                <a:off x="13605991" y="1467639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9D1AB"/>
                  </a:gs>
                  <a:gs pos="31000">
                    <a:srgbClr val="09D1AB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8" name="任意多边形 62"/>
              <p:cNvSpPr>
                <a:spLocks noChangeArrowheads="1"/>
              </p:cNvSpPr>
              <p:nvPr/>
            </p:nvSpPr>
            <p:spPr bwMode="auto">
              <a:xfrm rot="-2651627">
                <a:off x="5559233" y="1467641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9D1AB"/>
                  </a:gs>
                  <a:gs pos="31000">
                    <a:srgbClr val="09D1AB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9" name="任意多边形 63"/>
              <p:cNvSpPr>
                <a:spLocks noChangeArrowheads="1"/>
              </p:cNvSpPr>
              <p:nvPr/>
            </p:nvSpPr>
            <p:spPr bwMode="auto">
              <a:xfrm rot="4080311">
                <a:off x="15091029" y="3603010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A80D0"/>
                  </a:gs>
                  <a:gs pos="31000">
                    <a:srgbClr val="0A80D0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0" name="任意多边形 64"/>
              <p:cNvSpPr>
                <a:spLocks noChangeArrowheads="1"/>
              </p:cNvSpPr>
              <p:nvPr/>
            </p:nvSpPr>
            <p:spPr bwMode="auto">
              <a:xfrm rot="-4337950">
                <a:off x="4160410" y="4017565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A80D0"/>
                  </a:gs>
                  <a:gs pos="31000">
                    <a:srgbClr val="0A80D0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15" name="组合 49"/>
            <p:cNvGrpSpPr>
              <a:grpSpLocks/>
            </p:cNvGrpSpPr>
            <p:nvPr/>
          </p:nvGrpSpPr>
          <p:grpSpPr bwMode="auto">
            <a:xfrm>
              <a:off x="8336499" y="8592907"/>
              <a:ext cx="6171429" cy="3725279"/>
              <a:chOff x="0" y="0"/>
              <a:chExt cx="6171429" cy="3725279"/>
            </a:xfrm>
          </p:grpSpPr>
          <p:sp>
            <p:nvSpPr>
              <p:cNvPr id="16" name="任意多边形 50"/>
              <p:cNvSpPr>
                <a:spLocks noChangeArrowheads="1"/>
              </p:cNvSpPr>
              <p:nvPr/>
            </p:nvSpPr>
            <p:spPr bwMode="auto">
              <a:xfrm>
                <a:off x="2811727" y="0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" name="任意多边形 51"/>
              <p:cNvSpPr>
                <a:spLocks noChangeArrowheads="1"/>
              </p:cNvSpPr>
              <p:nvPr/>
            </p:nvSpPr>
            <p:spPr bwMode="auto">
              <a:xfrm rot="1072922">
                <a:off x="3326377" y="99091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" name="任意多边形 52"/>
              <p:cNvSpPr>
                <a:spLocks noChangeArrowheads="1"/>
              </p:cNvSpPr>
              <p:nvPr/>
            </p:nvSpPr>
            <p:spPr bwMode="auto">
              <a:xfrm rot="-1120856">
                <a:off x="2299552" y="120468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" name="任意多边形 53"/>
              <p:cNvSpPr>
                <a:spLocks noChangeArrowheads="1"/>
              </p:cNvSpPr>
              <p:nvPr/>
            </p:nvSpPr>
            <p:spPr bwMode="auto">
              <a:xfrm rot="1888215">
                <a:off x="3688746" y="361657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" name="任意多边形 54"/>
              <p:cNvSpPr>
                <a:spLocks noChangeArrowheads="1"/>
              </p:cNvSpPr>
              <p:nvPr/>
            </p:nvSpPr>
            <p:spPr bwMode="auto">
              <a:xfrm rot="-2097898">
                <a:off x="1905508" y="367332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" name="任意多边形 55"/>
              <p:cNvSpPr>
                <a:spLocks noChangeArrowheads="1"/>
              </p:cNvSpPr>
              <p:nvPr/>
            </p:nvSpPr>
            <p:spPr bwMode="auto">
              <a:xfrm rot="2750473">
                <a:off x="3928352" y="629884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" name="任意多边形 56"/>
              <p:cNvSpPr>
                <a:spLocks noChangeArrowheads="1"/>
              </p:cNvSpPr>
              <p:nvPr/>
            </p:nvSpPr>
            <p:spPr bwMode="auto">
              <a:xfrm rot="3552968">
                <a:off x="4194790" y="871489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" name="任意多边形 57"/>
              <p:cNvSpPr>
                <a:spLocks noChangeArrowheads="1"/>
              </p:cNvSpPr>
              <p:nvPr/>
            </p:nvSpPr>
            <p:spPr bwMode="auto">
              <a:xfrm rot="-2984903">
                <a:off x="1577950" y="661526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" name="任意多边形 58"/>
              <p:cNvSpPr>
                <a:spLocks noChangeArrowheads="1"/>
              </p:cNvSpPr>
              <p:nvPr/>
            </p:nvSpPr>
            <p:spPr bwMode="auto">
              <a:xfrm rot="-3649673">
                <a:off x="1381310" y="953545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989687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2258419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教学分析</a:t>
            </a:r>
          </a:p>
        </p:txBody>
      </p:sp>
      <p:cxnSp>
        <p:nvCxnSpPr>
          <p:cNvPr id="21" name="直接连接符 20"/>
          <p:cNvCxnSpPr/>
          <p:nvPr userDrawn="1"/>
        </p:nvCxnSpPr>
        <p:spPr>
          <a:xfrm>
            <a:off x="3904656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直接连接符 21"/>
          <p:cNvCxnSpPr/>
          <p:nvPr userDrawn="1"/>
        </p:nvCxnSpPr>
        <p:spPr>
          <a:xfrm>
            <a:off x="5550894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直接连接符 22"/>
          <p:cNvCxnSpPr/>
          <p:nvPr userDrawn="1"/>
        </p:nvCxnSpPr>
        <p:spPr>
          <a:xfrm>
            <a:off x="7209831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sp>
        <p:nvSpPr>
          <p:cNvPr id="24" name="矩形 23"/>
          <p:cNvSpPr/>
          <p:nvPr userDrawn="1"/>
        </p:nvSpPr>
        <p:spPr>
          <a:xfrm>
            <a:off x="3904656" y="178009"/>
            <a:ext cx="1646238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教学设计</a:t>
            </a:r>
          </a:p>
        </p:txBody>
      </p:sp>
      <p:sp>
        <p:nvSpPr>
          <p:cNvPr id="25" name="矩形 24"/>
          <p:cNvSpPr/>
          <p:nvPr userDrawn="1"/>
        </p:nvSpPr>
        <p:spPr>
          <a:xfrm>
            <a:off x="5550894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教学过程</a:t>
            </a:r>
          </a:p>
        </p:txBody>
      </p:sp>
      <p:sp>
        <p:nvSpPr>
          <p:cNvPr id="26" name="矩形 25"/>
          <p:cNvSpPr/>
          <p:nvPr userDrawn="1"/>
        </p:nvSpPr>
        <p:spPr>
          <a:xfrm>
            <a:off x="7197131" y="178009"/>
            <a:ext cx="1644650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2123837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分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2258419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教学分析</a:t>
            </a:r>
          </a:p>
        </p:txBody>
      </p:sp>
      <p:cxnSp>
        <p:nvCxnSpPr>
          <p:cNvPr id="21" name="直接连接符 20"/>
          <p:cNvCxnSpPr/>
          <p:nvPr userDrawn="1"/>
        </p:nvCxnSpPr>
        <p:spPr>
          <a:xfrm>
            <a:off x="3904656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直接连接符 21"/>
          <p:cNvCxnSpPr/>
          <p:nvPr userDrawn="1"/>
        </p:nvCxnSpPr>
        <p:spPr>
          <a:xfrm>
            <a:off x="5550894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直接连接符 22"/>
          <p:cNvCxnSpPr/>
          <p:nvPr userDrawn="1"/>
        </p:nvCxnSpPr>
        <p:spPr>
          <a:xfrm>
            <a:off x="7209831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sp>
        <p:nvSpPr>
          <p:cNvPr id="24" name="矩形 23"/>
          <p:cNvSpPr/>
          <p:nvPr userDrawn="1"/>
        </p:nvSpPr>
        <p:spPr>
          <a:xfrm>
            <a:off x="3904656" y="178009"/>
            <a:ext cx="1646238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教学设计</a:t>
            </a:r>
          </a:p>
        </p:txBody>
      </p:sp>
      <p:sp>
        <p:nvSpPr>
          <p:cNvPr id="25" name="矩形 24"/>
          <p:cNvSpPr/>
          <p:nvPr userDrawn="1"/>
        </p:nvSpPr>
        <p:spPr>
          <a:xfrm>
            <a:off x="5550894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教学过程</a:t>
            </a:r>
          </a:p>
        </p:txBody>
      </p:sp>
      <p:sp>
        <p:nvSpPr>
          <p:cNvPr id="26" name="矩形 25"/>
          <p:cNvSpPr/>
          <p:nvPr userDrawn="1"/>
        </p:nvSpPr>
        <p:spPr>
          <a:xfrm>
            <a:off x="7197131" y="178009"/>
            <a:ext cx="1644650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41487466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设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2258419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教学分析</a:t>
            </a:r>
          </a:p>
        </p:txBody>
      </p:sp>
      <p:cxnSp>
        <p:nvCxnSpPr>
          <p:cNvPr id="21" name="直接连接符 20"/>
          <p:cNvCxnSpPr/>
          <p:nvPr userDrawn="1"/>
        </p:nvCxnSpPr>
        <p:spPr>
          <a:xfrm>
            <a:off x="3904656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直接连接符 21"/>
          <p:cNvCxnSpPr/>
          <p:nvPr userDrawn="1"/>
        </p:nvCxnSpPr>
        <p:spPr>
          <a:xfrm>
            <a:off x="5550894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直接连接符 22"/>
          <p:cNvCxnSpPr/>
          <p:nvPr userDrawn="1"/>
        </p:nvCxnSpPr>
        <p:spPr>
          <a:xfrm>
            <a:off x="7209831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sp>
        <p:nvSpPr>
          <p:cNvPr id="24" name="矩形 23"/>
          <p:cNvSpPr/>
          <p:nvPr userDrawn="1"/>
        </p:nvSpPr>
        <p:spPr>
          <a:xfrm>
            <a:off x="3904656" y="178009"/>
            <a:ext cx="1646238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教学设计</a:t>
            </a:r>
          </a:p>
        </p:txBody>
      </p:sp>
      <p:sp>
        <p:nvSpPr>
          <p:cNvPr id="25" name="矩形 24"/>
          <p:cNvSpPr/>
          <p:nvPr userDrawn="1"/>
        </p:nvSpPr>
        <p:spPr>
          <a:xfrm>
            <a:off x="5550894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教学过程</a:t>
            </a:r>
          </a:p>
        </p:txBody>
      </p:sp>
      <p:sp>
        <p:nvSpPr>
          <p:cNvPr id="26" name="矩形 25"/>
          <p:cNvSpPr/>
          <p:nvPr userDrawn="1"/>
        </p:nvSpPr>
        <p:spPr>
          <a:xfrm>
            <a:off x="7197131" y="178009"/>
            <a:ext cx="1644650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1582909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2258419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教学分析</a:t>
            </a:r>
          </a:p>
        </p:txBody>
      </p:sp>
      <p:cxnSp>
        <p:nvCxnSpPr>
          <p:cNvPr id="21" name="直接连接符 20"/>
          <p:cNvCxnSpPr/>
          <p:nvPr userDrawn="1"/>
        </p:nvCxnSpPr>
        <p:spPr>
          <a:xfrm>
            <a:off x="3904656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直接连接符 21"/>
          <p:cNvCxnSpPr/>
          <p:nvPr userDrawn="1"/>
        </p:nvCxnSpPr>
        <p:spPr>
          <a:xfrm>
            <a:off x="5550894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直接连接符 22"/>
          <p:cNvCxnSpPr/>
          <p:nvPr userDrawn="1"/>
        </p:nvCxnSpPr>
        <p:spPr>
          <a:xfrm>
            <a:off x="7209831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sp>
        <p:nvSpPr>
          <p:cNvPr id="24" name="矩形 23"/>
          <p:cNvSpPr/>
          <p:nvPr userDrawn="1"/>
        </p:nvSpPr>
        <p:spPr>
          <a:xfrm>
            <a:off x="3904656" y="178009"/>
            <a:ext cx="1646238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教学设计</a:t>
            </a:r>
          </a:p>
        </p:txBody>
      </p:sp>
      <p:sp>
        <p:nvSpPr>
          <p:cNvPr id="25" name="矩形 24"/>
          <p:cNvSpPr/>
          <p:nvPr userDrawn="1"/>
        </p:nvSpPr>
        <p:spPr>
          <a:xfrm>
            <a:off x="5550894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教学过程</a:t>
            </a:r>
          </a:p>
        </p:txBody>
      </p:sp>
      <p:sp>
        <p:nvSpPr>
          <p:cNvPr id="26" name="矩形 25"/>
          <p:cNvSpPr/>
          <p:nvPr userDrawn="1"/>
        </p:nvSpPr>
        <p:spPr>
          <a:xfrm>
            <a:off x="7197131" y="178009"/>
            <a:ext cx="1644650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4189857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反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2258419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教学分析</a:t>
            </a:r>
          </a:p>
        </p:txBody>
      </p:sp>
      <p:cxnSp>
        <p:nvCxnSpPr>
          <p:cNvPr id="21" name="直接连接符 20"/>
          <p:cNvCxnSpPr/>
          <p:nvPr userDrawn="1"/>
        </p:nvCxnSpPr>
        <p:spPr>
          <a:xfrm>
            <a:off x="3904656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2" name="直接连接符 21"/>
          <p:cNvCxnSpPr/>
          <p:nvPr userDrawn="1"/>
        </p:nvCxnSpPr>
        <p:spPr>
          <a:xfrm>
            <a:off x="5550894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cxnSp>
        <p:nvCxnSpPr>
          <p:cNvPr id="23" name="直接连接符 22"/>
          <p:cNvCxnSpPr/>
          <p:nvPr userDrawn="1"/>
        </p:nvCxnSpPr>
        <p:spPr>
          <a:xfrm>
            <a:off x="7209831" y="197406"/>
            <a:ext cx="0" cy="32400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solid"/>
            <a:miter lim="800000"/>
          </a:ln>
          <a:effectLst/>
        </p:spPr>
      </p:cxnSp>
      <p:sp>
        <p:nvSpPr>
          <p:cNvPr id="24" name="矩形 23"/>
          <p:cNvSpPr/>
          <p:nvPr userDrawn="1"/>
        </p:nvSpPr>
        <p:spPr>
          <a:xfrm>
            <a:off x="3904656" y="178009"/>
            <a:ext cx="1646238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教学设计</a:t>
            </a:r>
          </a:p>
        </p:txBody>
      </p:sp>
      <p:sp>
        <p:nvSpPr>
          <p:cNvPr id="25" name="矩形 24"/>
          <p:cNvSpPr/>
          <p:nvPr userDrawn="1"/>
        </p:nvSpPr>
        <p:spPr>
          <a:xfrm>
            <a:off x="5550894" y="178009"/>
            <a:ext cx="1646237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1">
                <a:ln>
                  <a:noFill/>
                </a:ln>
                <a:solidFill>
                  <a:srgbClr val="666666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教学过程</a:t>
            </a:r>
          </a:p>
        </p:txBody>
      </p:sp>
      <p:sp>
        <p:nvSpPr>
          <p:cNvPr id="26" name="矩形 25"/>
          <p:cNvSpPr/>
          <p:nvPr userDrawn="1"/>
        </p:nvSpPr>
        <p:spPr>
          <a:xfrm>
            <a:off x="7197131" y="178009"/>
            <a:ext cx="1644650" cy="389671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教学反思</a:t>
            </a:r>
          </a:p>
        </p:txBody>
      </p:sp>
    </p:spTree>
    <p:extLst>
      <p:ext uri="{BB962C8B-B14F-4D97-AF65-F5344CB8AC3E}">
        <p14:creationId xmlns:p14="http://schemas.microsoft.com/office/powerpoint/2010/main" val="2868512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F4119DA-2D87-424A-A7C9-D2B8CB0B7D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4935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3EE2DAD-651E-AF42-8291-4C8E33CA62A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2504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0E1F40B-1F2D-EE49-A947-9D1453B8C8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58403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1FAAC32E-3C0C-1642-BD00-12FCE4AC2D1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788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2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60"/>
          <p:cNvSpPr>
            <a:spLocks noChangeArrowheads="1"/>
          </p:cNvSpPr>
          <p:nvPr userDrawn="1"/>
        </p:nvSpPr>
        <p:spPr bwMode="auto">
          <a:xfrm rot="7337919" flipH="1">
            <a:off x="-161671" y="-241740"/>
            <a:ext cx="763873" cy="1182146"/>
          </a:xfrm>
          <a:custGeom>
            <a:avLst/>
            <a:gdLst>
              <a:gd name="T0" fmla="*/ 515144 w 2015614"/>
              <a:gd name="T1" fmla="*/ 0 h 4367958"/>
              <a:gd name="T2" fmla="*/ 599721 w 2015614"/>
              <a:gd name="T3" fmla="*/ 88598 h 4367958"/>
              <a:gd name="T4" fmla="*/ 1030287 w 2015614"/>
              <a:gd name="T5" fmla="*/ 1286669 h 4367958"/>
              <a:gd name="T6" fmla="*/ 599721 w 2015614"/>
              <a:gd name="T7" fmla="*/ 2484739 h 4367958"/>
              <a:gd name="T8" fmla="*/ 515144 w 2015614"/>
              <a:gd name="T9" fmla="*/ 2573337 h 4367958"/>
              <a:gd name="T10" fmla="*/ 430566 w 2015614"/>
              <a:gd name="T11" fmla="*/ 2484739 h 4367958"/>
              <a:gd name="T12" fmla="*/ 0 w 2015614"/>
              <a:gd name="T13" fmla="*/ 1286668 h 4367958"/>
              <a:gd name="T14" fmla="*/ 430566 w 2015614"/>
              <a:gd name="T15" fmla="*/ 88597 h 43679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15614"/>
              <a:gd name="T25" fmla="*/ 0 h 4367958"/>
              <a:gd name="T26" fmla="*/ 2015614 w 2015614"/>
              <a:gd name="T27" fmla="*/ 4367958 h 43679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15614" h="4367958">
                <a:moveTo>
                  <a:pt x="1007807" y="0"/>
                </a:moveTo>
                <a:lnTo>
                  <a:pt x="1173272" y="150385"/>
                </a:lnTo>
                <a:cubicBezTo>
                  <a:pt x="1693714" y="670827"/>
                  <a:pt x="2015614" y="1389811"/>
                  <a:pt x="2015614" y="2183979"/>
                </a:cubicBezTo>
                <a:cubicBezTo>
                  <a:pt x="2015614" y="2978147"/>
                  <a:pt x="1693714" y="3697131"/>
                  <a:pt x="1173272" y="4217573"/>
                </a:cubicBezTo>
                <a:lnTo>
                  <a:pt x="1007808" y="4367958"/>
                </a:lnTo>
                <a:lnTo>
                  <a:pt x="842342" y="4217572"/>
                </a:lnTo>
                <a:cubicBezTo>
                  <a:pt x="321900" y="3697130"/>
                  <a:pt x="0" y="2978146"/>
                  <a:pt x="0" y="2183978"/>
                </a:cubicBezTo>
                <a:cubicBezTo>
                  <a:pt x="0" y="1389810"/>
                  <a:pt x="321900" y="670826"/>
                  <a:pt x="842342" y="150384"/>
                </a:cubicBezTo>
                <a:lnTo>
                  <a:pt x="1007807" y="0"/>
                </a:lnTo>
                <a:close/>
              </a:path>
            </a:pathLst>
          </a:custGeom>
          <a:solidFill>
            <a:srgbClr val="D6F4E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830091" y="584963"/>
            <a:ext cx="8313909" cy="0"/>
          </a:xfrm>
          <a:prstGeom prst="line">
            <a:avLst/>
          </a:prstGeom>
          <a:noFill/>
          <a:ln w="19050" cap="flat" cmpd="sng" algn="ctr">
            <a:solidFill>
              <a:srgbClr val="319095"/>
            </a:solidFill>
            <a:prstDash val="solid"/>
            <a:miter lim="800000"/>
          </a:ln>
          <a:effectLst/>
        </p:spPr>
      </p:cxnSp>
      <p:grpSp>
        <p:nvGrpSpPr>
          <p:cNvPr id="14" name="组合 7"/>
          <p:cNvGrpSpPr>
            <a:grpSpLocks/>
          </p:cNvGrpSpPr>
          <p:nvPr userDrawn="1"/>
        </p:nvGrpSpPr>
        <p:grpSpPr bwMode="auto">
          <a:xfrm>
            <a:off x="180975" y="188640"/>
            <a:ext cx="682625" cy="628650"/>
            <a:chOff x="0" y="0"/>
            <a:chExt cx="821284" cy="758537"/>
          </a:xfrm>
        </p:grpSpPr>
        <p:grpSp>
          <p:nvGrpSpPr>
            <p:cNvPr id="15" name="组合 8"/>
            <p:cNvGrpSpPr>
              <a:grpSpLocks/>
            </p:cNvGrpSpPr>
            <p:nvPr/>
          </p:nvGrpSpPr>
          <p:grpSpPr bwMode="auto">
            <a:xfrm>
              <a:off x="0" y="0"/>
              <a:ext cx="821284" cy="642892"/>
              <a:chOff x="0" y="0"/>
              <a:chExt cx="945409" cy="740056"/>
            </a:xfrm>
          </p:grpSpPr>
          <p:grpSp>
            <p:nvGrpSpPr>
              <p:cNvPr id="17" name="组合 10"/>
              <p:cNvGrpSpPr>
                <a:grpSpLocks/>
              </p:cNvGrpSpPr>
              <p:nvPr/>
            </p:nvGrpSpPr>
            <p:grpSpPr bwMode="auto">
              <a:xfrm>
                <a:off x="0" y="0"/>
                <a:ext cx="945409" cy="629359"/>
                <a:chOff x="0" y="0"/>
                <a:chExt cx="945409" cy="629359"/>
              </a:xfrm>
            </p:grpSpPr>
            <p:sp>
              <p:nvSpPr>
                <p:cNvPr id="19" name="任意多边形 12"/>
                <p:cNvSpPr>
                  <a:spLocks noChangeArrowheads="1"/>
                </p:cNvSpPr>
                <p:nvPr/>
              </p:nvSpPr>
              <p:spPr bwMode="auto">
                <a:xfrm rot="-3146483">
                  <a:off x="284357" y="-284358"/>
                  <a:ext cx="376696" cy="945409"/>
                </a:xfrm>
                <a:custGeom>
                  <a:avLst/>
                  <a:gdLst>
                    <a:gd name="T0" fmla="*/ 188348 w 2015614"/>
                    <a:gd name="T1" fmla="*/ 0 h 4367958"/>
                    <a:gd name="T2" fmla="*/ 219272 w 2015614"/>
                    <a:gd name="T3" fmla="*/ 32550 h 4367958"/>
                    <a:gd name="T4" fmla="*/ 376696 w 2015614"/>
                    <a:gd name="T5" fmla="*/ 472705 h 4367958"/>
                    <a:gd name="T6" fmla="*/ 219272 w 2015614"/>
                    <a:gd name="T7" fmla="*/ 912859 h 4367958"/>
                    <a:gd name="T8" fmla="*/ 188348 w 2015614"/>
                    <a:gd name="T9" fmla="*/ 945409 h 4367958"/>
                    <a:gd name="T10" fmla="*/ 157424 w 2015614"/>
                    <a:gd name="T11" fmla="*/ 912859 h 4367958"/>
                    <a:gd name="T12" fmla="*/ 0 w 2015614"/>
                    <a:gd name="T13" fmla="*/ 472704 h 4367958"/>
                    <a:gd name="T14" fmla="*/ 157424 w 2015614"/>
                    <a:gd name="T15" fmla="*/ 32549 h 436795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15614"/>
                    <a:gd name="T25" fmla="*/ 0 h 4367958"/>
                    <a:gd name="T26" fmla="*/ 2015614 w 2015614"/>
                    <a:gd name="T27" fmla="*/ 4367958 h 436795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15614" h="4367958">
                      <a:moveTo>
                        <a:pt x="1007807" y="0"/>
                      </a:moveTo>
                      <a:lnTo>
                        <a:pt x="1173272" y="150385"/>
                      </a:lnTo>
                      <a:cubicBezTo>
                        <a:pt x="1693714" y="670827"/>
                        <a:pt x="2015614" y="1389811"/>
                        <a:pt x="2015614" y="2183979"/>
                      </a:cubicBezTo>
                      <a:cubicBezTo>
                        <a:pt x="2015614" y="2978147"/>
                        <a:pt x="1693714" y="3697131"/>
                        <a:pt x="1173272" y="4217573"/>
                      </a:cubicBezTo>
                      <a:lnTo>
                        <a:pt x="1007808" y="4367958"/>
                      </a:lnTo>
                      <a:lnTo>
                        <a:pt x="842342" y="4217572"/>
                      </a:lnTo>
                      <a:cubicBezTo>
                        <a:pt x="321900" y="3697130"/>
                        <a:pt x="0" y="2978146"/>
                        <a:pt x="0" y="2183978"/>
                      </a:cubicBezTo>
                      <a:cubicBezTo>
                        <a:pt x="0" y="1389810"/>
                        <a:pt x="321900" y="670826"/>
                        <a:pt x="842342" y="150384"/>
                      </a:cubicBezTo>
                      <a:lnTo>
                        <a:pt x="1007807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9D1AB"/>
                    </a:gs>
                    <a:gs pos="31000">
                      <a:srgbClr val="09D1AB"/>
                    </a:gs>
                    <a:gs pos="100000">
                      <a:srgbClr val="6E7DC3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" name="任意多边形 13"/>
                <p:cNvSpPr>
                  <a:spLocks noChangeArrowheads="1"/>
                </p:cNvSpPr>
                <p:nvPr/>
              </p:nvSpPr>
              <p:spPr bwMode="auto">
                <a:xfrm rot="-5400000">
                  <a:off x="291714" y="77705"/>
                  <a:ext cx="314355" cy="788949"/>
                </a:xfrm>
                <a:custGeom>
                  <a:avLst/>
                  <a:gdLst>
                    <a:gd name="T0" fmla="*/ 157178 w 2015614"/>
                    <a:gd name="T1" fmla="*/ 0 h 4367958"/>
                    <a:gd name="T2" fmla="*/ 182983 w 2015614"/>
                    <a:gd name="T3" fmla="*/ 27163 h 4367958"/>
                    <a:gd name="T4" fmla="*/ 314355 w 2015614"/>
                    <a:gd name="T5" fmla="*/ 394475 h 4367958"/>
                    <a:gd name="T6" fmla="*/ 182983 w 2015614"/>
                    <a:gd name="T7" fmla="*/ 761786 h 4367958"/>
                    <a:gd name="T8" fmla="*/ 157178 w 2015614"/>
                    <a:gd name="T9" fmla="*/ 788949 h 4367958"/>
                    <a:gd name="T10" fmla="*/ 131372 w 2015614"/>
                    <a:gd name="T11" fmla="*/ 761786 h 4367958"/>
                    <a:gd name="T12" fmla="*/ 0 w 2015614"/>
                    <a:gd name="T13" fmla="*/ 394474 h 4367958"/>
                    <a:gd name="T14" fmla="*/ 131372 w 2015614"/>
                    <a:gd name="T15" fmla="*/ 27163 h 436795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015614"/>
                    <a:gd name="T25" fmla="*/ 0 h 4367958"/>
                    <a:gd name="T26" fmla="*/ 2015614 w 2015614"/>
                    <a:gd name="T27" fmla="*/ 4367958 h 4367958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015614" h="4367958">
                      <a:moveTo>
                        <a:pt x="1007807" y="0"/>
                      </a:moveTo>
                      <a:lnTo>
                        <a:pt x="1173272" y="150385"/>
                      </a:lnTo>
                      <a:cubicBezTo>
                        <a:pt x="1693714" y="670827"/>
                        <a:pt x="2015614" y="1389811"/>
                        <a:pt x="2015614" y="2183979"/>
                      </a:cubicBezTo>
                      <a:cubicBezTo>
                        <a:pt x="2015614" y="2978147"/>
                        <a:pt x="1693714" y="3697131"/>
                        <a:pt x="1173272" y="4217573"/>
                      </a:cubicBezTo>
                      <a:lnTo>
                        <a:pt x="1007808" y="4367958"/>
                      </a:lnTo>
                      <a:lnTo>
                        <a:pt x="842342" y="4217572"/>
                      </a:lnTo>
                      <a:cubicBezTo>
                        <a:pt x="321900" y="3697130"/>
                        <a:pt x="0" y="2978146"/>
                        <a:pt x="0" y="2183978"/>
                      </a:cubicBezTo>
                      <a:cubicBezTo>
                        <a:pt x="0" y="1389810"/>
                        <a:pt x="321900" y="670826"/>
                        <a:pt x="842342" y="150384"/>
                      </a:cubicBezTo>
                      <a:lnTo>
                        <a:pt x="1007807" y="0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09D1AB"/>
                    </a:gs>
                    <a:gs pos="31000">
                      <a:srgbClr val="09D1AB"/>
                    </a:gs>
                    <a:gs pos="100000">
                      <a:srgbClr val="6E7DC3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8" name="任意多边形 11"/>
              <p:cNvSpPr>
                <a:spLocks noChangeArrowheads="1"/>
              </p:cNvSpPr>
              <p:nvPr/>
            </p:nvSpPr>
            <p:spPr bwMode="auto">
              <a:xfrm rot="-7236193">
                <a:off x="479955" y="339066"/>
                <a:ext cx="228500" cy="573475"/>
              </a:xfrm>
              <a:custGeom>
                <a:avLst/>
                <a:gdLst>
                  <a:gd name="T0" fmla="*/ 114250 w 2015614"/>
                  <a:gd name="T1" fmla="*/ 0 h 4367958"/>
                  <a:gd name="T2" fmla="*/ 133008 w 2015614"/>
                  <a:gd name="T3" fmla="*/ 19744 h 4367958"/>
                  <a:gd name="T4" fmla="*/ 228500 w 2015614"/>
                  <a:gd name="T5" fmla="*/ 286738 h 4367958"/>
                  <a:gd name="T6" fmla="*/ 133008 w 2015614"/>
                  <a:gd name="T7" fmla="*/ 553731 h 4367958"/>
                  <a:gd name="T8" fmla="*/ 114250 w 2015614"/>
                  <a:gd name="T9" fmla="*/ 573475 h 4367958"/>
                  <a:gd name="T10" fmla="*/ 95492 w 2015614"/>
                  <a:gd name="T11" fmla="*/ 553731 h 4367958"/>
                  <a:gd name="T12" fmla="*/ 0 w 2015614"/>
                  <a:gd name="T13" fmla="*/ 286737 h 4367958"/>
                  <a:gd name="T14" fmla="*/ 95492 w 2015614"/>
                  <a:gd name="T15" fmla="*/ 1974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9D1AB"/>
                  </a:gs>
                  <a:gs pos="31000">
                    <a:srgbClr val="09D1AB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6" name="任意多边形 9"/>
            <p:cNvSpPr>
              <a:spLocks noChangeArrowheads="1"/>
            </p:cNvSpPr>
            <p:nvPr/>
          </p:nvSpPr>
          <p:spPr bwMode="auto">
            <a:xfrm rot="-9094124">
              <a:off x="570556" y="384703"/>
              <a:ext cx="148954" cy="373834"/>
            </a:xfrm>
            <a:custGeom>
              <a:avLst/>
              <a:gdLst>
                <a:gd name="T0" fmla="*/ 74477 w 2015614"/>
                <a:gd name="T1" fmla="*/ 0 h 4367958"/>
                <a:gd name="T2" fmla="*/ 86705 w 2015614"/>
                <a:gd name="T3" fmla="*/ 12871 h 4367958"/>
                <a:gd name="T4" fmla="*/ 148954 w 2015614"/>
                <a:gd name="T5" fmla="*/ 186917 h 4367958"/>
                <a:gd name="T6" fmla="*/ 86705 w 2015614"/>
                <a:gd name="T7" fmla="*/ 360963 h 4367958"/>
                <a:gd name="T8" fmla="*/ 74477 w 2015614"/>
                <a:gd name="T9" fmla="*/ 373834 h 4367958"/>
                <a:gd name="T10" fmla="*/ 62249 w 2015614"/>
                <a:gd name="T11" fmla="*/ 360963 h 4367958"/>
                <a:gd name="T12" fmla="*/ 0 w 2015614"/>
                <a:gd name="T13" fmla="*/ 186917 h 4367958"/>
                <a:gd name="T14" fmla="*/ 62249 w 2015614"/>
                <a:gd name="T15" fmla="*/ 12871 h 43679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15614"/>
                <a:gd name="T25" fmla="*/ 0 h 4367958"/>
                <a:gd name="T26" fmla="*/ 2015614 w 2015614"/>
                <a:gd name="T27" fmla="*/ 4367958 h 43679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15614" h="4367958">
                  <a:moveTo>
                    <a:pt x="1007807" y="0"/>
                  </a:moveTo>
                  <a:lnTo>
                    <a:pt x="1173272" y="150385"/>
                  </a:lnTo>
                  <a:cubicBezTo>
                    <a:pt x="1693714" y="670827"/>
                    <a:pt x="2015614" y="1389811"/>
                    <a:pt x="2015614" y="2183979"/>
                  </a:cubicBezTo>
                  <a:cubicBezTo>
                    <a:pt x="2015614" y="2978147"/>
                    <a:pt x="1693714" y="3697131"/>
                    <a:pt x="1173272" y="4217573"/>
                  </a:cubicBezTo>
                  <a:lnTo>
                    <a:pt x="1007808" y="4367958"/>
                  </a:lnTo>
                  <a:lnTo>
                    <a:pt x="842342" y="4217572"/>
                  </a:lnTo>
                  <a:cubicBezTo>
                    <a:pt x="321900" y="3697130"/>
                    <a:pt x="0" y="2978146"/>
                    <a:pt x="0" y="2183978"/>
                  </a:cubicBezTo>
                  <a:cubicBezTo>
                    <a:pt x="0" y="1389810"/>
                    <a:pt x="321900" y="670826"/>
                    <a:pt x="842342" y="150384"/>
                  </a:cubicBezTo>
                  <a:lnTo>
                    <a:pt x="1007807" y="0"/>
                  </a:lnTo>
                  <a:close/>
                </a:path>
              </a:pathLst>
            </a:custGeom>
            <a:gradFill rotWithShape="1">
              <a:gsLst>
                <a:gs pos="0">
                  <a:srgbClr val="09D1AB"/>
                </a:gs>
                <a:gs pos="31000">
                  <a:srgbClr val="09D1AB"/>
                </a:gs>
                <a:gs pos="100000">
                  <a:srgbClr val="6E7DC3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4" name="组合 331"/>
          <p:cNvGrpSpPr>
            <a:grpSpLocks/>
          </p:cNvGrpSpPr>
          <p:nvPr userDrawn="1"/>
        </p:nvGrpSpPr>
        <p:grpSpPr bwMode="auto">
          <a:xfrm rot="7870731">
            <a:off x="8848797" y="418525"/>
            <a:ext cx="504916" cy="490675"/>
            <a:chOff x="0" y="0"/>
            <a:chExt cx="1238846" cy="1204002"/>
          </a:xfrm>
        </p:grpSpPr>
        <p:sp>
          <p:nvSpPr>
            <p:cNvPr id="25" name="任意多边形 332"/>
            <p:cNvSpPr>
              <a:spLocks noChangeArrowheads="1"/>
            </p:cNvSpPr>
            <p:nvPr/>
          </p:nvSpPr>
          <p:spPr bwMode="auto">
            <a:xfrm rot="-9659423">
              <a:off x="0" y="0"/>
              <a:ext cx="479732" cy="1204002"/>
            </a:xfrm>
            <a:custGeom>
              <a:avLst/>
              <a:gdLst>
                <a:gd name="T0" fmla="*/ 239866 w 2015614"/>
                <a:gd name="T1" fmla="*/ 0 h 4367958"/>
                <a:gd name="T2" fmla="*/ 279248 w 2015614"/>
                <a:gd name="T3" fmla="*/ 41453 h 4367958"/>
                <a:gd name="T4" fmla="*/ 479732 w 2015614"/>
                <a:gd name="T5" fmla="*/ 602001 h 4367958"/>
                <a:gd name="T6" fmla="*/ 279248 w 2015614"/>
                <a:gd name="T7" fmla="*/ 1162549 h 4367958"/>
                <a:gd name="T8" fmla="*/ 239866 w 2015614"/>
                <a:gd name="T9" fmla="*/ 1204002 h 4367958"/>
                <a:gd name="T10" fmla="*/ 200484 w 2015614"/>
                <a:gd name="T11" fmla="*/ 1162549 h 4367958"/>
                <a:gd name="T12" fmla="*/ 0 w 2015614"/>
                <a:gd name="T13" fmla="*/ 602001 h 4367958"/>
                <a:gd name="T14" fmla="*/ 200484 w 2015614"/>
                <a:gd name="T15" fmla="*/ 41452 h 43679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15614"/>
                <a:gd name="T25" fmla="*/ 0 h 4367958"/>
                <a:gd name="T26" fmla="*/ 2015614 w 2015614"/>
                <a:gd name="T27" fmla="*/ 4367958 h 43679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15614" h="4367958">
                  <a:moveTo>
                    <a:pt x="1007807" y="0"/>
                  </a:moveTo>
                  <a:lnTo>
                    <a:pt x="1173272" y="150385"/>
                  </a:lnTo>
                  <a:cubicBezTo>
                    <a:pt x="1693714" y="670827"/>
                    <a:pt x="2015614" y="1389811"/>
                    <a:pt x="2015614" y="2183979"/>
                  </a:cubicBezTo>
                  <a:cubicBezTo>
                    <a:pt x="2015614" y="2978147"/>
                    <a:pt x="1693714" y="3697131"/>
                    <a:pt x="1173272" y="4217573"/>
                  </a:cubicBezTo>
                  <a:lnTo>
                    <a:pt x="1007808" y="4367958"/>
                  </a:lnTo>
                  <a:lnTo>
                    <a:pt x="842342" y="4217572"/>
                  </a:lnTo>
                  <a:cubicBezTo>
                    <a:pt x="321900" y="3697130"/>
                    <a:pt x="0" y="2978146"/>
                    <a:pt x="0" y="2183978"/>
                  </a:cubicBezTo>
                  <a:cubicBezTo>
                    <a:pt x="0" y="1389810"/>
                    <a:pt x="321900" y="670826"/>
                    <a:pt x="842342" y="150384"/>
                  </a:cubicBezTo>
                  <a:lnTo>
                    <a:pt x="1007807" y="0"/>
                  </a:lnTo>
                  <a:close/>
                </a:path>
              </a:pathLst>
            </a:custGeom>
            <a:gradFill rotWithShape="1">
              <a:gsLst>
                <a:gs pos="0">
                  <a:srgbClr val="09D1AB"/>
                </a:gs>
                <a:gs pos="31000">
                  <a:srgbClr val="09D1AB"/>
                </a:gs>
                <a:gs pos="100000">
                  <a:srgbClr val="6E7DC3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任意多边形 333"/>
            <p:cNvSpPr>
              <a:spLocks noChangeArrowheads="1"/>
            </p:cNvSpPr>
            <p:nvPr/>
          </p:nvSpPr>
          <p:spPr bwMode="auto">
            <a:xfrm rot="7873660">
              <a:off x="396979" y="165848"/>
              <a:ext cx="479732" cy="1204002"/>
            </a:xfrm>
            <a:custGeom>
              <a:avLst/>
              <a:gdLst>
                <a:gd name="T0" fmla="*/ 239866 w 2015614"/>
                <a:gd name="T1" fmla="*/ 0 h 4367958"/>
                <a:gd name="T2" fmla="*/ 279248 w 2015614"/>
                <a:gd name="T3" fmla="*/ 41453 h 4367958"/>
                <a:gd name="T4" fmla="*/ 479732 w 2015614"/>
                <a:gd name="T5" fmla="*/ 602001 h 4367958"/>
                <a:gd name="T6" fmla="*/ 279248 w 2015614"/>
                <a:gd name="T7" fmla="*/ 1162549 h 4367958"/>
                <a:gd name="T8" fmla="*/ 239866 w 2015614"/>
                <a:gd name="T9" fmla="*/ 1204002 h 4367958"/>
                <a:gd name="T10" fmla="*/ 200484 w 2015614"/>
                <a:gd name="T11" fmla="*/ 1162549 h 4367958"/>
                <a:gd name="T12" fmla="*/ 0 w 2015614"/>
                <a:gd name="T13" fmla="*/ 602001 h 4367958"/>
                <a:gd name="T14" fmla="*/ 200484 w 2015614"/>
                <a:gd name="T15" fmla="*/ 41452 h 43679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015614"/>
                <a:gd name="T25" fmla="*/ 0 h 4367958"/>
                <a:gd name="T26" fmla="*/ 2015614 w 2015614"/>
                <a:gd name="T27" fmla="*/ 4367958 h 43679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015614" h="4367958">
                  <a:moveTo>
                    <a:pt x="1007807" y="0"/>
                  </a:moveTo>
                  <a:lnTo>
                    <a:pt x="1173272" y="150385"/>
                  </a:lnTo>
                  <a:cubicBezTo>
                    <a:pt x="1693714" y="670827"/>
                    <a:pt x="2015614" y="1389811"/>
                    <a:pt x="2015614" y="2183979"/>
                  </a:cubicBezTo>
                  <a:cubicBezTo>
                    <a:pt x="2015614" y="2978147"/>
                    <a:pt x="1693714" y="3697131"/>
                    <a:pt x="1173272" y="4217573"/>
                  </a:cubicBezTo>
                  <a:lnTo>
                    <a:pt x="1007808" y="4367958"/>
                  </a:lnTo>
                  <a:lnTo>
                    <a:pt x="842342" y="4217572"/>
                  </a:lnTo>
                  <a:cubicBezTo>
                    <a:pt x="321900" y="3697130"/>
                    <a:pt x="0" y="2978146"/>
                    <a:pt x="0" y="2183978"/>
                  </a:cubicBezTo>
                  <a:cubicBezTo>
                    <a:pt x="0" y="1389810"/>
                    <a:pt x="321900" y="670826"/>
                    <a:pt x="842342" y="150384"/>
                  </a:cubicBezTo>
                  <a:lnTo>
                    <a:pt x="1007807" y="0"/>
                  </a:lnTo>
                  <a:close/>
                </a:path>
              </a:pathLst>
            </a:custGeom>
            <a:gradFill rotWithShape="1">
              <a:gsLst>
                <a:gs pos="0">
                  <a:srgbClr val="09D1AB"/>
                </a:gs>
                <a:gs pos="31000">
                  <a:srgbClr val="09D1AB"/>
                </a:gs>
                <a:gs pos="100000">
                  <a:srgbClr val="6E7DC3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3787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4" r:id="rId4"/>
    <p:sldLayoutId id="2147483653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6" Type="http://schemas.openxmlformats.org/officeDocument/2006/relationships/image" Target="../media/image7.wmf"/><Relationship Id="rId7" Type="http://schemas.openxmlformats.org/officeDocument/2006/relationships/oleObject" Target="../embeddings/oleObject3.bin"/><Relationship Id="rId8" Type="http://schemas.openxmlformats.org/officeDocument/2006/relationships/image" Target="../media/image8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6" Type="http://schemas.openxmlformats.org/officeDocument/2006/relationships/image" Target="../media/image8.w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6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9.wmf"/><Relationship Id="rId3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2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4" Type="http://schemas.openxmlformats.org/officeDocument/2006/relationships/image" Target="../media/image7.wmf"/><Relationship Id="rId5" Type="http://schemas.openxmlformats.org/officeDocument/2006/relationships/oleObject" Target="../embeddings/oleObject8.bin"/><Relationship Id="rId6" Type="http://schemas.openxmlformats.org/officeDocument/2006/relationships/image" Target="../media/image8.wmf"/><Relationship Id="rId7" Type="http://schemas.openxmlformats.org/officeDocument/2006/relationships/oleObject" Target="../embeddings/oleObject9.bin"/><Relationship Id="rId8" Type="http://schemas.openxmlformats.org/officeDocument/2006/relationships/image" Target="../media/image6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Relationship Id="rId3" Type="http://schemas.openxmlformats.org/officeDocument/2006/relationships/audio" Target="../media/audio1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bin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audio" Target="../media/audio3.bin"/><Relationship Id="rId5" Type="http://schemas.openxmlformats.org/officeDocument/2006/relationships/audio" Target="../media/audio2.bin"/><Relationship Id="rId6" Type="http://schemas.openxmlformats.org/officeDocument/2006/relationships/oleObject" Target="../embeddings/oleObject10.bin"/><Relationship Id="rId7" Type="http://schemas.openxmlformats.org/officeDocument/2006/relationships/image" Target="../media/image15.png"/><Relationship Id="rId8" Type="http://schemas.openxmlformats.org/officeDocument/2006/relationships/oleObject" Target="../embeddings/oleObject11.bin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5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Relationship Id="rId3" Type="http://schemas.openxmlformats.org/officeDocument/2006/relationships/audio" Target="../media/audio4.bin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9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6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7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8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9.png"/><Relationship Id="rId3" Type="http://schemas.openxmlformats.org/officeDocument/2006/relationships/image" Target="../media/image18.jpe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1.png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2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3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4.png"/><Relationship Id="rId3" Type="http://schemas.openxmlformats.org/officeDocument/2006/relationships/image" Target="../media/image25.jpe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6.png"/><Relationship Id="rId3" Type="http://schemas.openxmlformats.org/officeDocument/2006/relationships/image" Target="../media/image27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8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9.pn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0.emf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1.emf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3"/>
          <p:cNvGrpSpPr>
            <a:grpSpLocks/>
          </p:cNvGrpSpPr>
          <p:nvPr/>
        </p:nvGrpSpPr>
        <p:grpSpPr bwMode="auto">
          <a:xfrm rot="19378643">
            <a:off x="6325321" y="4895640"/>
            <a:ext cx="4129441" cy="2514901"/>
            <a:chOff x="0" y="0"/>
            <a:chExt cx="22838079" cy="13375101"/>
          </a:xfrm>
        </p:grpSpPr>
        <p:grpSp>
          <p:nvGrpSpPr>
            <p:cNvPr id="68" name="花1"/>
            <p:cNvGrpSpPr>
              <a:grpSpLocks/>
            </p:cNvGrpSpPr>
            <p:nvPr/>
          </p:nvGrpSpPr>
          <p:grpSpPr bwMode="auto">
            <a:xfrm>
              <a:off x="7202181" y="7509015"/>
              <a:ext cx="8526317" cy="4848472"/>
              <a:chOff x="0" y="0"/>
              <a:chExt cx="8526317" cy="4848472"/>
            </a:xfrm>
          </p:grpSpPr>
          <p:sp>
            <p:nvSpPr>
              <p:cNvPr id="103" name="任意多边形 39"/>
              <p:cNvSpPr>
                <a:spLocks noChangeArrowheads="1"/>
              </p:cNvSpPr>
              <p:nvPr/>
            </p:nvSpPr>
            <p:spPr bwMode="auto">
              <a:xfrm>
                <a:off x="3229072" y="0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4" name="任意多边形 40"/>
              <p:cNvSpPr>
                <a:spLocks noChangeArrowheads="1"/>
              </p:cNvSpPr>
              <p:nvPr/>
            </p:nvSpPr>
            <p:spPr bwMode="auto">
              <a:xfrm rot="-1737047">
                <a:off x="2179060" y="257122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5" name="任意多边形 41"/>
              <p:cNvSpPr>
                <a:spLocks noChangeArrowheads="1"/>
              </p:cNvSpPr>
              <p:nvPr/>
            </p:nvSpPr>
            <p:spPr bwMode="auto">
              <a:xfrm rot="1791145">
                <a:off x="4222810" y="219293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6" name="任意多边形 42"/>
              <p:cNvSpPr>
                <a:spLocks noChangeArrowheads="1"/>
              </p:cNvSpPr>
              <p:nvPr/>
            </p:nvSpPr>
            <p:spPr bwMode="auto">
              <a:xfrm rot="3361456">
                <a:off x="5057369" y="948466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7" name="任意多边形 43"/>
              <p:cNvSpPr>
                <a:spLocks noChangeArrowheads="1"/>
              </p:cNvSpPr>
              <p:nvPr/>
            </p:nvSpPr>
            <p:spPr bwMode="auto">
              <a:xfrm rot="-3570273">
                <a:off x="1487840" y="948776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8" name="任意多边形 44"/>
              <p:cNvSpPr>
                <a:spLocks noChangeArrowheads="1"/>
              </p:cNvSpPr>
              <p:nvPr/>
            </p:nvSpPr>
            <p:spPr bwMode="auto">
              <a:xfrm rot="4636883">
                <a:off x="5334531" y="1656686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9" name="任意多边形 45"/>
              <p:cNvSpPr>
                <a:spLocks noChangeArrowheads="1"/>
              </p:cNvSpPr>
              <p:nvPr/>
            </p:nvSpPr>
            <p:spPr bwMode="auto">
              <a:xfrm rot="-4621425">
                <a:off x="1176172" y="1648119"/>
                <a:ext cx="2015614" cy="4367958"/>
              </a:xfrm>
              <a:custGeom>
                <a:avLst/>
                <a:gdLst>
                  <a:gd name="T0" fmla="*/ 1007807 w 2015614"/>
                  <a:gd name="T1" fmla="*/ 0 h 4367958"/>
                  <a:gd name="T2" fmla="*/ 1173272 w 2015614"/>
                  <a:gd name="T3" fmla="*/ 150385 h 4367958"/>
                  <a:gd name="T4" fmla="*/ 2015614 w 2015614"/>
                  <a:gd name="T5" fmla="*/ 2183979 h 4367958"/>
                  <a:gd name="T6" fmla="*/ 1173272 w 2015614"/>
                  <a:gd name="T7" fmla="*/ 4217573 h 4367958"/>
                  <a:gd name="T8" fmla="*/ 1007808 w 2015614"/>
                  <a:gd name="T9" fmla="*/ 4367958 h 4367958"/>
                  <a:gd name="T10" fmla="*/ 842342 w 2015614"/>
                  <a:gd name="T11" fmla="*/ 4217572 h 4367958"/>
                  <a:gd name="T12" fmla="*/ 0 w 2015614"/>
                  <a:gd name="T13" fmla="*/ 2183978 h 4367958"/>
                  <a:gd name="T14" fmla="*/ 842342 w 2015614"/>
                  <a:gd name="T15" fmla="*/ 15038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1FFEF"/>
                  </a:gs>
                  <a:gs pos="56599">
                    <a:srgbClr val="ADB5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69" name="花2"/>
            <p:cNvGrpSpPr>
              <a:grpSpLocks/>
            </p:cNvGrpSpPr>
            <p:nvPr/>
          </p:nvGrpSpPr>
          <p:grpSpPr bwMode="auto">
            <a:xfrm>
              <a:off x="4953333" y="5453466"/>
              <a:ext cx="12996258" cy="7478907"/>
              <a:chOff x="0" y="0"/>
              <a:chExt cx="12996258" cy="7478907"/>
            </a:xfrm>
          </p:grpSpPr>
          <p:sp>
            <p:nvSpPr>
              <p:cNvPr id="95" name="任意多边形 31"/>
              <p:cNvSpPr>
                <a:spLocks noChangeArrowheads="1"/>
              </p:cNvSpPr>
              <p:nvPr/>
            </p:nvSpPr>
            <p:spPr bwMode="auto">
              <a:xfrm rot="-861973">
                <a:off x="4521405" y="24568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A1DBB3"/>
                  </a:gs>
                  <a:gs pos="76999">
                    <a:srgbClr val="9FB7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6" name="任意多边形 32"/>
              <p:cNvSpPr>
                <a:spLocks noChangeArrowheads="1"/>
              </p:cNvSpPr>
              <p:nvPr/>
            </p:nvSpPr>
            <p:spPr bwMode="auto">
              <a:xfrm rot="852536">
                <a:off x="6126547" y="0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A1DBB3"/>
                  </a:gs>
                  <a:gs pos="76999">
                    <a:srgbClr val="9FB7DD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7" name="任意多边形 33"/>
              <p:cNvSpPr>
                <a:spLocks noChangeArrowheads="1"/>
              </p:cNvSpPr>
              <p:nvPr/>
            </p:nvSpPr>
            <p:spPr bwMode="auto">
              <a:xfrm rot="2517796">
                <a:off x="7568389" y="706605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5D19D"/>
                  </a:gs>
                  <a:gs pos="53000">
                    <a:srgbClr val="86A4D4"/>
                  </a:gs>
                  <a:gs pos="100000">
                    <a:srgbClr val="8E7DCB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8" name="任意多边形 34"/>
              <p:cNvSpPr>
                <a:spLocks noChangeArrowheads="1"/>
              </p:cNvSpPr>
              <p:nvPr/>
            </p:nvSpPr>
            <p:spPr bwMode="auto">
              <a:xfrm rot="-2545862">
                <a:off x="3137550" y="749145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5D19D"/>
                  </a:gs>
                  <a:gs pos="53000">
                    <a:srgbClr val="86A4D4"/>
                  </a:gs>
                  <a:gs pos="100000">
                    <a:srgbClr val="8E7DCB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9" name="任意多边形 35"/>
              <p:cNvSpPr>
                <a:spLocks noChangeArrowheads="1"/>
              </p:cNvSpPr>
              <p:nvPr/>
            </p:nvSpPr>
            <p:spPr bwMode="auto">
              <a:xfrm rot="-4040629">
                <a:off x="2237801" y="2128186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09ECE"/>
                  </a:gs>
                  <a:gs pos="100000">
                    <a:srgbClr val="8E7ECC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0" name="任意多边形 36"/>
              <p:cNvSpPr>
                <a:spLocks noChangeArrowheads="1"/>
              </p:cNvSpPr>
              <p:nvPr/>
            </p:nvSpPr>
            <p:spPr bwMode="auto">
              <a:xfrm rot="4135283">
                <a:off x="8404699" y="2088676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09ECE"/>
                  </a:gs>
                  <a:gs pos="100000">
                    <a:srgbClr val="8E7ECC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1" name="任意多边形 37"/>
              <p:cNvSpPr>
                <a:spLocks noChangeArrowheads="1"/>
              </p:cNvSpPr>
              <p:nvPr/>
            </p:nvSpPr>
            <p:spPr bwMode="auto">
              <a:xfrm rot="5400000">
                <a:off x="8578213" y="3060860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EB3DC"/>
                  </a:gs>
                  <a:gs pos="7100">
                    <a:srgbClr val="9EB3DC"/>
                  </a:gs>
                  <a:gs pos="100000">
                    <a:srgbClr val="8E7BCB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" name="任意多边形 38"/>
              <p:cNvSpPr>
                <a:spLocks noChangeArrowheads="1"/>
              </p:cNvSpPr>
              <p:nvPr/>
            </p:nvSpPr>
            <p:spPr bwMode="auto">
              <a:xfrm rot="-5227570">
                <a:off x="2098401" y="2957215"/>
                <a:ext cx="2319644" cy="6516445"/>
              </a:xfrm>
              <a:custGeom>
                <a:avLst/>
                <a:gdLst>
                  <a:gd name="T0" fmla="*/ 1159822 w 2015614"/>
                  <a:gd name="T1" fmla="*/ 0 h 4367958"/>
                  <a:gd name="T2" fmla="*/ 1350245 w 2015614"/>
                  <a:gd name="T3" fmla="*/ 224356 h 4367958"/>
                  <a:gd name="T4" fmla="*/ 2319644 w 2015614"/>
                  <a:gd name="T5" fmla="*/ 3258223 h 4367958"/>
                  <a:gd name="T6" fmla="*/ 1350245 w 2015614"/>
                  <a:gd name="T7" fmla="*/ 6292089 h 4367958"/>
                  <a:gd name="T8" fmla="*/ 1159823 w 2015614"/>
                  <a:gd name="T9" fmla="*/ 6516445 h 4367958"/>
                  <a:gd name="T10" fmla="*/ 969399 w 2015614"/>
                  <a:gd name="T11" fmla="*/ 6292088 h 4367958"/>
                  <a:gd name="T12" fmla="*/ 0 w 2015614"/>
                  <a:gd name="T13" fmla="*/ 3258221 h 4367958"/>
                  <a:gd name="T14" fmla="*/ 969399 w 2015614"/>
                  <a:gd name="T15" fmla="*/ 224354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DB0DB"/>
                  </a:gs>
                  <a:gs pos="10599">
                    <a:srgbClr val="9DB0DB"/>
                  </a:gs>
                  <a:gs pos="100000">
                    <a:srgbClr val="8D75C9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70" name="花3"/>
            <p:cNvGrpSpPr>
              <a:grpSpLocks/>
            </p:cNvGrpSpPr>
            <p:nvPr/>
          </p:nvGrpSpPr>
          <p:grpSpPr bwMode="auto">
            <a:xfrm>
              <a:off x="2198018" y="2547784"/>
              <a:ext cx="18624069" cy="10634847"/>
              <a:chOff x="0" y="0"/>
              <a:chExt cx="18624069" cy="10634847"/>
            </a:xfrm>
          </p:grpSpPr>
          <p:sp>
            <p:nvSpPr>
              <p:cNvPr id="88" name="任意多边形 24"/>
              <p:cNvSpPr>
                <a:spLocks noChangeArrowheads="1"/>
              </p:cNvSpPr>
              <p:nvPr/>
            </p:nvSpPr>
            <p:spPr bwMode="auto">
              <a:xfrm rot="1690499">
                <a:off x="9672003" y="592094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50BB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9" name="任意多边形 25"/>
              <p:cNvSpPr>
                <a:spLocks noChangeArrowheads="1"/>
              </p:cNvSpPr>
              <p:nvPr/>
            </p:nvSpPr>
            <p:spPr bwMode="auto">
              <a:xfrm>
                <a:off x="7484067" y="0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52CAB3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0" name="任意多边形 26"/>
              <p:cNvSpPr>
                <a:spLocks noChangeArrowheads="1"/>
              </p:cNvSpPr>
              <p:nvPr/>
            </p:nvSpPr>
            <p:spPr bwMode="auto">
              <a:xfrm rot="-1707563">
                <a:off x="5277014" y="595259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50BB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1" name="任意多边形 27"/>
              <p:cNvSpPr>
                <a:spLocks noChangeArrowheads="1"/>
              </p:cNvSpPr>
              <p:nvPr/>
            </p:nvSpPr>
            <p:spPr bwMode="auto">
              <a:xfrm rot="3302765">
                <a:off x="11318194" y="2083217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229D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" name="任意多边形 28"/>
              <p:cNvSpPr>
                <a:spLocks noChangeArrowheads="1"/>
              </p:cNvSpPr>
              <p:nvPr/>
            </p:nvSpPr>
            <p:spPr bwMode="auto">
              <a:xfrm rot="-3463740">
                <a:off x="3817346" y="2154199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5FFBA"/>
                  </a:gs>
                  <a:gs pos="46999">
                    <a:srgbClr val="229D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3" name="任意多边形 29"/>
              <p:cNvSpPr>
                <a:spLocks noChangeArrowheads="1"/>
              </p:cNvSpPr>
              <p:nvPr/>
            </p:nvSpPr>
            <p:spPr bwMode="auto">
              <a:xfrm rot="-4982836">
                <a:off x="2864283" y="4161941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6A4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4" name="任意多边形 30"/>
              <p:cNvSpPr>
                <a:spLocks noChangeArrowheads="1"/>
              </p:cNvSpPr>
              <p:nvPr/>
            </p:nvSpPr>
            <p:spPr bwMode="auto">
              <a:xfrm rot="5131814">
                <a:off x="12208442" y="4219220"/>
                <a:ext cx="3551344" cy="9279910"/>
              </a:xfrm>
              <a:custGeom>
                <a:avLst/>
                <a:gdLst>
                  <a:gd name="T0" fmla="*/ 1775672 w 2015614"/>
                  <a:gd name="T1" fmla="*/ 0 h 4367958"/>
                  <a:gd name="T2" fmla="*/ 2067208 w 2015614"/>
                  <a:gd name="T3" fmla="*/ 319499 h 4367958"/>
                  <a:gd name="T4" fmla="*/ 3551344 w 2015614"/>
                  <a:gd name="T5" fmla="*/ 4639955 h 4367958"/>
                  <a:gd name="T6" fmla="*/ 2067208 w 2015614"/>
                  <a:gd name="T7" fmla="*/ 8960411 h 4367958"/>
                  <a:gd name="T8" fmla="*/ 1775674 w 2015614"/>
                  <a:gd name="T9" fmla="*/ 9279910 h 4367958"/>
                  <a:gd name="T10" fmla="*/ 1484136 w 2015614"/>
                  <a:gd name="T11" fmla="*/ 8960409 h 4367958"/>
                  <a:gd name="T12" fmla="*/ 0 w 2015614"/>
                  <a:gd name="T13" fmla="*/ 4639953 h 4367958"/>
                  <a:gd name="T14" fmla="*/ 1484136 w 2015614"/>
                  <a:gd name="T15" fmla="*/ 319497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86A4D4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71" name="花4"/>
            <p:cNvGrpSpPr>
              <a:grpSpLocks/>
            </p:cNvGrpSpPr>
            <p:nvPr/>
          </p:nvGrpSpPr>
          <p:grpSpPr bwMode="auto">
            <a:xfrm>
              <a:off x="0" y="0"/>
              <a:ext cx="22838079" cy="13375101"/>
              <a:chOff x="0" y="0"/>
              <a:chExt cx="22838079" cy="13375101"/>
            </a:xfrm>
          </p:grpSpPr>
          <p:sp>
            <p:nvSpPr>
              <p:cNvPr id="82" name="任意多边形 18"/>
              <p:cNvSpPr>
                <a:spLocks noChangeArrowheads="1"/>
              </p:cNvSpPr>
              <p:nvPr/>
            </p:nvSpPr>
            <p:spPr bwMode="auto">
              <a:xfrm rot="-951352">
                <a:off x="7989869" y="89000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AF878"/>
                  </a:gs>
                  <a:gs pos="31000">
                    <a:srgbClr val="5AF878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3" name="任意多边形 19"/>
              <p:cNvSpPr>
                <a:spLocks noChangeArrowheads="1"/>
              </p:cNvSpPr>
              <p:nvPr/>
            </p:nvSpPr>
            <p:spPr bwMode="auto">
              <a:xfrm rot="1075034">
                <a:off x="11397066" y="0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5AF878"/>
                  </a:gs>
                  <a:gs pos="31000">
                    <a:srgbClr val="5AF878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4" name="任意多边形 20"/>
              <p:cNvSpPr>
                <a:spLocks noChangeArrowheads="1"/>
              </p:cNvSpPr>
              <p:nvPr/>
            </p:nvSpPr>
            <p:spPr bwMode="auto">
              <a:xfrm rot="2492382">
                <a:off x="13605991" y="1467639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9D1AB"/>
                  </a:gs>
                  <a:gs pos="31000">
                    <a:srgbClr val="09D1AB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5" name="任意多边形 21"/>
              <p:cNvSpPr>
                <a:spLocks noChangeArrowheads="1"/>
              </p:cNvSpPr>
              <p:nvPr/>
            </p:nvSpPr>
            <p:spPr bwMode="auto">
              <a:xfrm rot="-2651627">
                <a:off x="5559233" y="1467641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9D1AB"/>
                  </a:gs>
                  <a:gs pos="31000">
                    <a:srgbClr val="09D1AB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6" name="任意多边形 22"/>
              <p:cNvSpPr>
                <a:spLocks noChangeArrowheads="1"/>
              </p:cNvSpPr>
              <p:nvPr/>
            </p:nvSpPr>
            <p:spPr bwMode="auto">
              <a:xfrm rot="4080311">
                <a:off x="15091029" y="3603010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A80D0"/>
                  </a:gs>
                  <a:gs pos="31000">
                    <a:srgbClr val="0A80D0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7" name="任意多边形 23"/>
              <p:cNvSpPr>
                <a:spLocks noChangeArrowheads="1"/>
              </p:cNvSpPr>
              <p:nvPr/>
            </p:nvSpPr>
            <p:spPr bwMode="auto">
              <a:xfrm rot="-4337950">
                <a:off x="4160410" y="4017565"/>
                <a:ext cx="3586635" cy="11907460"/>
              </a:xfrm>
              <a:custGeom>
                <a:avLst/>
                <a:gdLst>
                  <a:gd name="T0" fmla="*/ 1793318 w 2015614"/>
                  <a:gd name="T1" fmla="*/ 0 h 4367958"/>
                  <a:gd name="T2" fmla="*/ 2087750 w 2015614"/>
                  <a:gd name="T3" fmla="*/ 409964 h 4367958"/>
                  <a:gd name="T4" fmla="*/ 3586635 w 2015614"/>
                  <a:gd name="T5" fmla="*/ 5953730 h 4367958"/>
                  <a:gd name="T6" fmla="*/ 2087750 w 2015614"/>
                  <a:gd name="T7" fmla="*/ 11497496 h 4367958"/>
                  <a:gd name="T8" fmla="*/ 1793319 w 2015614"/>
                  <a:gd name="T9" fmla="*/ 11907460 h 4367958"/>
                  <a:gd name="T10" fmla="*/ 1498885 w 2015614"/>
                  <a:gd name="T11" fmla="*/ 11497494 h 4367958"/>
                  <a:gd name="T12" fmla="*/ 0 w 2015614"/>
                  <a:gd name="T13" fmla="*/ 5953727 h 4367958"/>
                  <a:gd name="T14" fmla="*/ 1498885 w 2015614"/>
                  <a:gd name="T15" fmla="*/ 409961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A80D0"/>
                  </a:gs>
                  <a:gs pos="31000">
                    <a:srgbClr val="0A80D0"/>
                  </a:gs>
                  <a:gs pos="100000">
                    <a:srgbClr val="6E7DC3"/>
                  </a:gs>
                </a:gsLst>
                <a:lin ang="5400000" scaled="1"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grpSp>
          <p:nvGrpSpPr>
            <p:cNvPr id="72" name="组合 8"/>
            <p:cNvGrpSpPr>
              <a:grpSpLocks/>
            </p:cNvGrpSpPr>
            <p:nvPr/>
          </p:nvGrpSpPr>
          <p:grpSpPr bwMode="auto">
            <a:xfrm>
              <a:off x="8336499" y="8592907"/>
              <a:ext cx="6171429" cy="3725279"/>
              <a:chOff x="0" y="0"/>
              <a:chExt cx="6171429" cy="3725279"/>
            </a:xfrm>
          </p:grpSpPr>
          <p:sp>
            <p:nvSpPr>
              <p:cNvPr id="73" name="任意多边形 9"/>
              <p:cNvSpPr>
                <a:spLocks noChangeArrowheads="1"/>
              </p:cNvSpPr>
              <p:nvPr/>
            </p:nvSpPr>
            <p:spPr bwMode="auto">
              <a:xfrm>
                <a:off x="2811727" y="0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4" name="任意多边形 10"/>
              <p:cNvSpPr>
                <a:spLocks noChangeArrowheads="1"/>
              </p:cNvSpPr>
              <p:nvPr/>
            </p:nvSpPr>
            <p:spPr bwMode="auto">
              <a:xfrm rot="1072922">
                <a:off x="3326377" y="99091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5" name="任意多边形 11"/>
              <p:cNvSpPr>
                <a:spLocks noChangeArrowheads="1"/>
              </p:cNvSpPr>
              <p:nvPr/>
            </p:nvSpPr>
            <p:spPr bwMode="auto">
              <a:xfrm rot="-1120856">
                <a:off x="2299552" y="120468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6" name="任意多边形 12"/>
              <p:cNvSpPr>
                <a:spLocks noChangeArrowheads="1"/>
              </p:cNvSpPr>
              <p:nvPr/>
            </p:nvSpPr>
            <p:spPr bwMode="auto">
              <a:xfrm rot="1888215">
                <a:off x="3688746" y="361657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7" name="任意多边形 13"/>
              <p:cNvSpPr>
                <a:spLocks noChangeArrowheads="1"/>
              </p:cNvSpPr>
              <p:nvPr/>
            </p:nvSpPr>
            <p:spPr bwMode="auto">
              <a:xfrm rot="-2097898">
                <a:off x="1905508" y="367332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8" name="任意多边形 14"/>
              <p:cNvSpPr>
                <a:spLocks noChangeArrowheads="1"/>
              </p:cNvSpPr>
              <p:nvPr/>
            </p:nvSpPr>
            <p:spPr bwMode="auto">
              <a:xfrm rot="2750473">
                <a:off x="3928352" y="629884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9" name="任意多边形 15"/>
              <p:cNvSpPr>
                <a:spLocks noChangeArrowheads="1"/>
              </p:cNvSpPr>
              <p:nvPr/>
            </p:nvSpPr>
            <p:spPr bwMode="auto">
              <a:xfrm rot="3552968">
                <a:off x="4194790" y="871489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0" name="任意多边形 16"/>
              <p:cNvSpPr>
                <a:spLocks noChangeArrowheads="1"/>
              </p:cNvSpPr>
              <p:nvPr/>
            </p:nvSpPr>
            <p:spPr bwMode="auto">
              <a:xfrm rot="-2984903">
                <a:off x="1577950" y="661526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1" name="任意多边形 17"/>
              <p:cNvSpPr>
                <a:spLocks noChangeArrowheads="1"/>
              </p:cNvSpPr>
              <p:nvPr/>
            </p:nvSpPr>
            <p:spPr bwMode="auto">
              <a:xfrm rot="-3649673">
                <a:off x="1381310" y="953545"/>
                <a:ext cx="595327" cy="3357947"/>
              </a:xfrm>
              <a:custGeom>
                <a:avLst/>
                <a:gdLst>
                  <a:gd name="T0" fmla="*/ 297664 w 2015614"/>
                  <a:gd name="T1" fmla="*/ 0 h 4367958"/>
                  <a:gd name="T2" fmla="*/ 346535 w 2015614"/>
                  <a:gd name="T3" fmla="*/ 115611 h 4367958"/>
                  <a:gd name="T4" fmla="*/ 595327 w 2015614"/>
                  <a:gd name="T5" fmla="*/ 1678974 h 4367958"/>
                  <a:gd name="T6" fmla="*/ 346535 w 2015614"/>
                  <a:gd name="T7" fmla="*/ 3242336 h 4367958"/>
                  <a:gd name="T8" fmla="*/ 297664 w 2015614"/>
                  <a:gd name="T9" fmla="*/ 3357947 h 4367958"/>
                  <a:gd name="T10" fmla="*/ 248792 w 2015614"/>
                  <a:gd name="T11" fmla="*/ 3242335 h 4367958"/>
                  <a:gd name="T12" fmla="*/ 0 w 2015614"/>
                  <a:gd name="T13" fmla="*/ 1678973 h 4367958"/>
                  <a:gd name="T14" fmla="*/ 248792 w 2015614"/>
                  <a:gd name="T15" fmla="*/ 115610 h 436795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015614"/>
                  <a:gd name="T25" fmla="*/ 0 h 4367958"/>
                  <a:gd name="T26" fmla="*/ 2015614 w 2015614"/>
                  <a:gd name="T27" fmla="*/ 4367958 h 4367958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015614" h="4367958">
                    <a:moveTo>
                      <a:pt x="1007807" y="0"/>
                    </a:moveTo>
                    <a:lnTo>
                      <a:pt x="1173272" y="150385"/>
                    </a:lnTo>
                    <a:cubicBezTo>
                      <a:pt x="1693714" y="670827"/>
                      <a:pt x="2015614" y="1389811"/>
                      <a:pt x="2015614" y="2183979"/>
                    </a:cubicBezTo>
                    <a:cubicBezTo>
                      <a:pt x="2015614" y="2978147"/>
                      <a:pt x="1693714" y="3697131"/>
                      <a:pt x="1173272" y="4217573"/>
                    </a:cubicBezTo>
                    <a:lnTo>
                      <a:pt x="1007808" y="4367958"/>
                    </a:lnTo>
                    <a:lnTo>
                      <a:pt x="842342" y="4217572"/>
                    </a:lnTo>
                    <a:cubicBezTo>
                      <a:pt x="321900" y="3697130"/>
                      <a:pt x="0" y="2978146"/>
                      <a:pt x="0" y="2183978"/>
                    </a:cubicBezTo>
                    <a:cubicBezTo>
                      <a:pt x="0" y="1389810"/>
                      <a:pt x="321900" y="670826"/>
                      <a:pt x="842342" y="150384"/>
                    </a:cubicBezTo>
                    <a:lnTo>
                      <a:pt x="1007807" y="0"/>
                    </a:lnTo>
                    <a:close/>
                  </a:path>
                </a:pathLst>
              </a:custGeom>
              <a:solidFill>
                <a:srgbClr val="FFFFFF">
                  <a:alpha val="14117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6" name="任意多边形 60"/>
          <p:cNvSpPr>
            <a:spLocks noChangeArrowheads="1"/>
          </p:cNvSpPr>
          <p:nvPr/>
        </p:nvSpPr>
        <p:spPr bwMode="auto">
          <a:xfrm rot="14226372">
            <a:off x="2700338" y="5465763"/>
            <a:ext cx="1030287" cy="2573337"/>
          </a:xfrm>
          <a:custGeom>
            <a:avLst/>
            <a:gdLst>
              <a:gd name="T0" fmla="*/ 515144 w 2015614"/>
              <a:gd name="T1" fmla="*/ 0 h 4367958"/>
              <a:gd name="T2" fmla="*/ 599721 w 2015614"/>
              <a:gd name="T3" fmla="*/ 88598 h 4367958"/>
              <a:gd name="T4" fmla="*/ 1030287 w 2015614"/>
              <a:gd name="T5" fmla="*/ 1286669 h 4367958"/>
              <a:gd name="T6" fmla="*/ 599721 w 2015614"/>
              <a:gd name="T7" fmla="*/ 2484739 h 4367958"/>
              <a:gd name="T8" fmla="*/ 515144 w 2015614"/>
              <a:gd name="T9" fmla="*/ 2573337 h 4367958"/>
              <a:gd name="T10" fmla="*/ 430566 w 2015614"/>
              <a:gd name="T11" fmla="*/ 2484739 h 4367958"/>
              <a:gd name="T12" fmla="*/ 0 w 2015614"/>
              <a:gd name="T13" fmla="*/ 1286668 h 4367958"/>
              <a:gd name="T14" fmla="*/ 430566 w 2015614"/>
              <a:gd name="T15" fmla="*/ 88597 h 43679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15614"/>
              <a:gd name="T25" fmla="*/ 0 h 4367958"/>
              <a:gd name="T26" fmla="*/ 2015614 w 2015614"/>
              <a:gd name="T27" fmla="*/ 4367958 h 43679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15614" h="4367958">
                <a:moveTo>
                  <a:pt x="1007807" y="0"/>
                </a:moveTo>
                <a:lnTo>
                  <a:pt x="1173272" y="150385"/>
                </a:lnTo>
                <a:cubicBezTo>
                  <a:pt x="1693714" y="670827"/>
                  <a:pt x="2015614" y="1389811"/>
                  <a:pt x="2015614" y="2183979"/>
                </a:cubicBezTo>
                <a:cubicBezTo>
                  <a:pt x="2015614" y="2978147"/>
                  <a:pt x="1693714" y="3697131"/>
                  <a:pt x="1173272" y="4217573"/>
                </a:cubicBezTo>
                <a:lnTo>
                  <a:pt x="1007808" y="4367958"/>
                </a:lnTo>
                <a:lnTo>
                  <a:pt x="842342" y="4217572"/>
                </a:lnTo>
                <a:cubicBezTo>
                  <a:pt x="321900" y="3697130"/>
                  <a:pt x="0" y="2978146"/>
                  <a:pt x="0" y="2183978"/>
                </a:cubicBezTo>
                <a:cubicBezTo>
                  <a:pt x="0" y="1389810"/>
                  <a:pt x="321900" y="670826"/>
                  <a:pt x="842342" y="150384"/>
                </a:cubicBezTo>
                <a:lnTo>
                  <a:pt x="1007807" y="0"/>
                </a:lnTo>
                <a:close/>
              </a:path>
            </a:pathLst>
          </a:custGeom>
          <a:solidFill>
            <a:srgbClr val="D6F4E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38185" y="2745430"/>
            <a:ext cx="5793374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defRPr sz="4400" b="1">
                <a:gradFill>
                  <a:gsLst>
                    <a:gs pos="44000">
                      <a:schemeClr val="accent3"/>
                    </a:gs>
                    <a:gs pos="0">
                      <a:schemeClr val="accent1"/>
                    </a:gs>
                    <a:gs pos="93750">
                      <a:schemeClr val="accent5"/>
                    </a:gs>
                    <a:gs pos="74000">
                      <a:schemeClr val="accent4"/>
                    </a:gs>
                  </a:gsLst>
                  <a:lin ang="2700000" scaled="0"/>
                </a:gradFill>
                <a:latin typeface="微软雅黑" pitchFamily="34" charset="-122"/>
                <a:ea typeface="微软雅黑" pitchFamily="34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Calibri" pitchFamily="34" charset="0"/>
                <a:ea typeface="宋体" charset="-122"/>
              </a:defRPr>
            </a:lvl5pPr>
            <a:lvl6pPr>
              <a:defRPr>
                <a:latin typeface="Calibri" pitchFamily="34" charset="0"/>
                <a:ea typeface="宋体" charset="-122"/>
              </a:defRPr>
            </a:lvl6pPr>
            <a:lvl7pPr>
              <a:defRPr>
                <a:latin typeface="Calibri" pitchFamily="34" charset="0"/>
                <a:ea typeface="宋体" charset="-122"/>
              </a:defRPr>
            </a:lvl7pPr>
            <a:lvl8pPr>
              <a:defRPr>
                <a:latin typeface="Calibri" pitchFamily="34" charset="0"/>
                <a:ea typeface="宋体" charset="-122"/>
              </a:defRPr>
            </a:lvl8pPr>
            <a:lvl9pPr>
              <a:defRPr>
                <a:latin typeface="Calibri" pitchFamily="34" charset="0"/>
                <a:ea typeface="宋体" charset="-122"/>
              </a:defRPr>
            </a:lvl9pPr>
          </a:lstStyle>
          <a:p>
            <a:r>
              <a:rPr lang="zh-CN" altLang="en-US" sz="5400" noProof="1" smtClean="0">
                <a:ln w="3175">
                  <a:solidFill>
                    <a:schemeClr val="bg1"/>
                  </a:solidFill>
                </a:ln>
                <a:gradFill flip="none" rotWithShape="1">
                  <a:gsLst>
                    <a:gs pos="44000">
                      <a:schemeClr val="accent3"/>
                    </a:gs>
                    <a:gs pos="0">
                      <a:schemeClr val="accent1"/>
                    </a:gs>
                    <a:gs pos="93750">
                      <a:schemeClr val="accent5"/>
                    </a:gs>
                    <a:gs pos="74000">
                      <a:schemeClr val="accent4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华康雅宋体W9(P)" panose="02020900000000000000" pitchFamily="18" charset="-122"/>
                <a:ea typeface="华康雅宋体W9(P)" panose="02020900000000000000" pitchFamily="18" charset="-122"/>
              </a:rPr>
              <a:t>平行线的性质（</a:t>
            </a:r>
            <a:r>
              <a:rPr lang="en-US" altLang="zh-CN" sz="5400" noProof="1" smtClean="0">
                <a:ln w="3175">
                  <a:solidFill>
                    <a:schemeClr val="bg1"/>
                  </a:solidFill>
                </a:ln>
                <a:gradFill flip="none" rotWithShape="1">
                  <a:gsLst>
                    <a:gs pos="44000">
                      <a:schemeClr val="accent3"/>
                    </a:gs>
                    <a:gs pos="0">
                      <a:schemeClr val="accent1"/>
                    </a:gs>
                    <a:gs pos="93750">
                      <a:schemeClr val="accent5"/>
                    </a:gs>
                    <a:gs pos="74000">
                      <a:schemeClr val="accent4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华康雅宋体W9(P)" panose="02020900000000000000" pitchFamily="18" charset="-122"/>
                <a:ea typeface="华康雅宋体W9(P)" panose="02020900000000000000" pitchFamily="18" charset="-122"/>
              </a:rPr>
              <a:t>1</a:t>
            </a:r>
            <a:r>
              <a:rPr lang="zh-CN" altLang="en-US" sz="5400" noProof="1" smtClean="0">
                <a:ln w="3175">
                  <a:solidFill>
                    <a:schemeClr val="bg1"/>
                  </a:solidFill>
                </a:ln>
                <a:gradFill flip="none" rotWithShape="1">
                  <a:gsLst>
                    <a:gs pos="44000">
                      <a:schemeClr val="accent3"/>
                    </a:gs>
                    <a:gs pos="0">
                      <a:schemeClr val="accent1"/>
                    </a:gs>
                    <a:gs pos="93750">
                      <a:schemeClr val="accent5"/>
                    </a:gs>
                    <a:gs pos="74000">
                      <a:schemeClr val="accent4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华康雅宋体W9(P)" panose="02020900000000000000" pitchFamily="18" charset="-122"/>
                <a:ea typeface="华康雅宋体W9(P)" panose="02020900000000000000" pitchFamily="18" charset="-122"/>
              </a:rPr>
              <a:t>）</a:t>
            </a:r>
            <a:endParaRPr lang="zh-CN" altLang="en-US" sz="5400" noProof="1">
              <a:ln w="3175">
                <a:solidFill>
                  <a:schemeClr val="bg1"/>
                </a:solidFill>
              </a:ln>
              <a:gradFill flip="none" rotWithShape="1">
                <a:gsLst>
                  <a:gs pos="44000">
                    <a:schemeClr val="accent3"/>
                  </a:gs>
                  <a:gs pos="0">
                    <a:schemeClr val="accent1"/>
                  </a:gs>
                  <a:gs pos="93750">
                    <a:schemeClr val="accent5"/>
                  </a:gs>
                  <a:gs pos="74000">
                    <a:schemeClr val="accent4"/>
                  </a:gs>
                </a:gsLst>
                <a:path path="circle">
                  <a:fillToRect l="100000" b="100000"/>
                </a:path>
                <a:tileRect t="-100000" r="-100000"/>
              </a:gra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latin typeface="华康雅宋体W9(P)" panose="02020900000000000000" pitchFamily="18" charset="-122"/>
              <a:ea typeface="华康雅宋体W9(P)" panose="02020900000000000000" pitchFamily="18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4846" y="2212461"/>
            <a:ext cx="448274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3200" dirty="0" smtClean="0">
                <a:solidFill>
                  <a:schemeClr val="accent1">
                    <a:lumMod val="50000"/>
                  </a:schemeClr>
                </a:solidFill>
                <a:latin typeface="华文行楷" pitchFamily="2" charset="-122"/>
                <a:ea typeface="华文行楷" pitchFamily="2" charset="-122"/>
                <a:cs typeface="Open Sans Semibold" pitchFamily="34" charset="0"/>
              </a:rPr>
              <a:t>5.3.1</a:t>
            </a:r>
            <a:endParaRPr lang="zh-CN" altLang="en-US" sz="3200" dirty="0" smtClean="0">
              <a:solidFill>
                <a:schemeClr val="accent1">
                  <a:lumMod val="50000"/>
                </a:schemeClr>
              </a:solidFill>
              <a:latin typeface="华文行楷" pitchFamily="2" charset="-122"/>
              <a:ea typeface="华文行楷" pitchFamily="2" charset="-122"/>
              <a:cs typeface="Open Sans Semibold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3167836" y="3697788"/>
            <a:ext cx="5698702" cy="0"/>
          </a:xfrm>
          <a:prstGeom prst="line">
            <a:avLst/>
          </a:prstGeom>
          <a:ln w="19050">
            <a:solidFill>
              <a:srgbClr val="F2B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任意多边形 17"/>
          <p:cNvSpPr>
            <a:spLocks noChangeArrowheads="1"/>
          </p:cNvSpPr>
          <p:nvPr/>
        </p:nvSpPr>
        <p:spPr bwMode="auto">
          <a:xfrm rot="20060881">
            <a:off x="3329940" y="6328632"/>
            <a:ext cx="622300" cy="1563688"/>
          </a:xfrm>
          <a:custGeom>
            <a:avLst/>
            <a:gdLst>
              <a:gd name="T0" fmla="*/ 311150 w 2015614"/>
              <a:gd name="T1" fmla="*/ 0 h 4367958"/>
              <a:gd name="T2" fmla="*/ 362236 w 2015614"/>
              <a:gd name="T3" fmla="*/ 53836 h 4367958"/>
              <a:gd name="T4" fmla="*/ 622300 w 2015614"/>
              <a:gd name="T5" fmla="*/ 781844 h 4367958"/>
              <a:gd name="T6" fmla="*/ 362236 w 2015614"/>
              <a:gd name="T7" fmla="*/ 1509852 h 4367958"/>
              <a:gd name="T8" fmla="*/ 311150 w 2015614"/>
              <a:gd name="T9" fmla="*/ 1563688 h 4367958"/>
              <a:gd name="T10" fmla="*/ 260064 w 2015614"/>
              <a:gd name="T11" fmla="*/ 1509851 h 4367958"/>
              <a:gd name="T12" fmla="*/ 0 w 2015614"/>
              <a:gd name="T13" fmla="*/ 781844 h 4367958"/>
              <a:gd name="T14" fmla="*/ 260064 w 2015614"/>
              <a:gd name="T15" fmla="*/ 53836 h 43679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15614"/>
              <a:gd name="T25" fmla="*/ 0 h 4367958"/>
              <a:gd name="T26" fmla="*/ 2015614 w 2015614"/>
              <a:gd name="T27" fmla="*/ 4367958 h 43679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15614" h="4367958">
                <a:moveTo>
                  <a:pt x="1007807" y="0"/>
                </a:moveTo>
                <a:lnTo>
                  <a:pt x="1173272" y="150385"/>
                </a:lnTo>
                <a:cubicBezTo>
                  <a:pt x="1693714" y="670827"/>
                  <a:pt x="2015614" y="1389811"/>
                  <a:pt x="2015614" y="2183979"/>
                </a:cubicBezTo>
                <a:cubicBezTo>
                  <a:pt x="2015614" y="2978147"/>
                  <a:pt x="1693714" y="3697131"/>
                  <a:pt x="1173272" y="4217573"/>
                </a:cubicBezTo>
                <a:lnTo>
                  <a:pt x="1007808" y="4367958"/>
                </a:lnTo>
                <a:lnTo>
                  <a:pt x="842342" y="4217572"/>
                </a:lnTo>
                <a:cubicBezTo>
                  <a:pt x="321900" y="3697130"/>
                  <a:pt x="0" y="2978146"/>
                  <a:pt x="0" y="2183978"/>
                </a:cubicBezTo>
                <a:cubicBezTo>
                  <a:pt x="0" y="1389810"/>
                  <a:pt x="321900" y="670826"/>
                  <a:pt x="842342" y="150384"/>
                </a:cubicBezTo>
                <a:lnTo>
                  <a:pt x="1007807" y="0"/>
                </a:lnTo>
                <a:close/>
              </a:path>
            </a:pathLst>
          </a:custGeom>
          <a:gradFill rotWithShape="1">
            <a:gsLst>
              <a:gs pos="0">
                <a:srgbClr val="09D1AB"/>
              </a:gs>
              <a:gs pos="31000">
                <a:srgbClr val="09D1AB"/>
              </a:gs>
              <a:gs pos="100000">
                <a:srgbClr val="6E7DC3"/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4" name="任意多边形 18"/>
          <p:cNvSpPr>
            <a:spLocks noChangeArrowheads="1"/>
          </p:cNvSpPr>
          <p:nvPr/>
        </p:nvSpPr>
        <p:spPr bwMode="auto">
          <a:xfrm rot="13300765">
            <a:off x="8159540" y="-781844"/>
            <a:ext cx="1111250" cy="1563688"/>
          </a:xfrm>
          <a:custGeom>
            <a:avLst/>
            <a:gdLst>
              <a:gd name="T0" fmla="*/ 555625 w 2015614"/>
              <a:gd name="T1" fmla="*/ 0 h 4367958"/>
              <a:gd name="T2" fmla="*/ 646849 w 2015614"/>
              <a:gd name="T3" fmla="*/ 53836 h 4367958"/>
              <a:gd name="T4" fmla="*/ 1111250 w 2015614"/>
              <a:gd name="T5" fmla="*/ 781844 h 4367958"/>
              <a:gd name="T6" fmla="*/ 646849 w 2015614"/>
              <a:gd name="T7" fmla="*/ 1509852 h 4367958"/>
              <a:gd name="T8" fmla="*/ 555626 w 2015614"/>
              <a:gd name="T9" fmla="*/ 1563688 h 4367958"/>
              <a:gd name="T10" fmla="*/ 464401 w 2015614"/>
              <a:gd name="T11" fmla="*/ 1509851 h 4367958"/>
              <a:gd name="T12" fmla="*/ 0 w 2015614"/>
              <a:gd name="T13" fmla="*/ 781844 h 4367958"/>
              <a:gd name="T14" fmla="*/ 464401 w 2015614"/>
              <a:gd name="T15" fmla="*/ 53836 h 436795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015614"/>
              <a:gd name="T25" fmla="*/ 0 h 4367958"/>
              <a:gd name="T26" fmla="*/ 2015614 w 2015614"/>
              <a:gd name="T27" fmla="*/ 4367958 h 436795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015614" h="4367958">
                <a:moveTo>
                  <a:pt x="1007807" y="0"/>
                </a:moveTo>
                <a:lnTo>
                  <a:pt x="1173272" y="150385"/>
                </a:lnTo>
                <a:cubicBezTo>
                  <a:pt x="1693714" y="670827"/>
                  <a:pt x="2015614" y="1389811"/>
                  <a:pt x="2015614" y="2183979"/>
                </a:cubicBezTo>
                <a:cubicBezTo>
                  <a:pt x="2015614" y="2978147"/>
                  <a:pt x="1693714" y="3697131"/>
                  <a:pt x="1173272" y="4217573"/>
                </a:cubicBezTo>
                <a:lnTo>
                  <a:pt x="1007808" y="4367958"/>
                </a:lnTo>
                <a:lnTo>
                  <a:pt x="842342" y="4217572"/>
                </a:lnTo>
                <a:cubicBezTo>
                  <a:pt x="321900" y="3697130"/>
                  <a:pt x="0" y="2978146"/>
                  <a:pt x="0" y="2183978"/>
                </a:cubicBezTo>
                <a:cubicBezTo>
                  <a:pt x="0" y="1389810"/>
                  <a:pt x="321900" y="670826"/>
                  <a:pt x="842342" y="150384"/>
                </a:cubicBezTo>
                <a:lnTo>
                  <a:pt x="1007807" y="0"/>
                </a:lnTo>
                <a:close/>
              </a:path>
            </a:pathLst>
          </a:custGeom>
          <a:gradFill rotWithShape="1">
            <a:gsLst>
              <a:gs pos="0">
                <a:srgbClr val="09D1AB"/>
              </a:gs>
              <a:gs pos="31000">
                <a:srgbClr val="09D1AB"/>
              </a:gs>
              <a:gs pos="100000">
                <a:srgbClr val="6E7DC3"/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5423613" y="3882761"/>
            <a:ext cx="26132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中</a:t>
            </a:r>
            <a:r>
              <a:rPr lang="zh-CN" altLang="en-US" sz="240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大附中   梁海丽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199237" y="4887687"/>
            <a:ext cx="903450" cy="90356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467802" y="1607544"/>
            <a:ext cx="366322" cy="366369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3355125" y="5688284"/>
            <a:ext cx="401361" cy="401413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930422" y="993573"/>
            <a:ext cx="672907" cy="672995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321107" y="5812771"/>
            <a:ext cx="292998" cy="2930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55241" y="4113594"/>
            <a:ext cx="383842" cy="383892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4494169" y="993573"/>
            <a:ext cx="366322" cy="36636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3555806" y="5070260"/>
            <a:ext cx="183161" cy="183185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4323799" y="5446845"/>
            <a:ext cx="602843" cy="602921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2" name="同心圆 4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椭圆 43"/>
          <p:cNvSpPr/>
          <p:nvPr/>
        </p:nvSpPr>
        <p:spPr>
          <a:xfrm>
            <a:off x="163647" y="5667198"/>
            <a:ext cx="506149" cy="506215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2829966" y="4846768"/>
            <a:ext cx="401361" cy="401413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6" name="同心圆 4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817178" y="247533"/>
            <a:ext cx="292998" cy="293036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9" name="同心圆 4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71997" y="1025615"/>
            <a:ext cx="383842" cy="383892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2" name="同心圆 5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4" name="椭圆 53"/>
          <p:cNvSpPr/>
          <p:nvPr/>
        </p:nvSpPr>
        <p:spPr>
          <a:xfrm>
            <a:off x="2418154" y="680727"/>
            <a:ext cx="183161" cy="18318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195821" y="1607543"/>
            <a:ext cx="970412" cy="97053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270805" y="405186"/>
            <a:ext cx="383842" cy="383892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9" name="同心圆 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60"/>
          <p:cNvSpPr/>
          <p:nvPr/>
        </p:nvSpPr>
        <p:spPr>
          <a:xfrm>
            <a:off x="143182" y="3235792"/>
            <a:ext cx="183161" cy="183185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395536" y="1988840"/>
            <a:ext cx="2493579" cy="249390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4171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8.33333E-7 -7.40741E-7 L 0.05121 -0.31451 " pathEditMode="relative" rAng="0" ptsTypes="AA">
                                      <p:cBhvr>
                                        <p:cTn id="36" dur="5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" y="-15741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4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8.33333E-7 -2.59259E-6 L -0.13889 -0.41882 " pathEditMode="relative" rAng="0" ptsTypes="AA">
                                      <p:cBhvr>
                                        <p:cTn id="45" dur="5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4" y="-20957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05556E-6 -1.48148E-6 L -0.0125 -0.41667 " pathEditMode="relative" rAng="0" ptsTypes="AA">
                                      <p:cBhvr>
                                        <p:cTn id="54" dur="5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-20833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4" presetClass="pat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4.44444E-6 -3.45679E-6 L -0.10381 -0.2787 " pathEditMode="relative" rAng="0" ptsTypes="AA">
                                      <p:cBhvr>
                                        <p:cTn id="63" dur="5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91" y="-13951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77778E-6 2.71605E-6 L -0.18993 -0.35895 " pathEditMode="relative" rAng="0" ptsTypes="AA">
                                      <p:cBhvr>
                                        <p:cTn id="72" dur="5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97" y="-17963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77778E-7 2.71605E-6 L 0.1526 -0.4034 " pathEditMode="relative" rAng="0" ptsTypes="AA">
                                      <p:cBhvr>
                                        <p:cTn id="81" dur="5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22" y="-20185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20988E-6 L -0.05121 -0.27871 " pathEditMode="relative" rAng="0" ptsTypes="AA">
                                      <p:cBhvr>
                                        <p:cTn id="90" dur="50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-13951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2.77778E-6 -4.19753E-6 L 0.13021 -0.19259 " pathEditMode="relative" rAng="0" ptsTypes="AA">
                                      <p:cBhvr>
                                        <p:cTn id="99" dur="5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-9630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66667E-6 -2.59259E-6 L 0.14375 0.17222 " pathEditMode="relative" rAng="0" ptsTypes="AA">
                                      <p:cBhvr>
                                        <p:cTn id="115" dur="500" spd="-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8611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2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3.88889E-6 -4.81481E-6 L 0.13507 0.28334 " pathEditMode="relative" rAng="0" ptsTypes="AA">
                                      <p:cBhvr>
                                        <p:cTn id="124" dur="500" spd="-10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53" y="14167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42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8.33333E-7 3.20988E-6 L 0.0625 0.20555 " pathEditMode="relative" rAng="0" ptsTypes="AA">
                                      <p:cBhvr>
                                        <p:cTn id="133" dur="5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5" y="10278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66667E-6 0 L -0.01371 0.35 " pathEditMode="relative" rAng="0" ptsTypes="AA">
                                      <p:cBhvr>
                                        <p:cTn id="142" dur="500" spd="-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4" y="17500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35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33333E-6 -1.60494E-6 L 0.16875 -0.04074 " pathEditMode="relative" rAng="0" ptsTypes="AA">
                                      <p:cBhvr>
                                        <p:cTn id="144" dur="5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-2037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42" presetClass="pat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1.94444E-6 -3.08642E-6 L -0.04757 0.3855 " pathEditMode="relative" rAng="0" ptsTypes="AA">
                                      <p:cBhvr>
                                        <p:cTn id="153" dur="5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8" y="19259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42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23457E-6 L -0.0875 0.25895 " pathEditMode="relative" rAng="0" ptsTypes="AA">
                                      <p:cBhvr>
                                        <p:cTn id="157" dur="5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5" y="12932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42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3.33333E-6 -2.71605E-6 L -0.18368 0.37439 " pathEditMode="relative" rAng="0" ptsTypes="AA">
                                      <p:cBhvr>
                                        <p:cTn id="171" dur="500" spd="-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8704"/>
                                    </p:animMotion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42" presetClass="pat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5E-6 -6.17284E-7 L -0.19879 0.28333 " pathEditMode="relative" rAng="0" ptsTypes="AA">
                                      <p:cBhvr>
                                        <p:cTn id="180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48" y="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4" grpId="0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4" grpId="0" animBg="1"/>
      <p:bldP spid="44" grpId="1" animBg="1"/>
      <p:bldP spid="44" grpId="2" animBg="1"/>
      <p:bldP spid="54" grpId="0" animBg="1"/>
      <p:bldP spid="54" grpId="1" animBg="1"/>
      <p:bldP spid="54" grpId="2" animBg="1"/>
      <p:bldP spid="61" grpId="0" animBg="1"/>
      <p:bldP spid="61" grpId="1" animBg="1"/>
      <p:bldP spid="6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755650" y="4243388"/>
            <a:ext cx="78486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重点：平行线的三个性质和应用。　　　　　　难点：平行线的性质和判定的区别以及应用它们进行有关的推理。</a:t>
            </a:r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539750" y="1412875"/>
            <a:ext cx="835342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、掌握平行线的三个性质；　　　　　　</a:t>
            </a:r>
          </a:p>
          <a:p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、会用平行线的性质进行有关的简单推理和计算；　　　　　　　　　　　　　　</a:t>
            </a:r>
          </a:p>
          <a:p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3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、通过对比，理解平行线的性质和判定的区别；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539750" y="3236913"/>
            <a:ext cx="30289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二、重点和难点</a:t>
            </a:r>
          </a:p>
        </p:txBody>
      </p:sp>
      <p:sp>
        <p:nvSpPr>
          <p:cNvPr id="4101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765175"/>
            <a:ext cx="3322637" cy="561975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2800">
                <a:ea typeface="华文中宋" charset="-122"/>
              </a:rPr>
              <a:t>一、学习目标：</a:t>
            </a:r>
          </a:p>
        </p:txBody>
      </p:sp>
    </p:spTree>
    <p:extLst>
      <p:ext uri="{BB962C8B-B14F-4D97-AF65-F5344CB8AC3E}">
        <p14:creationId xmlns:p14="http://schemas.microsoft.com/office/powerpoint/2010/main" val="56567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  <p:bldP spid="358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827088" y="1196975"/>
            <a:ext cx="7921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800">
                <a:solidFill>
                  <a:srgbClr val="000000"/>
                </a:solidFill>
                <a:latin typeface="Arial Black" charset="0"/>
              </a:rPr>
              <a:t>1</a:t>
            </a:r>
            <a:r>
              <a:rPr kumimoji="1" lang="zh-CN" altLang="en-US" sz="2800">
                <a:solidFill>
                  <a:srgbClr val="000000"/>
                </a:solidFill>
                <a:latin typeface="Arial Black" charset="0"/>
              </a:rPr>
              <a:t>、如果两个数的和为</a:t>
            </a:r>
            <a:r>
              <a:rPr kumimoji="1" lang="en-US" altLang="zh-CN" sz="2800">
                <a:solidFill>
                  <a:srgbClr val="000000"/>
                </a:solidFill>
                <a:latin typeface="Arial Black" charset="0"/>
              </a:rPr>
              <a:t>0</a:t>
            </a:r>
            <a:r>
              <a:rPr kumimoji="1" lang="zh-CN" altLang="en-US" sz="2800">
                <a:solidFill>
                  <a:srgbClr val="000000"/>
                </a:solidFill>
                <a:latin typeface="Arial Black" charset="0"/>
              </a:rPr>
              <a:t>，这两个数互为相反数。</a:t>
            </a:r>
          </a:p>
        </p:txBody>
      </p:sp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4356100" y="2538413"/>
            <a:ext cx="184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kumimoji="1" lang="zh-CN" altLang="zh-CN" sz="2800">
              <a:solidFill>
                <a:srgbClr val="000000"/>
              </a:solidFill>
              <a:latin typeface="Arial Black" charset="0"/>
            </a:endParaRPr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827088" y="2924175"/>
            <a:ext cx="34559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800">
                <a:solidFill>
                  <a:srgbClr val="000000"/>
                </a:solidFill>
                <a:latin typeface="Arial Black" charset="0"/>
              </a:rPr>
              <a:t>2</a:t>
            </a:r>
            <a:r>
              <a:rPr kumimoji="1" lang="zh-CN" altLang="en-US" sz="2800">
                <a:solidFill>
                  <a:srgbClr val="000000"/>
                </a:solidFill>
                <a:latin typeface="Arial Black" charset="0"/>
              </a:rPr>
              <a:t>、对顶角相等。</a:t>
            </a:r>
          </a:p>
        </p:txBody>
      </p:sp>
      <p:sp>
        <p:nvSpPr>
          <p:cNvPr id="90120" name="WordArt 8"/>
          <p:cNvSpPr>
            <a:spLocks noChangeArrowheads="1" noChangeShapeType="1" noTextEdit="1"/>
          </p:cNvSpPr>
          <p:nvPr/>
        </p:nvSpPr>
        <p:spPr bwMode="auto">
          <a:xfrm>
            <a:off x="7451725" y="1125538"/>
            <a:ext cx="433388" cy="6492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√</a:t>
            </a:r>
          </a:p>
        </p:txBody>
      </p:sp>
      <p:sp>
        <p:nvSpPr>
          <p:cNvPr id="90122" name="WordArt 10"/>
          <p:cNvSpPr>
            <a:spLocks noChangeArrowheads="1" noChangeShapeType="1" noTextEdit="1"/>
          </p:cNvSpPr>
          <p:nvPr/>
        </p:nvSpPr>
        <p:spPr bwMode="auto">
          <a:xfrm>
            <a:off x="7235825" y="1916113"/>
            <a:ext cx="504825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√</a:t>
            </a:r>
          </a:p>
        </p:txBody>
      </p:sp>
      <p:sp>
        <p:nvSpPr>
          <p:cNvPr id="90123" name="WordArt 11"/>
          <p:cNvSpPr>
            <a:spLocks noChangeArrowheads="1" noChangeShapeType="1" noTextEdit="1"/>
          </p:cNvSpPr>
          <p:nvPr/>
        </p:nvSpPr>
        <p:spPr bwMode="auto">
          <a:xfrm>
            <a:off x="7164388" y="2708275"/>
            <a:ext cx="360362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√</a:t>
            </a:r>
          </a:p>
        </p:txBody>
      </p:sp>
      <p:sp>
        <p:nvSpPr>
          <p:cNvPr id="5128" name="Text Box 13"/>
          <p:cNvSpPr txBox="1">
            <a:spLocks noChangeArrowheads="1"/>
          </p:cNvSpPr>
          <p:nvPr/>
        </p:nvSpPr>
        <p:spPr bwMode="auto">
          <a:xfrm>
            <a:off x="1095375" y="4816475"/>
            <a:ext cx="184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kumimoji="1" lang="zh-CN" altLang="zh-CN" sz="2800">
              <a:solidFill>
                <a:srgbClr val="000000"/>
              </a:solidFill>
              <a:latin typeface="Arial Black" charset="0"/>
            </a:endParaRPr>
          </a:p>
        </p:txBody>
      </p:sp>
      <p:pic>
        <p:nvPicPr>
          <p:cNvPr id="9012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0" t="34811" r="63110" b="55165"/>
          <a:stretch>
            <a:fillRect/>
          </a:stretch>
        </p:blipFill>
        <p:spPr bwMode="auto">
          <a:xfrm>
            <a:off x="7308850" y="4005263"/>
            <a:ext cx="71755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7" name="WordArt 15"/>
          <p:cNvSpPr>
            <a:spLocks noChangeArrowheads="1" noChangeShapeType="1" noTextEdit="1"/>
          </p:cNvSpPr>
          <p:nvPr/>
        </p:nvSpPr>
        <p:spPr bwMode="auto">
          <a:xfrm>
            <a:off x="1116013" y="5373688"/>
            <a:ext cx="66960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如果一个句子是正确的，反过来说</a:t>
            </a:r>
          </a:p>
          <a:p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（因果对调），就未必正确。</a:t>
            </a:r>
          </a:p>
        </p:txBody>
      </p:sp>
      <p:sp>
        <p:nvSpPr>
          <p:cNvPr id="5131" name="Rectangle 16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92125"/>
            <a:ext cx="5267325" cy="633413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200"/>
              <a:t>困惑：反过来说也对吗？</a:t>
            </a:r>
          </a:p>
        </p:txBody>
      </p:sp>
      <p:sp>
        <p:nvSpPr>
          <p:cNvPr id="90121" name="Rectangle 9"/>
          <p:cNvSpPr>
            <a:spLocks noChangeArrowheads="1"/>
          </p:cNvSpPr>
          <p:nvPr/>
        </p:nvSpPr>
        <p:spPr bwMode="auto">
          <a:xfrm>
            <a:off x="1258888" y="1844675"/>
            <a:ext cx="72009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>
                <a:solidFill>
                  <a:srgbClr val="000000"/>
                </a:solidFill>
                <a:latin typeface="Arial Black" charset="0"/>
              </a:rPr>
              <a:t>反过来，如果这两个数互为相反数，那么这两个数和为</a:t>
            </a:r>
            <a:r>
              <a:rPr kumimoji="1" lang="en-US" altLang="zh-CN" sz="2800">
                <a:solidFill>
                  <a:srgbClr val="000000"/>
                </a:solidFill>
                <a:latin typeface="Arial Black" charset="0"/>
              </a:rPr>
              <a:t>0</a:t>
            </a:r>
            <a:r>
              <a:rPr kumimoji="1" lang="zh-CN" altLang="en-US" sz="2800">
                <a:solidFill>
                  <a:srgbClr val="000000"/>
                </a:solidFill>
                <a:latin typeface="Arial Black" charset="0"/>
              </a:rPr>
              <a:t>。</a:t>
            </a:r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1331913" y="3716338"/>
            <a:ext cx="6985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>
                <a:solidFill>
                  <a:srgbClr val="000000"/>
                </a:solidFill>
                <a:latin typeface="Arial Black" charset="0"/>
              </a:rPr>
              <a:t>反过来，如果两个角相等，那么这两个角是对顶角。</a:t>
            </a:r>
          </a:p>
        </p:txBody>
      </p:sp>
    </p:spTree>
    <p:extLst>
      <p:ext uri="{BB962C8B-B14F-4D97-AF65-F5344CB8AC3E}">
        <p14:creationId xmlns:p14="http://schemas.microsoft.com/office/powerpoint/2010/main" val="390191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9" grpId="0"/>
      <p:bldP spid="90120" grpId="0" animBg="1"/>
      <p:bldP spid="90122" grpId="0" animBg="1"/>
      <p:bldP spid="90123" grpId="0" animBg="1"/>
      <p:bldP spid="90127" grpId="0" animBg="1"/>
      <p:bldP spid="90121" grpId="0"/>
      <p:bldP spid="901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5"/>
          <p:cNvSpPr txBox="1">
            <a:spLocks noChangeArrowheads="1"/>
          </p:cNvSpPr>
          <p:nvPr/>
        </p:nvSpPr>
        <p:spPr bwMode="auto">
          <a:xfrm>
            <a:off x="971550" y="2060575"/>
            <a:ext cx="7435850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600">
                <a:solidFill>
                  <a:srgbClr val="000000"/>
                </a:solidFill>
                <a:latin typeface="Arial Black" charset="0"/>
              </a:rPr>
              <a:t>同位角相等，两直线平行。</a:t>
            </a:r>
          </a:p>
          <a:p>
            <a:r>
              <a:rPr kumimoji="1" lang="zh-CN" altLang="en-US" sz="3600">
                <a:solidFill>
                  <a:srgbClr val="000000"/>
                </a:solidFill>
                <a:latin typeface="Arial Black" charset="0"/>
              </a:rPr>
              <a:t>内错角相等，两直线平行。</a:t>
            </a:r>
          </a:p>
          <a:p>
            <a:r>
              <a:rPr kumimoji="1" lang="zh-CN" altLang="en-US" sz="3600">
                <a:solidFill>
                  <a:srgbClr val="000000"/>
                </a:solidFill>
                <a:latin typeface="Arial Black" charset="0"/>
              </a:rPr>
              <a:t>同旁内角互补，两直线平行。</a:t>
            </a:r>
          </a:p>
        </p:txBody>
      </p:sp>
      <p:sp>
        <p:nvSpPr>
          <p:cNvPr id="6147" name="WordArt 8"/>
          <p:cNvSpPr>
            <a:spLocks noChangeArrowheads="1" noChangeShapeType="1" noTextEdit="1"/>
          </p:cNvSpPr>
          <p:nvPr/>
        </p:nvSpPr>
        <p:spPr bwMode="auto">
          <a:xfrm>
            <a:off x="1116013" y="5373688"/>
            <a:ext cx="66960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如果一个句子是正确的，反过来说</a:t>
            </a:r>
          </a:p>
          <a:p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blurRad="63500" dist="38099" dir="2700000" algn="ctr" rotWithShape="0">
                    <a:srgbClr val="990000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（因果对调），就未必正确。</a:t>
            </a:r>
          </a:p>
        </p:txBody>
      </p:sp>
      <p:sp>
        <p:nvSpPr>
          <p:cNvPr id="6148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620713"/>
            <a:ext cx="6553200" cy="633412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200">
                <a:ea typeface="华文中宋" charset="-122"/>
              </a:rPr>
              <a:t>困惑：反过来怎么说？它还对吗？</a:t>
            </a:r>
          </a:p>
        </p:txBody>
      </p:sp>
    </p:spTree>
    <p:extLst>
      <p:ext uri="{BB962C8B-B14F-4D97-AF65-F5344CB8AC3E}">
        <p14:creationId xmlns:p14="http://schemas.microsoft.com/office/powerpoint/2010/main" val="167540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8"/>
          <p:cNvSpPr txBox="1">
            <a:spLocks noChangeArrowheads="1"/>
          </p:cNvSpPr>
          <p:nvPr/>
        </p:nvSpPr>
        <p:spPr bwMode="auto">
          <a:xfrm>
            <a:off x="468313" y="1052513"/>
            <a:ext cx="7920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①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已知直线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a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，画直线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，使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b∥a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，</a:t>
            </a:r>
          </a:p>
        </p:txBody>
      </p:sp>
      <p:sp>
        <p:nvSpPr>
          <p:cNvPr id="7171" name="Line 11"/>
          <p:cNvSpPr>
            <a:spLocks noChangeShapeType="1"/>
          </p:cNvSpPr>
          <p:nvPr/>
        </p:nvSpPr>
        <p:spPr bwMode="auto">
          <a:xfrm>
            <a:off x="5219700" y="3429000"/>
            <a:ext cx="28813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2" name="Text Box 12"/>
          <p:cNvSpPr txBox="1">
            <a:spLocks noChangeArrowheads="1"/>
          </p:cNvSpPr>
          <p:nvPr/>
        </p:nvSpPr>
        <p:spPr bwMode="auto">
          <a:xfrm>
            <a:off x="8243888" y="2997200"/>
            <a:ext cx="431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36881" name="Line 17"/>
          <p:cNvSpPr>
            <a:spLocks noChangeShapeType="1"/>
          </p:cNvSpPr>
          <p:nvPr/>
        </p:nvSpPr>
        <p:spPr bwMode="auto">
          <a:xfrm>
            <a:off x="5148263" y="2276475"/>
            <a:ext cx="2879725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 rot="3568656" flipH="1">
            <a:off x="6533356" y="2186782"/>
            <a:ext cx="1439863" cy="2482850"/>
            <a:chOff x="1863" y="1480"/>
            <a:chExt cx="907" cy="1564"/>
          </a:xfrm>
        </p:grpSpPr>
        <p:sp>
          <p:nvSpPr>
            <p:cNvPr id="7175" name="AutoShape 19" descr="栎木"/>
            <p:cNvSpPr>
              <a:spLocks noChangeArrowheads="1"/>
            </p:cNvSpPr>
            <p:nvPr/>
          </p:nvSpPr>
          <p:spPr bwMode="auto">
            <a:xfrm>
              <a:off x="1863" y="1480"/>
              <a:ext cx="907" cy="1564"/>
            </a:xfrm>
            <a:prstGeom prst="rtTriangle">
              <a:avLst/>
            </a:pr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7176" name="Oval 20"/>
            <p:cNvSpPr>
              <a:spLocks noChangeArrowheads="1"/>
            </p:cNvSpPr>
            <p:nvPr/>
          </p:nvSpPr>
          <p:spPr bwMode="auto">
            <a:xfrm>
              <a:off x="1996" y="2432"/>
              <a:ext cx="340" cy="34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 rot="3563859">
            <a:off x="4033044" y="3248819"/>
            <a:ext cx="3240087" cy="288925"/>
            <a:chOff x="748" y="709"/>
            <a:chExt cx="2745" cy="181"/>
          </a:xfrm>
        </p:grpSpPr>
        <p:sp>
          <p:nvSpPr>
            <p:cNvPr id="7178" name="Rectangle 22" descr="白色大理石"/>
            <p:cNvSpPr>
              <a:spLocks noChangeArrowheads="1"/>
            </p:cNvSpPr>
            <p:nvPr/>
          </p:nvSpPr>
          <p:spPr bwMode="auto">
            <a:xfrm>
              <a:off x="748" y="709"/>
              <a:ext cx="2745" cy="181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grpSp>
          <p:nvGrpSpPr>
            <p:cNvPr id="7179" name="Group 23"/>
            <p:cNvGrpSpPr>
              <a:grpSpLocks/>
            </p:cNvGrpSpPr>
            <p:nvPr/>
          </p:nvGrpSpPr>
          <p:grpSpPr bwMode="auto">
            <a:xfrm>
              <a:off x="760" y="709"/>
              <a:ext cx="2721" cy="113"/>
              <a:chOff x="1066" y="1049"/>
              <a:chExt cx="2721" cy="113"/>
            </a:xfrm>
          </p:grpSpPr>
          <p:grpSp>
            <p:nvGrpSpPr>
              <p:cNvPr id="7180" name="Group 24"/>
              <p:cNvGrpSpPr>
                <a:grpSpLocks/>
              </p:cNvGrpSpPr>
              <p:nvPr/>
            </p:nvGrpSpPr>
            <p:grpSpPr bwMode="auto">
              <a:xfrm>
                <a:off x="1066" y="1049"/>
                <a:ext cx="680" cy="113"/>
                <a:chOff x="1066" y="1049"/>
                <a:chExt cx="680" cy="113"/>
              </a:xfrm>
            </p:grpSpPr>
            <p:grpSp>
              <p:nvGrpSpPr>
                <p:cNvPr id="7181" name="Group 25"/>
                <p:cNvGrpSpPr>
                  <a:grpSpLocks/>
                </p:cNvGrpSpPr>
                <p:nvPr/>
              </p:nvGrpSpPr>
              <p:grpSpPr bwMode="auto">
                <a:xfrm>
                  <a:off x="1066" y="1049"/>
                  <a:ext cx="226" cy="113"/>
                  <a:chOff x="1066" y="1049"/>
                  <a:chExt cx="226" cy="113"/>
                </a:xfrm>
              </p:grpSpPr>
              <p:sp>
                <p:nvSpPr>
                  <p:cNvPr id="7182" name="Line 26"/>
                  <p:cNvSpPr>
                    <a:spLocks noChangeShapeType="1"/>
                  </p:cNvSpPr>
                  <p:nvPr/>
                </p:nvSpPr>
                <p:spPr bwMode="auto">
                  <a:xfrm>
                    <a:off x="1066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83" name="Line 27"/>
                  <p:cNvSpPr>
                    <a:spLocks noChangeShapeType="1"/>
                  </p:cNvSpPr>
                  <p:nvPr/>
                </p:nvSpPr>
                <p:spPr bwMode="auto">
                  <a:xfrm>
                    <a:off x="1111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84" name="Line 28"/>
                  <p:cNvSpPr>
                    <a:spLocks noChangeShapeType="1"/>
                  </p:cNvSpPr>
                  <p:nvPr/>
                </p:nvSpPr>
                <p:spPr bwMode="auto">
                  <a:xfrm>
                    <a:off x="1156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85" name="Line 29"/>
                  <p:cNvSpPr>
                    <a:spLocks noChangeShapeType="1"/>
                  </p:cNvSpPr>
                  <p:nvPr/>
                </p:nvSpPr>
                <p:spPr bwMode="auto">
                  <a:xfrm>
                    <a:off x="1202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86" name="Line 30"/>
                  <p:cNvSpPr>
                    <a:spLocks noChangeShapeType="1"/>
                  </p:cNvSpPr>
                  <p:nvPr/>
                </p:nvSpPr>
                <p:spPr bwMode="auto">
                  <a:xfrm>
                    <a:off x="1247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87" name="Line 31"/>
                  <p:cNvSpPr>
                    <a:spLocks noChangeShapeType="1"/>
                  </p:cNvSpPr>
                  <p:nvPr/>
                </p:nvSpPr>
                <p:spPr bwMode="auto">
                  <a:xfrm>
                    <a:off x="1292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188" name="Group 32"/>
                <p:cNvGrpSpPr>
                  <a:grpSpLocks/>
                </p:cNvGrpSpPr>
                <p:nvPr/>
              </p:nvGrpSpPr>
              <p:grpSpPr bwMode="auto">
                <a:xfrm>
                  <a:off x="1338" y="1049"/>
                  <a:ext cx="181" cy="113"/>
                  <a:chOff x="1383" y="1049"/>
                  <a:chExt cx="181" cy="113"/>
                </a:xfrm>
              </p:grpSpPr>
              <p:sp>
                <p:nvSpPr>
                  <p:cNvPr id="7189" name="Line 33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0" name="Line 34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1" name="Line 35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2" name="Line 36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3" name="Line 37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194" name="Group 38"/>
                <p:cNvGrpSpPr>
                  <a:grpSpLocks/>
                </p:cNvGrpSpPr>
                <p:nvPr/>
              </p:nvGrpSpPr>
              <p:grpSpPr bwMode="auto">
                <a:xfrm>
                  <a:off x="1565" y="1049"/>
                  <a:ext cx="181" cy="113"/>
                  <a:chOff x="1383" y="1049"/>
                  <a:chExt cx="181" cy="113"/>
                </a:xfrm>
              </p:grpSpPr>
              <p:sp>
                <p:nvSpPr>
                  <p:cNvPr id="7195" name="Line 39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6" name="Line 40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7" name="Line 41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8" name="Line 42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9" name="Line 43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7200" name="Group 44"/>
              <p:cNvGrpSpPr>
                <a:grpSpLocks/>
              </p:cNvGrpSpPr>
              <p:nvPr/>
            </p:nvGrpSpPr>
            <p:grpSpPr bwMode="auto">
              <a:xfrm>
                <a:off x="1791" y="1049"/>
                <a:ext cx="635" cy="113"/>
                <a:chOff x="1882" y="1026"/>
                <a:chExt cx="635" cy="113"/>
              </a:xfrm>
            </p:grpSpPr>
            <p:sp>
              <p:nvSpPr>
                <p:cNvPr id="7201" name="Line 45"/>
                <p:cNvSpPr>
                  <a:spLocks noChangeShapeType="1"/>
                </p:cNvSpPr>
                <p:nvPr/>
              </p:nvSpPr>
              <p:spPr bwMode="auto">
                <a:xfrm>
                  <a:off x="1882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2" name="Line 46"/>
                <p:cNvSpPr>
                  <a:spLocks noChangeShapeType="1"/>
                </p:cNvSpPr>
                <p:nvPr/>
              </p:nvSpPr>
              <p:spPr bwMode="auto">
                <a:xfrm>
                  <a:off x="1927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3" name="Line 47"/>
                <p:cNvSpPr>
                  <a:spLocks noChangeShapeType="1"/>
                </p:cNvSpPr>
                <p:nvPr/>
              </p:nvSpPr>
              <p:spPr bwMode="auto">
                <a:xfrm>
                  <a:off x="1973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4" name="Line 48"/>
                <p:cNvSpPr>
                  <a:spLocks noChangeShapeType="1"/>
                </p:cNvSpPr>
                <p:nvPr/>
              </p:nvSpPr>
              <p:spPr bwMode="auto">
                <a:xfrm>
                  <a:off x="2018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05" name="Line 49"/>
                <p:cNvSpPr>
                  <a:spLocks noChangeShapeType="1"/>
                </p:cNvSpPr>
                <p:nvPr/>
              </p:nvSpPr>
              <p:spPr bwMode="auto">
                <a:xfrm>
                  <a:off x="2063" y="1026"/>
                  <a:ext cx="0" cy="113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7206" name="Group 50"/>
                <p:cNvGrpSpPr>
                  <a:grpSpLocks/>
                </p:cNvGrpSpPr>
                <p:nvPr/>
              </p:nvGrpSpPr>
              <p:grpSpPr bwMode="auto">
                <a:xfrm>
                  <a:off x="2109" y="1026"/>
                  <a:ext cx="181" cy="113"/>
                  <a:chOff x="1383" y="1049"/>
                  <a:chExt cx="181" cy="113"/>
                </a:xfrm>
              </p:grpSpPr>
              <p:sp>
                <p:nvSpPr>
                  <p:cNvPr id="7207" name="Line 51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08" name="Line 52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09" name="Line 53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0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1" name="Line 55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212" name="Group 56"/>
                <p:cNvGrpSpPr>
                  <a:grpSpLocks/>
                </p:cNvGrpSpPr>
                <p:nvPr/>
              </p:nvGrpSpPr>
              <p:grpSpPr bwMode="auto">
                <a:xfrm>
                  <a:off x="2336" y="1026"/>
                  <a:ext cx="181" cy="113"/>
                  <a:chOff x="1383" y="1049"/>
                  <a:chExt cx="181" cy="113"/>
                </a:xfrm>
              </p:grpSpPr>
              <p:sp>
                <p:nvSpPr>
                  <p:cNvPr id="7213" name="Line 57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4" name="Line 58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5" name="Line 59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6" name="Line 60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7" name="Line 61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7218" name="Group 62"/>
              <p:cNvGrpSpPr>
                <a:grpSpLocks/>
              </p:cNvGrpSpPr>
              <p:nvPr/>
            </p:nvGrpSpPr>
            <p:grpSpPr bwMode="auto">
              <a:xfrm>
                <a:off x="2472" y="1049"/>
                <a:ext cx="635" cy="113"/>
                <a:chOff x="1882" y="1026"/>
                <a:chExt cx="635" cy="113"/>
              </a:xfrm>
            </p:grpSpPr>
            <p:sp>
              <p:nvSpPr>
                <p:cNvPr id="7219" name="Line 63"/>
                <p:cNvSpPr>
                  <a:spLocks noChangeShapeType="1"/>
                </p:cNvSpPr>
                <p:nvPr/>
              </p:nvSpPr>
              <p:spPr bwMode="auto">
                <a:xfrm>
                  <a:off x="1882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20" name="Line 64"/>
                <p:cNvSpPr>
                  <a:spLocks noChangeShapeType="1"/>
                </p:cNvSpPr>
                <p:nvPr/>
              </p:nvSpPr>
              <p:spPr bwMode="auto">
                <a:xfrm>
                  <a:off x="1927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21" name="Line 65"/>
                <p:cNvSpPr>
                  <a:spLocks noChangeShapeType="1"/>
                </p:cNvSpPr>
                <p:nvPr/>
              </p:nvSpPr>
              <p:spPr bwMode="auto">
                <a:xfrm>
                  <a:off x="1973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22" name="Line 66"/>
                <p:cNvSpPr>
                  <a:spLocks noChangeShapeType="1"/>
                </p:cNvSpPr>
                <p:nvPr/>
              </p:nvSpPr>
              <p:spPr bwMode="auto">
                <a:xfrm>
                  <a:off x="2018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23" name="Line 67"/>
                <p:cNvSpPr>
                  <a:spLocks noChangeShapeType="1"/>
                </p:cNvSpPr>
                <p:nvPr/>
              </p:nvSpPr>
              <p:spPr bwMode="auto">
                <a:xfrm>
                  <a:off x="2063" y="1026"/>
                  <a:ext cx="0" cy="113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7224" name="Group 68"/>
                <p:cNvGrpSpPr>
                  <a:grpSpLocks/>
                </p:cNvGrpSpPr>
                <p:nvPr/>
              </p:nvGrpSpPr>
              <p:grpSpPr bwMode="auto">
                <a:xfrm>
                  <a:off x="2109" y="1026"/>
                  <a:ext cx="181" cy="113"/>
                  <a:chOff x="1383" y="1049"/>
                  <a:chExt cx="181" cy="113"/>
                </a:xfrm>
              </p:grpSpPr>
              <p:sp>
                <p:nvSpPr>
                  <p:cNvPr id="7225" name="Line 69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26" name="Line 70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27" name="Line 71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28" name="Line 72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29" name="Line 73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230" name="Group 74"/>
                <p:cNvGrpSpPr>
                  <a:grpSpLocks/>
                </p:cNvGrpSpPr>
                <p:nvPr/>
              </p:nvGrpSpPr>
              <p:grpSpPr bwMode="auto">
                <a:xfrm>
                  <a:off x="2336" y="1026"/>
                  <a:ext cx="181" cy="113"/>
                  <a:chOff x="1383" y="1049"/>
                  <a:chExt cx="181" cy="113"/>
                </a:xfrm>
              </p:grpSpPr>
              <p:sp>
                <p:nvSpPr>
                  <p:cNvPr id="7231" name="Line 75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32" name="Line 76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33" name="Line 77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34" name="Line 78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35" name="Line 79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grpSp>
            <p:nvGrpSpPr>
              <p:cNvPr id="7236" name="Group 80"/>
              <p:cNvGrpSpPr>
                <a:grpSpLocks/>
              </p:cNvGrpSpPr>
              <p:nvPr/>
            </p:nvGrpSpPr>
            <p:grpSpPr bwMode="auto">
              <a:xfrm>
                <a:off x="3152" y="1049"/>
                <a:ext cx="635" cy="113"/>
                <a:chOff x="1882" y="1026"/>
                <a:chExt cx="635" cy="113"/>
              </a:xfrm>
            </p:grpSpPr>
            <p:sp>
              <p:nvSpPr>
                <p:cNvPr id="7237" name="Line 81"/>
                <p:cNvSpPr>
                  <a:spLocks noChangeShapeType="1"/>
                </p:cNvSpPr>
                <p:nvPr/>
              </p:nvSpPr>
              <p:spPr bwMode="auto">
                <a:xfrm>
                  <a:off x="1882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38" name="Line 82"/>
                <p:cNvSpPr>
                  <a:spLocks noChangeShapeType="1"/>
                </p:cNvSpPr>
                <p:nvPr/>
              </p:nvSpPr>
              <p:spPr bwMode="auto">
                <a:xfrm>
                  <a:off x="1927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39" name="Line 83"/>
                <p:cNvSpPr>
                  <a:spLocks noChangeShapeType="1"/>
                </p:cNvSpPr>
                <p:nvPr/>
              </p:nvSpPr>
              <p:spPr bwMode="auto">
                <a:xfrm>
                  <a:off x="1973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40" name="Line 84"/>
                <p:cNvSpPr>
                  <a:spLocks noChangeShapeType="1"/>
                </p:cNvSpPr>
                <p:nvPr/>
              </p:nvSpPr>
              <p:spPr bwMode="auto">
                <a:xfrm>
                  <a:off x="2018" y="1026"/>
                  <a:ext cx="0" cy="68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7241" name="Line 85"/>
                <p:cNvSpPr>
                  <a:spLocks noChangeShapeType="1"/>
                </p:cNvSpPr>
                <p:nvPr/>
              </p:nvSpPr>
              <p:spPr bwMode="auto">
                <a:xfrm>
                  <a:off x="2063" y="1026"/>
                  <a:ext cx="0" cy="113"/>
                </a:xfrm>
                <a:prstGeom prst="line">
                  <a:avLst/>
                </a:prstGeom>
                <a:noFill/>
                <a:ln w="38100">
                  <a:solidFill>
                    <a:srgbClr val="FF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7242" name="Group 86"/>
                <p:cNvGrpSpPr>
                  <a:grpSpLocks/>
                </p:cNvGrpSpPr>
                <p:nvPr/>
              </p:nvGrpSpPr>
              <p:grpSpPr bwMode="auto">
                <a:xfrm>
                  <a:off x="2109" y="1026"/>
                  <a:ext cx="181" cy="113"/>
                  <a:chOff x="1383" y="1049"/>
                  <a:chExt cx="181" cy="113"/>
                </a:xfrm>
              </p:grpSpPr>
              <p:sp>
                <p:nvSpPr>
                  <p:cNvPr id="7243" name="Line 87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44" name="Line 88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45" name="Line 89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46" name="Line 90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47" name="Line 91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248" name="Group 92"/>
                <p:cNvGrpSpPr>
                  <a:grpSpLocks/>
                </p:cNvGrpSpPr>
                <p:nvPr/>
              </p:nvGrpSpPr>
              <p:grpSpPr bwMode="auto">
                <a:xfrm>
                  <a:off x="2336" y="1026"/>
                  <a:ext cx="181" cy="113"/>
                  <a:chOff x="1383" y="1049"/>
                  <a:chExt cx="181" cy="113"/>
                </a:xfrm>
              </p:grpSpPr>
              <p:sp>
                <p:nvSpPr>
                  <p:cNvPr id="7249" name="Line 93"/>
                  <p:cNvSpPr>
                    <a:spLocks noChangeShapeType="1"/>
                  </p:cNvSpPr>
                  <p:nvPr/>
                </p:nvSpPr>
                <p:spPr bwMode="auto">
                  <a:xfrm>
                    <a:off x="1383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50" name="Line 94"/>
                  <p:cNvSpPr>
                    <a:spLocks noChangeShapeType="1"/>
                  </p:cNvSpPr>
                  <p:nvPr/>
                </p:nvSpPr>
                <p:spPr bwMode="auto">
                  <a:xfrm>
                    <a:off x="1428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51" name="Line 95"/>
                  <p:cNvSpPr>
                    <a:spLocks noChangeShapeType="1"/>
                  </p:cNvSpPr>
                  <p:nvPr/>
                </p:nvSpPr>
                <p:spPr bwMode="auto">
                  <a:xfrm>
                    <a:off x="1474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52" name="Line 96"/>
                  <p:cNvSpPr>
                    <a:spLocks noChangeShapeType="1"/>
                  </p:cNvSpPr>
                  <p:nvPr/>
                </p:nvSpPr>
                <p:spPr bwMode="auto">
                  <a:xfrm>
                    <a:off x="1519" y="1049"/>
                    <a:ext cx="0" cy="68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53" name="Line 97"/>
                  <p:cNvSpPr>
                    <a:spLocks noChangeShapeType="1"/>
                  </p:cNvSpPr>
                  <p:nvPr/>
                </p:nvSpPr>
                <p:spPr bwMode="auto">
                  <a:xfrm>
                    <a:off x="1564" y="1049"/>
                    <a:ext cx="0" cy="113"/>
                  </a:xfrm>
                  <a:prstGeom prst="line">
                    <a:avLst/>
                  </a:prstGeom>
                  <a:noFill/>
                  <a:ln w="38100">
                    <a:solidFill>
                      <a:srgbClr val="FF00FF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sp>
        <p:nvSpPr>
          <p:cNvPr id="36962" name="Text Box 98"/>
          <p:cNvSpPr txBox="1">
            <a:spLocks noChangeArrowheads="1"/>
          </p:cNvSpPr>
          <p:nvPr/>
        </p:nvSpPr>
        <p:spPr bwMode="auto">
          <a:xfrm>
            <a:off x="8172450" y="1916113"/>
            <a:ext cx="4318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36963" name="Text Box 99"/>
          <p:cNvSpPr txBox="1">
            <a:spLocks noChangeArrowheads="1"/>
          </p:cNvSpPr>
          <p:nvPr/>
        </p:nvSpPr>
        <p:spPr bwMode="auto">
          <a:xfrm>
            <a:off x="468313" y="1916113"/>
            <a:ext cx="4321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②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任画截线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c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，使它与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a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、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都相交，则图中∠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与∠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是什么角？它们的大小有什么关系？</a:t>
            </a:r>
          </a:p>
        </p:txBody>
      </p:sp>
      <p:sp>
        <p:nvSpPr>
          <p:cNvPr id="36964" name="Line 100"/>
          <p:cNvSpPr>
            <a:spLocks noChangeShapeType="1"/>
          </p:cNvSpPr>
          <p:nvPr/>
        </p:nvSpPr>
        <p:spPr bwMode="auto">
          <a:xfrm flipH="1">
            <a:off x="5795963" y="1557338"/>
            <a:ext cx="1152525" cy="2376487"/>
          </a:xfrm>
          <a:prstGeom prst="line">
            <a:avLst/>
          </a:prstGeom>
          <a:noFill/>
          <a:ln w="508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966" name="Freeform 102"/>
          <p:cNvSpPr>
            <a:spLocks/>
          </p:cNvSpPr>
          <p:nvPr/>
        </p:nvSpPr>
        <p:spPr bwMode="auto">
          <a:xfrm>
            <a:off x="6805613" y="1916113"/>
            <a:ext cx="287337" cy="360362"/>
          </a:xfrm>
          <a:custGeom>
            <a:avLst/>
            <a:gdLst>
              <a:gd name="T0" fmla="*/ 0 w 181"/>
              <a:gd name="T1" fmla="*/ 0 h 227"/>
              <a:gd name="T2" fmla="*/ 136 w 181"/>
              <a:gd name="T3" fmla="*/ 91 h 227"/>
              <a:gd name="T4" fmla="*/ 181 w 181"/>
              <a:gd name="T5" fmla="*/ 227 h 227"/>
              <a:gd name="T6" fmla="*/ 0 60000 65536"/>
              <a:gd name="T7" fmla="*/ 0 60000 65536"/>
              <a:gd name="T8" fmla="*/ 0 60000 65536"/>
              <a:gd name="T9" fmla="*/ 0 w 181"/>
              <a:gd name="T10" fmla="*/ 0 h 227"/>
              <a:gd name="T11" fmla="*/ 181 w 181"/>
              <a:gd name="T12" fmla="*/ 227 h 2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1" h="227">
                <a:moveTo>
                  <a:pt x="0" y="0"/>
                </a:moveTo>
                <a:cubicBezTo>
                  <a:pt x="53" y="26"/>
                  <a:pt x="106" y="53"/>
                  <a:pt x="136" y="91"/>
                </a:cubicBezTo>
                <a:cubicBezTo>
                  <a:pt x="166" y="129"/>
                  <a:pt x="174" y="204"/>
                  <a:pt x="181" y="227"/>
                </a:cubicBezTo>
              </a:path>
            </a:pathLst>
          </a:custGeom>
          <a:noFill/>
          <a:ln w="381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36967" name="Text Box 103"/>
          <p:cNvSpPr txBox="1">
            <a:spLocks noChangeArrowheads="1"/>
          </p:cNvSpPr>
          <p:nvPr/>
        </p:nvSpPr>
        <p:spPr bwMode="auto">
          <a:xfrm>
            <a:off x="7019925" y="1700213"/>
            <a:ext cx="5762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latin typeface="华文中宋" charset="-122"/>
                <a:ea typeface="华文中宋" charset="-122"/>
              </a:rPr>
              <a:t>1</a:t>
            </a:r>
          </a:p>
        </p:txBody>
      </p:sp>
      <p:sp>
        <p:nvSpPr>
          <p:cNvPr id="36968" name="Freeform 104"/>
          <p:cNvSpPr>
            <a:spLocks/>
          </p:cNvSpPr>
          <p:nvPr/>
        </p:nvSpPr>
        <p:spPr bwMode="auto">
          <a:xfrm>
            <a:off x="6227763" y="3068638"/>
            <a:ext cx="287337" cy="360362"/>
          </a:xfrm>
          <a:custGeom>
            <a:avLst/>
            <a:gdLst>
              <a:gd name="T0" fmla="*/ 0 w 181"/>
              <a:gd name="T1" fmla="*/ 0 h 227"/>
              <a:gd name="T2" fmla="*/ 136 w 181"/>
              <a:gd name="T3" fmla="*/ 91 h 227"/>
              <a:gd name="T4" fmla="*/ 181 w 181"/>
              <a:gd name="T5" fmla="*/ 227 h 227"/>
              <a:gd name="T6" fmla="*/ 0 60000 65536"/>
              <a:gd name="T7" fmla="*/ 0 60000 65536"/>
              <a:gd name="T8" fmla="*/ 0 60000 65536"/>
              <a:gd name="T9" fmla="*/ 0 w 181"/>
              <a:gd name="T10" fmla="*/ 0 h 227"/>
              <a:gd name="T11" fmla="*/ 181 w 181"/>
              <a:gd name="T12" fmla="*/ 227 h 2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81" h="227">
                <a:moveTo>
                  <a:pt x="0" y="0"/>
                </a:moveTo>
                <a:cubicBezTo>
                  <a:pt x="53" y="26"/>
                  <a:pt x="106" y="53"/>
                  <a:pt x="136" y="91"/>
                </a:cubicBezTo>
                <a:cubicBezTo>
                  <a:pt x="166" y="129"/>
                  <a:pt x="174" y="204"/>
                  <a:pt x="181" y="227"/>
                </a:cubicBezTo>
              </a:path>
            </a:pathLst>
          </a:custGeom>
          <a:noFill/>
          <a:ln w="381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36969" name="Text Box 105"/>
          <p:cNvSpPr txBox="1">
            <a:spLocks noChangeArrowheads="1"/>
          </p:cNvSpPr>
          <p:nvPr/>
        </p:nvSpPr>
        <p:spPr bwMode="auto">
          <a:xfrm>
            <a:off x="6443663" y="2778125"/>
            <a:ext cx="5048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36970" name="Text Box 106"/>
          <p:cNvSpPr txBox="1">
            <a:spLocks noChangeArrowheads="1"/>
          </p:cNvSpPr>
          <p:nvPr/>
        </p:nvSpPr>
        <p:spPr bwMode="auto">
          <a:xfrm>
            <a:off x="7361238" y="1697038"/>
            <a:ext cx="11715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58°</a:t>
            </a:r>
          </a:p>
        </p:txBody>
      </p:sp>
      <p:sp>
        <p:nvSpPr>
          <p:cNvPr id="36971" name="Text Box 107"/>
          <p:cNvSpPr txBox="1">
            <a:spLocks noChangeArrowheads="1"/>
          </p:cNvSpPr>
          <p:nvPr/>
        </p:nvSpPr>
        <p:spPr bwMode="auto">
          <a:xfrm>
            <a:off x="6856413" y="2781300"/>
            <a:ext cx="11715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58°</a:t>
            </a:r>
          </a:p>
        </p:txBody>
      </p:sp>
      <p:sp>
        <p:nvSpPr>
          <p:cNvPr id="36972" name="Line 108"/>
          <p:cNvSpPr>
            <a:spLocks noChangeShapeType="1"/>
          </p:cNvSpPr>
          <p:nvPr/>
        </p:nvSpPr>
        <p:spPr bwMode="auto">
          <a:xfrm flipH="1">
            <a:off x="5940425" y="1484313"/>
            <a:ext cx="431800" cy="2449512"/>
          </a:xfrm>
          <a:prstGeom prst="line">
            <a:avLst/>
          </a:prstGeom>
          <a:noFill/>
          <a:ln w="508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977" name="Freeform 113"/>
          <p:cNvSpPr>
            <a:spLocks/>
          </p:cNvSpPr>
          <p:nvPr/>
        </p:nvSpPr>
        <p:spPr bwMode="auto">
          <a:xfrm>
            <a:off x="6300788" y="1844675"/>
            <a:ext cx="431800" cy="431800"/>
          </a:xfrm>
          <a:custGeom>
            <a:avLst/>
            <a:gdLst>
              <a:gd name="T0" fmla="*/ 0 w 272"/>
              <a:gd name="T1" fmla="*/ 0 h 272"/>
              <a:gd name="T2" fmla="*/ 136 w 272"/>
              <a:gd name="T3" fmla="*/ 45 h 272"/>
              <a:gd name="T4" fmla="*/ 226 w 272"/>
              <a:gd name="T5" fmla="*/ 136 h 272"/>
              <a:gd name="T6" fmla="*/ 272 w 272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272"/>
              <a:gd name="T13" fmla="*/ 0 h 272"/>
              <a:gd name="T14" fmla="*/ 272 w 272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2" h="272">
                <a:moveTo>
                  <a:pt x="0" y="0"/>
                </a:moveTo>
                <a:cubicBezTo>
                  <a:pt x="49" y="11"/>
                  <a:pt x="99" y="22"/>
                  <a:pt x="136" y="45"/>
                </a:cubicBezTo>
                <a:cubicBezTo>
                  <a:pt x="173" y="68"/>
                  <a:pt x="203" y="98"/>
                  <a:pt x="226" y="136"/>
                </a:cubicBezTo>
                <a:cubicBezTo>
                  <a:pt x="249" y="174"/>
                  <a:pt x="264" y="249"/>
                  <a:pt x="272" y="272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36978" name="Freeform 114"/>
          <p:cNvSpPr>
            <a:spLocks/>
          </p:cNvSpPr>
          <p:nvPr/>
        </p:nvSpPr>
        <p:spPr bwMode="auto">
          <a:xfrm>
            <a:off x="6084888" y="2997200"/>
            <a:ext cx="431800" cy="431800"/>
          </a:xfrm>
          <a:custGeom>
            <a:avLst/>
            <a:gdLst>
              <a:gd name="T0" fmla="*/ 0 w 272"/>
              <a:gd name="T1" fmla="*/ 0 h 272"/>
              <a:gd name="T2" fmla="*/ 136 w 272"/>
              <a:gd name="T3" fmla="*/ 45 h 272"/>
              <a:gd name="T4" fmla="*/ 226 w 272"/>
              <a:gd name="T5" fmla="*/ 136 h 272"/>
              <a:gd name="T6" fmla="*/ 272 w 272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272"/>
              <a:gd name="T13" fmla="*/ 0 h 272"/>
              <a:gd name="T14" fmla="*/ 272 w 272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2" h="272">
                <a:moveTo>
                  <a:pt x="0" y="0"/>
                </a:moveTo>
                <a:cubicBezTo>
                  <a:pt x="49" y="11"/>
                  <a:pt x="99" y="22"/>
                  <a:pt x="136" y="45"/>
                </a:cubicBezTo>
                <a:cubicBezTo>
                  <a:pt x="173" y="68"/>
                  <a:pt x="203" y="98"/>
                  <a:pt x="226" y="136"/>
                </a:cubicBezTo>
                <a:cubicBezTo>
                  <a:pt x="249" y="174"/>
                  <a:pt x="264" y="249"/>
                  <a:pt x="272" y="272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36979" name="Text Box 115"/>
          <p:cNvSpPr txBox="1">
            <a:spLocks noChangeArrowheads="1"/>
          </p:cNvSpPr>
          <p:nvPr/>
        </p:nvSpPr>
        <p:spPr bwMode="auto">
          <a:xfrm>
            <a:off x="7021513" y="1628775"/>
            <a:ext cx="1295400" cy="579438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82°</a:t>
            </a:r>
          </a:p>
        </p:txBody>
      </p:sp>
      <p:sp>
        <p:nvSpPr>
          <p:cNvPr id="36980" name="Text Box 116"/>
          <p:cNvSpPr txBox="1">
            <a:spLocks noChangeArrowheads="1"/>
          </p:cNvSpPr>
          <p:nvPr/>
        </p:nvSpPr>
        <p:spPr bwMode="auto">
          <a:xfrm>
            <a:off x="6805613" y="2781300"/>
            <a:ext cx="1295400" cy="579438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82°</a:t>
            </a:r>
          </a:p>
        </p:txBody>
      </p:sp>
      <p:sp>
        <p:nvSpPr>
          <p:cNvPr id="36981" name="Line 117"/>
          <p:cNvSpPr>
            <a:spLocks noChangeShapeType="1"/>
          </p:cNvSpPr>
          <p:nvPr/>
        </p:nvSpPr>
        <p:spPr bwMode="auto">
          <a:xfrm>
            <a:off x="5148263" y="1700213"/>
            <a:ext cx="1079500" cy="2162175"/>
          </a:xfrm>
          <a:prstGeom prst="line">
            <a:avLst/>
          </a:prstGeom>
          <a:noFill/>
          <a:ln w="508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983" name="Freeform 119"/>
          <p:cNvSpPr>
            <a:spLocks/>
          </p:cNvSpPr>
          <p:nvPr/>
        </p:nvSpPr>
        <p:spPr bwMode="auto">
          <a:xfrm>
            <a:off x="5219700" y="1844675"/>
            <a:ext cx="647700" cy="431800"/>
          </a:xfrm>
          <a:custGeom>
            <a:avLst/>
            <a:gdLst>
              <a:gd name="T0" fmla="*/ 0 w 454"/>
              <a:gd name="T1" fmla="*/ 7 h 279"/>
              <a:gd name="T2" fmla="*/ 182 w 454"/>
              <a:gd name="T3" fmla="*/ 7 h 279"/>
              <a:gd name="T4" fmla="*/ 318 w 454"/>
              <a:gd name="T5" fmla="*/ 52 h 279"/>
              <a:gd name="T6" fmla="*/ 408 w 454"/>
              <a:gd name="T7" fmla="*/ 143 h 279"/>
              <a:gd name="T8" fmla="*/ 454 w 454"/>
              <a:gd name="T9" fmla="*/ 279 h 2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4"/>
              <a:gd name="T16" fmla="*/ 0 h 279"/>
              <a:gd name="T17" fmla="*/ 454 w 454"/>
              <a:gd name="T18" fmla="*/ 279 h 2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4" h="279">
                <a:moveTo>
                  <a:pt x="0" y="7"/>
                </a:moveTo>
                <a:cubicBezTo>
                  <a:pt x="64" y="3"/>
                  <a:pt x="129" y="0"/>
                  <a:pt x="182" y="7"/>
                </a:cubicBezTo>
                <a:cubicBezTo>
                  <a:pt x="235" y="14"/>
                  <a:pt x="281" y="29"/>
                  <a:pt x="318" y="52"/>
                </a:cubicBezTo>
                <a:cubicBezTo>
                  <a:pt x="355" y="75"/>
                  <a:pt x="385" y="105"/>
                  <a:pt x="408" y="143"/>
                </a:cubicBezTo>
                <a:cubicBezTo>
                  <a:pt x="431" y="181"/>
                  <a:pt x="446" y="256"/>
                  <a:pt x="454" y="279"/>
                </a:cubicBezTo>
              </a:path>
            </a:pathLst>
          </a:custGeom>
          <a:noFill/>
          <a:ln w="38100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36984" name="Text Box 120"/>
          <p:cNvSpPr txBox="1">
            <a:spLocks noChangeArrowheads="1"/>
          </p:cNvSpPr>
          <p:nvPr/>
        </p:nvSpPr>
        <p:spPr bwMode="auto">
          <a:xfrm>
            <a:off x="6372225" y="1628775"/>
            <a:ext cx="1368425" cy="579438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117°</a:t>
            </a:r>
          </a:p>
        </p:txBody>
      </p:sp>
      <p:sp>
        <p:nvSpPr>
          <p:cNvPr id="36985" name="Text Box 121"/>
          <p:cNvSpPr txBox="1">
            <a:spLocks noChangeArrowheads="1"/>
          </p:cNvSpPr>
          <p:nvPr/>
        </p:nvSpPr>
        <p:spPr bwMode="auto">
          <a:xfrm>
            <a:off x="6516688" y="2781300"/>
            <a:ext cx="1439862" cy="579438"/>
          </a:xfrm>
          <a:prstGeom prst="rec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117°</a:t>
            </a:r>
          </a:p>
        </p:txBody>
      </p:sp>
      <p:sp>
        <p:nvSpPr>
          <p:cNvPr id="36986" name="Freeform 122"/>
          <p:cNvSpPr>
            <a:spLocks/>
          </p:cNvSpPr>
          <p:nvPr/>
        </p:nvSpPr>
        <p:spPr bwMode="auto">
          <a:xfrm>
            <a:off x="5795963" y="2997200"/>
            <a:ext cx="647700" cy="431800"/>
          </a:xfrm>
          <a:custGeom>
            <a:avLst/>
            <a:gdLst>
              <a:gd name="T0" fmla="*/ 0 w 454"/>
              <a:gd name="T1" fmla="*/ 7 h 279"/>
              <a:gd name="T2" fmla="*/ 182 w 454"/>
              <a:gd name="T3" fmla="*/ 7 h 279"/>
              <a:gd name="T4" fmla="*/ 318 w 454"/>
              <a:gd name="T5" fmla="*/ 52 h 279"/>
              <a:gd name="T6" fmla="*/ 408 w 454"/>
              <a:gd name="T7" fmla="*/ 143 h 279"/>
              <a:gd name="T8" fmla="*/ 454 w 454"/>
              <a:gd name="T9" fmla="*/ 279 h 27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4"/>
              <a:gd name="T16" fmla="*/ 0 h 279"/>
              <a:gd name="T17" fmla="*/ 454 w 454"/>
              <a:gd name="T18" fmla="*/ 279 h 27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4" h="279">
                <a:moveTo>
                  <a:pt x="0" y="7"/>
                </a:moveTo>
                <a:cubicBezTo>
                  <a:pt x="64" y="3"/>
                  <a:pt x="129" y="0"/>
                  <a:pt x="182" y="7"/>
                </a:cubicBezTo>
                <a:cubicBezTo>
                  <a:pt x="235" y="14"/>
                  <a:pt x="281" y="29"/>
                  <a:pt x="318" y="52"/>
                </a:cubicBezTo>
                <a:cubicBezTo>
                  <a:pt x="355" y="75"/>
                  <a:pt x="385" y="105"/>
                  <a:pt x="408" y="143"/>
                </a:cubicBezTo>
                <a:cubicBezTo>
                  <a:pt x="431" y="181"/>
                  <a:pt x="446" y="256"/>
                  <a:pt x="454" y="279"/>
                </a:cubicBezTo>
              </a:path>
            </a:pathLst>
          </a:custGeom>
          <a:noFill/>
          <a:ln w="38100">
            <a:solidFill>
              <a:srgbClr val="8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36987" name="Text Box 123"/>
          <p:cNvSpPr txBox="1">
            <a:spLocks noChangeArrowheads="1"/>
          </p:cNvSpPr>
          <p:nvPr/>
        </p:nvSpPr>
        <p:spPr bwMode="auto">
          <a:xfrm>
            <a:off x="611188" y="3860800"/>
            <a:ext cx="45370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③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旋转截线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c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，同位角∠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与∠</a:t>
            </a:r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的大小关系又如何？</a:t>
            </a:r>
          </a:p>
        </p:txBody>
      </p:sp>
      <p:sp>
        <p:nvSpPr>
          <p:cNvPr id="36988" name="Text Box 124"/>
          <p:cNvSpPr txBox="1">
            <a:spLocks noChangeArrowheads="1"/>
          </p:cNvSpPr>
          <p:nvPr/>
        </p:nvSpPr>
        <p:spPr bwMode="auto">
          <a:xfrm>
            <a:off x="2627313" y="4941888"/>
            <a:ext cx="338455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∠1</a:t>
            </a:r>
            <a:r>
              <a:rPr lang="zh-CN" altLang="en-US" sz="4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＝∠</a:t>
            </a:r>
            <a:r>
              <a:rPr lang="en-US" altLang="zh-CN" sz="4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36989" name="Text Box 125"/>
          <p:cNvSpPr txBox="1">
            <a:spLocks noChangeArrowheads="1"/>
          </p:cNvSpPr>
          <p:nvPr/>
        </p:nvSpPr>
        <p:spPr bwMode="auto">
          <a:xfrm>
            <a:off x="6516688" y="1014413"/>
            <a:ext cx="447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40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7276" name="Rectangle 126"/>
          <p:cNvSpPr>
            <a:spLocks noGrp="1" noChangeArrowheads="1"/>
          </p:cNvSpPr>
          <p:nvPr>
            <p:ph type="title" idx="4294967295"/>
          </p:nvPr>
        </p:nvSpPr>
        <p:spPr>
          <a:xfrm>
            <a:off x="3851275" y="549275"/>
            <a:ext cx="2016125" cy="633413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200">
                <a:latin typeface="华文中宋" charset="-122"/>
                <a:ea typeface="华文中宋" charset="-122"/>
              </a:rPr>
              <a:t>探索新知</a:t>
            </a:r>
          </a:p>
        </p:txBody>
      </p:sp>
    </p:spTree>
    <p:extLst>
      <p:ext uri="{BB962C8B-B14F-4D97-AF65-F5344CB8AC3E}">
        <p14:creationId xmlns:p14="http://schemas.microsoft.com/office/powerpoint/2010/main" val="694187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1.48148E-6 L -0.08073 -0.1678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5" y="-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6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6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6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1" grpId="0" animBg="1"/>
      <p:bldP spid="36962" grpId="0"/>
      <p:bldP spid="36963" grpId="0"/>
      <p:bldP spid="36964" grpId="0" animBg="1"/>
      <p:bldP spid="36966" grpId="0" animBg="1"/>
      <p:bldP spid="36967" grpId="0"/>
      <p:bldP spid="36968" grpId="0" animBg="1"/>
      <p:bldP spid="36969" grpId="0"/>
      <p:bldP spid="36970" grpId="0"/>
      <p:bldP spid="36971" grpId="0"/>
      <p:bldP spid="36972" grpId="0" animBg="1"/>
      <p:bldP spid="36977" grpId="0" animBg="1"/>
      <p:bldP spid="36978" grpId="0" animBg="1"/>
      <p:bldP spid="36979" grpId="0" animBg="1"/>
      <p:bldP spid="36980" grpId="0" animBg="1"/>
      <p:bldP spid="36981" grpId="0" animBg="1"/>
      <p:bldP spid="36983" grpId="0" animBg="1"/>
      <p:bldP spid="36984" grpId="0" animBg="1"/>
      <p:bldP spid="36985" grpId="0" animBg="1"/>
      <p:bldP spid="36986" grpId="0" animBg="1"/>
      <p:bldP spid="36987" grpId="0"/>
      <p:bldP spid="36988" grpId="0"/>
      <p:bldP spid="36988" grpId="1"/>
      <p:bldP spid="36988" grpId="2"/>
      <p:bldP spid="36988" grpId="3"/>
      <p:bldP spid="369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541338" y="1203325"/>
            <a:ext cx="58308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</a:rPr>
              <a:t>两条平行线被第三条直线所截，</a:t>
            </a: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5867400" y="1196975"/>
            <a:ext cx="26654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</a:rPr>
              <a:t>同位角相等。</a:t>
            </a:r>
          </a:p>
        </p:txBody>
      </p:sp>
      <p:sp>
        <p:nvSpPr>
          <p:cNvPr id="8196" name="Line 7"/>
          <p:cNvSpPr>
            <a:spLocks noChangeShapeType="1"/>
          </p:cNvSpPr>
          <p:nvPr/>
        </p:nvSpPr>
        <p:spPr bwMode="auto">
          <a:xfrm>
            <a:off x="1835150" y="3554413"/>
            <a:ext cx="5113338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7" name="Line 8"/>
          <p:cNvSpPr>
            <a:spLocks noChangeShapeType="1"/>
          </p:cNvSpPr>
          <p:nvPr/>
        </p:nvSpPr>
        <p:spPr bwMode="auto">
          <a:xfrm>
            <a:off x="1906588" y="5238750"/>
            <a:ext cx="5113337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8" name="Line 9"/>
          <p:cNvSpPr>
            <a:spLocks noChangeShapeType="1"/>
          </p:cNvSpPr>
          <p:nvPr/>
        </p:nvSpPr>
        <p:spPr bwMode="auto">
          <a:xfrm flipH="1">
            <a:off x="2268538" y="2636838"/>
            <a:ext cx="2590800" cy="31686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Freeform 10"/>
          <p:cNvSpPr>
            <a:spLocks/>
          </p:cNvSpPr>
          <p:nvPr/>
        </p:nvSpPr>
        <p:spPr bwMode="auto">
          <a:xfrm rot="1116514">
            <a:off x="4500563" y="3068638"/>
            <a:ext cx="503237" cy="4318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8200" name="Freeform 11"/>
          <p:cNvSpPr>
            <a:spLocks/>
          </p:cNvSpPr>
          <p:nvPr/>
        </p:nvSpPr>
        <p:spPr bwMode="auto">
          <a:xfrm rot="1116514">
            <a:off x="3132138" y="4724400"/>
            <a:ext cx="503237" cy="4318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8201" name="Text Box 12"/>
          <p:cNvSpPr txBox="1">
            <a:spLocks noChangeArrowheads="1"/>
          </p:cNvSpPr>
          <p:nvPr/>
        </p:nvSpPr>
        <p:spPr bwMode="auto">
          <a:xfrm>
            <a:off x="5003800" y="2781300"/>
            <a:ext cx="6477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/>
              <a:t>1</a:t>
            </a:r>
          </a:p>
        </p:txBody>
      </p:sp>
      <p:sp>
        <p:nvSpPr>
          <p:cNvPr id="8202" name="Text Box 13"/>
          <p:cNvSpPr txBox="1">
            <a:spLocks noChangeArrowheads="1"/>
          </p:cNvSpPr>
          <p:nvPr/>
        </p:nvSpPr>
        <p:spPr bwMode="auto">
          <a:xfrm>
            <a:off x="3708400" y="4365625"/>
            <a:ext cx="6477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/>
              <a:t>2</a:t>
            </a:r>
          </a:p>
        </p:txBody>
      </p:sp>
      <p:sp>
        <p:nvSpPr>
          <p:cNvPr id="8203" name="Text Box 14"/>
          <p:cNvSpPr txBox="1">
            <a:spLocks noChangeArrowheads="1"/>
          </p:cNvSpPr>
          <p:nvPr/>
        </p:nvSpPr>
        <p:spPr bwMode="auto">
          <a:xfrm>
            <a:off x="1331913" y="3068638"/>
            <a:ext cx="5762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/>
              <a:t>a</a:t>
            </a:r>
          </a:p>
        </p:txBody>
      </p:sp>
      <p:sp>
        <p:nvSpPr>
          <p:cNvPr id="8204" name="Text Box 15"/>
          <p:cNvSpPr txBox="1">
            <a:spLocks noChangeArrowheads="1"/>
          </p:cNvSpPr>
          <p:nvPr/>
        </p:nvSpPr>
        <p:spPr bwMode="auto">
          <a:xfrm>
            <a:off x="1331913" y="4797425"/>
            <a:ext cx="5762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/>
              <a:t>b</a:t>
            </a:r>
          </a:p>
        </p:txBody>
      </p:sp>
      <p:sp>
        <p:nvSpPr>
          <p:cNvPr id="8205" name="Text Box 19"/>
          <p:cNvSpPr txBox="1">
            <a:spLocks noChangeArrowheads="1"/>
          </p:cNvSpPr>
          <p:nvPr/>
        </p:nvSpPr>
        <p:spPr bwMode="auto">
          <a:xfrm>
            <a:off x="3348038" y="5516563"/>
            <a:ext cx="2663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</a:rPr>
              <a:t>∠1</a:t>
            </a:r>
            <a:r>
              <a:rPr lang="zh-CN" altLang="en-US" sz="4000">
                <a:solidFill>
                  <a:srgbClr val="FF0000"/>
                </a:solidFill>
              </a:rPr>
              <a:t>＝∠</a:t>
            </a:r>
            <a:r>
              <a:rPr lang="en-US" altLang="zh-CN" sz="4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3028" name="Text Box 20"/>
          <p:cNvSpPr txBox="1">
            <a:spLocks noChangeArrowheads="1"/>
          </p:cNvSpPr>
          <p:nvPr/>
        </p:nvSpPr>
        <p:spPr bwMode="auto">
          <a:xfrm>
            <a:off x="827088" y="1916113"/>
            <a:ext cx="2879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CC"/>
                </a:solidFill>
              </a:rPr>
              <a:t>简单说成：</a:t>
            </a:r>
          </a:p>
        </p:txBody>
      </p:sp>
      <p:sp>
        <p:nvSpPr>
          <p:cNvPr id="43029" name="Text Box 21"/>
          <p:cNvSpPr txBox="1">
            <a:spLocks noChangeArrowheads="1"/>
          </p:cNvSpPr>
          <p:nvPr/>
        </p:nvSpPr>
        <p:spPr bwMode="auto">
          <a:xfrm>
            <a:off x="2846388" y="1924050"/>
            <a:ext cx="611981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99"/>
                </a:solidFill>
              </a:rPr>
              <a:t>两直线平行，同位角相等</a:t>
            </a:r>
          </a:p>
        </p:txBody>
      </p:sp>
      <p:sp>
        <p:nvSpPr>
          <p:cNvPr id="8208" name="Text Box 22"/>
          <p:cNvSpPr txBox="1">
            <a:spLocks noChangeArrowheads="1"/>
          </p:cNvSpPr>
          <p:nvPr/>
        </p:nvSpPr>
        <p:spPr bwMode="auto">
          <a:xfrm>
            <a:off x="4356100" y="2276475"/>
            <a:ext cx="5762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/>
              <a:t>c</a:t>
            </a:r>
          </a:p>
        </p:txBody>
      </p:sp>
      <p:sp>
        <p:nvSpPr>
          <p:cNvPr id="8209" name="Rectangle 23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547688"/>
            <a:ext cx="8532813" cy="649287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200">
                <a:solidFill>
                  <a:srgbClr val="0000FF"/>
                </a:solidFill>
              </a:rPr>
              <a:t>通过上面的实验测量，可以得到性质</a:t>
            </a:r>
            <a:r>
              <a:rPr lang="en-US" altLang="zh-CN" sz="3200">
                <a:solidFill>
                  <a:srgbClr val="0000FF"/>
                </a:solidFill>
              </a:rPr>
              <a:t>1(</a:t>
            </a:r>
            <a:r>
              <a:rPr lang="zh-CN" altLang="en-US" sz="3200">
                <a:solidFill>
                  <a:srgbClr val="0000FF"/>
                </a:solidFill>
              </a:rPr>
              <a:t>公理</a:t>
            </a:r>
            <a:r>
              <a:rPr lang="en-US" altLang="zh-CN" sz="3200">
                <a:solidFill>
                  <a:srgbClr val="0000FF"/>
                </a:solidFill>
              </a:rPr>
              <a:t>)</a:t>
            </a:r>
            <a:r>
              <a:rPr lang="zh-CN" altLang="en-US" sz="3200">
                <a:solidFill>
                  <a:srgbClr val="0000FF"/>
                </a:solidFill>
              </a:rPr>
              <a:t>：</a:t>
            </a:r>
          </a:p>
        </p:txBody>
      </p:sp>
    </p:spTree>
    <p:extLst>
      <p:ext uri="{BB962C8B-B14F-4D97-AF65-F5344CB8AC3E}">
        <p14:creationId xmlns:p14="http://schemas.microsoft.com/office/powerpoint/2010/main" val="2082847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4" grpId="0"/>
      <p:bldP spid="43028" grpId="0"/>
      <p:bldP spid="430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Line 4"/>
          <p:cNvSpPr>
            <a:spLocks noChangeShapeType="1"/>
          </p:cNvSpPr>
          <p:nvPr/>
        </p:nvSpPr>
        <p:spPr bwMode="auto">
          <a:xfrm>
            <a:off x="5459413" y="1701800"/>
            <a:ext cx="295275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19" name="Line 5"/>
          <p:cNvSpPr>
            <a:spLocks noChangeShapeType="1"/>
          </p:cNvSpPr>
          <p:nvPr/>
        </p:nvSpPr>
        <p:spPr bwMode="auto">
          <a:xfrm>
            <a:off x="5459413" y="2997200"/>
            <a:ext cx="295275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0" name="Line 6"/>
          <p:cNvSpPr>
            <a:spLocks noChangeShapeType="1"/>
          </p:cNvSpPr>
          <p:nvPr/>
        </p:nvSpPr>
        <p:spPr bwMode="auto">
          <a:xfrm flipH="1">
            <a:off x="5891213" y="1174750"/>
            <a:ext cx="1706562" cy="2254250"/>
          </a:xfrm>
          <a:prstGeom prst="line">
            <a:avLst/>
          </a:prstGeom>
          <a:noFill/>
          <a:ln w="508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1" name="Freeform 7"/>
          <p:cNvSpPr>
            <a:spLocks/>
          </p:cNvSpPr>
          <p:nvPr/>
        </p:nvSpPr>
        <p:spPr bwMode="auto">
          <a:xfrm rot="1872808">
            <a:off x="7404100" y="1412875"/>
            <a:ext cx="287338" cy="2159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9222" name="Freeform 8"/>
          <p:cNvSpPr>
            <a:spLocks/>
          </p:cNvSpPr>
          <p:nvPr/>
        </p:nvSpPr>
        <p:spPr bwMode="auto">
          <a:xfrm rot="1872808">
            <a:off x="6396038" y="2709863"/>
            <a:ext cx="287337" cy="2159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9223" name="Freeform 9"/>
          <p:cNvSpPr>
            <a:spLocks/>
          </p:cNvSpPr>
          <p:nvPr/>
        </p:nvSpPr>
        <p:spPr bwMode="auto">
          <a:xfrm rot="-9297140">
            <a:off x="6756400" y="1773238"/>
            <a:ext cx="287338" cy="2159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9224" name="Text Box 11"/>
          <p:cNvSpPr txBox="1">
            <a:spLocks noChangeArrowheads="1"/>
          </p:cNvSpPr>
          <p:nvPr/>
        </p:nvSpPr>
        <p:spPr bwMode="auto">
          <a:xfrm>
            <a:off x="8483600" y="1390650"/>
            <a:ext cx="3825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/>
              <a:t>a</a:t>
            </a:r>
          </a:p>
        </p:txBody>
      </p:sp>
      <p:sp>
        <p:nvSpPr>
          <p:cNvPr id="9225" name="Text Box 12"/>
          <p:cNvSpPr txBox="1">
            <a:spLocks noChangeArrowheads="1"/>
          </p:cNvSpPr>
          <p:nvPr/>
        </p:nvSpPr>
        <p:spPr bwMode="auto">
          <a:xfrm>
            <a:off x="8434388" y="2755900"/>
            <a:ext cx="382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/>
              <a:t>b</a:t>
            </a:r>
          </a:p>
        </p:txBody>
      </p:sp>
      <p:sp>
        <p:nvSpPr>
          <p:cNvPr id="9226" name="Text Box 13"/>
          <p:cNvSpPr txBox="1">
            <a:spLocks noChangeArrowheads="1"/>
          </p:cNvSpPr>
          <p:nvPr/>
        </p:nvSpPr>
        <p:spPr bwMode="auto">
          <a:xfrm>
            <a:off x="7759700" y="725488"/>
            <a:ext cx="361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/>
              <a:t>c</a:t>
            </a:r>
          </a:p>
        </p:txBody>
      </p:sp>
      <p:sp>
        <p:nvSpPr>
          <p:cNvPr id="9227" name="Text Box 14"/>
          <p:cNvSpPr txBox="1">
            <a:spLocks noChangeArrowheads="1"/>
          </p:cNvSpPr>
          <p:nvPr/>
        </p:nvSpPr>
        <p:spPr bwMode="auto">
          <a:xfrm>
            <a:off x="7620000" y="1174750"/>
            <a:ext cx="3825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/>
              <a:t>1</a:t>
            </a:r>
          </a:p>
        </p:txBody>
      </p:sp>
      <p:sp>
        <p:nvSpPr>
          <p:cNvPr id="9228" name="Text Box 15"/>
          <p:cNvSpPr txBox="1">
            <a:spLocks noChangeArrowheads="1"/>
          </p:cNvSpPr>
          <p:nvPr/>
        </p:nvSpPr>
        <p:spPr bwMode="auto">
          <a:xfrm>
            <a:off x="6611938" y="2466975"/>
            <a:ext cx="382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/>
              <a:t>2</a:t>
            </a:r>
          </a:p>
        </p:txBody>
      </p:sp>
      <p:sp>
        <p:nvSpPr>
          <p:cNvPr id="9229" name="Text Box 16"/>
          <p:cNvSpPr txBox="1">
            <a:spLocks noChangeArrowheads="1"/>
          </p:cNvSpPr>
          <p:nvPr/>
        </p:nvSpPr>
        <p:spPr bwMode="auto">
          <a:xfrm>
            <a:off x="6418263" y="1751013"/>
            <a:ext cx="3825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 dirty="0"/>
              <a:t>3</a:t>
            </a:r>
          </a:p>
        </p:txBody>
      </p:sp>
      <p:sp>
        <p:nvSpPr>
          <p:cNvPr id="9230" name="Text Box 21"/>
          <p:cNvSpPr txBox="1">
            <a:spLocks noChangeArrowheads="1"/>
          </p:cNvSpPr>
          <p:nvPr/>
        </p:nvSpPr>
        <p:spPr bwMode="auto">
          <a:xfrm>
            <a:off x="611188" y="1557338"/>
            <a:ext cx="17287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理由：</a:t>
            </a:r>
          </a:p>
        </p:txBody>
      </p:sp>
      <p:sp>
        <p:nvSpPr>
          <p:cNvPr id="46102" name="Text Box 22"/>
          <p:cNvSpPr txBox="1">
            <a:spLocks noChangeArrowheads="1"/>
          </p:cNvSpPr>
          <p:nvPr/>
        </p:nvSpPr>
        <p:spPr bwMode="auto">
          <a:xfrm>
            <a:off x="1763713" y="1628775"/>
            <a:ext cx="39608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</a:rPr>
              <a:t>∵a∥b</a:t>
            </a:r>
            <a:r>
              <a:rPr lang="zh-CN" altLang="en-US" sz="2800" b="1">
                <a:solidFill>
                  <a:srgbClr val="000000"/>
                </a:solidFill>
              </a:rPr>
              <a:t>（已知）</a:t>
            </a:r>
          </a:p>
        </p:txBody>
      </p:sp>
      <p:sp>
        <p:nvSpPr>
          <p:cNvPr id="46103" name="Text Box 23"/>
          <p:cNvSpPr txBox="1">
            <a:spLocks noChangeArrowheads="1"/>
          </p:cNvSpPr>
          <p:nvPr/>
        </p:nvSpPr>
        <p:spPr bwMode="auto">
          <a:xfrm>
            <a:off x="539750" y="2276475"/>
            <a:ext cx="6337300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</a:rPr>
              <a:t>∴∠1 </a:t>
            </a:r>
            <a:r>
              <a:rPr lang="zh-CN" altLang="en-US" sz="2800" b="1">
                <a:solidFill>
                  <a:srgbClr val="000000"/>
                </a:solidFill>
              </a:rPr>
              <a:t>＝ ∠</a:t>
            </a:r>
            <a:r>
              <a:rPr lang="en-US" altLang="zh-CN" sz="2800" b="1">
                <a:solidFill>
                  <a:srgbClr val="000000"/>
                </a:solidFill>
              </a:rPr>
              <a:t>2  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（两直线平行，同位角相等）</a:t>
            </a:r>
          </a:p>
        </p:txBody>
      </p:sp>
      <p:sp>
        <p:nvSpPr>
          <p:cNvPr id="46104" name="Text Box 24"/>
          <p:cNvSpPr txBox="1">
            <a:spLocks noChangeArrowheads="1"/>
          </p:cNvSpPr>
          <p:nvPr/>
        </p:nvSpPr>
        <p:spPr bwMode="auto">
          <a:xfrm>
            <a:off x="539750" y="3284538"/>
            <a:ext cx="3240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</a:rPr>
              <a:t>又∵ ∠</a:t>
            </a:r>
            <a:r>
              <a:rPr lang="en-US" altLang="zh-CN" sz="2800" b="1">
                <a:solidFill>
                  <a:srgbClr val="000000"/>
                </a:solidFill>
              </a:rPr>
              <a:t>1 </a:t>
            </a:r>
            <a:r>
              <a:rPr lang="zh-CN" altLang="en-US" sz="2800" b="1">
                <a:solidFill>
                  <a:srgbClr val="000000"/>
                </a:solidFill>
              </a:rPr>
              <a:t>＝ ∠</a:t>
            </a:r>
            <a:r>
              <a:rPr lang="en-US" altLang="zh-CN" sz="2800" b="1">
                <a:solidFill>
                  <a:srgbClr val="000000"/>
                </a:solidFill>
              </a:rPr>
              <a:t>3 </a:t>
            </a:r>
          </a:p>
        </p:txBody>
      </p:sp>
      <p:sp>
        <p:nvSpPr>
          <p:cNvPr id="46106" name="Text Box 26"/>
          <p:cNvSpPr txBox="1">
            <a:spLocks noChangeArrowheads="1"/>
          </p:cNvSpPr>
          <p:nvPr/>
        </p:nvSpPr>
        <p:spPr bwMode="auto">
          <a:xfrm>
            <a:off x="539750" y="3860800"/>
            <a:ext cx="2879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</a:rPr>
              <a:t>∴ ∠2 </a:t>
            </a:r>
            <a:r>
              <a:rPr lang="zh-CN" altLang="en-US" sz="2800" b="1">
                <a:solidFill>
                  <a:srgbClr val="000000"/>
                </a:solidFill>
              </a:rPr>
              <a:t>＝ ∠</a:t>
            </a:r>
            <a:r>
              <a:rPr lang="en-US" altLang="zh-CN" sz="2800" b="1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46107" name="Text Box 27"/>
          <p:cNvSpPr txBox="1">
            <a:spLocks noChangeArrowheads="1"/>
          </p:cNvSpPr>
          <p:nvPr/>
        </p:nvSpPr>
        <p:spPr bwMode="auto">
          <a:xfrm>
            <a:off x="900113" y="4797425"/>
            <a:ext cx="74168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由此得到性质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r>
              <a:rPr lang="zh-CN" altLang="en-US" sz="2800" b="1"/>
              <a:t>：</a:t>
            </a:r>
            <a:r>
              <a:rPr lang="zh-CN" altLang="en-US" sz="2800" b="1">
                <a:solidFill>
                  <a:srgbClr val="000000"/>
                </a:solidFill>
              </a:rPr>
              <a:t>两条平行线被第三条直线所截，内错角相等。</a:t>
            </a: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</a:rPr>
              <a:t>简单说成：</a:t>
            </a:r>
            <a:r>
              <a:rPr lang="zh-CN" altLang="en-US" sz="2800" b="1">
                <a:solidFill>
                  <a:srgbClr val="0000FF"/>
                </a:solidFill>
              </a:rPr>
              <a:t>两直线平行，内错角相等</a:t>
            </a:r>
          </a:p>
        </p:txBody>
      </p:sp>
      <p:sp>
        <p:nvSpPr>
          <p:cNvPr id="46108" name="Text Box 28"/>
          <p:cNvSpPr txBox="1">
            <a:spLocks noChangeArrowheads="1"/>
          </p:cNvSpPr>
          <p:nvPr/>
        </p:nvSpPr>
        <p:spPr bwMode="auto">
          <a:xfrm>
            <a:off x="3276600" y="3213100"/>
            <a:ext cx="39608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（对顶角相等）</a:t>
            </a:r>
          </a:p>
        </p:txBody>
      </p:sp>
      <p:sp>
        <p:nvSpPr>
          <p:cNvPr id="46109" name="Text Box 29"/>
          <p:cNvSpPr txBox="1">
            <a:spLocks noChangeArrowheads="1"/>
          </p:cNvSpPr>
          <p:nvPr/>
        </p:nvSpPr>
        <p:spPr bwMode="auto">
          <a:xfrm>
            <a:off x="2987675" y="3933825"/>
            <a:ext cx="3600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（等量代换）</a:t>
            </a:r>
          </a:p>
        </p:txBody>
      </p:sp>
      <p:sp>
        <p:nvSpPr>
          <p:cNvPr id="46111" name="Rectangle 31"/>
          <p:cNvSpPr>
            <a:spLocks noChangeArrowheads="1"/>
          </p:cNvSpPr>
          <p:nvPr/>
        </p:nvSpPr>
        <p:spPr bwMode="auto">
          <a:xfrm>
            <a:off x="611188" y="1700213"/>
            <a:ext cx="4895850" cy="28178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90800" bIns="19080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∵ a ∥ b (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已知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)</a:t>
            </a:r>
          </a:p>
          <a:p>
            <a:endParaRPr kumimoji="1" lang="en-US" altLang="zh-CN" sz="3200">
              <a:solidFill>
                <a:srgbClr val="0000FF"/>
              </a:solidFill>
              <a:latin typeface="华文中宋" charset="-122"/>
              <a:ea typeface="华文中宋" charset="-122"/>
            </a:endParaRPr>
          </a:p>
          <a:p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∴ ∠2=∠3</a:t>
            </a:r>
          </a:p>
          <a:p>
            <a:endParaRPr kumimoji="1" lang="en-US" altLang="zh-CN" sz="3200">
              <a:solidFill>
                <a:srgbClr val="0000FF"/>
              </a:solidFill>
              <a:latin typeface="华文中宋" charset="-122"/>
              <a:ea typeface="华文中宋" charset="-122"/>
            </a:endParaRPr>
          </a:p>
          <a:p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(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两直线平行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,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内错角相等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)</a:t>
            </a:r>
          </a:p>
        </p:txBody>
      </p:sp>
      <p:sp>
        <p:nvSpPr>
          <p:cNvPr id="9239" name="Rectangle 3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634791"/>
            <a:ext cx="8229600" cy="1143000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2800" dirty="0">
                <a:latin typeface="华文中宋" charset="-122"/>
                <a:ea typeface="华文中宋" charset="-122"/>
              </a:rPr>
              <a:t>思考</a:t>
            </a:r>
            <a:r>
              <a:rPr lang="en-US" altLang="zh-CN" sz="2800" dirty="0">
                <a:latin typeface="华文中宋" charset="-122"/>
                <a:ea typeface="华文中宋" charset="-122"/>
              </a:rPr>
              <a:t>1</a:t>
            </a:r>
            <a:r>
              <a:rPr lang="zh-CN" altLang="en-US" sz="2800" dirty="0">
                <a:latin typeface="华文中宋" charset="-122"/>
                <a:ea typeface="华文中宋" charset="-122"/>
              </a:rPr>
              <a:t>　</a:t>
            </a:r>
            <a:r>
              <a:rPr lang="zh-CN" altLang="en-US" sz="2800" dirty="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如果直线</a:t>
            </a:r>
            <a:r>
              <a:rPr lang="en-US" altLang="zh-CN" sz="2800" dirty="0" err="1">
                <a:solidFill>
                  <a:srgbClr val="0000FF"/>
                </a:solidFill>
                <a:latin typeface="华文中宋" charset="-122"/>
                <a:ea typeface="华文中宋" charset="-122"/>
              </a:rPr>
              <a:t>a∥b</a:t>
            </a:r>
            <a:r>
              <a:rPr lang="zh-CN" altLang="en-US" sz="2800" dirty="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，那么内错角∠</a:t>
            </a:r>
            <a:r>
              <a:rPr lang="en-US" altLang="zh-CN" sz="2800" dirty="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与∠</a:t>
            </a:r>
            <a:r>
              <a:rPr lang="en-US" altLang="zh-CN" sz="2800" dirty="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有什么关系？为什么？</a:t>
            </a:r>
          </a:p>
        </p:txBody>
      </p:sp>
    </p:spTree>
    <p:extLst>
      <p:ext uri="{BB962C8B-B14F-4D97-AF65-F5344CB8AC3E}">
        <p14:creationId xmlns:p14="http://schemas.microsoft.com/office/powerpoint/2010/main" val="29466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2" grpId="0"/>
      <p:bldP spid="46104" grpId="0"/>
      <p:bldP spid="46106" grpId="0"/>
      <p:bldP spid="46107" grpId="0" build="allAtOnce"/>
      <p:bldP spid="46108" grpId="0"/>
      <p:bldP spid="46109" grpId="0"/>
      <p:bldP spid="461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Line 2"/>
          <p:cNvSpPr>
            <a:spLocks noChangeShapeType="1"/>
          </p:cNvSpPr>
          <p:nvPr/>
        </p:nvSpPr>
        <p:spPr bwMode="auto">
          <a:xfrm>
            <a:off x="5530850" y="1630363"/>
            <a:ext cx="295275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3" name="Line 3"/>
          <p:cNvSpPr>
            <a:spLocks noChangeShapeType="1"/>
          </p:cNvSpPr>
          <p:nvPr/>
        </p:nvSpPr>
        <p:spPr bwMode="auto">
          <a:xfrm>
            <a:off x="5530850" y="2925763"/>
            <a:ext cx="295275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flipH="1">
            <a:off x="5962650" y="909638"/>
            <a:ext cx="1873250" cy="2447925"/>
          </a:xfrm>
          <a:prstGeom prst="line">
            <a:avLst/>
          </a:prstGeom>
          <a:noFill/>
          <a:ln w="50800">
            <a:solidFill>
              <a:srgbClr val="FF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5" name="Freeform 5"/>
          <p:cNvSpPr>
            <a:spLocks/>
          </p:cNvSpPr>
          <p:nvPr/>
        </p:nvSpPr>
        <p:spPr bwMode="auto">
          <a:xfrm rot="1872808">
            <a:off x="7475538" y="1341438"/>
            <a:ext cx="287337" cy="2159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0246" name="Freeform 6"/>
          <p:cNvSpPr>
            <a:spLocks/>
          </p:cNvSpPr>
          <p:nvPr/>
        </p:nvSpPr>
        <p:spPr bwMode="auto">
          <a:xfrm rot="1872808">
            <a:off x="6467475" y="2638425"/>
            <a:ext cx="287338" cy="2159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0247" name="Freeform 7"/>
          <p:cNvSpPr>
            <a:spLocks/>
          </p:cNvSpPr>
          <p:nvPr/>
        </p:nvSpPr>
        <p:spPr bwMode="auto">
          <a:xfrm rot="-9297140">
            <a:off x="6827838" y="1701800"/>
            <a:ext cx="287337" cy="2159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0248" name="Freeform 8"/>
          <p:cNvSpPr>
            <a:spLocks/>
          </p:cNvSpPr>
          <p:nvPr/>
        </p:nvSpPr>
        <p:spPr bwMode="auto">
          <a:xfrm rot="6339353">
            <a:off x="7115176" y="1557337"/>
            <a:ext cx="468312" cy="468313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8555038" y="1322388"/>
            <a:ext cx="3905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8505825" y="2687638"/>
            <a:ext cx="4048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7856538" y="717550"/>
            <a:ext cx="3683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7691438" y="1106488"/>
            <a:ext cx="4048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1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6683375" y="2398713"/>
            <a:ext cx="4048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6489700" y="1682750"/>
            <a:ext cx="4048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3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7402513" y="1827213"/>
            <a:ext cx="4048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3300"/>
                </a:solidFill>
                <a:latin typeface="华文中宋" charset="-122"/>
                <a:ea typeface="华文中宋" charset="-122"/>
              </a:rPr>
              <a:t>4</a:t>
            </a:r>
          </a:p>
        </p:txBody>
      </p:sp>
      <p:sp>
        <p:nvSpPr>
          <p:cNvPr id="10256" name="Line 17"/>
          <p:cNvSpPr>
            <a:spLocks noChangeShapeType="1"/>
          </p:cNvSpPr>
          <p:nvPr/>
        </p:nvSpPr>
        <p:spPr bwMode="auto">
          <a:xfrm>
            <a:off x="5530850" y="2925763"/>
            <a:ext cx="295275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7" name="Freeform 18"/>
          <p:cNvSpPr>
            <a:spLocks/>
          </p:cNvSpPr>
          <p:nvPr/>
        </p:nvSpPr>
        <p:spPr bwMode="auto">
          <a:xfrm rot="1872808">
            <a:off x="6467475" y="2638425"/>
            <a:ext cx="287338" cy="215900"/>
          </a:xfrm>
          <a:custGeom>
            <a:avLst/>
            <a:gdLst>
              <a:gd name="T0" fmla="*/ 0 w 317"/>
              <a:gd name="T1" fmla="*/ 0 h 272"/>
              <a:gd name="T2" fmla="*/ 181 w 317"/>
              <a:gd name="T3" fmla="*/ 45 h 272"/>
              <a:gd name="T4" fmla="*/ 272 w 317"/>
              <a:gd name="T5" fmla="*/ 136 h 272"/>
              <a:gd name="T6" fmla="*/ 317 w 317"/>
              <a:gd name="T7" fmla="*/ 272 h 272"/>
              <a:gd name="T8" fmla="*/ 0 60000 65536"/>
              <a:gd name="T9" fmla="*/ 0 60000 65536"/>
              <a:gd name="T10" fmla="*/ 0 60000 65536"/>
              <a:gd name="T11" fmla="*/ 0 60000 65536"/>
              <a:gd name="T12" fmla="*/ 0 w 317"/>
              <a:gd name="T13" fmla="*/ 0 h 272"/>
              <a:gd name="T14" fmla="*/ 317 w 317"/>
              <a:gd name="T15" fmla="*/ 272 h 2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7" h="272">
                <a:moveTo>
                  <a:pt x="0" y="0"/>
                </a:moveTo>
                <a:cubicBezTo>
                  <a:pt x="68" y="11"/>
                  <a:pt x="136" y="22"/>
                  <a:pt x="181" y="45"/>
                </a:cubicBezTo>
                <a:cubicBezTo>
                  <a:pt x="226" y="68"/>
                  <a:pt x="249" y="98"/>
                  <a:pt x="272" y="136"/>
                </a:cubicBezTo>
                <a:cubicBezTo>
                  <a:pt x="295" y="174"/>
                  <a:pt x="310" y="249"/>
                  <a:pt x="317" y="272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0258" name="Text Box 19"/>
          <p:cNvSpPr txBox="1">
            <a:spLocks noChangeArrowheads="1"/>
          </p:cNvSpPr>
          <p:nvPr/>
        </p:nvSpPr>
        <p:spPr bwMode="auto">
          <a:xfrm>
            <a:off x="539750" y="1470025"/>
            <a:ext cx="17287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理由：</a:t>
            </a:r>
          </a:p>
        </p:txBody>
      </p:sp>
      <p:sp>
        <p:nvSpPr>
          <p:cNvPr id="95252" name="Text Box 20"/>
          <p:cNvSpPr txBox="1">
            <a:spLocks noChangeArrowheads="1"/>
          </p:cNvSpPr>
          <p:nvPr/>
        </p:nvSpPr>
        <p:spPr bwMode="auto">
          <a:xfrm>
            <a:off x="611188" y="2046288"/>
            <a:ext cx="2952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∵a∥b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（已知）</a:t>
            </a:r>
          </a:p>
        </p:txBody>
      </p:sp>
      <p:sp>
        <p:nvSpPr>
          <p:cNvPr id="95253" name="Text Box 21"/>
          <p:cNvSpPr txBox="1">
            <a:spLocks noChangeArrowheads="1"/>
          </p:cNvSpPr>
          <p:nvPr/>
        </p:nvSpPr>
        <p:spPr bwMode="auto">
          <a:xfrm>
            <a:off x="611188" y="2597150"/>
            <a:ext cx="6624637" cy="9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∴∠1 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 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2  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（两直线平行，同位角相等）</a:t>
            </a:r>
          </a:p>
        </p:txBody>
      </p:sp>
      <p:sp>
        <p:nvSpPr>
          <p:cNvPr id="95254" name="Text Box 22"/>
          <p:cNvSpPr txBox="1">
            <a:spLocks noChangeArrowheads="1"/>
          </p:cNvSpPr>
          <p:nvPr/>
        </p:nvSpPr>
        <p:spPr bwMode="auto">
          <a:xfrm>
            <a:off x="468313" y="3500438"/>
            <a:ext cx="5761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又∵ 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 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＋ 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4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180°</a:t>
            </a:r>
          </a:p>
        </p:txBody>
      </p:sp>
      <p:sp>
        <p:nvSpPr>
          <p:cNvPr id="95255" name="Text Box 23"/>
          <p:cNvSpPr txBox="1">
            <a:spLocks noChangeArrowheads="1"/>
          </p:cNvSpPr>
          <p:nvPr/>
        </p:nvSpPr>
        <p:spPr bwMode="auto">
          <a:xfrm>
            <a:off x="611188" y="4437063"/>
            <a:ext cx="58324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∴∠2 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＋∠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4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180°</a:t>
            </a: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（等量代换）</a:t>
            </a:r>
          </a:p>
        </p:txBody>
      </p:sp>
      <p:sp>
        <p:nvSpPr>
          <p:cNvPr id="95256" name="Text Box 24"/>
          <p:cNvSpPr txBox="1">
            <a:spLocks noChangeArrowheads="1"/>
          </p:cNvSpPr>
          <p:nvPr/>
        </p:nvSpPr>
        <p:spPr bwMode="auto">
          <a:xfrm>
            <a:off x="539750" y="4868863"/>
            <a:ext cx="777716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由此得到性质</a:t>
            </a:r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：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两条平行线被第三条直线所截，同旁内角互补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简单说成：</a:t>
            </a: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两直线平行，同旁内角互补</a:t>
            </a:r>
          </a:p>
        </p:txBody>
      </p:sp>
      <p:sp>
        <p:nvSpPr>
          <p:cNvPr id="95257" name="Text Box 25"/>
          <p:cNvSpPr txBox="1">
            <a:spLocks noChangeArrowheads="1"/>
          </p:cNvSpPr>
          <p:nvPr/>
        </p:nvSpPr>
        <p:spPr bwMode="auto">
          <a:xfrm>
            <a:off x="2555875" y="3860800"/>
            <a:ext cx="30257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（邻补角定义）</a:t>
            </a:r>
          </a:p>
        </p:txBody>
      </p:sp>
      <p:sp>
        <p:nvSpPr>
          <p:cNvPr id="95266" name="Rectangle 34"/>
          <p:cNvSpPr>
            <a:spLocks noChangeArrowheads="1"/>
          </p:cNvSpPr>
          <p:nvPr/>
        </p:nvSpPr>
        <p:spPr bwMode="auto">
          <a:xfrm>
            <a:off x="539750" y="2060575"/>
            <a:ext cx="5616575" cy="2817813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90800" bIns="19080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∵ a ∥ b (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已知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)</a:t>
            </a:r>
          </a:p>
          <a:p>
            <a:endParaRPr kumimoji="1" lang="en-US" altLang="zh-CN" sz="3200">
              <a:solidFill>
                <a:srgbClr val="0000FF"/>
              </a:solidFill>
              <a:latin typeface="华文中宋" charset="-122"/>
              <a:ea typeface="华文中宋" charset="-122"/>
            </a:endParaRPr>
          </a:p>
          <a:p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∴ ∠2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＋∠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4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＝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180°</a:t>
            </a:r>
          </a:p>
          <a:p>
            <a:endParaRPr kumimoji="1" lang="en-US" altLang="zh-CN" sz="3200">
              <a:solidFill>
                <a:srgbClr val="0000FF"/>
              </a:solidFill>
              <a:latin typeface="华文中宋" charset="-122"/>
              <a:ea typeface="华文中宋" charset="-122"/>
            </a:endParaRPr>
          </a:p>
          <a:p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(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两直线平行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,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同旁内角互补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)</a:t>
            </a:r>
          </a:p>
        </p:txBody>
      </p:sp>
      <p:sp>
        <p:nvSpPr>
          <p:cNvPr id="10266" name="Rectangle 35"/>
          <p:cNvSpPr>
            <a:spLocks noGrp="1" noChangeArrowheads="1"/>
          </p:cNvSpPr>
          <p:nvPr>
            <p:ph type="title" idx="4294967295"/>
          </p:nvPr>
        </p:nvSpPr>
        <p:spPr>
          <a:xfrm>
            <a:off x="530225" y="404813"/>
            <a:ext cx="6994525" cy="1143000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200">
                <a:latin typeface="华文中宋" charset="-122"/>
                <a:ea typeface="华文中宋" charset="-122"/>
              </a:rPr>
              <a:t>思考</a:t>
            </a:r>
            <a:r>
              <a:rPr lang="en-US" altLang="zh-CN" sz="3200">
                <a:latin typeface="华文中宋" charset="-122"/>
                <a:ea typeface="华文中宋" charset="-122"/>
              </a:rPr>
              <a:t>2</a:t>
            </a:r>
            <a:r>
              <a:rPr lang="zh-CN" altLang="en-US" sz="3200">
                <a:latin typeface="华文中宋" charset="-122"/>
                <a:ea typeface="华文中宋" charset="-122"/>
              </a:rPr>
              <a:t>　</a:t>
            </a:r>
            <a:r>
              <a:rPr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如果直线</a:t>
            </a:r>
            <a:r>
              <a:rPr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a∥b</a:t>
            </a:r>
            <a:r>
              <a:rPr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，那么同旁内角∠</a:t>
            </a:r>
            <a:r>
              <a:rPr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与∠</a:t>
            </a:r>
            <a:r>
              <a:rPr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4</a:t>
            </a:r>
            <a:r>
              <a:rPr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有什么关系？为什么？</a:t>
            </a:r>
          </a:p>
        </p:txBody>
      </p:sp>
    </p:spTree>
    <p:extLst>
      <p:ext uri="{BB962C8B-B14F-4D97-AF65-F5344CB8AC3E}">
        <p14:creationId xmlns:p14="http://schemas.microsoft.com/office/powerpoint/2010/main" val="366693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52" grpId="0"/>
      <p:bldP spid="95255" grpId="0"/>
      <p:bldP spid="95257" grpId="0"/>
      <p:bldP spid="9526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468313" y="1125538"/>
            <a:ext cx="8208962" cy="1584325"/>
          </a:xfrm>
          <a:prstGeom prst="rect">
            <a:avLst/>
          </a:prstGeom>
          <a:gradFill rotWithShape="1">
            <a:gsLst>
              <a:gs pos="0">
                <a:srgbClr val="CCFFCC">
                  <a:gamma/>
                  <a:shade val="46275"/>
                  <a:invGamma/>
                </a:srgbClr>
              </a:gs>
              <a:gs pos="100000">
                <a:srgbClr val="CCFF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>
                <a:solidFill>
                  <a:srgbClr val="FFFF00"/>
                </a:solidFill>
                <a:latin typeface="Times New Roman" charset="0"/>
              </a:rPr>
              <a:t>平行线的</a:t>
            </a:r>
            <a:r>
              <a:rPr kumimoji="1" lang="zh-CN" altLang="en-US" sz="3200" b="1">
                <a:solidFill>
                  <a:srgbClr val="FFFF00"/>
                </a:solidFill>
                <a:latin typeface="黑体" charset="-122"/>
                <a:ea typeface="黑体" charset="-122"/>
              </a:rPr>
              <a:t>性质</a:t>
            </a:r>
            <a:r>
              <a:rPr kumimoji="1" lang="en-US" altLang="zh-CN" sz="3200" b="1">
                <a:solidFill>
                  <a:srgbClr val="FFFF00"/>
                </a:solidFill>
                <a:latin typeface="黑体" charset="-122"/>
                <a:ea typeface="黑体" charset="-122"/>
              </a:rPr>
              <a:t>1</a:t>
            </a:r>
            <a:r>
              <a:rPr kumimoji="1" lang="zh-CN" altLang="en-US" sz="3200" b="1">
                <a:solidFill>
                  <a:srgbClr val="FFFF00"/>
                </a:solidFill>
                <a:latin typeface="Times New Roman" charset="0"/>
              </a:rPr>
              <a:t>（公理）</a:t>
            </a:r>
          </a:p>
          <a:p>
            <a:r>
              <a:rPr kumimoji="1" lang="zh-CN" altLang="en-US" sz="3200" b="1">
                <a:latin typeface="Times New Roman" charset="0"/>
              </a:rPr>
              <a:t> 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</a:rPr>
              <a:t>两条</a:t>
            </a:r>
            <a:r>
              <a:rPr kumimoji="1" lang="zh-CN" alt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平行线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</a:rPr>
              <a:t>被第三条直线所截，同位角相等</a:t>
            </a:r>
          </a:p>
          <a:p>
            <a:r>
              <a:rPr kumimoji="1" lang="zh-CN" altLang="en-US" sz="3200" b="1">
                <a:solidFill>
                  <a:srgbClr val="0000CC"/>
                </a:solidFill>
                <a:latin typeface="Times New Roman" charset="0"/>
              </a:rPr>
              <a:t>简单说成：</a:t>
            </a:r>
            <a:r>
              <a:rPr kumimoji="1" lang="zh-CN" altLang="en-US" sz="3600" b="1">
                <a:solidFill>
                  <a:srgbClr val="FF3399"/>
                </a:solidFill>
                <a:latin typeface="Times New Roman" charset="0"/>
                <a:ea typeface="方正姚体" charset="0"/>
              </a:rPr>
              <a:t>两直线平行，同位角相等</a:t>
            </a:r>
            <a:endParaRPr kumimoji="1" lang="zh-CN" altLang="en-US" sz="3200" b="1">
              <a:latin typeface="Times New Roman" charset="0"/>
            </a:endParaRP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468313" y="2852738"/>
            <a:ext cx="8137525" cy="1655762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50000">
                <a:srgbClr val="FFFFFF"/>
              </a:gs>
              <a:gs pos="100000">
                <a:schemeClr val="hlink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>
                <a:solidFill>
                  <a:srgbClr val="000066"/>
                </a:solidFill>
                <a:latin typeface="Times New Roman" charset="0"/>
              </a:rPr>
              <a:t>平行线的</a:t>
            </a:r>
            <a:r>
              <a:rPr kumimoji="1" lang="zh-CN" altLang="en-US" sz="3200" b="1">
                <a:solidFill>
                  <a:srgbClr val="000066"/>
                </a:solidFill>
                <a:latin typeface="黑体" charset="-122"/>
                <a:ea typeface="黑体" charset="-122"/>
              </a:rPr>
              <a:t>性质</a:t>
            </a:r>
            <a:r>
              <a:rPr kumimoji="1" lang="en-US" altLang="zh-CN" sz="3200" b="1">
                <a:solidFill>
                  <a:srgbClr val="000066"/>
                </a:solidFill>
                <a:latin typeface="黑体" charset="-122"/>
                <a:ea typeface="黑体" charset="-122"/>
              </a:rPr>
              <a:t>2</a:t>
            </a:r>
          </a:p>
          <a:p>
            <a:r>
              <a:rPr kumimoji="1" lang="zh-CN" altLang="en-US" sz="3200" b="1">
                <a:solidFill>
                  <a:srgbClr val="006600"/>
                </a:solidFill>
                <a:latin typeface="Times New Roman" charset="0"/>
              </a:rPr>
              <a:t>两条平行线被第三条直线所截，内错角相等   </a:t>
            </a:r>
          </a:p>
          <a:p>
            <a:r>
              <a:rPr kumimoji="1" lang="zh-CN" altLang="en-US" sz="3200" b="1">
                <a:solidFill>
                  <a:srgbClr val="006600"/>
                </a:solidFill>
                <a:latin typeface="Times New Roman" charset="0"/>
              </a:rPr>
              <a:t>简单说成：</a:t>
            </a:r>
            <a:r>
              <a:rPr kumimoji="1" lang="zh-CN" altLang="en-US" sz="3600" b="1">
                <a:solidFill>
                  <a:srgbClr val="0000CC"/>
                </a:solidFill>
                <a:latin typeface="Times New Roman" charset="0"/>
                <a:ea typeface="方正姚体" charset="0"/>
              </a:rPr>
              <a:t>两直线平行，内错角相等</a:t>
            </a:r>
            <a:endParaRPr kumimoji="1" lang="zh-CN" altLang="en-US" sz="3200" b="1">
              <a:solidFill>
                <a:srgbClr val="0000CC"/>
              </a:solidFill>
              <a:latin typeface="Times New Roman" charset="0"/>
            </a:endParaRPr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468313" y="4724400"/>
            <a:ext cx="8135937" cy="1873250"/>
          </a:xfrm>
          <a:prstGeom prst="rect">
            <a:avLst/>
          </a:prstGeom>
          <a:gradFill rotWithShape="1">
            <a:gsLst>
              <a:gs pos="0">
                <a:srgbClr val="CCFFCC"/>
              </a:gs>
              <a:gs pos="100000">
                <a:srgbClr val="5E765E"/>
              </a:gs>
            </a:gsLst>
            <a:lin ang="5400000" scaled="1"/>
          </a:gra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</a:rPr>
              <a:t>平行线的</a:t>
            </a:r>
            <a:r>
              <a:rPr kumimoji="1" lang="zh-CN" altLang="en-US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性质</a:t>
            </a:r>
            <a:r>
              <a:rPr kumimoji="1" lang="en-US" altLang="zh-CN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3</a:t>
            </a:r>
          </a:p>
          <a:p>
            <a:r>
              <a:rPr kumimoji="1" lang="zh-CN" altLang="en-US" sz="3200" b="1">
                <a:solidFill>
                  <a:srgbClr val="0000CC"/>
                </a:solidFill>
                <a:latin typeface="Times New Roman" charset="0"/>
              </a:rPr>
              <a:t>两条平行线被第三条直线所截，同旁内角互补</a:t>
            </a:r>
          </a:p>
          <a:p>
            <a:r>
              <a:rPr kumimoji="1" lang="zh-CN" altLang="en-US" sz="3200" b="1">
                <a:solidFill>
                  <a:srgbClr val="0000CC"/>
                </a:solidFill>
                <a:latin typeface="Times New Roman" charset="0"/>
              </a:rPr>
              <a:t>简单说成：</a:t>
            </a:r>
            <a:r>
              <a:rPr kumimoji="1" lang="zh-CN" altLang="en-US" sz="3600" b="1">
                <a:solidFill>
                  <a:srgbClr val="FF0066"/>
                </a:solidFill>
                <a:latin typeface="Times New Roman" charset="0"/>
                <a:ea typeface="方正姚体" charset="0"/>
              </a:rPr>
              <a:t>两直线平行，同旁内角互补</a:t>
            </a:r>
            <a:endParaRPr kumimoji="1" lang="zh-CN" altLang="en-US" sz="3200" b="1">
              <a:latin typeface="Times New Roman" charset="0"/>
            </a:endParaRPr>
          </a:p>
        </p:txBody>
      </p:sp>
      <p:sp>
        <p:nvSpPr>
          <p:cNvPr id="11269" name="Rectangle 9"/>
          <p:cNvSpPr>
            <a:spLocks noGrp="1" noChangeArrowheads="1"/>
          </p:cNvSpPr>
          <p:nvPr>
            <p:ph type="title" idx="4294967295"/>
          </p:nvPr>
        </p:nvSpPr>
        <p:spPr>
          <a:xfrm>
            <a:off x="3563938" y="419100"/>
            <a:ext cx="2530475" cy="706438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4000">
                <a:ea typeface="华文中宋" charset="-122"/>
              </a:rPr>
              <a:t>精彩回放</a:t>
            </a:r>
          </a:p>
        </p:txBody>
      </p:sp>
    </p:spTree>
    <p:extLst>
      <p:ext uri="{BB962C8B-B14F-4D97-AF65-F5344CB8AC3E}">
        <p14:creationId xmlns:p14="http://schemas.microsoft.com/office/powerpoint/2010/main" val="1882583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  <p:bldP spid="48134" grpId="0" animBg="1"/>
      <p:bldP spid="481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3"/>
          <p:cNvGrpSpPr>
            <a:grpSpLocks/>
          </p:cNvGrpSpPr>
          <p:nvPr/>
        </p:nvGrpSpPr>
        <p:grpSpPr bwMode="auto">
          <a:xfrm>
            <a:off x="5435600" y="1938338"/>
            <a:ext cx="3240088" cy="1562100"/>
            <a:chOff x="3379" y="980"/>
            <a:chExt cx="2268" cy="1231"/>
          </a:xfrm>
        </p:grpSpPr>
        <p:sp>
          <p:nvSpPr>
            <p:cNvPr id="12291" name="Line 5"/>
            <p:cNvSpPr>
              <a:spLocks noChangeShapeType="1"/>
            </p:cNvSpPr>
            <p:nvPr/>
          </p:nvSpPr>
          <p:spPr bwMode="auto">
            <a:xfrm>
              <a:off x="3882" y="1236"/>
              <a:ext cx="906" cy="0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2" name="Line 6"/>
            <p:cNvSpPr>
              <a:spLocks noChangeShapeType="1"/>
            </p:cNvSpPr>
            <p:nvPr/>
          </p:nvSpPr>
          <p:spPr bwMode="auto">
            <a:xfrm flipH="1">
              <a:off x="3800" y="1236"/>
              <a:ext cx="82" cy="376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3" name="Line 7"/>
            <p:cNvSpPr>
              <a:spLocks noChangeShapeType="1"/>
            </p:cNvSpPr>
            <p:nvPr/>
          </p:nvSpPr>
          <p:spPr bwMode="auto">
            <a:xfrm>
              <a:off x="4788" y="1236"/>
              <a:ext cx="339" cy="392"/>
            </a:xfrm>
            <a:prstGeom prst="line">
              <a:avLst/>
            </a:prstGeom>
            <a:noFill/>
            <a:ln w="3810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4" name="Line 8"/>
            <p:cNvSpPr>
              <a:spLocks noChangeShapeType="1"/>
            </p:cNvSpPr>
            <p:nvPr/>
          </p:nvSpPr>
          <p:spPr bwMode="auto">
            <a:xfrm>
              <a:off x="3717" y="2024"/>
              <a:ext cx="173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5" name="Line 9"/>
            <p:cNvSpPr>
              <a:spLocks noChangeShapeType="1"/>
            </p:cNvSpPr>
            <p:nvPr/>
          </p:nvSpPr>
          <p:spPr bwMode="auto">
            <a:xfrm flipH="1">
              <a:off x="3707" y="1657"/>
              <a:ext cx="82" cy="36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6" name="Line 10"/>
            <p:cNvSpPr>
              <a:spLocks noChangeShapeType="1"/>
            </p:cNvSpPr>
            <p:nvPr/>
          </p:nvSpPr>
          <p:spPr bwMode="auto">
            <a:xfrm>
              <a:off x="5128" y="1637"/>
              <a:ext cx="277" cy="33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7" name="Freeform 11"/>
            <p:cNvSpPr>
              <a:spLocks/>
            </p:cNvSpPr>
            <p:nvPr/>
          </p:nvSpPr>
          <p:spPr bwMode="auto">
            <a:xfrm>
              <a:off x="3788" y="1525"/>
              <a:ext cx="1360" cy="351"/>
            </a:xfrm>
            <a:custGeom>
              <a:avLst/>
              <a:gdLst>
                <a:gd name="T0" fmla="*/ 0 w 1584"/>
                <a:gd name="T1" fmla="*/ 200 h 504"/>
                <a:gd name="T2" fmla="*/ 288 w 1584"/>
                <a:gd name="T3" fmla="*/ 8 h 504"/>
                <a:gd name="T4" fmla="*/ 864 w 1584"/>
                <a:gd name="T5" fmla="*/ 248 h 504"/>
                <a:gd name="T6" fmla="*/ 1296 w 1584"/>
                <a:gd name="T7" fmla="*/ 488 h 504"/>
                <a:gd name="T8" fmla="*/ 1584 w 1584"/>
                <a:gd name="T9" fmla="*/ 152 h 5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84"/>
                <a:gd name="T16" fmla="*/ 0 h 504"/>
                <a:gd name="T17" fmla="*/ 1584 w 1584"/>
                <a:gd name="T18" fmla="*/ 504 h 5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84" h="504">
                  <a:moveTo>
                    <a:pt x="0" y="200"/>
                  </a:moveTo>
                  <a:cubicBezTo>
                    <a:pt x="72" y="100"/>
                    <a:pt x="144" y="0"/>
                    <a:pt x="288" y="8"/>
                  </a:cubicBezTo>
                  <a:cubicBezTo>
                    <a:pt x="432" y="16"/>
                    <a:pt x="696" y="168"/>
                    <a:pt x="864" y="248"/>
                  </a:cubicBezTo>
                  <a:cubicBezTo>
                    <a:pt x="1032" y="328"/>
                    <a:pt x="1176" y="504"/>
                    <a:pt x="1296" y="488"/>
                  </a:cubicBezTo>
                  <a:cubicBezTo>
                    <a:pt x="1416" y="472"/>
                    <a:pt x="1536" y="208"/>
                    <a:pt x="1584" y="152"/>
                  </a:cubicBezTo>
                </a:path>
              </a:pathLst>
            </a:custGeom>
            <a:noFill/>
            <a:ln w="38100">
              <a:solidFill>
                <a:srgbClr val="3333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2298" name="Text Box 12"/>
            <p:cNvSpPr txBox="1">
              <a:spLocks noChangeArrowheads="1"/>
            </p:cNvSpPr>
            <p:nvPr/>
          </p:nvSpPr>
          <p:spPr bwMode="auto">
            <a:xfrm>
              <a:off x="3515" y="980"/>
              <a:ext cx="360" cy="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3600" b="1">
                  <a:solidFill>
                    <a:srgbClr val="FF3300"/>
                  </a:solidFill>
                  <a:latin typeface="Times New Roman" charset="0"/>
                </a:rPr>
                <a:t>A</a:t>
              </a:r>
            </a:p>
          </p:txBody>
        </p:sp>
        <p:sp>
          <p:nvSpPr>
            <p:cNvPr id="12299" name="Text Box 13"/>
            <p:cNvSpPr txBox="1">
              <a:spLocks noChangeArrowheads="1"/>
            </p:cNvSpPr>
            <p:nvPr/>
          </p:nvSpPr>
          <p:spPr bwMode="auto">
            <a:xfrm>
              <a:off x="3379" y="1706"/>
              <a:ext cx="342" cy="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3600" b="1">
                  <a:solidFill>
                    <a:srgbClr val="FF3300"/>
                  </a:solidFill>
                  <a:latin typeface="Times New Roman" charset="0"/>
                </a:rPr>
                <a:t>B</a:t>
              </a:r>
            </a:p>
          </p:txBody>
        </p:sp>
        <p:sp>
          <p:nvSpPr>
            <p:cNvPr id="12300" name="Text Box 14"/>
            <p:cNvSpPr txBox="1">
              <a:spLocks noChangeArrowheads="1"/>
            </p:cNvSpPr>
            <p:nvPr/>
          </p:nvSpPr>
          <p:spPr bwMode="auto">
            <a:xfrm>
              <a:off x="5369" y="1665"/>
              <a:ext cx="278" cy="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3600" b="1">
                  <a:solidFill>
                    <a:srgbClr val="FF3300"/>
                  </a:solidFill>
                  <a:latin typeface="Times New Roman" charset="0"/>
                </a:rPr>
                <a:t>C</a:t>
              </a:r>
            </a:p>
          </p:txBody>
        </p:sp>
        <p:sp>
          <p:nvSpPr>
            <p:cNvPr id="12301" name="Text Box 15"/>
            <p:cNvSpPr txBox="1">
              <a:spLocks noChangeArrowheads="1"/>
            </p:cNvSpPr>
            <p:nvPr/>
          </p:nvSpPr>
          <p:spPr bwMode="auto">
            <a:xfrm>
              <a:off x="4825" y="989"/>
              <a:ext cx="278" cy="5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kumimoji="1" lang="en-US" altLang="zh-CN" sz="3600" b="1">
                  <a:solidFill>
                    <a:srgbClr val="FF3300"/>
                  </a:solidFill>
                  <a:latin typeface="Times New Roman" charset="0"/>
                </a:rPr>
                <a:t>D</a:t>
              </a:r>
            </a:p>
          </p:txBody>
        </p:sp>
      </p:grpSp>
      <p:sp>
        <p:nvSpPr>
          <p:cNvPr id="52240" name="AutoShape 16"/>
          <p:cNvSpPr>
            <a:spLocks noChangeArrowheads="1"/>
          </p:cNvSpPr>
          <p:nvPr/>
        </p:nvSpPr>
        <p:spPr bwMode="auto">
          <a:xfrm>
            <a:off x="611188" y="1989138"/>
            <a:ext cx="4392612" cy="576262"/>
          </a:xfrm>
          <a:prstGeom prst="foldedCorner">
            <a:avLst>
              <a:gd name="adj" fmla="val 125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解：</a:t>
            </a:r>
            <a:r>
              <a:rPr kumimoji="1"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  <a:sym typeface="Symbol" charset="2"/>
              </a:rPr>
              <a:t>∵</a:t>
            </a:r>
            <a:r>
              <a:rPr kumimoji="1"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AD∥BC </a:t>
            </a:r>
            <a:r>
              <a:rPr kumimoji="1"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（已知）</a:t>
            </a:r>
          </a:p>
        </p:txBody>
      </p:sp>
      <p:sp>
        <p:nvSpPr>
          <p:cNvPr id="52248" name="Rectangle 24"/>
          <p:cNvSpPr>
            <a:spLocks noChangeArrowheads="1"/>
          </p:cNvSpPr>
          <p:nvPr/>
        </p:nvSpPr>
        <p:spPr bwMode="auto">
          <a:xfrm>
            <a:off x="755650" y="2492375"/>
            <a:ext cx="48958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∴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  <a:sym typeface="Symbol" charset="2"/>
              </a:rPr>
              <a:t>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 A 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＋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  <a:sym typeface="Symbol" charset="2"/>
              </a:rPr>
              <a:t>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 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B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180°</a:t>
            </a:r>
          </a:p>
          <a:p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(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两直线平行，同旁内角互补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)</a:t>
            </a:r>
          </a:p>
        </p:txBody>
      </p:sp>
      <p:sp>
        <p:nvSpPr>
          <p:cNvPr id="52249" name="Rectangle 25"/>
          <p:cNvSpPr>
            <a:spLocks noChangeArrowheads="1"/>
          </p:cNvSpPr>
          <p:nvPr/>
        </p:nvSpPr>
        <p:spPr bwMode="auto">
          <a:xfrm>
            <a:off x="755650" y="3573463"/>
            <a:ext cx="7632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即  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  <a:sym typeface="Symbol" charset="2"/>
              </a:rPr>
              <a:t>∠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B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 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180°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－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  <a:sym typeface="Symbol" charset="2"/>
              </a:rPr>
              <a:t>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 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A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180°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－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115°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65°</a:t>
            </a:r>
          </a:p>
        </p:txBody>
      </p:sp>
      <p:sp>
        <p:nvSpPr>
          <p:cNvPr id="52250" name="Rectangle 26"/>
          <p:cNvSpPr>
            <a:spLocks noChangeArrowheads="1"/>
          </p:cNvSpPr>
          <p:nvPr/>
        </p:nvSpPr>
        <p:spPr bwMode="auto">
          <a:xfrm>
            <a:off x="900113" y="4149725"/>
            <a:ext cx="35274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800">
                <a:solidFill>
                  <a:srgbClr val="000000"/>
                </a:solidFill>
                <a:ea typeface="华文中宋" charset="-122"/>
                <a:sym typeface="Symbol" charset="2"/>
              </a:rPr>
              <a:t>∵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AD∥BC 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（已知） </a:t>
            </a:r>
          </a:p>
        </p:txBody>
      </p:sp>
      <p:sp>
        <p:nvSpPr>
          <p:cNvPr id="52251" name="Rectangle 27"/>
          <p:cNvSpPr>
            <a:spLocks noChangeArrowheads="1"/>
          </p:cNvSpPr>
          <p:nvPr/>
        </p:nvSpPr>
        <p:spPr bwMode="auto">
          <a:xfrm>
            <a:off x="971550" y="4652963"/>
            <a:ext cx="57610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∴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  <a:sym typeface="Symbol" charset="2"/>
              </a:rPr>
              <a:t>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 D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＋ 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  <a:sym typeface="Symbol" charset="2"/>
              </a:rPr>
              <a:t>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 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C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180°</a:t>
            </a:r>
          </a:p>
          <a:p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（两直线平行，同旁内角互补）</a:t>
            </a:r>
          </a:p>
        </p:txBody>
      </p:sp>
      <p:sp>
        <p:nvSpPr>
          <p:cNvPr id="52252" name="Rectangle 28"/>
          <p:cNvSpPr>
            <a:spLocks noChangeArrowheads="1"/>
          </p:cNvSpPr>
          <p:nvPr/>
        </p:nvSpPr>
        <p:spPr bwMode="auto">
          <a:xfrm>
            <a:off x="1042988" y="5516563"/>
            <a:ext cx="73453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即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  <a:sym typeface="Symbol" charset="2"/>
              </a:rPr>
              <a:t>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 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C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180°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－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  <a:sym typeface="Symbol" charset="2"/>
              </a:rPr>
              <a:t>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 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D 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180°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－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100°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80°</a:t>
            </a:r>
          </a:p>
        </p:txBody>
      </p:sp>
      <p:sp>
        <p:nvSpPr>
          <p:cNvPr id="52253" name="Rectangle 29"/>
          <p:cNvSpPr>
            <a:spLocks noChangeArrowheads="1"/>
          </p:cNvSpPr>
          <p:nvPr/>
        </p:nvSpPr>
        <p:spPr bwMode="auto">
          <a:xfrm>
            <a:off x="971550" y="6021388"/>
            <a:ext cx="6765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答：梯形的另外两个角分别为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65°</a:t>
            </a:r>
            <a:r>
              <a:rPr kumimoji="1" lang="zh-CN" altLang="en-US" sz="2800">
                <a:solidFill>
                  <a:srgbClr val="000000"/>
                </a:solidFill>
                <a:ea typeface="华文中宋" charset="-122"/>
              </a:rPr>
              <a:t>、</a:t>
            </a:r>
            <a:r>
              <a:rPr kumimoji="1" lang="en-US" altLang="zh-CN" sz="2800">
                <a:solidFill>
                  <a:srgbClr val="000000"/>
                </a:solidFill>
                <a:ea typeface="华文中宋" charset="-122"/>
              </a:rPr>
              <a:t>80° </a:t>
            </a:r>
          </a:p>
        </p:txBody>
      </p:sp>
      <p:sp>
        <p:nvSpPr>
          <p:cNvPr id="12309" name="Rectangle 30"/>
          <p:cNvSpPr>
            <a:spLocks noGrp="1" noChangeArrowheads="1"/>
          </p:cNvSpPr>
          <p:nvPr>
            <p:ph type="title" idx="4294967295"/>
          </p:nvPr>
        </p:nvSpPr>
        <p:spPr>
          <a:xfrm>
            <a:off x="612775" y="620713"/>
            <a:ext cx="7920038" cy="1143000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例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、如图有一块梯形的玻璃，已知量得∠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115°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D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100°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，请你想一想，梯形的另外两个角各是多少度。</a:t>
            </a:r>
          </a:p>
        </p:txBody>
      </p:sp>
    </p:spTree>
    <p:extLst>
      <p:ext uri="{BB962C8B-B14F-4D97-AF65-F5344CB8AC3E}">
        <p14:creationId xmlns:p14="http://schemas.microsoft.com/office/powerpoint/2010/main" val="170915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0" grpId="0"/>
      <p:bldP spid="52248" grpId="0"/>
      <p:bldP spid="52249" grpId="0"/>
      <p:bldP spid="52250" grpId="0"/>
      <p:bldP spid="52251" grpId="0"/>
      <p:bldP spid="52252" grpId="0"/>
      <p:bldP spid="522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Line 6"/>
          <p:cNvSpPr>
            <a:spLocks noChangeShapeType="1"/>
          </p:cNvSpPr>
          <p:nvPr/>
        </p:nvSpPr>
        <p:spPr bwMode="auto">
          <a:xfrm flipH="1">
            <a:off x="6372225" y="2852738"/>
            <a:ext cx="576263" cy="10080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Line 8"/>
          <p:cNvSpPr>
            <a:spLocks noChangeShapeType="1"/>
          </p:cNvSpPr>
          <p:nvPr/>
        </p:nvSpPr>
        <p:spPr bwMode="auto">
          <a:xfrm>
            <a:off x="5076825" y="3860800"/>
            <a:ext cx="12954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6" name="Line 9"/>
          <p:cNvSpPr>
            <a:spLocks noChangeShapeType="1"/>
          </p:cNvSpPr>
          <p:nvPr/>
        </p:nvSpPr>
        <p:spPr bwMode="auto">
          <a:xfrm>
            <a:off x="6948488" y="2852738"/>
            <a:ext cx="11525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7" name="Line 10"/>
          <p:cNvSpPr>
            <a:spLocks noChangeShapeType="1"/>
          </p:cNvSpPr>
          <p:nvPr/>
        </p:nvSpPr>
        <p:spPr bwMode="auto">
          <a:xfrm flipH="1">
            <a:off x="6804025" y="3500438"/>
            <a:ext cx="576263" cy="1008062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Line 11"/>
          <p:cNvSpPr>
            <a:spLocks noChangeShapeType="1"/>
          </p:cNvSpPr>
          <p:nvPr/>
        </p:nvSpPr>
        <p:spPr bwMode="auto">
          <a:xfrm>
            <a:off x="5148263" y="4508500"/>
            <a:ext cx="1655762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Line 12"/>
          <p:cNvSpPr>
            <a:spLocks noChangeShapeType="1"/>
          </p:cNvSpPr>
          <p:nvPr/>
        </p:nvSpPr>
        <p:spPr bwMode="auto">
          <a:xfrm>
            <a:off x="7380288" y="3500438"/>
            <a:ext cx="720725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Line 14"/>
          <p:cNvSpPr>
            <a:spLocks noChangeShapeType="1"/>
          </p:cNvSpPr>
          <p:nvPr/>
        </p:nvSpPr>
        <p:spPr bwMode="auto">
          <a:xfrm>
            <a:off x="5148263" y="4149725"/>
            <a:ext cx="1439862" cy="0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Line 15"/>
          <p:cNvSpPr>
            <a:spLocks noChangeShapeType="1"/>
          </p:cNvSpPr>
          <p:nvPr/>
        </p:nvSpPr>
        <p:spPr bwMode="auto">
          <a:xfrm flipV="1">
            <a:off x="6588125" y="3213100"/>
            <a:ext cx="504825" cy="936625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Line 16"/>
          <p:cNvSpPr>
            <a:spLocks noChangeShapeType="1"/>
          </p:cNvSpPr>
          <p:nvPr/>
        </p:nvSpPr>
        <p:spPr bwMode="auto">
          <a:xfrm>
            <a:off x="7092950" y="3213100"/>
            <a:ext cx="863600" cy="0"/>
          </a:xfrm>
          <a:prstGeom prst="line">
            <a:avLst/>
          </a:prstGeom>
          <a:noFill/>
          <a:ln w="38100">
            <a:solidFill>
              <a:srgbClr val="FF00FF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Freeform 17"/>
          <p:cNvSpPr>
            <a:spLocks/>
          </p:cNvSpPr>
          <p:nvPr/>
        </p:nvSpPr>
        <p:spPr bwMode="auto">
          <a:xfrm>
            <a:off x="6300788" y="3897313"/>
            <a:ext cx="431800" cy="252412"/>
          </a:xfrm>
          <a:custGeom>
            <a:avLst/>
            <a:gdLst>
              <a:gd name="T0" fmla="*/ 0 w 226"/>
              <a:gd name="T1" fmla="*/ 159 h 159"/>
              <a:gd name="T2" fmla="*/ 90 w 226"/>
              <a:gd name="T3" fmla="*/ 23 h 159"/>
              <a:gd name="T4" fmla="*/ 226 w 226"/>
              <a:gd name="T5" fmla="*/ 23 h 159"/>
              <a:gd name="T6" fmla="*/ 0 60000 65536"/>
              <a:gd name="T7" fmla="*/ 0 60000 65536"/>
              <a:gd name="T8" fmla="*/ 0 60000 65536"/>
              <a:gd name="T9" fmla="*/ 0 w 226"/>
              <a:gd name="T10" fmla="*/ 0 h 159"/>
              <a:gd name="T11" fmla="*/ 226 w 226"/>
              <a:gd name="T12" fmla="*/ 159 h 1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6" h="159">
                <a:moveTo>
                  <a:pt x="0" y="159"/>
                </a:moveTo>
                <a:cubicBezTo>
                  <a:pt x="26" y="102"/>
                  <a:pt x="53" y="46"/>
                  <a:pt x="90" y="23"/>
                </a:cubicBezTo>
                <a:cubicBezTo>
                  <a:pt x="127" y="0"/>
                  <a:pt x="203" y="23"/>
                  <a:pt x="226" y="23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3324" name="Freeform 18"/>
          <p:cNvSpPr>
            <a:spLocks/>
          </p:cNvSpPr>
          <p:nvPr/>
        </p:nvSpPr>
        <p:spPr bwMode="auto">
          <a:xfrm rot="10633079">
            <a:off x="6948488" y="3213100"/>
            <a:ext cx="431800" cy="252413"/>
          </a:xfrm>
          <a:custGeom>
            <a:avLst/>
            <a:gdLst>
              <a:gd name="T0" fmla="*/ 0 w 226"/>
              <a:gd name="T1" fmla="*/ 159 h 159"/>
              <a:gd name="T2" fmla="*/ 90 w 226"/>
              <a:gd name="T3" fmla="*/ 23 h 159"/>
              <a:gd name="T4" fmla="*/ 226 w 226"/>
              <a:gd name="T5" fmla="*/ 23 h 159"/>
              <a:gd name="T6" fmla="*/ 0 60000 65536"/>
              <a:gd name="T7" fmla="*/ 0 60000 65536"/>
              <a:gd name="T8" fmla="*/ 0 60000 65536"/>
              <a:gd name="T9" fmla="*/ 0 w 226"/>
              <a:gd name="T10" fmla="*/ 0 h 159"/>
              <a:gd name="T11" fmla="*/ 226 w 226"/>
              <a:gd name="T12" fmla="*/ 159 h 15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26" h="159">
                <a:moveTo>
                  <a:pt x="0" y="159"/>
                </a:moveTo>
                <a:cubicBezTo>
                  <a:pt x="26" y="102"/>
                  <a:pt x="53" y="46"/>
                  <a:pt x="90" y="23"/>
                </a:cubicBezTo>
                <a:cubicBezTo>
                  <a:pt x="127" y="0"/>
                  <a:pt x="203" y="23"/>
                  <a:pt x="226" y="23"/>
                </a:cubicBezTo>
              </a:path>
            </a:pathLst>
          </a:custGeom>
          <a:noFill/>
          <a:ln w="381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3325" name="Text Box 19"/>
          <p:cNvSpPr txBox="1">
            <a:spLocks noChangeArrowheads="1"/>
          </p:cNvSpPr>
          <p:nvPr/>
        </p:nvSpPr>
        <p:spPr bwMode="auto">
          <a:xfrm>
            <a:off x="6227763" y="4040188"/>
            <a:ext cx="4333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/>
              <a:t>B</a:t>
            </a:r>
          </a:p>
        </p:txBody>
      </p:sp>
      <p:sp>
        <p:nvSpPr>
          <p:cNvPr id="13326" name="Text Box 20"/>
          <p:cNvSpPr txBox="1">
            <a:spLocks noChangeArrowheads="1"/>
          </p:cNvSpPr>
          <p:nvPr/>
        </p:nvSpPr>
        <p:spPr bwMode="auto">
          <a:xfrm>
            <a:off x="6875463" y="2744788"/>
            <a:ext cx="4333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/>
              <a:t>C</a:t>
            </a:r>
          </a:p>
        </p:txBody>
      </p:sp>
      <p:sp>
        <p:nvSpPr>
          <p:cNvPr id="13327" name="Text Box 21"/>
          <p:cNvSpPr txBox="1">
            <a:spLocks noChangeArrowheads="1"/>
          </p:cNvSpPr>
          <p:nvPr/>
        </p:nvSpPr>
        <p:spPr bwMode="auto">
          <a:xfrm>
            <a:off x="4643438" y="3933825"/>
            <a:ext cx="4333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/>
              <a:t>A</a:t>
            </a:r>
          </a:p>
        </p:txBody>
      </p:sp>
      <p:sp>
        <p:nvSpPr>
          <p:cNvPr id="13328" name="Text Box 22"/>
          <p:cNvSpPr txBox="1">
            <a:spLocks noChangeArrowheads="1"/>
          </p:cNvSpPr>
          <p:nvPr/>
        </p:nvSpPr>
        <p:spPr bwMode="auto">
          <a:xfrm>
            <a:off x="7956550" y="2852738"/>
            <a:ext cx="4333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/>
              <a:t>D</a:t>
            </a:r>
          </a:p>
        </p:txBody>
      </p:sp>
      <p:grpSp>
        <p:nvGrpSpPr>
          <p:cNvPr id="2" name="Group 37"/>
          <p:cNvGrpSpPr>
            <a:grpSpLocks/>
          </p:cNvGrpSpPr>
          <p:nvPr/>
        </p:nvGrpSpPr>
        <p:grpSpPr bwMode="auto">
          <a:xfrm>
            <a:off x="4643438" y="3573463"/>
            <a:ext cx="719137" cy="720725"/>
            <a:chOff x="1655" y="3203"/>
            <a:chExt cx="453" cy="454"/>
          </a:xfrm>
        </p:grpSpPr>
        <p:sp>
          <p:nvSpPr>
            <p:cNvPr id="13330" name="Oval 38"/>
            <p:cNvSpPr>
              <a:spLocks noChangeArrowheads="1"/>
            </p:cNvSpPr>
            <p:nvPr/>
          </p:nvSpPr>
          <p:spPr bwMode="auto">
            <a:xfrm>
              <a:off x="1655" y="3475"/>
              <a:ext cx="181" cy="18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3331" name="Oval 39"/>
            <p:cNvSpPr>
              <a:spLocks noChangeArrowheads="1"/>
            </p:cNvSpPr>
            <p:nvPr/>
          </p:nvSpPr>
          <p:spPr bwMode="auto">
            <a:xfrm>
              <a:off x="1927" y="3475"/>
              <a:ext cx="181" cy="18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3332" name="Oval 40"/>
            <p:cNvSpPr>
              <a:spLocks noChangeArrowheads="1"/>
            </p:cNvSpPr>
            <p:nvPr/>
          </p:nvSpPr>
          <p:spPr bwMode="auto">
            <a:xfrm>
              <a:off x="1837" y="3203"/>
              <a:ext cx="136" cy="13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3333" name="Line 41"/>
            <p:cNvSpPr>
              <a:spLocks noChangeShapeType="1"/>
            </p:cNvSpPr>
            <p:nvPr/>
          </p:nvSpPr>
          <p:spPr bwMode="auto">
            <a:xfrm>
              <a:off x="1791" y="3566"/>
              <a:ext cx="22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4" name="Line 42"/>
            <p:cNvSpPr>
              <a:spLocks noChangeShapeType="1"/>
            </p:cNvSpPr>
            <p:nvPr/>
          </p:nvSpPr>
          <p:spPr bwMode="auto">
            <a:xfrm>
              <a:off x="1973" y="3385"/>
              <a:ext cx="45" cy="18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5" name="Line 43"/>
            <p:cNvSpPr>
              <a:spLocks noChangeShapeType="1"/>
            </p:cNvSpPr>
            <p:nvPr/>
          </p:nvSpPr>
          <p:spPr bwMode="auto">
            <a:xfrm>
              <a:off x="1882" y="3339"/>
              <a:ext cx="91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6" name="Line 44"/>
            <p:cNvSpPr>
              <a:spLocks noChangeShapeType="1"/>
            </p:cNvSpPr>
            <p:nvPr/>
          </p:nvSpPr>
          <p:spPr bwMode="auto">
            <a:xfrm flipH="1">
              <a:off x="1746" y="3339"/>
              <a:ext cx="136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7" name="Line 45"/>
            <p:cNvSpPr>
              <a:spLocks noChangeShapeType="1"/>
            </p:cNvSpPr>
            <p:nvPr/>
          </p:nvSpPr>
          <p:spPr bwMode="auto">
            <a:xfrm>
              <a:off x="1837" y="3430"/>
              <a:ext cx="90" cy="4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38" name="Line 46"/>
            <p:cNvSpPr>
              <a:spLocks noChangeShapeType="1"/>
            </p:cNvSpPr>
            <p:nvPr/>
          </p:nvSpPr>
          <p:spPr bwMode="auto">
            <a:xfrm flipH="1">
              <a:off x="1882" y="3475"/>
              <a:ext cx="45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210" name="Text Box 58"/>
          <p:cNvSpPr txBox="1">
            <a:spLocks noChangeArrowheads="1"/>
          </p:cNvSpPr>
          <p:nvPr/>
        </p:nvSpPr>
        <p:spPr bwMode="auto">
          <a:xfrm>
            <a:off x="827088" y="3141663"/>
            <a:ext cx="2520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华文中宋" charset="-122"/>
                <a:ea typeface="华文中宋" charset="-122"/>
              </a:rPr>
              <a:t>解∵</a:t>
            </a:r>
            <a:r>
              <a:rPr lang="en-US" altLang="zh-CN" sz="2800" b="1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AB∥CD</a:t>
            </a:r>
          </a:p>
        </p:txBody>
      </p:sp>
      <p:sp>
        <p:nvSpPr>
          <p:cNvPr id="49211" name="Text Box 59"/>
          <p:cNvSpPr txBox="1">
            <a:spLocks noChangeArrowheads="1"/>
          </p:cNvSpPr>
          <p:nvPr/>
        </p:nvSpPr>
        <p:spPr bwMode="auto">
          <a:xfrm>
            <a:off x="3203575" y="3068638"/>
            <a:ext cx="29511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3333CC"/>
                </a:solidFill>
              </a:rPr>
              <a:t>（已知）</a:t>
            </a:r>
          </a:p>
        </p:txBody>
      </p:sp>
      <p:sp>
        <p:nvSpPr>
          <p:cNvPr id="49212" name="Text Box 60"/>
          <p:cNvSpPr txBox="1">
            <a:spLocks noChangeArrowheads="1"/>
          </p:cNvSpPr>
          <p:nvPr/>
        </p:nvSpPr>
        <p:spPr bwMode="auto">
          <a:xfrm>
            <a:off x="1258888" y="4076700"/>
            <a:ext cx="23764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∴∠B=∠C</a:t>
            </a:r>
          </a:p>
        </p:txBody>
      </p:sp>
      <p:sp>
        <p:nvSpPr>
          <p:cNvPr id="49213" name="Text Box 61"/>
          <p:cNvSpPr txBox="1">
            <a:spLocks noChangeArrowheads="1"/>
          </p:cNvSpPr>
          <p:nvPr/>
        </p:nvSpPr>
        <p:spPr bwMode="auto">
          <a:xfrm>
            <a:off x="3059113" y="4508500"/>
            <a:ext cx="46085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(</a:t>
            </a:r>
            <a:r>
              <a:rPr lang="zh-CN" altLang="en-US" sz="28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两直线平行，内错角相等</a:t>
            </a:r>
            <a:r>
              <a:rPr lang="en-US" altLang="zh-CN" sz="28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)</a:t>
            </a:r>
          </a:p>
        </p:txBody>
      </p:sp>
      <p:sp>
        <p:nvSpPr>
          <p:cNvPr id="49214" name="Text Box 62"/>
          <p:cNvSpPr txBox="1">
            <a:spLocks noChangeArrowheads="1"/>
          </p:cNvSpPr>
          <p:nvPr/>
        </p:nvSpPr>
        <p:spPr bwMode="auto">
          <a:xfrm>
            <a:off x="1042988" y="5141913"/>
            <a:ext cx="2808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又∵∠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B=142°</a:t>
            </a:r>
          </a:p>
        </p:txBody>
      </p:sp>
      <p:sp>
        <p:nvSpPr>
          <p:cNvPr id="49215" name="Text Box 63"/>
          <p:cNvSpPr txBox="1">
            <a:spLocks noChangeArrowheads="1"/>
          </p:cNvSpPr>
          <p:nvPr/>
        </p:nvSpPr>
        <p:spPr bwMode="auto">
          <a:xfrm>
            <a:off x="1331913" y="5862638"/>
            <a:ext cx="50403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∴∠C=∠B=142°</a:t>
            </a:r>
          </a:p>
        </p:txBody>
      </p:sp>
      <p:sp>
        <p:nvSpPr>
          <p:cNvPr id="49216" name="Text Box 64"/>
          <p:cNvSpPr txBox="1">
            <a:spLocks noChangeArrowheads="1"/>
          </p:cNvSpPr>
          <p:nvPr/>
        </p:nvSpPr>
        <p:spPr bwMode="auto">
          <a:xfrm>
            <a:off x="3203575" y="5126038"/>
            <a:ext cx="18716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华文中宋" charset="-122"/>
                <a:ea typeface="华文中宋" charset="-122"/>
              </a:rPr>
              <a:t>（已知）</a:t>
            </a:r>
          </a:p>
        </p:txBody>
      </p:sp>
      <p:sp>
        <p:nvSpPr>
          <p:cNvPr id="49217" name="Text Box 65"/>
          <p:cNvSpPr txBox="1">
            <a:spLocks noChangeArrowheads="1"/>
          </p:cNvSpPr>
          <p:nvPr/>
        </p:nvSpPr>
        <p:spPr bwMode="auto">
          <a:xfrm>
            <a:off x="4140200" y="58023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333CC"/>
                </a:solidFill>
                <a:latin typeface="华文中宋" charset="-122"/>
                <a:ea typeface="华文中宋" charset="-122"/>
              </a:rPr>
              <a:t>（等量代换）</a:t>
            </a:r>
          </a:p>
        </p:txBody>
      </p:sp>
      <p:sp>
        <p:nvSpPr>
          <p:cNvPr id="13347" name="Rectangle 66"/>
          <p:cNvSpPr>
            <a:spLocks noGrp="1" noChangeArrowheads="1"/>
          </p:cNvSpPr>
          <p:nvPr>
            <p:ph type="title" idx="4294967295"/>
          </p:nvPr>
        </p:nvSpPr>
        <p:spPr>
          <a:xfrm>
            <a:off x="673100" y="561975"/>
            <a:ext cx="7786688" cy="2362200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练习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、一自行车运动员在一条公路上骑车，两次拐弯后，和原来的方向相同（即拐弯前后的两条路互相平行），若测得第一次拐弯的∠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是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142°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，则第二次拐弯的∠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C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应是多少度才合理？为什么？</a:t>
            </a:r>
            <a:b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</a:br>
            <a:endParaRPr lang="zh-CN" altLang="en-US" sz="2800">
              <a:solidFill>
                <a:srgbClr val="000000"/>
              </a:solidFill>
              <a:latin typeface="华文中宋" charset="-122"/>
              <a:ea typeface="华文中宋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438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1.11111E-6 L 0.16562 -1.1111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344 -0.00023 L 0.22864 -0.1261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60" y="-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64 -0.12616 L 0.55937 -0.1261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10" grpId="0"/>
      <p:bldP spid="49212" grpId="0"/>
      <p:bldP spid="49213" grpId="0"/>
      <p:bldP spid="49214" grpId="0"/>
      <p:bldP spid="49215" grpId="0"/>
      <p:bldP spid="49216" grpId="0"/>
      <p:bldP spid="492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611188" y="1854200"/>
            <a:ext cx="8135937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①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两直线被第三条直线所截，同位角相等。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②两直线平行，同旁内角相等。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③“内错角相等，两直线平行”是平行线的性质。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④“两直线平行，同旁内角互补”是平行线的性质。</a:t>
            </a: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7235825" y="1557338"/>
            <a:ext cx="8651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>
                <a:solidFill>
                  <a:srgbClr val="FF0066"/>
                </a:solidFill>
              </a:rPr>
              <a:t>×</a:t>
            </a: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1763713" y="4078288"/>
            <a:ext cx="7921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>
                <a:solidFill>
                  <a:srgbClr val="FF0066"/>
                </a:solidFill>
              </a:rPr>
              <a:t>√</a:t>
            </a: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7667625" y="2925763"/>
            <a:ext cx="863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>
                <a:solidFill>
                  <a:srgbClr val="FF0066"/>
                </a:solidFill>
              </a:rPr>
              <a:t>×</a:t>
            </a:r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5580063" y="2205038"/>
            <a:ext cx="23399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>
                <a:solidFill>
                  <a:srgbClr val="FF0066"/>
                </a:solidFill>
              </a:rPr>
              <a:t>×</a:t>
            </a:r>
          </a:p>
        </p:txBody>
      </p:sp>
      <p:sp>
        <p:nvSpPr>
          <p:cNvPr id="14343" name="Rectangle 11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692150"/>
            <a:ext cx="6264275" cy="649288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2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练习</a:t>
            </a:r>
            <a:r>
              <a:rPr lang="en-US" altLang="zh-CN" sz="32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32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，判断下列语句是否正确</a:t>
            </a:r>
          </a:p>
        </p:txBody>
      </p:sp>
    </p:spTree>
    <p:extLst>
      <p:ext uri="{BB962C8B-B14F-4D97-AF65-F5344CB8AC3E}">
        <p14:creationId xmlns:p14="http://schemas.microsoft.com/office/powerpoint/2010/main" val="148366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  <p:bldP spid="55304" grpId="0"/>
      <p:bldP spid="55305" grpId="0"/>
      <p:bldP spid="553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611188" y="1052513"/>
            <a:ext cx="8208962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4000" b="1">
                <a:solidFill>
                  <a:srgbClr val="000000"/>
                </a:solidFill>
                <a:latin typeface="Times New Roman" charset="0"/>
                <a:ea typeface="方正姚体" charset="0"/>
              </a:rPr>
              <a:t>同位角相等</a:t>
            </a:r>
          </a:p>
          <a:p>
            <a:r>
              <a:rPr kumimoji="1" lang="zh-CN" altLang="en-US" sz="4000" b="1">
                <a:solidFill>
                  <a:srgbClr val="000000"/>
                </a:solidFill>
                <a:latin typeface="Times New Roman" charset="0"/>
                <a:ea typeface="方正姚体" charset="0"/>
              </a:rPr>
              <a:t>内错角相等</a:t>
            </a:r>
          </a:p>
          <a:p>
            <a:r>
              <a:rPr kumimoji="1" lang="zh-CN" altLang="en-US" sz="4000" b="1">
                <a:solidFill>
                  <a:srgbClr val="000000"/>
                </a:solidFill>
                <a:latin typeface="Times New Roman" charset="0"/>
                <a:ea typeface="方正姚体" charset="0"/>
              </a:rPr>
              <a:t>同旁内角互补</a:t>
            </a:r>
            <a:endParaRPr kumimoji="1" lang="zh-CN" altLang="en-US" sz="360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73731" name="AutoShape 3"/>
          <p:cNvSpPr>
            <a:spLocks/>
          </p:cNvSpPr>
          <p:nvPr/>
        </p:nvSpPr>
        <p:spPr bwMode="auto">
          <a:xfrm>
            <a:off x="3779838" y="2924175"/>
            <a:ext cx="504825" cy="1871663"/>
          </a:xfrm>
          <a:prstGeom prst="rightBrace">
            <a:avLst>
              <a:gd name="adj1" fmla="val 30896"/>
              <a:gd name="adj2" fmla="val 50000"/>
            </a:avLst>
          </a:prstGeom>
          <a:noFill/>
          <a:ln w="50800" cap="sq">
            <a:solidFill>
              <a:srgbClr val="0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73732" name="Oval 4"/>
          <p:cNvSpPr>
            <a:spLocks noChangeArrowheads="1"/>
          </p:cNvSpPr>
          <p:nvPr/>
        </p:nvSpPr>
        <p:spPr bwMode="auto">
          <a:xfrm>
            <a:off x="5219700" y="3230563"/>
            <a:ext cx="3816350" cy="990600"/>
          </a:xfrm>
          <a:prstGeom prst="ellipse">
            <a:avLst/>
          </a:prstGeom>
          <a:solidFill>
            <a:srgbClr val="BBE0E3"/>
          </a:solidFill>
          <a:ln w="12700" cap="sq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4000" b="1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  <a:ea typeface="方正姚体" charset="0"/>
              </a:rPr>
              <a:t>两直线平行</a:t>
            </a:r>
            <a:endParaRPr kumimoji="1" lang="zh-CN" altLang="en-US" sz="360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73733" name="Oval 5"/>
          <p:cNvSpPr>
            <a:spLocks noChangeArrowheads="1"/>
          </p:cNvSpPr>
          <p:nvPr/>
        </p:nvSpPr>
        <p:spPr bwMode="auto">
          <a:xfrm>
            <a:off x="4067175" y="2565400"/>
            <a:ext cx="2133600" cy="6858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5400" b="1">
                <a:solidFill>
                  <a:srgbClr val="000000"/>
                </a:solidFill>
                <a:latin typeface="Times New Roman" charset="0"/>
                <a:ea typeface="方正舒体" charset="0"/>
              </a:rPr>
              <a:t>判定</a:t>
            </a:r>
            <a:endParaRPr kumimoji="1" lang="zh-CN" altLang="en-US" sz="5400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73734" name="Oval 6"/>
          <p:cNvSpPr>
            <a:spLocks noChangeArrowheads="1"/>
          </p:cNvSpPr>
          <p:nvPr/>
        </p:nvSpPr>
        <p:spPr bwMode="auto">
          <a:xfrm>
            <a:off x="4356100" y="4103688"/>
            <a:ext cx="1676400" cy="838200"/>
          </a:xfrm>
          <a:prstGeom prst="ellipse">
            <a:avLst/>
          </a:prstGeom>
          <a:noFill/>
          <a:ln w="12700" cap="sq">
            <a:noFill/>
            <a:round/>
            <a:headEnd type="none" w="sm" len="sm"/>
            <a:tailEnd type="none" w="sm" len="sm"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r>
              <a:rPr kumimoji="1" lang="zh-CN" altLang="en-US" sz="54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方正舒体" charset="0"/>
              </a:rPr>
              <a:t>性质</a:t>
            </a:r>
            <a:endParaRPr kumimoji="1" lang="zh-CN" altLang="en-US" sz="5400">
              <a:solidFill>
                <a:srgbClr val="000000"/>
              </a:solidFill>
              <a:latin typeface="Times New Roman" charset="0"/>
            </a:endParaRPr>
          </a:p>
        </p:txBody>
      </p:sp>
      <p:pic>
        <p:nvPicPr>
          <p:cNvPr id="73735" name="Picture 7" descr="004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75" y="3860800"/>
            <a:ext cx="1296988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1476375" y="1125538"/>
            <a:ext cx="23749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D60093"/>
                </a:solidFill>
                <a:ea typeface="华文行楷" charset="-122"/>
              </a:rPr>
              <a:t>已知</a:t>
            </a: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6011863" y="1125538"/>
            <a:ext cx="230505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D60093"/>
                </a:solidFill>
                <a:ea typeface="华文行楷" charset="-122"/>
              </a:rPr>
              <a:t>结论</a:t>
            </a:r>
          </a:p>
        </p:txBody>
      </p:sp>
      <p:sp>
        <p:nvSpPr>
          <p:cNvPr id="73738" name="AutoShape 10"/>
          <p:cNvSpPr>
            <a:spLocks noChangeArrowheads="1"/>
          </p:cNvSpPr>
          <p:nvPr/>
        </p:nvSpPr>
        <p:spPr bwMode="auto">
          <a:xfrm>
            <a:off x="6372225" y="1916113"/>
            <a:ext cx="792163" cy="863600"/>
          </a:xfrm>
          <a:prstGeom prst="downArrow">
            <a:avLst>
              <a:gd name="adj1" fmla="val 50000"/>
              <a:gd name="adj2" fmla="val 27254"/>
            </a:avLst>
          </a:prstGeom>
          <a:solidFill>
            <a:srgbClr val="FF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1403350" y="5661025"/>
            <a:ext cx="23050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D60093"/>
                </a:solidFill>
                <a:ea typeface="华文行楷" charset="-122"/>
              </a:rPr>
              <a:t>结论</a:t>
            </a:r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6227763" y="5268913"/>
            <a:ext cx="2376487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D60093"/>
                </a:solidFill>
                <a:ea typeface="华文行楷" charset="-122"/>
              </a:rPr>
              <a:t>已知</a:t>
            </a:r>
          </a:p>
        </p:txBody>
      </p:sp>
      <p:pic>
        <p:nvPicPr>
          <p:cNvPr id="73743" name="Picture 15" descr="004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498975" y="3357563"/>
            <a:ext cx="12969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44" name="AutoShape 16"/>
          <p:cNvSpPr>
            <a:spLocks noChangeArrowheads="1"/>
          </p:cNvSpPr>
          <p:nvPr/>
        </p:nvSpPr>
        <p:spPr bwMode="auto">
          <a:xfrm rot="10800000">
            <a:off x="1763713" y="4797425"/>
            <a:ext cx="792162" cy="863600"/>
          </a:xfrm>
          <a:prstGeom prst="downArrow">
            <a:avLst>
              <a:gd name="adj1" fmla="val 50000"/>
              <a:gd name="adj2" fmla="val 27255"/>
            </a:avLst>
          </a:prstGeom>
          <a:solidFill>
            <a:srgbClr val="FF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73745" name="AutoShape 17"/>
          <p:cNvSpPr>
            <a:spLocks noChangeArrowheads="1"/>
          </p:cNvSpPr>
          <p:nvPr/>
        </p:nvSpPr>
        <p:spPr bwMode="auto">
          <a:xfrm rot="10800000">
            <a:off x="6516688" y="4365625"/>
            <a:ext cx="792162" cy="863600"/>
          </a:xfrm>
          <a:prstGeom prst="downArrow">
            <a:avLst>
              <a:gd name="adj1" fmla="val 50000"/>
              <a:gd name="adj2" fmla="val 27255"/>
            </a:avLst>
          </a:prstGeom>
          <a:solidFill>
            <a:srgbClr val="FF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73746" name="AutoShape 18"/>
          <p:cNvSpPr>
            <a:spLocks noChangeArrowheads="1"/>
          </p:cNvSpPr>
          <p:nvPr/>
        </p:nvSpPr>
        <p:spPr bwMode="auto">
          <a:xfrm>
            <a:off x="1763713" y="1916113"/>
            <a:ext cx="792162" cy="863600"/>
          </a:xfrm>
          <a:prstGeom prst="downArrow">
            <a:avLst>
              <a:gd name="adj1" fmla="val 50000"/>
              <a:gd name="adj2" fmla="val 27255"/>
            </a:avLst>
          </a:prstGeom>
          <a:solidFill>
            <a:srgbClr val="FF00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 sz="2800">
              <a:ea typeface="华文中宋" charset="-122"/>
            </a:endParaRPr>
          </a:p>
        </p:txBody>
      </p:sp>
      <p:sp>
        <p:nvSpPr>
          <p:cNvPr id="15377" name="Rectangle 19"/>
          <p:cNvSpPr>
            <a:spLocks noGrp="1" noChangeArrowheads="1"/>
          </p:cNvSpPr>
          <p:nvPr>
            <p:ph type="title" idx="4294967295"/>
          </p:nvPr>
        </p:nvSpPr>
        <p:spPr>
          <a:xfrm>
            <a:off x="1258888" y="404813"/>
            <a:ext cx="6897687" cy="706437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4000">
                <a:ea typeface="华文中宋" charset="-122"/>
              </a:rPr>
              <a:t>平行线的性质与判定的区别：</a:t>
            </a:r>
          </a:p>
        </p:txBody>
      </p:sp>
    </p:spTree>
    <p:extLst>
      <p:ext uri="{BB962C8B-B14F-4D97-AF65-F5344CB8AC3E}">
        <p14:creationId xmlns:p14="http://schemas.microsoft.com/office/powerpoint/2010/main" val="155294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  <p:bldP spid="73732" grpId="0" animBg="1"/>
      <p:bldP spid="73733" grpId="0" autoUpdateAnimBg="0"/>
      <p:bldP spid="73734" grpId="0" autoUpdateAnimBg="0"/>
      <p:bldP spid="73736" grpId="0"/>
      <p:bldP spid="73737" grpId="0"/>
      <p:bldP spid="73738" grpId="0" animBg="1"/>
      <p:bldP spid="73739" grpId="0"/>
      <p:bldP spid="73740" grpId="0"/>
      <p:bldP spid="73744" grpId="0" animBg="1"/>
      <p:bldP spid="73745" grpId="0" animBg="1"/>
      <p:bldP spid="737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3"/>
          <p:cNvSpPr txBox="1">
            <a:spLocks noChangeArrowheads="1"/>
          </p:cNvSpPr>
          <p:nvPr/>
        </p:nvSpPr>
        <p:spPr bwMode="auto">
          <a:xfrm>
            <a:off x="611188" y="1916113"/>
            <a:ext cx="4897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sz="2000"/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539750" y="1409700"/>
            <a:ext cx="3095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</a:rPr>
              <a:t>1</a:t>
            </a:r>
            <a:r>
              <a:rPr lang="zh-CN" altLang="en-US" sz="3200" b="1">
                <a:solidFill>
                  <a:srgbClr val="000000"/>
                </a:solidFill>
              </a:rPr>
              <a:t>、如图：</a:t>
            </a:r>
          </a:p>
        </p:txBody>
      </p:sp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504825" y="2122488"/>
            <a:ext cx="8675688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</a:rPr>
              <a:t>∵∠1</a:t>
            </a:r>
            <a:r>
              <a:rPr lang="zh-CN" altLang="en-US" sz="3200" b="1">
                <a:solidFill>
                  <a:srgbClr val="000000"/>
                </a:solidFill>
              </a:rPr>
              <a:t>＝∠</a:t>
            </a:r>
            <a:r>
              <a:rPr lang="en-US" altLang="zh-CN" sz="3200" b="1">
                <a:solidFill>
                  <a:srgbClr val="000000"/>
                </a:solidFill>
              </a:rPr>
              <a:t>2</a:t>
            </a:r>
            <a:r>
              <a:rPr lang="zh-CN" altLang="en-US" sz="3200" b="1">
                <a:solidFill>
                  <a:srgbClr val="000000"/>
                </a:solidFill>
              </a:rPr>
              <a:t>（　　　　）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∴</a:t>
            </a:r>
            <a:r>
              <a:rPr lang="en-US" altLang="zh-CN" sz="3200" b="1">
                <a:solidFill>
                  <a:srgbClr val="000000"/>
                </a:solidFill>
              </a:rPr>
              <a:t>AD∥</a:t>
            </a:r>
            <a:r>
              <a:rPr lang="zh-CN" altLang="en-US" sz="3200" b="1" u="sng">
                <a:solidFill>
                  <a:srgbClr val="000000"/>
                </a:solidFill>
              </a:rPr>
              <a:t>　　　</a:t>
            </a:r>
            <a:r>
              <a:rPr lang="zh-CN" altLang="en-US" sz="3200" b="1">
                <a:solidFill>
                  <a:srgbClr val="000000"/>
                </a:solidFill>
              </a:rPr>
              <a:t>（　　　　　　　　　　　　）</a:t>
            </a: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∴∠</a:t>
            </a:r>
            <a:r>
              <a:rPr lang="en-US" altLang="zh-CN" sz="3200" b="1">
                <a:solidFill>
                  <a:srgbClr val="000000"/>
                </a:solidFill>
              </a:rPr>
              <a:t>BCD</a:t>
            </a:r>
            <a:r>
              <a:rPr lang="zh-CN" altLang="en-US" sz="3200" b="1">
                <a:solidFill>
                  <a:srgbClr val="000000"/>
                </a:solidFill>
              </a:rPr>
              <a:t>＋</a:t>
            </a:r>
            <a:r>
              <a:rPr lang="zh-CN" altLang="en-US" sz="3200" b="1" u="sng">
                <a:solidFill>
                  <a:srgbClr val="000000"/>
                </a:solidFill>
              </a:rPr>
              <a:t>　　　</a:t>
            </a:r>
            <a:r>
              <a:rPr lang="zh-CN" altLang="en-US" sz="3200" b="1">
                <a:solidFill>
                  <a:srgbClr val="000000"/>
                </a:solidFill>
              </a:rPr>
              <a:t>＝</a:t>
            </a:r>
            <a:r>
              <a:rPr lang="en-US" altLang="zh-CN" sz="3200" b="1">
                <a:solidFill>
                  <a:srgbClr val="000000"/>
                </a:solidFill>
              </a:rPr>
              <a:t>180°</a:t>
            </a:r>
            <a:r>
              <a:rPr lang="zh-CN" altLang="en-US" sz="3200" b="1">
                <a:solidFill>
                  <a:srgbClr val="000000"/>
                </a:solidFill>
              </a:rPr>
              <a:t>（　　　　　　　　　　　　　　　）</a:t>
            </a:r>
          </a:p>
        </p:txBody>
      </p:sp>
      <p:grpSp>
        <p:nvGrpSpPr>
          <p:cNvPr id="16389" name="Group 21"/>
          <p:cNvGrpSpPr>
            <a:grpSpLocks/>
          </p:cNvGrpSpPr>
          <p:nvPr/>
        </p:nvGrpSpPr>
        <p:grpSpPr bwMode="auto">
          <a:xfrm>
            <a:off x="5292725" y="549275"/>
            <a:ext cx="3573463" cy="2019300"/>
            <a:chOff x="3334" y="346"/>
            <a:chExt cx="2251" cy="1272"/>
          </a:xfrm>
        </p:grpSpPr>
        <p:sp>
          <p:nvSpPr>
            <p:cNvPr id="16390" name="Line 6"/>
            <p:cNvSpPr>
              <a:spLocks noChangeShapeType="1"/>
            </p:cNvSpPr>
            <p:nvPr/>
          </p:nvSpPr>
          <p:spPr bwMode="auto">
            <a:xfrm>
              <a:off x="4195" y="572"/>
              <a:ext cx="816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1" name="Line 7"/>
            <p:cNvSpPr>
              <a:spLocks noChangeShapeType="1"/>
            </p:cNvSpPr>
            <p:nvPr/>
          </p:nvSpPr>
          <p:spPr bwMode="auto">
            <a:xfrm>
              <a:off x="4998" y="572"/>
              <a:ext cx="273" cy="77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2" name="Line 8"/>
            <p:cNvSpPr>
              <a:spLocks noChangeShapeType="1"/>
            </p:cNvSpPr>
            <p:nvPr/>
          </p:nvSpPr>
          <p:spPr bwMode="auto">
            <a:xfrm>
              <a:off x="3605" y="1337"/>
              <a:ext cx="1679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3" name="Line 9"/>
            <p:cNvSpPr>
              <a:spLocks noChangeShapeType="1"/>
            </p:cNvSpPr>
            <p:nvPr/>
          </p:nvSpPr>
          <p:spPr bwMode="auto">
            <a:xfrm flipH="1">
              <a:off x="3615" y="572"/>
              <a:ext cx="590" cy="77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4" name="Line 10"/>
            <p:cNvSpPr>
              <a:spLocks noChangeShapeType="1"/>
            </p:cNvSpPr>
            <p:nvPr/>
          </p:nvSpPr>
          <p:spPr bwMode="auto">
            <a:xfrm>
              <a:off x="4195" y="572"/>
              <a:ext cx="1089" cy="77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5" name="Text Box 12"/>
            <p:cNvSpPr txBox="1">
              <a:spLocks noChangeArrowheads="1"/>
            </p:cNvSpPr>
            <p:nvPr/>
          </p:nvSpPr>
          <p:spPr bwMode="auto">
            <a:xfrm>
              <a:off x="3878" y="346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A</a:t>
              </a:r>
            </a:p>
          </p:txBody>
        </p:sp>
        <p:sp>
          <p:nvSpPr>
            <p:cNvPr id="16396" name="Text Box 13"/>
            <p:cNvSpPr txBox="1">
              <a:spLocks noChangeArrowheads="1"/>
            </p:cNvSpPr>
            <p:nvPr/>
          </p:nvSpPr>
          <p:spPr bwMode="auto">
            <a:xfrm>
              <a:off x="3334" y="1162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B</a:t>
              </a:r>
            </a:p>
          </p:txBody>
        </p:sp>
        <p:sp>
          <p:nvSpPr>
            <p:cNvPr id="16397" name="Text Box 14"/>
            <p:cNvSpPr txBox="1">
              <a:spLocks noChangeArrowheads="1"/>
            </p:cNvSpPr>
            <p:nvPr/>
          </p:nvSpPr>
          <p:spPr bwMode="auto">
            <a:xfrm>
              <a:off x="5284" y="1253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C</a:t>
              </a:r>
            </a:p>
          </p:txBody>
        </p:sp>
        <p:sp>
          <p:nvSpPr>
            <p:cNvPr id="16398" name="Text Box 15"/>
            <p:cNvSpPr txBox="1">
              <a:spLocks noChangeArrowheads="1"/>
            </p:cNvSpPr>
            <p:nvPr/>
          </p:nvSpPr>
          <p:spPr bwMode="auto">
            <a:xfrm>
              <a:off x="5057" y="391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D</a:t>
              </a:r>
            </a:p>
          </p:txBody>
        </p:sp>
        <p:sp>
          <p:nvSpPr>
            <p:cNvPr id="16399" name="Freeform 17"/>
            <p:cNvSpPr>
              <a:spLocks/>
            </p:cNvSpPr>
            <p:nvPr/>
          </p:nvSpPr>
          <p:spPr bwMode="auto">
            <a:xfrm>
              <a:off x="4422" y="572"/>
              <a:ext cx="54" cy="182"/>
            </a:xfrm>
            <a:custGeom>
              <a:avLst/>
              <a:gdLst>
                <a:gd name="T0" fmla="*/ 46 w 54"/>
                <a:gd name="T1" fmla="*/ 0 h 182"/>
                <a:gd name="T2" fmla="*/ 46 w 54"/>
                <a:gd name="T3" fmla="*/ 91 h 182"/>
                <a:gd name="T4" fmla="*/ 0 w 54"/>
                <a:gd name="T5" fmla="*/ 182 h 182"/>
                <a:gd name="T6" fmla="*/ 0 60000 65536"/>
                <a:gd name="T7" fmla="*/ 0 60000 65536"/>
                <a:gd name="T8" fmla="*/ 0 60000 65536"/>
                <a:gd name="T9" fmla="*/ 0 w 54"/>
                <a:gd name="T10" fmla="*/ 0 h 182"/>
                <a:gd name="T11" fmla="*/ 54 w 54"/>
                <a:gd name="T12" fmla="*/ 182 h 18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4" h="182">
                  <a:moveTo>
                    <a:pt x="46" y="0"/>
                  </a:moveTo>
                  <a:cubicBezTo>
                    <a:pt x="50" y="30"/>
                    <a:pt x="54" y="61"/>
                    <a:pt x="46" y="91"/>
                  </a:cubicBezTo>
                  <a:cubicBezTo>
                    <a:pt x="38" y="121"/>
                    <a:pt x="8" y="174"/>
                    <a:pt x="0" y="182"/>
                  </a:cubicBezTo>
                </a:path>
              </a:pathLst>
            </a:custGeom>
            <a:noFill/>
            <a:ln w="381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6400" name="Freeform 18"/>
            <p:cNvSpPr>
              <a:spLocks/>
            </p:cNvSpPr>
            <p:nvPr/>
          </p:nvSpPr>
          <p:spPr bwMode="auto">
            <a:xfrm flipH="1" flipV="1">
              <a:off x="4967" y="1162"/>
              <a:ext cx="45" cy="182"/>
            </a:xfrm>
            <a:custGeom>
              <a:avLst/>
              <a:gdLst>
                <a:gd name="T0" fmla="*/ 46 w 54"/>
                <a:gd name="T1" fmla="*/ 0 h 182"/>
                <a:gd name="T2" fmla="*/ 46 w 54"/>
                <a:gd name="T3" fmla="*/ 91 h 182"/>
                <a:gd name="T4" fmla="*/ 0 w 54"/>
                <a:gd name="T5" fmla="*/ 182 h 182"/>
                <a:gd name="T6" fmla="*/ 0 60000 65536"/>
                <a:gd name="T7" fmla="*/ 0 60000 65536"/>
                <a:gd name="T8" fmla="*/ 0 60000 65536"/>
                <a:gd name="T9" fmla="*/ 0 w 54"/>
                <a:gd name="T10" fmla="*/ 0 h 182"/>
                <a:gd name="T11" fmla="*/ 54 w 54"/>
                <a:gd name="T12" fmla="*/ 182 h 18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54" h="182">
                  <a:moveTo>
                    <a:pt x="46" y="0"/>
                  </a:moveTo>
                  <a:cubicBezTo>
                    <a:pt x="50" y="30"/>
                    <a:pt x="54" y="61"/>
                    <a:pt x="46" y="91"/>
                  </a:cubicBezTo>
                  <a:cubicBezTo>
                    <a:pt x="38" y="121"/>
                    <a:pt x="8" y="174"/>
                    <a:pt x="0" y="182"/>
                  </a:cubicBezTo>
                </a:path>
              </a:pathLst>
            </a:custGeom>
            <a:noFill/>
            <a:ln w="381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6401" name="Text Box 19"/>
            <p:cNvSpPr txBox="1">
              <a:spLocks noChangeArrowheads="1"/>
            </p:cNvSpPr>
            <p:nvPr/>
          </p:nvSpPr>
          <p:spPr bwMode="auto">
            <a:xfrm>
              <a:off x="4513" y="527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>
                  <a:solidFill>
                    <a:srgbClr val="0000CC"/>
                  </a:solidFill>
                </a:rPr>
                <a:t>1</a:t>
              </a:r>
            </a:p>
          </p:txBody>
        </p:sp>
        <p:sp>
          <p:nvSpPr>
            <p:cNvPr id="16402" name="Text Box 20"/>
            <p:cNvSpPr txBox="1">
              <a:spLocks noChangeArrowheads="1"/>
            </p:cNvSpPr>
            <p:nvPr/>
          </p:nvSpPr>
          <p:spPr bwMode="auto">
            <a:xfrm>
              <a:off x="4618" y="981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>
                  <a:solidFill>
                    <a:srgbClr val="0000CC"/>
                  </a:solidFill>
                </a:rPr>
                <a:t>2</a:t>
              </a:r>
            </a:p>
          </p:txBody>
        </p:sp>
      </p:grpSp>
      <p:sp>
        <p:nvSpPr>
          <p:cNvPr id="16403" name="Text Box 22"/>
          <p:cNvSpPr txBox="1">
            <a:spLocks noChangeArrowheads="1"/>
          </p:cNvSpPr>
          <p:nvPr/>
        </p:nvSpPr>
        <p:spPr bwMode="auto">
          <a:xfrm>
            <a:off x="3348038" y="2060575"/>
            <a:ext cx="20875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</a:rPr>
              <a:t>已知</a:t>
            </a:r>
          </a:p>
        </p:txBody>
      </p:sp>
      <p:sp>
        <p:nvSpPr>
          <p:cNvPr id="67607" name="Text Box 23"/>
          <p:cNvSpPr txBox="1">
            <a:spLocks noChangeArrowheads="1"/>
          </p:cNvSpPr>
          <p:nvPr/>
        </p:nvSpPr>
        <p:spPr bwMode="auto">
          <a:xfrm>
            <a:off x="2124075" y="2781300"/>
            <a:ext cx="7921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99"/>
                </a:solidFill>
              </a:rPr>
              <a:t>BC</a:t>
            </a:r>
          </a:p>
        </p:txBody>
      </p:sp>
      <p:sp>
        <p:nvSpPr>
          <p:cNvPr id="67608" name="Text Box 24"/>
          <p:cNvSpPr txBox="1">
            <a:spLocks noChangeArrowheads="1"/>
          </p:cNvSpPr>
          <p:nvPr/>
        </p:nvSpPr>
        <p:spPr bwMode="auto">
          <a:xfrm>
            <a:off x="2771775" y="3500438"/>
            <a:ext cx="27368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3399"/>
                </a:solidFill>
              </a:rPr>
              <a:t>∠D</a:t>
            </a:r>
          </a:p>
        </p:txBody>
      </p:sp>
      <p:sp>
        <p:nvSpPr>
          <p:cNvPr id="67609" name="Text Box 25"/>
          <p:cNvSpPr txBox="1">
            <a:spLocks noChangeArrowheads="1"/>
          </p:cNvSpPr>
          <p:nvPr/>
        </p:nvSpPr>
        <p:spPr bwMode="auto">
          <a:xfrm>
            <a:off x="3706813" y="2849563"/>
            <a:ext cx="54371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99"/>
                </a:solidFill>
              </a:rPr>
              <a:t>内错角相等，两直线平行</a:t>
            </a:r>
          </a:p>
        </p:txBody>
      </p:sp>
      <p:sp>
        <p:nvSpPr>
          <p:cNvPr id="67610" name="Text Box 26"/>
          <p:cNvSpPr txBox="1">
            <a:spLocks noChangeArrowheads="1"/>
          </p:cNvSpPr>
          <p:nvPr/>
        </p:nvSpPr>
        <p:spPr bwMode="auto">
          <a:xfrm>
            <a:off x="1260475" y="4076700"/>
            <a:ext cx="65516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99"/>
                </a:solidFill>
              </a:rPr>
              <a:t>两直线平行，同旁内角互补</a:t>
            </a:r>
          </a:p>
        </p:txBody>
      </p:sp>
      <p:sp>
        <p:nvSpPr>
          <p:cNvPr id="16408" name="Rectangle 27"/>
          <p:cNvSpPr>
            <a:spLocks noGrp="1" noChangeArrowheads="1"/>
          </p:cNvSpPr>
          <p:nvPr>
            <p:ph type="title" idx="4294967295"/>
          </p:nvPr>
        </p:nvSpPr>
        <p:spPr>
          <a:xfrm>
            <a:off x="530225" y="561975"/>
            <a:ext cx="2170113" cy="706438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600">
                <a:solidFill>
                  <a:srgbClr val="0000CC"/>
                </a:solidFill>
                <a:ea typeface="华文中宋" charset="-122"/>
              </a:rPr>
              <a:t>巩固练习</a:t>
            </a:r>
          </a:p>
        </p:txBody>
      </p:sp>
    </p:spTree>
    <p:extLst>
      <p:ext uri="{BB962C8B-B14F-4D97-AF65-F5344CB8AC3E}">
        <p14:creationId xmlns:p14="http://schemas.microsoft.com/office/powerpoint/2010/main" val="1996508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07" grpId="0"/>
      <p:bldP spid="67608" grpId="0"/>
      <p:bldP spid="67609" grpId="0"/>
      <p:bldP spid="676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466725" y="1412875"/>
            <a:ext cx="5618163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①DE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BC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平行吗？为什么？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②∠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C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等于多少度？为什么？</a:t>
            </a:r>
          </a:p>
        </p:txBody>
      </p:sp>
      <p:grpSp>
        <p:nvGrpSpPr>
          <p:cNvPr id="17411" name="Group 16"/>
          <p:cNvGrpSpPr>
            <a:grpSpLocks/>
          </p:cNvGrpSpPr>
          <p:nvPr/>
        </p:nvGrpSpPr>
        <p:grpSpPr bwMode="auto">
          <a:xfrm>
            <a:off x="6227763" y="1144588"/>
            <a:ext cx="2733675" cy="2284412"/>
            <a:chOff x="3923" y="721"/>
            <a:chExt cx="1722" cy="1439"/>
          </a:xfrm>
        </p:grpSpPr>
        <p:sp>
          <p:nvSpPr>
            <p:cNvPr id="17412" name="Line 4"/>
            <p:cNvSpPr>
              <a:spLocks noChangeShapeType="1"/>
            </p:cNvSpPr>
            <p:nvPr/>
          </p:nvSpPr>
          <p:spPr bwMode="auto">
            <a:xfrm>
              <a:off x="5027" y="969"/>
              <a:ext cx="317" cy="95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3" name="Line 5"/>
            <p:cNvSpPr>
              <a:spLocks noChangeShapeType="1"/>
            </p:cNvSpPr>
            <p:nvPr/>
          </p:nvSpPr>
          <p:spPr bwMode="auto">
            <a:xfrm flipH="1">
              <a:off x="4210" y="969"/>
              <a:ext cx="817" cy="95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4" name="Line 6"/>
            <p:cNvSpPr>
              <a:spLocks noChangeShapeType="1"/>
            </p:cNvSpPr>
            <p:nvPr/>
          </p:nvSpPr>
          <p:spPr bwMode="auto">
            <a:xfrm>
              <a:off x="4210" y="1919"/>
              <a:ext cx="113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5" name="Line 7"/>
            <p:cNvSpPr>
              <a:spLocks noChangeShapeType="1"/>
            </p:cNvSpPr>
            <p:nvPr/>
          </p:nvSpPr>
          <p:spPr bwMode="auto">
            <a:xfrm>
              <a:off x="4573" y="1506"/>
              <a:ext cx="635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16" name="Text Box 9"/>
            <p:cNvSpPr txBox="1">
              <a:spLocks noChangeArrowheads="1"/>
            </p:cNvSpPr>
            <p:nvPr/>
          </p:nvSpPr>
          <p:spPr bwMode="auto">
            <a:xfrm>
              <a:off x="4709" y="721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A</a:t>
              </a:r>
            </a:p>
          </p:txBody>
        </p:sp>
        <p:sp>
          <p:nvSpPr>
            <p:cNvPr id="17417" name="Text Box 10"/>
            <p:cNvSpPr txBox="1">
              <a:spLocks noChangeArrowheads="1"/>
            </p:cNvSpPr>
            <p:nvPr/>
          </p:nvSpPr>
          <p:spPr bwMode="auto">
            <a:xfrm>
              <a:off x="5344" y="1795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C</a:t>
              </a:r>
            </a:p>
          </p:txBody>
        </p:sp>
        <p:sp>
          <p:nvSpPr>
            <p:cNvPr id="17418" name="Text Box 11"/>
            <p:cNvSpPr txBox="1">
              <a:spLocks noChangeArrowheads="1"/>
            </p:cNvSpPr>
            <p:nvPr/>
          </p:nvSpPr>
          <p:spPr bwMode="auto">
            <a:xfrm>
              <a:off x="3923" y="1661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B</a:t>
              </a:r>
            </a:p>
          </p:txBody>
        </p:sp>
        <p:sp>
          <p:nvSpPr>
            <p:cNvPr id="17419" name="Text Box 12"/>
            <p:cNvSpPr txBox="1">
              <a:spLocks noChangeArrowheads="1"/>
            </p:cNvSpPr>
            <p:nvPr/>
          </p:nvSpPr>
          <p:spPr bwMode="auto">
            <a:xfrm>
              <a:off x="5254" y="1341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E</a:t>
              </a:r>
            </a:p>
          </p:txBody>
        </p:sp>
        <p:sp>
          <p:nvSpPr>
            <p:cNvPr id="17420" name="Text Box 13"/>
            <p:cNvSpPr txBox="1">
              <a:spLocks noChangeArrowheads="1"/>
            </p:cNvSpPr>
            <p:nvPr/>
          </p:nvSpPr>
          <p:spPr bwMode="auto">
            <a:xfrm>
              <a:off x="4256" y="1299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D</a:t>
              </a:r>
            </a:p>
          </p:txBody>
        </p:sp>
      </p:grpSp>
      <p:sp>
        <p:nvSpPr>
          <p:cNvPr id="66575" name="Text Box 15"/>
          <p:cNvSpPr txBox="1">
            <a:spLocks noChangeArrowheads="1"/>
          </p:cNvSpPr>
          <p:nvPr/>
        </p:nvSpPr>
        <p:spPr bwMode="auto">
          <a:xfrm>
            <a:off x="468313" y="2733675"/>
            <a:ext cx="5688012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解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:∵∠ADE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60°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60°  </a:t>
            </a: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3276600" y="3700463"/>
            <a:ext cx="496887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ea typeface="华文中宋" charset="-122"/>
              </a:rPr>
              <a:t>（同位角相等，两直线平行）</a:t>
            </a:r>
          </a:p>
        </p:txBody>
      </p:sp>
      <p:sp>
        <p:nvSpPr>
          <p:cNvPr id="66578" name="Text Box 18"/>
          <p:cNvSpPr txBox="1">
            <a:spLocks noChangeArrowheads="1"/>
          </p:cNvSpPr>
          <p:nvPr/>
        </p:nvSpPr>
        <p:spPr bwMode="auto">
          <a:xfrm>
            <a:off x="3563938" y="4205288"/>
            <a:ext cx="482441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ea typeface="华文中宋" charset="-122"/>
              </a:rPr>
              <a:t>（两直线平行，同位角相等）</a:t>
            </a:r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3419475" y="5846763"/>
            <a:ext cx="25209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ea typeface="华文中宋" charset="-122"/>
              </a:rPr>
              <a:t>（等量代换）</a:t>
            </a:r>
          </a:p>
        </p:txBody>
      </p:sp>
      <p:sp>
        <p:nvSpPr>
          <p:cNvPr id="66580" name="Rectangle 20"/>
          <p:cNvSpPr>
            <a:spLocks noChangeArrowheads="1"/>
          </p:cNvSpPr>
          <p:nvPr/>
        </p:nvSpPr>
        <p:spPr bwMode="auto">
          <a:xfrm>
            <a:off x="971550" y="3124200"/>
            <a:ext cx="4572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∴∠ADE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＝∠</a:t>
            </a:r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B </a:t>
            </a:r>
          </a:p>
        </p:txBody>
      </p:sp>
      <p:sp>
        <p:nvSpPr>
          <p:cNvPr id="66581" name="Rectangle 21"/>
          <p:cNvSpPr>
            <a:spLocks noChangeArrowheads="1"/>
          </p:cNvSpPr>
          <p:nvPr/>
        </p:nvSpPr>
        <p:spPr bwMode="auto">
          <a:xfrm>
            <a:off x="971550" y="3613150"/>
            <a:ext cx="21605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∴DE∥BC</a:t>
            </a:r>
          </a:p>
        </p:txBody>
      </p:sp>
      <p:sp>
        <p:nvSpPr>
          <p:cNvPr id="66582" name="Rectangle 22"/>
          <p:cNvSpPr>
            <a:spLocks noChangeArrowheads="1"/>
          </p:cNvSpPr>
          <p:nvPr/>
        </p:nvSpPr>
        <p:spPr bwMode="auto">
          <a:xfrm>
            <a:off x="971550" y="4262438"/>
            <a:ext cx="28797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∴∠C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＝∠</a:t>
            </a:r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AED</a:t>
            </a:r>
          </a:p>
        </p:txBody>
      </p:sp>
      <p:sp>
        <p:nvSpPr>
          <p:cNvPr id="66583" name="Rectangle 23"/>
          <p:cNvSpPr>
            <a:spLocks noChangeArrowheads="1"/>
          </p:cNvSpPr>
          <p:nvPr/>
        </p:nvSpPr>
        <p:spPr bwMode="auto">
          <a:xfrm>
            <a:off x="827088" y="4997450"/>
            <a:ext cx="4572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又∵∠</a:t>
            </a:r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AED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80°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（已知）</a:t>
            </a:r>
          </a:p>
        </p:txBody>
      </p:sp>
      <p:sp>
        <p:nvSpPr>
          <p:cNvPr id="66584" name="Rectangle 24"/>
          <p:cNvSpPr>
            <a:spLocks noChangeArrowheads="1"/>
          </p:cNvSpPr>
          <p:nvPr/>
        </p:nvSpPr>
        <p:spPr bwMode="auto">
          <a:xfrm>
            <a:off x="1042988" y="5789613"/>
            <a:ext cx="2260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∴∠C</a:t>
            </a:r>
            <a:r>
              <a:rPr lang="zh-CN" altLang="en-US" sz="2800">
                <a:solidFill>
                  <a:srgbClr val="000000"/>
                </a:solidFill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ea typeface="华文中宋" charset="-122"/>
              </a:rPr>
              <a:t>80°</a:t>
            </a:r>
          </a:p>
        </p:txBody>
      </p:sp>
      <p:sp>
        <p:nvSpPr>
          <p:cNvPr id="17430" name="Rectangle 25"/>
          <p:cNvSpPr>
            <a:spLocks noGrp="1" noChangeArrowheads="1"/>
          </p:cNvSpPr>
          <p:nvPr>
            <p:ph type="title" idx="4294967295"/>
          </p:nvPr>
        </p:nvSpPr>
        <p:spPr>
          <a:xfrm>
            <a:off x="241300" y="485775"/>
            <a:ext cx="8218488" cy="1143000"/>
          </a:xfrm>
          <a:prstGeom prst="rect">
            <a:avLst/>
          </a:prstGeom>
          <a:ln/>
        </p:spPr>
        <p:txBody>
          <a:bodyPr/>
          <a:lstStyle/>
          <a:p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、如图，已知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D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是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AB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上一点，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E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是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AC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上一点，∠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ADE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60°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60°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AED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＝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80°.</a:t>
            </a:r>
            <a:b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</a:br>
            <a:endParaRPr lang="en-US" altLang="zh-CN" sz="2800">
              <a:solidFill>
                <a:srgbClr val="000000"/>
              </a:solidFill>
              <a:latin typeface="华文中宋" charset="-122"/>
              <a:ea typeface="华文中宋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1064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75" grpId="0"/>
      <p:bldP spid="66577" grpId="0"/>
      <p:bldP spid="66578" grpId="0"/>
      <p:bldP spid="66579" grpId="0"/>
      <p:bldP spid="66580" grpId="0"/>
      <p:bldP spid="66581" grpId="0"/>
      <p:bldP spid="66582" grpId="0"/>
      <p:bldP spid="66583" grpId="0"/>
      <p:bldP spid="6658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7"/>
          <p:cNvSpPr txBox="1">
            <a:spLocks noChangeArrowheads="1"/>
          </p:cNvSpPr>
          <p:nvPr/>
        </p:nvSpPr>
        <p:spPr bwMode="auto">
          <a:xfrm>
            <a:off x="1476375" y="1916113"/>
            <a:ext cx="28813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zh-CN" sz="2000"/>
          </a:p>
        </p:txBody>
      </p:sp>
      <p:sp>
        <p:nvSpPr>
          <p:cNvPr id="18435" name="Text Box 48"/>
          <p:cNvSpPr txBox="1">
            <a:spLocks noChangeArrowheads="1"/>
          </p:cNvSpPr>
          <p:nvPr/>
        </p:nvSpPr>
        <p:spPr bwMode="auto">
          <a:xfrm>
            <a:off x="684213" y="1195388"/>
            <a:ext cx="5256212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如图，如果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AB∥CD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那么</a:t>
            </a:r>
            <a:r>
              <a:rPr lang="zh-CN" altLang="en-US" sz="2800" u="sng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　　　　　　　　　　　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。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（至少填三种）</a:t>
            </a:r>
          </a:p>
        </p:txBody>
      </p:sp>
      <p:grpSp>
        <p:nvGrpSpPr>
          <p:cNvPr id="18436" name="Group 66"/>
          <p:cNvGrpSpPr>
            <a:grpSpLocks/>
          </p:cNvGrpSpPr>
          <p:nvPr/>
        </p:nvGrpSpPr>
        <p:grpSpPr bwMode="auto">
          <a:xfrm>
            <a:off x="5003800" y="333375"/>
            <a:ext cx="3695700" cy="3671888"/>
            <a:chOff x="3152" y="210"/>
            <a:chExt cx="2328" cy="2313"/>
          </a:xfrm>
        </p:grpSpPr>
        <p:sp>
          <p:nvSpPr>
            <p:cNvPr id="18437" name="Text Box 55"/>
            <p:cNvSpPr txBox="1">
              <a:spLocks noChangeArrowheads="1"/>
            </p:cNvSpPr>
            <p:nvPr/>
          </p:nvSpPr>
          <p:spPr bwMode="auto">
            <a:xfrm>
              <a:off x="5193" y="616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B</a:t>
              </a:r>
            </a:p>
          </p:txBody>
        </p:sp>
        <p:sp>
          <p:nvSpPr>
            <p:cNvPr id="18438" name="Line 8"/>
            <p:cNvSpPr>
              <a:spLocks noChangeShapeType="1"/>
            </p:cNvSpPr>
            <p:nvPr/>
          </p:nvSpPr>
          <p:spPr bwMode="auto">
            <a:xfrm>
              <a:off x="3515" y="933"/>
              <a:ext cx="192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39" name="Line 9"/>
            <p:cNvSpPr>
              <a:spLocks noChangeShapeType="1"/>
            </p:cNvSpPr>
            <p:nvPr/>
          </p:nvSpPr>
          <p:spPr bwMode="auto">
            <a:xfrm>
              <a:off x="3243" y="1794"/>
              <a:ext cx="192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0" name="Line 10"/>
            <p:cNvSpPr>
              <a:spLocks noChangeShapeType="1"/>
            </p:cNvSpPr>
            <p:nvPr/>
          </p:nvSpPr>
          <p:spPr bwMode="auto">
            <a:xfrm flipH="1">
              <a:off x="4104" y="479"/>
              <a:ext cx="590" cy="172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1" name="Freeform 12"/>
            <p:cNvSpPr>
              <a:spLocks/>
            </p:cNvSpPr>
            <p:nvPr/>
          </p:nvSpPr>
          <p:spPr bwMode="auto">
            <a:xfrm>
              <a:off x="4603" y="706"/>
              <a:ext cx="182" cy="227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42" name="Freeform 13"/>
            <p:cNvSpPr>
              <a:spLocks/>
            </p:cNvSpPr>
            <p:nvPr/>
          </p:nvSpPr>
          <p:spPr bwMode="auto">
            <a:xfrm flipV="1">
              <a:off x="4468" y="933"/>
              <a:ext cx="273" cy="181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43" name="Freeform 19"/>
            <p:cNvSpPr>
              <a:spLocks/>
            </p:cNvSpPr>
            <p:nvPr/>
          </p:nvSpPr>
          <p:spPr bwMode="auto">
            <a:xfrm>
              <a:off x="4331" y="1568"/>
              <a:ext cx="182" cy="227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44" name="Freeform 24"/>
            <p:cNvSpPr>
              <a:spLocks/>
            </p:cNvSpPr>
            <p:nvPr/>
          </p:nvSpPr>
          <p:spPr bwMode="auto">
            <a:xfrm flipH="1" flipV="1">
              <a:off x="4286" y="933"/>
              <a:ext cx="181" cy="181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45" name="Freeform 25"/>
            <p:cNvSpPr>
              <a:spLocks/>
            </p:cNvSpPr>
            <p:nvPr/>
          </p:nvSpPr>
          <p:spPr bwMode="auto">
            <a:xfrm flipV="1">
              <a:off x="4195" y="1794"/>
              <a:ext cx="273" cy="181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46" name="Freeform 27"/>
            <p:cNvSpPr>
              <a:spLocks/>
            </p:cNvSpPr>
            <p:nvPr/>
          </p:nvSpPr>
          <p:spPr bwMode="auto">
            <a:xfrm flipH="1">
              <a:off x="4059" y="1613"/>
              <a:ext cx="227" cy="181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47" name="Text Box 29"/>
            <p:cNvSpPr txBox="1">
              <a:spLocks noChangeArrowheads="1"/>
            </p:cNvSpPr>
            <p:nvPr/>
          </p:nvSpPr>
          <p:spPr bwMode="auto">
            <a:xfrm>
              <a:off x="4740" y="524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1</a:t>
              </a:r>
            </a:p>
          </p:txBody>
        </p:sp>
        <p:sp>
          <p:nvSpPr>
            <p:cNvPr id="18448" name="Text Box 35"/>
            <p:cNvSpPr txBox="1">
              <a:spLocks noChangeArrowheads="1"/>
            </p:cNvSpPr>
            <p:nvPr/>
          </p:nvSpPr>
          <p:spPr bwMode="auto">
            <a:xfrm>
              <a:off x="4332" y="1842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4</a:t>
              </a:r>
            </a:p>
          </p:txBody>
        </p:sp>
        <p:sp>
          <p:nvSpPr>
            <p:cNvPr id="18449" name="Text Box 36"/>
            <p:cNvSpPr txBox="1">
              <a:spLocks noChangeArrowheads="1"/>
            </p:cNvSpPr>
            <p:nvPr/>
          </p:nvSpPr>
          <p:spPr bwMode="auto">
            <a:xfrm>
              <a:off x="4513" y="1432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3</a:t>
              </a:r>
            </a:p>
          </p:txBody>
        </p:sp>
        <p:sp>
          <p:nvSpPr>
            <p:cNvPr id="18450" name="Text Box 37"/>
            <p:cNvSpPr txBox="1">
              <a:spLocks noChangeArrowheads="1"/>
            </p:cNvSpPr>
            <p:nvPr/>
          </p:nvSpPr>
          <p:spPr bwMode="auto">
            <a:xfrm>
              <a:off x="4618" y="981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2</a:t>
              </a:r>
            </a:p>
          </p:txBody>
        </p:sp>
        <p:sp>
          <p:nvSpPr>
            <p:cNvPr id="18451" name="Text Box 44"/>
            <p:cNvSpPr txBox="1">
              <a:spLocks noChangeArrowheads="1"/>
            </p:cNvSpPr>
            <p:nvPr/>
          </p:nvSpPr>
          <p:spPr bwMode="auto">
            <a:xfrm>
              <a:off x="4074" y="935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6</a:t>
              </a:r>
            </a:p>
          </p:txBody>
        </p:sp>
        <p:sp>
          <p:nvSpPr>
            <p:cNvPr id="18452" name="Text Box 45"/>
            <p:cNvSpPr txBox="1">
              <a:spLocks noChangeArrowheads="1"/>
            </p:cNvSpPr>
            <p:nvPr/>
          </p:nvSpPr>
          <p:spPr bwMode="auto">
            <a:xfrm>
              <a:off x="4195" y="527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5</a:t>
              </a:r>
            </a:p>
          </p:txBody>
        </p:sp>
        <p:sp>
          <p:nvSpPr>
            <p:cNvPr id="18453" name="Text Box 50"/>
            <p:cNvSpPr txBox="1">
              <a:spLocks noChangeArrowheads="1"/>
            </p:cNvSpPr>
            <p:nvPr/>
          </p:nvSpPr>
          <p:spPr bwMode="auto">
            <a:xfrm>
              <a:off x="3878" y="2158"/>
              <a:ext cx="27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F</a:t>
              </a:r>
            </a:p>
          </p:txBody>
        </p:sp>
        <p:sp>
          <p:nvSpPr>
            <p:cNvPr id="18454" name="Text Box 51"/>
            <p:cNvSpPr txBox="1">
              <a:spLocks noChangeArrowheads="1"/>
            </p:cNvSpPr>
            <p:nvPr/>
          </p:nvSpPr>
          <p:spPr bwMode="auto">
            <a:xfrm>
              <a:off x="4680" y="210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E</a:t>
              </a:r>
            </a:p>
          </p:txBody>
        </p:sp>
        <p:sp>
          <p:nvSpPr>
            <p:cNvPr id="18455" name="Text Box 52"/>
            <p:cNvSpPr txBox="1">
              <a:spLocks noChangeArrowheads="1"/>
            </p:cNvSpPr>
            <p:nvPr/>
          </p:nvSpPr>
          <p:spPr bwMode="auto">
            <a:xfrm>
              <a:off x="4921" y="1749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D</a:t>
              </a:r>
            </a:p>
          </p:txBody>
        </p:sp>
        <p:sp>
          <p:nvSpPr>
            <p:cNvPr id="18456" name="Text Box 53"/>
            <p:cNvSpPr txBox="1">
              <a:spLocks noChangeArrowheads="1"/>
            </p:cNvSpPr>
            <p:nvPr/>
          </p:nvSpPr>
          <p:spPr bwMode="auto">
            <a:xfrm>
              <a:off x="3152" y="1747"/>
              <a:ext cx="30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C</a:t>
              </a:r>
            </a:p>
          </p:txBody>
        </p:sp>
        <p:sp>
          <p:nvSpPr>
            <p:cNvPr id="18457" name="Text Box 54"/>
            <p:cNvSpPr txBox="1">
              <a:spLocks noChangeArrowheads="1"/>
            </p:cNvSpPr>
            <p:nvPr/>
          </p:nvSpPr>
          <p:spPr bwMode="auto">
            <a:xfrm>
              <a:off x="3424" y="615"/>
              <a:ext cx="287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A</a:t>
              </a:r>
            </a:p>
          </p:txBody>
        </p:sp>
        <p:sp>
          <p:nvSpPr>
            <p:cNvPr id="18458" name="Freeform 62"/>
            <p:cNvSpPr>
              <a:spLocks/>
            </p:cNvSpPr>
            <p:nvPr/>
          </p:nvSpPr>
          <p:spPr bwMode="auto">
            <a:xfrm flipH="1" flipV="1">
              <a:off x="4014" y="1797"/>
              <a:ext cx="181" cy="181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59" name="Freeform 63"/>
            <p:cNvSpPr>
              <a:spLocks/>
            </p:cNvSpPr>
            <p:nvPr/>
          </p:nvSpPr>
          <p:spPr bwMode="auto">
            <a:xfrm flipH="1">
              <a:off x="4377" y="754"/>
              <a:ext cx="227" cy="181"/>
            </a:xfrm>
            <a:custGeom>
              <a:avLst/>
              <a:gdLst>
                <a:gd name="T0" fmla="*/ 0 w 182"/>
                <a:gd name="T1" fmla="*/ 0 h 227"/>
                <a:gd name="T2" fmla="*/ 136 w 182"/>
                <a:gd name="T3" fmla="*/ 91 h 227"/>
                <a:gd name="T4" fmla="*/ 182 w 182"/>
                <a:gd name="T5" fmla="*/ 227 h 227"/>
                <a:gd name="T6" fmla="*/ 0 60000 65536"/>
                <a:gd name="T7" fmla="*/ 0 60000 65536"/>
                <a:gd name="T8" fmla="*/ 0 60000 65536"/>
                <a:gd name="T9" fmla="*/ 0 w 182"/>
                <a:gd name="T10" fmla="*/ 0 h 227"/>
                <a:gd name="T11" fmla="*/ 182 w 182"/>
                <a:gd name="T12" fmla="*/ 227 h 2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82" h="227">
                  <a:moveTo>
                    <a:pt x="0" y="0"/>
                  </a:moveTo>
                  <a:cubicBezTo>
                    <a:pt x="53" y="26"/>
                    <a:pt x="106" y="53"/>
                    <a:pt x="136" y="91"/>
                  </a:cubicBezTo>
                  <a:cubicBezTo>
                    <a:pt x="166" y="129"/>
                    <a:pt x="174" y="204"/>
                    <a:pt x="182" y="227"/>
                  </a:cubicBezTo>
                </a:path>
              </a:pathLst>
            </a:custGeom>
            <a:noFill/>
            <a:ln w="3810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endParaRPr lang="x-none" altLang="x-none" sz="2800">
                <a:ea typeface="华文中宋" charset="-122"/>
              </a:endParaRPr>
            </a:p>
          </p:txBody>
        </p:sp>
        <p:sp>
          <p:nvSpPr>
            <p:cNvPr id="18460" name="Text Box 64"/>
            <p:cNvSpPr txBox="1">
              <a:spLocks noChangeArrowheads="1"/>
            </p:cNvSpPr>
            <p:nvPr/>
          </p:nvSpPr>
          <p:spPr bwMode="auto">
            <a:xfrm>
              <a:off x="3787" y="1797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8</a:t>
              </a:r>
            </a:p>
          </p:txBody>
        </p:sp>
        <p:sp>
          <p:nvSpPr>
            <p:cNvPr id="18461" name="Text Box 65"/>
            <p:cNvSpPr txBox="1">
              <a:spLocks noChangeArrowheads="1"/>
            </p:cNvSpPr>
            <p:nvPr/>
          </p:nvSpPr>
          <p:spPr bwMode="auto">
            <a:xfrm>
              <a:off x="3937" y="1389"/>
              <a:ext cx="25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3200"/>
                <a:t>7</a:t>
              </a:r>
            </a:p>
          </p:txBody>
        </p:sp>
      </p:grp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684213" y="3068638"/>
            <a:ext cx="33845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ea typeface="华文中宋" charset="-122"/>
              </a:rPr>
              <a:t>从同位角的角度考虑</a:t>
            </a:r>
          </a:p>
        </p:txBody>
      </p:sp>
      <p:sp>
        <p:nvSpPr>
          <p:cNvPr id="70725" name="Text Box 69"/>
          <p:cNvSpPr txBox="1">
            <a:spLocks noChangeArrowheads="1"/>
          </p:cNvSpPr>
          <p:nvPr/>
        </p:nvSpPr>
        <p:spPr bwMode="auto">
          <a:xfrm>
            <a:off x="900113" y="3716338"/>
            <a:ext cx="67119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∠1=∠3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2=∠4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5=∠7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6=∠8</a:t>
            </a:r>
            <a:endParaRPr lang="en-US" altLang="zh-CN" sz="2800">
              <a:solidFill>
                <a:srgbClr val="000000"/>
              </a:solidFill>
              <a:ea typeface="华文中宋" charset="-122"/>
            </a:endParaRPr>
          </a:p>
        </p:txBody>
      </p:sp>
      <p:sp>
        <p:nvSpPr>
          <p:cNvPr id="70726" name="Text Box 70"/>
          <p:cNvSpPr txBox="1">
            <a:spLocks noChangeArrowheads="1"/>
          </p:cNvSpPr>
          <p:nvPr/>
        </p:nvSpPr>
        <p:spPr bwMode="auto">
          <a:xfrm>
            <a:off x="735013" y="4264025"/>
            <a:ext cx="33845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ea typeface="华文中宋" charset="-122"/>
              </a:rPr>
              <a:t>从内错角的角度考虑</a:t>
            </a:r>
          </a:p>
        </p:txBody>
      </p:sp>
      <p:sp>
        <p:nvSpPr>
          <p:cNvPr id="70727" name="Text Box 71"/>
          <p:cNvSpPr txBox="1">
            <a:spLocks noChangeArrowheads="1"/>
          </p:cNvSpPr>
          <p:nvPr/>
        </p:nvSpPr>
        <p:spPr bwMode="auto">
          <a:xfrm>
            <a:off x="971550" y="4781550"/>
            <a:ext cx="32702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∠2=∠7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3=∠6</a:t>
            </a:r>
            <a:endParaRPr lang="en-US" altLang="zh-CN" sz="2800">
              <a:solidFill>
                <a:srgbClr val="000000"/>
              </a:solidFill>
              <a:ea typeface="华文中宋" charset="-122"/>
            </a:endParaRPr>
          </a:p>
        </p:txBody>
      </p:sp>
      <p:sp>
        <p:nvSpPr>
          <p:cNvPr id="70728" name="Text Box 72"/>
          <p:cNvSpPr txBox="1">
            <a:spLocks noChangeArrowheads="1"/>
          </p:cNvSpPr>
          <p:nvPr/>
        </p:nvSpPr>
        <p:spPr bwMode="auto">
          <a:xfrm>
            <a:off x="827088" y="5357813"/>
            <a:ext cx="3740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ea typeface="华文中宋" charset="-122"/>
              </a:rPr>
              <a:t>从同旁内角的角度考虑</a:t>
            </a:r>
          </a:p>
        </p:txBody>
      </p:sp>
      <p:sp>
        <p:nvSpPr>
          <p:cNvPr id="70729" name="Text Box 73"/>
          <p:cNvSpPr txBox="1">
            <a:spLocks noChangeArrowheads="1"/>
          </p:cNvSpPr>
          <p:nvPr/>
        </p:nvSpPr>
        <p:spPr bwMode="auto">
          <a:xfrm>
            <a:off x="900113" y="5949950"/>
            <a:ext cx="5730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∠2+∠3=180°</a:t>
            </a:r>
            <a:r>
              <a:rPr lang="zh-CN" altLang="en-US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、∠</a:t>
            </a:r>
            <a:r>
              <a:rPr lang="en-US" altLang="zh-CN" sz="28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6+∠7=180°</a:t>
            </a:r>
          </a:p>
        </p:txBody>
      </p:sp>
      <p:sp>
        <p:nvSpPr>
          <p:cNvPr id="18468" name="Rectangle 74"/>
          <p:cNvSpPr>
            <a:spLocks noGrp="1" noChangeArrowheads="1"/>
          </p:cNvSpPr>
          <p:nvPr>
            <p:ph type="title" idx="4294967295"/>
          </p:nvPr>
        </p:nvSpPr>
        <p:spPr>
          <a:xfrm>
            <a:off x="528638" y="563563"/>
            <a:ext cx="1882775" cy="633412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3200">
                <a:ea typeface="华文中宋" charset="-122"/>
              </a:rPr>
              <a:t>思考题</a:t>
            </a:r>
          </a:p>
        </p:txBody>
      </p:sp>
    </p:spTree>
    <p:extLst>
      <p:ext uri="{BB962C8B-B14F-4D97-AF65-F5344CB8AC3E}">
        <p14:creationId xmlns:p14="http://schemas.microsoft.com/office/powerpoint/2010/main" val="171384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724" grpId="0"/>
      <p:bldP spid="70725" grpId="0"/>
      <p:bldP spid="70726" grpId="0"/>
      <p:bldP spid="70727" grpId="0"/>
      <p:bldP spid="70728" grpId="0"/>
      <p:bldP spid="707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914400" y="1512888"/>
            <a:ext cx="2514600" cy="6413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116739" name="Rectangle 3"/>
          <p:cNvSpPr>
            <a:spLocks noChangeArrowheads="1"/>
          </p:cNvSpPr>
          <p:nvPr/>
        </p:nvSpPr>
        <p:spPr bwMode="auto">
          <a:xfrm>
            <a:off x="4267200" y="979488"/>
            <a:ext cx="21336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9600">
                <a:solidFill>
                  <a:srgbClr val="1D0D59"/>
                </a:solidFill>
                <a:latin typeface="华文中宋" charset="-122"/>
                <a:ea typeface="华文中宋" charset="-122"/>
              </a:rPr>
              <a:t>｛</a:t>
            </a:r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5334000" y="1055688"/>
            <a:ext cx="2971800" cy="6413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en-US" altLang="zh-CN" sz="36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en-US" altLang="zh-CN" sz="2400">
                <a:solidFill>
                  <a:srgbClr val="1D0D59"/>
                </a:solidFill>
                <a:latin typeface="华文中宋" pitchFamily="2" charset="-122"/>
                <a:ea typeface="华文中宋" pitchFamily="2" charset="-122"/>
              </a:rPr>
              <a:t>.</a:t>
            </a:r>
            <a:r>
              <a:rPr kumimoji="1" lang="zh-CN" altLang="en-US" sz="36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同位角相等</a:t>
            </a:r>
          </a:p>
        </p:txBody>
      </p:sp>
      <p:sp>
        <p:nvSpPr>
          <p:cNvPr id="116741" name="Rectangle 5"/>
          <p:cNvSpPr>
            <a:spLocks noChangeArrowheads="1"/>
          </p:cNvSpPr>
          <p:nvPr/>
        </p:nvSpPr>
        <p:spPr bwMode="auto">
          <a:xfrm>
            <a:off x="5334000" y="1589088"/>
            <a:ext cx="3054350" cy="6413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36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2</a:t>
            </a:r>
            <a:r>
              <a:rPr kumimoji="1" lang="en-US" altLang="zh-CN" sz="2400">
                <a:solidFill>
                  <a:srgbClr val="1D0D59"/>
                </a:solidFill>
                <a:latin typeface="华文中宋" charset="-122"/>
                <a:ea typeface="华文中宋" charset="-122"/>
              </a:rPr>
              <a:t>.</a:t>
            </a:r>
            <a:r>
              <a:rPr kumimoji="1" lang="zh-CN" altLang="en-US" sz="36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内错角相等</a:t>
            </a:r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5334000" y="2122488"/>
            <a:ext cx="3559175" cy="6413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6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3</a:t>
            </a:r>
            <a:r>
              <a:rPr kumimoji="1" lang="en-US" altLang="zh-CN" sz="2400">
                <a:solidFill>
                  <a:srgbClr val="1D0D59"/>
                </a:solidFill>
                <a:latin typeface="华文中宋" charset="-122"/>
                <a:ea typeface="华文中宋" charset="-122"/>
              </a:rPr>
              <a:t>.</a:t>
            </a:r>
            <a:r>
              <a:rPr kumimoji="1" lang="zh-CN" altLang="en-US" sz="36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同旁内角互补</a:t>
            </a:r>
          </a:p>
        </p:txBody>
      </p:sp>
      <p:sp>
        <p:nvSpPr>
          <p:cNvPr id="116743" name="Line 7"/>
          <p:cNvSpPr>
            <a:spLocks noChangeShapeType="1"/>
          </p:cNvSpPr>
          <p:nvPr/>
        </p:nvSpPr>
        <p:spPr bwMode="auto">
          <a:xfrm>
            <a:off x="3505200" y="1741488"/>
            <a:ext cx="1447800" cy="0"/>
          </a:xfrm>
          <a:prstGeom prst="line">
            <a:avLst/>
          </a:prstGeom>
          <a:noFill/>
          <a:ln w="76200">
            <a:solidFill>
              <a:srgbClr val="00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6744" name="Text Box 8"/>
          <p:cNvSpPr txBox="1">
            <a:spLocks noChangeArrowheads="1"/>
          </p:cNvSpPr>
          <p:nvPr/>
        </p:nvSpPr>
        <p:spPr bwMode="auto">
          <a:xfrm>
            <a:off x="3581400" y="1055688"/>
            <a:ext cx="1219200" cy="6413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性质</a:t>
            </a:r>
          </a:p>
        </p:txBody>
      </p:sp>
      <p:sp>
        <p:nvSpPr>
          <p:cNvPr id="116745" name="Line 9"/>
          <p:cNvSpPr>
            <a:spLocks noChangeShapeType="1"/>
          </p:cNvSpPr>
          <p:nvPr/>
        </p:nvSpPr>
        <p:spPr bwMode="auto">
          <a:xfrm rot="10800000">
            <a:off x="3352800" y="1970088"/>
            <a:ext cx="1447800" cy="158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6746" name="Rectangle 10"/>
          <p:cNvSpPr>
            <a:spLocks noChangeArrowheads="1"/>
          </p:cNvSpPr>
          <p:nvPr/>
        </p:nvSpPr>
        <p:spPr bwMode="auto">
          <a:xfrm>
            <a:off x="3581400" y="2046288"/>
            <a:ext cx="1277938" cy="6413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判定</a:t>
            </a:r>
          </a:p>
        </p:txBody>
      </p:sp>
      <p:sp>
        <p:nvSpPr>
          <p:cNvPr id="116747" name="Text Box 11"/>
          <p:cNvSpPr txBox="1">
            <a:spLocks noChangeArrowheads="1"/>
          </p:cNvSpPr>
          <p:nvPr/>
        </p:nvSpPr>
        <p:spPr bwMode="auto">
          <a:xfrm>
            <a:off x="762000" y="3248025"/>
            <a:ext cx="7010400" cy="10668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1D0D59"/>
                </a:solidFill>
                <a:latin typeface="华文中宋" charset="-122"/>
                <a:ea typeface="华文中宋" charset="-122"/>
              </a:rPr>
              <a:t>1.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由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————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得到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———————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的结论是</a:t>
            </a:r>
            <a:r>
              <a:rPr kumimoji="1" lang="zh-CN" altLang="en-US" sz="32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平行线的判定</a:t>
            </a:r>
            <a:r>
              <a:rPr kumimoji="1" lang="en-US" altLang="zh-CN" sz="32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;</a:t>
            </a:r>
          </a:p>
        </p:txBody>
      </p:sp>
      <p:sp>
        <p:nvSpPr>
          <p:cNvPr id="116748" name="Text Box 12"/>
          <p:cNvSpPr txBox="1">
            <a:spLocks noChangeArrowheads="1"/>
          </p:cNvSpPr>
          <p:nvPr/>
        </p:nvSpPr>
        <p:spPr bwMode="auto">
          <a:xfrm>
            <a:off x="457200" y="2384425"/>
            <a:ext cx="1828800" cy="64135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i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请注意</a:t>
            </a:r>
            <a:r>
              <a:rPr kumimoji="1" lang="en-US" altLang="zh-CN" sz="3600" i="1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:</a:t>
            </a:r>
          </a:p>
        </p:txBody>
      </p:sp>
      <p:sp>
        <p:nvSpPr>
          <p:cNvPr id="116750" name="Text Box 14"/>
          <p:cNvSpPr txBox="1">
            <a:spLocks noChangeArrowheads="1"/>
          </p:cNvSpPr>
          <p:nvPr/>
        </p:nvSpPr>
        <p:spPr bwMode="auto">
          <a:xfrm>
            <a:off x="762000" y="4657725"/>
            <a:ext cx="7696200" cy="10668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2.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由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—————— 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得到 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————————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的结论是</a:t>
            </a:r>
            <a:r>
              <a:rPr kumimoji="1" lang="zh-CN" altLang="en-US" sz="3200" u="sng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平行线的性质</a:t>
            </a:r>
            <a:r>
              <a:rPr kumimoji="1" lang="en-US" altLang="zh-CN" sz="3200" u="sng">
                <a:solidFill>
                  <a:srgbClr val="00FF00"/>
                </a:solidFill>
                <a:latin typeface="华文中宋" charset="-122"/>
                <a:ea typeface="华文中宋" charset="-122"/>
              </a:rPr>
              <a:t>.</a:t>
            </a:r>
          </a:p>
        </p:txBody>
      </p:sp>
      <p:sp>
        <p:nvSpPr>
          <p:cNvPr id="19470" name="Text Box 15"/>
          <p:cNvSpPr txBox="1">
            <a:spLocks noChangeArrowheads="1"/>
          </p:cNvSpPr>
          <p:nvPr/>
        </p:nvSpPr>
        <p:spPr bwMode="auto">
          <a:xfrm>
            <a:off x="4114800" y="3951288"/>
            <a:ext cx="3429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endParaRPr kumimoji="1" lang="zh-CN" altLang="zh-CN" sz="2400">
              <a:latin typeface="华文中宋" charset="-122"/>
              <a:ea typeface="华文中宋" charset="-122"/>
            </a:endParaRPr>
          </a:p>
        </p:txBody>
      </p:sp>
      <p:sp>
        <p:nvSpPr>
          <p:cNvPr id="116752" name="Text Box 16"/>
          <p:cNvSpPr txBox="1">
            <a:spLocks noChangeArrowheads="1"/>
          </p:cNvSpPr>
          <p:nvPr/>
        </p:nvSpPr>
        <p:spPr bwMode="auto">
          <a:xfrm>
            <a:off x="2590800" y="4665663"/>
            <a:ext cx="4038600" cy="112712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kumimoji="1" lang="en-US" altLang="zh-CN" sz="3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  <a:defRPr/>
            </a:pPr>
            <a:endParaRPr kumimoji="1" lang="en-US" altLang="zh-CN" sz="240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16753" name="Text Box 17"/>
          <p:cNvSpPr txBox="1">
            <a:spLocks noChangeArrowheads="1"/>
          </p:cNvSpPr>
          <p:nvPr/>
        </p:nvSpPr>
        <p:spPr bwMode="auto">
          <a:xfrm>
            <a:off x="4932363" y="3716338"/>
            <a:ext cx="1512887" cy="579437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用途</a:t>
            </a:r>
            <a:r>
              <a:rPr kumimoji="1" lang="zh-CN" altLang="en-US" sz="32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：</a:t>
            </a:r>
            <a:endParaRPr kumimoji="1" lang="zh-CN" altLang="en-US" sz="3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16754" name="Text Box 18"/>
          <p:cNvSpPr txBox="1">
            <a:spLocks noChangeArrowheads="1"/>
          </p:cNvSpPr>
          <p:nvPr/>
        </p:nvSpPr>
        <p:spPr bwMode="auto">
          <a:xfrm>
            <a:off x="4643438" y="5802313"/>
            <a:ext cx="1439862" cy="579437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用途</a:t>
            </a:r>
            <a:r>
              <a:rPr kumimoji="1" lang="zh-CN" altLang="en-US" sz="32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：</a:t>
            </a:r>
            <a:endParaRPr kumimoji="1" lang="zh-CN" altLang="en-US" sz="3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16755" name="Text Box 19"/>
          <p:cNvSpPr txBox="1">
            <a:spLocks noChangeArrowheads="1"/>
          </p:cNvSpPr>
          <p:nvPr/>
        </p:nvSpPr>
        <p:spPr bwMode="auto">
          <a:xfrm>
            <a:off x="1600200" y="2997200"/>
            <a:ext cx="1981200" cy="57943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角的关系</a:t>
            </a:r>
          </a:p>
        </p:txBody>
      </p:sp>
      <p:sp>
        <p:nvSpPr>
          <p:cNvPr id="116756" name="Text Box 20"/>
          <p:cNvSpPr txBox="1">
            <a:spLocks noChangeArrowheads="1"/>
          </p:cNvSpPr>
          <p:nvPr/>
        </p:nvSpPr>
        <p:spPr bwMode="auto">
          <a:xfrm>
            <a:off x="4495800" y="2997200"/>
            <a:ext cx="2362200" cy="57943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116757" name="Text Box 21"/>
          <p:cNvSpPr txBox="1">
            <a:spLocks noChangeArrowheads="1"/>
          </p:cNvSpPr>
          <p:nvPr/>
        </p:nvSpPr>
        <p:spPr bwMode="auto">
          <a:xfrm>
            <a:off x="6156325" y="3716338"/>
            <a:ext cx="1524000" cy="579437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证平行</a:t>
            </a:r>
          </a:p>
        </p:txBody>
      </p:sp>
      <p:sp>
        <p:nvSpPr>
          <p:cNvPr id="116758" name="Text Box 22"/>
          <p:cNvSpPr txBox="1">
            <a:spLocks noChangeArrowheads="1"/>
          </p:cNvSpPr>
          <p:nvPr/>
        </p:nvSpPr>
        <p:spPr bwMode="auto">
          <a:xfrm>
            <a:off x="1676400" y="4397375"/>
            <a:ext cx="2514600" cy="579438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两直线平行</a:t>
            </a:r>
            <a:r>
              <a:rPr kumimoji="1" lang="zh-CN" altLang="en-US" sz="3200" u="sng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   </a:t>
            </a:r>
          </a:p>
        </p:txBody>
      </p:sp>
      <p:sp>
        <p:nvSpPr>
          <p:cNvPr id="116759" name="Text Box 23"/>
          <p:cNvSpPr txBox="1">
            <a:spLocks noChangeArrowheads="1"/>
          </p:cNvSpPr>
          <p:nvPr/>
        </p:nvSpPr>
        <p:spPr bwMode="auto">
          <a:xfrm>
            <a:off x="5292725" y="4437063"/>
            <a:ext cx="2667000" cy="579437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角相等或互补</a:t>
            </a:r>
          </a:p>
        </p:txBody>
      </p:sp>
      <p:sp>
        <p:nvSpPr>
          <p:cNvPr id="116760" name="Text Box 24"/>
          <p:cNvSpPr txBox="1">
            <a:spLocks noChangeArrowheads="1"/>
          </p:cNvSpPr>
          <p:nvPr/>
        </p:nvSpPr>
        <p:spPr bwMode="auto">
          <a:xfrm>
            <a:off x="5940425" y="5802313"/>
            <a:ext cx="2819400" cy="579437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证角等或互补</a:t>
            </a:r>
          </a:p>
        </p:txBody>
      </p:sp>
      <p:sp>
        <p:nvSpPr>
          <p:cNvPr id="19480" name="Rectangle 25"/>
          <p:cNvSpPr>
            <a:spLocks noGrp="1" noChangeArrowheads="1"/>
          </p:cNvSpPr>
          <p:nvPr>
            <p:ph type="title" idx="4294967295"/>
          </p:nvPr>
        </p:nvSpPr>
        <p:spPr>
          <a:xfrm>
            <a:off x="755650" y="476250"/>
            <a:ext cx="1377950" cy="706438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lang="zh-CN" altLang="en-US" sz="4000">
                <a:latin typeface="华文中宋" charset="-122"/>
                <a:ea typeface="华文中宋" charset="-122"/>
              </a:rPr>
              <a:t>小结</a:t>
            </a:r>
          </a:p>
        </p:txBody>
      </p:sp>
    </p:spTree>
    <p:extLst>
      <p:ext uri="{BB962C8B-B14F-4D97-AF65-F5344CB8AC3E}">
        <p14:creationId xmlns:p14="http://schemas.microsoft.com/office/powerpoint/2010/main" val="4756834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8" grpId="0" autoUpdateAnimBg="0"/>
      <p:bldP spid="116739" grpId="0" build="p" autoUpdateAnimBg="0"/>
      <p:bldP spid="116740" grpId="0" build="p" autoUpdateAnimBg="0"/>
      <p:bldP spid="116741" grpId="0" build="p" autoUpdateAnimBg="0"/>
      <p:bldP spid="116742" grpId="0" build="p" autoUpdateAnimBg="0"/>
      <p:bldP spid="116743" grpId="0" animBg="1"/>
      <p:bldP spid="116744" grpId="0" build="p" autoUpdateAnimBg="0"/>
      <p:bldP spid="116745" grpId="0" animBg="1"/>
      <p:bldP spid="116746" grpId="0" autoUpdateAnimBg="0"/>
      <p:bldP spid="116747" grpId="0" autoUpdateAnimBg="0"/>
      <p:bldP spid="116748" grpId="0" autoUpdateAnimBg="0"/>
      <p:bldP spid="116750" grpId="0" autoUpdateAnimBg="0"/>
      <p:bldP spid="116753" grpId="0" autoUpdateAnimBg="0"/>
      <p:bldP spid="116754" grpId="0" autoUpdateAnimBg="0"/>
      <p:bldP spid="116755" grpId="0" autoUpdateAnimBg="0"/>
      <p:bldP spid="116756" grpId="0" autoUpdateAnimBg="0"/>
      <p:bldP spid="116757" grpId="0" autoUpdateAnimBg="0"/>
      <p:bldP spid="116758" grpId="0" autoUpdateAnimBg="0"/>
      <p:bldP spid="116759" grpId="0" autoUpdateAnimBg="0"/>
      <p:bldP spid="116760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Line 3"/>
          <p:cNvSpPr>
            <a:spLocks noChangeShapeType="1"/>
          </p:cNvSpPr>
          <p:nvPr/>
        </p:nvSpPr>
        <p:spPr bwMode="auto">
          <a:xfrm>
            <a:off x="533400" y="13716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3" name="Line 4"/>
          <p:cNvSpPr>
            <a:spLocks noChangeShapeType="1"/>
          </p:cNvSpPr>
          <p:nvPr/>
        </p:nvSpPr>
        <p:spPr bwMode="auto">
          <a:xfrm>
            <a:off x="533400" y="19050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533400" y="32004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5" name="Line 6"/>
          <p:cNvSpPr>
            <a:spLocks noChangeShapeType="1"/>
          </p:cNvSpPr>
          <p:nvPr/>
        </p:nvSpPr>
        <p:spPr bwMode="auto">
          <a:xfrm>
            <a:off x="533400" y="45720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6" name="Line 7"/>
          <p:cNvSpPr>
            <a:spLocks noChangeShapeType="1"/>
          </p:cNvSpPr>
          <p:nvPr/>
        </p:nvSpPr>
        <p:spPr bwMode="auto">
          <a:xfrm>
            <a:off x="533400" y="58674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7" name="Line 8"/>
          <p:cNvSpPr>
            <a:spLocks noChangeShapeType="1"/>
          </p:cNvSpPr>
          <p:nvPr/>
        </p:nvSpPr>
        <p:spPr bwMode="auto">
          <a:xfrm>
            <a:off x="5334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8" name="Line 9"/>
          <p:cNvSpPr>
            <a:spLocks noChangeShapeType="1"/>
          </p:cNvSpPr>
          <p:nvPr/>
        </p:nvSpPr>
        <p:spPr bwMode="auto">
          <a:xfrm>
            <a:off x="14478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9" name="Line 10"/>
          <p:cNvSpPr>
            <a:spLocks noChangeShapeType="1"/>
          </p:cNvSpPr>
          <p:nvPr/>
        </p:nvSpPr>
        <p:spPr bwMode="auto">
          <a:xfrm>
            <a:off x="39624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90" name="Line 11"/>
          <p:cNvSpPr>
            <a:spLocks noChangeShapeType="1"/>
          </p:cNvSpPr>
          <p:nvPr/>
        </p:nvSpPr>
        <p:spPr bwMode="auto">
          <a:xfrm>
            <a:off x="54102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91" name="Line 12"/>
          <p:cNvSpPr>
            <a:spLocks noChangeShapeType="1"/>
          </p:cNvSpPr>
          <p:nvPr/>
        </p:nvSpPr>
        <p:spPr bwMode="auto">
          <a:xfrm>
            <a:off x="65532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92" name="Line 13"/>
          <p:cNvSpPr>
            <a:spLocks noChangeShapeType="1"/>
          </p:cNvSpPr>
          <p:nvPr/>
        </p:nvSpPr>
        <p:spPr bwMode="auto">
          <a:xfrm>
            <a:off x="86106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93" name="Line 14"/>
          <p:cNvSpPr>
            <a:spLocks noChangeShapeType="1"/>
          </p:cNvSpPr>
          <p:nvPr/>
        </p:nvSpPr>
        <p:spPr bwMode="auto">
          <a:xfrm>
            <a:off x="533400" y="1371600"/>
            <a:ext cx="914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2286000" y="1435100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chemeClr val="accent2"/>
                </a:solidFill>
                <a:latin typeface="华文中宋" charset="-122"/>
                <a:ea typeface="华文中宋" charset="-122"/>
              </a:rPr>
              <a:t>图形</a:t>
            </a:r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4251325" y="1414463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2400" b="1">
                <a:solidFill>
                  <a:schemeClr val="accent2"/>
                </a:solidFill>
                <a:latin typeface="华文中宋" pitchFamily="2" charset="-122"/>
                <a:ea typeface="华文中宋" pitchFamily="2" charset="-122"/>
              </a:rPr>
              <a:t>已知</a:t>
            </a:r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5622925" y="1435100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 b="1">
                <a:solidFill>
                  <a:schemeClr val="accent2"/>
                </a:solidFill>
                <a:latin typeface="华文中宋" charset="-122"/>
                <a:ea typeface="华文中宋" charset="-122"/>
              </a:rPr>
              <a:t>结果</a:t>
            </a:r>
          </a:p>
        </p:txBody>
      </p:sp>
      <p:sp>
        <p:nvSpPr>
          <p:cNvPr id="87058" name="Text Box 18"/>
          <p:cNvSpPr txBox="1">
            <a:spLocks noChangeArrowheads="1"/>
          </p:cNvSpPr>
          <p:nvPr/>
        </p:nvSpPr>
        <p:spPr bwMode="auto">
          <a:xfrm>
            <a:off x="7207250" y="1414463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2400" b="1">
                <a:solidFill>
                  <a:schemeClr val="accent2"/>
                </a:solidFill>
                <a:latin typeface="华文中宋" pitchFamily="2" charset="-122"/>
                <a:ea typeface="华文中宋" pitchFamily="2" charset="-122"/>
              </a:rPr>
              <a:t>结论</a:t>
            </a:r>
          </a:p>
        </p:txBody>
      </p:sp>
      <p:sp>
        <p:nvSpPr>
          <p:cNvPr id="87059" name="Text Box 19"/>
          <p:cNvSpPr txBox="1">
            <a:spLocks noChangeArrowheads="1"/>
          </p:cNvSpPr>
          <p:nvPr/>
        </p:nvSpPr>
        <p:spPr bwMode="auto">
          <a:xfrm>
            <a:off x="674688" y="2011363"/>
            <a:ext cx="549275" cy="130175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kumimoji="1" lang="zh-CN" altLang="en-US" sz="24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同位角</a:t>
            </a:r>
          </a:p>
        </p:txBody>
      </p:sp>
      <p:sp>
        <p:nvSpPr>
          <p:cNvPr id="87060" name="Text Box 20"/>
          <p:cNvSpPr txBox="1">
            <a:spLocks noChangeArrowheads="1"/>
          </p:cNvSpPr>
          <p:nvPr/>
        </p:nvSpPr>
        <p:spPr bwMode="auto">
          <a:xfrm>
            <a:off x="665163" y="3306763"/>
            <a:ext cx="549275" cy="130175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内错角</a:t>
            </a:r>
          </a:p>
        </p:txBody>
      </p:sp>
      <p:sp>
        <p:nvSpPr>
          <p:cNvPr id="20500" name="Line 22"/>
          <p:cNvSpPr>
            <a:spLocks noChangeShapeType="1"/>
          </p:cNvSpPr>
          <p:nvPr/>
        </p:nvSpPr>
        <p:spPr bwMode="auto">
          <a:xfrm>
            <a:off x="1828800" y="2286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1" name="Line 23"/>
          <p:cNvSpPr>
            <a:spLocks noChangeShapeType="1"/>
          </p:cNvSpPr>
          <p:nvPr/>
        </p:nvSpPr>
        <p:spPr bwMode="auto">
          <a:xfrm>
            <a:off x="1828800" y="28194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2" name="Line 24"/>
          <p:cNvSpPr>
            <a:spLocks noChangeShapeType="1"/>
          </p:cNvSpPr>
          <p:nvPr/>
        </p:nvSpPr>
        <p:spPr bwMode="auto">
          <a:xfrm>
            <a:off x="1828800" y="36576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3" name="Line 25"/>
          <p:cNvSpPr>
            <a:spLocks noChangeShapeType="1"/>
          </p:cNvSpPr>
          <p:nvPr/>
        </p:nvSpPr>
        <p:spPr bwMode="auto">
          <a:xfrm>
            <a:off x="1828800" y="4191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4" name="Line 26"/>
          <p:cNvSpPr>
            <a:spLocks noChangeShapeType="1"/>
          </p:cNvSpPr>
          <p:nvPr/>
        </p:nvSpPr>
        <p:spPr bwMode="auto">
          <a:xfrm>
            <a:off x="1828800" y="4953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5" name="Line 27"/>
          <p:cNvSpPr>
            <a:spLocks noChangeShapeType="1"/>
          </p:cNvSpPr>
          <p:nvPr/>
        </p:nvSpPr>
        <p:spPr bwMode="auto">
          <a:xfrm>
            <a:off x="1828800" y="54864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6" name="Line 28"/>
          <p:cNvSpPr>
            <a:spLocks noChangeShapeType="1"/>
          </p:cNvSpPr>
          <p:nvPr/>
        </p:nvSpPr>
        <p:spPr bwMode="auto">
          <a:xfrm flipH="1" flipV="1">
            <a:off x="2286000" y="20574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7" name="Line 29"/>
          <p:cNvSpPr>
            <a:spLocks noChangeShapeType="1"/>
          </p:cNvSpPr>
          <p:nvPr/>
        </p:nvSpPr>
        <p:spPr bwMode="auto">
          <a:xfrm flipH="1" flipV="1">
            <a:off x="2286000" y="47244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508" name="Line 30"/>
          <p:cNvSpPr>
            <a:spLocks noChangeShapeType="1"/>
          </p:cNvSpPr>
          <p:nvPr/>
        </p:nvSpPr>
        <p:spPr bwMode="auto">
          <a:xfrm flipH="1" flipV="1">
            <a:off x="2286000" y="34290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aphicFrame>
        <p:nvGraphicFramePr>
          <p:cNvPr id="87071" name="Object 31"/>
          <p:cNvGraphicFramePr>
            <a:graphicFrameLocks noChangeAspect="1"/>
          </p:cNvGraphicFramePr>
          <p:nvPr/>
        </p:nvGraphicFramePr>
        <p:xfrm>
          <a:off x="3962400" y="4916488"/>
          <a:ext cx="1371600" cy="64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6" name="公式" r:id="rId3" imgW="990360" imgH="431640" progId="Equation.3">
                  <p:embed/>
                </p:oleObj>
              </mc:Choice>
              <mc:Fallback>
                <p:oleObj name="公式" r:id="rId3" imgW="9903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2400" y="4916488"/>
                        <a:ext cx="1371600" cy="64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072" name="Rectangle 32"/>
          <p:cNvSpPr>
            <a:spLocks noChangeArrowheads="1"/>
          </p:cNvSpPr>
          <p:nvPr/>
        </p:nvSpPr>
        <p:spPr bwMode="auto">
          <a:xfrm>
            <a:off x="5508625" y="3573463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sp>
        <p:nvSpPr>
          <p:cNvPr id="87073" name="Rectangle 33"/>
          <p:cNvSpPr>
            <a:spLocks noChangeArrowheads="1"/>
          </p:cNvSpPr>
          <p:nvPr/>
        </p:nvSpPr>
        <p:spPr bwMode="auto">
          <a:xfrm>
            <a:off x="5580063" y="49530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sp>
        <p:nvSpPr>
          <p:cNvPr id="87074" name="Text Box 34"/>
          <p:cNvSpPr txBox="1">
            <a:spLocks noChangeArrowheads="1"/>
          </p:cNvSpPr>
          <p:nvPr/>
        </p:nvSpPr>
        <p:spPr bwMode="auto">
          <a:xfrm>
            <a:off x="6553200" y="4837113"/>
            <a:ext cx="20129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同旁内角互补</a:t>
            </a:r>
          </a:p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0513" name="Text Box 35"/>
          <p:cNvSpPr txBox="1">
            <a:spLocks noChangeArrowheads="1"/>
          </p:cNvSpPr>
          <p:nvPr/>
        </p:nvSpPr>
        <p:spPr bwMode="auto">
          <a:xfrm>
            <a:off x="2514600" y="17938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1</a:t>
            </a:r>
          </a:p>
        </p:txBody>
      </p:sp>
      <p:sp>
        <p:nvSpPr>
          <p:cNvPr id="20514" name="Text Box 36"/>
          <p:cNvSpPr txBox="1">
            <a:spLocks noChangeArrowheads="1"/>
          </p:cNvSpPr>
          <p:nvPr/>
        </p:nvSpPr>
        <p:spPr bwMode="auto">
          <a:xfrm>
            <a:off x="3108325" y="23272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0515" name="Text Box 37"/>
          <p:cNvSpPr txBox="1">
            <a:spLocks noChangeArrowheads="1"/>
          </p:cNvSpPr>
          <p:nvPr/>
        </p:nvSpPr>
        <p:spPr bwMode="auto">
          <a:xfrm>
            <a:off x="3032125" y="36988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0516" name="Text Box 38"/>
          <p:cNvSpPr txBox="1">
            <a:spLocks noChangeArrowheads="1"/>
          </p:cNvSpPr>
          <p:nvPr/>
        </p:nvSpPr>
        <p:spPr bwMode="auto">
          <a:xfrm>
            <a:off x="2025650" y="35464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3</a:t>
            </a:r>
          </a:p>
        </p:txBody>
      </p:sp>
      <p:sp>
        <p:nvSpPr>
          <p:cNvPr id="20517" name="Text Box 39"/>
          <p:cNvSpPr txBox="1">
            <a:spLocks noChangeArrowheads="1"/>
          </p:cNvSpPr>
          <p:nvPr/>
        </p:nvSpPr>
        <p:spPr bwMode="auto">
          <a:xfrm>
            <a:off x="3108325" y="50704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0518" name="Text Box 40"/>
          <p:cNvSpPr txBox="1">
            <a:spLocks noChangeArrowheads="1"/>
          </p:cNvSpPr>
          <p:nvPr/>
        </p:nvSpPr>
        <p:spPr bwMode="auto">
          <a:xfrm>
            <a:off x="2743200" y="4876800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4</a:t>
            </a:r>
          </a:p>
        </p:txBody>
      </p:sp>
      <p:sp>
        <p:nvSpPr>
          <p:cNvPr id="20519" name="Text Box 41"/>
          <p:cNvSpPr txBox="1">
            <a:spLocks noChangeArrowheads="1"/>
          </p:cNvSpPr>
          <p:nvPr/>
        </p:nvSpPr>
        <p:spPr bwMode="auto">
          <a:xfrm rot="-3942056">
            <a:off x="2822575" y="5113338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0520" name="Text Box 42"/>
          <p:cNvSpPr txBox="1">
            <a:spLocks noChangeArrowheads="1"/>
          </p:cNvSpPr>
          <p:nvPr/>
        </p:nvSpPr>
        <p:spPr bwMode="auto">
          <a:xfrm rot="-3942056">
            <a:off x="2822575" y="3832225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0521" name="Text Box 43"/>
          <p:cNvSpPr txBox="1">
            <a:spLocks noChangeArrowheads="1"/>
          </p:cNvSpPr>
          <p:nvPr/>
        </p:nvSpPr>
        <p:spPr bwMode="auto">
          <a:xfrm rot="-3942056">
            <a:off x="2822575" y="2460625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0522" name="Text Box 44"/>
          <p:cNvSpPr txBox="1">
            <a:spLocks noChangeArrowheads="1"/>
          </p:cNvSpPr>
          <p:nvPr/>
        </p:nvSpPr>
        <p:spPr bwMode="auto">
          <a:xfrm rot="-3942056">
            <a:off x="2365375" y="1927225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0523" name="Text Box 45"/>
          <p:cNvSpPr txBox="1">
            <a:spLocks noChangeArrowheads="1"/>
          </p:cNvSpPr>
          <p:nvPr/>
        </p:nvSpPr>
        <p:spPr bwMode="auto">
          <a:xfrm rot="6758112">
            <a:off x="2174875" y="3557588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0524" name="Text Box 46"/>
          <p:cNvSpPr txBox="1">
            <a:spLocks noChangeArrowheads="1"/>
          </p:cNvSpPr>
          <p:nvPr/>
        </p:nvSpPr>
        <p:spPr bwMode="auto">
          <a:xfrm rot="156423">
            <a:off x="2590800" y="4821238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0525" name="Text Box 47"/>
          <p:cNvSpPr txBox="1">
            <a:spLocks noChangeArrowheads="1"/>
          </p:cNvSpPr>
          <p:nvPr/>
        </p:nvSpPr>
        <p:spPr bwMode="auto">
          <a:xfrm>
            <a:off x="1508125" y="2022475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0526" name="Text Box 48"/>
          <p:cNvSpPr txBox="1">
            <a:spLocks noChangeArrowheads="1"/>
          </p:cNvSpPr>
          <p:nvPr/>
        </p:nvSpPr>
        <p:spPr bwMode="auto">
          <a:xfrm>
            <a:off x="1584325" y="25558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0527" name="Text Box 49"/>
          <p:cNvSpPr txBox="1">
            <a:spLocks noChangeArrowheads="1"/>
          </p:cNvSpPr>
          <p:nvPr/>
        </p:nvSpPr>
        <p:spPr bwMode="auto">
          <a:xfrm>
            <a:off x="1508125" y="3394075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0528" name="Text Box 50"/>
          <p:cNvSpPr txBox="1">
            <a:spLocks noChangeArrowheads="1"/>
          </p:cNvSpPr>
          <p:nvPr/>
        </p:nvSpPr>
        <p:spPr bwMode="auto">
          <a:xfrm>
            <a:off x="1508125" y="39274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0529" name="Text Box 51"/>
          <p:cNvSpPr txBox="1">
            <a:spLocks noChangeArrowheads="1"/>
          </p:cNvSpPr>
          <p:nvPr/>
        </p:nvSpPr>
        <p:spPr bwMode="auto">
          <a:xfrm>
            <a:off x="1584325" y="4689475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0530" name="Text Box 52"/>
          <p:cNvSpPr txBox="1">
            <a:spLocks noChangeArrowheads="1"/>
          </p:cNvSpPr>
          <p:nvPr/>
        </p:nvSpPr>
        <p:spPr bwMode="auto">
          <a:xfrm>
            <a:off x="1584325" y="52990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0531" name="Text Box 53"/>
          <p:cNvSpPr txBox="1">
            <a:spLocks noChangeArrowheads="1"/>
          </p:cNvSpPr>
          <p:nvPr/>
        </p:nvSpPr>
        <p:spPr bwMode="auto">
          <a:xfrm>
            <a:off x="3184525" y="2819400"/>
            <a:ext cx="34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20532" name="Text Box 54"/>
          <p:cNvSpPr txBox="1">
            <a:spLocks noChangeArrowheads="1"/>
          </p:cNvSpPr>
          <p:nvPr/>
        </p:nvSpPr>
        <p:spPr bwMode="auto">
          <a:xfrm>
            <a:off x="3184525" y="4156075"/>
            <a:ext cx="34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20533" name="Text Box 55"/>
          <p:cNvSpPr txBox="1">
            <a:spLocks noChangeArrowheads="1"/>
          </p:cNvSpPr>
          <p:nvPr/>
        </p:nvSpPr>
        <p:spPr bwMode="auto">
          <a:xfrm>
            <a:off x="3184525" y="5486400"/>
            <a:ext cx="34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graphicFrame>
        <p:nvGraphicFramePr>
          <p:cNvPr id="87099" name="Object 59"/>
          <p:cNvGraphicFramePr>
            <a:graphicFrameLocks noChangeAspect="1"/>
          </p:cNvGraphicFramePr>
          <p:nvPr/>
        </p:nvGraphicFramePr>
        <p:xfrm>
          <a:off x="4191000" y="2438400"/>
          <a:ext cx="965200" cy="28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7" name="公式" r:id="rId5" imgW="558720" imgH="164880" progId="Equation.3">
                  <p:embed/>
                </p:oleObj>
              </mc:Choice>
              <mc:Fallback>
                <p:oleObj name="公式" r:id="rId5" imgW="5587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2438400"/>
                        <a:ext cx="965200" cy="282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100" name="Text Box 60"/>
          <p:cNvSpPr txBox="1">
            <a:spLocks noChangeArrowheads="1"/>
          </p:cNvSpPr>
          <p:nvPr/>
        </p:nvSpPr>
        <p:spPr bwMode="auto">
          <a:xfrm>
            <a:off x="5508625" y="23622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sp>
        <p:nvSpPr>
          <p:cNvPr id="87101" name="Text Box 61"/>
          <p:cNvSpPr txBox="1">
            <a:spLocks noChangeArrowheads="1"/>
          </p:cNvSpPr>
          <p:nvPr/>
        </p:nvSpPr>
        <p:spPr bwMode="auto">
          <a:xfrm>
            <a:off x="6705600" y="2154238"/>
            <a:ext cx="1708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同位角相等</a:t>
            </a:r>
          </a:p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87102" name="Rectangle 62"/>
          <p:cNvSpPr>
            <a:spLocks noChangeArrowheads="1"/>
          </p:cNvSpPr>
          <p:nvPr/>
        </p:nvSpPr>
        <p:spPr bwMode="auto">
          <a:xfrm>
            <a:off x="6804025" y="4025900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graphicFrame>
        <p:nvGraphicFramePr>
          <p:cNvPr id="87103" name="Object 63"/>
          <p:cNvGraphicFramePr>
            <a:graphicFrameLocks noChangeAspect="1"/>
          </p:cNvGraphicFramePr>
          <p:nvPr/>
        </p:nvGraphicFramePr>
        <p:xfrm>
          <a:off x="4284663" y="3644900"/>
          <a:ext cx="971550" cy="300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8" name="公式" r:id="rId7" imgW="571320" imgH="177480" progId="Equation.3">
                  <p:embed/>
                </p:oleObj>
              </mc:Choice>
              <mc:Fallback>
                <p:oleObj name="公式" r:id="rId7" imgW="5713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4663" y="3644900"/>
                        <a:ext cx="971550" cy="300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7104" name="Rectangle 64"/>
          <p:cNvSpPr>
            <a:spLocks noChangeArrowheads="1"/>
          </p:cNvSpPr>
          <p:nvPr/>
        </p:nvSpPr>
        <p:spPr bwMode="auto">
          <a:xfrm>
            <a:off x="6732588" y="3521075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内错角相等</a:t>
            </a:r>
          </a:p>
        </p:txBody>
      </p:sp>
      <p:sp>
        <p:nvSpPr>
          <p:cNvPr id="20540" name="Text Box 66"/>
          <p:cNvSpPr txBox="1">
            <a:spLocks noChangeArrowheads="1"/>
          </p:cNvSpPr>
          <p:nvPr/>
        </p:nvSpPr>
        <p:spPr bwMode="auto">
          <a:xfrm>
            <a:off x="539750" y="4797425"/>
            <a:ext cx="9556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000000"/>
                </a:solidFill>
                <a:ea typeface="华文中宋" charset="-122"/>
              </a:rPr>
              <a:t>同旁内角</a:t>
            </a:r>
          </a:p>
        </p:txBody>
      </p:sp>
      <p:sp>
        <p:nvSpPr>
          <p:cNvPr id="20541" name="Rectangle 67"/>
          <p:cNvSpPr>
            <a:spLocks noGrp="1" noChangeArrowheads="1"/>
          </p:cNvSpPr>
          <p:nvPr>
            <p:ph type="title" idx="4294967295"/>
          </p:nvPr>
        </p:nvSpPr>
        <p:spPr>
          <a:xfrm>
            <a:off x="3194050" y="563563"/>
            <a:ext cx="3106738" cy="561975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kumimoji="1" lang="zh-CN" altLang="en-US" sz="3200">
                <a:solidFill>
                  <a:srgbClr val="FF3300"/>
                </a:solidFill>
                <a:ea typeface="华文中宋" charset="-122"/>
              </a:rPr>
              <a:t>平行线的判定</a:t>
            </a:r>
          </a:p>
        </p:txBody>
      </p:sp>
    </p:spTree>
    <p:extLst>
      <p:ext uri="{BB962C8B-B14F-4D97-AF65-F5344CB8AC3E}">
        <p14:creationId xmlns:p14="http://schemas.microsoft.com/office/powerpoint/2010/main" val="18783495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72" grpId="0"/>
      <p:bldP spid="87073" grpId="0"/>
      <p:bldP spid="87074" grpId="0"/>
      <p:bldP spid="87100" grpId="0"/>
      <p:bldP spid="87101" grpId="0"/>
      <p:bldP spid="87102" grpId="0"/>
      <p:bldP spid="87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3"/>
          <p:cNvSpPr>
            <a:spLocks noChangeShapeType="1"/>
          </p:cNvSpPr>
          <p:nvPr/>
        </p:nvSpPr>
        <p:spPr bwMode="auto">
          <a:xfrm>
            <a:off x="533400" y="13716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7" name="Line 4"/>
          <p:cNvSpPr>
            <a:spLocks noChangeShapeType="1"/>
          </p:cNvSpPr>
          <p:nvPr/>
        </p:nvSpPr>
        <p:spPr bwMode="auto">
          <a:xfrm>
            <a:off x="533400" y="19050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8" name="Line 5"/>
          <p:cNvSpPr>
            <a:spLocks noChangeShapeType="1"/>
          </p:cNvSpPr>
          <p:nvPr/>
        </p:nvSpPr>
        <p:spPr bwMode="auto">
          <a:xfrm>
            <a:off x="533400" y="32004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9" name="Line 6"/>
          <p:cNvSpPr>
            <a:spLocks noChangeShapeType="1"/>
          </p:cNvSpPr>
          <p:nvPr/>
        </p:nvSpPr>
        <p:spPr bwMode="auto">
          <a:xfrm>
            <a:off x="533400" y="45720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0" name="Line 7"/>
          <p:cNvSpPr>
            <a:spLocks noChangeShapeType="1"/>
          </p:cNvSpPr>
          <p:nvPr/>
        </p:nvSpPr>
        <p:spPr bwMode="auto">
          <a:xfrm>
            <a:off x="533400" y="58674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1" name="Line 8"/>
          <p:cNvSpPr>
            <a:spLocks noChangeShapeType="1"/>
          </p:cNvSpPr>
          <p:nvPr/>
        </p:nvSpPr>
        <p:spPr bwMode="auto">
          <a:xfrm>
            <a:off x="5334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2" name="Line 9"/>
          <p:cNvSpPr>
            <a:spLocks noChangeShapeType="1"/>
          </p:cNvSpPr>
          <p:nvPr/>
        </p:nvSpPr>
        <p:spPr bwMode="auto">
          <a:xfrm>
            <a:off x="14478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3" name="Line 10"/>
          <p:cNvSpPr>
            <a:spLocks noChangeShapeType="1"/>
          </p:cNvSpPr>
          <p:nvPr/>
        </p:nvSpPr>
        <p:spPr bwMode="auto">
          <a:xfrm>
            <a:off x="39624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4" name="Line 11"/>
          <p:cNvSpPr>
            <a:spLocks noChangeShapeType="1"/>
          </p:cNvSpPr>
          <p:nvPr/>
        </p:nvSpPr>
        <p:spPr bwMode="auto">
          <a:xfrm>
            <a:off x="54102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5" name="Line 12"/>
          <p:cNvSpPr>
            <a:spLocks noChangeShapeType="1"/>
          </p:cNvSpPr>
          <p:nvPr/>
        </p:nvSpPr>
        <p:spPr bwMode="auto">
          <a:xfrm>
            <a:off x="65532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6" name="Line 13"/>
          <p:cNvSpPr>
            <a:spLocks noChangeShapeType="1"/>
          </p:cNvSpPr>
          <p:nvPr/>
        </p:nvSpPr>
        <p:spPr bwMode="auto">
          <a:xfrm>
            <a:off x="86106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7" name="Line 14"/>
          <p:cNvSpPr>
            <a:spLocks noChangeShapeType="1"/>
          </p:cNvSpPr>
          <p:nvPr/>
        </p:nvSpPr>
        <p:spPr bwMode="auto">
          <a:xfrm>
            <a:off x="533400" y="1371600"/>
            <a:ext cx="914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8079" name="Text Box 15"/>
          <p:cNvSpPr txBox="1">
            <a:spLocks noChangeArrowheads="1"/>
          </p:cNvSpPr>
          <p:nvPr/>
        </p:nvSpPr>
        <p:spPr bwMode="auto">
          <a:xfrm>
            <a:off x="2286000" y="1435100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图形</a:t>
            </a:r>
          </a:p>
        </p:txBody>
      </p:sp>
      <p:sp>
        <p:nvSpPr>
          <p:cNvPr id="88080" name="Text Box 16"/>
          <p:cNvSpPr txBox="1">
            <a:spLocks noChangeArrowheads="1"/>
          </p:cNvSpPr>
          <p:nvPr/>
        </p:nvSpPr>
        <p:spPr bwMode="auto">
          <a:xfrm>
            <a:off x="4251325" y="1414463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2400">
                <a:solidFill>
                  <a:srgbClr val="3333CC"/>
                </a:solidFill>
                <a:latin typeface="华文中宋" pitchFamily="2" charset="-122"/>
                <a:ea typeface="华文中宋" pitchFamily="2" charset="-122"/>
              </a:rPr>
              <a:t>已知</a:t>
            </a:r>
          </a:p>
        </p:txBody>
      </p:sp>
      <p:sp>
        <p:nvSpPr>
          <p:cNvPr id="88081" name="Text Box 17"/>
          <p:cNvSpPr txBox="1">
            <a:spLocks noChangeArrowheads="1"/>
          </p:cNvSpPr>
          <p:nvPr/>
        </p:nvSpPr>
        <p:spPr bwMode="auto">
          <a:xfrm>
            <a:off x="5622925" y="1435100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结果</a:t>
            </a:r>
          </a:p>
        </p:txBody>
      </p:sp>
      <p:sp>
        <p:nvSpPr>
          <p:cNvPr id="88082" name="Text Box 18"/>
          <p:cNvSpPr txBox="1">
            <a:spLocks noChangeArrowheads="1"/>
          </p:cNvSpPr>
          <p:nvPr/>
        </p:nvSpPr>
        <p:spPr bwMode="auto">
          <a:xfrm>
            <a:off x="7207250" y="1414463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kumimoji="1" lang="zh-CN" altLang="en-US" sz="2400">
                <a:solidFill>
                  <a:srgbClr val="3333CC"/>
                </a:solidFill>
                <a:latin typeface="华文中宋" pitchFamily="2" charset="-122"/>
                <a:ea typeface="华文中宋" pitchFamily="2" charset="-122"/>
              </a:rPr>
              <a:t>结论</a:t>
            </a:r>
          </a:p>
        </p:txBody>
      </p:sp>
      <p:sp>
        <p:nvSpPr>
          <p:cNvPr id="88083" name="Text Box 19"/>
          <p:cNvSpPr txBox="1">
            <a:spLocks noChangeArrowheads="1"/>
          </p:cNvSpPr>
          <p:nvPr/>
        </p:nvSpPr>
        <p:spPr bwMode="auto">
          <a:xfrm>
            <a:off x="684213" y="1844675"/>
            <a:ext cx="549275" cy="130175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kumimoji="1" lang="zh-CN" altLang="en-US" sz="240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同位角</a:t>
            </a:r>
          </a:p>
        </p:txBody>
      </p:sp>
      <p:sp>
        <p:nvSpPr>
          <p:cNvPr id="88084" name="Text Box 20"/>
          <p:cNvSpPr txBox="1">
            <a:spLocks noChangeArrowheads="1"/>
          </p:cNvSpPr>
          <p:nvPr/>
        </p:nvSpPr>
        <p:spPr bwMode="auto">
          <a:xfrm>
            <a:off x="665163" y="3135313"/>
            <a:ext cx="549275" cy="130175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chemeClr val="bg2">
                <a:alpha val="74998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000000"/>
                </a:solidFill>
                <a:latin typeface="华文中宋" charset="-122"/>
                <a:ea typeface="华文中宋" charset="-122"/>
              </a:rPr>
              <a:t>内错角</a:t>
            </a:r>
          </a:p>
        </p:txBody>
      </p:sp>
      <p:sp>
        <p:nvSpPr>
          <p:cNvPr id="21524" name="Line 22"/>
          <p:cNvSpPr>
            <a:spLocks noChangeShapeType="1"/>
          </p:cNvSpPr>
          <p:nvPr/>
        </p:nvSpPr>
        <p:spPr bwMode="auto">
          <a:xfrm>
            <a:off x="1828800" y="2286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5" name="Line 23"/>
          <p:cNvSpPr>
            <a:spLocks noChangeShapeType="1"/>
          </p:cNvSpPr>
          <p:nvPr/>
        </p:nvSpPr>
        <p:spPr bwMode="auto">
          <a:xfrm>
            <a:off x="1828800" y="28194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6" name="Line 24"/>
          <p:cNvSpPr>
            <a:spLocks noChangeShapeType="1"/>
          </p:cNvSpPr>
          <p:nvPr/>
        </p:nvSpPr>
        <p:spPr bwMode="auto">
          <a:xfrm>
            <a:off x="1828800" y="36576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7" name="Line 25"/>
          <p:cNvSpPr>
            <a:spLocks noChangeShapeType="1"/>
          </p:cNvSpPr>
          <p:nvPr/>
        </p:nvSpPr>
        <p:spPr bwMode="auto">
          <a:xfrm>
            <a:off x="1828800" y="4191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8" name="Line 26"/>
          <p:cNvSpPr>
            <a:spLocks noChangeShapeType="1"/>
          </p:cNvSpPr>
          <p:nvPr/>
        </p:nvSpPr>
        <p:spPr bwMode="auto">
          <a:xfrm>
            <a:off x="1828800" y="4953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9" name="Line 27"/>
          <p:cNvSpPr>
            <a:spLocks noChangeShapeType="1"/>
          </p:cNvSpPr>
          <p:nvPr/>
        </p:nvSpPr>
        <p:spPr bwMode="auto">
          <a:xfrm>
            <a:off x="1828800" y="54864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0" name="Line 28"/>
          <p:cNvSpPr>
            <a:spLocks noChangeShapeType="1"/>
          </p:cNvSpPr>
          <p:nvPr/>
        </p:nvSpPr>
        <p:spPr bwMode="auto">
          <a:xfrm flipH="1" flipV="1">
            <a:off x="2286000" y="20574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1" name="Line 29"/>
          <p:cNvSpPr>
            <a:spLocks noChangeShapeType="1"/>
          </p:cNvSpPr>
          <p:nvPr/>
        </p:nvSpPr>
        <p:spPr bwMode="auto">
          <a:xfrm flipH="1" flipV="1">
            <a:off x="2286000" y="47244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2" name="Line 30"/>
          <p:cNvSpPr>
            <a:spLocks noChangeShapeType="1"/>
          </p:cNvSpPr>
          <p:nvPr/>
        </p:nvSpPr>
        <p:spPr bwMode="auto">
          <a:xfrm flipH="1" flipV="1">
            <a:off x="2286000" y="34290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3" name="Text Box 31"/>
          <p:cNvSpPr txBox="1">
            <a:spLocks noChangeArrowheads="1"/>
          </p:cNvSpPr>
          <p:nvPr/>
        </p:nvSpPr>
        <p:spPr bwMode="auto">
          <a:xfrm>
            <a:off x="2514600" y="17938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1</a:t>
            </a:r>
          </a:p>
        </p:txBody>
      </p:sp>
      <p:sp>
        <p:nvSpPr>
          <p:cNvPr id="21534" name="Text Box 32"/>
          <p:cNvSpPr txBox="1">
            <a:spLocks noChangeArrowheads="1"/>
          </p:cNvSpPr>
          <p:nvPr/>
        </p:nvSpPr>
        <p:spPr bwMode="auto">
          <a:xfrm>
            <a:off x="3108325" y="23272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1535" name="Text Box 33"/>
          <p:cNvSpPr txBox="1">
            <a:spLocks noChangeArrowheads="1"/>
          </p:cNvSpPr>
          <p:nvPr/>
        </p:nvSpPr>
        <p:spPr bwMode="auto">
          <a:xfrm>
            <a:off x="3032125" y="36988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1536" name="Text Box 34"/>
          <p:cNvSpPr txBox="1">
            <a:spLocks noChangeArrowheads="1"/>
          </p:cNvSpPr>
          <p:nvPr/>
        </p:nvSpPr>
        <p:spPr bwMode="auto">
          <a:xfrm>
            <a:off x="2025650" y="35464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3</a:t>
            </a:r>
          </a:p>
        </p:txBody>
      </p:sp>
      <p:sp>
        <p:nvSpPr>
          <p:cNvPr id="21537" name="Text Box 35"/>
          <p:cNvSpPr txBox="1">
            <a:spLocks noChangeArrowheads="1"/>
          </p:cNvSpPr>
          <p:nvPr/>
        </p:nvSpPr>
        <p:spPr bwMode="auto">
          <a:xfrm>
            <a:off x="3108325" y="50704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1538" name="Text Box 36"/>
          <p:cNvSpPr txBox="1">
            <a:spLocks noChangeArrowheads="1"/>
          </p:cNvSpPr>
          <p:nvPr/>
        </p:nvSpPr>
        <p:spPr bwMode="auto">
          <a:xfrm>
            <a:off x="2743200" y="4876800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4</a:t>
            </a:r>
          </a:p>
        </p:txBody>
      </p:sp>
      <p:sp>
        <p:nvSpPr>
          <p:cNvPr id="21539" name="Text Box 37"/>
          <p:cNvSpPr txBox="1">
            <a:spLocks noChangeArrowheads="1"/>
          </p:cNvSpPr>
          <p:nvPr/>
        </p:nvSpPr>
        <p:spPr bwMode="auto">
          <a:xfrm rot="-3942056">
            <a:off x="2822575" y="5113338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0" name="Text Box 38"/>
          <p:cNvSpPr txBox="1">
            <a:spLocks noChangeArrowheads="1"/>
          </p:cNvSpPr>
          <p:nvPr/>
        </p:nvSpPr>
        <p:spPr bwMode="auto">
          <a:xfrm rot="-3942056">
            <a:off x="2822575" y="3832225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1" name="Text Box 39"/>
          <p:cNvSpPr txBox="1">
            <a:spLocks noChangeArrowheads="1"/>
          </p:cNvSpPr>
          <p:nvPr/>
        </p:nvSpPr>
        <p:spPr bwMode="auto">
          <a:xfrm rot="-3942056">
            <a:off x="2822575" y="2460625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2" name="Text Box 40"/>
          <p:cNvSpPr txBox="1">
            <a:spLocks noChangeArrowheads="1"/>
          </p:cNvSpPr>
          <p:nvPr/>
        </p:nvSpPr>
        <p:spPr bwMode="auto">
          <a:xfrm rot="-3942056">
            <a:off x="2365375" y="1927225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3" name="Text Box 41"/>
          <p:cNvSpPr txBox="1">
            <a:spLocks noChangeArrowheads="1"/>
          </p:cNvSpPr>
          <p:nvPr/>
        </p:nvSpPr>
        <p:spPr bwMode="auto">
          <a:xfrm rot="6758112">
            <a:off x="2174875" y="3557588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4" name="Text Box 42"/>
          <p:cNvSpPr txBox="1">
            <a:spLocks noChangeArrowheads="1"/>
          </p:cNvSpPr>
          <p:nvPr/>
        </p:nvSpPr>
        <p:spPr bwMode="auto">
          <a:xfrm rot="156423">
            <a:off x="2555875" y="4797425"/>
            <a:ext cx="488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5" name="Text Box 43"/>
          <p:cNvSpPr txBox="1">
            <a:spLocks noChangeArrowheads="1"/>
          </p:cNvSpPr>
          <p:nvPr/>
        </p:nvSpPr>
        <p:spPr bwMode="auto">
          <a:xfrm>
            <a:off x="1508125" y="2022475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1546" name="Text Box 44"/>
          <p:cNvSpPr txBox="1">
            <a:spLocks noChangeArrowheads="1"/>
          </p:cNvSpPr>
          <p:nvPr/>
        </p:nvSpPr>
        <p:spPr bwMode="auto">
          <a:xfrm>
            <a:off x="1584325" y="25558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1547" name="Text Box 45"/>
          <p:cNvSpPr txBox="1">
            <a:spLocks noChangeArrowheads="1"/>
          </p:cNvSpPr>
          <p:nvPr/>
        </p:nvSpPr>
        <p:spPr bwMode="auto">
          <a:xfrm>
            <a:off x="1508125" y="3394075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1548" name="Text Box 46"/>
          <p:cNvSpPr txBox="1">
            <a:spLocks noChangeArrowheads="1"/>
          </p:cNvSpPr>
          <p:nvPr/>
        </p:nvSpPr>
        <p:spPr bwMode="auto">
          <a:xfrm>
            <a:off x="1508125" y="39274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1549" name="Text Box 47"/>
          <p:cNvSpPr txBox="1">
            <a:spLocks noChangeArrowheads="1"/>
          </p:cNvSpPr>
          <p:nvPr/>
        </p:nvSpPr>
        <p:spPr bwMode="auto">
          <a:xfrm>
            <a:off x="1584325" y="4689475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1550" name="Text Box 48"/>
          <p:cNvSpPr txBox="1">
            <a:spLocks noChangeArrowheads="1"/>
          </p:cNvSpPr>
          <p:nvPr/>
        </p:nvSpPr>
        <p:spPr bwMode="auto">
          <a:xfrm>
            <a:off x="1584325" y="5299075"/>
            <a:ext cx="373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1551" name="Text Box 49"/>
          <p:cNvSpPr txBox="1">
            <a:spLocks noChangeArrowheads="1"/>
          </p:cNvSpPr>
          <p:nvPr/>
        </p:nvSpPr>
        <p:spPr bwMode="auto">
          <a:xfrm>
            <a:off x="3184525" y="2819400"/>
            <a:ext cx="34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21552" name="Text Box 50"/>
          <p:cNvSpPr txBox="1">
            <a:spLocks noChangeArrowheads="1"/>
          </p:cNvSpPr>
          <p:nvPr/>
        </p:nvSpPr>
        <p:spPr bwMode="auto">
          <a:xfrm>
            <a:off x="3184525" y="4156075"/>
            <a:ext cx="34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21553" name="Text Box 51"/>
          <p:cNvSpPr txBox="1">
            <a:spLocks noChangeArrowheads="1"/>
          </p:cNvSpPr>
          <p:nvPr/>
        </p:nvSpPr>
        <p:spPr bwMode="auto">
          <a:xfrm>
            <a:off x="3184525" y="5486400"/>
            <a:ext cx="342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88120" name="Text Box 56"/>
          <p:cNvSpPr txBox="1">
            <a:spLocks noChangeArrowheads="1"/>
          </p:cNvSpPr>
          <p:nvPr/>
        </p:nvSpPr>
        <p:spPr bwMode="auto">
          <a:xfrm>
            <a:off x="4284663" y="23495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sp>
        <p:nvSpPr>
          <p:cNvPr id="88121" name="Text Box 57"/>
          <p:cNvSpPr txBox="1">
            <a:spLocks noChangeArrowheads="1"/>
          </p:cNvSpPr>
          <p:nvPr/>
        </p:nvSpPr>
        <p:spPr bwMode="auto">
          <a:xfrm>
            <a:off x="6659563" y="2441575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同位角相等</a:t>
            </a:r>
          </a:p>
        </p:txBody>
      </p:sp>
      <p:graphicFrame>
        <p:nvGraphicFramePr>
          <p:cNvPr id="88122" name="Object 58"/>
          <p:cNvGraphicFramePr>
            <a:graphicFrameLocks noChangeAspect="1"/>
          </p:cNvGraphicFramePr>
          <p:nvPr/>
        </p:nvGraphicFramePr>
        <p:xfrm>
          <a:off x="5508625" y="2420938"/>
          <a:ext cx="965200" cy="28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0" name="公式" r:id="rId3" imgW="558720" imgH="164880" progId="Equation.3">
                  <p:embed/>
                </p:oleObj>
              </mc:Choice>
              <mc:Fallback>
                <p:oleObj name="公式" r:id="rId3" imgW="5587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2420938"/>
                        <a:ext cx="965200" cy="282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123" name="Rectangle 59"/>
          <p:cNvSpPr>
            <a:spLocks noChangeArrowheads="1"/>
          </p:cNvSpPr>
          <p:nvPr/>
        </p:nvSpPr>
        <p:spPr bwMode="auto">
          <a:xfrm>
            <a:off x="6732588" y="1936750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88124" name="Rectangle 60"/>
          <p:cNvSpPr>
            <a:spLocks noChangeArrowheads="1"/>
          </p:cNvSpPr>
          <p:nvPr/>
        </p:nvSpPr>
        <p:spPr bwMode="auto">
          <a:xfrm>
            <a:off x="4211638" y="35814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graphicFrame>
        <p:nvGraphicFramePr>
          <p:cNvPr id="88125" name="Object 61"/>
          <p:cNvGraphicFramePr>
            <a:graphicFrameLocks noChangeAspect="1"/>
          </p:cNvGraphicFramePr>
          <p:nvPr/>
        </p:nvGraphicFramePr>
        <p:xfrm>
          <a:off x="5508625" y="3789363"/>
          <a:ext cx="971550" cy="30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1" name="公式" r:id="rId5" imgW="571320" imgH="177480" progId="Equation.3">
                  <p:embed/>
                </p:oleObj>
              </mc:Choice>
              <mc:Fallback>
                <p:oleObj name="公式" r:id="rId5" imgW="5713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3789363"/>
                        <a:ext cx="971550" cy="300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126" name="Rectangle 62"/>
          <p:cNvSpPr>
            <a:spLocks noChangeArrowheads="1"/>
          </p:cNvSpPr>
          <p:nvPr/>
        </p:nvSpPr>
        <p:spPr bwMode="auto">
          <a:xfrm>
            <a:off x="6629400" y="3297238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88127" name="Rectangle 63"/>
          <p:cNvSpPr>
            <a:spLocks noChangeArrowheads="1"/>
          </p:cNvSpPr>
          <p:nvPr/>
        </p:nvSpPr>
        <p:spPr bwMode="auto">
          <a:xfrm>
            <a:off x="6597650" y="3830638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内错角相等</a:t>
            </a:r>
          </a:p>
        </p:txBody>
      </p:sp>
      <p:sp>
        <p:nvSpPr>
          <p:cNvPr id="88128" name="Rectangle 64"/>
          <p:cNvSpPr>
            <a:spLocks noChangeArrowheads="1"/>
          </p:cNvSpPr>
          <p:nvPr/>
        </p:nvSpPr>
        <p:spPr bwMode="auto">
          <a:xfrm>
            <a:off x="6588125" y="5178425"/>
            <a:ext cx="2012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同旁内角互补</a:t>
            </a:r>
          </a:p>
        </p:txBody>
      </p:sp>
      <p:sp>
        <p:nvSpPr>
          <p:cNvPr id="88129" name="Rectangle 65"/>
          <p:cNvSpPr>
            <a:spLocks noChangeArrowheads="1"/>
          </p:cNvSpPr>
          <p:nvPr/>
        </p:nvSpPr>
        <p:spPr bwMode="auto">
          <a:xfrm>
            <a:off x="4284663" y="49530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graphicFrame>
        <p:nvGraphicFramePr>
          <p:cNvPr id="88130" name="Object 66"/>
          <p:cNvGraphicFramePr>
            <a:graphicFrameLocks noChangeAspect="1"/>
          </p:cNvGraphicFramePr>
          <p:nvPr/>
        </p:nvGraphicFramePr>
        <p:xfrm>
          <a:off x="5508625" y="4941888"/>
          <a:ext cx="106680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2" name="公式" r:id="rId7" imgW="990360" imgH="431640" progId="Equation.3">
                  <p:embed/>
                </p:oleObj>
              </mc:Choice>
              <mc:Fallback>
                <p:oleObj name="公式" r:id="rId7" imgW="9903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4941888"/>
                        <a:ext cx="106680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131" name="Rectangle 67"/>
          <p:cNvSpPr>
            <a:spLocks noChangeArrowheads="1"/>
          </p:cNvSpPr>
          <p:nvPr/>
        </p:nvSpPr>
        <p:spPr bwMode="auto">
          <a:xfrm>
            <a:off x="6659563" y="4673600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1566" name="Text Box 68"/>
          <p:cNvSpPr txBox="1">
            <a:spLocks noChangeArrowheads="1"/>
          </p:cNvSpPr>
          <p:nvPr/>
        </p:nvSpPr>
        <p:spPr bwMode="auto">
          <a:xfrm>
            <a:off x="539750" y="4797425"/>
            <a:ext cx="9556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kumimoji="1" lang="zh-CN" altLang="en-US" sz="2400">
                <a:solidFill>
                  <a:srgbClr val="000000"/>
                </a:solidFill>
                <a:ea typeface="华文中宋" charset="-122"/>
              </a:rPr>
              <a:t>同旁内角</a:t>
            </a:r>
          </a:p>
        </p:txBody>
      </p:sp>
      <p:sp>
        <p:nvSpPr>
          <p:cNvPr id="21567" name="Rectangle 69"/>
          <p:cNvSpPr>
            <a:spLocks noGrp="1" noChangeArrowheads="1"/>
          </p:cNvSpPr>
          <p:nvPr>
            <p:ph type="title" idx="4294967295"/>
          </p:nvPr>
        </p:nvSpPr>
        <p:spPr>
          <a:xfrm>
            <a:off x="3492500" y="492125"/>
            <a:ext cx="2674938" cy="633413"/>
          </a:xfrm>
          <a:prstGeom prst="rect">
            <a:avLst/>
          </a:prstGeom>
          <a:ln/>
        </p:spPr>
        <p:txBody>
          <a:bodyPr/>
          <a:lstStyle/>
          <a:p>
            <a:pPr algn="l"/>
            <a:r>
              <a:rPr kumimoji="1" lang="zh-CN" altLang="en-US" sz="3200">
                <a:ea typeface="华文中宋" charset="-122"/>
              </a:rPr>
              <a:t>平行线的性质</a:t>
            </a:r>
          </a:p>
        </p:txBody>
      </p:sp>
    </p:spTree>
    <p:extLst>
      <p:ext uri="{BB962C8B-B14F-4D97-AF65-F5344CB8AC3E}">
        <p14:creationId xmlns:p14="http://schemas.microsoft.com/office/powerpoint/2010/main" val="14108389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120" grpId="0"/>
      <p:bldP spid="88121" grpId="0"/>
      <p:bldP spid="88123" grpId="0"/>
      <p:bldP spid="88124" grpId="0"/>
      <p:bldP spid="88126" grpId="0"/>
      <p:bldP spid="88127" grpId="0"/>
      <p:bldP spid="88128" grpId="0"/>
      <p:bldP spid="88129" grpId="0"/>
      <p:bldP spid="881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03350" y="1341438"/>
            <a:ext cx="6208713" cy="576262"/>
          </a:xfrm>
          <a:prstGeom prst="rect">
            <a:avLst/>
          </a:prstGeom>
          <a:ln/>
        </p:spPr>
        <p:txBody>
          <a:bodyPr/>
          <a:lstStyle/>
          <a:p>
            <a:endParaRPr lang="zh-CN" altLang="en-US" sz="3600" dirty="0">
              <a:solidFill>
                <a:srgbClr val="FF3300"/>
              </a:solidFill>
              <a:ea typeface="华文中宋" charset="-122"/>
            </a:endParaRPr>
          </a:p>
        </p:txBody>
      </p:sp>
      <p:sp>
        <p:nvSpPr>
          <p:cNvPr id="22531" name="WordArt 4"/>
          <p:cNvSpPr>
            <a:spLocks noChangeArrowheads="1" noChangeShapeType="1" noTextEdit="1"/>
          </p:cNvSpPr>
          <p:nvPr/>
        </p:nvSpPr>
        <p:spPr bwMode="auto">
          <a:xfrm>
            <a:off x="3276600" y="2924175"/>
            <a:ext cx="2232025" cy="10080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n-US" altLang="zh-CN" sz="8000" kern="10" dirty="0" smtClean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blurRad="63500" dist="38099" dir="2700000" sy="50000" rotWithShape="0">
                    <a:srgbClr val="875B0D">
                      <a:alpha val="70000"/>
                    </a:srgbClr>
                  </a:outerShdw>
                </a:effectLst>
                <a:latin typeface="华文行楷" charset="-122"/>
                <a:ea typeface="华文行楷" charset="-122"/>
                <a:cs typeface="华文行楷" charset="-122"/>
              </a:rPr>
              <a:t>Goodbye</a:t>
            </a:r>
            <a:endParaRPr lang="zh-CN" altLang="en-US" sz="80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blurRad="63500" dist="38099" dir="2700000" sy="50000" rotWithShape="0">
                  <a:srgbClr val="875B0D">
                    <a:alpha val="70000"/>
                  </a:srgbClr>
                </a:outerShdw>
              </a:effectLst>
              <a:latin typeface="华文行楷" charset="-122"/>
              <a:ea typeface="华文行楷" charset="-122"/>
              <a:cs typeface="华文行楷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35886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672" y="5877272"/>
            <a:ext cx="8229600" cy="792162"/>
          </a:xfrm>
          <a:noFill/>
          <a:ln/>
        </p:spPr>
        <p:txBody>
          <a:bodyPr/>
          <a:lstStyle/>
          <a:p>
            <a:endParaRPr kumimoji="1" lang="zh-CN" altLang="en-US" sz="3300" dirty="0">
              <a:solidFill>
                <a:schemeClr val="tx1"/>
              </a:solidFill>
              <a:latin typeface="华文中宋" charset="-122"/>
              <a:ea typeface="华文中宋" charset="-122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339752" y="2348880"/>
            <a:ext cx="48434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0000CC"/>
                </a:solidFill>
              </a:rPr>
              <a:t>5 .3 </a:t>
            </a:r>
            <a:r>
              <a:rPr lang="zh-CN" altLang="en-US" sz="4000" b="1" dirty="0">
                <a:solidFill>
                  <a:srgbClr val="0000CC"/>
                </a:solidFill>
              </a:rPr>
              <a:t>平行线的性质</a:t>
            </a:r>
            <a:r>
              <a:rPr lang="en-US" altLang="zh-CN" sz="4000" b="1" dirty="0">
                <a:solidFill>
                  <a:srgbClr val="0000CC"/>
                </a:solidFill>
              </a:rPr>
              <a:t>(2)</a:t>
            </a:r>
          </a:p>
        </p:txBody>
      </p:sp>
    </p:spTree>
    <p:extLst>
      <p:ext uri="{BB962C8B-B14F-4D97-AF65-F5344CB8AC3E}">
        <p14:creationId xmlns:p14="http://schemas.microsoft.com/office/powerpoint/2010/main" val="154240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755650" y="4243388"/>
            <a:ext cx="78486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华文中宋" charset="-122"/>
                <a:ea typeface="华文中宋" charset="-122"/>
              </a:rPr>
              <a:t>重点：利用平行线的性质解决实际问题。　　　　　　难点：区分平行线的性质与判定方法</a:t>
            </a:r>
            <a:r>
              <a:rPr lang="en-US" altLang="zh-CN" sz="2800">
                <a:latin typeface="华文中宋" charset="-122"/>
                <a:ea typeface="华文中宋" charset="-122"/>
              </a:rPr>
              <a:t>,</a:t>
            </a:r>
            <a:r>
              <a:rPr lang="zh-CN" altLang="en-US" sz="2800">
                <a:latin typeface="华文中宋" charset="-122"/>
                <a:ea typeface="华文中宋" charset="-122"/>
              </a:rPr>
              <a:t>以及平行线之间的距离的意义的理解</a:t>
            </a:r>
            <a:r>
              <a:rPr lang="en-US" altLang="zh-CN" sz="2800">
                <a:latin typeface="华文中宋" charset="-122"/>
                <a:ea typeface="华文中宋" charset="-122"/>
              </a:rPr>
              <a:t>.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11188" y="1268413"/>
            <a:ext cx="777716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>
                <a:ea typeface="华文中宋" charset="-122"/>
              </a:rPr>
              <a:t>1</a:t>
            </a:r>
            <a:r>
              <a:rPr lang="zh-CN" altLang="en-US" sz="2800">
                <a:ea typeface="华文中宋" charset="-122"/>
              </a:rPr>
              <a:t>、进一步理解平行线的三条性质；　　　　　　</a:t>
            </a:r>
          </a:p>
          <a:p>
            <a:r>
              <a:rPr lang="en-US" altLang="zh-CN" sz="2800">
                <a:ea typeface="华文中宋" charset="-122"/>
              </a:rPr>
              <a:t>2</a:t>
            </a:r>
            <a:r>
              <a:rPr lang="zh-CN" altLang="en-US" sz="2800">
                <a:ea typeface="华文中宋" charset="-122"/>
              </a:rPr>
              <a:t>、学会用平行线的性质</a:t>
            </a:r>
            <a:r>
              <a:rPr lang="en-US" altLang="zh-CN" sz="2800">
                <a:ea typeface="华文中宋" charset="-122"/>
              </a:rPr>
              <a:t>,</a:t>
            </a:r>
            <a:r>
              <a:rPr lang="zh-CN" altLang="en-US" sz="2800">
                <a:ea typeface="华文中宋" charset="-122"/>
              </a:rPr>
              <a:t>解决一些实际问题；　　　　　　　　　　　　　　</a:t>
            </a:r>
          </a:p>
          <a:p>
            <a:r>
              <a:rPr lang="en-US" altLang="zh-CN" sz="2800">
                <a:ea typeface="华文中宋" charset="-122"/>
              </a:rPr>
              <a:t>3</a:t>
            </a:r>
            <a:r>
              <a:rPr lang="zh-CN" altLang="en-US" sz="2800">
                <a:ea typeface="华文中宋" charset="-122"/>
              </a:rPr>
              <a:t>、体会两条平行线之间的距离的意义</a:t>
            </a:r>
            <a:r>
              <a:rPr lang="en-US" altLang="zh-CN" sz="2800">
                <a:ea typeface="华文中宋" charset="-122"/>
              </a:rPr>
              <a:t>,</a:t>
            </a:r>
            <a:r>
              <a:rPr lang="zh-CN" altLang="en-US" sz="2800">
                <a:ea typeface="华文中宋" charset="-122"/>
              </a:rPr>
              <a:t>学会度量平行线之间的距离；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39750" y="3236913"/>
            <a:ext cx="3028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ea typeface="华文中宋" charset="-122"/>
              </a:rPr>
              <a:t>二、重点和难点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765175"/>
            <a:ext cx="3322637" cy="561975"/>
          </a:xfrm>
          <a:noFill/>
          <a:ln/>
        </p:spPr>
        <p:txBody>
          <a:bodyPr/>
          <a:lstStyle/>
          <a:p>
            <a:pPr algn="l"/>
            <a:r>
              <a:rPr lang="zh-CN" altLang="en-US" sz="2800">
                <a:ea typeface="华文中宋" charset="-122"/>
              </a:rPr>
              <a:t>一、学习目标：</a:t>
            </a:r>
          </a:p>
        </p:txBody>
      </p:sp>
    </p:spTree>
    <p:extLst>
      <p:ext uri="{BB962C8B-B14F-4D97-AF65-F5344CB8AC3E}">
        <p14:creationId xmlns:p14="http://schemas.microsoft.com/office/powerpoint/2010/main" val="89862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  <p:bldP spid="410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76263" y="1714500"/>
            <a:ext cx="709136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692150" indent="-347663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987425" indent="-293688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281113" indent="-2921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1598613" indent="-315913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0558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5130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29702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4274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3200">
                <a:latin typeface="Times New Roman" charset="0"/>
              </a:rPr>
              <a:t> </a:t>
            </a:r>
            <a:r>
              <a:rPr kumimoji="1" lang="zh-CN" altLang="en-US" sz="3200">
                <a:solidFill>
                  <a:srgbClr val="0000FF"/>
                </a:solidFill>
                <a:latin typeface="Times New Roman" charset="0"/>
              </a:rPr>
              <a:t>问题</a:t>
            </a:r>
            <a:r>
              <a:rPr kumimoji="1" lang="en-US" altLang="zh-CN" sz="3200">
                <a:solidFill>
                  <a:srgbClr val="0000FF"/>
                </a:solidFill>
                <a:latin typeface="Times New Roman" charset="0"/>
              </a:rPr>
              <a:t>1</a:t>
            </a:r>
            <a:r>
              <a:rPr kumimoji="1" lang="zh-CN" altLang="en-US" sz="3200">
                <a:solidFill>
                  <a:srgbClr val="0000FF"/>
                </a:solidFill>
                <a:latin typeface="Times New Roman" charset="0"/>
              </a:rPr>
              <a:t>：如图，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3200">
                <a:latin typeface="Times New Roman" charset="0"/>
              </a:rPr>
              <a:t>(1)∵ ∠1__∠2 (</a:t>
            </a:r>
            <a:r>
              <a:rPr kumimoji="1" lang="zh-CN" altLang="en-US" sz="3200">
                <a:latin typeface="Times New Roman" charset="0"/>
              </a:rPr>
              <a:t>已知</a:t>
            </a:r>
            <a:r>
              <a:rPr kumimoji="1" lang="en-US" altLang="zh-CN" sz="3200">
                <a:latin typeface="Times New Roman" charset="0"/>
              </a:rPr>
              <a:t>)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3200">
                <a:latin typeface="Times New Roman" charset="0"/>
              </a:rPr>
              <a:t>    ∴ a ∥ b (                                           )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85775" y="3675063"/>
            <a:ext cx="8458200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Tahoma" charset="0"/>
              </a:rPr>
              <a:t>(2)∵ ∠2____∠3 (</a:t>
            </a:r>
            <a:r>
              <a:rPr kumimoji="1" lang="zh-CN" altLang="en-US" sz="2800">
                <a:latin typeface="Tahoma" charset="0"/>
              </a:rPr>
              <a:t>已知</a:t>
            </a:r>
            <a:r>
              <a:rPr kumimoji="1" lang="en-US" altLang="zh-CN" sz="2800">
                <a:latin typeface="Tahoma" charset="0"/>
              </a:rPr>
              <a:t>)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Tahoma" charset="0"/>
              </a:rPr>
              <a:t>     ∴ a ∥ b (</a:t>
            </a:r>
            <a:r>
              <a:rPr kumimoji="1" lang="en-US" altLang="zh-CN" sz="2800">
                <a:latin typeface="Times New Roman" charset="0"/>
              </a:rPr>
              <a:t> </a:t>
            </a:r>
            <a:r>
              <a:rPr kumimoji="1" lang="en-US" altLang="zh-CN" sz="2800">
                <a:latin typeface="Tahoma" charset="0"/>
              </a:rPr>
              <a:t>                                      )  </a:t>
            </a:r>
            <a:endParaRPr kumimoji="1" lang="en-US" altLang="zh-CN" sz="2400">
              <a:latin typeface="Tahoma" charset="0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09575" y="5241925"/>
            <a:ext cx="7618413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Tahoma" charset="0"/>
              </a:rPr>
              <a:t>(3)∵ ∠2</a:t>
            </a:r>
            <a:r>
              <a:rPr kumimoji="1" lang="zh-CN" altLang="en-US" sz="2800">
                <a:latin typeface="Tahoma" charset="0"/>
              </a:rPr>
              <a:t>＋∠</a:t>
            </a:r>
            <a:r>
              <a:rPr kumimoji="1" lang="en-US" altLang="zh-CN" sz="2800">
                <a:latin typeface="Tahoma" charset="0"/>
              </a:rPr>
              <a:t>4=____   (</a:t>
            </a:r>
            <a:r>
              <a:rPr kumimoji="1" lang="zh-CN" altLang="en-US" sz="2800">
                <a:latin typeface="Tahoma" charset="0"/>
              </a:rPr>
              <a:t>已知</a:t>
            </a:r>
            <a:r>
              <a:rPr kumimoji="1" lang="en-US" altLang="zh-CN" sz="2800">
                <a:latin typeface="Tahoma" charset="0"/>
              </a:rPr>
              <a:t>)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Tahoma" charset="0"/>
              </a:rPr>
              <a:t>     ∴ a ∥ b (                                      </a:t>
            </a:r>
            <a:r>
              <a:rPr kumimoji="1" lang="en-US" altLang="zh-CN" sz="2800">
                <a:latin typeface="Times New Roman" charset="0"/>
              </a:rPr>
              <a:t>   </a:t>
            </a:r>
            <a:r>
              <a:rPr kumimoji="1" lang="en-US" altLang="zh-CN" sz="2800">
                <a:latin typeface="Tahoma" charset="0"/>
              </a:rPr>
              <a:t>   )</a:t>
            </a:r>
            <a:endParaRPr kumimoji="1" lang="en-US" altLang="zh-CN" sz="2400">
              <a:latin typeface="Tahoma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195513" y="2205038"/>
            <a:ext cx="83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=       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736850" y="2778125"/>
            <a:ext cx="4752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Times New Roman" charset="0"/>
              </a:rPr>
              <a:t>同位角相等，两直线平行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268538" y="3644900"/>
            <a:ext cx="838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=       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2827338" y="4149725"/>
            <a:ext cx="4552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Times New Roman" charset="0"/>
              </a:rPr>
              <a:t>内错角相等，两直线平行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059113" y="5241925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180 °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2736850" y="5761038"/>
            <a:ext cx="4451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FF0000"/>
                </a:solidFill>
                <a:latin typeface="Times New Roman" charset="0"/>
              </a:rPr>
              <a:t>同旁内角互补，两直线平行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8172450" y="44450"/>
            <a:ext cx="43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/>
              <a:t>c</a:t>
            </a:r>
          </a:p>
        </p:txBody>
      </p:sp>
      <p:sp>
        <p:nvSpPr>
          <p:cNvPr id="5132" name="Text Box 12" descr="PE03255_"/>
          <p:cNvSpPr txBox="1">
            <a:spLocks noChangeArrowheads="1"/>
          </p:cNvSpPr>
          <p:nvPr/>
        </p:nvSpPr>
        <p:spPr bwMode="auto">
          <a:xfrm>
            <a:off x="1857375" y="1700213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99CC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lang="en-US" altLang="x-none" sz="2400">
              <a:effectLst>
                <a:outerShdw blurRad="38100" dist="38100" dir="2700000" algn="tl">
                  <a:srgbClr val="C0C0C0"/>
                </a:outerShdw>
              </a:effectLst>
              <a:latin typeface="黑体" charset="-122"/>
              <a:ea typeface="黑体" charset="-122"/>
            </a:endParaRPr>
          </a:p>
        </p:txBody>
      </p:sp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08" t="21463" r="27849" b="57878"/>
          <a:stretch>
            <a:fillRect/>
          </a:stretch>
        </p:blipFill>
        <p:spPr bwMode="auto">
          <a:xfrm>
            <a:off x="5867400" y="476250"/>
            <a:ext cx="2447925" cy="2335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134" name="Rectangle 14"/>
          <p:cNvSpPr>
            <a:spLocks noGrp="1" noChangeArrowheads="1"/>
          </p:cNvSpPr>
          <p:nvPr>
            <p:ph type="title"/>
          </p:nvPr>
        </p:nvSpPr>
        <p:spPr>
          <a:xfrm>
            <a:off x="457200" y="563563"/>
            <a:ext cx="4475163" cy="561975"/>
          </a:xfrm>
          <a:noFill/>
          <a:ln/>
        </p:spPr>
        <p:txBody>
          <a:bodyPr/>
          <a:lstStyle/>
          <a:p>
            <a:pPr algn="l"/>
            <a:r>
              <a:rPr lang="zh-CN" altLang="en-US" sz="30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回忆</a:t>
            </a:r>
            <a:r>
              <a:rPr lang="en-US" altLang="zh-CN" sz="30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1:</a:t>
            </a:r>
            <a:r>
              <a:rPr lang="zh-CN" altLang="en-US" sz="30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两直线平行的条件</a:t>
            </a:r>
          </a:p>
        </p:txBody>
      </p:sp>
    </p:spTree>
    <p:extLst>
      <p:ext uri="{BB962C8B-B14F-4D97-AF65-F5344CB8AC3E}">
        <p14:creationId xmlns:p14="http://schemas.microsoft.com/office/powerpoint/2010/main" val="204120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utoUpdateAnimBg="0"/>
      <p:bldP spid="5126" grpId="0" autoUpdateAnimBg="0"/>
      <p:bldP spid="5127" grpId="0" autoUpdateAnimBg="0"/>
      <p:bldP spid="5128" grpId="0" autoUpdateAnimBg="0"/>
      <p:bldP spid="5129" grpId="0" autoUpdateAnimBg="0"/>
      <p:bldP spid="513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19138" y="1943100"/>
            <a:ext cx="7956550" cy="1557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692150" indent="-347663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987425" indent="-293688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281113" indent="-2921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1598613" indent="-315913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0558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5130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29702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427413" indent="-3159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问题</a:t>
            </a:r>
            <a:r>
              <a:rPr kumimoji="1" lang="en-US" altLang="zh-CN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2</a:t>
            </a:r>
            <a:r>
              <a:rPr kumimoji="1" lang="zh-CN" altLang="en-US" sz="32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：如图，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3200">
                <a:latin typeface="华文中宋" charset="-122"/>
                <a:ea typeface="华文中宋" charset="-122"/>
              </a:rPr>
              <a:t>(1)∵ a ∥ b (</a:t>
            </a:r>
            <a:r>
              <a:rPr kumimoji="1" lang="zh-CN" altLang="en-US" sz="3200">
                <a:latin typeface="华文中宋" charset="-122"/>
                <a:ea typeface="华文中宋" charset="-122"/>
              </a:rPr>
              <a:t>已知</a:t>
            </a:r>
            <a:r>
              <a:rPr kumimoji="1" lang="en-US" altLang="zh-CN" sz="3200">
                <a:latin typeface="华文中宋" charset="-122"/>
                <a:ea typeface="华文中宋" charset="-122"/>
              </a:rPr>
              <a:t>)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kumimoji="1" lang="en-US" altLang="zh-CN" sz="3200">
                <a:latin typeface="华文中宋" charset="-122"/>
                <a:ea typeface="华文中宋" charset="-122"/>
              </a:rPr>
              <a:t>    ∴ ∠1__∠2 (                                 )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28650" y="3733800"/>
            <a:ext cx="7688263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华文中宋" charset="-122"/>
                <a:ea typeface="华文中宋" charset="-122"/>
              </a:rPr>
              <a:t>(2)∵ a ∥ b (</a:t>
            </a:r>
            <a:r>
              <a:rPr kumimoji="1" lang="zh-CN" altLang="en-US" sz="2800">
                <a:latin typeface="华文中宋" charset="-122"/>
                <a:ea typeface="华文中宋" charset="-122"/>
              </a:rPr>
              <a:t>已知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)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华文中宋" charset="-122"/>
                <a:ea typeface="华文中宋" charset="-122"/>
              </a:rPr>
              <a:t>     ∴ ∠2__∠3 (                                     ) 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52450" y="5300663"/>
            <a:ext cx="8196263" cy="103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华文中宋" charset="-122"/>
                <a:ea typeface="华文中宋" charset="-122"/>
              </a:rPr>
              <a:t>(3)∵ a ∥ b (</a:t>
            </a:r>
            <a:r>
              <a:rPr kumimoji="1" lang="zh-CN" altLang="en-US" sz="2800">
                <a:latin typeface="华文中宋" charset="-122"/>
                <a:ea typeface="华文中宋" charset="-122"/>
              </a:rPr>
              <a:t>已知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)</a:t>
            </a:r>
          </a:p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Wingdings" charset="2"/>
              <a:buNone/>
            </a:pPr>
            <a:r>
              <a:rPr kumimoji="1" lang="en-US" altLang="zh-CN" sz="2800">
                <a:latin typeface="华文中宋" charset="-122"/>
                <a:ea typeface="华文中宋" charset="-122"/>
              </a:rPr>
              <a:t>  ∴ ∠2</a:t>
            </a:r>
            <a:r>
              <a:rPr kumimoji="1" lang="zh-CN" altLang="en-US" sz="2800">
                <a:latin typeface="华文中宋" charset="-122"/>
                <a:ea typeface="华文中宋" charset="-122"/>
              </a:rPr>
              <a:t>＋∠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4=____ (                                       )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9838" y="3054350"/>
            <a:ext cx="838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=       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3779838" y="2981325"/>
            <a:ext cx="4752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CC0000"/>
                </a:solidFill>
                <a:latin typeface="华文中宋" charset="-122"/>
                <a:ea typeface="华文中宋" charset="-122"/>
              </a:rPr>
              <a:t>两直线平行，同位角相等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339975" y="4278313"/>
            <a:ext cx="431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=       </a:t>
            </a: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3492500" y="4221163"/>
            <a:ext cx="4552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>
                <a:solidFill>
                  <a:srgbClr val="CC0000"/>
                </a:solidFill>
                <a:latin typeface="华文中宋" charset="-122"/>
                <a:ea typeface="华文中宋" charset="-122"/>
              </a:rPr>
              <a:t>两直线平行，内错角相等</a:t>
            </a: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2916238" y="5805488"/>
            <a:ext cx="13319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180 °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3937000" y="5805488"/>
            <a:ext cx="4451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>
                <a:solidFill>
                  <a:srgbClr val="CC0000"/>
                </a:solidFill>
                <a:latin typeface="华文中宋" charset="-122"/>
                <a:ea typeface="华文中宋" charset="-122"/>
              </a:rPr>
              <a:t>两直线平行，同旁内角互补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8172450" y="44450"/>
            <a:ext cx="43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latin typeface="华文中宋" charset="-122"/>
                <a:ea typeface="华文中宋" charset="-122"/>
              </a:rPr>
              <a:t>c</a:t>
            </a:r>
          </a:p>
        </p:txBody>
      </p:sp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08" t="21463" r="27849" b="57878"/>
          <a:stretch>
            <a:fillRect/>
          </a:stretch>
        </p:blipFill>
        <p:spPr bwMode="auto">
          <a:xfrm>
            <a:off x="5867400" y="476250"/>
            <a:ext cx="2447925" cy="2335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157" name="Rectangle 13"/>
          <p:cNvSpPr>
            <a:spLocks noGrp="1" noChangeArrowheads="1"/>
          </p:cNvSpPr>
          <p:nvPr>
            <p:ph type="title"/>
          </p:nvPr>
        </p:nvSpPr>
        <p:spPr>
          <a:xfrm>
            <a:off x="457200" y="706438"/>
            <a:ext cx="4186238" cy="706437"/>
          </a:xfrm>
          <a:noFill/>
          <a:ln/>
        </p:spPr>
        <p:txBody>
          <a:bodyPr/>
          <a:lstStyle/>
          <a:p>
            <a:pPr algn="l"/>
            <a:r>
              <a:rPr lang="zh-CN" altLang="en-US" sz="33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回忆</a:t>
            </a:r>
            <a:r>
              <a:rPr lang="en-US" altLang="zh-CN" sz="33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2:</a:t>
            </a:r>
            <a:r>
              <a:rPr lang="zh-CN" altLang="en-US" sz="33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平行线的性质</a:t>
            </a:r>
            <a:br>
              <a:rPr lang="zh-CN" altLang="en-US" sz="33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</a:br>
            <a:endParaRPr lang="zh-CN" altLang="en-US" sz="3300">
              <a:effectLst>
                <a:outerShdw blurRad="38100" dist="38100" dir="2700000" algn="tl">
                  <a:srgbClr val="C0C0C0"/>
                </a:outerShdw>
              </a:effectLst>
              <a:latin typeface="华文中宋" charset="-122"/>
              <a:ea typeface="华文中宋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54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utoUpdateAnimBg="0"/>
      <p:bldP spid="6150" grpId="0" autoUpdateAnimBg="0"/>
      <p:bldP spid="6151" grpId="0" autoUpdateAnimBg="0"/>
      <p:bldP spid="6152" grpId="0" autoUpdateAnimBg="0"/>
      <p:bldP spid="6153" grpId="0" autoUpdateAnimBg="0"/>
      <p:bldP spid="6154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81000" y="2728913"/>
            <a:ext cx="86598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黑体" charset="-122"/>
                <a:ea typeface="黑体" charset="-122"/>
              </a:rPr>
              <a:t>平行线的判定与平行线的性质是</a:t>
            </a:r>
            <a:r>
              <a:rPr kumimoji="1" lang="zh-CN" altLang="en-US" sz="2800" b="1" u="sng">
                <a:solidFill>
                  <a:srgbClr val="FF0000"/>
                </a:solidFill>
                <a:latin typeface="黑体" charset="-122"/>
                <a:ea typeface="黑体" charset="-122"/>
              </a:rPr>
              <a:t>因果互换</a:t>
            </a:r>
            <a:r>
              <a:rPr kumimoji="1" lang="zh-CN" altLang="en-US" sz="2400" b="1">
                <a:latin typeface="黑体" charset="-122"/>
                <a:ea typeface="黑体" charset="-122"/>
              </a:rPr>
              <a:t>的两类不同的定理，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81000" y="3716338"/>
            <a:ext cx="84566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黑体" charset="-122"/>
                <a:ea typeface="黑体" charset="-122"/>
              </a:rPr>
              <a:t>判定</a:t>
            </a:r>
            <a:r>
              <a:rPr kumimoji="1" lang="zh-CN" altLang="en-US" sz="2400" b="1">
                <a:latin typeface="黑体" charset="-122"/>
                <a:ea typeface="黑体" charset="-122"/>
              </a:rPr>
              <a:t>是说：满足了什么条件（性质）的两条直线是互相平行的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395288" y="4652963"/>
            <a:ext cx="7537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0000"/>
                </a:solidFill>
                <a:latin typeface="黑体" charset="-122"/>
                <a:ea typeface="黑体" charset="-122"/>
              </a:rPr>
              <a:t>性质</a:t>
            </a:r>
            <a:r>
              <a:rPr kumimoji="1" lang="zh-CN" altLang="en-US" sz="2400" b="1">
                <a:latin typeface="黑体" charset="-122"/>
                <a:ea typeface="黑体" charset="-122"/>
              </a:rPr>
              <a:t>是说：如果两条直线平行，就应该具有什么性质。</a:t>
            </a: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>
          <a:xfrm>
            <a:off x="960438" y="993775"/>
            <a:ext cx="7427912" cy="706438"/>
          </a:xfrm>
          <a:noFill/>
          <a:ln/>
        </p:spPr>
        <p:txBody>
          <a:bodyPr/>
          <a:lstStyle/>
          <a:p>
            <a:pPr algn="l"/>
            <a:r>
              <a:rPr kumimoji="1" lang="zh-CN" altLang="en-US" sz="3300">
                <a:ea typeface="华文中宋" charset="-122"/>
              </a:rPr>
              <a:t>平行线的判定与平行线的性质的比较：</a:t>
            </a:r>
          </a:p>
        </p:txBody>
      </p:sp>
    </p:spTree>
    <p:extLst>
      <p:ext uri="{BB962C8B-B14F-4D97-AF65-F5344CB8AC3E}">
        <p14:creationId xmlns:p14="http://schemas.microsoft.com/office/powerpoint/2010/main" val="19901267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uild="p" autoUpdateAnimBg="0"/>
      <p:bldP spid="7171" grpId="0" build="p" autoUpdateAnimBg="0"/>
      <p:bldP spid="7172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87338" y="1995488"/>
            <a:ext cx="457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（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1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）同位角相等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,</a:t>
            </a:r>
            <a:r>
              <a:rPr kumimoji="1" lang="zh-CN" altLang="en-US" sz="2400" b="1">
                <a:solidFill>
                  <a:srgbClr val="0000FF"/>
                </a:solidFill>
                <a:latin typeface="黑体" charset="-122"/>
                <a:ea typeface="黑体" charset="-122"/>
              </a:rPr>
              <a:t>两直线平行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；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250825" y="2660650"/>
            <a:ext cx="4475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（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2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）内错角相等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,</a:t>
            </a:r>
            <a:r>
              <a:rPr kumimoji="1" lang="zh-CN" altLang="en-US" sz="2400" b="1">
                <a:solidFill>
                  <a:srgbClr val="0000FF"/>
                </a:solidFill>
                <a:latin typeface="黑体" charset="-122"/>
                <a:ea typeface="黑体" charset="-122"/>
              </a:rPr>
              <a:t>两直线平行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；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50825" y="3270250"/>
            <a:ext cx="4781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（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3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）同旁内角互补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,</a:t>
            </a:r>
            <a:r>
              <a:rPr kumimoji="1" lang="zh-CN" altLang="en-US" sz="2400" b="1">
                <a:solidFill>
                  <a:srgbClr val="0000FF"/>
                </a:solidFill>
                <a:latin typeface="黑体" charset="-122"/>
                <a:ea typeface="黑体" charset="-122"/>
              </a:rPr>
              <a:t>两直线平行。</a:t>
            </a:r>
          </a:p>
        </p:txBody>
      </p:sp>
      <p:grpSp>
        <p:nvGrpSpPr>
          <p:cNvPr id="8197" name="Group 5"/>
          <p:cNvGrpSpPr>
            <a:grpSpLocks/>
          </p:cNvGrpSpPr>
          <p:nvPr/>
        </p:nvGrpSpPr>
        <p:grpSpPr bwMode="auto">
          <a:xfrm>
            <a:off x="1317625" y="1462088"/>
            <a:ext cx="2819400" cy="457200"/>
            <a:chOff x="672" y="624"/>
            <a:chExt cx="1776" cy="288"/>
          </a:xfrm>
        </p:grpSpPr>
        <p:sp>
          <p:nvSpPr>
            <p:cNvPr id="8198" name="Text Box 6"/>
            <p:cNvSpPr txBox="1">
              <a:spLocks noChangeArrowheads="1"/>
            </p:cNvSpPr>
            <p:nvPr/>
          </p:nvSpPr>
          <p:spPr bwMode="auto">
            <a:xfrm>
              <a:off x="672" y="624"/>
              <a:ext cx="76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条件</a:t>
              </a:r>
            </a:p>
          </p:txBody>
        </p:sp>
        <p:sp>
          <p:nvSpPr>
            <p:cNvPr id="8199" name="Text Box 7"/>
            <p:cNvSpPr txBox="1">
              <a:spLocks noChangeArrowheads="1"/>
            </p:cNvSpPr>
            <p:nvPr/>
          </p:nvSpPr>
          <p:spPr bwMode="auto">
            <a:xfrm>
              <a:off x="1824" y="624"/>
              <a:ext cx="6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结论</a:t>
              </a:r>
            </a:p>
          </p:txBody>
        </p:sp>
      </p:grp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4868863" y="3252788"/>
            <a:ext cx="4014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0000FF"/>
                </a:solidFill>
                <a:latin typeface="黑体" charset="-122"/>
                <a:ea typeface="黑体" charset="-122"/>
              </a:rPr>
              <a:t>两直线平行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,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同旁内角互补。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4191000" y="700088"/>
            <a:ext cx="4419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0000FF"/>
                </a:solidFill>
                <a:latin typeface="黑体" charset="-122"/>
                <a:ea typeface="黑体" charset="-122"/>
              </a:rPr>
              <a:t>平行线的性质</a:t>
            </a: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4887913" y="2003425"/>
            <a:ext cx="370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0000FF"/>
                </a:solidFill>
                <a:latin typeface="黑体" charset="-122"/>
                <a:ea typeface="黑体" charset="-122"/>
              </a:rPr>
              <a:t>两直线平行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,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同位角相等；</a:t>
            </a: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4887913" y="2651125"/>
            <a:ext cx="370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rgbClr val="0000FF"/>
                </a:solidFill>
                <a:latin typeface="黑体" charset="-122"/>
                <a:ea typeface="黑体" charset="-122"/>
              </a:rPr>
              <a:t>两直线平行</a:t>
            </a:r>
            <a:r>
              <a:rPr kumimoji="1" lang="en-US" altLang="zh-CN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,</a:t>
            </a:r>
            <a:r>
              <a:rPr kumimoji="1" lang="zh-CN" altLang="en-US" sz="2400" b="1">
                <a:solidFill>
                  <a:srgbClr val="FF3300"/>
                </a:solidFill>
                <a:latin typeface="黑体" charset="-122"/>
                <a:ea typeface="黑体" charset="-122"/>
              </a:rPr>
              <a:t>内错角相等；</a:t>
            </a:r>
          </a:p>
        </p:txBody>
      </p:sp>
      <p:grpSp>
        <p:nvGrpSpPr>
          <p:cNvPr id="8204" name="Group 12"/>
          <p:cNvGrpSpPr>
            <a:grpSpLocks/>
          </p:cNvGrpSpPr>
          <p:nvPr/>
        </p:nvGrpSpPr>
        <p:grpSpPr bwMode="auto">
          <a:xfrm>
            <a:off x="5029200" y="1462088"/>
            <a:ext cx="3124200" cy="457200"/>
            <a:chOff x="3168" y="624"/>
            <a:chExt cx="1968" cy="288"/>
          </a:xfrm>
        </p:grpSpPr>
        <p:sp>
          <p:nvSpPr>
            <p:cNvPr id="8205" name="Text Box 13"/>
            <p:cNvSpPr txBox="1">
              <a:spLocks noChangeArrowheads="1"/>
            </p:cNvSpPr>
            <p:nvPr/>
          </p:nvSpPr>
          <p:spPr bwMode="auto">
            <a:xfrm>
              <a:off x="4512" y="624"/>
              <a:ext cx="6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结论</a:t>
              </a:r>
            </a:p>
          </p:txBody>
        </p:sp>
        <p:sp>
          <p:nvSpPr>
            <p:cNvPr id="8206" name="Text Box 14"/>
            <p:cNvSpPr txBox="1">
              <a:spLocks noChangeArrowheads="1"/>
            </p:cNvSpPr>
            <p:nvPr/>
          </p:nvSpPr>
          <p:spPr bwMode="auto">
            <a:xfrm>
              <a:off x="3168" y="624"/>
              <a:ext cx="76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条件</a:t>
              </a:r>
            </a:p>
          </p:txBody>
        </p:sp>
      </p:grp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1042988" y="4076700"/>
            <a:ext cx="35290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黑体" charset="-122"/>
                <a:ea typeface="黑体" charset="-122"/>
              </a:rPr>
              <a:t>由两个角的相等或互补得到直线的平行</a:t>
            </a: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5292725" y="4076700"/>
            <a:ext cx="3095625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33CC"/>
                </a:solidFill>
                <a:latin typeface="黑体" charset="-122"/>
                <a:ea typeface="黑体" charset="-122"/>
              </a:rPr>
              <a:t>由直线的平行得到</a:t>
            </a:r>
          </a:p>
          <a:p>
            <a:pPr>
              <a:spcBef>
                <a:spcPct val="50000"/>
              </a:spcBef>
            </a:pPr>
            <a:r>
              <a:rPr kumimoji="1" lang="zh-CN" altLang="en-US" sz="2400" b="1">
                <a:solidFill>
                  <a:srgbClr val="0033CC"/>
                </a:solidFill>
                <a:latin typeface="黑体" charset="-122"/>
                <a:ea typeface="黑体" charset="-122"/>
              </a:rPr>
              <a:t>两个角的相等或互补</a:t>
            </a:r>
          </a:p>
        </p:txBody>
      </p:sp>
      <p:grpSp>
        <p:nvGrpSpPr>
          <p:cNvPr id="8209" name="Group 17"/>
          <p:cNvGrpSpPr>
            <a:grpSpLocks/>
          </p:cNvGrpSpPr>
          <p:nvPr/>
        </p:nvGrpSpPr>
        <p:grpSpPr bwMode="auto">
          <a:xfrm>
            <a:off x="936625" y="5348288"/>
            <a:ext cx="3505200" cy="457200"/>
            <a:chOff x="432" y="3024"/>
            <a:chExt cx="2208" cy="288"/>
          </a:xfrm>
        </p:grpSpPr>
        <p:sp>
          <p:nvSpPr>
            <p:cNvPr id="8210" name="Text Box 18"/>
            <p:cNvSpPr txBox="1">
              <a:spLocks noChangeArrowheads="1"/>
            </p:cNvSpPr>
            <p:nvPr/>
          </p:nvSpPr>
          <p:spPr bwMode="auto">
            <a:xfrm>
              <a:off x="432" y="3024"/>
              <a:ext cx="21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数量 </a:t>
              </a:r>
            </a:p>
          </p:txBody>
        </p:sp>
        <p:sp>
          <p:nvSpPr>
            <p:cNvPr id="8211" name="AutoShape 19"/>
            <p:cNvSpPr>
              <a:spLocks noChangeArrowheads="1"/>
            </p:cNvSpPr>
            <p:nvPr/>
          </p:nvSpPr>
          <p:spPr bwMode="auto">
            <a:xfrm>
              <a:off x="1104" y="3024"/>
              <a:ext cx="615" cy="192"/>
            </a:xfrm>
            <a:prstGeom prst="rightArrow">
              <a:avLst>
                <a:gd name="adj1" fmla="val 50000"/>
                <a:gd name="adj2" fmla="val 8007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12" name="Text Box 20"/>
            <p:cNvSpPr txBox="1">
              <a:spLocks noChangeArrowheads="1"/>
            </p:cNvSpPr>
            <p:nvPr/>
          </p:nvSpPr>
          <p:spPr bwMode="auto">
            <a:xfrm>
              <a:off x="1968" y="3024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位置</a:t>
              </a:r>
            </a:p>
          </p:txBody>
        </p:sp>
      </p:grpSp>
      <p:grpSp>
        <p:nvGrpSpPr>
          <p:cNvPr id="8213" name="Group 21"/>
          <p:cNvGrpSpPr>
            <a:grpSpLocks/>
          </p:cNvGrpSpPr>
          <p:nvPr/>
        </p:nvGrpSpPr>
        <p:grpSpPr bwMode="auto">
          <a:xfrm>
            <a:off x="4876800" y="5348288"/>
            <a:ext cx="3505200" cy="457200"/>
            <a:chOff x="3072" y="3072"/>
            <a:chExt cx="2208" cy="288"/>
          </a:xfrm>
        </p:grpSpPr>
        <p:sp>
          <p:nvSpPr>
            <p:cNvPr id="8214" name="Text Box 22"/>
            <p:cNvSpPr txBox="1">
              <a:spLocks noChangeArrowheads="1"/>
            </p:cNvSpPr>
            <p:nvPr/>
          </p:nvSpPr>
          <p:spPr bwMode="auto">
            <a:xfrm>
              <a:off x="3072" y="3072"/>
              <a:ext cx="21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位置</a:t>
              </a:r>
            </a:p>
          </p:txBody>
        </p:sp>
        <p:sp>
          <p:nvSpPr>
            <p:cNvPr id="8215" name="AutoShape 23"/>
            <p:cNvSpPr>
              <a:spLocks noChangeArrowheads="1"/>
            </p:cNvSpPr>
            <p:nvPr/>
          </p:nvSpPr>
          <p:spPr bwMode="auto">
            <a:xfrm>
              <a:off x="3744" y="3072"/>
              <a:ext cx="615" cy="192"/>
            </a:xfrm>
            <a:prstGeom prst="rightArrow">
              <a:avLst>
                <a:gd name="adj1" fmla="val 50000"/>
                <a:gd name="adj2" fmla="val 80078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16" name="Text Box 24"/>
            <p:cNvSpPr txBox="1">
              <a:spLocks noChangeArrowheads="1"/>
            </p:cNvSpPr>
            <p:nvPr/>
          </p:nvSpPr>
          <p:spPr bwMode="auto">
            <a:xfrm>
              <a:off x="4608" y="3072"/>
              <a:ext cx="6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400" b="1">
                  <a:latin typeface="黑体" charset="-122"/>
                  <a:ea typeface="黑体" charset="-122"/>
                </a:rPr>
                <a:t>数量</a:t>
              </a:r>
            </a:p>
          </p:txBody>
        </p:sp>
      </p:grpSp>
      <p:sp>
        <p:nvSpPr>
          <p:cNvPr id="8217" name="Rectangle 25"/>
          <p:cNvSpPr>
            <a:spLocks noGrp="1" noChangeArrowheads="1"/>
          </p:cNvSpPr>
          <p:nvPr>
            <p:ph type="title"/>
          </p:nvPr>
        </p:nvSpPr>
        <p:spPr>
          <a:xfrm>
            <a:off x="1476375" y="706438"/>
            <a:ext cx="2819400" cy="561975"/>
          </a:xfrm>
          <a:noFill/>
          <a:ln/>
        </p:spPr>
        <p:txBody>
          <a:bodyPr/>
          <a:lstStyle/>
          <a:p>
            <a:pPr algn="l"/>
            <a:r>
              <a:rPr kumimoji="1" lang="zh-CN" altLang="en-US" sz="3000">
                <a:solidFill>
                  <a:srgbClr val="0000FF"/>
                </a:solidFill>
                <a:ea typeface="华文中宋" charset="-122"/>
              </a:rPr>
              <a:t>平行线的判定</a:t>
            </a:r>
          </a:p>
        </p:txBody>
      </p:sp>
    </p:spTree>
    <p:extLst>
      <p:ext uri="{BB962C8B-B14F-4D97-AF65-F5344CB8AC3E}">
        <p14:creationId xmlns:p14="http://schemas.microsoft.com/office/powerpoint/2010/main" val="1003224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 autoUpdateAnimBg="0"/>
      <p:bldP spid="8208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692150"/>
            <a:ext cx="7704137" cy="2001838"/>
          </a:xfrm>
          <a:solidFill>
            <a:srgbClr val="66FF99"/>
          </a:solidFill>
          <a:ln/>
        </p:spPr>
        <p:txBody>
          <a:bodyPr/>
          <a:lstStyle/>
          <a:p>
            <a:pPr algn="l"/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、如图，已知两平行线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AB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、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CD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被直线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AE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所截。</a:t>
            </a:r>
            <a:b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</a:b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（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）从∠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＝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110 °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可以知道∠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2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是多少度？为什么？</a:t>
            </a:r>
            <a:b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</a:b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（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2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）从∠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＝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110 °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可以知道∠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3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是多少度？为什么？</a:t>
            </a:r>
            <a:b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</a:b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（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3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）从∠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＝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110 °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可以知道∠</a:t>
            </a:r>
            <a:r>
              <a:rPr kumimoji="1" lang="en-US" altLang="zh-CN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4</a:t>
            </a:r>
            <a:r>
              <a:rPr kumimoji="1" lang="zh-CN" altLang="en-US" sz="22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是多少度？为什么？</a:t>
            </a:r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539750" y="3500438"/>
            <a:ext cx="5257800" cy="2952750"/>
            <a:chOff x="192" y="2016"/>
            <a:chExt cx="3312" cy="2064"/>
          </a:xfrm>
        </p:grpSpPr>
        <p:sp>
          <p:nvSpPr>
            <p:cNvPr id="9220" name="AutoShape 4"/>
            <p:cNvSpPr>
              <a:spLocks noChangeArrowheads="1"/>
            </p:cNvSpPr>
            <p:nvPr/>
          </p:nvSpPr>
          <p:spPr bwMode="auto">
            <a:xfrm>
              <a:off x="192" y="2016"/>
              <a:ext cx="3312" cy="2064"/>
            </a:xfrm>
            <a:prstGeom prst="wedgeRoundRectCallout">
              <a:avLst>
                <a:gd name="adj1" fmla="val 30074"/>
                <a:gd name="adj2" fmla="val -84644"/>
                <a:gd name="adj3" fmla="val 16667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kumimoji="1" lang="x-none" altLang="x-none" sz="2400" b="1">
                <a:latin typeface="Times New Roman" charset="0"/>
              </a:endParaRPr>
            </a:p>
          </p:txBody>
        </p:sp>
        <p:sp>
          <p:nvSpPr>
            <p:cNvPr id="9221" name="Text Box 5"/>
            <p:cNvSpPr txBox="1">
              <a:spLocks noChangeArrowheads="1"/>
            </p:cNvSpPr>
            <p:nvPr/>
          </p:nvSpPr>
          <p:spPr bwMode="auto">
            <a:xfrm>
              <a:off x="470" y="2137"/>
              <a:ext cx="2890" cy="10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400" b="1">
                  <a:latin typeface="Times New Roman" charset="0"/>
                </a:rPr>
                <a:t>解：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∠</a:t>
              </a:r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2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＝</a:t>
              </a:r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110°</a:t>
              </a:r>
            </a:p>
            <a:p>
              <a:r>
                <a:rPr kumimoji="1" lang="zh-CN" altLang="en-US" sz="2400" b="1">
                  <a:latin typeface="Times New Roman" charset="0"/>
                </a:rPr>
                <a:t>由于</a:t>
              </a:r>
              <a:r>
                <a:rPr kumimoji="1" lang="en-US" altLang="zh-CN" sz="2400" b="1">
                  <a:latin typeface="Times New Roman" charset="0"/>
                </a:rPr>
                <a:t>AB∥CD</a:t>
              </a:r>
              <a:r>
                <a:rPr kumimoji="1" lang="zh-CN" altLang="en-US" sz="2400" b="1">
                  <a:latin typeface="Times New Roman" charset="0"/>
                </a:rPr>
                <a:t>，根据两直线平行，内错角相等，可知∠</a:t>
              </a:r>
              <a:r>
                <a:rPr kumimoji="1" lang="en-US" altLang="zh-CN" sz="2400" b="1">
                  <a:latin typeface="Times New Roman" charset="0"/>
                </a:rPr>
                <a:t>1</a:t>
              </a:r>
              <a:r>
                <a:rPr kumimoji="1" lang="zh-CN" altLang="en-US" sz="2400" b="1">
                  <a:latin typeface="Times New Roman" charset="0"/>
                </a:rPr>
                <a:t>＝∠</a:t>
              </a:r>
              <a:r>
                <a:rPr kumimoji="1" lang="en-US" altLang="zh-CN" sz="2400" b="1">
                  <a:latin typeface="Times New Roman" charset="0"/>
                </a:rPr>
                <a:t>2</a:t>
              </a:r>
            </a:p>
            <a:p>
              <a:r>
                <a:rPr kumimoji="1" lang="zh-CN" altLang="en-US" sz="2400" b="1">
                  <a:latin typeface="Times New Roman" charset="0"/>
                </a:rPr>
                <a:t>又 ∠</a:t>
              </a:r>
              <a:r>
                <a:rPr kumimoji="1" lang="en-US" altLang="zh-CN" sz="2400" b="1">
                  <a:latin typeface="Times New Roman" charset="0"/>
                </a:rPr>
                <a:t>1</a:t>
              </a:r>
              <a:r>
                <a:rPr kumimoji="1" lang="zh-CN" altLang="en-US" sz="2400" b="1">
                  <a:latin typeface="Times New Roman" charset="0"/>
                </a:rPr>
                <a:t>＝</a:t>
              </a:r>
              <a:r>
                <a:rPr kumimoji="1" lang="en-US" altLang="zh-CN" sz="2400" b="1">
                  <a:latin typeface="Times New Roman" charset="0"/>
                </a:rPr>
                <a:t>110°</a:t>
              </a:r>
              <a:r>
                <a:rPr kumimoji="1" lang="zh-CN" altLang="en-US" sz="2400" b="1">
                  <a:latin typeface="Times New Roman" charset="0"/>
                </a:rPr>
                <a:t>，因此∠</a:t>
              </a:r>
              <a:r>
                <a:rPr kumimoji="1" lang="en-US" altLang="zh-CN" sz="2400" b="1">
                  <a:latin typeface="Times New Roman" charset="0"/>
                </a:rPr>
                <a:t>2</a:t>
              </a:r>
              <a:r>
                <a:rPr kumimoji="1" lang="zh-CN" altLang="en-US" sz="2400" b="1">
                  <a:latin typeface="Times New Roman" charset="0"/>
                </a:rPr>
                <a:t>＝</a:t>
              </a:r>
              <a:r>
                <a:rPr kumimoji="1" lang="en-US" altLang="zh-CN" sz="2400" b="1">
                  <a:latin typeface="Times New Roman" charset="0"/>
                </a:rPr>
                <a:t>110°</a:t>
              </a:r>
            </a:p>
          </p:txBody>
        </p:sp>
      </p:grpSp>
      <p:grpSp>
        <p:nvGrpSpPr>
          <p:cNvPr id="9222" name="Group 6"/>
          <p:cNvGrpSpPr>
            <a:grpSpLocks/>
          </p:cNvGrpSpPr>
          <p:nvPr/>
        </p:nvGrpSpPr>
        <p:grpSpPr bwMode="auto">
          <a:xfrm>
            <a:off x="450850" y="3324225"/>
            <a:ext cx="5181600" cy="2971800"/>
            <a:chOff x="288" y="2112"/>
            <a:chExt cx="3312" cy="2064"/>
          </a:xfrm>
        </p:grpSpPr>
        <p:sp>
          <p:nvSpPr>
            <p:cNvPr id="9223" name="AutoShape 7"/>
            <p:cNvSpPr>
              <a:spLocks noChangeArrowheads="1"/>
            </p:cNvSpPr>
            <p:nvPr/>
          </p:nvSpPr>
          <p:spPr bwMode="auto">
            <a:xfrm>
              <a:off x="288" y="2112"/>
              <a:ext cx="3312" cy="2064"/>
            </a:xfrm>
            <a:prstGeom prst="wedgeRoundRectCallout">
              <a:avLst>
                <a:gd name="adj1" fmla="val 33694"/>
                <a:gd name="adj2" fmla="val -77083"/>
                <a:gd name="adj3" fmla="val 16667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kumimoji="1" lang="x-none" altLang="x-none" sz="2400" b="1">
                <a:latin typeface="Times New Roman" charset="0"/>
              </a:endParaRPr>
            </a:p>
          </p:txBody>
        </p:sp>
        <p:sp>
          <p:nvSpPr>
            <p:cNvPr id="9224" name="Text Box 8"/>
            <p:cNvSpPr txBox="1">
              <a:spLocks noChangeArrowheads="1"/>
            </p:cNvSpPr>
            <p:nvPr/>
          </p:nvSpPr>
          <p:spPr bwMode="auto">
            <a:xfrm>
              <a:off x="566" y="2234"/>
              <a:ext cx="2890" cy="10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400" b="1">
                  <a:latin typeface="Times New Roman" charset="0"/>
                </a:rPr>
                <a:t>解：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∠</a:t>
              </a:r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3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＝</a:t>
              </a:r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110°</a:t>
              </a:r>
            </a:p>
            <a:p>
              <a:r>
                <a:rPr kumimoji="1" lang="zh-CN" altLang="en-US" sz="2400" b="1">
                  <a:latin typeface="Times New Roman" charset="0"/>
                </a:rPr>
                <a:t>由于</a:t>
              </a:r>
              <a:r>
                <a:rPr kumimoji="1" lang="en-US" altLang="zh-CN" sz="2400" b="1">
                  <a:latin typeface="Times New Roman" charset="0"/>
                </a:rPr>
                <a:t>AB∥CD</a:t>
              </a:r>
              <a:r>
                <a:rPr kumimoji="1" lang="zh-CN" altLang="en-US" sz="2400" b="1">
                  <a:latin typeface="Times New Roman" charset="0"/>
                </a:rPr>
                <a:t>，根据两直线平行，同位角相等，可知∠</a:t>
              </a:r>
              <a:r>
                <a:rPr kumimoji="1" lang="en-US" altLang="zh-CN" sz="2400" b="1">
                  <a:latin typeface="Times New Roman" charset="0"/>
                </a:rPr>
                <a:t>1</a:t>
              </a:r>
              <a:r>
                <a:rPr kumimoji="1" lang="zh-CN" altLang="en-US" sz="2400" b="1">
                  <a:latin typeface="Times New Roman" charset="0"/>
                </a:rPr>
                <a:t>＝∠</a:t>
              </a:r>
              <a:r>
                <a:rPr kumimoji="1" lang="en-US" altLang="zh-CN" sz="2400" b="1">
                  <a:latin typeface="Times New Roman" charset="0"/>
                </a:rPr>
                <a:t>3</a:t>
              </a:r>
            </a:p>
            <a:p>
              <a:r>
                <a:rPr kumimoji="1" lang="zh-CN" altLang="en-US" sz="2400" b="1">
                  <a:latin typeface="Times New Roman" charset="0"/>
                </a:rPr>
                <a:t>又 ∠</a:t>
              </a:r>
              <a:r>
                <a:rPr kumimoji="1" lang="en-US" altLang="zh-CN" sz="2400" b="1">
                  <a:latin typeface="Times New Roman" charset="0"/>
                </a:rPr>
                <a:t>1</a:t>
              </a:r>
              <a:r>
                <a:rPr kumimoji="1" lang="zh-CN" altLang="en-US" sz="2400" b="1">
                  <a:latin typeface="Times New Roman" charset="0"/>
                </a:rPr>
                <a:t>＝</a:t>
              </a:r>
              <a:r>
                <a:rPr kumimoji="1" lang="en-US" altLang="zh-CN" sz="2400" b="1">
                  <a:latin typeface="Times New Roman" charset="0"/>
                </a:rPr>
                <a:t>110°</a:t>
              </a:r>
              <a:r>
                <a:rPr kumimoji="1" lang="zh-CN" altLang="en-US" sz="2400" b="1">
                  <a:latin typeface="Times New Roman" charset="0"/>
                </a:rPr>
                <a:t>因此∠</a:t>
              </a:r>
              <a:r>
                <a:rPr kumimoji="1" lang="en-US" altLang="zh-CN" sz="2400" b="1">
                  <a:latin typeface="Times New Roman" charset="0"/>
                </a:rPr>
                <a:t>3</a:t>
              </a:r>
              <a:r>
                <a:rPr kumimoji="1" lang="zh-CN" altLang="en-US" sz="2400" b="1">
                  <a:latin typeface="Times New Roman" charset="0"/>
                </a:rPr>
                <a:t>＝</a:t>
              </a:r>
              <a:r>
                <a:rPr kumimoji="1" lang="en-US" altLang="zh-CN" sz="2400" b="1">
                  <a:latin typeface="Times New Roman" charset="0"/>
                </a:rPr>
                <a:t>110°</a:t>
              </a:r>
            </a:p>
          </p:txBody>
        </p:sp>
      </p:grpSp>
      <p:grpSp>
        <p:nvGrpSpPr>
          <p:cNvPr id="9225" name="Group 9"/>
          <p:cNvGrpSpPr>
            <a:grpSpLocks/>
          </p:cNvGrpSpPr>
          <p:nvPr/>
        </p:nvGrpSpPr>
        <p:grpSpPr bwMode="auto">
          <a:xfrm>
            <a:off x="5562600" y="3559175"/>
            <a:ext cx="3048000" cy="2133600"/>
            <a:chOff x="3504" y="2016"/>
            <a:chExt cx="1920" cy="1344"/>
          </a:xfrm>
        </p:grpSpPr>
        <p:sp>
          <p:nvSpPr>
            <p:cNvPr id="9226" name="Rectangle 10"/>
            <p:cNvSpPr>
              <a:spLocks noChangeArrowheads="1"/>
            </p:cNvSpPr>
            <p:nvPr/>
          </p:nvSpPr>
          <p:spPr bwMode="auto">
            <a:xfrm>
              <a:off x="3504" y="2016"/>
              <a:ext cx="1920" cy="1344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227" name="Group 11"/>
            <p:cNvGrpSpPr>
              <a:grpSpLocks/>
            </p:cNvGrpSpPr>
            <p:nvPr/>
          </p:nvGrpSpPr>
          <p:grpSpPr bwMode="auto">
            <a:xfrm>
              <a:off x="3504" y="2016"/>
              <a:ext cx="1790" cy="1296"/>
              <a:chOff x="3504" y="2016"/>
              <a:chExt cx="1790" cy="1296"/>
            </a:xfrm>
          </p:grpSpPr>
          <p:sp>
            <p:nvSpPr>
              <p:cNvPr id="9228" name="Line 12"/>
              <p:cNvSpPr>
                <a:spLocks noChangeShapeType="1"/>
              </p:cNvSpPr>
              <p:nvPr/>
            </p:nvSpPr>
            <p:spPr bwMode="auto">
              <a:xfrm flipH="1">
                <a:off x="3706" y="2448"/>
                <a:ext cx="336" cy="81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29" name="Line 13"/>
              <p:cNvSpPr>
                <a:spLocks noChangeShapeType="1"/>
              </p:cNvSpPr>
              <p:nvPr/>
            </p:nvSpPr>
            <p:spPr bwMode="auto">
              <a:xfrm>
                <a:off x="4042" y="2448"/>
                <a:ext cx="1152" cy="0"/>
              </a:xfrm>
              <a:prstGeom prst="line">
                <a:avLst/>
              </a:prstGeom>
              <a:noFill/>
              <a:ln w="38100">
                <a:solidFill>
                  <a:srgbClr val="6600CC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0" name="Line 14"/>
              <p:cNvSpPr>
                <a:spLocks noChangeShapeType="1"/>
              </p:cNvSpPr>
              <p:nvPr/>
            </p:nvSpPr>
            <p:spPr bwMode="auto">
              <a:xfrm flipH="1">
                <a:off x="4426" y="2112"/>
                <a:ext cx="384" cy="1104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231" name="Text Box 15"/>
              <p:cNvSpPr txBox="1">
                <a:spLocks noChangeArrowheads="1"/>
              </p:cNvSpPr>
              <p:nvPr/>
            </p:nvSpPr>
            <p:spPr bwMode="auto">
              <a:xfrm>
                <a:off x="3888" y="2138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A</a:t>
                </a:r>
              </a:p>
            </p:txBody>
          </p:sp>
          <p:sp>
            <p:nvSpPr>
              <p:cNvPr id="9232" name="Text Box 16"/>
              <p:cNvSpPr txBox="1">
                <a:spLocks noChangeArrowheads="1"/>
              </p:cNvSpPr>
              <p:nvPr/>
            </p:nvSpPr>
            <p:spPr bwMode="auto">
              <a:xfrm>
                <a:off x="3504" y="2954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B</a:t>
                </a:r>
              </a:p>
            </p:txBody>
          </p:sp>
          <p:sp>
            <p:nvSpPr>
              <p:cNvPr id="9233" name="Text Box 17"/>
              <p:cNvSpPr txBox="1">
                <a:spLocks noChangeArrowheads="1"/>
              </p:cNvSpPr>
              <p:nvPr/>
            </p:nvSpPr>
            <p:spPr bwMode="auto">
              <a:xfrm>
                <a:off x="4474" y="3024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D</a:t>
                </a:r>
              </a:p>
            </p:txBody>
          </p:sp>
          <p:sp>
            <p:nvSpPr>
              <p:cNvPr id="9234" name="Text Box 18"/>
              <p:cNvSpPr txBox="1">
                <a:spLocks noChangeArrowheads="1"/>
              </p:cNvSpPr>
              <p:nvPr/>
            </p:nvSpPr>
            <p:spPr bwMode="auto">
              <a:xfrm>
                <a:off x="4858" y="2016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C</a:t>
                </a:r>
              </a:p>
            </p:txBody>
          </p:sp>
          <p:sp>
            <p:nvSpPr>
              <p:cNvPr id="9235" name="Text Box 19"/>
              <p:cNvSpPr txBox="1">
                <a:spLocks noChangeArrowheads="1"/>
              </p:cNvSpPr>
              <p:nvPr/>
            </p:nvSpPr>
            <p:spPr bwMode="auto">
              <a:xfrm>
                <a:off x="5050" y="2448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E</a:t>
                </a:r>
              </a:p>
            </p:txBody>
          </p:sp>
          <p:sp>
            <p:nvSpPr>
              <p:cNvPr id="9236" name="Text Box 20"/>
              <p:cNvSpPr txBox="1">
                <a:spLocks noChangeArrowheads="1"/>
              </p:cNvSpPr>
              <p:nvPr/>
            </p:nvSpPr>
            <p:spPr bwMode="auto">
              <a:xfrm>
                <a:off x="4512" y="2186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2</a:t>
                </a:r>
              </a:p>
            </p:txBody>
          </p:sp>
          <p:sp>
            <p:nvSpPr>
              <p:cNvPr id="9237" name="Text Box 21"/>
              <p:cNvSpPr txBox="1">
                <a:spLocks noChangeArrowheads="1"/>
              </p:cNvSpPr>
              <p:nvPr/>
            </p:nvSpPr>
            <p:spPr bwMode="auto">
              <a:xfrm>
                <a:off x="4474" y="2400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4</a:t>
                </a:r>
              </a:p>
            </p:txBody>
          </p:sp>
          <p:sp>
            <p:nvSpPr>
              <p:cNvPr id="9238" name="Text Box 22"/>
              <p:cNvSpPr txBox="1">
                <a:spLocks noChangeArrowheads="1"/>
              </p:cNvSpPr>
              <p:nvPr/>
            </p:nvSpPr>
            <p:spPr bwMode="auto">
              <a:xfrm>
                <a:off x="4666" y="2400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3</a:t>
                </a:r>
              </a:p>
            </p:txBody>
          </p:sp>
          <p:sp>
            <p:nvSpPr>
              <p:cNvPr id="9239" name="Text Box 23"/>
              <p:cNvSpPr txBox="1">
                <a:spLocks noChangeArrowheads="1"/>
              </p:cNvSpPr>
              <p:nvPr/>
            </p:nvSpPr>
            <p:spPr bwMode="auto">
              <a:xfrm>
                <a:off x="3994" y="2400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2400" b="1">
                    <a:latin typeface="Times New Roman" charset="0"/>
                  </a:rPr>
                  <a:t>1</a:t>
                </a:r>
              </a:p>
            </p:txBody>
          </p:sp>
        </p:grpSp>
      </p:grpSp>
      <p:grpSp>
        <p:nvGrpSpPr>
          <p:cNvPr id="9240" name="Group 24"/>
          <p:cNvGrpSpPr>
            <a:grpSpLocks/>
          </p:cNvGrpSpPr>
          <p:nvPr/>
        </p:nvGrpSpPr>
        <p:grpSpPr bwMode="auto">
          <a:xfrm>
            <a:off x="539750" y="3284538"/>
            <a:ext cx="5257800" cy="2895600"/>
            <a:chOff x="192" y="2112"/>
            <a:chExt cx="3312" cy="2064"/>
          </a:xfrm>
        </p:grpSpPr>
        <p:sp>
          <p:nvSpPr>
            <p:cNvPr id="9241" name="AutoShape 25"/>
            <p:cNvSpPr>
              <a:spLocks noChangeArrowheads="1"/>
            </p:cNvSpPr>
            <p:nvPr/>
          </p:nvSpPr>
          <p:spPr bwMode="auto">
            <a:xfrm>
              <a:off x="192" y="2112"/>
              <a:ext cx="3312" cy="2064"/>
            </a:xfrm>
            <a:prstGeom prst="wedgeRoundRectCallout">
              <a:avLst>
                <a:gd name="adj1" fmla="val 36593"/>
                <a:gd name="adj2" fmla="val -66037"/>
                <a:gd name="adj3" fmla="val 16667"/>
              </a:avLst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/>
              <a:endParaRPr kumimoji="1" lang="x-none" altLang="x-none" sz="2400" b="1">
                <a:latin typeface="Times New Roman" charset="0"/>
              </a:endParaRPr>
            </a:p>
          </p:txBody>
        </p:sp>
        <p:sp>
          <p:nvSpPr>
            <p:cNvPr id="9242" name="Text Box 26"/>
            <p:cNvSpPr txBox="1">
              <a:spLocks noChangeArrowheads="1"/>
            </p:cNvSpPr>
            <p:nvPr/>
          </p:nvSpPr>
          <p:spPr bwMode="auto">
            <a:xfrm>
              <a:off x="470" y="2234"/>
              <a:ext cx="2890" cy="1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400" b="1">
                  <a:latin typeface="Times New Roman" charset="0"/>
                </a:rPr>
                <a:t>解：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∠</a:t>
              </a:r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4</a:t>
              </a:r>
              <a:r>
                <a:rPr kumimoji="1" lang="zh-CN" altLang="en-US" sz="2400" b="1">
                  <a:solidFill>
                    <a:srgbClr val="FF0000"/>
                  </a:solidFill>
                  <a:latin typeface="Times New Roman" charset="0"/>
                </a:rPr>
                <a:t>＝</a:t>
              </a:r>
              <a:r>
                <a:rPr kumimoji="1" lang="en-US" altLang="zh-CN" sz="2400" b="1">
                  <a:solidFill>
                    <a:srgbClr val="FF0000"/>
                  </a:solidFill>
                  <a:latin typeface="Times New Roman" charset="0"/>
                </a:rPr>
                <a:t>70°</a:t>
              </a:r>
            </a:p>
            <a:p>
              <a:r>
                <a:rPr kumimoji="1" lang="zh-CN" altLang="en-US" sz="2400" b="1">
                  <a:latin typeface="Times New Roman" charset="0"/>
                </a:rPr>
                <a:t>由于</a:t>
              </a:r>
              <a:r>
                <a:rPr kumimoji="1" lang="en-US" altLang="zh-CN" sz="2400" b="1">
                  <a:latin typeface="Times New Roman" charset="0"/>
                </a:rPr>
                <a:t>AB∥CD</a:t>
              </a:r>
              <a:r>
                <a:rPr kumimoji="1" lang="zh-CN" altLang="en-US" sz="2400" b="1">
                  <a:latin typeface="Times New Roman" charset="0"/>
                </a:rPr>
                <a:t>，根据两直线平行，同旁内角互补，</a:t>
              </a:r>
            </a:p>
            <a:p>
              <a:r>
                <a:rPr kumimoji="1" lang="zh-CN" altLang="en-US" sz="2400" b="1">
                  <a:latin typeface="Times New Roman" charset="0"/>
                </a:rPr>
                <a:t>      可知∠</a:t>
              </a:r>
              <a:r>
                <a:rPr kumimoji="1" lang="en-US" altLang="zh-CN" sz="2400" b="1">
                  <a:latin typeface="Times New Roman" charset="0"/>
                </a:rPr>
                <a:t>1+∠4= 180°</a:t>
              </a:r>
            </a:p>
            <a:p>
              <a:r>
                <a:rPr kumimoji="1" lang="zh-CN" altLang="en-US" sz="2400" b="1">
                  <a:latin typeface="Times New Roman" charset="0"/>
                </a:rPr>
                <a:t>又 ∠</a:t>
              </a:r>
              <a:r>
                <a:rPr kumimoji="1" lang="en-US" altLang="zh-CN" sz="2400" b="1">
                  <a:latin typeface="Times New Roman" charset="0"/>
                </a:rPr>
                <a:t>1</a:t>
              </a:r>
              <a:r>
                <a:rPr kumimoji="1" lang="zh-CN" altLang="en-US" sz="2400" b="1">
                  <a:latin typeface="Times New Roman" charset="0"/>
                </a:rPr>
                <a:t>＝</a:t>
              </a:r>
              <a:r>
                <a:rPr kumimoji="1" lang="en-US" altLang="zh-CN" sz="2400" b="1">
                  <a:latin typeface="Times New Roman" charset="0"/>
                </a:rPr>
                <a:t>110°</a:t>
              </a:r>
              <a:r>
                <a:rPr kumimoji="1" lang="zh-CN" altLang="en-US" sz="2400" b="1">
                  <a:latin typeface="Times New Roman" charset="0"/>
                </a:rPr>
                <a:t>，因此∠</a:t>
              </a:r>
              <a:r>
                <a:rPr kumimoji="1" lang="en-US" altLang="zh-CN" sz="2400" b="1">
                  <a:latin typeface="Times New Roman" charset="0"/>
                </a:rPr>
                <a:t>4</a:t>
              </a:r>
              <a:r>
                <a:rPr kumimoji="1" lang="zh-CN" altLang="en-US" sz="2400" b="1">
                  <a:latin typeface="Times New Roman" charset="0"/>
                </a:rPr>
                <a:t>＝</a:t>
              </a:r>
              <a:r>
                <a:rPr kumimoji="1" lang="en-US" altLang="zh-CN" sz="2400" b="1">
                  <a:latin typeface="Times New Roman" charset="0"/>
                </a:rPr>
                <a:t>70°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0397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717550" y="836613"/>
            <a:ext cx="7599363" cy="28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华文中宋" charset="-122"/>
                <a:ea typeface="华文中宋" charset="-122"/>
              </a:rPr>
              <a:t>已知：如图，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AB∥CD</a:t>
            </a:r>
            <a:r>
              <a:rPr kumimoji="1" lang="zh-CN" altLang="en-US" sz="2800">
                <a:latin typeface="华文中宋" charset="-122"/>
                <a:ea typeface="华文中宋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latin typeface="华文中宋" charset="-122"/>
                <a:ea typeface="华文中宋" charset="-122"/>
              </a:rPr>
              <a:t>如果 ∠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A=66°</a:t>
            </a:r>
            <a:r>
              <a:rPr kumimoji="1" lang="zh-CN" altLang="en-US" sz="2800">
                <a:latin typeface="华文中宋" charset="-122"/>
                <a:ea typeface="华文中宋" charset="-122"/>
              </a:rPr>
              <a:t>，∠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B=45°</a:t>
            </a:r>
            <a:r>
              <a:rPr kumimoji="1" lang="zh-CN" altLang="en-US" sz="2800">
                <a:latin typeface="华文中宋" charset="-122"/>
                <a:ea typeface="华文中宋" charset="-122"/>
              </a:rPr>
              <a:t>那么 ∠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1= ______ </a:t>
            </a:r>
            <a:r>
              <a:rPr kumimoji="1" lang="zh-CN" altLang="en-US" sz="2800">
                <a:latin typeface="华文中宋" charset="-122"/>
                <a:ea typeface="华文中宋" charset="-122"/>
              </a:rPr>
              <a:t>（                                     ） 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latin typeface="华文中宋" charset="-122"/>
                <a:ea typeface="华文中宋" charset="-122"/>
              </a:rPr>
              <a:t>∠</a:t>
            </a:r>
            <a:r>
              <a:rPr kumimoji="1" lang="en-US" altLang="zh-CN" sz="2800">
                <a:latin typeface="华文中宋" charset="-122"/>
                <a:ea typeface="华文中宋" charset="-122"/>
              </a:rPr>
              <a:t>2=____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>
                <a:latin typeface="华文中宋" charset="-122"/>
                <a:ea typeface="华文中宋" charset="-122"/>
              </a:rPr>
              <a:t>（                                    ）                              </a:t>
            </a:r>
          </a:p>
        </p:txBody>
      </p:sp>
      <p:grpSp>
        <p:nvGrpSpPr>
          <p:cNvPr id="10243" name="Group 3"/>
          <p:cNvGrpSpPr>
            <a:grpSpLocks/>
          </p:cNvGrpSpPr>
          <p:nvPr/>
        </p:nvGrpSpPr>
        <p:grpSpPr bwMode="auto">
          <a:xfrm>
            <a:off x="3563938" y="3213100"/>
            <a:ext cx="4370387" cy="3160713"/>
            <a:chOff x="1230" y="1872"/>
            <a:chExt cx="3374" cy="2409"/>
          </a:xfrm>
        </p:grpSpPr>
        <p:sp>
          <p:nvSpPr>
            <p:cNvPr id="10244" name="弧 4"/>
            <p:cNvSpPr>
              <a:spLocks/>
            </p:cNvSpPr>
            <p:nvPr/>
          </p:nvSpPr>
          <p:spPr bwMode="auto">
            <a:xfrm>
              <a:off x="3072" y="3504"/>
              <a:ext cx="288" cy="12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7393"/>
                <a:gd name="T2" fmla="*/ 20809 w 21600"/>
                <a:gd name="T3" fmla="*/ 27393 h 27393"/>
                <a:gd name="T4" fmla="*/ 0 w 21600"/>
                <a:gd name="T5" fmla="*/ 21600 h 27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7393" fill="none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557"/>
                    <a:pt x="21333" y="25506"/>
                    <a:pt x="20808" y="27392"/>
                  </a:cubicBezTo>
                </a:path>
                <a:path w="21600" h="27393" stroke="0" extrusionOk="0">
                  <a:moveTo>
                    <a:pt x="0" y="-1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3557"/>
                    <a:pt x="21333" y="25506"/>
                    <a:pt x="20808" y="27392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45" name="弧 5"/>
            <p:cNvSpPr>
              <a:spLocks/>
            </p:cNvSpPr>
            <p:nvPr/>
          </p:nvSpPr>
          <p:spPr bwMode="auto">
            <a:xfrm>
              <a:off x="3408" y="360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-1"/>
                  </a:moveTo>
                  <a:cubicBezTo>
                    <a:pt x="11929" y="-1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0246" name="Group 6"/>
            <p:cNvGrpSpPr>
              <a:grpSpLocks/>
            </p:cNvGrpSpPr>
            <p:nvPr/>
          </p:nvGrpSpPr>
          <p:grpSpPr bwMode="auto">
            <a:xfrm>
              <a:off x="1230" y="1872"/>
              <a:ext cx="3374" cy="2409"/>
              <a:chOff x="1152" y="1440"/>
              <a:chExt cx="3374" cy="2409"/>
            </a:xfrm>
          </p:grpSpPr>
          <p:grpSp>
            <p:nvGrpSpPr>
              <p:cNvPr id="10247" name="Group 7"/>
              <p:cNvGrpSpPr>
                <a:grpSpLocks/>
              </p:cNvGrpSpPr>
              <p:nvPr/>
            </p:nvGrpSpPr>
            <p:grpSpPr bwMode="auto">
              <a:xfrm>
                <a:off x="1296" y="1824"/>
                <a:ext cx="2928" cy="1584"/>
                <a:chOff x="1893" y="1714"/>
                <a:chExt cx="1973" cy="888"/>
              </a:xfrm>
            </p:grpSpPr>
            <p:sp>
              <p:nvSpPr>
                <p:cNvPr id="10248" name="Line 8"/>
                <p:cNvSpPr>
                  <a:spLocks noChangeShapeType="1"/>
                </p:cNvSpPr>
                <p:nvPr/>
              </p:nvSpPr>
              <p:spPr bwMode="auto">
                <a:xfrm>
                  <a:off x="3119" y="2601"/>
                  <a:ext cx="472" cy="1"/>
                </a:xfrm>
                <a:prstGeom prst="line">
                  <a:avLst/>
                </a:prstGeom>
                <a:noFill/>
                <a:ln w="76200">
                  <a:solidFill>
                    <a:srgbClr val="01010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249" name="Line 9"/>
                <p:cNvSpPr>
                  <a:spLocks noChangeShapeType="1"/>
                </p:cNvSpPr>
                <p:nvPr/>
              </p:nvSpPr>
              <p:spPr bwMode="auto">
                <a:xfrm>
                  <a:off x="1893" y="2601"/>
                  <a:ext cx="1226" cy="1"/>
                </a:xfrm>
                <a:prstGeom prst="line">
                  <a:avLst/>
                </a:prstGeom>
                <a:noFill/>
                <a:ln w="76200">
                  <a:solidFill>
                    <a:srgbClr val="01010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250" name="Line 10"/>
                <p:cNvSpPr>
                  <a:spLocks noChangeShapeType="1"/>
                </p:cNvSpPr>
                <p:nvPr/>
              </p:nvSpPr>
              <p:spPr bwMode="auto">
                <a:xfrm>
                  <a:off x="2778" y="1714"/>
                  <a:ext cx="341" cy="887"/>
                </a:xfrm>
                <a:prstGeom prst="line">
                  <a:avLst/>
                </a:prstGeom>
                <a:noFill/>
                <a:ln w="76200">
                  <a:solidFill>
                    <a:srgbClr val="01010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251" name="Line 11"/>
                <p:cNvSpPr>
                  <a:spLocks noChangeShapeType="1"/>
                </p:cNvSpPr>
                <p:nvPr/>
              </p:nvSpPr>
              <p:spPr bwMode="auto">
                <a:xfrm flipH="1">
                  <a:off x="1893" y="1714"/>
                  <a:ext cx="885" cy="887"/>
                </a:xfrm>
                <a:prstGeom prst="line">
                  <a:avLst/>
                </a:prstGeom>
                <a:noFill/>
                <a:ln w="76200">
                  <a:solidFill>
                    <a:srgbClr val="01010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0252" name="Line 12"/>
                <p:cNvSpPr>
                  <a:spLocks noChangeShapeType="1"/>
                </p:cNvSpPr>
                <p:nvPr/>
              </p:nvSpPr>
              <p:spPr bwMode="auto">
                <a:xfrm flipH="1">
                  <a:off x="3119" y="1852"/>
                  <a:ext cx="747" cy="749"/>
                </a:xfrm>
                <a:prstGeom prst="line">
                  <a:avLst/>
                </a:prstGeom>
                <a:noFill/>
                <a:ln w="76200">
                  <a:solidFill>
                    <a:srgbClr val="01010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0253" name="Text Box 13"/>
              <p:cNvSpPr txBox="1">
                <a:spLocks noChangeArrowheads="1"/>
              </p:cNvSpPr>
              <p:nvPr/>
            </p:nvSpPr>
            <p:spPr bwMode="auto">
              <a:xfrm>
                <a:off x="2447" y="1440"/>
                <a:ext cx="337" cy="4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762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3600">
                    <a:latin typeface="Times New Roman" charset="0"/>
                  </a:rPr>
                  <a:t>A</a:t>
                </a:r>
              </a:p>
            </p:txBody>
          </p:sp>
          <p:sp>
            <p:nvSpPr>
              <p:cNvPr id="10254" name="Rectangle 14"/>
              <p:cNvSpPr>
                <a:spLocks noChangeArrowheads="1"/>
              </p:cNvSpPr>
              <p:nvPr/>
            </p:nvSpPr>
            <p:spPr bwMode="auto">
              <a:xfrm>
                <a:off x="1152" y="3360"/>
                <a:ext cx="377" cy="4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762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600">
                    <a:latin typeface="Times New Roman" charset="0"/>
                  </a:rPr>
                  <a:t>B</a:t>
                </a:r>
              </a:p>
            </p:txBody>
          </p:sp>
          <p:sp>
            <p:nvSpPr>
              <p:cNvPr id="10255" name="Rectangle 15"/>
              <p:cNvSpPr>
                <a:spLocks noChangeArrowheads="1"/>
              </p:cNvSpPr>
              <p:nvPr/>
            </p:nvSpPr>
            <p:spPr bwMode="auto">
              <a:xfrm>
                <a:off x="2880" y="3360"/>
                <a:ext cx="378" cy="4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762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600">
                    <a:latin typeface="Times New Roman" charset="0"/>
                  </a:rPr>
                  <a:t>C</a:t>
                </a:r>
              </a:p>
            </p:txBody>
          </p:sp>
          <p:sp>
            <p:nvSpPr>
              <p:cNvPr id="10256" name="Rectangle 16"/>
              <p:cNvSpPr>
                <a:spLocks noChangeArrowheads="1"/>
              </p:cNvSpPr>
              <p:nvPr/>
            </p:nvSpPr>
            <p:spPr bwMode="auto">
              <a:xfrm>
                <a:off x="4128" y="1709"/>
                <a:ext cx="398" cy="4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762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600">
                    <a:latin typeface="Times New Roman" charset="0"/>
                  </a:rPr>
                  <a:t>D</a:t>
                </a:r>
              </a:p>
            </p:txBody>
          </p:sp>
          <p:sp>
            <p:nvSpPr>
              <p:cNvPr id="10257" name="Text Box 17"/>
              <p:cNvSpPr txBox="1">
                <a:spLocks noChangeArrowheads="1"/>
              </p:cNvSpPr>
              <p:nvPr/>
            </p:nvSpPr>
            <p:spPr bwMode="auto">
              <a:xfrm>
                <a:off x="3072" y="2688"/>
                <a:ext cx="288" cy="4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762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kumimoji="1" lang="en-US" altLang="zh-CN" sz="3600">
                    <a:latin typeface="Times New Roman" charset="0"/>
                  </a:rPr>
                  <a:t>1</a:t>
                </a:r>
              </a:p>
            </p:txBody>
          </p:sp>
          <p:sp>
            <p:nvSpPr>
              <p:cNvPr id="10258" name="Rectangle 18"/>
              <p:cNvSpPr>
                <a:spLocks noChangeArrowheads="1"/>
              </p:cNvSpPr>
              <p:nvPr/>
            </p:nvSpPr>
            <p:spPr bwMode="auto">
              <a:xfrm>
                <a:off x="3456" y="2976"/>
                <a:ext cx="318" cy="4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762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kumimoji="1" lang="en-US" altLang="zh-CN" sz="3600">
                    <a:latin typeface="Times New Roman" charset="0"/>
                  </a:rPr>
                  <a:t>2</a:t>
                </a:r>
              </a:p>
            </p:txBody>
          </p:sp>
        </p:grpSp>
      </p:grp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7054850" y="1409700"/>
            <a:ext cx="1117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66°</a:t>
            </a: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1547813" y="2492375"/>
            <a:ext cx="11525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45°</a:t>
            </a: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1187450" y="1901825"/>
            <a:ext cx="4267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华文中宋" charset="-122"/>
              </a:rPr>
              <a:t>两直线平行</a:t>
            </a:r>
            <a:r>
              <a:rPr kumimoji="1" lang="zh-CN" altLang="en-US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，</a:t>
            </a: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华文中宋" charset="-122"/>
              </a:rPr>
              <a:t>内错角相等</a:t>
            </a:r>
          </a:p>
        </p:txBody>
      </p:sp>
      <p:sp>
        <p:nvSpPr>
          <p:cNvPr id="10262" name="Text Box 22"/>
          <p:cNvSpPr txBox="1">
            <a:spLocks noChangeArrowheads="1"/>
          </p:cNvSpPr>
          <p:nvPr/>
        </p:nvSpPr>
        <p:spPr bwMode="auto">
          <a:xfrm>
            <a:off x="1187450" y="3141663"/>
            <a:ext cx="4191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华文中宋" charset="-122"/>
              </a:rPr>
              <a:t>两直线平行</a:t>
            </a:r>
            <a:r>
              <a:rPr kumimoji="1" lang="zh-CN" altLang="en-US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，</a:t>
            </a: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华文中宋" charset="-122"/>
              </a:rPr>
              <a:t>同位角相等</a:t>
            </a:r>
          </a:p>
        </p:txBody>
      </p:sp>
      <p:sp>
        <p:nvSpPr>
          <p:cNvPr id="10263" name="Rectangle 23"/>
          <p:cNvSpPr>
            <a:spLocks noGrp="1" noChangeArrowheads="1"/>
          </p:cNvSpPr>
          <p:nvPr>
            <p:ph type="title"/>
          </p:nvPr>
        </p:nvSpPr>
        <p:spPr>
          <a:xfrm>
            <a:off x="530225" y="492125"/>
            <a:ext cx="1377950" cy="633413"/>
          </a:xfrm>
          <a:noFill/>
          <a:ln/>
        </p:spPr>
        <p:txBody>
          <a:bodyPr/>
          <a:lstStyle/>
          <a:p>
            <a:pPr algn="l"/>
            <a:r>
              <a:rPr lang="zh-CN" altLang="en-US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练习</a:t>
            </a:r>
            <a:r>
              <a:rPr lang="en-US" altLang="zh-CN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3609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9" grpId="0" autoUpdateAnimBg="0"/>
      <p:bldP spid="10260" grpId="0" autoUpdateAnimBg="0"/>
      <p:bldP spid="10261" grpId="0" autoUpdateAnimBg="0"/>
      <p:bldP spid="10262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Line 2"/>
          <p:cNvSpPr>
            <a:spLocks noChangeShapeType="1"/>
          </p:cNvSpPr>
          <p:nvPr/>
        </p:nvSpPr>
        <p:spPr bwMode="auto">
          <a:xfrm flipH="1">
            <a:off x="2438400" y="762000"/>
            <a:ext cx="914400" cy="16002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 flipH="1">
            <a:off x="5257800" y="762000"/>
            <a:ext cx="914400" cy="16002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3352800" y="762000"/>
            <a:ext cx="281940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>
            <a:off x="2438400" y="2362200"/>
            <a:ext cx="281940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 flipV="1">
            <a:off x="2438400" y="762000"/>
            <a:ext cx="3733800" cy="16002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727325" y="371475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</a:rPr>
              <a:t>A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1905000" y="2057400"/>
            <a:ext cx="420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</a:rPr>
              <a:t>B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5486400" y="2057400"/>
            <a:ext cx="420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</a:rPr>
              <a:t>C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6324600" y="457200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</a:rPr>
              <a:t>D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46088" y="4325938"/>
            <a:ext cx="8013700" cy="222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</a:rPr>
              <a:t>4</a:t>
            </a:r>
            <a:r>
              <a:rPr lang="zh-CN" altLang="en-US" sz="2800">
                <a:latin typeface="Times New Roman" charset="0"/>
              </a:rPr>
              <a:t>、</a:t>
            </a:r>
            <a:r>
              <a:rPr lang="en-US" altLang="zh-CN" sz="2800">
                <a:latin typeface="Times New Roman" charset="0"/>
              </a:rPr>
              <a:t>(1)</a:t>
            </a:r>
            <a:r>
              <a:rPr lang="zh-CN" altLang="en-US" sz="2800">
                <a:latin typeface="Times New Roman" charset="0"/>
              </a:rPr>
              <a:t>当</a:t>
            </a:r>
            <a:r>
              <a:rPr lang="en-US" altLang="zh-CN" sz="2800">
                <a:latin typeface="Times New Roman" charset="0"/>
              </a:rPr>
              <a:t>______∥______</a:t>
            </a:r>
            <a:r>
              <a:rPr lang="zh-CN" altLang="en-US" sz="2800">
                <a:latin typeface="Times New Roman" charset="0"/>
              </a:rPr>
              <a:t>时</a:t>
            </a:r>
            <a:r>
              <a:rPr lang="en-US" altLang="zh-CN" sz="2800">
                <a:latin typeface="Times New Roman" charset="0"/>
              </a:rPr>
              <a:t>,∠ABD=∠CDB;</a:t>
            </a:r>
          </a:p>
          <a:p>
            <a:pPr eaLnBrk="0" hangingPunct="0"/>
            <a:r>
              <a:rPr lang="en-US" altLang="zh-CN" sz="2800">
                <a:latin typeface="Times New Roman" charset="0"/>
              </a:rPr>
              <a:t>   (2)</a:t>
            </a:r>
            <a:r>
              <a:rPr lang="zh-CN" altLang="en-US" sz="2800">
                <a:latin typeface="Times New Roman" charset="0"/>
              </a:rPr>
              <a:t>当</a:t>
            </a:r>
            <a:r>
              <a:rPr lang="en-US" altLang="zh-CN" sz="2800">
                <a:latin typeface="Times New Roman" charset="0"/>
              </a:rPr>
              <a:t>_______∥_______</a:t>
            </a:r>
            <a:r>
              <a:rPr lang="zh-CN" altLang="en-US" sz="2800">
                <a:latin typeface="Times New Roman" charset="0"/>
              </a:rPr>
              <a:t>时</a:t>
            </a:r>
            <a:r>
              <a:rPr lang="en-US" altLang="zh-CN" sz="2800">
                <a:latin typeface="Times New Roman" charset="0"/>
              </a:rPr>
              <a:t>,∠ADB=∠ CBD;</a:t>
            </a:r>
          </a:p>
          <a:p>
            <a:pPr eaLnBrk="0" hangingPunct="0"/>
            <a:r>
              <a:rPr lang="en-US" altLang="zh-CN" sz="2800">
                <a:latin typeface="Times New Roman" charset="0"/>
              </a:rPr>
              <a:t>   (3)</a:t>
            </a:r>
            <a:r>
              <a:rPr lang="zh-CN" altLang="en-US" sz="2800">
                <a:latin typeface="Times New Roman" charset="0"/>
              </a:rPr>
              <a:t>当</a:t>
            </a:r>
            <a:r>
              <a:rPr lang="en-US" altLang="zh-CN" sz="2800">
                <a:latin typeface="Times New Roman" charset="0"/>
              </a:rPr>
              <a:t>_______∥_______</a:t>
            </a:r>
            <a:r>
              <a:rPr lang="zh-CN" altLang="en-US" sz="2800">
                <a:latin typeface="Times New Roman" charset="0"/>
              </a:rPr>
              <a:t>时</a:t>
            </a:r>
            <a:r>
              <a:rPr lang="en-US" altLang="zh-CN" sz="2800">
                <a:latin typeface="Times New Roman" charset="0"/>
              </a:rPr>
              <a:t>,∠BAC=∠DCA;</a:t>
            </a:r>
          </a:p>
          <a:p>
            <a:pPr eaLnBrk="0" hangingPunct="0"/>
            <a:r>
              <a:rPr lang="en-US" altLang="zh-CN" sz="2800">
                <a:latin typeface="Times New Roman" charset="0"/>
              </a:rPr>
              <a:t>   (4)</a:t>
            </a:r>
            <a:r>
              <a:rPr lang="zh-CN" altLang="en-US" sz="2800">
                <a:latin typeface="Times New Roman" charset="0"/>
              </a:rPr>
              <a:t>当</a:t>
            </a:r>
            <a:r>
              <a:rPr lang="en-US" altLang="zh-CN" sz="2800">
                <a:latin typeface="Times New Roman" charset="0"/>
              </a:rPr>
              <a:t>_______+_______=180°</a:t>
            </a:r>
            <a:r>
              <a:rPr lang="zh-CN" altLang="en-US" sz="2800">
                <a:latin typeface="Times New Roman" charset="0"/>
              </a:rPr>
              <a:t>时</a:t>
            </a:r>
            <a:r>
              <a:rPr lang="en-US" altLang="zh-CN" sz="2800">
                <a:latin typeface="Times New Roman" charset="0"/>
              </a:rPr>
              <a:t>,AD∥BC</a:t>
            </a:r>
          </a:p>
          <a:p>
            <a:pPr eaLnBrk="0" hangingPunct="0"/>
            <a:r>
              <a:rPr lang="en-US" altLang="zh-CN" sz="2800">
                <a:latin typeface="Times New Roman" charset="0"/>
              </a:rPr>
              <a:t>   (5)</a:t>
            </a:r>
            <a:r>
              <a:rPr lang="zh-CN" altLang="en-US" sz="2800">
                <a:latin typeface="Times New Roman" charset="0"/>
              </a:rPr>
              <a:t>当</a:t>
            </a:r>
            <a:r>
              <a:rPr lang="en-US" altLang="zh-CN" sz="2800">
                <a:latin typeface="Times New Roman" charset="0"/>
              </a:rPr>
              <a:t>_______∥_______</a:t>
            </a:r>
            <a:r>
              <a:rPr lang="zh-CN" altLang="en-US" sz="2800">
                <a:latin typeface="Times New Roman" charset="0"/>
              </a:rPr>
              <a:t>时</a:t>
            </a:r>
            <a:r>
              <a:rPr lang="en-US" altLang="zh-CN" sz="2800">
                <a:latin typeface="Times New Roman" charset="0"/>
              </a:rPr>
              <a:t>,∠BAD+∠ADC=180°</a:t>
            </a:r>
          </a:p>
        </p:txBody>
      </p:sp>
      <p:sp>
        <p:nvSpPr>
          <p:cNvPr id="11276" name="Line 12"/>
          <p:cNvSpPr>
            <a:spLocks noChangeShapeType="1"/>
          </p:cNvSpPr>
          <p:nvPr/>
        </p:nvSpPr>
        <p:spPr bwMode="auto">
          <a:xfrm>
            <a:off x="3352800" y="762000"/>
            <a:ext cx="1905000" cy="16002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685800" y="2590800"/>
            <a:ext cx="79073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r>
              <a:rPr lang="en-US" altLang="zh-CN" sz="2800">
                <a:latin typeface="Times New Roman" charset="0"/>
              </a:rPr>
              <a:t>3</a:t>
            </a:r>
            <a:r>
              <a:rPr lang="zh-CN" altLang="en-US" sz="2800">
                <a:latin typeface="Times New Roman" charset="0"/>
              </a:rPr>
              <a:t>、当</a:t>
            </a:r>
            <a:r>
              <a:rPr lang="en-US" altLang="zh-CN" sz="2800">
                <a:latin typeface="Times New Roman" charset="0"/>
              </a:rPr>
              <a:t>AB∥CD</a:t>
            </a:r>
            <a:r>
              <a:rPr lang="zh-CN" altLang="en-US" sz="2800">
                <a:latin typeface="Times New Roman" charset="0"/>
              </a:rPr>
              <a:t>时</a:t>
            </a:r>
            <a:r>
              <a:rPr lang="en-US" altLang="zh-CN" sz="2800">
                <a:latin typeface="Times New Roman" charset="0"/>
              </a:rPr>
              <a:t>,</a:t>
            </a:r>
            <a:r>
              <a:rPr lang="zh-CN" altLang="en-US" sz="2800">
                <a:latin typeface="Times New Roman" charset="0"/>
              </a:rPr>
              <a:t>则下列结论成立的是</a:t>
            </a:r>
            <a:r>
              <a:rPr lang="en-US" altLang="zh-CN" sz="2800">
                <a:latin typeface="Times New Roman" charset="0"/>
              </a:rPr>
              <a:t>(        )</a:t>
            </a:r>
          </a:p>
          <a:p>
            <a:pPr eaLnBrk="0" hangingPunct="0">
              <a:buFontTx/>
              <a:buAutoNum type="alphaUcParenBoth"/>
            </a:pPr>
            <a:r>
              <a:rPr lang="en-US" altLang="zh-CN" sz="2800">
                <a:latin typeface="Times New Roman" charset="0"/>
              </a:rPr>
              <a:t>∠DAC=∠ACB     (B) ∠DAB+∠ABC=180°</a:t>
            </a: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685800" y="3571875"/>
            <a:ext cx="65611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</a:rPr>
              <a:t>(C)∠ADB=∠DBC     (D) ∠BAC=∠ACD </a:t>
            </a: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6867525" y="2605088"/>
            <a:ext cx="4413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charset="0"/>
              </a:rPr>
              <a:t>D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1938338" y="4349750"/>
            <a:ext cx="688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AB</a:t>
            </a:r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3408363" y="4316413"/>
            <a:ext cx="7318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CD</a:t>
            </a:r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1917700" y="4724400"/>
            <a:ext cx="709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AD</a:t>
            </a: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3355975" y="4770438"/>
            <a:ext cx="711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BC</a:t>
            </a:r>
          </a:p>
        </p:txBody>
      </p:sp>
      <p:sp>
        <p:nvSpPr>
          <p:cNvPr id="11284" name="Text Box 20"/>
          <p:cNvSpPr txBox="1">
            <a:spLocks noChangeArrowheads="1"/>
          </p:cNvSpPr>
          <p:nvPr/>
        </p:nvSpPr>
        <p:spPr bwMode="auto">
          <a:xfrm>
            <a:off x="1828800" y="5154613"/>
            <a:ext cx="6889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AB</a:t>
            </a: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3408363" y="5184775"/>
            <a:ext cx="7318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CD</a:t>
            </a: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1547813" y="5589588"/>
            <a:ext cx="13287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∠DAB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2895600" y="5589588"/>
            <a:ext cx="13081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∠ABC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1828800" y="6021388"/>
            <a:ext cx="6889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AB</a:t>
            </a:r>
          </a:p>
        </p:txBody>
      </p:sp>
      <p:sp>
        <p:nvSpPr>
          <p:cNvPr id="11289" name="Text Box 25"/>
          <p:cNvSpPr txBox="1">
            <a:spLocks noChangeArrowheads="1"/>
          </p:cNvSpPr>
          <p:nvPr/>
        </p:nvSpPr>
        <p:spPr bwMode="auto">
          <a:xfrm>
            <a:off x="3365500" y="6022975"/>
            <a:ext cx="7318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CD</a:t>
            </a:r>
          </a:p>
        </p:txBody>
      </p:sp>
      <p:sp>
        <p:nvSpPr>
          <p:cNvPr id="11290" name="Rectangle 26"/>
          <p:cNvSpPr>
            <a:spLocks noGrp="1" noChangeArrowheads="1"/>
          </p:cNvSpPr>
          <p:nvPr>
            <p:ph type="title"/>
          </p:nvPr>
        </p:nvSpPr>
        <p:spPr>
          <a:xfrm>
            <a:off x="528638" y="708025"/>
            <a:ext cx="2027237" cy="633413"/>
          </a:xfrm>
          <a:noFill/>
          <a:ln/>
        </p:spPr>
        <p:txBody>
          <a:bodyPr/>
          <a:lstStyle/>
          <a:p>
            <a:pPr algn="l"/>
            <a:r>
              <a:rPr lang="zh-CN" altLang="en-US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练习</a:t>
            </a:r>
            <a:r>
              <a:rPr lang="en-US" altLang="zh-CN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3</a:t>
            </a:r>
            <a:r>
              <a:rPr lang="zh-CN" altLang="en-US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、</a:t>
            </a:r>
            <a:r>
              <a:rPr lang="en-US" altLang="zh-CN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1531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9" grpId="0" autoUpdateAnimBg="0"/>
      <p:bldP spid="11280" grpId="0" autoUpdateAnimBg="0"/>
      <p:bldP spid="11281" grpId="0" autoUpdateAnimBg="0"/>
      <p:bldP spid="11282" grpId="0" autoUpdateAnimBg="0"/>
      <p:bldP spid="11283" grpId="0" autoUpdateAnimBg="0"/>
      <p:bldP spid="11284" grpId="0" autoUpdateAnimBg="0"/>
      <p:bldP spid="11285" grpId="0" autoUpdateAnimBg="0"/>
      <p:bldP spid="11286" grpId="0" autoUpdateAnimBg="0"/>
      <p:bldP spid="11287" grpId="0" autoUpdateAnimBg="0"/>
      <p:bldP spid="11288" grpId="0" autoUpdateAnimBg="0"/>
      <p:bldP spid="11289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57200" y="858838"/>
            <a:ext cx="7954963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>
                <a:latin typeface="华文中宋" charset="-122"/>
                <a:ea typeface="华文中宋" charset="-122"/>
              </a:rPr>
              <a:t>A</a:t>
            </a:r>
            <a:r>
              <a:rPr lang="zh-CN" altLang="en-US" sz="3200">
                <a:latin typeface="华文中宋" charset="-122"/>
                <a:ea typeface="华文中宋" charset="-122"/>
              </a:rPr>
              <a:t>岛观察</a:t>
            </a:r>
            <a:r>
              <a:rPr lang="en-US" altLang="zh-CN" sz="3200">
                <a:latin typeface="华文中宋" charset="-122"/>
                <a:ea typeface="华文中宋" charset="-122"/>
              </a:rPr>
              <a:t>B</a:t>
            </a:r>
            <a:r>
              <a:rPr lang="zh-CN" altLang="en-US" sz="3200">
                <a:latin typeface="华文中宋" charset="-122"/>
                <a:ea typeface="华文中宋" charset="-122"/>
              </a:rPr>
              <a:t>岛，在北偏西</a:t>
            </a:r>
            <a:r>
              <a:rPr lang="en-US" altLang="zh-CN" sz="3200">
                <a:latin typeface="华文中宋" charset="-122"/>
                <a:ea typeface="华文中宋" charset="-122"/>
              </a:rPr>
              <a:t>35°</a:t>
            </a:r>
            <a:r>
              <a:rPr lang="zh-CN" altLang="en-US" sz="3200">
                <a:latin typeface="华文中宋" charset="-122"/>
                <a:ea typeface="华文中宋" charset="-122"/>
              </a:rPr>
              <a:t>方向，那么</a:t>
            </a:r>
            <a:r>
              <a:rPr lang="en-US" altLang="zh-CN" sz="3200">
                <a:latin typeface="华文中宋" charset="-122"/>
                <a:ea typeface="华文中宋" charset="-122"/>
              </a:rPr>
              <a:t>B</a:t>
            </a:r>
            <a:r>
              <a:rPr lang="zh-CN" altLang="en-US" sz="3200">
                <a:latin typeface="华文中宋" charset="-122"/>
                <a:ea typeface="华文中宋" charset="-122"/>
              </a:rPr>
              <a:t>岛观察</a:t>
            </a:r>
            <a:r>
              <a:rPr lang="en-US" altLang="zh-CN" sz="3200">
                <a:latin typeface="华文中宋" charset="-122"/>
                <a:ea typeface="华文中宋" charset="-122"/>
              </a:rPr>
              <a:t>A</a:t>
            </a:r>
            <a:r>
              <a:rPr lang="zh-CN" altLang="en-US" sz="3200">
                <a:latin typeface="华文中宋" charset="-122"/>
                <a:ea typeface="华文中宋" charset="-122"/>
              </a:rPr>
              <a:t>岛的方向是（      ）</a:t>
            </a:r>
          </a:p>
          <a:p>
            <a:pPr eaLnBrk="0" hangingPunct="0"/>
            <a:r>
              <a:rPr lang="zh-CN" altLang="en-US" sz="3200">
                <a:latin typeface="华文中宋" charset="-122"/>
                <a:ea typeface="华文中宋" charset="-122"/>
              </a:rPr>
              <a:t>（</a:t>
            </a:r>
            <a:r>
              <a:rPr lang="en-US" altLang="zh-CN" sz="3200">
                <a:latin typeface="华文中宋" charset="-122"/>
                <a:ea typeface="华文中宋" charset="-122"/>
              </a:rPr>
              <a:t>A</a:t>
            </a:r>
            <a:r>
              <a:rPr lang="zh-CN" altLang="en-US" sz="3200">
                <a:latin typeface="华文中宋" charset="-122"/>
                <a:ea typeface="华文中宋" charset="-122"/>
              </a:rPr>
              <a:t>）南偏西</a:t>
            </a:r>
            <a:r>
              <a:rPr lang="en-US" altLang="zh-CN" sz="3200">
                <a:latin typeface="华文中宋" charset="-122"/>
                <a:ea typeface="华文中宋" charset="-122"/>
              </a:rPr>
              <a:t>55°        </a:t>
            </a:r>
            <a:r>
              <a:rPr lang="zh-CN" altLang="en-US" sz="3200">
                <a:latin typeface="华文中宋" charset="-122"/>
                <a:ea typeface="华文中宋" charset="-122"/>
              </a:rPr>
              <a:t>（</a:t>
            </a:r>
            <a:r>
              <a:rPr lang="en-US" altLang="zh-CN" sz="3200">
                <a:latin typeface="华文中宋" charset="-122"/>
                <a:ea typeface="华文中宋" charset="-122"/>
              </a:rPr>
              <a:t>B</a:t>
            </a:r>
            <a:r>
              <a:rPr lang="zh-CN" altLang="en-US" sz="3200">
                <a:latin typeface="华文中宋" charset="-122"/>
                <a:ea typeface="华文中宋" charset="-122"/>
              </a:rPr>
              <a:t>）南偏西</a:t>
            </a:r>
            <a:r>
              <a:rPr lang="en-US" altLang="zh-CN" sz="3200">
                <a:latin typeface="华文中宋" charset="-122"/>
                <a:ea typeface="华文中宋" charset="-122"/>
              </a:rPr>
              <a:t>35°</a:t>
            </a:r>
          </a:p>
          <a:p>
            <a:pPr eaLnBrk="0" hangingPunct="0"/>
            <a:r>
              <a:rPr lang="zh-CN" altLang="en-US" sz="3200">
                <a:latin typeface="华文中宋" charset="-122"/>
                <a:ea typeface="华文中宋" charset="-122"/>
              </a:rPr>
              <a:t>（</a:t>
            </a:r>
            <a:r>
              <a:rPr lang="en-US" altLang="zh-CN" sz="3200">
                <a:latin typeface="华文中宋" charset="-122"/>
                <a:ea typeface="华文中宋" charset="-122"/>
              </a:rPr>
              <a:t>C</a:t>
            </a:r>
            <a:r>
              <a:rPr lang="zh-CN" altLang="en-US" sz="3200">
                <a:latin typeface="华文中宋" charset="-122"/>
                <a:ea typeface="华文中宋" charset="-122"/>
              </a:rPr>
              <a:t>）南偏东</a:t>
            </a:r>
            <a:r>
              <a:rPr lang="en-US" altLang="zh-CN" sz="3200">
                <a:latin typeface="华文中宋" charset="-122"/>
                <a:ea typeface="华文中宋" charset="-122"/>
              </a:rPr>
              <a:t>35°        </a:t>
            </a:r>
            <a:r>
              <a:rPr lang="zh-CN" altLang="en-US" sz="3200">
                <a:latin typeface="华文中宋" charset="-122"/>
                <a:ea typeface="华文中宋" charset="-122"/>
              </a:rPr>
              <a:t>（</a:t>
            </a:r>
            <a:r>
              <a:rPr lang="en-US" altLang="zh-CN" sz="3200">
                <a:latin typeface="华文中宋" charset="-122"/>
                <a:ea typeface="华文中宋" charset="-122"/>
              </a:rPr>
              <a:t>D</a:t>
            </a:r>
            <a:r>
              <a:rPr lang="zh-CN" altLang="en-US" sz="3200">
                <a:latin typeface="华文中宋" charset="-122"/>
                <a:ea typeface="华文中宋" charset="-122"/>
              </a:rPr>
              <a:t>）南偏东</a:t>
            </a:r>
            <a:r>
              <a:rPr lang="en-US" altLang="zh-CN" sz="3200">
                <a:latin typeface="华文中宋" charset="-122"/>
                <a:ea typeface="华文中宋" charset="-122"/>
              </a:rPr>
              <a:t>55°</a:t>
            </a:r>
          </a:p>
        </p:txBody>
      </p:sp>
      <p:grpSp>
        <p:nvGrpSpPr>
          <p:cNvPr id="12291" name="Group 3"/>
          <p:cNvGrpSpPr>
            <a:grpSpLocks/>
          </p:cNvGrpSpPr>
          <p:nvPr/>
        </p:nvGrpSpPr>
        <p:grpSpPr bwMode="auto">
          <a:xfrm>
            <a:off x="4716463" y="3140075"/>
            <a:ext cx="2447925" cy="3384550"/>
            <a:chOff x="2971" y="1978"/>
            <a:chExt cx="1542" cy="2132"/>
          </a:xfrm>
        </p:grpSpPr>
        <p:sp>
          <p:nvSpPr>
            <p:cNvPr id="12292" name="Line 4"/>
            <p:cNvSpPr>
              <a:spLocks noChangeShapeType="1"/>
            </p:cNvSpPr>
            <p:nvPr/>
          </p:nvSpPr>
          <p:spPr bwMode="auto">
            <a:xfrm>
              <a:off x="3742" y="3838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3" name="Line 5"/>
            <p:cNvSpPr>
              <a:spLocks noChangeShapeType="1"/>
            </p:cNvSpPr>
            <p:nvPr/>
          </p:nvSpPr>
          <p:spPr bwMode="auto">
            <a:xfrm>
              <a:off x="4150" y="3203"/>
              <a:ext cx="0" cy="9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4" name="Text Box 6"/>
            <p:cNvSpPr txBox="1">
              <a:spLocks noChangeArrowheads="1"/>
            </p:cNvSpPr>
            <p:nvPr/>
          </p:nvSpPr>
          <p:spPr bwMode="auto">
            <a:xfrm>
              <a:off x="4145" y="3793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000">
                  <a:latin typeface="Times New Roman" charset="0"/>
                  <a:ea typeface="华文中宋" charset="-122"/>
                </a:rPr>
                <a:t>A</a:t>
              </a:r>
            </a:p>
          </p:txBody>
        </p:sp>
        <p:sp>
          <p:nvSpPr>
            <p:cNvPr id="12295" name="Line 7"/>
            <p:cNvSpPr>
              <a:spLocks noChangeShapeType="1"/>
            </p:cNvSpPr>
            <p:nvPr/>
          </p:nvSpPr>
          <p:spPr bwMode="auto">
            <a:xfrm flipH="1" flipV="1">
              <a:off x="3289" y="2205"/>
              <a:ext cx="861" cy="163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6" name="Line 8"/>
            <p:cNvSpPr>
              <a:spLocks noChangeShapeType="1"/>
            </p:cNvSpPr>
            <p:nvPr/>
          </p:nvSpPr>
          <p:spPr bwMode="auto">
            <a:xfrm>
              <a:off x="2971" y="2205"/>
              <a:ext cx="68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7" name="Line 9"/>
            <p:cNvSpPr>
              <a:spLocks noChangeShapeType="1"/>
            </p:cNvSpPr>
            <p:nvPr/>
          </p:nvSpPr>
          <p:spPr bwMode="auto">
            <a:xfrm>
              <a:off x="3289" y="2069"/>
              <a:ext cx="0" cy="99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8" name="Freeform 10"/>
            <p:cNvSpPr>
              <a:spLocks/>
            </p:cNvSpPr>
            <p:nvPr/>
          </p:nvSpPr>
          <p:spPr bwMode="auto">
            <a:xfrm>
              <a:off x="4020" y="3548"/>
              <a:ext cx="128" cy="71"/>
            </a:xfrm>
            <a:custGeom>
              <a:avLst/>
              <a:gdLst>
                <a:gd name="T0" fmla="*/ 128 w 128"/>
                <a:gd name="T1" fmla="*/ 26 h 71"/>
                <a:gd name="T2" fmla="*/ 0 w 128"/>
                <a:gd name="T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8" h="71">
                  <a:moveTo>
                    <a:pt x="128" y="26"/>
                  </a:moveTo>
                  <a:cubicBezTo>
                    <a:pt x="56" y="31"/>
                    <a:pt x="0" y="0"/>
                    <a:pt x="0" y="71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9" name="Freeform 11"/>
            <p:cNvSpPr>
              <a:spLocks/>
            </p:cNvSpPr>
            <p:nvPr/>
          </p:nvSpPr>
          <p:spPr bwMode="auto">
            <a:xfrm>
              <a:off x="3297" y="2432"/>
              <a:ext cx="128" cy="44"/>
            </a:xfrm>
            <a:custGeom>
              <a:avLst/>
              <a:gdLst>
                <a:gd name="T0" fmla="*/ 0 w 128"/>
                <a:gd name="T1" fmla="*/ 27 h 44"/>
                <a:gd name="T2" fmla="*/ 128 w 128"/>
                <a:gd name="T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8" h="44">
                  <a:moveTo>
                    <a:pt x="0" y="27"/>
                  </a:moveTo>
                  <a:cubicBezTo>
                    <a:pt x="118" y="17"/>
                    <a:pt x="84" y="44"/>
                    <a:pt x="128" y="0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0" name="Text Box 12"/>
            <p:cNvSpPr txBox="1">
              <a:spLocks noChangeArrowheads="1"/>
            </p:cNvSpPr>
            <p:nvPr/>
          </p:nvSpPr>
          <p:spPr bwMode="auto">
            <a:xfrm>
              <a:off x="3851" y="3180"/>
              <a:ext cx="4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000">
                  <a:solidFill>
                    <a:srgbClr val="FF0000"/>
                  </a:solidFill>
                  <a:latin typeface="Times New Roman" charset="0"/>
                  <a:ea typeface="华文中宋" charset="-122"/>
                </a:rPr>
                <a:t>35</a:t>
              </a:r>
              <a:r>
                <a:rPr lang="en-US" altLang="zh-CN" sz="2000">
                  <a:solidFill>
                    <a:srgbClr val="FF0000"/>
                  </a:solidFill>
                  <a:latin typeface="Times New Roman" charset="0"/>
                  <a:ea typeface="华文中宋" charset="-122"/>
                  <a:cs typeface="Times New Roman" charset="0"/>
                </a:rPr>
                <a:t>°</a:t>
              </a:r>
            </a:p>
          </p:txBody>
        </p:sp>
        <p:sp>
          <p:nvSpPr>
            <p:cNvPr id="12301" name="Text Box 13"/>
            <p:cNvSpPr txBox="1">
              <a:spLocks noChangeArrowheads="1"/>
            </p:cNvSpPr>
            <p:nvPr/>
          </p:nvSpPr>
          <p:spPr bwMode="auto">
            <a:xfrm>
              <a:off x="3261" y="2539"/>
              <a:ext cx="4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000">
                  <a:solidFill>
                    <a:srgbClr val="FF0000"/>
                  </a:solidFill>
                  <a:latin typeface="Times New Roman" charset="0"/>
                  <a:ea typeface="华文中宋" charset="-122"/>
                </a:rPr>
                <a:t>35</a:t>
              </a:r>
              <a:r>
                <a:rPr lang="en-US" altLang="zh-CN" sz="2000">
                  <a:solidFill>
                    <a:srgbClr val="FF0000"/>
                  </a:solidFill>
                  <a:latin typeface="Times New Roman" charset="0"/>
                  <a:ea typeface="华文中宋" charset="-122"/>
                  <a:cs typeface="Times New Roman" charset="0"/>
                </a:rPr>
                <a:t>°</a:t>
              </a:r>
            </a:p>
          </p:txBody>
        </p:sp>
        <p:sp>
          <p:nvSpPr>
            <p:cNvPr id="12302" name="Text Box 14"/>
            <p:cNvSpPr txBox="1">
              <a:spLocks noChangeArrowheads="1"/>
            </p:cNvSpPr>
            <p:nvPr/>
          </p:nvSpPr>
          <p:spPr bwMode="auto">
            <a:xfrm>
              <a:off x="3292" y="1978"/>
              <a:ext cx="22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000">
                  <a:latin typeface="Times New Roman" charset="0"/>
                  <a:ea typeface="华文中宋" charset="-122"/>
                </a:rPr>
                <a:t>B</a:t>
              </a:r>
            </a:p>
          </p:txBody>
        </p:sp>
      </p:grp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4643438" y="1347788"/>
            <a:ext cx="5222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6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12304" name="Rectangle 16"/>
          <p:cNvSpPr>
            <a:spLocks noGrp="1" noChangeArrowheads="1"/>
          </p:cNvSpPr>
          <p:nvPr>
            <p:ph type="title"/>
          </p:nvPr>
        </p:nvSpPr>
        <p:spPr>
          <a:xfrm>
            <a:off x="457200" y="419100"/>
            <a:ext cx="1306513" cy="561975"/>
          </a:xfrm>
          <a:noFill/>
          <a:ln/>
        </p:spPr>
        <p:txBody>
          <a:bodyPr/>
          <a:lstStyle/>
          <a:p>
            <a:pPr algn="l"/>
            <a:r>
              <a:rPr lang="zh-CN" altLang="en-US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练习</a:t>
            </a:r>
            <a:r>
              <a:rPr lang="en-US" altLang="zh-CN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9918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881063" y="981075"/>
            <a:ext cx="7507287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>
                <a:latin typeface="华文中宋" charset="-122"/>
                <a:ea typeface="华文中宋" charset="-122"/>
              </a:rPr>
              <a:t>宁波到台州的高速公路需开挖山洞，为节约开挖时间，需在山的两面</a:t>
            </a:r>
            <a:r>
              <a:rPr lang="en-US" altLang="zh-CN" sz="2800">
                <a:latin typeface="华文中宋" charset="-122"/>
                <a:ea typeface="华文中宋" charset="-122"/>
              </a:rPr>
              <a:t>A</a:t>
            </a:r>
            <a:r>
              <a:rPr lang="zh-CN" altLang="en-US" sz="2800">
                <a:latin typeface="华文中宋" charset="-122"/>
                <a:ea typeface="华文中宋" charset="-122"/>
              </a:rPr>
              <a:t>、</a:t>
            </a:r>
            <a:r>
              <a:rPr lang="en-US" altLang="zh-CN" sz="2800"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latin typeface="华文中宋" charset="-122"/>
                <a:ea typeface="华文中宋" charset="-122"/>
              </a:rPr>
              <a:t>同时开工，在</a:t>
            </a:r>
            <a:r>
              <a:rPr lang="en-US" altLang="zh-CN" sz="2800">
                <a:latin typeface="华文中宋" charset="-122"/>
                <a:ea typeface="华文中宋" charset="-122"/>
              </a:rPr>
              <a:t>A</a:t>
            </a:r>
            <a:r>
              <a:rPr lang="zh-CN" altLang="en-US" sz="2800">
                <a:latin typeface="华文中宋" charset="-122"/>
                <a:ea typeface="华文中宋" charset="-122"/>
              </a:rPr>
              <a:t>处测得洞的走向是北偏东</a:t>
            </a:r>
            <a:r>
              <a:rPr lang="en-US" altLang="zh-CN" sz="2800">
                <a:latin typeface="华文中宋" charset="-122"/>
                <a:ea typeface="华文中宋" charset="-122"/>
              </a:rPr>
              <a:t>75°</a:t>
            </a:r>
            <a:r>
              <a:rPr lang="zh-CN" altLang="en-US" sz="2800">
                <a:latin typeface="华文中宋" charset="-122"/>
                <a:ea typeface="华文中宋" charset="-122"/>
              </a:rPr>
              <a:t>，那么在</a:t>
            </a:r>
            <a:r>
              <a:rPr lang="en-US" altLang="zh-CN" sz="2800">
                <a:latin typeface="华文中宋" charset="-122"/>
                <a:ea typeface="华文中宋" charset="-122"/>
              </a:rPr>
              <a:t>B</a:t>
            </a:r>
            <a:r>
              <a:rPr lang="zh-CN" altLang="en-US" sz="2800">
                <a:latin typeface="华文中宋" charset="-122"/>
                <a:ea typeface="华文中宋" charset="-122"/>
              </a:rPr>
              <a:t>处应按</a:t>
            </a:r>
            <a:r>
              <a:rPr lang="en-US" altLang="zh-CN" sz="2800">
                <a:latin typeface="华文中宋" charset="-122"/>
                <a:ea typeface="华文中宋" charset="-122"/>
              </a:rPr>
              <a:t>_________</a:t>
            </a:r>
            <a:r>
              <a:rPr lang="zh-CN" altLang="en-US" sz="2800">
                <a:latin typeface="华文中宋" charset="-122"/>
                <a:ea typeface="华文中宋" charset="-122"/>
              </a:rPr>
              <a:t>方向开工</a:t>
            </a:r>
            <a:r>
              <a:rPr lang="en-US" altLang="zh-CN" sz="2800">
                <a:latin typeface="华文中宋" charset="-122"/>
                <a:ea typeface="华文中宋" charset="-122"/>
              </a:rPr>
              <a:t>,</a:t>
            </a:r>
            <a:r>
              <a:rPr lang="zh-CN" altLang="en-US" sz="2800">
                <a:latin typeface="华文中宋" charset="-122"/>
                <a:ea typeface="华文中宋" charset="-122"/>
              </a:rPr>
              <a:t>才能使此洞两边准确接通</a:t>
            </a:r>
            <a:r>
              <a:rPr lang="en-US" altLang="zh-CN" sz="2800">
                <a:latin typeface="华文中宋" charset="-122"/>
                <a:ea typeface="华文中宋" charset="-122"/>
              </a:rPr>
              <a:t>.</a:t>
            </a:r>
          </a:p>
        </p:txBody>
      </p:sp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2843213" y="3068638"/>
            <a:ext cx="4897437" cy="3313112"/>
            <a:chOff x="1791" y="1933"/>
            <a:chExt cx="3085" cy="2087"/>
          </a:xfrm>
        </p:grpSpPr>
        <p:sp>
          <p:nvSpPr>
            <p:cNvPr id="13316" name="Line 4"/>
            <p:cNvSpPr>
              <a:spLocks noChangeShapeType="1"/>
            </p:cNvSpPr>
            <p:nvPr/>
          </p:nvSpPr>
          <p:spPr bwMode="auto">
            <a:xfrm>
              <a:off x="2199" y="3090"/>
              <a:ext cx="0" cy="90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17" name="Text Box 5"/>
            <p:cNvSpPr txBox="1">
              <a:spLocks noChangeArrowheads="1"/>
            </p:cNvSpPr>
            <p:nvPr/>
          </p:nvSpPr>
          <p:spPr bwMode="auto">
            <a:xfrm>
              <a:off x="1967" y="3693"/>
              <a:ext cx="2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>
                  <a:latin typeface="Times New Roman" charset="0"/>
                  <a:ea typeface="华文中宋" charset="-122"/>
                </a:rPr>
                <a:t>A</a:t>
              </a:r>
            </a:p>
          </p:txBody>
        </p:sp>
        <p:grpSp>
          <p:nvGrpSpPr>
            <p:cNvPr id="13318" name="Group 6"/>
            <p:cNvGrpSpPr>
              <a:grpSpLocks/>
            </p:cNvGrpSpPr>
            <p:nvPr/>
          </p:nvGrpSpPr>
          <p:grpSpPr bwMode="auto">
            <a:xfrm>
              <a:off x="1791" y="1933"/>
              <a:ext cx="3085" cy="1792"/>
              <a:chOff x="1791" y="1933"/>
              <a:chExt cx="3085" cy="1792"/>
            </a:xfrm>
          </p:grpSpPr>
          <p:sp>
            <p:nvSpPr>
              <p:cNvPr id="13319" name="Line 7"/>
              <p:cNvSpPr>
                <a:spLocks noChangeShapeType="1"/>
              </p:cNvSpPr>
              <p:nvPr/>
            </p:nvSpPr>
            <p:spPr bwMode="auto">
              <a:xfrm>
                <a:off x="1791" y="3725"/>
                <a:ext cx="771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0" name="Line 8"/>
              <p:cNvSpPr>
                <a:spLocks noChangeShapeType="1"/>
              </p:cNvSpPr>
              <p:nvPr/>
            </p:nvSpPr>
            <p:spPr bwMode="auto">
              <a:xfrm>
                <a:off x="4195" y="2251"/>
                <a:ext cx="681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1" name="Line 9"/>
              <p:cNvSpPr>
                <a:spLocks noChangeShapeType="1"/>
              </p:cNvSpPr>
              <p:nvPr/>
            </p:nvSpPr>
            <p:spPr bwMode="auto">
              <a:xfrm>
                <a:off x="4513" y="2115"/>
                <a:ext cx="0" cy="99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2" name="Text Box 10"/>
              <p:cNvSpPr txBox="1">
                <a:spLocks noChangeArrowheads="1"/>
              </p:cNvSpPr>
              <p:nvPr/>
            </p:nvSpPr>
            <p:spPr bwMode="auto">
              <a:xfrm>
                <a:off x="2200" y="3148"/>
                <a:ext cx="56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latin typeface="Times New Roman" charset="0"/>
                    <a:ea typeface="华文中宋" charset="-122"/>
                  </a:rPr>
                  <a:t>75</a:t>
                </a:r>
                <a:r>
                  <a:rPr lang="en-US" altLang="zh-CN" sz="2800">
                    <a:solidFill>
                      <a:srgbClr val="FF0000"/>
                    </a:solidFill>
                    <a:latin typeface="Times New Roman" charset="0"/>
                    <a:ea typeface="华文中宋" charset="-122"/>
                    <a:cs typeface="Times New Roman" charset="0"/>
                  </a:rPr>
                  <a:t>°</a:t>
                </a:r>
              </a:p>
            </p:txBody>
          </p:sp>
          <p:sp>
            <p:nvSpPr>
              <p:cNvPr id="13323" name="Text Box 11"/>
              <p:cNvSpPr txBox="1">
                <a:spLocks noChangeArrowheads="1"/>
              </p:cNvSpPr>
              <p:nvPr/>
            </p:nvSpPr>
            <p:spPr bwMode="auto">
              <a:xfrm>
                <a:off x="4133" y="2445"/>
                <a:ext cx="564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sz="2800">
                    <a:solidFill>
                      <a:srgbClr val="FF0000"/>
                    </a:solidFill>
                    <a:latin typeface="Times New Roman" charset="0"/>
                    <a:ea typeface="华文中宋" charset="-122"/>
                  </a:rPr>
                  <a:t>75</a:t>
                </a:r>
                <a:r>
                  <a:rPr lang="en-US" altLang="zh-CN" sz="2800">
                    <a:solidFill>
                      <a:srgbClr val="FF0000"/>
                    </a:solidFill>
                    <a:latin typeface="Times New Roman" charset="0"/>
                    <a:ea typeface="华文中宋" charset="-122"/>
                    <a:cs typeface="Times New Roman" charset="0"/>
                  </a:rPr>
                  <a:t>°</a:t>
                </a:r>
              </a:p>
            </p:txBody>
          </p:sp>
          <p:sp>
            <p:nvSpPr>
              <p:cNvPr id="13324" name="Text Box 12"/>
              <p:cNvSpPr txBox="1">
                <a:spLocks noChangeArrowheads="1"/>
              </p:cNvSpPr>
              <p:nvPr/>
            </p:nvSpPr>
            <p:spPr bwMode="auto">
              <a:xfrm>
                <a:off x="4517" y="1933"/>
                <a:ext cx="223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altLang="zh-CN" sz="2800">
                    <a:latin typeface="Times New Roman" charset="0"/>
                    <a:ea typeface="华文中宋" charset="-122"/>
                  </a:rPr>
                  <a:t>B</a:t>
                </a:r>
              </a:p>
            </p:txBody>
          </p:sp>
          <p:sp>
            <p:nvSpPr>
              <p:cNvPr id="13325" name="Line 13"/>
              <p:cNvSpPr>
                <a:spLocks noChangeShapeType="1"/>
              </p:cNvSpPr>
              <p:nvPr/>
            </p:nvSpPr>
            <p:spPr bwMode="auto">
              <a:xfrm flipV="1">
                <a:off x="2200" y="2251"/>
                <a:ext cx="2313" cy="1451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6" name="Freeform 14"/>
              <p:cNvSpPr>
                <a:spLocks/>
              </p:cNvSpPr>
              <p:nvPr/>
            </p:nvSpPr>
            <p:spPr bwMode="auto">
              <a:xfrm>
                <a:off x="2194" y="3529"/>
                <a:ext cx="192" cy="55"/>
              </a:xfrm>
              <a:custGeom>
                <a:avLst/>
                <a:gdLst>
                  <a:gd name="T0" fmla="*/ 0 w 192"/>
                  <a:gd name="T1" fmla="*/ 0 h 55"/>
                  <a:gd name="T2" fmla="*/ 156 w 192"/>
                  <a:gd name="T3" fmla="*/ 9 h 55"/>
                  <a:gd name="T4" fmla="*/ 192 w 192"/>
                  <a:gd name="T5" fmla="*/ 55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2" h="55">
                    <a:moveTo>
                      <a:pt x="0" y="0"/>
                    </a:moveTo>
                    <a:cubicBezTo>
                      <a:pt x="52" y="3"/>
                      <a:pt x="105" y="1"/>
                      <a:pt x="156" y="9"/>
                    </a:cubicBezTo>
                    <a:cubicBezTo>
                      <a:pt x="175" y="12"/>
                      <a:pt x="192" y="55"/>
                      <a:pt x="192" y="55"/>
                    </a:cubicBezTo>
                  </a:path>
                </a:pathLst>
              </a:custGeom>
              <a:noFill/>
              <a:ln w="38100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7" name="Freeform 15"/>
              <p:cNvSpPr>
                <a:spLocks/>
              </p:cNvSpPr>
              <p:nvPr/>
            </p:nvSpPr>
            <p:spPr bwMode="auto">
              <a:xfrm>
                <a:off x="4343" y="2359"/>
                <a:ext cx="164" cy="89"/>
              </a:xfrm>
              <a:custGeom>
                <a:avLst/>
                <a:gdLst>
                  <a:gd name="T0" fmla="*/ 164 w 164"/>
                  <a:gd name="T1" fmla="*/ 36 h 89"/>
                  <a:gd name="T2" fmla="*/ 0 w 164"/>
                  <a:gd name="T3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64" h="89">
                    <a:moveTo>
                      <a:pt x="164" y="36"/>
                    </a:moveTo>
                    <a:cubicBezTo>
                      <a:pt x="114" y="89"/>
                      <a:pt x="0" y="77"/>
                      <a:pt x="0" y="0"/>
                    </a:cubicBezTo>
                  </a:path>
                </a:pathLst>
              </a:custGeom>
              <a:noFill/>
              <a:ln w="38100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28" name="Text Box 16"/>
              <p:cNvSpPr txBox="1">
                <a:spLocks noChangeArrowheads="1"/>
              </p:cNvSpPr>
              <p:nvPr/>
            </p:nvSpPr>
            <p:spPr bwMode="auto">
              <a:xfrm>
                <a:off x="2051" y="2731"/>
                <a:ext cx="265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sz="2800">
                    <a:latin typeface="Times New Roman" charset="0"/>
                    <a:ea typeface="华文中宋" charset="-122"/>
                  </a:rPr>
                  <a:t>C</a:t>
                </a:r>
              </a:p>
            </p:txBody>
          </p:sp>
          <p:sp>
            <p:nvSpPr>
              <p:cNvPr id="13329" name="Text Box 17"/>
              <p:cNvSpPr txBox="1">
                <a:spLocks noChangeArrowheads="1"/>
              </p:cNvSpPr>
              <p:nvPr/>
            </p:nvSpPr>
            <p:spPr bwMode="auto">
              <a:xfrm>
                <a:off x="4468" y="2886"/>
                <a:ext cx="278" cy="3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sz="2800">
                    <a:latin typeface="Times New Roman" charset="0"/>
                    <a:ea typeface="华文中宋" charset="-122"/>
                  </a:rPr>
                  <a:t>D</a:t>
                </a:r>
              </a:p>
            </p:txBody>
          </p:sp>
        </p:grpSp>
      </p:grp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827088" y="2205038"/>
            <a:ext cx="20478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南偏西</a:t>
            </a:r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75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华文中宋" charset="-122"/>
                <a:cs typeface="Times New Roman" charset="0"/>
              </a:rPr>
              <a:t>°</a:t>
            </a:r>
          </a:p>
        </p:txBody>
      </p:sp>
      <p:sp>
        <p:nvSpPr>
          <p:cNvPr id="13331" name="Rectangle 19"/>
          <p:cNvSpPr>
            <a:spLocks noGrp="1" noChangeArrowheads="1"/>
          </p:cNvSpPr>
          <p:nvPr>
            <p:ph type="title"/>
          </p:nvPr>
        </p:nvSpPr>
        <p:spPr>
          <a:xfrm>
            <a:off x="528638" y="492125"/>
            <a:ext cx="1450975" cy="633413"/>
          </a:xfrm>
          <a:noFill/>
          <a:ln/>
        </p:spPr>
        <p:txBody>
          <a:bodyPr/>
          <a:lstStyle/>
          <a:p>
            <a:pPr algn="l"/>
            <a:r>
              <a:rPr lang="zh-CN" altLang="en-US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练习</a:t>
            </a:r>
            <a:r>
              <a:rPr lang="en-US" altLang="zh-CN" sz="3000">
                <a:solidFill>
                  <a:srgbClr val="0000FF"/>
                </a:solidFill>
                <a:latin typeface="华文中宋" charset="-122"/>
                <a:ea typeface="华文中宋" charset="-122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082269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u=252222797,3015025693&amp;gp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088" y="1008063"/>
            <a:ext cx="35052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560888" y="6858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A</a:t>
            </a:r>
            <a:r>
              <a:rPr lang="en-US" altLang="zh-CN" sz="1600" b="1">
                <a:latin typeface="Times New Roman" charset="0"/>
              </a:rPr>
              <a:t>1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576763" y="13716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A</a:t>
            </a:r>
            <a:r>
              <a:rPr lang="en-US" altLang="zh-CN" sz="1600" b="1">
                <a:latin typeface="Times New Roman" charset="0"/>
              </a:rPr>
              <a:t>2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560888" y="19812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A</a:t>
            </a:r>
            <a:r>
              <a:rPr lang="en-US" altLang="zh-CN" sz="1600" b="1">
                <a:latin typeface="Times New Roman" charset="0"/>
              </a:rPr>
              <a:t>3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560888" y="25146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A</a:t>
            </a:r>
            <a:r>
              <a:rPr lang="en-US" altLang="zh-CN" sz="1600" b="1">
                <a:latin typeface="Times New Roman" charset="0"/>
              </a:rPr>
              <a:t>4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560888" y="32004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A</a:t>
            </a:r>
            <a:r>
              <a:rPr lang="en-US" altLang="zh-CN" sz="1600" b="1">
                <a:latin typeface="Times New Roman" charset="0"/>
              </a:rPr>
              <a:t>5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500563" y="37338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A</a:t>
            </a:r>
            <a:r>
              <a:rPr lang="en-US" altLang="zh-CN" sz="1600" b="1">
                <a:latin typeface="Times New Roman" charset="0"/>
              </a:rPr>
              <a:t>6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387975" y="533400"/>
            <a:ext cx="522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B</a:t>
            </a:r>
            <a:r>
              <a:rPr lang="en-US" altLang="zh-CN" sz="1600" b="1">
                <a:latin typeface="Times New Roman" charset="0"/>
              </a:rPr>
              <a:t>1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6073775" y="519113"/>
            <a:ext cx="522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B</a:t>
            </a:r>
            <a:r>
              <a:rPr lang="en-US" altLang="zh-CN" sz="1600" b="1">
                <a:latin typeface="Times New Roman" charset="0"/>
              </a:rPr>
              <a:t>2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6759575" y="533400"/>
            <a:ext cx="522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B</a:t>
            </a:r>
            <a:r>
              <a:rPr lang="en-US" altLang="zh-CN" sz="1600" b="1">
                <a:latin typeface="Times New Roman" charset="0"/>
              </a:rPr>
              <a:t>3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7369175" y="533400"/>
            <a:ext cx="522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B</a:t>
            </a:r>
            <a:r>
              <a:rPr lang="en-US" altLang="zh-CN" sz="1600" b="1">
                <a:latin typeface="Times New Roman" charset="0"/>
              </a:rPr>
              <a:t>4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7902575" y="519113"/>
            <a:ext cx="522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latin typeface="Times New Roman" charset="0"/>
              </a:rPr>
              <a:t>B</a:t>
            </a:r>
            <a:r>
              <a:rPr lang="en-US" altLang="zh-CN" sz="1600" b="1">
                <a:latin typeface="Times New Roman" charset="0"/>
              </a:rPr>
              <a:t>5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5399088" y="14478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C</a:t>
            </a:r>
            <a:r>
              <a:rPr lang="en-US" altLang="zh-CN" sz="1600" b="1">
                <a:solidFill>
                  <a:srgbClr val="FF0000"/>
                </a:solidFill>
                <a:latin typeface="Times New Roman" charset="0"/>
              </a:rPr>
              <a:t>1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6084888" y="1462088"/>
            <a:ext cx="542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C</a:t>
            </a:r>
            <a:r>
              <a:rPr lang="en-US" altLang="zh-CN" sz="1600" b="1">
                <a:solidFill>
                  <a:srgbClr val="FF0000"/>
                </a:solidFill>
                <a:latin typeface="Times New Roman" charset="0"/>
              </a:rPr>
              <a:t>2</a:t>
            </a:r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6770688" y="14478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C</a:t>
            </a:r>
            <a:r>
              <a:rPr lang="en-US" altLang="zh-CN" sz="1600" b="1">
                <a:solidFill>
                  <a:srgbClr val="FF0000"/>
                </a:solidFill>
                <a:latin typeface="Times New Roman" charset="0"/>
              </a:rPr>
              <a:t>3</a:t>
            </a:r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7380288" y="14478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C</a:t>
            </a:r>
            <a:r>
              <a:rPr lang="en-US" altLang="zh-CN" sz="1600" b="1">
                <a:solidFill>
                  <a:srgbClr val="FF0000"/>
                </a:solidFill>
                <a:latin typeface="Times New Roman" charset="0"/>
              </a:rPr>
              <a:t>4</a:t>
            </a:r>
          </a:p>
        </p:txBody>
      </p:sp>
      <p:sp>
        <p:nvSpPr>
          <p:cNvPr id="14354" name="Text Box 18"/>
          <p:cNvSpPr txBox="1">
            <a:spLocks noChangeArrowheads="1"/>
          </p:cNvSpPr>
          <p:nvPr/>
        </p:nvSpPr>
        <p:spPr bwMode="auto">
          <a:xfrm>
            <a:off x="7989888" y="14478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FF0000"/>
                </a:solidFill>
                <a:latin typeface="Times New Roman" charset="0"/>
              </a:rPr>
              <a:t>C</a:t>
            </a:r>
            <a:r>
              <a:rPr lang="en-US" altLang="zh-CN" sz="1600" b="1">
                <a:solidFill>
                  <a:srgbClr val="FF0000"/>
                </a:solidFill>
                <a:latin typeface="Times New Roman" charset="0"/>
              </a:rPr>
              <a:t>5</a:t>
            </a:r>
          </a:p>
        </p:txBody>
      </p:sp>
      <p:sp>
        <p:nvSpPr>
          <p:cNvPr id="14355" name="Text Box 19"/>
          <p:cNvSpPr txBox="1">
            <a:spLocks noChangeArrowheads="1"/>
          </p:cNvSpPr>
          <p:nvPr/>
        </p:nvSpPr>
        <p:spPr bwMode="auto">
          <a:xfrm>
            <a:off x="755650" y="4610100"/>
            <a:ext cx="749935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latin typeface="华文中宋" charset="-122"/>
                <a:ea typeface="华文中宋" charset="-122"/>
              </a:rPr>
              <a:t>像这样，同时垂直于两条平行线并且夹在</a:t>
            </a:r>
          </a:p>
          <a:p>
            <a:pPr eaLnBrk="0" hangingPunct="0"/>
            <a:r>
              <a:rPr lang="zh-CN" altLang="en-US" sz="3200">
                <a:latin typeface="华文中宋" charset="-122"/>
                <a:ea typeface="华文中宋" charset="-122"/>
              </a:rPr>
              <a:t>这两条平行线间的线段的</a:t>
            </a:r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长度</a:t>
            </a:r>
            <a:r>
              <a:rPr lang="zh-CN" altLang="en-US" sz="3200">
                <a:latin typeface="华文中宋" charset="-122"/>
                <a:ea typeface="华文中宋" charset="-122"/>
              </a:rPr>
              <a:t>，叫做这</a:t>
            </a:r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</a:t>
            </a:r>
          </a:p>
          <a:p>
            <a:pPr eaLnBrk="0" hangingPunct="0"/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条平行线的距离</a:t>
            </a:r>
            <a:r>
              <a:rPr lang="en-US" altLang="zh-CN" sz="3200">
                <a:latin typeface="华文中宋" charset="-122"/>
                <a:ea typeface="华文中宋" charset="-122"/>
              </a:rPr>
              <a:t>.</a:t>
            </a:r>
          </a:p>
        </p:txBody>
      </p:sp>
      <p:sp>
        <p:nvSpPr>
          <p:cNvPr id="14356" name="Rectangle 20"/>
          <p:cNvSpPr>
            <a:spLocks noGrp="1" noChangeArrowheads="1"/>
          </p:cNvSpPr>
          <p:nvPr>
            <p:ph type="title"/>
          </p:nvPr>
        </p:nvSpPr>
        <p:spPr>
          <a:xfrm>
            <a:off x="673100" y="706438"/>
            <a:ext cx="3970338" cy="3586162"/>
          </a:xfrm>
          <a:noFill/>
          <a:ln/>
        </p:spPr>
        <p:txBody>
          <a:bodyPr/>
          <a:lstStyle/>
          <a:p>
            <a:pPr algn="l"/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用三角尺和直尺画平行线，做成一张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5×5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个格子的方格纸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.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观察做出的方格纸的一部分，线段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B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1,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B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2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…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B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5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5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都与两条平行的横线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B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5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和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2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</a:t>
            </a:r>
            <a:r>
              <a:rPr lang="en-US" altLang="zh-CN" sz="2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5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垂直吗？它们的长度相等吗？</a:t>
            </a:r>
          </a:p>
        </p:txBody>
      </p:sp>
    </p:spTree>
    <p:extLst>
      <p:ext uri="{BB962C8B-B14F-4D97-AF65-F5344CB8AC3E}">
        <p14:creationId xmlns:p14="http://schemas.microsoft.com/office/powerpoint/2010/main" val="519467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5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Line 2"/>
          <p:cNvSpPr>
            <a:spLocks noChangeShapeType="1"/>
          </p:cNvSpPr>
          <p:nvPr/>
        </p:nvSpPr>
        <p:spPr bwMode="auto">
          <a:xfrm>
            <a:off x="838200" y="3203575"/>
            <a:ext cx="236220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3" name="Line 3"/>
          <p:cNvSpPr>
            <a:spLocks noChangeShapeType="1"/>
          </p:cNvSpPr>
          <p:nvPr/>
        </p:nvSpPr>
        <p:spPr bwMode="auto">
          <a:xfrm>
            <a:off x="838200" y="4803775"/>
            <a:ext cx="243840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>
            <a:off x="2057400" y="3203575"/>
            <a:ext cx="0" cy="16002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669925" y="2701925"/>
            <a:ext cx="4841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200"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2971800" y="2671763"/>
            <a:ext cx="509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200">
                <a:latin typeface="华文中宋" charset="-122"/>
                <a:ea typeface="华文中宋" charset="-122"/>
              </a:rPr>
              <a:t>D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828800" y="2625725"/>
            <a:ext cx="476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200">
                <a:latin typeface="华文中宋" charset="-122"/>
                <a:ea typeface="华文中宋" charset="-122"/>
              </a:rPr>
              <a:t>E</a:t>
            </a: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685800" y="4805363"/>
            <a:ext cx="4603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200"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2895600" y="4729163"/>
            <a:ext cx="4841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200"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1778000" y="4805363"/>
            <a:ext cx="444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3200">
                <a:latin typeface="华文中宋" charset="-122"/>
                <a:ea typeface="华文中宋" charset="-122"/>
              </a:rPr>
              <a:t>F</a:t>
            </a:r>
          </a:p>
        </p:txBody>
      </p:sp>
      <p:sp>
        <p:nvSpPr>
          <p:cNvPr id="15371" name="Freeform 11"/>
          <p:cNvSpPr>
            <a:spLocks/>
          </p:cNvSpPr>
          <p:nvPr/>
        </p:nvSpPr>
        <p:spPr bwMode="auto">
          <a:xfrm>
            <a:off x="2060575" y="4573588"/>
            <a:ext cx="269875" cy="230187"/>
          </a:xfrm>
          <a:custGeom>
            <a:avLst/>
            <a:gdLst>
              <a:gd name="T0" fmla="*/ 0 w 170"/>
              <a:gd name="T1" fmla="*/ 17 h 145"/>
              <a:gd name="T2" fmla="*/ 28 w 170"/>
              <a:gd name="T3" fmla="*/ 8 h 145"/>
              <a:gd name="T4" fmla="*/ 128 w 170"/>
              <a:gd name="T5" fmla="*/ 14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0" h="145">
                <a:moveTo>
                  <a:pt x="0" y="17"/>
                </a:moveTo>
                <a:cubicBezTo>
                  <a:pt x="9" y="14"/>
                  <a:pt x="18" y="8"/>
                  <a:pt x="28" y="8"/>
                </a:cubicBezTo>
                <a:cubicBezTo>
                  <a:pt x="170" y="8"/>
                  <a:pt x="128" y="0"/>
                  <a:pt x="128" y="145"/>
                </a:cubicBezTo>
              </a:path>
            </a:pathLst>
          </a:custGeom>
          <a:noFill/>
          <a:ln w="412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3962400" y="2622550"/>
            <a:ext cx="46545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solidFill>
                  <a:schemeClr val="tx2"/>
                </a:solidFill>
                <a:latin typeface="华文中宋" charset="-122"/>
                <a:ea typeface="华文中宋" charset="-122"/>
              </a:rPr>
              <a:t>两点间的距离</a:t>
            </a:r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：连接两点</a:t>
            </a:r>
          </a:p>
          <a:p>
            <a:pPr eaLnBrk="0" hangingPunct="0"/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的线段的长度</a:t>
            </a:r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. 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3886200" y="3811588"/>
            <a:ext cx="465455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solidFill>
                  <a:schemeClr val="tx2"/>
                </a:solidFill>
                <a:latin typeface="华文中宋" charset="-122"/>
                <a:ea typeface="华文中宋" charset="-122"/>
              </a:rPr>
              <a:t>点到直线的距离</a:t>
            </a:r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：直线外</a:t>
            </a:r>
          </a:p>
          <a:p>
            <a:pPr eaLnBrk="0" hangingPunct="0"/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一点到这条直线的垂线段</a:t>
            </a:r>
          </a:p>
          <a:p>
            <a:pPr eaLnBrk="0" hangingPunct="0"/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的长度</a:t>
            </a:r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.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3962400" y="5518150"/>
            <a:ext cx="47847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3200">
                <a:solidFill>
                  <a:schemeClr val="tx2"/>
                </a:solidFill>
                <a:latin typeface="华文中宋" charset="-122"/>
                <a:ea typeface="华文中宋" charset="-122"/>
              </a:rPr>
              <a:t>两平行线的距离</a:t>
            </a:r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：夹在两</a:t>
            </a:r>
          </a:p>
          <a:p>
            <a:pPr eaLnBrk="0" hangingPunct="0"/>
            <a:r>
              <a:rPr lang="zh-CN" altLang="en-US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平行线间的垂线段的长度</a:t>
            </a:r>
            <a:r>
              <a:rPr lang="en-US" altLang="zh-CN" sz="32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.</a:t>
            </a:r>
          </a:p>
        </p:txBody>
      </p:sp>
      <p:sp>
        <p:nvSpPr>
          <p:cNvPr id="15375" name="Rectangle 15"/>
          <p:cNvSpPr>
            <a:spLocks noGrp="1" noChangeArrowheads="1"/>
          </p:cNvSpPr>
          <p:nvPr>
            <p:ph type="title"/>
          </p:nvPr>
        </p:nvSpPr>
        <p:spPr>
          <a:xfrm>
            <a:off x="528638" y="561975"/>
            <a:ext cx="8291512" cy="2074863"/>
          </a:xfrm>
          <a:noFill/>
          <a:ln/>
        </p:spPr>
        <p:txBody>
          <a:bodyPr/>
          <a:lstStyle/>
          <a:p>
            <a:pPr algn="l"/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如图，如果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AB∥CD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，在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CD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上任取一点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E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，向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AB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作垂线段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EF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，这时，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EF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是否也垂直于直线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CD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呢？我们这样作出的垂线段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EF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的长度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d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是平行线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AB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、</a:t>
            </a:r>
            <a:r>
              <a:rPr lang="en-US" altLang="zh-CN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CD</a:t>
            </a:r>
            <a: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的距离吗？</a:t>
            </a:r>
            <a:br>
              <a:rPr lang="zh-CN" altLang="en-US" sz="2900">
                <a:solidFill>
                  <a:schemeClr val="tx1"/>
                </a:solidFill>
                <a:latin typeface="华文中宋" charset="-122"/>
                <a:ea typeface="华文中宋" charset="-122"/>
              </a:rPr>
            </a:br>
            <a:endParaRPr lang="zh-CN" altLang="en-US" sz="2900">
              <a:solidFill>
                <a:schemeClr val="tx1"/>
              </a:solidFill>
              <a:latin typeface="华文中宋" charset="-122"/>
              <a:ea typeface="华文中宋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149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2" grpId="0" autoUpdateAnimBg="0"/>
      <p:bldP spid="15373" grpId="0" autoUpdateAnimBg="0"/>
      <p:bldP spid="15374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Line 2"/>
          <p:cNvSpPr>
            <a:spLocks noChangeShapeType="1"/>
          </p:cNvSpPr>
          <p:nvPr/>
        </p:nvSpPr>
        <p:spPr bwMode="auto">
          <a:xfrm>
            <a:off x="5075238" y="2085975"/>
            <a:ext cx="295275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7" name="Line 3"/>
          <p:cNvSpPr>
            <a:spLocks noChangeShapeType="1"/>
          </p:cNvSpPr>
          <p:nvPr/>
        </p:nvSpPr>
        <p:spPr bwMode="auto">
          <a:xfrm>
            <a:off x="4930775" y="3959225"/>
            <a:ext cx="309721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8" name="Line 4"/>
          <p:cNvSpPr>
            <a:spLocks noChangeShapeType="1"/>
          </p:cNvSpPr>
          <p:nvPr/>
        </p:nvSpPr>
        <p:spPr bwMode="auto">
          <a:xfrm flipV="1">
            <a:off x="7235825" y="2085975"/>
            <a:ext cx="792163" cy="11525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auto">
          <a:xfrm>
            <a:off x="7235825" y="3238500"/>
            <a:ext cx="792163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 rot="14009066">
            <a:off x="7385844" y="1943894"/>
            <a:ext cx="642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/>
              <a:t>⌒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 rot="17933134">
            <a:off x="7235031" y="3459957"/>
            <a:ext cx="6429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/>
              <a:t>⌒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859338" y="1557338"/>
            <a:ext cx="576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A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7883525" y="1654175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B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859338" y="4030663"/>
            <a:ext cx="576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C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7739063" y="3959225"/>
            <a:ext cx="576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D</a:t>
            </a:r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6946900" y="2781300"/>
            <a:ext cx="5762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E</a:t>
            </a: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7019925" y="2205038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60</a:t>
            </a:r>
            <a:r>
              <a:rPr lang="en-US" altLang="zh-CN" b="1"/>
              <a:t>°</a:t>
            </a: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auto">
          <a:xfrm>
            <a:off x="6946900" y="3454400"/>
            <a:ext cx="86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/>
              <a:t>32</a:t>
            </a:r>
            <a:r>
              <a:rPr lang="en-US" altLang="zh-CN" b="1"/>
              <a:t>°</a:t>
            </a:r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>
            <a:off x="5075238" y="3213100"/>
            <a:ext cx="3168650" cy="0"/>
          </a:xfrm>
          <a:prstGeom prst="line">
            <a:avLst/>
          </a:prstGeom>
          <a:noFill/>
          <a:ln w="57150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Freeform 16"/>
          <p:cNvSpPr>
            <a:spLocks/>
          </p:cNvSpPr>
          <p:nvPr/>
        </p:nvSpPr>
        <p:spPr bwMode="auto">
          <a:xfrm>
            <a:off x="7380288" y="2997200"/>
            <a:ext cx="95250" cy="203200"/>
          </a:xfrm>
          <a:custGeom>
            <a:avLst/>
            <a:gdLst>
              <a:gd name="T0" fmla="*/ 0 w 60"/>
              <a:gd name="T1" fmla="*/ 0 h 128"/>
              <a:gd name="T2" fmla="*/ 55 w 60"/>
              <a:gd name="T3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0" h="128">
                <a:moveTo>
                  <a:pt x="0" y="0"/>
                </a:moveTo>
                <a:cubicBezTo>
                  <a:pt x="60" y="19"/>
                  <a:pt x="55" y="72"/>
                  <a:pt x="55" y="128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1" name="Freeform 17"/>
          <p:cNvSpPr>
            <a:spLocks/>
          </p:cNvSpPr>
          <p:nvPr/>
        </p:nvSpPr>
        <p:spPr bwMode="auto">
          <a:xfrm>
            <a:off x="7412038" y="3219450"/>
            <a:ext cx="160337" cy="188913"/>
          </a:xfrm>
          <a:custGeom>
            <a:avLst/>
            <a:gdLst>
              <a:gd name="T0" fmla="*/ 100 w 101"/>
              <a:gd name="T1" fmla="*/ 0 h 119"/>
              <a:gd name="T2" fmla="*/ 91 w 101"/>
              <a:gd name="T3" fmla="*/ 100 h 119"/>
              <a:gd name="T4" fmla="*/ 64 w 101"/>
              <a:gd name="T5" fmla="*/ 110 h 119"/>
              <a:gd name="T6" fmla="*/ 0 w 101"/>
              <a:gd name="T7" fmla="*/ 11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1" h="119">
                <a:moveTo>
                  <a:pt x="100" y="0"/>
                </a:moveTo>
                <a:cubicBezTo>
                  <a:pt x="97" y="33"/>
                  <a:pt x="101" y="68"/>
                  <a:pt x="91" y="100"/>
                </a:cubicBezTo>
                <a:cubicBezTo>
                  <a:pt x="88" y="109"/>
                  <a:pt x="73" y="108"/>
                  <a:pt x="64" y="110"/>
                </a:cubicBezTo>
                <a:cubicBezTo>
                  <a:pt x="43" y="114"/>
                  <a:pt x="0" y="119"/>
                  <a:pt x="0" y="119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7451725" y="2781300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1</a:t>
            </a:r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7523163" y="3162300"/>
            <a:ext cx="3730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8170863" y="2781300"/>
            <a:ext cx="354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400">
                <a:latin typeface="Times New Roman" charset="0"/>
              </a:rPr>
              <a:t>F</a:t>
            </a:r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539750" y="2117725"/>
            <a:ext cx="2930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解：过</a:t>
            </a:r>
            <a:r>
              <a:rPr lang="en-US" altLang="zh-CN" sz="2800">
                <a:latin typeface="Times New Roman" charset="0"/>
                <a:ea typeface="华文中宋" charset="-122"/>
              </a:rPr>
              <a:t>E</a:t>
            </a:r>
            <a:r>
              <a:rPr lang="zh-CN" altLang="en-US" sz="2800">
                <a:latin typeface="Times New Roman" charset="0"/>
                <a:ea typeface="华文中宋" charset="-122"/>
              </a:rPr>
              <a:t>作</a:t>
            </a:r>
            <a:r>
              <a:rPr lang="en-US" altLang="zh-CN" sz="2800">
                <a:latin typeface="Times New Roman" charset="0"/>
                <a:ea typeface="华文中宋" charset="-122"/>
              </a:rPr>
              <a:t>EF//AB</a:t>
            </a:r>
          </a:p>
        </p:txBody>
      </p:sp>
      <p:sp>
        <p:nvSpPr>
          <p:cNvPr id="16406" name="Text Box 22"/>
          <p:cNvSpPr txBox="1">
            <a:spLocks noChangeArrowheads="1"/>
          </p:cNvSpPr>
          <p:nvPr/>
        </p:nvSpPr>
        <p:spPr bwMode="auto">
          <a:xfrm>
            <a:off x="1268413" y="3341688"/>
            <a:ext cx="20796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因为</a:t>
            </a:r>
            <a:r>
              <a:rPr lang="en-US" altLang="zh-CN" sz="2800">
                <a:latin typeface="Times New Roman" charset="0"/>
                <a:ea typeface="华文中宋" charset="-122"/>
              </a:rPr>
              <a:t>AB//CD</a:t>
            </a:r>
          </a:p>
        </p:txBody>
      </p:sp>
      <p:sp>
        <p:nvSpPr>
          <p:cNvPr id="16407" name="Text Box 23"/>
          <p:cNvSpPr txBox="1">
            <a:spLocks noChangeArrowheads="1"/>
          </p:cNvSpPr>
          <p:nvPr/>
        </p:nvSpPr>
        <p:spPr bwMode="auto">
          <a:xfrm>
            <a:off x="1201738" y="3989388"/>
            <a:ext cx="20018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</a:t>
            </a:r>
            <a:r>
              <a:rPr lang="en-US" altLang="zh-CN" sz="2800">
                <a:latin typeface="Times New Roman" charset="0"/>
                <a:ea typeface="华文中宋" charset="-122"/>
              </a:rPr>
              <a:t>EF//CD</a:t>
            </a:r>
          </a:p>
        </p:txBody>
      </p:sp>
      <p:sp>
        <p:nvSpPr>
          <p:cNvPr id="16408" name="Text Box 24"/>
          <p:cNvSpPr txBox="1">
            <a:spLocks noChangeArrowheads="1"/>
          </p:cNvSpPr>
          <p:nvPr/>
        </p:nvSpPr>
        <p:spPr bwMode="auto">
          <a:xfrm>
            <a:off x="1330325" y="2765425"/>
            <a:ext cx="33131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</a:t>
            </a:r>
            <a:r>
              <a:rPr lang="zh-CN" altLang="en-US" sz="2800">
                <a:latin typeface="华文中宋" charset="-122"/>
                <a:ea typeface="华文中宋" charset="-122"/>
              </a:rPr>
              <a:t>∠</a:t>
            </a:r>
            <a:r>
              <a:rPr lang="en-US" altLang="zh-CN" sz="2800">
                <a:latin typeface="华文中宋" charset="-122"/>
                <a:ea typeface="华文中宋" charset="-122"/>
              </a:rPr>
              <a:t>1=∠B=60°</a:t>
            </a:r>
          </a:p>
        </p:txBody>
      </p:sp>
      <p:sp>
        <p:nvSpPr>
          <p:cNvPr id="16409" name="Text Box 25"/>
          <p:cNvSpPr txBox="1">
            <a:spLocks noChangeArrowheads="1"/>
          </p:cNvSpPr>
          <p:nvPr/>
        </p:nvSpPr>
        <p:spPr bwMode="auto">
          <a:xfrm>
            <a:off x="1187450" y="4797425"/>
            <a:ext cx="3333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</a:t>
            </a:r>
            <a:r>
              <a:rPr lang="zh-CN" altLang="en-US" sz="2800">
                <a:latin typeface="华文中宋" charset="-122"/>
                <a:ea typeface="华文中宋" charset="-122"/>
              </a:rPr>
              <a:t>∠</a:t>
            </a:r>
            <a:r>
              <a:rPr lang="en-US" altLang="zh-CN" sz="2800">
                <a:latin typeface="华文中宋" charset="-122"/>
                <a:ea typeface="华文中宋" charset="-122"/>
              </a:rPr>
              <a:t>2=∠D=32°</a:t>
            </a:r>
          </a:p>
        </p:txBody>
      </p:sp>
      <p:sp>
        <p:nvSpPr>
          <p:cNvPr id="16410" name="Text Box 26"/>
          <p:cNvSpPr txBox="1">
            <a:spLocks noChangeArrowheads="1"/>
          </p:cNvSpPr>
          <p:nvPr/>
        </p:nvSpPr>
        <p:spPr bwMode="auto">
          <a:xfrm>
            <a:off x="1116013" y="5589588"/>
            <a:ext cx="68405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</a:t>
            </a:r>
            <a:r>
              <a:rPr lang="zh-CN" altLang="en-US" sz="2800">
                <a:latin typeface="华文中宋" charset="-122"/>
                <a:ea typeface="华文中宋" charset="-122"/>
              </a:rPr>
              <a:t>∠</a:t>
            </a:r>
            <a:r>
              <a:rPr lang="en-US" altLang="zh-CN" sz="2800">
                <a:latin typeface="华文中宋" charset="-122"/>
                <a:ea typeface="华文中宋" charset="-122"/>
              </a:rPr>
              <a:t>BED=∠1+ </a:t>
            </a:r>
            <a:r>
              <a:rPr lang="en-US" altLang="zh-CN" sz="2800">
                <a:latin typeface="Times New Roman" charset="0"/>
                <a:ea typeface="华文中宋" charset="-122"/>
              </a:rPr>
              <a:t>∠2 </a:t>
            </a:r>
            <a:r>
              <a:rPr lang="en-US" altLang="zh-CN" sz="2800">
                <a:latin typeface="华文中宋" charset="-122"/>
                <a:ea typeface="华文中宋" charset="-122"/>
              </a:rPr>
              <a:t>=60°+ </a:t>
            </a:r>
            <a:r>
              <a:rPr lang="en-US" altLang="zh-CN" sz="2800">
                <a:latin typeface="Times New Roman" charset="0"/>
                <a:ea typeface="华文中宋" charset="-122"/>
              </a:rPr>
              <a:t>32°= 92°</a:t>
            </a:r>
          </a:p>
        </p:txBody>
      </p:sp>
      <p:sp>
        <p:nvSpPr>
          <p:cNvPr id="16411" name="Rectangle 27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  <a:noFill/>
          <a:ln/>
        </p:spPr>
        <p:txBody>
          <a:bodyPr/>
          <a:lstStyle/>
          <a:p>
            <a:pPr algn="l"/>
            <a:r>
              <a:rPr lang="en-US" altLang="zh-CN" sz="3300">
                <a:latin typeface="华文中宋" charset="-122"/>
                <a:ea typeface="华文中宋" charset="-122"/>
              </a:rPr>
              <a:t> </a:t>
            </a:r>
            <a:r>
              <a:rPr lang="zh-CN" altLang="en-US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例</a:t>
            </a:r>
            <a:r>
              <a:rPr lang="en-US" altLang="zh-CN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、 已知</a:t>
            </a:r>
            <a:r>
              <a:rPr lang="en-US" altLang="zh-CN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:</a:t>
            </a:r>
            <a:r>
              <a:rPr lang="zh-CN" altLang="en-US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如图</a:t>
            </a:r>
            <a:r>
              <a:rPr lang="en-US" altLang="zh-CN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AB∥CD, ∠ABE= 60°, ∠CDE= 32°,</a:t>
            </a:r>
            <a:r>
              <a:rPr lang="zh-CN" altLang="en-US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求∠</a:t>
            </a:r>
            <a:r>
              <a:rPr lang="en-US" altLang="zh-CN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BED</a:t>
            </a:r>
            <a:r>
              <a:rPr lang="zh-CN" altLang="en-US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的度数</a:t>
            </a:r>
            <a:r>
              <a:rPr lang="en-US" altLang="zh-CN" sz="33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436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 animBg="1"/>
      <p:bldP spid="16400" grpId="0" animBg="1"/>
      <p:bldP spid="16401" grpId="0" animBg="1"/>
      <p:bldP spid="16402" grpId="0"/>
      <p:bldP spid="16403" grpId="0"/>
      <p:bldP spid="16404" grpId="0"/>
      <p:bldP spid="16405" grpId="0"/>
      <p:bldP spid="16406" grpId="0"/>
      <p:bldP spid="16407" grpId="0"/>
      <p:bldP spid="16409" grpId="0"/>
      <p:bldP spid="164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228725" y="1628775"/>
            <a:ext cx="2317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因为∠</a:t>
            </a:r>
            <a:r>
              <a:rPr lang="en-US" altLang="zh-CN" sz="2800">
                <a:latin typeface="Times New Roman" charset="0"/>
                <a:ea typeface="华文中宋" charset="-122"/>
              </a:rPr>
              <a:t>1</a:t>
            </a:r>
            <a:r>
              <a:rPr lang="zh-CN" altLang="en-US" sz="2800">
                <a:latin typeface="Times New Roman" charset="0"/>
                <a:ea typeface="华文中宋" charset="-122"/>
              </a:rPr>
              <a:t>＝∠</a:t>
            </a:r>
            <a:r>
              <a:rPr lang="en-US" altLang="zh-CN" sz="2800">
                <a:latin typeface="Times New Roman" charset="0"/>
                <a:ea typeface="华文中宋" charset="-122"/>
              </a:rPr>
              <a:t>2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187450" y="2133600"/>
            <a:ext cx="2079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</a:t>
            </a:r>
            <a:r>
              <a:rPr lang="en-US" altLang="zh-CN" sz="2800">
                <a:latin typeface="Times New Roman" charset="0"/>
                <a:ea typeface="华文中宋" charset="-122"/>
              </a:rPr>
              <a:t>AB//CD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222375" y="3054350"/>
            <a:ext cx="2397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所以∠</a:t>
            </a:r>
            <a:r>
              <a:rPr lang="en-US" altLang="zh-CN" sz="2800">
                <a:latin typeface="Times New Roman" charset="0"/>
                <a:ea typeface="华文中宋" charset="-122"/>
              </a:rPr>
              <a:t>3</a:t>
            </a:r>
            <a:r>
              <a:rPr lang="zh-CN" altLang="en-US" sz="2800">
                <a:latin typeface="Times New Roman" charset="0"/>
                <a:ea typeface="华文中宋" charset="-122"/>
              </a:rPr>
              <a:t>＝∠</a:t>
            </a:r>
            <a:r>
              <a:rPr lang="en-US" altLang="zh-CN" sz="2800">
                <a:latin typeface="Times New Roman" charset="0"/>
                <a:ea typeface="华文中宋" charset="-122"/>
              </a:rPr>
              <a:t>A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187450" y="4221163"/>
            <a:ext cx="24558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因为∠</a:t>
            </a:r>
            <a:r>
              <a:rPr lang="en-US" altLang="zh-CN" sz="2800">
                <a:latin typeface="Times New Roman" charset="0"/>
                <a:ea typeface="华文中宋" charset="-122"/>
              </a:rPr>
              <a:t>A</a:t>
            </a:r>
            <a:r>
              <a:rPr lang="zh-CN" altLang="en-US" sz="2800">
                <a:latin typeface="Times New Roman" charset="0"/>
                <a:ea typeface="华文中宋" charset="-122"/>
              </a:rPr>
              <a:t>＝∠</a:t>
            </a:r>
            <a:r>
              <a:rPr lang="en-US" altLang="zh-CN" sz="2800">
                <a:latin typeface="Times New Roman" charset="0"/>
                <a:ea typeface="华文中宋" charset="-122"/>
              </a:rPr>
              <a:t>C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169988" y="4797425"/>
            <a:ext cx="23764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所以∠</a:t>
            </a:r>
            <a:r>
              <a:rPr lang="en-US" altLang="zh-CN" sz="2800">
                <a:latin typeface="Times New Roman" charset="0"/>
                <a:ea typeface="华文中宋" charset="-122"/>
              </a:rPr>
              <a:t>3</a:t>
            </a:r>
            <a:r>
              <a:rPr lang="zh-CN" altLang="en-US" sz="2800">
                <a:latin typeface="Times New Roman" charset="0"/>
                <a:ea typeface="华文中宋" charset="-122"/>
              </a:rPr>
              <a:t>＝∠</a:t>
            </a:r>
            <a:r>
              <a:rPr lang="en-US" altLang="zh-CN" sz="2800">
                <a:latin typeface="Times New Roman" charset="0"/>
                <a:ea typeface="华文中宋" charset="-122"/>
              </a:rPr>
              <a:t>C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1187450" y="5445125"/>
            <a:ext cx="2198688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05000"/>
              </a:lnSpc>
            </a:pPr>
            <a:r>
              <a:rPr lang="zh-CN" altLang="en-US" sz="2800">
                <a:latin typeface="Times New Roman" charset="0"/>
                <a:ea typeface="华文中宋" charset="-122"/>
              </a:rPr>
              <a:t>所以</a:t>
            </a:r>
            <a:r>
              <a:rPr lang="en-US" altLang="zh-CN" sz="2800">
                <a:latin typeface="Times New Roman" charset="0"/>
                <a:ea typeface="华文中宋" charset="-122"/>
              </a:rPr>
              <a:t>AE∥BC</a:t>
            </a:r>
          </a:p>
        </p:txBody>
      </p:sp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33269" r="58122" b="40147"/>
          <a:stretch>
            <a:fillRect/>
          </a:stretch>
        </p:blipFill>
        <p:spPr bwMode="auto">
          <a:xfrm>
            <a:off x="5364163" y="1125538"/>
            <a:ext cx="3168650" cy="2674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539750" y="1628775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解：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3635375" y="1614488"/>
            <a:ext cx="1606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（已知）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1042988" y="2565400"/>
            <a:ext cx="4806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（同位角相等，两直线平行）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971550" y="3573463"/>
            <a:ext cx="4806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（两直线平行，同位角相等）</a:t>
            </a:r>
          </a:p>
        </p:txBody>
      </p:sp>
      <p:sp>
        <p:nvSpPr>
          <p:cNvPr id="17421" name="Text Box 13"/>
          <p:cNvSpPr txBox="1">
            <a:spLocks noChangeArrowheads="1"/>
          </p:cNvSpPr>
          <p:nvPr/>
        </p:nvSpPr>
        <p:spPr bwMode="auto">
          <a:xfrm>
            <a:off x="3708400" y="4205288"/>
            <a:ext cx="1606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（已知）</a:t>
            </a: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3903663" y="4768850"/>
            <a:ext cx="23177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（等量代换）</a:t>
            </a:r>
          </a:p>
        </p:txBody>
      </p:sp>
      <p:sp>
        <p:nvSpPr>
          <p:cNvPr id="17423" name="Text Box 15"/>
          <p:cNvSpPr txBox="1">
            <a:spLocks noChangeArrowheads="1"/>
          </p:cNvSpPr>
          <p:nvPr/>
        </p:nvSpPr>
        <p:spPr bwMode="auto">
          <a:xfrm>
            <a:off x="1042988" y="6021388"/>
            <a:ext cx="4806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（内错角相等，两直线平行）</a:t>
            </a:r>
          </a:p>
        </p:txBody>
      </p:sp>
      <p:sp>
        <p:nvSpPr>
          <p:cNvPr id="17424" name="Rectangle 16"/>
          <p:cNvSpPr>
            <a:spLocks noGrp="1" noChangeArrowheads="1"/>
          </p:cNvSpPr>
          <p:nvPr>
            <p:ph type="title"/>
          </p:nvPr>
        </p:nvSpPr>
        <p:spPr>
          <a:xfrm>
            <a:off x="1071341" y="92869"/>
            <a:ext cx="6861175" cy="1143000"/>
          </a:xfrm>
          <a:noFill/>
          <a:ln/>
        </p:spPr>
        <p:txBody>
          <a:bodyPr/>
          <a:lstStyle/>
          <a:p>
            <a:pPr algn="l"/>
            <a:r>
              <a:rPr lang="zh-CN" altLang="en-US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例</a:t>
            </a:r>
            <a:r>
              <a:rPr lang="en-US" altLang="zh-CN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：已知：如图∠</a:t>
            </a:r>
            <a:r>
              <a:rPr lang="en-US" altLang="zh-CN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</a:t>
            </a:r>
            <a:r>
              <a:rPr lang="zh-CN" altLang="en-US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＝∠</a:t>
            </a:r>
            <a:r>
              <a:rPr lang="en-US" altLang="zh-CN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2</a:t>
            </a:r>
            <a:r>
              <a:rPr lang="zh-CN" altLang="en-US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 ∠</a:t>
            </a:r>
            <a:r>
              <a:rPr lang="en-US" altLang="zh-CN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</a:t>
            </a:r>
            <a:r>
              <a:rPr lang="zh-CN" altLang="en-US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＝∠</a:t>
            </a:r>
            <a:r>
              <a:rPr lang="en-US" altLang="zh-CN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C,</a:t>
            </a:r>
            <a:br>
              <a:rPr lang="en-US" altLang="zh-CN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</a:br>
            <a:r>
              <a:rPr lang="zh-CN" altLang="en-US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说明：</a:t>
            </a:r>
            <a:r>
              <a:rPr lang="en-US" altLang="zh-CN" sz="3000" dirty="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AE∥BC</a:t>
            </a:r>
          </a:p>
        </p:txBody>
      </p:sp>
    </p:spTree>
    <p:extLst>
      <p:ext uri="{BB962C8B-B14F-4D97-AF65-F5344CB8AC3E}">
        <p14:creationId xmlns:p14="http://schemas.microsoft.com/office/powerpoint/2010/main" val="80164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/>
      <p:bldP spid="17412" grpId="0"/>
      <p:bldP spid="17413" grpId="0"/>
      <p:bldP spid="17414" grpId="0"/>
      <p:bldP spid="17415" grpId="0"/>
      <p:bldP spid="17417" grpId="0"/>
      <p:bldP spid="17418" grpId="0"/>
      <p:bldP spid="17419" grpId="0"/>
      <p:bldP spid="17420" grpId="0"/>
      <p:bldP spid="17421" grpId="0"/>
      <p:bldP spid="17422" grpId="0"/>
      <p:bldP spid="174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16" t="31293" r="42471" b="38194"/>
          <a:stretch>
            <a:fillRect/>
          </a:stretch>
        </p:blipFill>
        <p:spPr bwMode="auto">
          <a:xfrm>
            <a:off x="5292725" y="549275"/>
            <a:ext cx="3311525" cy="249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592138" y="2420938"/>
            <a:ext cx="46593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解：因为</a:t>
            </a:r>
            <a:r>
              <a:rPr lang="en-US" altLang="zh-CN" sz="2800">
                <a:latin typeface="Times New Roman" charset="0"/>
                <a:ea typeface="华文中宋" charset="-122"/>
              </a:rPr>
              <a:t>CE⊥AB</a:t>
            </a:r>
            <a:r>
              <a:rPr lang="zh-CN" altLang="en-US" sz="2800">
                <a:latin typeface="Times New Roman" charset="0"/>
                <a:ea typeface="华文中宋" charset="-122"/>
              </a:rPr>
              <a:t>， </a:t>
            </a:r>
            <a:r>
              <a:rPr lang="en-US" altLang="zh-CN" sz="2800">
                <a:latin typeface="Times New Roman" charset="0"/>
                <a:ea typeface="华文中宋" charset="-122"/>
              </a:rPr>
              <a:t>DF⊥AB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311275" y="2925763"/>
            <a:ext cx="2001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</a:t>
            </a:r>
            <a:r>
              <a:rPr lang="en-US" altLang="zh-CN" sz="2800">
                <a:latin typeface="Times New Roman" charset="0"/>
                <a:ea typeface="华文中宋" charset="-122"/>
              </a:rPr>
              <a:t>DF//EC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384300" y="3429000"/>
            <a:ext cx="3032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所以∠</a:t>
            </a:r>
            <a:r>
              <a:rPr lang="en-US" altLang="zh-CN" sz="2800">
                <a:latin typeface="Times New Roman" charset="0"/>
                <a:ea typeface="华文中宋" charset="-122"/>
              </a:rPr>
              <a:t>BDF=∠1</a:t>
            </a:r>
            <a:r>
              <a:rPr lang="zh-CN" altLang="en-US" sz="2800">
                <a:latin typeface="Times New Roman" charset="0"/>
                <a:ea typeface="华文中宋" charset="-122"/>
              </a:rPr>
              <a:t>，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4211638" y="3386138"/>
            <a:ext cx="19462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  <a:ea typeface="华文中宋" charset="-122"/>
              </a:rPr>
              <a:t>∠EDF=∠3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311275" y="4005263"/>
            <a:ext cx="24161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因为</a:t>
            </a:r>
            <a:r>
              <a:rPr lang="en-US" altLang="zh-CN" sz="2800">
                <a:latin typeface="Times New Roman" charset="0"/>
                <a:ea typeface="华文中宋" charset="-122"/>
              </a:rPr>
              <a:t>ED//AC</a:t>
            </a:r>
            <a:r>
              <a:rPr lang="zh-CN" altLang="en-US" sz="2800">
                <a:latin typeface="Times New Roman" charset="0"/>
                <a:ea typeface="华文中宋" charset="-122"/>
              </a:rPr>
              <a:t>，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3492500" y="3962400"/>
            <a:ext cx="2162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所以∠</a:t>
            </a:r>
            <a:r>
              <a:rPr lang="en-US" altLang="zh-CN" sz="2800">
                <a:latin typeface="Times New Roman" charset="0"/>
                <a:ea typeface="华文中宋" charset="-122"/>
              </a:rPr>
              <a:t>3=∠2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384300" y="4510088"/>
            <a:ext cx="2657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所以∠</a:t>
            </a:r>
            <a:r>
              <a:rPr lang="en-US" altLang="zh-CN" sz="2800">
                <a:latin typeface="Times New Roman" charset="0"/>
                <a:ea typeface="华文中宋" charset="-122"/>
              </a:rPr>
              <a:t>EDF=∠2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1384300" y="4941888"/>
            <a:ext cx="2790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又</a:t>
            </a:r>
            <a:r>
              <a:rPr lang="en-US" altLang="zh-CN" sz="2800">
                <a:latin typeface="Times New Roman" charset="0"/>
                <a:ea typeface="华文中宋" charset="-122"/>
              </a:rPr>
              <a:t>CE</a:t>
            </a:r>
            <a:r>
              <a:rPr lang="zh-CN" altLang="en-US" sz="2800">
                <a:latin typeface="Times New Roman" charset="0"/>
                <a:ea typeface="华文中宋" charset="-122"/>
              </a:rPr>
              <a:t>平分∠</a:t>
            </a:r>
            <a:r>
              <a:rPr lang="en-US" altLang="zh-CN" sz="2800">
                <a:latin typeface="Times New Roman" charset="0"/>
                <a:ea typeface="华文中宋" charset="-122"/>
              </a:rPr>
              <a:t>ACB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384300" y="5430838"/>
            <a:ext cx="21621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所以∠</a:t>
            </a:r>
            <a:r>
              <a:rPr lang="en-US" altLang="zh-CN" sz="2800">
                <a:latin typeface="Times New Roman" charset="0"/>
                <a:ea typeface="华文中宋" charset="-122"/>
              </a:rPr>
              <a:t>1=∠2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403350" y="5949950"/>
            <a:ext cx="3171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Times New Roman" charset="0"/>
                <a:ea typeface="华文中宋" charset="-122"/>
              </a:rPr>
              <a:t>所以∠</a:t>
            </a:r>
            <a:r>
              <a:rPr lang="en-US" altLang="zh-CN" sz="2800">
                <a:latin typeface="Times New Roman" charset="0"/>
                <a:ea typeface="华文中宋" charset="-122"/>
              </a:rPr>
              <a:t>BDF=∠EDF</a:t>
            </a:r>
          </a:p>
        </p:txBody>
      </p:sp>
      <p:grpSp>
        <p:nvGrpSpPr>
          <p:cNvPr id="18445" name="Group 13"/>
          <p:cNvGrpSpPr>
            <a:grpSpLocks/>
          </p:cNvGrpSpPr>
          <p:nvPr/>
        </p:nvGrpSpPr>
        <p:grpSpPr bwMode="auto">
          <a:xfrm>
            <a:off x="7667625" y="2420938"/>
            <a:ext cx="441325" cy="366712"/>
            <a:chOff x="4830" y="1525"/>
            <a:chExt cx="278" cy="231"/>
          </a:xfrm>
        </p:grpSpPr>
        <p:sp>
          <p:nvSpPr>
            <p:cNvPr id="18446" name="Freeform 14"/>
            <p:cNvSpPr>
              <a:spLocks/>
            </p:cNvSpPr>
            <p:nvPr/>
          </p:nvSpPr>
          <p:spPr bwMode="auto">
            <a:xfrm>
              <a:off x="5012" y="1643"/>
              <a:ext cx="96" cy="109"/>
            </a:xfrm>
            <a:custGeom>
              <a:avLst/>
              <a:gdLst>
                <a:gd name="T0" fmla="*/ 96 w 96"/>
                <a:gd name="T1" fmla="*/ 0 h 109"/>
                <a:gd name="T2" fmla="*/ 14 w 96"/>
                <a:gd name="T3" fmla="*/ 36 h 109"/>
                <a:gd name="T4" fmla="*/ 5 w 96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109">
                  <a:moveTo>
                    <a:pt x="96" y="0"/>
                  </a:moveTo>
                  <a:cubicBezTo>
                    <a:pt x="31" y="21"/>
                    <a:pt x="57" y="7"/>
                    <a:pt x="14" y="36"/>
                  </a:cubicBezTo>
                  <a:cubicBezTo>
                    <a:pt x="0" y="78"/>
                    <a:pt x="5" y="54"/>
                    <a:pt x="5" y="109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7" name="Text Box 15"/>
            <p:cNvSpPr txBox="1">
              <a:spLocks noChangeArrowheads="1"/>
            </p:cNvSpPr>
            <p:nvPr/>
          </p:nvSpPr>
          <p:spPr bwMode="auto">
            <a:xfrm>
              <a:off x="4830" y="1525"/>
              <a:ext cx="20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b="1">
                  <a:solidFill>
                    <a:schemeClr val="accent2"/>
                  </a:solidFill>
                  <a:latin typeface="华文中宋" charset="-122"/>
                  <a:ea typeface="华文中宋" charset="-122"/>
                </a:rPr>
                <a:t>1</a:t>
              </a:r>
            </a:p>
          </p:txBody>
        </p:sp>
      </p:grpSp>
      <p:grpSp>
        <p:nvGrpSpPr>
          <p:cNvPr id="18448" name="Group 16"/>
          <p:cNvGrpSpPr>
            <a:grpSpLocks/>
          </p:cNvGrpSpPr>
          <p:nvPr/>
        </p:nvGrpSpPr>
        <p:grpSpPr bwMode="auto">
          <a:xfrm>
            <a:off x="7308850" y="1628775"/>
            <a:ext cx="325438" cy="438150"/>
            <a:chOff x="4604" y="1026"/>
            <a:chExt cx="205" cy="276"/>
          </a:xfrm>
        </p:grpSpPr>
        <p:sp>
          <p:nvSpPr>
            <p:cNvPr id="18449" name="Freeform 17"/>
            <p:cNvSpPr>
              <a:spLocks/>
            </p:cNvSpPr>
            <p:nvPr/>
          </p:nvSpPr>
          <p:spPr bwMode="auto">
            <a:xfrm>
              <a:off x="4649" y="1026"/>
              <a:ext cx="76" cy="56"/>
            </a:xfrm>
            <a:custGeom>
              <a:avLst/>
              <a:gdLst>
                <a:gd name="T0" fmla="*/ 64 w 76"/>
                <a:gd name="T1" fmla="*/ 0 h 56"/>
                <a:gd name="T2" fmla="*/ 74 w 76"/>
                <a:gd name="T3" fmla="*/ 27 h 56"/>
                <a:gd name="T4" fmla="*/ 0 w 76"/>
                <a:gd name="T5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6" h="56">
                  <a:moveTo>
                    <a:pt x="64" y="0"/>
                  </a:moveTo>
                  <a:cubicBezTo>
                    <a:pt x="67" y="9"/>
                    <a:pt x="76" y="18"/>
                    <a:pt x="74" y="27"/>
                  </a:cubicBezTo>
                  <a:cubicBezTo>
                    <a:pt x="68" y="56"/>
                    <a:pt x="19" y="55"/>
                    <a:pt x="0" y="55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0" name="Text Box 18"/>
            <p:cNvSpPr txBox="1">
              <a:spLocks noChangeArrowheads="1"/>
            </p:cNvSpPr>
            <p:nvPr/>
          </p:nvSpPr>
          <p:spPr bwMode="auto">
            <a:xfrm>
              <a:off x="4604" y="1071"/>
              <a:ext cx="20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b="1">
                  <a:solidFill>
                    <a:schemeClr val="accent2"/>
                  </a:solidFill>
                  <a:latin typeface="华文中宋" charset="-122"/>
                  <a:ea typeface="华文中宋" charset="-122"/>
                </a:rPr>
                <a:t>3</a:t>
              </a:r>
            </a:p>
          </p:txBody>
        </p:sp>
      </p:grpSp>
      <p:grpSp>
        <p:nvGrpSpPr>
          <p:cNvPr id="18451" name="Group 19"/>
          <p:cNvGrpSpPr>
            <a:grpSpLocks/>
          </p:cNvGrpSpPr>
          <p:nvPr/>
        </p:nvGrpSpPr>
        <p:grpSpPr bwMode="auto">
          <a:xfrm>
            <a:off x="7918450" y="2125663"/>
            <a:ext cx="354013" cy="439737"/>
            <a:chOff x="4988" y="1339"/>
            <a:chExt cx="223" cy="277"/>
          </a:xfrm>
        </p:grpSpPr>
        <p:sp>
          <p:nvSpPr>
            <p:cNvPr id="18452" name="Freeform 20"/>
            <p:cNvSpPr>
              <a:spLocks/>
            </p:cNvSpPr>
            <p:nvPr/>
          </p:nvSpPr>
          <p:spPr bwMode="auto">
            <a:xfrm>
              <a:off x="5083" y="1525"/>
              <a:ext cx="128" cy="91"/>
            </a:xfrm>
            <a:custGeom>
              <a:avLst/>
              <a:gdLst>
                <a:gd name="T0" fmla="*/ 128 w 128"/>
                <a:gd name="T1" fmla="*/ 0 h 91"/>
                <a:gd name="T2" fmla="*/ 74 w 128"/>
                <a:gd name="T3" fmla="*/ 18 h 91"/>
                <a:gd name="T4" fmla="*/ 46 w 128"/>
                <a:gd name="T5" fmla="*/ 27 h 91"/>
                <a:gd name="T6" fmla="*/ 0 w 128"/>
                <a:gd name="T7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8" h="91">
                  <a:moveTo>
                    <a:pt x="128" y="0"/>
                  </a:moveTo>
                  <a:cubicBezTo>
                    <a:pt x="110" y="6"/>
                    <a:pt x="92" y="12"/>
                    <a:pt x="74" y="18"/>
                  </a:cubicBezTo>
                  <a:cubicBezTo>
                    <a:pt x="65" y="21"/>
                    <a:pt x="46" y="27"/>
                    <a:pt x="46" y="27"/>
                  </a:cubicBezTo>
                  <a:cubicBezTo>
                    <a:pt x="18" y="57"/>
                    <a:pt x="0" y="47"/>
                    <a:pt x="0" y="91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Text Box 21"/>
            <p:cNvSpPr txBox="1">
              <a:spLocks noChangeArrowheads="1"/>
            </p:cNvSpPr>
            <p:nvPr/>
          </p:nvSpPr>
          <p:spPr bwMode="auto">
            <a:xfrm>
              <a:off x="4988" y="1339"/>
              <a:ext cx="205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b="1">
                  <a:solidFill>
                    <a:schemeClr val="accent2"/>
                  </a:solidFill>
                  <a:latin typeface="华文中宋" charset="-122"/>
                  <a:ea typeface="华文中宋" charset="-122"/>
                </a:rPr>
                <a:t>2</a:t>
              </a:r>
            </a:p>
          </p:txBody>
        </p:sp>
      </p:grpSp>
      <p:sp>
        <p:nvSpPr>
          <p:cNvPr id="18454" name="Rectangle 22"/>
          <p:cNvSpPr>
            <a:spLocks noGrp="1" noChangeArrowheads="1"/>
          </p:cNvSpPr>
          <p:nvPr>
            <p:ph type="title"/>
          </p:nvPr>
        </p:nvSpPr>
        <p:spPr>
          <a:xfrm>
            <a:off x="457200" y="490538"/>
            <a:ext cx="5770563" cy="1858962"/>
          </a:xfrm>
          <a:noFill/>
          <a:ln/>
        </p:spPr>
        <p:txBody>
          <a:bodyPr/>
          <a:lstStyle/>
          <a:p>
            <a:pPr algn="l"/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例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3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如图，在∆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ABC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中，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CE⊥AB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于点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E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DF⊥AB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于点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F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AC//ED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CE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是∠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ACB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的平分线，则∠</a:t>
            </a:r>
            <a:r>
              <a:rPr lang="en-US" altLang="zh-CN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EDF=∠BDF</a:t>
            </a:r>
            <a:r>
              <a:rPr lang="zh-CN" altLang="en-US" sz="26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，请说明理由。</a:t>
            </a:r>
          </a:p>
        </p:txBody>
      </p:sp>
    </p:spTree>
    <p:extLst>
      <p:ext uri="{BB962C8B-B14F-4D97-AF65-F5344CB8AC3E}">
        <p14:creationId xmlns:p14="http://schemas.microsoft.com/office/powerpoint/2010/main" val="207711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  <p:bldP spid="18439" grpId="0"/>
      <p:bldP spid="18440" grpId="0"/>
      <p:bldP spid="18441" grpId="0"/>
      <p:bldP spid="18442" grpId="0"/>
      <p:bldP spid="18443" grpId="0"/>
      <p:bldP spid="1844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Line 2"/>
          <p:cNvSpPr>
            <a:spLocks noChangeShapeType="1"/>
          </p:cNvSpPr>
          <p:nvPr/>
        </p:nvSpPr>
        <p:spPr bwMode="auto">
          <a:xfrm>
            <a:off x="6248400" y="2686050"/>
            <a:ext cx="152400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 flipH="1">
            <a:off x="5638800" y="2686050"/>
            <a:ext cx="609600" cy="12954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>
            <a:off x="5638800" y="3981450"/>
            <a:ext cx="259080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1" name="Line 5"/>
          <p:cNvSpPr>
            <a:spLocks noChangeShapeType="1"/>
          </p:cNvSpPr>
          <p:nvPr/>
        </p:nvSpPr>
        <p:spPr bwMode="auto">
          <a:xfrm>
            <a:off x="7772400" y="2686050"/>
            <a:ext cx="457200" cy="129540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Line 6"/>
          <p:cNvSpPr>
            <a:spLocks noChangeShapeType="1"/>
          </p:cNvSpPr>
          <p:nvPr/>
        </p:nvSpPr>
        <p:spPr bwMode="auto">
          <a:xfrm>
            <a:off x="5943600" y="3295650"/>
            <a:ext cx="205740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6172200" y="2000250"/>
            <a:ext cx="1219200" cy="1295400"/>
            <a:chOff x="3888" y="960"/>
            <a:chExt cx="768" cy="816"/>
          </a:xfrm>
        </p:grpSpPr>
        <p:sp>
          <p:nvSpPr>
            <p:cNvPr id="19464" name="Line 8"/>
            <p:cNvSpPr>
              <a:spLocks noChangeShapeType="1"/>
            </p:cNvSpPr>
            <p:nvPr/>
          </p:nvSpPr>
          <p:spPr bwMode="auto">
            <a:xfrm>
              <a:off x="3888" y="960"/>
              <a:ext cx="240" cy="816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5" name="Line 9"/>
            <p:cNvSpPr>
              <a:spLocks noChangeShapeType="1"/>
            </p:cNvSpPr>
            <p:nvPr/>
          </p:nvSpPr>
          <p:spPr bwMode="auto">
            <a:xfrm>
              <a:off x="4416" y="960"/>
              <a:ext cx="240" cy="816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6" name="Group 10"/>
          <p:cNvGrpSpPr>
            <a:grpSpLocks/>
          </p:cNvGrpSpPr>
          <p:nvPr/>
        </p:nvGrpSpPr>
        <p:grpSpPr bwMode="auto">
          <a:xfrm>
            <a:off x="6553200" y="2152650"/>
            <a:ext cx="1219200" cy="1143000"/>
            <a:chOff x="4128" y="1056"/>
            <a:chExt cx="768" cy="720"/>
          </a:xfrm>
        </p:grpSpPr>
        <p:sp>
          <p:nvSpPr>
            <p:cNvPr id="19467" name="Line 11"/>
            <p:cNvSpPr>
              <a:spLocks noChangeShapeType="1"/>
            </p:cNvSpPr>
            <p:nvPr/>
          </p:nvSpPr>
          <p:spPr bwMode="auto">
            <a:xfrm flipV="1">
              <a:off x="4128" y="1056"/>
              <a:ext cx="240" cy="720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68" name="Line 12"/>
            <p:cNvSpPr>
              <a:spLocks noChangeShapeType="1"/>
            </p:cNvSpPr>
            <p:nvPr/>
          </p:nvSpPr>
          <p:spPr bwMode="auto">
            <a:xfrm flipV="1">
              <a:off x="4656" y="1056"/>
              <a:ext cx="240" cy="720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69" name="Group 13"/>
          <p:cNvGrpSpPr>
            <a:grpSpLocks/>
          </p:cNvGrpSpPr>
          <p:nvPr/>
        </p:nvGrpSpPr>
        <p:grpSpPr bwMode="auto">
          <a:xfrm>
            <a:off x="6324600" y="3116263"/>
            <a:ext cx="1309688" cy="204787"/>
            <a:chOff x="3984" y="1663"/>
            <a:chExt cx="825" cy="129"/>
          </a:xfrm>
        </p:grpSpPr>
        <p:sp>
          <p:nvSpPr>
            <p:cNvPr id="19470" name="Freeform 14"/>
            <p:cNvSpPr>
              <a:spLocks/>
            </p:cNvSpPr>
            <p:nvPr/>
          </p:nvSpPr>
          <p:spPr bwMode="auto">
            <a:xfrm>
              <a:off x="3984" y="1664"/>
              <a:ext cx="112" cy="119"/>
            </a:xfrm>
            <a:custGeom>
              <a:avLst/>
              <a:gdLst>
                <a:gd name="T0" fmla="*/ 112 w 112"/>
                <a:gd name="T1" fmla="*/ 0 h 119"/>
                <a:gd name="T2" fmla="*/ 48 w 112"/>
                <a:gd name="T3" fmla="*/ 9 h 119"/>
                <a:gd name="T4" fmla="*/ 2 w 112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2" h="119">
                  <a:moveTo>
                    <a:pt x="112" y="0"/>
                  </a:moveTo>
                  <a:cubicBezTo>
                    <a:pt x="91" y="3"/>
                    <a:pt x="69" y="3"/>
                    <a:pt x="48" y="9"/>
                  </a:cubicBezTo>
                  <a:cubicBezTo>
                    <a:pt x="0" y="23"/>
                    <a:pt x="2" y="80"/>
                    <a:pt x="2" y="119"/>
                  </a:cubicBezTo>
                </a:path>
              </a:pathLst>
            </a:custGeom>
            <a:noFill/>
            <a:ln w="412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1" name="Freeform 15"/>
            <p:cNvSpPr>
              <a:spLocks/>
            </p:cNvSpPr>
            <p:nvPr/>
          </p:nvSpPr>
          <p:spPr bwMode="auto">
            <a:xfrm>
              <a:off x="4178" y="1664"/>
              <a:ext cx="73" cy="110"/>
            </a:xfrm>
            <a:custGeom>
              <a:avLst/>
              <a:gdLst>
                <a:gd name="T0" fmla="*/ 0 w 73"/>
                <a:gd name="T1" fmla="*/ 0 h 110"/>
                <a:gd name="T2" fmla="*/ 73 w 73"/>
                <a:gd name="T3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3" h="110">
                  <a:moveTo>
                    <a:pt x="0" y="0"/>
                  </a:moveTo>
                  <a:cubicBezTo>
                    <a:pt x="41" y="26"/>
                    <a:pt x="73" y="58"/>
                    <a:pt x="73" y="110"/>
                  </a:cubicBezTo>
                </a:path>
              </a:pathLst>
            </a:custGeom>
            <a:noFill/>
            <a:ln w="412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2" name="Freeform 16"/>
            <p:cNvSpPr>
              <a:spLocks/>
            </p:cNvSpPr>
            <p:nvPr/>
          </p:nvSpPr>
          <p:spPr bwMode="auto">
            <a:xfrm>
              <a:off x="4526" y="1663"/>
              <a:ext cx="100" cy="129"/>
            </a:xfrm>
            <a:custGeom>
              <a:avLst/>
              <a:gdLst>
                <a:gd name="T0" fmla="*/ 100 w 100"/>
                <a:gd name="T1" fmla="*/ 1 h 129"/>
                <a:gd name="T2" fmla="*/ 27 w 100"/>
                <a:gd name="T3" fmla="*/ 10 h 129"/>
                <a:gd name="T4" fmla="*/ 18 w 100"/>
                <a:gd name="T5" fmla="*/ 38 h 129"/>
                <a:gd name="T6" fmla="*/ 0 w 100"/>
                <a:gd name="T7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129">
                  <a:moveTo>
                    <a:pt x="100" y="1"/>
                  </a:moveTo>
                  <a:cubicBezTo>
                    <a:pt x="76" y="4"/>
                    <a:pt x="49" y="0"/>
                    <a:pt x="27" y="10"/>
                  </a:cubicBezTo>
                  <a:cubicBezTo>
                    <a:pt x="18" y="14"/>
                    <a:pt x="21" y="29"/>
                    <a:pt x="18" y="38"/>
                  </a:cubicBezTo>
                  <a:cubicBezTo>
                    <a:pt x="9" y="69"/>
                    <a:pt x="0" y="97"/>
                    <a:pt x="0" y="129"/>
                  </a:cubicBezTo>
                </a:path>
              </a:pathLst>
            </a:custGeom>
            <a:noFill/>
            <a:ln w="412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3" name="Freeform 17"/>
            <p:cNvSpPr>
              <a:spLocks/>
            </p:cNvSpPr>
            <p:nvPr/>
          </p:nvSpPr>
          <p:spPr bwMode="auto">
            <a:xfrm>
              <a:off x="4699" y="1664"/>
              <a:ext cx="110" cy="110"/>
            </a:xfrm>
            <a:custGeom>
              <a:avLst/>
              <a:gdLst>
                <a:gd name="T0" fmla="*/ 0 w 110"/>
                <a:gd name="T1" fmla="*/ 0 h 110"/>
                <a:gd name="T2" fmla="*/ 83 w 110"/>
                <a:gd name="T3" fmla="*/ 37 h 110"/>
                <a:gd name="T4" fmla="*/ 110 w 110"/>
                <a:gd name="T5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cubicBezTo>
                    <a:pt x="30" y="10"/>
                    <a:pt x="53" y="26"/>
                    <a:pt x="83" y="37"/>
                  </a:cubicBezTo>
                  <a:cubicBezTo>
                    <a:pt x="100" y="62"/>
                    <a:pt x="110" y="79"/>
                    <a:pt x="110" y="110"/>
                  </a:cubicBezTo>
                </a:path>
              </a:pathLst>
            </a:custGeom>
            <a:noFill/>
            <a:ln w="412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6038850" y="2778125"/>
            <a:ext cx="404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华文中宋" charset="-122"/>
                <a:ea typeface="华文中宋" charset="-122"/>
              </a:rPr>
              <a:t>1</a:t>
            </a:r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6705600" y="2840038"/>
            <a:ext cx="4048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6934200" y="2778125"/>
            <a:ext cx="404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华文中宋" charset="-122"/>
                <a:ea typeface="华文中宋" charset="-122"/>
              </a:rPr>
              <a:t>3</a:t>
            </a:r>
          </a:p>
        </p:txBody>
      </p:sp>
      <p:sp>
        <p:nvSpPr>
          <p:cNvPr id="19477" name="Text Box 21"/>
          <p:cNvSpPr txBox="1">
            <a:spLocks noChangeArrowheads="1"/>
          </p:cNvSpPr>
          <p:nvPr/>
        </p:nvSpPr>
        <p:spPr bwMode="auto">
          <a:xfrm>
            <a:off x="7562850" y="2778125"/>
            <a:ext cx="4048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华文中宋" charset="-122"/>
                <a:ea typeface="华文中宋" charset="-122"/>
              </a:rPr>
              <a:t>4</a:t>
            </a:r>
          </a:p>
        </p:txBody>
      </p:sp>
      <p:grpSp>
        <p:nvGrpSpPr>
          <p:cNvPr id="19478" name="Group 22"/>
          <p:cNvGrpSpPr>
            <a:grpSpLocks/>
          </p:cNvGrpSpPr>
          <p:nvPr/>
        </p:nvGrpSpPr>
        <p:grpSpPr bwMode="auto">
          <a:xfrm>
            <a:off x="5715000" y="1620838"/>
            <a:ext cx="2544763" cy="2195512"/>
            <a:chOff x="3600" y="721"/>
            <a:chExt cx="1603" cy="1383"/>
          </a:xfrm>
        </p:grpSpPr>
        <p:sp>
          <p:nvSpPr>
            <p:cNvPr id="19479" name="Text Box 23"/>
            <p:cNvSpPr txBox="1">
              <a:spLocks noChangeArrowheads="1"/>
            </p:cNvSpPr>
            <p:nvPr/>
          </p:nvSpPr>
          <p:spPr bwMode="auto">
            <a:xfrm>
              <a:off x="3600" y="865"/>
              <a:ext cx="26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>
                  <a:latin typeface="华文中宋" charset="-122"/>
                  <a:ea typeface="华文中宋" charset="-122"/>
                </a:rPr>
                <a:t>A</a:t>
              </a:r>
            </a:p>
          </p:txBody>
        </p:sp>
        <p:sp>
          <p:nvSpPr>
            <p:cNvPr id="19480" name="Text Box 24"/>
            <p:cNvSpPr txBox="1">
              <a:spLocks noChangeArrowheads="1"/>
            </p:cNvSpPr>
            <p:nvPr/>
          </p:nvSpPr>
          <p:spPr bwMode="auto">
            <a:xfrm>
              <a:off x="3984" y="1777"/>
              <a:ext cx="28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>
                  <a:latin typeface="华文中宋" charset="-122"/>
                  <a:ea typeface="华文中宋" charset="-122"/>
                </a:rPr>
                <a:t>B</a:t>
              </a:r>
            </a:p>
          </p:txBody>
        </p:sp>
        <p:sp>
          <p:nvSpPr>
            <p:cNvPr id="19481" name="Text Box 25"/>
            <p:cNvSpPr txBox="1">
              <a:spLocks noChangeArrowheads="1"/>
            </p:cNvSpPr>
            <p:nvPr/>
          </p:nvSpPr>
          <p:spPr bwMode="auto">
            <a:xfrm>
              <a:off x="4428" y="721"/>
              <a:ext cx="29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>
                  <a:latin typeface="华文中宋" charset="-122"/>
                  <a:ea typeface="华文中宋" charset="-122"/>
                </a:rPr>
                <a:t>D</a:t>
              </a:r>
            </a:p>
          </p:txBody>
        </p:sp>
        <p:sp>
          <p:nvSpPr>
            <p:cNvPr id="19482" name="Text Box 26"/>
            <p:cNvSpPr txBox="1">
              <a:spLocks noChangeArrowheads="1"/>
            </p:cNvSpPr>
            <p:nvPr/>
          </p:nvSpPr>
          <p:spPr bwMode="auto">
            <a:xfrm>
              <a:off x="4608" y="1777"/>
              <a:ext cx="27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>
                  <a:latin typeface="华文中宋" charset="-122"/>
                  <a:ea typeface="华文中宋" charset="-122"/>
                </a:rPr>
                <a:t>E</a:t>
              </a:r>
            </a:p>
          </p:txBody>
        </p:sp>
        <p:sp>
          <p:nvSpPr>
            <p:cNvPr id="19483" name="Text Box 27"/>
            <p:cNvSpPr txBox="1">
              <a:spLocks noChangeArrowheads="1"/>
            </p:cNvSpPr>
            <p:nvPr/>
          </p:nvSpPr>
          <p:spPr bwMode="auto">
            <a:xfrm>
              <a:off x="4128" y="865"/>
              <a:ext cx="28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>
                  <a:latin typeface="华文中宋" charset="-122"/>
                  <a:ea typeface="华文中宋" charset="-122"/>
                </a:rPr>
                <a:t>C</a:t>
              </a:r>
            </a:p>
          </p:txBody>
        </p:sp>
        <p:sp>
          <p:nvSpPr>
            <p:cNvPr id="19484" name="Text Box 28"/>
            <p:cNvSpPr txBox="1">
              <a:spLocks noChangeArrowheads="1"/>
            </p:cNvSpPr>
            <p:nvPr/>
          </p:nvSpPr>
          <p:spPr bwMode="auto">
            <a:xfrm>
              <a:off x="4944" y="913"/>
              <a:ext cx="25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>
                  <a:latin typeface="华文中宋" charset="-122"/>
                  <a:ea typeface="华文中宋" charset="-122"/>
                </a:rPr>
                <a:t>F</a:t>
              </a:r>
            </a:p>
          </p:txBody>
        </p:sp>
      </p:grpSp>
      <p:sp>
        <p:nvSpPr>
          <p:cNvPr id="19485" name="Text Box 29"/>
          <p:cNvSpPr txBox="1">
            <a:spLocks noChangeArrowheads="1"/>
          </p:cNvSpPr>
          <p:nvPr/>
        </p:nvSpPr>
        <p:spPr bwMode="auto">
          <a:xfrm>
            <a:off x="250825" y="1484313"/>
            <a:ext cx="6450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华文中宋" charset="-122"/>
                <a:ea typeface="华文中宋" charset="-122"/>
              </a:rPr>
              <a:t>（</a:t>
            </a:r>
            <a:r>
              <a:rPr lang="en-US" altLang="zh-CN" sz="2800">
                <a:latin typeface="华文中宋" charset="-122"/>
                <a:ea typeface="华文中宋" charset="-122"/>
              </a:rPr>
              <a:t>1</a:t>
            </a:r>
            <a:r>
              <a:rPr lang="zh-CN" altLang="en-US" sz="2800">
                <a:latin typeface="华文中宋" charset="-122"/>
                <a:ea typeface="华文中宋" charset="-122"/>
              </a:rPr>
              <a:t>）你还能找出图中其他相等的角吗？</a:t>
            </a:r>
          </a:p>
        </p:txBody>
      </p:sp>
      <p:sp>
        <p:nvSpPr>
          <p:cNvPr id="19486" name="Text Box 30"/>
          <p:cNvSpPr txBox="1">
            <a:spLocks noChangeArrowheads="1"/>
          </p:cNvSpPr>
          <p:nvPr/>
        </p:nvSpPr>
        <p:spPr bwMode="auto">
          <a:xfrm>
            <a:off x="250825" y="4149725"/>
            <a:ext cx="67484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latin typeface="华文中宋" charset="-122"/>
                <a:ea typeface="华文中宋" charset="-122"/>
              </a:rPr>
              <a:t>（</a:t>
            </a:r>
            <a:r>
              <a:rPr lang="en-US" altLang="zh-CN" sz="2800">
                <a:latin typeface="华文中宋" charset="-122"/>
                <a:ea typeface="华文中宋" charset="-122"/>
              </a:rPr>
              <a:t>2</a:t>
            </a:r>
            <a:r>
              <a:rPr lang="zh-CN" altLang="en-US" sz="2800">
                <a:latin typeface="华文中宋" charset="-122"/>
                <a:ea typeface="华文中宋" charset="-122"/>
              </a:rPr>
              <a:t>）反射线</a:t>
            </a:r>
            <a:r>
              <a:rPr lang="en-US" altLang="zh-CN" sz="2800">
                <a:latin typeface="华文中宋" charset="-122"/>
                <a:ea typeface="华文中宋" charset="-122"/>
              </a:rPr>
              <a:t>BC</a:t>
            </a:r>
            <a:r>
              <a:rPr lang="zh-CN" altLang="en-US" sz="2800">
                <a:latin typeface="华文中宋" charset="-122"/>
                <a:ea typeface="华文中宋" charset="-122"/>
              </a:rPr>
              <a:t>与</a:t>
            </a:r>
            <a:r>
              <a:rPr lang="en-US" altLang="zh-CN" sz="2800">
                <a:latin typeface="华文中宋" charset="-122"/>
                <a:ea typeface="华文中宋" charset="-122"/>
              </a:rPr>
              <a:t>EF</a:t>
            </a:r>
            <a:r>
              <a:rPr lang="zh-CN" altLang="en-US" sz="2800">
                <a:latin typeface="华文中宋" charset="-122"/>
                <a:ea typeface="华文中宋" charset="-122"/>
              </a:rPr>
              <a:t>也平行吗？为什么？</a:t>
            </a:r>
          </a:p>
        </p:txBody>
      </p:sp>
      <p:sp>
        <p:nvSpPr>
          <p:cNvPr id="19487" name="Rectangle 31"/>
          <p:cNvSpPr>
            <a:spLocks noChangeArrowheads="1"/>
          </p:cNvSpPr>
          <p:nvPr/>
        </p:nvSpPr>
        <p:spPr bwMode="auto">
          <a:xfrm>
            <a:off x="1116013" y="2060575"/>
            <a:ext cx="29178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∠1=∠2=∠3=∠4</a:t>
            </a:r>
          </a:p>
        </p:txBody>
      </p:sp>
      <p:sp>
        <p:nvSpPr>
          <p:cNvPr id="19488" name="Text Box 32"/>
          <p:cNvSpPr txBox="1">
            <a:spLocks noChangeArrowheads="1"/>
          </p:cNvSpPr>
          <p:nvPr/>
        </p:nvSpPr>
        <p:spPr bwMode="auto">
          <a:xfrm>
            <a:off x="1619250" y="4797425"/>
            <a:ext cx="1270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华文中宋" charset="-122"/>
              </a:rPr>
              <a:t>BC//EF</a:t>
            </a:r>
          </a:p>
        </p:txBody>
      </p:sp>
      <p:sp>
        <p:nvSpPr>
          <p:cNvPr id="19489" name="Text Box 33"/>
          <p:cNvSpPr txBox="1">
            <a:spLocks noChangeArrowheads="1"/>
          </p:cNvSpPr>
          <p:nvPr/>
        </p:nvSpPr>
        <p:spPr bwMode="auto">
          <a:xfrm>
            <a:off x="1403350" y="5516563"/>
            <a:ext cx="4806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>
                <a:solidFill>
                  <a:srgbClr val="0000FF"/>
                </a:solidFill>
                <a:latin typeface="Times New Roman" charset="0"/>
                <a:ea typeface="华文中宋" charset="-122"/>
              </a:rPr>
              <a:t>（同位角相等，两直线平行）</a:t>
            </a:r>
          </a:p>
        </p:txBody>
      </p:sp>
      <p:sp>
        <p:nvSpPr>
          <p:cNvPr id="19490" name="Text Box 34"/>
          <p:cNvSpPr txBox="1">
            <a:spLocks noChangeArrowheads="1"/>
          </p:cNvSpPr>
          <p:nvPr/>
        </p:nvSpPr>
        <p:spPr bwMode="auto">
          <a:xfrm>
            <a:off x="5559425" y="2924175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  <a:ea typeface="华文中宋" charset="-122"/>
              </a:rPr>
              <a:t>G</a:t>
            </a:r>
          </a:p>
        </p:txBody>
      </p:sp>
      <p:sp>
        <p:nvSpPr>
          <p:cNvPr id="19491" name="Text Box 35"/>
          <p:cNvSpPr txBox="1">
            <a:spLocks noChangeArrowheads="1"/>
          </p:cNvSpPr>
          <p:nvPr/>
        </p:nvSpPr>
        <p:spPr bwMode="auto">
          <a:xfrm>
            <a:off x="7956550" y="2968625"/>
            <a:ext cx="441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altLang="zh-CN" sz="2800">
                <a:latin typeface="Times New Roman" charset="0"/>
                <a:ea typeface="华文中宋" charset="-122"/>
              </a:rPr>
              <a:t>H</a:t>
            </a:r>
          </a:p>
        </p:txBody>
      </p:sp>
      <p:sp>
        <p:nvSpPr>
          <p:cNvPr id="19492" name="Text Box 36"/>
          <p:cNvSpPr txBox="1">
            <a:spLocks noChangeArrowheads="1"/>
          </p:cNvSpPr>
          <p:nvPr/>
        </p:nvSpPr>
        <p:spPr bwMode="auto">
          <a:xfrm>
            <a:off x="1116013" y="2565400"/>
            <a:ext cx="33845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∠ABH=∠DEH</a:t>
            </a: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GBC=∠GEF</a:t>
            </a:r>
            <a:r>
              <a:rPr lang="zh-CN" altLang="en-US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，∠</a:t>
            </a:r>
            <a:r>
              <a:rPr lang="en-US" altLang="zh-CN" sz="28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ABC=∠DEF</a:t>
            </a:r>
          </a:p>
        </p:txBody>
      </p:sp>
      <p:sp>
        <p:nvSpPr>
          <p:cNvPr id="19493" name="Rectangle 37"/>
          <p:cNvSpPr>
            <a:spLocks noGrp="1" noChangeArrowheads="1"/>
          </p:cNvSpPr>
          <p:nvPr>
            <p:ph type="title"/>
          </p:nvPr>
        </p:nvSpPr>
        <p:spPr>
          <a:xfrm>
            <a:off x="457200" y="485775"/>
            <a:ext cx="8229600" cy="1143000"/>
          </a:xfrm>
          <a:noFill/>
          <a:ln/>
        </p:spPr>
        <p:txBody>
          <a:bodyPr/>
          <a:lstStyle/>
          <a:p>
            <a:pPr algn="l"/>
            <a:r>
              <a:rPr lang="zh-CN" altLang="en-US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思考题：如图一束平行光线</a:t>
            </a:r>
            <a:r>
              <a:rPr lang="en-US" altLang="zh-CN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AB</a:t>
            </a:r>
            <a:r>
              <a:rPr lang="zh-CN" altLang="en-US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与</a:t>
            </a:r>
            <a:r>
              <a:rPr lang="en-US" altLang="zh-CN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DE</a:t>
            </a:r>
            <a:r>
              <a:rPr lang="zh-CN" altLang="en-US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射向一个水平镜面后被反射，此时∠</a:t>
            </a:r>
            <a:r>
              <a:rPr lang="en-US" altLang="zh-CN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1=∠2</a:t>
            </a:r>
            <a:r>
              <a:rPr lang="zh-CN" altLang="en-US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，∠</a:t>
            </a:r>
            <a:r>
              <a:rPr lang="en-US" altLang="zh-CN" sz="3000">
                <a:solidFill>
                  <a:schemeClr val="tx1"/>
                </a:solidFill>
                <a:latin typeface="华文中宋" charset="-122"/>
                <a:ea typeface="华文中宋" charset="-122"/>
              </a:rPr>
              <a:t>3=∠4</a:t>
            </a:r>
          </a:p>
        </p:txBody>
      </p:sp>
    </p:spTree>
    <p:extLst>
      <p:ext uri="{BB962C8B-B14F-4D97-AF65-F5344CB8AC3E}">
        <p14:creationId xmlns:p14="http://schemas.microsoft.com/office/powerpoint/2010/main" val="63288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7" grpId="0"/>
      <p:bldP spid="19488" grpId="0"/>
      <p:bldP spid="19489" grpId="0"/>
      <p:bldP spid="1949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914400" y="1512888"/>
            <a:ext cx="2514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267200" y="979488"/>
            <a:ext cx="21336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9600">
                <a:solidFill>
                  <a:srgbClr val="1D0D59"/>
                </a:solidFill>
                <a:latin typeface="华文中宋" charset="-122"/>
                <a:ea typeface="华文中宋" charset="-122"/>
              </a:rPr>
              <a:t>｛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5334000" y="1055688"/>
            <a:ext cx="2971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1</a:t>
            </a:r>
            <a:r>
              <a:rPr kumimoji="1" lang="en-US" altLang="zh-CN" sz="2400">
                <a:latin typeface="华文中宋" charset="-122"/>
                <a:ea typeface="华文中宋" charset="-122"/>
              </a:rPr>
              <a:t>.</a:t>
            </a:r>
            <a:r>
              <a:rPr kumimoji="1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同位角相等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5334000" y="1589088"/>
            <a:ext cx="305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2</a:t>
            </a:r>
            <a:r>
              <a:rPr kumimoji="1" lang="en-US" altLang="zh-CN" sz="2400">
                <a:latin typeface="华文中宋" charset="-122"/>
                <a:ea typeface="华文中宋" charset="-122"/>
              </a:rPr>
              <a:t>.</a:t>
            </a:r>
            <a:r>
              <a:rPr kumimoji="1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内错角相等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5334000" y="2122488"/>
            <a:ext cx="3559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3</a:t>
            </a:r>
            <a:r>
              <a:rPr kumimoji="1" lang="en-US" altLang="zh-CN" sz="2400">
                <a:latin typeface="华文中宋" charset="-122"/>
                <a:ea typeface="华文中宋" charset="-122"/>
              </a:rPr>
              <a:t>.</a:t>
            </a:r>
            <a:r>
              <a:rPr kumimoji="1" lang="zh-CN" altLang="en-US" sz="3600"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同旁内角互补</a:t>
            </a:r>
          </a:p>
        </p:txBody>
      </p:sp>
      <p:sp>
        <p:nvSpPr>
          <p:cNvPr id="20487" name="Line 7"/>
          <p:cNvSpPr>
            <a:spLocks noChangeShapeType="1"/>
          </p:cNvSpPr>
          <p:nvPr/>
        </p:nvSpPr>
        <p:spPr bwMode="auto">
          <a:xfrm>
            <a:off x="3505200" y="1741488"/>
            <a:ext cx="144780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3581400" y="1055688"/>
            <a:ext cx="1219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性质</a:t>
            </a:r>
          </a:p>
        </p:txBody>
      </p:sp>
      <p:sp>
        <p:nvSpPr>
          <p:cNvPr id="20489" name="Line 9"/>
          <p:cNvSpPr>
            <a:spLocks noChangeShapeType="1"/>
          </p:cNvSpPr>
          <p:nvPr/>
        </p:nvSpPr>
        <p:spPr bwMode="auto">
          <a:xfrm rot="10800000">
            <a:off x="3352800" y="1970088"/>
            <a:ext cx="1447800" cy="158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3581400" y="2046288"/>
            <a:ext cx="1277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判定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762000" y="3248025"/>
            <a:ext cx="7010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1D0D59"/>
                </a:solidFill>
                <a:latin typeface="华文中宋" charset="-122"/>
                <a:ea typeface="华文中宋" charset="-122"/>
              </a:rPr>
              <a:t>1.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由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___________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得到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_____________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的结论是</a:t>
            </a:r>
            <a:r>
              <a:rPr kumimoji="1" lang="zh-CN" altLang="en-US" sz="32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平行线的判定</a:t>
            </a:r>
            <a:r>
              <a:rPr kumimoji="1" lang="en-US" altLang="zh-CN" sz="32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;</a:t>
            </a:r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457200" y="2384425"/>
            <a:ext cx="1828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请注意</a:t>
            </a:r>
            <a:r>
              <a:rPr kumimoji="1" lang="en-US" altLang="zh-CN" sz="3600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: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762000" y="4657725"/>
            <a:ext cx="7696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2.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由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____________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得到</a:t>
            </a:r>
            <a:r>
              <a:rPr kumimoji="1" lang="en-US" altLang="zh-CN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________________</a:t>
            </a:r>
            <a:r>
              <a:rPr kumimoji="1" lang="zh-CN" altLang="en-US" sz="3200">
                <a:solidFill>
                  <a:srgbClr val="1D0D5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的结论是</a:t>
            </a:r>
            <a:r>
              <a:rPr kumimoji="1" lang="zh-CN" altLang="en-US" sz="3200" u="sng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平行线的性质</a:t>
            </a:r>
            <a:r>
              <a:rPr kumimoji="1" lang="en-US" altLang="zh-CN" sz="3200" u="sng">
                <a:solidFill>
                  <a:srgbClr val="0000FF"/>
                </a:solidFill>
                <a:latin typeface="华文中宋" charset="-122"/>
                <a:ea typeface="华文中宋" charset="-122"/>
              </a:rPr>
              <a:t>.</a:t>
            </a:r>
          </a:p>
        </p:txBody>
      </p:sp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4114800" y="3951288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x-none" altLang="x-none" sz="2400">
              <a:latin typeface="华文中宋" charset="-122"/>
              <a:ea typeface="华文中宋" charset="-122"/>
            </a:endParaRP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4932363" y="3716338"/>
            <a:ext cx="15128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用途</a:t>
            </a:r>
            <a:r>
              <a:rPr kumimoji="1" lang="zh-CN" altLang="en-US" sz="32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：</a:t>
            </a:r>
            <a:endParaRPr kumimoji="1" lang="zh-CN" altLang="en-US" sz="3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charset="-122"/>
              <a:ea typeface="华文中宋" charset="-122"/>
            </a:endParaRP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4572000" y="5805488"/>
            <a:ext cx="14398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用途</a:t>
            </a:r>
            <a:r>
              <a:rPr kumimoji="1" lang="zh-CN" altLang="en-US" sz="320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：</a:t>
            </a:r>
            <a:endParaRPr kumimoji="1" lang="zh-CN" altLang="en-US" sz="32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charset="-122"/>
              <a:ea typeface="华文中宋" charset="-122"/>
            </a:endParaRPr>
          </a:p>
        </p:txBody>
      </p:sp>
      <p:sp>
        <p:nvSpPr>
          <p:cNvPr id="20497" name="Text Box 17"/>
          <p:cNvSpPr txBox="1">
            <a:spLocks noChangeArrowheads="1"/>
          </p:cNvSpPr>
          <p:nvPr/>
        </p:nvSpPr>
        <p:spPr bwMode="auto">
          <a:xfrm>
            <a:off x="1654175" y="3209925"/>
            <a:ext cx="198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角的关系</a:t>
            </a:r>
          </a:p>
        </p:txBody>
      </p: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4802188" y="3141663"/>
            <a:ext cx="2362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6156325" y="3773488"/>
            <a:ext cx="2376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证两直线平行</a:t>
            </a:r>
          </a:p>
        </p:txBody>
      </p:sp>
      <p:sp>
        <p:nvSpPr>
          <p:cNvPr id="20500" name="Text Box 20"/>
          <p:cNvSpPr txBox="1">
            <a:spLocks noChangeArrowheads="1"/>
          </p:cNvSpPr>
          <p:nvPr/>
        </p:nvSpPr>
        <p:spPr bwMode="auto">
          <a:xfrm>
            <a:off x="1676400" y="4578350"/>
            <a:ext cx="251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0501" name="Text Box 21"/>
          <p:cNvSpPr txBox="1">
            <a:spLocks noChangeArrowheads="1"/>
          </p:cNvSpPr>
          <p:nvPr/>
        </p:nvSpPr>
        <p:spPr bwMode="auto">
          <a:xfrm>
            <a:off x="5219700" y="4578350"/>
            <a:ext cx="2667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角相等或互补</a:t>
            </a:r>
          </a:p>
        </p:txBody>
      </p:sp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5580063" y="5802313"/>
            <a:ext cx="3179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charset="-122"/>
                <a:ea typeface="华文中宋" charset="-122"/>
              </a:rPr>
              <a:t>证角相等或互补</a:t>
            </a:r>
          </a:p>
        </p:txBody>
      </p:sp>
      <p:sp>
        <p:nvSpPr>
          <p:cNvPr id="20503" name="Rectangle 23"/>
          <p:cNvSpPr>
            <a:spLocks noGrp="1" noChangeArrowheads="1"/>
          </p:cNvSpPr>
          <p:nvPr>
            <p:ph type="title"/>
          </p:nvPr>
        </p:nvSpPr>
        <p:spPr>
          <a:xfrm>
            <a:off x="3770313" y="404813"/>
            <a:ext cx="1377950" cy="706437"/>
          </a:xfrm>
          <a:noFill/>
          <a:ln/>
        </p:spPr>
        <p:txBody>
          <a:bodyPr/>
          <a:lstStyle/>
          <a:p>
            <a:pPr algn="l"/>
            <a:r>
              <a:rPr lang="zh-CN" altLang="en-US" sz="4000">
                <a:latin typeface="华文中宋" charset="-122"/>
                <a:ea typeface="华文中宋" charset="-122"/>
              </a:rPr>
              <a:t>小结</a:t>
            </a:r>
          </a:p>
        </p:txBody>
      </p:sp>
    </p:spTree>
    <p:extLst>
      <p:ext uri="{BB962C8B-B14F-4D97-AF65-F5344CB8AC3E}">
        <p14:creationId xmlns:p14="http://schemas.microsoft.com/office/powerpoint/2010/main" val="394497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utoUpdateAnimBg="0"/>
      <p:bldP spid="20483" grpId="0" build="p" autoUpdateAnimBg="0"/>
      <p:bldP spid="20484" grpId="0" build="p" autoUpdateAnimBg="0"/>
      <p:bldP spid="20485" grpId="0" build="p" autoUpdateAnimBg="0"/>
      <p:bldP spid="20486" grpId="0" build="p" autoUpdateAnimBg="0"/>
      <p:bldP spid="20487" grpId="0" animBg="1"/>
      <p:bldP spid="20488" grpId="0" build="p" autoUpdateAnimBg="0"/>
      <p:bldP spid="20489" grpId="0" animBg="1"/>
      <p:bldP spid="20490" grpId="0" autoUpdateAnimBg="0"/>
      <p:bldP spid="20491" grpId="0" autoUpdateAnimBg="0"/>
      <p:bldP spid="20492" grpId="0" autoUpdateAnimBg="0"/>
      <p:bldP spid="20493" grpId="0" autoUpdateAnimBg="0"/>
      <p:bldP spid="20495" grpId="0" autoUpdateAnimBg="0"/>
      <p:bldP spid="20496" grpId="0" autoUpdateAnimBg="0"/>
      <p:bldP spid="20497" grpId="0" autoUpdateAnimBg="0"/>
      <p:bldP spid="20498" grpId="0" autoUpdateAnimBg="0"/>
      <p:bldP spid="20499" grpId="0" autoUpdateAnimBg="0"/>
      <p:bldP spid="20500" grpId="0" autoUpdateAnimBg="0"/>
      <p:bldP spid="20501" grpId="0" autoUpdateAnimBg="0"/>
      <p:bldP spid="20502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Line 2"/>
          <p:cNvSpPr>
            <a:spLocks noChangeShapeType="1"/>
          </p:cNvSpPr>
          <p:nvPr/>
        </p:nvSpPr>
        <p:spPr bwMode="auto">
          <a:xfrm>
            <a:off x="533400" y="13716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7" name="Line 3"/>
          <p:cNvSpPr>
            <a:spLocks noChangeShapeType="1"/>
          </p:cNvSpPr>
          <p:nvPr/>
        </p:nvSpPr>
        <p:spPr bwMode="auto">
          <a:xfrm>
            <a:off x="533400" y="19050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533400" y="32004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>
            <a:off x="533400" y="45720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0" name="Line 6"/>
          <p:cNvSpPr>
            <a:spLocks noChangeShapeType="1"/>
          </p:cNvSpPr>
          <p:nvPr/>
        </p:nvSpPr>
        <p:spPr bwMode="auto">
          <a:xfrm>
            <a:off x="533400" y="5867400"/>
            <a:ext cx="807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1" name="Line 7"/>
          <p:cNvSpPr>
            <a:spLocks noChangeShapeType="1"/>
          </p:cNvSpPr>
          <p:nvPr/>
        </p:nvSpPr>
        <p:spPr bwMode="auto">
          <a:xfrm>
            <a:off x="5334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2" name="Line 8"/>
          <p:cNvSpPr>
            <a:spLocks noChangeShapeType="1"/>
          </p:cNvSpPr>
          <p:nvPr/>
        </p:nvSpPr>
        <p:spPr bwMode="auto">
          <a:xfrm>
            <a:off x="14478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3" name="Line 9"/>
          <p:cNvSpPr>
            <a:spLocks noChangeShapeType="1"/>
          </p:cNvSpPr>
          <p:nvPr/>
        </p:nvSpPr>
        <p:spPr bwMode="auto">
          <a:xfrm>
            <a:off x="39624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4" name="Line 10"/>
          <p:cNvSpPr>
            <a:spLocks noChangeShapeType="1"/>
          </p:cNvSpPr>
          <p:nvPr/>
        </p:nvSpPr>
        <p:spPr bwMode="auto">
          <a:xfrm>
            <a:off x="54102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5" name="Line 11"/>
          <p:cNvSpPr>
            <a:spLocks noChangeShapeType="1"/>
          </p:cNvSpPr>
          <p:nvPr/>
        </p:nvSpPr>
        <p:spPr bwMode="auto">
          <a:xfrm>
            <a:off x="65532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6" name="Line 12"/>
          <p:cNvSpPr>
            <a:spLocks noChangeShapeType="1"/>
          </p:cNvSpPr>
          <p:nvPr/>
        </p:nvSpPr>
        <p:spPr bwMode="auto">
          <a:xfrm>
            <a:off x="8610600" y="13716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7" name="Line 13"/>
          <p:cNvSpPr>
            <a:spLocks noChangeShapeType="1"/>
          </p:cNvSpPr>
          <p:nvPr/>
        </p:nvSpPr>
        <p:spPr bwMode="auto">
          <a:xfrm>
            <a:off x="533400" y="1371600"/>
            <a:ext cx="914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18" name="Text Box 14"/>
          <p:cNvSpPr txBox="1">
            <a:spLocks noChangeArrowheads="1"/>
          </p:cNvSpPr>
          <p:nvPr/>
        </p:nvSpPr>
        <p:spPr bwMode="auto">
          <a:xfrm>
            <a:off x="2286000" y="1435100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图形</a:t>
            </a:r>
          </a:p>
        </p:txBody>
      </p:sp>
      <p:sp>
        <p:nvSpPr>
          <p:cNvPr id="21519" name="Text Box 15"/>
          <p:cNvSpPr txBox="1">
            <a:spLocks noChangeArrowheads="1"/>
          </p:cNvSpPr>
          <p:nvPr/>
        </p:nvSpPr>
        <p:spPr bwMode="auto">
          <a:xfrm>
            <a:off x="4251325" y="1414463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已知</a:t>
            </a:r>
          </a:p>
        </p:txBody>
      </p:sp>
      <p:sp>
        <p:nvSpPr>
          <p:cNvPr id="21520" name="Text Box 16"/>
          <p:cNvSpPr txBox="1">
            <a:spLocks noChangeArrowheads="1"/>
          </p:cNvSpPr>
          <p:nvPr/>
        </p:nvSpPr>
        <p:spPr bwMode="auto">
          <a:xfrm>
            <a:off x="5622925" y="1435100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结果</a:t>
            </a:r>
          </a:p>
        </p:txBody>
      </p:sp>
      <p:sp>
        <p:nvSpPr>
          <p:cNvPr id="21521" name="Text Box 17"/>
          <p:cNvSpPr txBox="1">
            <a:spLocks noChangeArrowheads="1"/>
          </p:cNvSpPr>
          <p:nvPr/>
        </p:nvSpPr>
        <p:spPr bwMode="auto">
          <a:xfrm>
            <a:off x="7207250" y="1414463"/>
            <a:ext cx="793750" cy="457200"/>
          </a:xfrm>
          <a:prstGeom prst="rect">
            <a:avLst/>
          </a:prstGeom>
          <a:noFill/>
          <a:ln>
            <a:noFill/>
          </a:ln>
          <a:effectLst>
            <a:outerShdw blurRad="63500" dist="17961" dir="2700000" algn="ctr" rotWithShape="0">
              <a:srgbClr val="66FF33">
                <a:alpha val="7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结论</a:t>
            </a:r>
          </a:p>
        </p:txBody>
      </p:sp>
      <p:sp>
        <p:nvSpPr>
          <p:cNvPr id="21522" name="Line 18"/>
          <p:cNvSpPr>
            <a:spLocks noChangeShapeType="1"/>
          </p:cNvSpPr>
          <p:nvPr/>
        </p:nvSpPr>
        <p:spPr bwMode="auto">
          <a:xfrm>
            <a:off x="1828800" y="2286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3" name="Line 19"/>
          <p:cNvSpPr>
            <a:spLocks noChangeShapeType="1"/>
          </p:cNvSpPr>
          <p:nvPr/>
        </p:nvSpPr>
        <p:spPr bwMode="auto">
          <a:xfrm>
            <a:off x="1828800" y="28194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4" name="Line 20"/>
          <p:cNvSpPr>
            <a:spLocks noChangeShapeType="1"/>
          </p:cNvSpPr>
          <p:nvPr/>
        </p:nvSpPr>
        <p:spPr bwMode="auto">
          <a:xfrm>
            <a:off x="1828800" y="36576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5" name="Line 21"/>
          <p:cNvSpPr>
            <a:spLocks noChangeShapeType="1"/>
          </p:cNvSpPr>
          <p:nvPr/>
        </p:nvSpPr>
        <p:spPr bwMode="auto">
          <a:xfrm>
            <a:off x="1828800" y="4191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6" name="Line 22"/>
          <p:cNvSpPr>
            <a:spLocks noChangeShapeType="1"/>
          </p:cNvSpPr>
          <p:nvPr/>
        </p:nvSpPr>
        <p:spPr bwMode="auto">
          <a:xfrm>
            <a:off x="1828800" y="49530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7" name="Line 23"/>
          <p:cNvSpPr>
            <a:spLocks noChangeShapeType="1"/>
          </p:cNvSpPr>
          <p:nvPr/>
        </p:nvSpPr>
        <p:spPr bwMode="auto">
          <a:xfrm>
            <a:off x="1828800" y="5486400"/>
            <a:ext cx="198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8" name="Line 24"/>
          <p:cNvSpPr>
            <a:spLocks noChangeShapeType="1"/>
          </p:cNvSpPr>
          <p:nvPr/>
        </p:nvSpPr>
        <p:spPr bwMode="auto">
          <a:xfrm flipH="1" flipV="1">
            <a:off x="2286000" y="20574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29" name="Line 25"/>
          <p:cNvSpPr>
            <a:spLocks noChangeShapeType="1"/>
          </p:cNvSpPr>
          <p:nvPr/>
        </p:nvSpPr>
        <p:spPr bwMode="auto">
          <a:xfrm flipH="1" flipV="1">
            <a:off x="2286000" y="47244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0" name="Line 26"/>
          <p:cNvSpPr>
            <a:spLocks noChangeShapeType="1"/>
          </p:cNvSpPr>
          <p:nvPr/>
        </p:nvSpPr>
        <p:spPr bwMode="auto">
          <a:xfrm flipH="1" flipV="1">
            <a:off x="2286000" y="34290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531" name="Text Box 27"/>
          <p:cNvSpPr txBox="1">
            <a:spLocks noChangeArrowheads="1"/>
          </p:cNvSpPr>
          <p:nvPr/>
        </p:nvSpPr>
        <p:spPr bwMode="auto">
          <a:xfrm>
            <a:off x="2514600" y="17938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1</a:t>
            </a:r>
          </a:p>
        </p:txBody>
      </p:sp>
      <p:sp>
        <p:nvSpPr>
          <p:cNvPr id="21532" name="Text Box 28"/>
          <p:cNvSpPr txBox="1">
            <a:spLocks noChangeArrowheads="1"/>
          </p:cNvSpPr>
          <p:nvPr/>
        </p:nvSpPr>
        <p:spPr bwMode="auto">
          <a:xfrm>
            <a:off x="3108325" y="23272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1533" name="Text Box 29"/>
          <p:cNvSpPr txBox="1">
            <a:spLocks noChangeArrowheads="1"/>
          </p:cNvSpPr>
          <p:nvPr/>
        </p:nvSpPr>
        <p:spPr bwMode="auto">
          <a:xfrm>
            <a:off x="3032125" y="36988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1534" name="Text Box 30"/>
          <p:cNvSpPr txBox="1">
            <a:spLocks noChangeArrowheads="1"/>
          </p:cNvSpPr>
          <p:nvPr/>
        </p:nvSpPr>
        <p:spPr bwMode="auto">
          <a:xfrm>
            <a:off x="2025650" y="35464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3</a:t>
            </a:r>
          </a:p>
        </p:txBody>
      </p:sp>
      <p:sp>
        <p:nvSpPr>
          <p:cNvPr id="21535" name="Text Box 31"/>
          <p:cNvSpPr txBox="1">
            <a:spLocks noChangeArrowheads="1"/>
          </p:cNvSpPr>
          <p:nvPr/>
        </p:nvSpPr>
        <p:spPr bwMode="auto">
          <a:xfrm>
            <a:off x="3108325" y="50704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2</a:t>
            </a:r>
          </a:p>
        </p:txBody>
      </p:sp>
      <p:sp>
        <p:nvSpPr>
          <p:cNvPr id="21536" name="Text Box 32"/>
          <p:cNvSpPr txBox="1">
            <a:spLocks noChangeArrowheads="1"/>
          </p:cNvSpPr>
          <p:nvPr/>
        </p:nvSpPr>
        <p:spPr bwMode="auto">
          <a:xfrm>
            <a:off x="2743200" y="4876800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4</a:t>
            </a:r>
          </a:p>
        </p:txBody>
      </p:sp>
      <p:sp>
        <p:nvSpPr>
          <p:cNvPr id="21537" name="Text Box 33"/>
          <p:cNvSpPr txBox="1">
            <a:spLocks noChangeArrowheads="1"/>
          </p:cNvSpPr>
          <p:nvPr/>
        </p:nvSpPr>
        <p:spPr bwMode="auto">
          <a:xfrm rot="-3942056">
            <a:off x="2822575" y="5113338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38" name="Text Box 34"/>
          <p:cNvSpPr txBox="1">
            <a:spLocks noChangeArrowheads="1"/>
          </p:cNvSpPr>
          <p:nvPr/>
        </p:nvSpPr>
        <p:spPr bwMode="auto">
          <a:xfrm rot="-3942056">
            <a:off x="2822575" y="3832225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39" name="Text Box 35"/>
          <p:cNvSpPr txBox="1">
            <a:spLocks noChangeArrowheads="1"/>
          </p:cNvSpPr>
          <p:nvPr/>
        </p:nvSpPr>
        <p:spPr bwMode="auto">
          <a:xfrm rot="-3942056">
            <a:off x="2822575" y="2460625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0" name="Text Box 36"/>
          <p:cNvSpPr txBox="1">
            <a:spLocks noChangeArrowheads="1"/>
          </p:cNvSpPr>
          <p:nvPr/>
        </p:nvSpPr>
        <p:spPr bwMode="auto">
          <a:xfrm rot="-3942056">
            <a:off x="2365375" y="1927225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1" name="Text Box 37"/>
          <p:cNvSpPr txBox="1">
            <a:spLocks noChangeArrowheads="1"/>
          </p:cNvSpPr>
          <p:nvPr/>
        </p:nvSpPr>
        <p:spPr bwMode="auto">
          <a:xfrm rot="-14841888">
            <a:off x="2174875" y="3557588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2" name="Text Box 38"/>
          <p:cNvSpPr txBox="1">
            <a:spLocks noChangeArrowheads="1"/>
          </p:cNvSpPr>
          <p:nvPr/>
        </p:nvSpPr>
        <p:spPr bwMode="auto">
          <a:xfrm rot="156423">
            <a:off x="2555875" y="4797425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66"/>
                </a:solidFill>
                <a:latin typeface="华文中宋" charset="-122"/>
                <a:ea typeface="华文中宋" charset="-122"/>
              </a:rPr>
              <a:t>）</a:t>
            </a:r>
          </a:p>
        </p:txBody>
      </p:sp>
      <p:sp>
        <p:nvSpPr>
          <p:cNvPr id="21543" name="Text Box 39"/>
          <p:cNvSpPr txBox="1">
            <a:spLocks noChangeArrowheads="1"/>
          </p:cNvSpPr>
          <p:nvPr/>
        </p:nvSpPr>
        <p:spPr bwMode="auto">
          <a:xfrm>
            <a:off x="1508125" y="2022475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1544" name="Text Box 40"/>
          <p:cNvSpPr txBox="1">
            <a:spLocks noChangeArrowheads="1"/>
          </p:cNvSpPr>
          <p:nvPr/>
        </p:nvSpPr>
        <p:spPr bwMode="auto">
          <a:xfrm>
            <a:off x="1584325" y="25558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1545" name="Text Box 41"/>
          <p:cNvSpPr txBox="1">
            <a:spLocks noChangeArrowheads="1"/>
          </p:cNvSpPr>
          <p:nvPr/>
        </p:nvSpPr>
        <p:spPr bwMode="auto">
          <a:xfrm>
            <a:off x="1508125" y="3394075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1546" name="Text Box 42"/>
          <p:cNvSpPr txBox="1">
            <a:spLocks noChangeArrowheads="1"/>
          </p:cNvSpPr>
          <p:nvPr/>
        </p:nvSpPr>
        <p:spPr bwMode="auto">
          <a:xfrm>
            <a:off x="1508125" y="39274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1547" name="Text Box 43"/>
          <p:cNvSpPr txBox="1">
            <a:spLocks noChangeArrowheads="1"/>
          </p:cNvSpPr>
          <p:nvPr/>
        </p:nvSpPr>
        <p:spPr bwMode="auto">
          <a:xfrm>
            <a:off x="1584325" y="4689475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a</a:t>
            </a:r>
          </a:p>
        </p:txBody>
      </p:sp>
      <p:sp>
        <p:nvSpPr>
          <p:cNvPr id="21548" name="Text Box 44"/>
          <p:cNvSpPr txBox="1">
            <a:spLocks noChangeArrowheads="1"/>
          </p:cNvSpPr>
          <p:nvPr/>
        </p:nvSpPr>
        <p:spPr bwMode="auto">
          <a:xfrm>
            <a:off x="1584325" y="5299075"/>
            <a:ext cx="373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b</a:t>
            </a:r>
          </a:p>
        </p:txBody>
      </p:sp>
      <p:sp>
        <p:nvSpPr>
          <p:cNvPr id="21549" name="Text Box 45"/>
          <p:cNvSpPr txBox="1">
            <a:spLocks noChangeArrowheads="1"/>
          </p:cNvSpPr>
          <p:nvPr/>
        </p:nvSpPr>
        <p:spPr bwMode="auto">
          <a:xfrm>
            <a:off x="3184525" y="2819400"/>
            <a:ext cx="342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21550" name="Text Box 46"/>
          <p:cNvSpPr txBox="1">
            <a:spLocks noChangeArrowheads="1"/>
          </p:cNvSpPr>
          <p:nvPr/>
        </p:nvSpPr>
        <p:spPr bwMode="auto">
          <a:xfrm>
            <a:off x="3184525" y="4156075"/>
            <a:ext cx="342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21551" name="Text Box 47"/>
          <p:cNvSpPr txBox="1">
            <a:spLocks noChangeArrowheads="1"/>
          </p:cNvSpPr>
          <p:nvPr/>
        </p:nvSpPr>
        <p:spPr bwMode="auto">
          <a:xfrm>
            <a:off x="3184525" y="5486400"/>
            <a:ext cx="342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c</a:t>
            </a:r>
          </a:p>
        </p:txBody>
      </p:sp>
      <p:sp>
        <p:nvSpPr>
          <p:cNvPr id="21552" name="Text Box 48"/>
          <p:cNvSpPr txBox="1">
            <a:spLocks noChangeArrowheads="1"/>
          </p:cNvSpPr>
          <p:nvPr/>
        </p:nvSpPr>
        <p:spPr bwMode="auto">
          <a:xfrm>
            <a:off x="4284663" y="23495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sp>
        <p:nvSpPr>
          <p:cNvPr id="21553" name="Text Box 49"/>
          <p:cNvSpPr txBox="1">
            <a:spLocks noChangeArrowheads="1"/>
          </p:cNvSpPr>
          <p:nvPr/>
        </p:nvSpPr>
        <p:spPr bwMode="auto">
          <a:xfrm>
            <a:off x="6659563" y="2441575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同位角相等</a:t>
            </a:r>
          </a:p>
        </p:txBody>
      </p:sp>
      <p:graphicFrame>
        <p:nvGraphicFramePr>
          <p:cNvPr id="21554" name="Object 50"/>
          <p:cNvGraphicFramePr>
            <a:graphicFrameLocks noChangeAspect="1"/>
          </p:cNvGraphicFramePr>
          <p:nvPr/>
        </p:nvGraphicFramePr>
        <p:xfrm>
          <a:off x="5508625" y="2420938"/>
          <a:ext cx="965200" cy="28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8" name="公式" r:id="rId3" imgW="558720" imgH="164880" progId="Equation.3">
                  <p:embed/>
                </p:oleObj>
              </mc:Choice>
              <mc:Fallback>
                <p:oleObj name="公式" r:id="rId3" imgW="5587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2420938"/>
                        <a:ext cx="965200" cy="282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5" name="Rectangle 51"/>
          <p:cNvSpPr>
            <a:spLocks noChangeArrowheads="1"/>
          </p:cNvSpPr>
          <p:nvPr/>
        </p:nvSpPr>
        <p:spPr bwMode="auto">
          <a:xfrm>
            <a:off x="6732588" y="193675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1556" name="Rectangle 52"/>
          <p:cNvSpPr>
            <a:spLocks noChangeArrowheads="1"/>
          </p:cNvSpPr>
          <p:nvPr/>
        </p:nvSpPr>
        <p:spPr bwMode="auto">
          <a:xfrm>
            <a:off x="4211638" y="35814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graphicFrame>
        <p:nvGraphicFramePr>
          <p:cNvPr id="21557" name="Object 53"/>
          <p:cNvGraphicFramePr>
            <a:graphicFrameLocks noChangeAspect="1"/>
          </p:cNvGraphicFramePr>
          <p:nvPr/>
        </p:nvGraphicFramePr>
        <p:xfrm>
          <a:off x="5508625" y="3789363"/>
          <a:ext cx="971550" cy="30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9" name="公式" r:id="rId5" imgW="571320" imgH="177480" progId="Equation.3">
                  <p:embed/>
                </p:oleObj>
              </mc:Choice>
              <mc:Fallback>
                <p:oleObj name="公式" r:id="rId5" imgW="5713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3789363"/>
                        <a:ext cx="971550" cy="300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58" name="Rectangle 54"/>
          <p:cNvSpPr>
            <a:spLocks noChangeArrowheads="1"/>
          </p:cNvSpPr>
          <p:nvPr/>
        </p:nvSpPr>
        <p:spPr bwMode="auto">
          <a:xfrm>
            <a:off x="6629400" y="3297238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1559" name="Rectangle 55"/>
          <p:cNvSpPr>
            <a:spLocks noChangeArrowheads="1"/>
          </p:cNvSpPr>
          <p:nvPr/>
        </p:nvSpPr>
        <p:spPr bwMode="auto">
          <a:xfrm>
            <a:off x="6597650" y="3830638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内错角相等</a:t>
            </a:r>
          </a:p>
        </p:txBody>
      </p:sp>
      <p:sp>
        <p:nvSpPr>
          <p:cNvPr id="21560" name="Rectangle 56"/>
          <p:cNvSpPr>
            <a:spLocks noChangeArrowheads="1"/>
          </p:cNvSpPr>
          <p:nvPr/>
        </p:nvSpPr>
        <p:spPr bwMode="auto">
          <a:xfrm>
            <a:off x="6588125" y="5178425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3333CC"/>
                </a:solidFill>
                <a:latin typeface="华文中宋" charset="-122"/>
                <a:ea typeface="华文中宋" charset="-122"/>
              </a:rPr>
              <a:t>同旁内角互补</a:t>
            </a:r>
          </a:p>
        </p:txBody>
      </p:sp>
      <p:sp>
        <p:nvSpPr>
          <p:cNvPr id="21561" name="Rectangle 57"/>
          <p:cNvSpPr>
            <a:spLocks noChangeArrowheads="1"/>
          </p:cNvSpPr>
          <p:nvPr/>
        </p:nvSpPr>
        <p:spPr bwMode="auto">
          <a:xfrm>
            <a:off x="4284663" y="4953000"/>
            <a:ext cx="914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a//b</a:t>
            </a:r>
          </a:p>
        </p:txBody>
      </p:sp>
      <p:graphicFrame>
        <p:nvGraphicFramePr>
          <p:cNvPr id="21562" name="Object 58"/>
          <p:cNvGraphicFramePr>
            <a:graphicFrameLocks noChangeAspect="1"/>
          </p:cNvGraphicFramePr>
          <p:nvPr/>
        </p:nvGraphicFramePr>
        <p:xfrm>
          <a:off x="5508625" y="4941888"/>
          <a:ext cx="1066800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20" name="公式" r:id="rId7" imgW="990360" imgH="431640" progId="Equation.3">
                  <p:embed/>
                </p:oleObj>
              </mc:Choice>
              <mc:Fallback>
                <p:oleObj name="公式" r:id="rId7" imgW="9903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4941888"/>
                        <a:ext cx="1066800" cy="53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63" name="Rectangle 59"/>
          <p:cNvSpPr>
            <a:spLocks noChangeArrowheads="1"/>
          </p:cNvSpPr>
          <p:nvPr/>
        </p:nvSpPr>
        <p:spPr bwMode="auto">
          <a:xfrm>
            <a:off x="6659563" y="46736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>
                <a:solidFill>
                  <a:srgbClr val="FF0000"/>
                </a:solidFill>
                <a:latin typeface="华文中宋" charset="-122"/>
                <a:ea typeface="华文中宋" charset="-122"/>
              </a:rPr>
              <a:t>两直线平行</a:t>
            </a:r>
          </a:p>
        </p:txBody>
      </p:sp>
      <p:sp>
        <p:nvSpPr>
          <p:cNvPr id="21564" name="Rectangle 60"/>
          <p:cNvSpPr>
            <a:spLocks noGrp="1" noChangeArrowheads="1"/>
          </p:cNvSpPr>
          <p:nvPr>
            <p:ph type="title"/>
          </p:nvPr>
        </p:nvSpPr>
        <p:spPr>
          <a:xfrm>
            <a:off x="3492500" y="492125"/>
            <a:ext cx="2674938" cy="633413"/>
          </a:xfrm>
          <a:noFill/>
          <a:ln/>
        </p:spPr>
        <p:txBody>
          <a:bodyPr/>
          <a:lstStyle/>
          <a:p>
            <a:pPr algn="l"/>
            <a:r>
              <a:rPr kumimoji="1" lang="zh-CN" altLang="en-US" sz="3200">
                <a:ea typeface="华文中宋" charset="-122"/>
              </a:rPr>
              <a:t>平行线的性质</a:t>
            </a:r>
          </a:p>
        </p:txBody>
      </p:sp>
      <p:sp>
        <p:nvSpPr>
          <p:cNvPr id="21565" name="Text Box 61"/>
          <p:cNvSpPr txBox="1">
            <a:spLocks noChangeArrowheads="1"/>
          </p:cNvSpPr>
          <p:nvPr/>
        </p:nvSpPr>
        <p:spPr bwMode="auto">
          <a:xfrm>
            <a:off x="755650" y="2014538"/>
            <a:ext cx="4381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kumimoji="1" lang="zh-CN" altLang="en-US" sz="2000">
                <a:latin typeface="Times New Roman" charset="0"/>
                <a:ea typeface="华文中宋" charset="-122"/>
              </a:rPr>
              <a:t>同</a:t>
            </a:r>
          </a:p>
          <a:p>
            <a:pPr eaLnBrk="0" hangingPunct="0"/>
            <a:r>
              <a:rPr kumimoji="1" lang="zh-CN" altLang="en-US" sz="2000">
                <a:latin typeface="Times New Roman" charset="0"/>
                <a:ea typeface="华文中宋" charset="-122"/>
              </a:rPr>
              <a:t>位</a:t>
            </a:r>
          </a:p>
          <a:p>
            <a:pPr eaLnBrk="0" hangingPunct="0"/>
            <a:r>
              <a:rPr kumimoji="1" lang="zh-CN" altLang="en-US" sz="2000">
                <a:latin typeface="Times New Roman" charset="0"/>
                <a:ea typeface="华文中宋" charset="-122"/>
              </a:rPr>
              <a:t>角</a:t>
            </a:r>
          </a:p>
        </p:txBody>
      </p:sp>
      <p:sp>
        <p:nvSpPr>
          <p:cNvPr id="21566" name="Rectangle 62"/>
          <p:cNvSpPr>
            <a:spLocks noChangeArrowheads="1"/>
          </p:cNvSpPr>
          <p:nvPr/>
        </p:nvSpPr>
        <p:spPr bwMode="auto">
          <a:xfrm>
            <a:off x="755650" y="3429000"/>
            <a:ext cx="4381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>
                <a:latin typeface="Times New Roman" charset="0"/>
                <a:ea typeface="华文中宋" charset="-122"/>
              </a:rPr>
              <a:t>内</a:t>
            </a:r>
          </a:p>
          <a:p>
            <a:r>
              <a:rPr kumimoji="1" lang="zh-CN" altLang="en-US" sz="2000">
                <a:latin typeface="Times New Roman" charset="0"/>
                <a:ea typeface="华文中宋" charset="-122"/>
              </a:rPr>
              <a:t>错</a:t>
            </a:r>
          </a:p>
          <a:p>
            <a:r>
              <a:rPr kumimoji="1" lang="zh-CN" altLang="en-US" sz="2000">
                <a:latin typeface="Times New Roman" charset="0"/>
                <a:ea typeface="华文中宋" charset="-122"/>
              </a:rPr>
              <a:t>角</a:t>
            </a:r>
          </a:p>
        </p:txBody>
      </p:sp>
      <p:sp>
        <p:nvSpPr>
          <p:cNvPr id="21567" name="Rectangle 63"/>
          <p:cNvSpPr>
            <a:spLocks noChangeArrowheads="1"/>
          </p:cNvSpPr>
          <p:nvPr/>
        </p:nvSpPr>
        <p:spPr bwMode="auto">
          <a:xfrm>
            <a:off x="611188" y="4887913"/>
            <a:ext cx="692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000">
                <a:latin typeface="Times New Roman" charset="0"/>
                <a:ea typeface="华文中宋" charset="-122"/>
              </a:rPr>
              <a:t>同旁</a:t>
            </a:r>
          </a:p>
          <a:p>
            <a:r>
              <a:rPr kumimoji="1" lang="zh-CN" altLang="en-US" sz="2000">
                <a:latin typeface="Times New Roman" charset="0"/>
                <a:ea typeface="华文中宋" charset="-122"/>
              </a:rPr>
              <a:t>内角</a:t>
            </a:r>
          </a:p>
        </p:txBody>
      </p:sp>
    </p:spTree>
    <p:extLst>
      <p:ext uri="{BB962C8B-B14F-4D97-AF65-F5344CB8AC3E}">
        <p14:creationId xmlns:p14="http://schemas.microsoft.com/office/powerpoint/2010/main" val="10433130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52" grpId="0"/>
      <p:bldP spid="21553" grpId="0"/>
      <p:bldP spid="21555" grpId="0"/>
      <p:bldP spid="21556" grpId="0"/>
      <p:bldP spid="21558" grpId="0"/>
      <p:bldP spid="21559" grpId="0"/>
      <p:bldP spid="21560" grpId="0"/>
      <p:bldP spid="21561" grpId="0"/>
      <p:bldP spid="215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1341438"/>
            <a:ext cx="6208713" cy="576262"/>
          </a:xfrm>
          <a:noFill/>
          <a:ln/>
        </p:spPr>
        <p:txBody>
          <a:bodyPr/>
          <a:lstStyle/>
          <a:p>
            <a:r>
              <a:rPr lang="zh-CN" altLang="en-US" sz="3600">
                <a:solidFill>
                  <a:srgbClr val="FF3300"/>
                </a:solidFill>
                <a:ea typeface="华文中宋" charset="-122"/>
              </a:rPr>
              <a:t>祝同学们学习进步</a:t>
            </a:r>
          </a:p>
        </p:txBody>
      </p:sp>
      <p:sp>
        <p:nvSpPr>
          <p:cNvPr id="22531" name="WordArt 3"/>
          <p:cNvSpPr>
            <a:spLocks noChangeArrowheads="1" noChangeShapeType="1" noTextEdit="1"/>
          </p:cNvSpPr>
          <p:nvPr/>
        </p:nvSpPr>
        <p:spPr bwMode="auto">
          <a:xfrm>
            <a:off x="3276600" y="2924175"/>
            <a:ext cx="2232025" cy="10080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zh-CN" altLang="en-US" sz="80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blurRad="63500" dist="38099" dir="2700000" sy="50000" rotWithShape="0">
                    <a:srgbClr val="875B0D">
                      <a:alpha val="70000"/>
                    </a:srgbClr>
                  </a:outerShdw>
                </a:effectLst>
                <a:latin typeface="华文行楷" charset="-122"/>
                <a:ea typeface="华文行楷" charset="-122"/>
                <a:cs typeface="华文行楷" charset="-122"/>
              </a:rPr>
              <a:t>再见</a:t>
            </a:r>
          </a:p>
        </p:txBody>
      </p:sp>
    </p:spTree>
    <p:extLst>
      <p:ext uri="{BB962C8B-B14F-4D97-AF65-F5344CB8AC3E}">
        <p14:creationId xmlns:p14="http://schemas.microsoft.com/office/powerpoint/2010/main" val="11667004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683568" y="1844824"/>
            <a:ext cx="849694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金山简行楷" pitchFamily="49" charset="-122"/>
              </a:rPr>
              <a:t> </a:t>
            </a:r>
            <a:r>
              <a:rPr kumimoji="1" lang="zh-CN" altLang="en-US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金山简行楷" pitchFamily="49" charset="-122"/>
              </a:rPr>
              <a:t>  </a:t>
            </a:r>
            <a:r>
              <a:rPr kumimoji="1" lang="en-US" altLang="zh-CN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金山简行楷" pitchFamily="49" charset="-122"/>
              </a:rPr>
              <a:t> </a:t>
            </a:r>
            <a:r>
              <a:rPr kumimoji="1" lang="zh-CN" altLang="en-US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j-ea"/>
                <a:ea typeface="+mj-ea"/>
              </a:rPr>
              <a:t>命题、定理、证明</a:t>
            </a:r>
          </a:p>
        </p:txBody>
      </p:sp>
      <p:sp>
        <p:nvSpPr>
          <p:cNvPr id="4099" name="Line 4"/>
          <p:cNvSpPr>
            <a:spLocks noChangeShapeType="1"/>
          </p:cNvSpPr>
          <p:nvPr/>
        </p:nvSpPr>
        <p:spPr bwMode="auto">
          <a:xfrm>
            <a:off x="1828800" y="6629400"/>
            <a:ext cx="5486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0" name="Line 5"/>
          <p:cNvSpPr>
            <a:spLocks noChangeShapeType="1"/>
          </p:cNvSpPr>
          <p:nvPr/>
        </p:nvSpPr>
        <p:spPr bwMode="auto">
          <a:xfrm>
            <a:off x="3429000" y="3657600"/>
            <a:ext cx="1676400" cy="0"/>
          </a:xfrm>
          <a:prstGeom prst="line">
            <a:avLst/>
          </a:prstGeom>
          <a:noFill/>
          <a:ln w="9525">
            <a:solidFill>
              <a:srgbClr val="FFFF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1" name="Line 6"/>
          <p:cNvSpPr>
            <a:spLocks noChangeShapeType="1"/>
          </p:cNvSpPr>
          <p:nvPr/>
        </p:nvSpPr>
        <p:spPr bwMode="auto">
          <a:xfrm>
            <a:off x="2667000" y="4191000"/>
            <a:ext cx="32766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2" name="Line 7"/>
          <p:cNvSpPr>
            <a:spLocks noChangeShapeType="1"/>
          </p:cNvSpPr>
          <p:nvPr/>
        </p:nvSpPr>
        <p:spPr bwMode="auto">
          <a:xfrm flipV="1">
            <a:off x="1905000" y="4724400"/>
            <a:ext cx="4876800" cy="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3" name="Line 8"/>
          <p:cNvSpPr>
            <a:spLocks noChangeShapeType="1"/>
          </p:cNvSpPr>
          <p:nvPr/>
        </p:nvSpPr>
        <p:spPr bwMode="auto">
          <a:xfrm>
            <a:off x="0" y="5867400"/>
            <a:ext cx="8305800" cy="0"/>
          </a:xfrm>
          <a:prstGeom prst="line">
            <a:avLst/>
          </a:prstGeom>
          <a:noFill/>
          <a:ln w="9525">
            <a:solidFill>
              <a:srgbClr val="FF006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4" name="Line 9"/>
          <p:cNvSpPr>
            <a:spLocks noChangeShapeType="1"/>
          </p:cNvSpPr>
          <p:nvPr/>
        </p:nvSpPr>
        <p:spPr bwMode="auto">
          <a:xfrm flipH="1">
            <a:off x="2133600" y="3886200"/>
            <a:ext cx="1828800" cy="19050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5" name="Line 10"/>
          <p:cNvSpPr>
            <a:spLocks noChangeShapeType="1"/>
          </p:cNvSpPr>
          <p:nvPr/>
        </p:nvSpPr>
        <p:spPr bwMode="auto">
          <a:xfrm>
            <a:off x="4572000" y="3810000"/>
            <a:ext cx="2286000" cy="19812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6" name="Line 13"/>
          <p:cNvSpPr>
            <a:spLocks noChangeShapeType="1"/>
          </p:cNvSpPr>
          <p:nvPr/>
        </p:nvSpPr>
        <p:spPr bwMode="auto">
          <a:xfrm>
            <a:off x="4267200" y="3810000"/>
            <a:ext cx="0" cy="19812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7" name="Line 14"/>
          <p:cNvSpPr>
            <a:spLocks noChangeShapeType="1"/>
          </p:cNvSpPr>
          <p:nvPr/>
        </p:nvSpPr>
        <p:spPr bwMode="auto">
          <a:xfrm>
            <a:off x="4876800" y="3733800"/>
            <a:ext cx="3124200" cy="21336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8" name="Line 15"/>
          <p:cNvSpPr>
            <a:spLocks noChangeShapeType="1"/>
          </p:cNvSpPr>
          <p:nvPr/>
        </p:nvSpPr>
        <p:spPr bwMode="auto">
          <a:xfrm flipH="1">
            <a:off x="838200" y="3810000"/>
            <a:ext cx="2819400" cy="2057400"/>
          </a:xfrm>
          <a:prstGeom prst="line">
            <a:avLst/>
          </a:prstGeom>
          <a:noFill/>
          <a:ln w="9525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09" name="Text Box 17"/>
          <p:cNvSpPr txBox="1">
            <a:spLocks noChangeArrowheads="1"/>
          </p:cNvSpPr>
          <p:nvPr/>
        </p:nvSpPr>
        <p:spPr bwMode="auto">
          <a:xfrm>
            <a:off x="7321550" y="3022600"/>
            <a:ext cx="458788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3261892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4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4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57200" y="228600"/>
            <a:ext cx="8153400" cy="5353050"/>
            <a:chOff x="288" y="144"/>
            <a:chExt cx="5136" cy="3372"/>
          </a:xfrm>
        </p:grpSpPr>
        <p:grpSp>
          <p:nvGrpSpPr>
            <p:cNvPr id="5126" name="Group 3"/>
            <p:cNvGrpSpPr>
              <a:grpSpLocks/>
            </p:cNvGrpSpPr>
            <p:nvPr/>
          </p:nvGrpSpPr>
          <p:grpSpPr bwMode="auto">
            <a:xfrm>
              <a:off x="288" y="672"/>
              <a:ext cx="5136" cy="2844"/>
              <a:chOff x="288" y="672"/>
              <a:chExt cx="5136" cy="2844"/>
            </a:xfrm>
          </p:grpSpPr>
          <p:pic>
            <p:nvPicPr>
              <p:cNvPr id="5129" name="Picture 4" descr="灰底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2592"/>
                <a:ext cx="5136" cy="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0" name="Picture 5" descr="灰底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1440"/>
                <a:ext cx="5124" cy="1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31" name="Picture 6" descr="灰底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8" y="672"/>
                <a:ext cx="5136" cy="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7" name="AutoShape 7"/>
            <p:cNvSpPr>
              <a:spLocks noChangeArrowheads="1"/>
            </p:cNvSpPr>
            <p:nvPr/>
          </p:nvSpPr>
          <p:spPr bwMode="auto">
            <a:xfrm>
              <a:off x="1872" y="144"/>
              <a:ext cx="1824" cy="576"/>
            </a:xfrm>
            <a:prstGeom prst="bevel">
              <a:avLst>
                <a:gd name="adj" fmla="val 12500"/>
              </a:avLst>
            </a:prstGeom>
            <a:solidFill>
              <a:srgbClr val="D3D3D3"/>
            </a:solidFill>
            <a:ln>
              <a:noFill/>
            </a:ln>
            <a:effectLst>
              <a:prstShdw prst="shdw17" dist="17961" dir="13500000">
                <a:srgbClr val="7F7F7F">
                  <a:alpha val="74998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5128" name="Text Box 8"/>
            <p:cNvSpPr txBox="1">
              <a:spLocks noChangeArrowheads="1"/>
            </p:cNvSpPr>
            <p:nvPr/>
          </p:nvSpPr>
          <p:spPr bwMode="auto">
            <a:xfrm>
              <a:off x="2256" y="240"/>
              <a:ext cx="1104" cy="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4400" b="1" baseline="30000">
                  <a:solidFill>
                    <a:srgbClr val="FF0000"/>
                  </a:solidFill>
                  <a:latin typeface="隶书" charset="0"/>
                  <a:ea typeface="隶书" charset="0"/>
                </a:rPr>
                <a:t>学习目标</a:t>
              </a:r>
            </a:p>
          </p:txBody>
        </p:sp>
      </p:grp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914400" y="2819400"/>
            <a:ext cx="72739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 baseline="30000">
                <a:solidFill>
                  <a:srgbClr val="002060"/>
                </a:solidFill>
                <a:latin typeface="隶书" charset="0"/>
                <a:ea typeface="隶书" charset="0"/>
              </a:rPr>
              <a:t>2</a:t>
            </a:r>
            <a:r>
              <a:rPr kumimoji="1" lang="zh-CN" altLang="en-US" sz="3200" b="1" baseline="30000">
                <a:solidFill>
                  <a:srgbClr val="002060"/>
                </a:solidFill>
                <a:latin typeface="隶书" charset="0"/>
                <a:ea typeface="隶书" charset="0"/>
              </a:rPr>
              <a:t>、能力目标：</a:t>
            </a:r>
            <a:r>
              <a:rPr lang="zh-CN" altLang="en-US">
                <a:solidFill>
                  <a:srgbClr val="002060"/>
                </a:solidFill>
              </a:rPr>
              <a:t> </a:t>
            </a:r>
            <a:r>
              <a:rPr lang="zh-CN" altLang="en-US" sz="2400">
                <a:solidFill>
                  <a:srgbClr val="FF0000"/>
                </a:solidFill>
              </a:rPr>
              <a:t>能区分命题的题设和结论；会把一些简单命题改写成“如果</a:t>
            </a:r>
            <a:r>
              <a:rPr lang="en-US" altLang="zh-CN" sz="2400">
                <a:solidFill>
                  <a:srgbClr val="FF0000"/>
                </a:solidFill>
              </a:rPr>
              <a:t>……</a:t>
            </a:r>
            <a:r>
              <a:rPr lang="zh-CN" altLang="en-US" sz="2400">
                <a:solidFill>
                  <a:srgbClr val="FF0000"/>
                </a:solidFill>
              </a:rPr>
              <a:t>那么</a:t>
            </a:r>
            <a:r>
              <a:rPr lang="en-US" altLang="zh-CN" sz="2400">
                <a:solidFill>
                  <a:srgbClr val="FF0000"/>
                </a:solidFill>
              </a:rPr>
              <a:t>……”</a:t>
            </a:r>
            <a:r>
              <a:rPr lang="zh-CN" altLang="en-US" sz="2400">
                <a:solidFill>
                  <a:srgbClr val="FF0000"/>
                </a:solidFill>
              </a:rPr>
              <a:t>的形式</a:t>
            </a:r>
            <a:r>
              <a:rPr lang="zh-CN" altLang="en-US">
                <a:solidFill>
                  <a:srgbClr val="FF0000"/>
                </a:solidFill>
              </a:rPr>
              <a:t>。</a:t>
            </a:r>
          </a:p>
        </p:txBody>
      </p:sp>
      <p:sp>
        <p:nvSpPr>
          <p:cNvPr id="179210" name="Text Box 10"/>
          <p:cNvSpPr txBox="1">
            <a:spLocks noChangeArrowheads="1"/>
          </p:cNvSpPr>
          <p:nvPr/>
        </p:nvSpPr>
        <p:spPr bwMode="auto">
          <a:xfrm>
            <a:off x="914400" y="4495800"/>
            <a:ext cx="72009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 baseline="30000">
                <a:solidFill>
                  <a:srgbClr val="002060"/>
                </a:solidFill>
                <a:latin typeface="隶书" charset="0"/>
                <a:ea typeface="隶书" charset="0"/>
              </a:rPr>
              <a:t>3</a:t>
            </a:r>
            <a:r>
              <a:rPr kumimoji="1" lang="zh-CN" altLang="en-US" sz="3200" b="1" baseline="30000">
                <a:solidFill>
                  <a:srgbClr val="002060"/>
                </a:solidFill>
                <a:latin typeface="隶书" charset="0"/>
                <a:ea typeface="隶书" charset="0"/>
              </a:rPr>
              <a:t>、情感目标：</a:t>
            </a:r>
            <a:r>
              <a:rPr lang="zh-CN" altLang="en-US" sz="2400">
                <a:solidFill>
                  <a:srgbClr val="FF0000"/>
                </a:solidFill>
              </a:rPr>
              <a:t>初步体会合理化思想，在学习过程中培养学生敢于怀疑、大胆探索的品质。</a:t>
            </a:r>
          </a:p>
          <a:p>
            <a:pPr eaLnBrk="1" hangingPunct="1"/>
            <a:endParaRPr kumimoji="1" lang="en-US" altLang="zh-CN" sz="3200" b="1" baseline="30000">
              <a:solidFill>
                <a:srgbClr val="FF0066"/>
              </a:solidFill>
              <a:latin typeface="隶书" charset="0"/>
              <a:ea typeface="隶书" charset="0"/>
            </a:endParaRPr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914400" y="1524000"/>
            <a:ext cx="73152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 baseline="30000">
                <a:solidFill>
                  <a:srgbClr val="002060"/>
                </a:solidFill>
                <a:latin typeface="隶书" charset="0"/>
                <a:ea typeface="隶书" charset="0"/>
              </a:rPr>
              <a:t>1</a:t>
            </a:r>
            <a:r>
              <a:rPr kumimoji="1" lang="zh-CN" altLang="en-US" sz="3200" b="1" baseline="30000">
                <a:solidFill>
                  <a:srgbClr val="002060"/>
                </a:solidFill>
                <a:latin typeface="隶书" charset="0"/>
                <a:ea typeface="隶书" charset="0"/>
              </a:rPr>
              <a:t>、知识目标：</a:t>
            </a:r>
            <a:r>
              <a:rPr lang="zh-CN" altLang="en-US">
                <a:solidFill>
                  <a:srgbClr val="002060"/>
                </a:solidFill>
              </a:rPr>
              <a:t> </a:t>
            </a:r>
            <a:r>
              <a:rPr lang="zh-CN" altLang="en-US" sz="2400">
                <a:solidFill>
                  <a:srgbClr val="FF0000"/>
                </a:solidFill>
              </a:rPr>
              <a:t>了解命题、真命题、假命题、定理的含义，会区分命题的题设和结论；了解证明的意义。</a:t>
            </a:r>
            <a:endParaRPr kumimoji="1" lang="zh-CN" altLang="en-US" sz="2400" baseline="30000">
              <a:solidFill>
                <a:srgbClr val="FF0000"/>
              </a:solidFill>
              <a:latin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6095535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9" grpId="0" autoUpdateAnimBg="0"/>
      <p:bldP spid="179210" grpId="0" autoUpdateAnimBg="0"/>
      <p:bldP spid="179211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1250" name="Object 2"/>
          <p:cNvGraphicFramePr>
            <a:graphicFrameLocks noChangeAspect="1"/>
          </p:cNvGraphicFramePr>
          <p:nvPr/>
        </p:nvGraphicFramePr>
        <p:xfrm>
          <a:off x="971550" y="3933825"/>
          <a:ext cx="6705600" cy="187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2" name="Clip" r:id="rId6" imgW="971172" imgH="409307" progId="MS_ClipArt_Gallery.2">
                  <p:embed/>
                </p:oleObj>
              </mc:Choice>
              <mc:Fallback>
                <p:oleObj name="Clip" r:id="rId6" imgW="971172" imgH="409307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550" y="3933825"/>
                        <a:ext cx="6705600" cy="1871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blurRad="63500" dist="107763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1251" name="Object 3"/>
          <p:cNvGraphicFramePr>
            <a:graphicFrameLocks noChangeAspect="1"/>
          </p:cNvGraphicFramePr>
          <p:nvPr/>
        </p:nvGraphicFramePr>
        <p:xfrm>
          <a:off x="827088" y="1628775"/>
          <a:ext cx="6705600" cy="187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53" name="Clip" r:id="rId8" imgW="971172" imgH="409307" progId="MS_ClipArt_Gallery.2">
                  <p:embed/>
                </p:oleObj>
              </mc:Choice>
              <mc:Fallback>
                <p:oleObj name="Clip" r:id="rId8" imgW="971172" imgH="409307" progId="MS_ClipArt_Gallery.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1628775"/>
                        <a:ext cx="6705600" cy="1871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blurRad="63500" dist="107763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1476375" y="4292600"/>
            <a:ext cx="5791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 baseline="30000">
                <a:solidFill>
                  <a:srgbClr val="002060"/>
                </a:solidFill>
                <a:latin typeface="隶书" charset="0"/>
                <a:ea typeface="隶书" charset="0"/>
              </a:rPr>
              <a:t>学习难点：</a:t>
            </a:r>
            <a:r>
              <a:rPr kumimoji="1" lang="zh-CN" altLang="en-US" sz="2400">
                <a:solidFill>
                  <a:srgbClr val="FF3300"/>
                </a:solidFill>
                <a:latin typeface="隶书" charset="0"/>
                <a:ea typeface="隶书" charset="0"/>
              </a:rPr>
              <a:t>区分命题的题设和结论；会把一些简单命题改写成“如果</a:t>
            </a:r>
            <a:r>
              <a:rPr kumimoji="1" lang="en-US" altLang="zh-CN" sz="2400">
                <a:solidFill>
                  <a:srgbClr val="FF3300"/>
                </a:solidFill>
                <a:latin typeface="隶书" charset="0"/>
                <a:ea typeface="隶书" charset="0"/>
              </a:rPr>
              <a:t>……</a:t>
            </a:r>
            <a:r>
              <a:rPr kumimoji="1" lang="zh-CN" altLang="en-US" sz="2400">
                <a:solidFill>
                  <a:srgbClr val="FF3300"/>
                </a:solidFill>
                <a:latin typeface="隶书" charset="0"/>
                <a:ea typeface="隶书" charset="0"/>
              </a:rPr>
              <a:t>那么</a:t>
            </a:r>
            <a:r>
              <a:rPr kumimoji="1" lang="en-US" altLang="zh-CN" sz="2400">
                <a:solidFill>
                  <a:srgbClr val="FF3300"/>
                </a:solidFill>
                <a:latin typeface="隶书" charset="0"/>
                <a:ea typeface="隶书" charset="0"/>
              </a:rPr>
              <a:t>…… ”</a:t>
            </a:r>
            <a:r>
              <a:rPr kumimoji="1" lang="zh-CN" altLang="en-US" sz="2400">
                <a:solidFill>
                  <a:srgbClr val="FF3300"/>
                </a:solidFill>
                <a:latin typeface="隶书" charset="0"/>
                <a:ea typeface="隶书" charset="0"/>
              </a:rPr>
              <a:t>的形式</a:t>
            </a:r>
            <a:r>
              <a:rPr kumimoji="1" lang="en-US" altLang="zh-CN" sz="2400">
                <a:solidFill>
                  <a:srgbClr val="FF3300"/>
                </a:solidFill>
                <a:latin typeface="隶书" charset="0"/>
                <a:ea typeface="隶书" charset="0"/>
              </a:rPr>
              <a:t>.</a:t>
            </a:r>
            <a:r>
              <a:rPr kumimoji="1" lang="zh-CN" altLang="en-US" sz="2400">
                <a:solidFill>
                  <a:srgbClr val="FF3300"/>
                </a:solidFill>
                <a:latin typeface="隶书" charset="0"/>
                <a:ea typeface="隶书" charset="0"/>
              </a:rPr>
              <a:t>推理的方法和步骤</a:t>
            </a:r>
            <a:r>
              <a:rPr kumimoji="1" lang="en-US" altLang="zh-CN" sz="2400">
                <a:solidFill>
                  <a:srgbClr val="FF3300"/>
                </a:solidFill>
                <a:latin typeface="隶书" charset="0"/>
                <a:ea typeface="隶书" charset="0"/>
              </a:rPr>
              <a:t>.</a:t>
            </a:r>
            <a:endParaRPr kumimoji="1" lang="zh-CN" altLang="en-US" sz="2400">
              <a:solidFill>
                <a:srgbClr val="FF3300"/>
              </a:solidFill>
              <a:latin typeface="隶书" charset="0"/>
              <a:ea typeface="隶书" charset="0"/>
            </a:endParaRP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1258888" y="2133600"/>
            <a:ext cx="5715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 baseline="30000">
                <a:solidFill>
                  <a:srgbClr val="002060"/>
                </a:solidFill>
                <a:latin typeface="隶书" charset="0"/>
                <a:ea typeface="隶书" charset="0"/>
              </a:rPr>
              <a:t>学习重点：</a:t>
            </a:r>
            <a:r>
              <a:rPr kumimoji="1" lang="zh-CN" altLang="en-US" sz="3600" baseline="30000">
                <a:solidFill>
                  <a:srgbClr val="FF3300"/>
                </a:solidFill>
                <a:latin typeface="隶书" charset="0"/>
                <a:ea typeface="隶书" charset="0"/>
              </a:rPr>
              <a:t>命题、定理的概念；区分命题的题设和结论．了解证明的意义</a:t>
            </a:r>
            <a:r>
              <a:rPr kumimoji="1" lang="en-US" altLang="zh-CN" sz="3600" baseline="30000">
                <a:solidFill>
                  <a:srgbClr val="FF3300"/>
                </a:solidFill>
                <a:latin typeface="隶书" charset="0"/>
                <a:ea typeface="隶书" charset="0"/>
              </a:rPr>
              <a:t>.</a:t>
            </a:r>
            <a:endParaRPr kumimoji="1" lang="zh-CN" altLang="en-US" sz="3600" baseline="30000">
              <a:solidFill>
                <a:srgbClr val="FF3300"/>
              </a:solidFill>
              <a:latin typeface="隶书" charset="0"/>
              <a:ea typeface="隶书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908932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812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812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812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812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53" grpId="0" autoUpdateAnimBg="0"/>
      <p:bldP spid="181254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z="3400">
                <a:solidFill>
                  <a:schemeClr val="tx1"/>
                </a:solidFill>
              </a:rPr>
              <a:t>[</a:t>
            </a:r>
            <a:r>
              <a:rPr lang="zh-CN" altLang="en-US" sz="3400" b="1">
                <a:solidFill>
                  <a:schemeClr val="tx1"/>
                </a:solidFill>
              </a:rPr>
              <a:t>思考</a:t>
            </a:r>
            <a:r>
              <a:rPr lang="en-US" altLang="zh-CN" sz="3400">
                <a:solidFill>
                  <a:schemeClr val="tx1"/>
                </a:solidFill>
              </a:rPr>
              <a:t>]</a:t>
            </a:r>
            <a:r>
              <a:rPr lang="en-US" altLang="zh-CN" sz="3400"/>
              <a:t> </a:t>
            </a:r>
            <a:br>
              <a:rPr lang="en-US" altLang="zh-CN" sz="3400"/>
            </a:br>
            <a:endParaRPr lang="en-US" altLang="zh-CN" sz="3400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84213" y="1125538"/>
            <a:ext cx="72723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Tahoma" charset="0"/>
              </a:rPr>
              <a:t>试判断下列句子是否正确？</a:t>
            </a:r>
          </a:p>
        </p:txBody>
      </p:sp>
      <p:sp>
        <p:nvSpPr>
          <p:cNvPr id="194564" name="Rectangle 4"/>
          <p:cNvSpPr>
            <a:spLocks noChangeArrowheads="1"/>
          </p:cNvSpPr>
          <p:nvPr/>
        </p:nvSpPr>
        <p:spPr bwMode="auto">
          <a:xfrm>
            <a:off x="684213" y="1700213"/>
            <a:ext cx="52276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Tahoma" charset="0"/>
              </a:rPr>
              <a:t>（</a:t>
            </a:r>
            <a:r>
              <a:rPr kumimoji="1" lang="en-US" altLang="zh-CN" sz="2400">
                <a:latin typeface="Tahoma" charset="0"/>
              </a:rPr>
              <a:t>1</a:t>
            </a:r>
            <a:r>
              <a:rPr kumimoji="1" lang="zh-CN" altLang="en-US" sz="2400">
                <a:latin typeface="Tahoma" charset="0"/>
              </a:rPr>
              <a:t>）两条直线相交，只有一个交点。</a:t>
            </a:r>
          </a:p>
        </p:txBody>
      </p:sp>
      <p:sp>
        <p:nvSpPr>
          <p:cNvPr id="194565" name="Rectangle 5"/>
          <p:cNvSpPr>
            <a:spLocks noChangeArrowheads="1"/>
          </p:cNvSpPr>
          <p:nvPr/>
        </p:nvSpPr>
        <p:spPr bwMode="auto">
          <a:xfrm>
            <a:off x="468313" y="2205038"/>
            <a:ext cx="29797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2400">
                <a:latin typeface="Tahoma" charset="0"/>
              </a:rPr>
              <a:t>  </a:t>
            </a:r>
            <a:r>
              <a:rPr kumimoji="1" lang="zh-CN" altLang="en-US" sz="2400">
                <a:latin typeface="Tahoma" charset="0"/>
              </a:rPr>
              <a:t>（</a:t>
            </a:r>
            <a:r>
              <a:rPr kumimoji="1" lang="en-US" altLang="zh-CN" sz="2400">
                <a:latin typeface="Tahoma" charset="0"/>
              </a:rPr>
              <a:t>2</a:t>
            </a:r>
            <a:r>
              <a:rPr kumimoji="1" lang="zh-CN" altLang="en-US" sz="2400">
                <a:latin typeface="Tahoma" charset="0"/>
              </a:rPr>
              <a:t>）内错角相等。</a:t>
            </a:r>
          </a:p>
        </p:txBody>
      </p:sp>
      <p:sp>
        <p:nvSpPr>
          <p:cNvPr id="194566" name="Rectangle 6"/>
          <p:cNvSpPr>
            <a:spLocks noChangeArrowheads="1"/>
          </p:cNvSpPr>
          <p:nvPr/>
        </p:nvSpPr>
        <p:spPr bwMode="auto">
          <a:xfrm>
            <a:off x="668338" y="2708275"/>
            <a:ext cx="33988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Tahoma" charset="0"/>
              </a:rPr>
              <a:t>（</a:t>
            </a:r>
            <a:r>
              <a:rPr kumimoji="1" lang="en-US" altLang="zh-CN" sz="2400">
                <a:latin typeface="Tahoma" charset="0"/>
              </a:rPr>
              <a:t>3</a:t>
            </a:r>
            <a:r>
              <a:rPr kumimoji="1" lang="zh-CN" altLang="en-US" sz="2400">
                <a:latin typeface="Tahoma" charset="0"/>
              </a:rPr>
              <a:t>）矩形的对角线相等</a:t>
            </a:r>
          </a:p>
        </p:txBody>
      </p:sp>
      <p:sp>
        <p:nvSpPr>
          <p:cNvPr id="194567" name="Text Box 7"/>
          <p:cNvSpPr txBox="1">
            <a:spLocks noChangeArrowheads="1"/>
          </p:cNvSpPr>
          <p:nvPr/>
        </p:nvSpPr>
        <p:spPr bwMode="auto">
          <a:xfrm>
            <a:off x="682625" y="3213100"/>
            <a:ext cx="4249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Tahoma" charset="0"/>
              </a:rPr>
              <a:t>（</a:t>
            </a:r>
            <a:r>
              <a:rPr kumimoji="1" lang="en-US" altLang="zh-CN" sz="2400">
                <a:latin typeface="Tahoma" charset="0"/>
              </a:rPr>
              <a:t>4</a:t>
            </a:r>
            <a:r>
              <a:rPr kumimoji="1" lang="zh-CN" altLang="en-US" sz="2400">
                <a:latin typeface="Tahoma" charset="0"/>
              </a:rPr>
              <a:t>）如果</a:t>
            </a:r>
            <a:r>
              <a:rPr kumimoji="1" lang="en-US" altLang="zh-CN" sz="2400">
                <a:latin typeface="Tahoma" charset="0"/>
              </a:rPr>
              <a:t>a</a:t>
            </a:r>
            <a:r>
              <a:rPr kumimoji="1" lang="en-US" altLang="zh-CN" sz="2400" baseline="30000">
                <a:latin typeface="Tahoma" charset="0"/>
              </a:rPr>
              <a:t>2</a:t>
            </a:r>
            <a:r>
              <a:rPr kumimoji="1" lang="en-US" altLang="zh-CN" sz="2400">
                <a:latin typeface="Tahoma" charset="0"/>
              </a:rPr>
              <a:t>=b</a:t>
            </a:r>
            <a:r>
              <a:rPr kumimoji="1" lang="en-US" altLang="zh-CN" sz="2400" baseline="30000">
                <a:latin typeface="Tahoma" charset="0"/>
              </a:rPr>
              <a:t>2</a:t>
            </a:r>
            <a:r>
              <a:rPr kumimoji="1" lang="zh-CN" altLang="en-US" sz="2400">
                <a:latin typeface="Tahoma" charset="0"/>
              </a:rPr>
              <a:t>，那么</a:t>
            </a:r>
            <a:r>
              <a:rPr kumimoji="1" lang="en-US" altLang="zh-CN" sz="2400">
                <a:latin typeface="Tahoma" charset="0"/>
              </a:rPr>
              <a:t>a=b</a:t>
            </a:r>
          </a:p>
        </p:txBody>
      </p:sp>
      <p:sp>
        <p:nvSpPr>
          <p:cNvPr id="194568" name="Text Box 8"/>
          <p:cNvSpPr txBox="1">
            <a:spLocks noChangeArrowheads="1"/>
          </p:cNvSpPr>
          <p:nvPr/>
        </p:nvSpPr>
        <p:spPr bwMode="auto">
          <a:xfrm>
            <a:off x="684213" y="3716338"/>
            <a:ext cx="46085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Tahoma" charset="0"/>
              </a:rPr>
              <a:t>（</a:t>
            </a:r>
            <a:r>
              <a:rPr kumimoji="1" lang="en-US" altLang="zh-CN" sz="2400">
                <a:latin typeface="Tahoma" charset="0"/>
              </a:rPr>
              <a:t>5</a:t>
            </a:r>
            <a:r>
              <a:rPr kumimoji="1" lang="zh-CN" altLang="en-US" sz="2400">
                <a:latin typeface="Tahoma" charset="0"/>
              </a:rPr>
              <a:t>）经过</a:t>
            </a:r>
            <a:r>
              <a:rPr kumimoji="1" lang="en-US" altLang="zh-CN" sz="2400">
                <a:latin typeface="Tahoma" charset="0"/>
              </a:rPr>
              <a:t>1</a:t>
            </a:r>
            <a:r>
              <a:rPr kumimoji="1" lang="zh-CN" altLang="en-US" sz="2400">
                <a:latin typeface="Tahoma" charset="0"/>
              </a:rPr>
              <a:t>点确定一条直线。</a:t>
            </a:r>
          </a:p>
        </p:txBody>
      </p:sp>
      <p:sp>
        <p:nvSpPr>
          <p:cNvPr id="194569" name="Text Box 9"/>
          <p:cNvSpPr txBox="1">
            <a:spLocks noChangeArrowheads="1"/>
          </p:cNvSpPr>
          <p:nvPr/>
        </p:nvSpPr>
        <p:spPr bwMode="auto">
          <a:xfrm>
            <a:off x="684213" y="4724400"/>
            <a:ext cx="7127875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发现知识：依据所学知识可以判断（</a:t>
            </a:r>
            <a:r>
              <a:rPr kumimoji="1" lang="en-US" altLang="zh-CN" sz="2400" b="1">
                <a:solidFill>
                  <a:schemeClr val="hlink"/>
                </a:solidFill>
                <a:latin typeface="Tahoma" charset="0"/>
              </a:rPr>
              <a:t>1</a:t>
            </a: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）（</a:t>
            </a:r>
            <a:r>
              <a:rPr kumimoji="1" lang="en-US" altLang="zh-CN" sz="2400" b="1">
                <a:solidFill>
                  <a:schemeClr val="hlink"/>
                </a:solidFill>
                <a:latin typeface="Tahoma" charset="0"/>
              </a:rPr>
              <a:t>3</a:t>
            </a: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）是正确的，句子（</a:t>
            </a:r>
            <a:r>
              <a:rPr kumimoji="1" lang="en-US" altLang="zh-CN" sz="2400" b="1">
                <a:solidFill>
                  <a:schemeClr val="hlink"/>
                </a:solidFill>
                <a:latin typeface="Tahoma" charset="0"/>
              </a:rPr>
              <a:t>2</a:t>
            </a: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）（</a:t>
            </a:r>
            <a:r>
              <a:rPr kumimoji="1" lang="en-US" altLang="zh-CN" sz="2400" b="1">
                <a:solidFill>
                  <a:schemeClr val="hlink"/>
                </a:solidFill>
                <a:latin typeface="Tahoma" charset="0"/>
              </a:rPr>
              <a:t>4</a:t>
            </a: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）（</a:t>
            </a:r>
            <a:r>
              <a:rPr kumimoji="1" lang="en-US" altLang="zh-CN" sz="2400" b="1">
                <a:solidFill>
                  <a:schemeClr val="hlink"/>
                </a:solidFill>
                <a:latin typeface="Tahoma" charset="0"/>
              </a:rPr>
              <a:t>5</a:t>
            </a: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）是错误的，这几个句子的特点是可以</a:t>
            </a:r>
            <a:r>
              <a:rPr kumimoji="1" lang="zh-CN" altLang="en-US" sz="3200" b="1">
                <a:solidFill>
                  <a:srgbClr val="FF0000"/>
                </a:solidFill>
                <a:latin typeface="Tahoma" charset="0"/>
              </a:rPr>
              <a:t>判断</a:t>
            </a: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一件事情的正确或错误，这样的句子就是</a:t>
            </a:r>
            <a:r>
              <a:rPr kumimoji="1" lang="zh-CN" altLang="en-US" sz="3200" b="1">
                <a:solidFill>
                  <a:srgbClr val="FF0000"/>
                </a:solidFill>
                <a:latin typeface="Tahoma" charset="0"/>
              </a:rPr>
              <a:t>命题</a:t>
            </a:r>
            <a:r>
              <a:rPr kumimoji="1" lang="zh-CN" altLang="en-US" sz="2400" b="1">
                <a:solidFill>
                  <a:schemeClr val="hlink"/>
                </a:solidFill>
                <a:latin typeface="Tahoma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3187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94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94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94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4" grpId="0"/>
      <p:bldP spid="194565" grpId="0"/>
      <p:bldP spid="194566" grpId="0"/>
      <p:bldP spid="194567" grpId="0"/>
      <p:bldP spid="194568" grpId="0"/>
      <p:bldP spid="19456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1989138"/>
            <a:ext cx="7772400" cy="1143000"/>
          </a:xfrm>
        </p:spPr>
        <p:txBody>
          <a:bodyPr/>
          <a:lstStyle/>
          <a:p>
            <a:pPr eaLnBrk="1" hangingPunct="1"/>
            <a:r>
              <a:rPr lang="zh-CN" altLang="en-US" sz="3400">
                <a:solidFill>
                  <a:srgbClr val="FF0066"/>
                </a:solidFill>
              </a:rPr>
              <a:t>命题：</a:t>
            </a:r>
            <a:br>
              <a:rPr lang="zh-CN" altLang="en-US" sz="3400">
                <a:solidFill>
                  <a:srgbClr val="FF0066"/>
                </a:solidFill>
              </a:rPr>
            </a:br>
            <a:r>
              <a:rPr lang="zh-CN" altLang="en-US" sz="3400">
                <a:solidFill>
                  <a:srgbClr val="FF0066"/>
                </a:solidFill>
              </a:rPr>
              <a:t>判断正确或者错误的句子叫做命题，正确的命题称为</a:t>
            </a:r>
            <a:r>
              <a:rPr lang="zh-CN" altLang="en-US" sz="3400" i="1" u="sng">
                <a:solidFill>
                  <a:schemeClr val="tx1"/>
                </a:solidFill>
              </a:rPr>
              <a:t>真</a:t>
            </a:r>
            <a:r>
              <a:rPr lang="zh-CN" altLang="en-US" sz="3400" u="sng">
                <a:solidFill>
                  <a:schemeClr val="tx1"/>
                </a:solidFill>
              </a:rPr>
              <a:t>命题</a:t>
            </a:r>
            <a:r>
              <a:rPr lang="zh-CN" altLang="en-US" sz="3400">
                <a:solidFill>
                  <a:srgbClr val="FF0066"/>
                </a:solidFill>
              </a:rPr>
              <a:t>，错误的命题称为</a:t>
            </a:r>
            <a:r>
              <a:rPr lang="zh-CN" altLang="en-US" sz="3400" i="1" u="sng">
                <a:solidFill>
                  <a:schemeClr val="tx1"/>
                </a:solidFill>
              </a:rPr>
              <a:t>假</a:t>
            </a:r>
            <a:r>
              <a:rPr lang="zh-CN" altLang="en-US" sz="3400" u="sng">
                <a:solidFill>
                  <a:schemeClr val="tx1"/>
                </a:solidFill>
              </a:rPr>
              <a:t>命题</a:t>
            </a:r>
            <a:r>
              <a:rPr lang="zh-CN" altLang="en-US" sz="3400">
                <a:solidFill>
                  <a:srgbClr val="FF0066"/>
                </a:solidFill>
              </a:rPr>
              <a:t>。</a:t>
            </a:r>
            <a:br>
              <a:rPr lang="zh-CN" altLang="en-US" sz="3400">
                <a:solidFill>
                  <a:srgbClr val="FF0066"/>
                </a:solidFill>
              </a:rPr>
            </a:br>
            <a:endParaRPr lang="zh-CN" altLang="en-US" sz="3400">
              <a:solidFill>
                <a:srgbClr val="FF0066"/>
              </a:solidFill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2124075" y="422116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1908175" y="4149725"/>
            <a:ext cx="56880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b="1">
                <a:solidFill>
                  <a:srgbClr val="EB0A05"/>
                </a:solidFill>
              </a:rPr>
              <a:t>反之，如果一个句子没有对某一件事情作出任何判断，那么它就不是命题。</a:t>
            </a: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1403350" y="5229225"/>
            <a:ext cx="6048375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b="1">
                <a:solidFill>
                  <a:srgbClr val="0C0D1A"/>
                </a:solidFill>
              </a:rPr>
              <a:t>例如：</a:t>
            </a:r>
          </a:p>
          <a:p>
            <a:pPr eaLnBrk="1" hangingPunct="1"/>
            <a:r>
              <a:rPr kumimoji="1" lang="zh-CN" altLang="en-US" b="1">
                <a:solidFill>
                  <a:srgbClr val="0C0D1A"/>
                </a:solidFill>
              </a:rPr>
              <a:t>（</a:t>
            </a:r>
            <a:r>
              <a:rPr kumimoji="1" lang="en-US" altLang="zh-CN" b="1">
                <a:solidFill>
                  <a:srgbClr val="0C0D1A"/>
                </a:solidFill>
              </a:rPr>
              <a:t>1</a:t>
            </a:r>
            <a:r>
              <a:rPr kumimoji="1" lang="zh-CN" altLang="en-US" b="1">
                <a:solidFill>
                  <a:srgbClr val="0C0D1A"/>
                </a:solidFill>
              </a:rPr>
              <a:t>）你喜欢数学吗？</a:t>
            </a:r>
          </a:p>
          <a:p>
            <a:pPr eaLnBrk="1" hangingPunct="1"/>
            <a:r>
              <a:rPr kumimoji="1" lang="zh-CN" altLang="en-US" b="1">
                <a:solidFill>
                  <a:srgbClr val="0C0D1A"/>
                </a:solidFill>
              </a:rPr>
              <a:t>（</a:t>
            </a:r>
            <a:r>
              <a:rPr kumimoji="1" lang="en-US" altLang="zh-CN" b="1">
                <a:solidFill>
                  <a:srgbClr val="0C0D1A"/>
                </a:solidFill>
              </a:rPr>
              <a:t>2</a:t>
            </a:r>
            <a:r>
              <a:rPr kumimoji="1" lang="zh-CN" altLang="en-US" b="1">
                <a:solidFill>
                  <a:srgbClr val="0C0D1A"/>
                </a:solidFill>
              </a:rPr>
              <a:t>）做线段</a:t>
            </a:r>
            <a:r>
              <a:rPr kumimoji="1" lang="en-US" altLang="zh-CN" b="1">
                <a:solidFill>
                  <a:srgbClr val="0C0D1A"/>
                </a:solidFill>
              </a:rPr>
              <a:t>AB=CD</a:t>
            </a:r>
          </a:p>
          <a:p>
            <a:pPr eaLnBrk="1" hangingPunct="1">
              <a:spcBef>
                <a:spcPct val="50000"/>
              </a:spcBef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940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autoUpdateAnimBg="0"/>
      <p:bldP spid="196611" grpId="0" autoUpdateAnimBg="0"/>
      <p:bldP spid="196612" grpId="0" autoUpdateAnimBg="0"/>
      <p:bldP spid="196613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ChangeArrowheads="1"/>
          </p:cNvSpPr>
          <p:nvPr/>
        </p:nvSpPr>
        <p:spPr bwMode="auto">
          <a:xfrm>
            <a:off x="684213" y="549275"/>
            <a:ext cx="8064500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kumimoji="1" lang="en-US" altLang="zh-CN" sz="3200" b="1">
                <a:latin typeface="Times New Roman" charset="0"/>
                <a:ea typeface="黑体" charset="-122"/>
              </a:rPr>
              <a:t>        </a:t>
            </a:r>
            <a:r>
              <a:rPr kumimoji="1" lang="zh-CN" altLang="en-US" sz="3200" b="1">
                <a:latin typeface="Times New Roman" charset="0"/>
                <a:ea typeface="黑体" charset="-122"/>
              </a:rPr>
              <a:t>下列句子哪些是命题？是命题的，指出</a:t>
            </a:r>
          </a:p>
          <a:p>
            <a:pPr eaLnBrk="1" hangingPunct="1">
              <a:spcBef>
                <a:spcPct val="20000"/>
              </a:spcBef>
            </a:pPr>
            <a:r>
              <a:rPr kumimoji="1" lang="zh-CN" altLang="en-US" sz="3200" b="1">
                <a:latin typeface="Times New Roman" charset="0"/>
                <a:ea typeface="黑体" charset="-122"/>
              </a:rPr>
              <a:t>是真命题还是假命题？</a:t>
            </a:r>
          </a:p>
        </p:txBody>
      </p:sp>
      <p:sp>
        <p:nvSpPr>
          <p:cNvPr id="198659" name="Rectangle 3"/>
          <p:cNvSpPr>
            <a:spLocks noChangeArrowheads="1"/>
          </p:cNvSpPr>
          <p:nvPr/>
        </p:nvSpPr>
        <p:spPr bwMode="auto">
          <a:xfrm>
            <a:off x="323850" y="1773238"/>
            <a:ext cx="6099175" cy="447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1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猪有四只脚；</a:t>
            </a: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2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三角形两边之和大于第三边；</a:t>
            </a: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3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画一条曲线；</a:t>
            </a: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4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四边形都是菱形；</a:t>
            </a: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5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GB" sz="2800" b="1">
                <a:latin typeface="Tahoma" charset="0"/>
                <a:ea typeface="黑体" charset="-122"/>
              </a:rPr>
              <a:t>你的作业做完了吗？</a:t>
            </a:r>
            <a:r>
              <a:rPr kumimoji="1" lang="zh-CN" altLang="en-US" sz="2400" b="1">
                <a:latin typeface="Tahoma" charset="0"/>
              </a:rPr>
              <a:t> </a:t>
            </a:r>
            <a:endParaRPr kumimoji="1" lang="zh-CN" altLang="en-US" sz="3200" b="1">
              <a:solidFill>
                <a:srgbClr val="0000FF"/>
              </a:solidFill>
              <a:latin typeface="Times New Roman" charset="0"/>
              <a:ea typeface="黑体" charset="-122"/>
            </a:endParaRP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6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同位角相等，两直线平行；</a:t>
            </a: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7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对顶角相等；</a:t>
            </a: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8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多边形的内角和等于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180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度；</a:t>
            </a:r>
          </a:p>
          <a:p>
            <a:pPr eaLnBrk="1" hangingPunct="1"/>
            <a:r>
              <a:rPr kumimoji="1"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9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、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过点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P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做线段</a:t>
            </a:r>
            <a:r>
              <a:rPr kumimoji="1" lang="en-US" altLang="zh-CN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MN</a:t>
            </a:r>
            <a:r>
              <a:rPr kumimoji="1" lang="zh-CN" altLang="en-US" sz="3200" b="1">
                <a:solidFill>
                  <a:srgbClr val="0000FF"/>
                </a:solidFill>
                <a:latin typeface="Times New Roman" charset="0"/>
                <a:ea typeface="黑体" charset="-122"/>
              </a:rPr>
              <a:t>的垂线。</a:t>
            </a:r>
          </a:p>
        </p:txBody>
      </p:sp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144463" y="-26988"/>
            <a:ext cx="1547812" cy="102870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kern="10">
                <a:ln w="9525" cap="sq">
                  <a:solidFill>
                    <a:srgbClr val="CC99FF"/>
                  </a:solidFill>
                  <a:round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blurRad="63500" dist="53882" dir="2700000" algn="ctr" rotWithShape="0">
                    <a:srgbClr val="9999FF">
                      <a:alpha val="74998"/>
                    </a:srgbClr>
                  </a:outerShdw>
                </a:effectLst>
                <a:latin typeface="宋体" charset="-122"/>
                <a:cs typeface="宋体" charset="-122"/>
              </a:rPr>
              <a:t>练一练</a:t>
            </a:r>
          </a:p>
        </p:txBody>
      </p:sp>
      <p:sp>
        <p:nvSpPr>
          <p:cNvPr id="198661" name="Text Box 5"/>
          <p:cNvSpPr txBox="1">
            <a:spLocks noChangeArrowheads="1"/>
          </p:cNvSpPr>
          <p:nvPr/>
        </p:nvSpPr>
        <p:spPr bwMode="auto">
          <a:xfrm>
            <a:off x="4229100" y="1741488"/>
            <a:ext cx="53975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是</a:t>
            </a:r>
          </a:p>
        </p:txBody>
      </p:sp>
      <p:sp>
        <p:nvSpPr>
          <p:cNvPr id="198662" name="Text Box 6"/>
          <p:cNvSpPr txBox="1">
            <a:spLocks noChangeArrowheads="1"/>
          </p:cNvSpPr>
          <p:nvPr/>
        </p:nvSpPr>
        <p:spPr bwMode="auto">
          <a:xfrm>
            <a:off x="5651500" y="1773238"/>
            <a:ext cx="1255713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真命题</a:t>
            </a:r>
          </a:p>
        </p:txBody>
      </p:sp>
      <p:sp>
        <p:nvSpPr>
          <p:cNvPr id="198663" name="Text Box 7"/>
          <p:cNvSpPr txBox="1">
            <a:spLocks noChangeArrowheads="1"/>
          </p:cNvSpPr>
          <p:nvPr/>
        </p:nvSpPr>
        <p:spPr bwMode="auto">
          <a:xfrm>
            <a:off x="4067175" y="2708275"/>
            <a:ext cx="898525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不是</a:t>
            </a:r>
          </a:p>
        </p:txBody>
      </p:sp>
      <p:sp>
        <p:nvSpPr>
          <p:cNvPr id="198664" name="Text Box 8"/>
          <p:cNvSpPr txBox="1">
            <a:spLocks noChangeArrowheads="1"/>
          </p:cNvSpPr>
          <p:nvPr/>
        </p:nvSpPr>
        <p:spPr bwMode="auto">
          <a:xfrm>
            <a:off x="6516688" y="2276475"/>
            <a:ext cx="53975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是</a:t>
            </a:r>
          </a:p>
        </p:txBody>
      </p:sp>
      <p:sp>
        <p:nvSpPr>
          <p:cNvPr id="198665" name="Text Box 9"/>
          <p:cNvSpPr txBox="1">
            <a:spLocks noChangeArrowheads="1"/>
          </p:cNvSpPr>
          <p:nvPr/>
        </p:nvSpPr>
        <p:spPr bwMode="auto">
          <a:xfrm>
            <a:off x="7740650" y="2276475"/>
            <a:ext cx="1154113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真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命题</a:t>
            </a:r>
          </a:p>
        </p:txBody>
      </p:sp>
      <p:sp>
        <p:nvSpPr>
          <p:cNvPr id="198666" name="Text Box 10"/>
          <p:cNvSpPr txBox="1">
            <a:spLocks noChangeArrowheads="1"/>
          </p:cNvSpPr>
          <p:nvPr/>
        </p:nvSpPr>
        <p:spPr bwMode="auto">
          <a:xfrm>
            <a:off x="4716463" y="3213100"/>
            <a:ext cx="53975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是</a:t>
            </a:r>
          </a:p>
        </p:txBody>
      </p:sp>
      <p:sp>
        <p:nvSpPr>
          <p:cNvPr id="198667" name="Text Box 11"/>
          <p:cNvSpPr txBox="1">
            <a:spLocks noChangeArrowheads="1"/>
          </p:cNvSpPr>
          <p:nvPr/>
        </p:nvSpPr>
        <p:spPr bwMode="auto">
          <a:xfrm>
            <a:off x="6084888" y="3213100"/>
            <a:ext cx="1154112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假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命题</a:t>
            </a:r>
          </a:p>
        </p:txBody>
      </p:sp>
      <p:sp>
        <p:nvSpPr>
          <p:cNvPr id="198668" name="Text Box 12"/>
          <p:cNvSpPr txBox="1">
            <a:spLocks noChangeArrowheads="1"/>
          </p:cNvSpPr>
          <p:nvPr/>
        </p:nvSpPr>
        <p:spPr bwMode="auto">
          <a:xfrm>
            <a:off x="4284663" y="3716338"/>
            <a:ext cx="898525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不是</a:t>
            </a:r>
          </a:p>
        </p:txBody>
      </p:sp>
      <p:sp>
        <p:nvSpPr>
          <p:cNvPr id="198669" name="Text Box 13"/>
          <p:cNvSpPr txBox="1">
            <a:spLocks noChangeArrowheads="1"/>
          </p:cNvSpPr>
          <p:nvPr/>
        </p:nvSpPr>
        <p:spPr bwMode="auto">
          <a:xfrm>
            <a:off x="5943600" y="4267200"/>
            <a:ext cx="53975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是</a:t>
            </a:r>
          </a:p>
        </p:txBody>
      </p:sp>
      <p:sp>
        <p:nvSpPr>
          <p:cNvPr id="198670" name="Text Box 14"/>
          <p:cNvSpPr txBox="1">
            <a:spLocks noChangeArrowheads="1"/>
          </p:cNvSpPr>
          <p:nvPr/>
        </p:nvSpPr>
        <p:spPr bwMode="auto">
          <a:xfrm>
            <a:off x="6705600" y="4267200"/>
            <a:ext cx="1154113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真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命题</a:t>
            </a:r>
          </a:p>
        </p:txBody>
      </p:sp>
      <p:sp>
        <p:nvSpPr>
          <p:cNvPr id="198671" name="Text Box 15"/>
          <p:cNvSpPr txBox="1">
            <a:spLocks noChangeArrowheads="1"/>
          </p:cNvSpPr>
          <p:nvPr/>
        </p:nvSpPr>
        <p:spPr bwMode="auto">
          <a:xfrm>
            <a:off x="3995738" y="4673600"/>
            <a:ext cx="53975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是</a:t>
            </a:r>
          </a:p>
        </p:txBody>
      </p:sp>
      <p:sp>
        <p:nvSpPr>
          <p:cNvPr id="198672" name="Text Box 16"/>
          <p:cNvSpPr txBox="1">
            <a:spLocks noChangeArrowheads="1"/>
          </p:cNvSpPr>
          <p:nvPr/>
        </p:nvSpPr>
        <p:spPr bwMode="auto">
          <a:xfrm>
            <a:off x="5364163" y="4724400"/>
            <a:ext cx="1154112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真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命题</a:t>
            </a:r>
          </a:p>
        </p:txBody>
      </p:sp>
      <p:sp>
        <p:nvSpPr>
          <p:cNvPr id="198673" name="Text Box 17"/>
          <p:cNvSpPr txBox="1">
            <a:spLocks noChangeArrowheads="1"/>
          </p:cNvSpPr>
          <p:nvPr/>
        </p:nvSpPr>
        <p:spPr bwMode="auto">
          <a:xfrm>
            <a:off x="6156325" y="5176838"/>
            <a:ext cx="539750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是</a:t>
            </a:r>
          </a:p>
        </p:txBody>
      </p:sp>
      <p:sp>
        <p:nvSpPr>
          <p:cNvPr id="198674" name="Text Box 18"/>
          <p:cNvSpPr txBox="1">
            <a:spLocks noChangeArrowheads="1"/>
          </p:cNvSpPr>
          <p:nvPr/>
        </p:nvSpPr>
        <p:spPr bwMode="auto">
          <a:xfrm>
            <a:off x="7019925" y="5157788"/>
            <a:ext cx="1154113" cy="5191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假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命题</a:t>
            </a:r>
          </a:p>
        </p:txBody>
      </p:sp>
      <p:sp>
        <p:nvSpPr>
          <p:cNvPr id="198675" name="Text Box 19"/>
          <p:cNvSpPr txBox="1">
            <a:spLocks noChangeArrowheads="1"/>
          </p:cNvSpPr>
          <p:nvPr/>
        </p:nvSpPr>
        <p:spPr bwMode="auto">
          <a:xfrm>
            <a:off x="5651500" y="5661025"/>
            <a:ext cx="898525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宋体" pitchFamily="2" charset="-122"/>
              </a:rPr>
              <a:t>不是</a:t>
            </a:r>
          </a:p>
        </p:txBody>
      </p:sp>
    </p:spTree>
    <p:extLst>
      <p:ext uri="{BB962C8B-B14F-4D97-AF65-F5344CB8AC3E}">
        <p14:creationId xmlns:p14="http://schemas.microsoft.com/office/powerpoint/2010/main" val="124858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98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98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8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8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8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8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8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8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8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8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8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8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8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8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8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8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8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8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8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8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9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9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58" grpId="0" autoUpdateAnimBg="0"/>
      <p:bldP spid="198659" grpId="0" autoUpdateAnimBg="0"/>
      <p:bldP spid="198661" grpId="0"/>
      <p:bldP spid="198662" grpId="0"/>
      <p:bldP spid="198663" grpId="0"/>
      <p:bldP spid="198664" grpId="0"/>
      <p:bldP spid="198665" grpId="0"/>
      <p:bldP spid="198666" grpId="0"/>
      <p:bldP spid="198667" grpId="0"/>
      <p:bldP spid="198668" grpId="0"/>
      <p:bldP spid="198669" grpId="0"/>
      <p:bldP spid="198670" grpId="0"/>
      <p:bldP spid="198671" grpId="0"/>
      <p:bldP spid="198672" grpId="0"/>
      <p:bldP spid="198673" grpId="0"/>
      <p:bldP spid="198674" grpId="0"/>
      <p:bldP spid="19867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396413" cy="4221163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zh-CN" altLang="en-GB" sz="2800" b="1">
                <a:solidFill>
                  <a:srgbClr val="0C0D1A"/>
                </a:solidFill>
              </a:rPr>
              <a:t>    </a:t>
            </a:r>
            <a:r>
              <a:rPr lang="zh-CN" altLang="en-GB" sz="2800" b="1">
                <a:solidFill>
                  <a:srgbClr val="0000F1"/>
                </a:solidFill>
              </a:rPr>
              <a:t>观察下列命题，你能发现这些命题有什么共同的结构特征？与同样交流</a:t>
            </a:r>
            <a:r>
              <a:rPr lang="zh-CN" altLang="en-GB" sz="2800" b="1">
                <a:solidFill>
                  <a:srgbClr val="0C0D1A"/>
                </a:solidFill>
              </a:rPr>
              <a:t>。</a:t>
            </a:r>
          </a:p>
          <a:p>
            <a:pPr eaLnBrk="1" hangingPunct="1">
              <a:buFont typeface="Wingdings" charset="2"/>
              <a:buNone/>
            </a:pPr>
            <a:r>
              <a:rPr lang="zh-CN" altLang="en-GB" sz="2800" b="1"/>
              <a:t>    （</a:t>
            </a:r>
            <a:r>
              <a:rPr lang="en-GB" altLang="zh-CN" sz="2800" b="1"/>
              <a:t>1</a:t>
            </a:r>
            <a:r>
              <a:rPr lang="zh-CN" altLang="en-GB" sz="2800" b="1"/>
              <a:t>）</a:t>
            </a:r>
            <a:r>
              <a:rPr lang="zh-CN" altLang="en-GB" sz="2800" b="1">
                <a:solidFill>
                  <a:srgbClr val="EB0A0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如果</a:t>
            </a:r>
            <a:r>
              <a:rPr lang="zh-CN" altLang="en-GB" sz="2800" b="1"/>
              <a:t>两个三角形的三条边相等，</a:t>
            </a:r>
            <a:r>
              <a:rPr lang="zh-CN" altLang="en-GB" sz="2800" b="1">
                <a:solidFill>
                  <a:srgbClr val="EB0A05"/>
                </a:solidFill>
              </a:rPr>
              <a:t>那么</a:t>
            </a:r>
          </a:p>
          <a:p>
            <a:pPr eaLnBrk="1" hangingPunct="1">
              <a:buFont typeface="Wingdings" charset="2"/>
              <a:buNone/>
            </a:pPr>
            <a:r>
              <a:rPr lang="zh-CN" altLang="en-GB" sz="2800" b="1"/>
              <a:t>         这两个三角形全等；</a:t>
            </a:r>
          </a:p>
          <a:p>
            <a:pPr eaLnBrk="1" hangingPunct="1">
              <a:buFont typeface="Wingdings" charset="2"/>
              <a:buNone/>
            </a:pPr>
            <a:r>
              <a:rPr lang="zh-CN" altLang="en-GB" sz="2800" b="1"/>
              <a:t>   （</a:t>
            </a:r>
            <a:r>
              <a:rPr lang="en-GB" altLang="zh-CN" sz="2800" b="1"/>
              <a:t>2</a:t>
            </a:r>
            <a:r>
              <a:rPr lang="zh-CN" altLang="en-GB" sz="2800" b="1"/>
              <a:t>）</a:t>
            </a:r>
            <a:r>
              <a:rPr lang="zh-CN" altLang="en-GB" sz="2800" b="1">
                <a:solidFill>
                  <a:srgbClr val="EB0A05"/>
                </a:solidFill>
              </a:rPr>
              <a:t>如果</a:t>
            </a:r>
            <a:r>
              <a:rPr lang="zh-CN" altLang="en-GB" sz="2800" b="1"/>
              <a:t>一个三角形是等腰三角形，</a:t>
            </a:r>
            <a:r>
              <a:rPr lang="zh-CN" altLang="en-GB" sz="2800" b="1">
                <a:solidFill>
                  <a:srgbClr val="EB0A05"/>
                </a:solidFill>
              </a:rPr>
              <a:t>那么</a:t>
            </a:r>
          </a:p>
          <a:p>
            <a:pPr eaLnBrk="1" hangingPunct="1">
              <a:buFont typeface="Wingdings" charset="2"/>
              <a:buNone/>
            </a:pPr>
            <a:r>
              <a:rPr lang="zh-CN" altLang="en-GB" sz="2800" b="1"/>
              <a:t>          这个三角形的两个底角相等；</a:t>
            </a:r>
          </a:p>
          <a:p>
            <a:pPr eaLnBrk="1" hangingPunct="1">
              <a:buFont typeface="Wingdings" charset="2"/>
              <a:buNone/>
            </a:pPr>
            <a:r>
              <a:rPr lang="zh-CN" altLang="en-GB" sz="2800" b="1"/>
              <a:t>   （</a:t>
            </a:r>
            <a:r>
              <a:rPr lang="en-GB" altLang="zh-CN" sz="2800" b="1"/>
              <a:t>3</a:t>
            </a:r>
            <a:r>
              <a:rPr lang="zh-CN" altLang="en-GB" sz="2800" b="1"/>
              <a:t>）</a:t>
            </a:r>
            <a:r>
              <a:rPr lang="zh-CN" altLang="en-GB" sz="2800" b="1">
                <a:solidFill>
                  <a:srgbClr val="EB0A05"/>
                </a:solidFill>
              </a:rPr>
              <a:t>如果</a:t>
            </a:r>
            <a:r>
              <a:rPr lang="zh-CN" altLang="en-GB" sz="2800" b="1"/>
              <a:t>一个四边形的对角线相等，</a:t>
            </a:r>
            <a:r>
              <a:rPr lang="zh-CN" altLang="en-GB" sz="2800" b="1">
                <a:solidFill>
                  <a:srgbClr val="EB0A05"/>
                </a:solidFill>
              </a:rPr>
              <a:t>那么</a:t>
            </a:r>
          </a:p>
          <a:p>
            <a:pPr eaLnBrk="1" hangingPunct="1">
              <a:buFont typeface="Wingdings" charset="2"/>
              <a:buNone/>
            </a:pPr>
            <a:r>
              <a:rPr lang="zh-CN" altLang="en-GB" sz="2800" b="1"/>
              <a:t>         这个四边形是矩形；</a:t>
            </a:r>
          </a:p>
        </p:txBody>
      </p:sp>
      <p:sp>
        <p:nvSpPr>
          <p:cNvPr id="200707" name="Text Box 3"/>
          <p:cNvSpPr txBox="1">
            <a:spLocks noChangeArrowheads="1"/>
          </p:cNvSpPr>
          <p:nvPr/>
        </p:nvSpPr>
        <p:spPr bwMode="auto">
          <a:xfrm>
            <a:off x="395288" y="4076700"/>
            <a:ext cx="70754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800" b="1">
                <a:latin typeface="Tahoma" charset="0"/>
              </a:rPr>
              <a:t>命题是由</a:t>
            </a:r>
            <a:r>
              <a:rPr kumimoji="1" lang="zh-CN" altLang="en-US" sz="2800" b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题设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（或条件）和</a:t>
            </a:r>
            <a:r>
              <a:rPr kumimoji="1" lang="zh-CN" altLang="en-US" sz="2800" b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结论</a:t>
            </a:r>
            <a:r>
              <a:rPr kumimoji="1" lang="zh-CN" altLang="en-US" sz="2800" b="1">
                <a:latin typeface="Tahoma" charset="0"/>
              </a:rPr>
              <a:t>两部分组成 </a:t>
            </a:r>
          </a:p>
        </p:txBody>
      </p:sp>
      <p:sp>
        <p:nvSpPr>
          <p:cNvPr id="200708" name="Rectangle 4"/>
          <p:cNvSpPr>
            <a:spLocks noChangeArrowheads="1"/>
          </p:cNvSpPr>
          <p:nvPr/>
        </p:nvSpPr>
        <p:spPr bwMode="auto">
          <a:xfrm>
            <a:off x="896938" y="4419600"/>
            <a:ext cx="51228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b="1">
                <a:solidFill>
                  <a:srgbClr val="FF0066"/>
                </a:solidFill>
                <a:latin typeface="Tahoma" charset="0"/>
              </a:rPr>
              <a:t>题设</a:t>
            </a:r>
            <a:r>
              <a:rPr kumimoji="1" lang="zh-CN" altLang="en-US" b="1">
                <a:latin typeface="Tahoma" charset="0"/>
              </a:rPr>
              <a:t>是已知事项，</a:t>
            </a:r>
            <a:r>
              <a:rPr kumimoji="1" lang="zh-CN" altLang="en-US" b="1">
                <a:solidFill>
                  <a:srgbClr val="FF0066"/>
                </a:solidFill>
                <a:latin typeface="Tahoma" charset="0"/>
              </a:rPr>
              <a:t>结论</a:t>
            </a:r>
            <a:r>
              <a:rPr kumimoji="1" lang="zh-CN" altLang="en-US" b="1">
                <a:latin typeface="Tahoma" charset="0"/>
              </a:rPr>
              <a:t>是由已知事项推出的事项</a:t>
            </a:r>
            <a:r>
              <a:rPr kumimoji="1" lang="zh-CN" altLang="en-US" sz="2800" b="1">
                <a:latin typeface="Tahoma" charset="0"/>
              </a:rPr>
              <a:t> </a:t>
            </a:r>
          </a:p>
        </p:txBody>
      </p:sp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333375" y="5133975"/>
            <a:ext cx="8847138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latin typeface="Tahoma" charset="0"/>
              </a:rPr>
              <a:t>用</a:t>
            </a:r>
            <a:r>
              <a:rPr kumimoji="1" lang="zh-CN" altLang="en-US" sz="2400" b="1">
                <a:latin typeface="Times New Roman" charset="0"/>
              </a:rPr>
              <a:t>“</a:t>
            </a:r>
            <a:r>
              <a:rPr kumimoji="1" lang="zh-CN" altLang="en-US" sz="2400" b="1">
                <a:solidFill>
                  <a:srgbClr val="FF0066"/>
                </a:solidFill>
                <a:latin typeface="Tahoma" charset="0"/>
              </a:rPr>
              <a:t>如果</a:t>
            </a:r>
            <a:r>
              <a:rPr kumimoji="1" lang="zh-CN" altLang="en-US" sz="2400" b="1">
                <a:latin typeface="Times New Roman" charset="0"/>
              </a:rPr>
              <a:t>”</a:t>
            </a:r>
            <a:r>
              <a:rPr kumimoji="1" lang="zh-CN" altLang="en-US" sz="2400" b="1">
                <a:latin typeface="Tahoma" charset="0"/>
              </a:rPr>
              <a:t>开始的部分</a:t>
            </a:r>
            <a:r>
              <a:rPr kumimoji="1" lang="zh-CN" altLang="en-US" sz="2400" b="1">
                <a:solidFill>
                  <a:srgbClr val="FF0066"/>
                </a:solidFill>
                <a:latin typeface="Tahoma" charset="0"/>
              </a:rPr>
              <a:t>是题设</a:t>
            </a:r>
            <a:r>
              <a:rPr kumimoji="1" lang="zh-CN" altLang="en-US" sz="2400" b="1">
                <a:latin typeface="Tahoma" charset="0"/>
              </a:rPr>
              <a:t>，用</a:t>
            </a:r>
            <a:r>
              <a:rPr kumimoji="1" lang="zh-CN" altLang="en-US" sz="2400" b="1">
                <a:latin typeface="Times New Roman" charset="0"/>
              </a:rPr>
              <a:t>“</a:t>
            </a:r>
            <a:r>
              <a:rPr kumimoji="1" lang="zh-CN" altLang="en-US" sz="2400" b="1">
                <a:solidFill>
                  <a:srgbClr val="FF0066"/>
                </a:solidFill>
                <a:latin typeface="Tahoma" charset="0"/>
              </a:rPr>
              <a:t>那么</a:t>
            </a:r>
            <a:r>
              <a:rPr kumimoji="1" lang="zh-CN" altLang="en-US" sz="2400" b="1">
                <a:latin typeface="Times New Roman" charset="0"/>
              </a:rPr>
              <a:t>”</a:t>
            </a:r>
            <a:r>
              <a:rPr kumimoji="1" lang="zh-CN" altLang="en-US" sz="2400" b="1">
                <a:latin typeface="Tahoma" charset="0"/>
              </a:rPr>
              <a:t>开始的部分</a:t>
            </a:r>
            <a:r>
              <a:rPr kumimoji="1" lang="zh-CN" altLang="en-US" sz="2400" b="1">
                <a:solidFill>
                  <a:srgbClr val="FF0066"/>
                </a:solidFill>
                <a:latin typeface="Tahoma" charset="0"/>
              </a:rPr>
              <a:t>是结论</a:t>
            </a:r>
            <a:r>
              <a:rPr kumimoji="1" lang="zh-CN" altLang="en-US" sz="2400" b="1">
                <a:latin typeface="Tahoma" charset="0"/>
              </a:rPr>
              <a:t>．</a:t>
            </a:r>
          </a:p>
        </p:txBody>
      </p:sp>
      <p:sp>
        <p:nvSpPr>
          <p:cNvPr id="200710" name="Rectangle 6"/>
          <p:cNvSpPr>
            <a:spLocks noChangeArrowheads="1"/>
          </p:cNvSpPr>
          <p:nvPr/>
        </p:nvSpPr>
        <p:spPr bwMode="auto">
          <a:xfrm>
            <a:off x="376238" y="5638800"/>
            <a:ext cx="90725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b="1">
                <a:latin typeface="Tahoma" charset="0"/>
              </a:rPr>
              <a:t>例如，在命题（</a:t>
            </a:r>
            <a:r>
              <a:rPr kumimoji="1" lang="en-US" altLang="zh-CN" b="1">
                <a:latin typeface="Tahoma" charset="0"/>
              </a:rPr>
              <a:t>1</a:t>
            </a:r>
            <a:r>
              <a:rPr kumimoji="1" lang="zh-CN" altLang="en-US" b="1">
                <a:latin typeface="Tahoma" charset="0"/>
              </a:rPr>
              <a:t>）中，</a:t>
            </a:r>
            <a:r>
              <a:rPr kumimoji="1" lang="zh-CN" altLang="en-US" b="1">
                <a:solidFill>
                  <a:srgbClr val="FF0066"/>
                </a:solidFill>
                <a:latin typeface="Times New Roman" charset="0"/>
              </a:rPr>
              <a:t>“</a:t>
            </a:r>
            <a:r>
              <a:rPr kumimoji="1" lang="zh-CN" altLang="en-GB" b="1">
                <a:latin typeface="Tahoma" charset="0"/>
              </a:rPr>
              <a:t>两个三角形的三条边相等</a:t>
            </a:r>
            <a:r>
              <a:rPr kumimoji="1" lang="zh-CN" altLang="en-US" b="1">
                <a:solidFill>
                  <a:srgbClr val="FF0066"/>
                </a:solidFill>
                <a:latin typeface="Times New Roman" charset="0"/>
              </a:rPr>
              <a:t>”</a:t>
            </a:r>
            <a:r>
              <a:rPr kumimoji="1" lang="zh-CN" altLang="en-US" b="1">
                <a:solidFill>
                  <a:srgbClr val="FF0066"/>
                </a:solidFill>
                <a:latin typeface="Tahoma" charset="0"/>
              </a:rPr>
              <a:t>是题设</a:t>
            </a:r>
            <a:r>
              <a:rPr kumimoji="1" lang="zh-CN" altLang="en-US" b="1">
                <a:latin typeface="Tahoma" charset="0"/>
              </a:rPr>
              <a:t>，</a:t>
            </a:r>
          </a:p>
          <a:p>
            <a:pPr eaLnBrk="1" hangingPunct="1"/>
            <a:r>
              <a:rPr kumimoji="1" lang="zh-CN" altLang="en-US" b="1">
                <a:latin typeface="Tahoma" charset="0"/>
              </a:rPr>
              <a:t>                                     </a:t>
            </a:r>
            <a:r>
              <a:rPr kumimoji="1" lang="zh-CN" altLang="en-US" b="1">
                <a:solidFill>
                  <a:srgbClr val="EB0A05"/>
                </a:solidFill>
                <a:latin typeface="Times New Roman" charset="0"/>
              </a:rPr>
              <a:t>“</a:t>
            </a:r>
            <a:r>
              <a:rPr kumimoji="1" lang="zh-CN" altLang="en-GB" b="1">
                <a:latin typeface="Tahoma" charset="0"/>
              </a:rPr>
              <a:t>两个三角形全等</a:t>
            </a:r>
            <a:r>
              <a:rPr kumimoji="1" lang="zh-CN" altLang="en-US" b="1">
                <a:solidFill>
                  <a:srgbClr val="EB0A05"/>
                </a:solidFill>
                <a:latin typeface="Times New Roman" charset="0"/>
              </a:rPr>
              <a:t>”</a:t>
            </a:r>
            <a:r>
              <a:rPr kumimoji="1" lang="zh-CN" altLang="en-US" b="1">
                <a:solidFill>
                  <a:srgbClr val="EB0A05"/>
                </a:solidFill>
                <a:latin typeface="Tahoma" charset="0"/>
              </a:rPr>
              <a:t>是结论。</a:t>
            </a:r>
          </a:p>
        </p:txBody>
      </p:sp>
    </p:spTree>
    <p:extLst>
      <p:ext uri="{BB962C8B-B14F-4D97-AF65-F5344CB8AC3E}">
        <p14:creationId xmlns:p14="http://schemas.microsoft.com/office/powerpoint/2010/main" val="127250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0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0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0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0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0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0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0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07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0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0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0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07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0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0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00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200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00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200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06" grpId="0" build="p" autoUpdateAnimBg="0"/>
      <p:bldP spid="200707" grpId="0"/>
      <p:bldP spid="200708" grpId="0"/>
      <p:bldP spid="200709" grpId="0" animBg="1"/>
      <p:bldP spid="2007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/>
        </p:nvSpPr>
        <p:spPr bwMode="auto">
          <a:xfrm>
            <a:off x="180975" y="434975"/>
            <a:ext cx="8963025" cy="11223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buClr>
                <a:schemeClr val="tx2"/>
              </a:buClr>
              <a:buFont typeface="Wingdings" charset="2"/>
              <a:buNone/>
            </a:pP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  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命题一般都写成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“如果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……,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那么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……”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的形式。你能在下面的命题都写成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“如果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……,</a:t>
            </a:r>
            <a:r>
              <a:rPr kumimoji="1"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那么</a:t>
            </a:r>
            <a:r>
              <a:rPr kumimoji="1" lang="en-US" altLang="zh-CN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……”</a:t>
            </a:r>
            <a:r>
              <a:rPr kumimoji="1"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的形式吗</a:t>
            </a:r>
            <a:r>
              <a:rPr kumimoji="1"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</a:rPr>
              <a:t>?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/>
        </p:nvSpPr>
        <p:spPr bwMode="auto">
          <a:xfrm>
            <a:off x="684213" y="1700213"/>
            <a:ext cx="5759450" cy="452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buClr>
                <a:schemeClr val="tx2"/>
              </a:buClr>
              <a:buFont typeface="Wingdings" charset="2"/>
              <a:buNone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(1)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熊猫没有翅膀；</a:t>
            </a:r>
          </a:p>
        </p:txBody>
      </p:sp>
      <p:sp>
        <p:nvSpPr>
          <p:cNvPr id="202756" name="Rectangle 4"/>
          <p:cNvSpPr>
            <a:spLocks noGrp="1" noChangeArrowheads="1"/>
          </p:cNvSpPr>
          <p:nvPr/>
        </p:nvSpPr>
        <p:spPr bwMode="auto">
          <a:xfrm>
            <a:off x="684213" y="2852738"/>
            <a:ext cx="6551612" cy="6477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buClr>
                <a:schemeClr val="tx2"/>
              </a:buClr>
              <a:buFont typeface="Wingdings" charset="2"/>
              <a:buNone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(2)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对顶角相等；</a:t>
            </a:r>
          </a:p>
        </p:txBody>
      </p:sp>
      <p:sp>
        <p:nvSpPr>
          <p:cNvPr id="202757" name="Text Box 5"/>
          <p:cNvSpPr txBox="1">
            <a:spLocks noChangeArrowheads="1"/>
          </p:cNvSpPr>
          <p:nvPr/>
        </p:nvSpPr>
        <p:spPr bwMode="auto">
          <a:xfrm>
            <a:off x="827088" y="2209800"/>
            <a:ext cx="8316912" cy="4619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如果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这个动物是熊猫，</a:t>
            </a:r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那么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它就没有翅膀。</a:t>
            </a:r>
          </a:p>
        </p:txBody>
      </p:sp>
      <p:sp>
        <p:nvSpPr>
          <p:cNvPr id="202758" name="Text Box 6"/>
          <p:cNvSpPr txBox="1">
            <a:spLocks noChangeArrowheads="1"/>
          </p:cNvSpPr>
          <p:nvPr/>
        </p:nvSpPr>
        <p:spPr bwMode="auto">
          <a:xfrm>
            <a:off x="755650" y="3352800"/>
            <a:ext cx="8723313" cy="4619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如果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两个角是对顶角，</a:t>
            </a:r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那么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它们就相等。</a:t>
            </a:r>
          </a:p>
        </p:txBody>
      </p:sp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685800" y="4144963"/>
            <a:ext cx="56943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(3)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全等三角形的对应边相等；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820738" y="4648200"/>
            <a:ext cx="69913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如果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两个三角形全等，</a:t>
            </a:r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那么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它们的对应边就相等。</a:t>
            </a:r>
          </a:p>
          <a:p>
            <a:pPr eaLnBrk="1" hangingPunct="1"/>
            <a:endParaRPr lang="en-US" altLang="zh-CN" sz="2400"/>
          </a:p>
        </p:txBody>
      </p:sp>
      <p:sp>
        <p:nvSpPr>
          <p:cNvPr id="202761" name="Rectangle 9"/>
          <p:cNvSpPr>
            <a:spLocks noChangeArrowheads="1"/>
          </p:cNvSpPr>
          <p:nvPr/>
        </p:nvSpPr>
        <p:spPr bwMode="auto">
          <a:xfrm>
            <a:off x="685800" y="5229225"/>
            <a:ext cx="52863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(4)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平行四边形的对边相等；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777875" y="5775325"/>
            <a:ext cx="76104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如果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一个四边形是平行四边形，</a:t>
            </a:r>
            <a:r>
              <a:rPr kumimoji="1"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那么</a:t>
            </a:r>
            <a:r>
              <a:rPr kumimoji="1"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</a:rPr>
              <a:t>它的对边就相等。</a:t>
            </a:r>
          </a:p>
          <a:p>
            <a:pPr eaLnBrk="1" hangingPunct="1"/>
            <a:endParaRPr lang="en-US" altLang="zh-CN" sz="2400"/>
          </a:p>
        </p:txBody>
      </p:sp>
    </p:spTree>
    <p:extLst>
      <p:ext uri="{BB962C8B-B14F-4D97-AF65-F5344CB8AC3E}">
        <p14:creationId xmlns:p14="http://schemas.microsoft.com/office/powerpoint/2010/main" val="1748903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2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2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202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2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02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4" grpId="0" autoUpdateAnimBg="0"/>
      <p:bldP spid="202755" grpId="0" autoUpdateAnimBg="0"/>
      <p:bldP spid="202756" grpId="0" autoUpdateAnimBg="0"/>
      <p:bldP spid="202757" grpId="0" autoUpdateAnimBg="0"/>
      <p:bldP spid="202758" grpId="0" autoUpdateAnimBg="0"/>
      <p:bldP spid="202759" grpId="0" autoUpdateAnimBg="0"/>
      <p:bldP spid="202760" grpId="0" autoUpdateAnimBg="0"/>
      <p:bldP spid="202761" grpId="0" autoUpdateAnimBg="0"/>
      <p:bldP spid="202762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85875"/>
            <a:ext cx="8229600" cy="1782763"/>
          </a:xfrm>
        </p:spPr>
        <p:txBody>
          <a:bodyPr/>
          <a:lstStyle/>
          <a:p>
            <a:pPr eaLnBrk="1" hangingPunct="1"/>
            <a:r>
              <a:rPr lang="zh-CN" altLang="en-US" sz="2400" b="1"/>
              <a:t>例</a:t>
            </a:r>
            <a:r>
              <a:rPr lang="en-US" altLang="zh-CN" sz="2400" b="1"/>
              <a:t>1</a:t>
            </a:r>
            <a:r>
              <a:rPr lang="zh-CN" altLang="en-US" sz="2400" b="1"/>
              <a:t>：将命题“三个角都相等的三角形是等边三角形”</a:t>
            </a:r>
            <a:br>
              <a:rPr lang="zh-CN" altLang="en-US" sz="2400" b="1"/>
            </a:br>
            <a:r>
              <a:rPr lang="zh-CN" altLang="en-US" sz="2400" b="1"/>
              <a:t>改写成“</a:t>
            </a:r>
            <a:r>
              <a:rPr lang="zh-CN" altLang="en-US" sz="2400" b="1">
                <a:solidFill>
                  <a:srgbClr val="FF0066"/>
                </a:solidFill>
              </a:rPr>
              <a:t>如果、、、那么、、、</a:t>
            </a:r>
            <a:r>
              <a:rPr lang="zh-CN" altLang="en-US" sz="2400" b="1"/>
              <a:t>”的形式，并分别指出命题的题设和结论。</a:t>
            </a:r>
            <a:br>
              <a:rPr lang="zh-CN" altLang="en-US" sz="2400" b="1"/>
            </a:br>
            <a:endParaRPr lang="zh-CN" altLang="en-US" sz="2400" b="1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935288"/>
            <a:ext cx="8229600" cy="2581275"/>
          </a:xfrm>
          <a:noFill/>
        </p:spPr>
        <p:txBody>
          <a:bodyPr/>
          <a:lstStyle/>
          <a:p>
            <a:pPr eaLnBrk="1" hangingPunct="1"/>
            <a:r>
              <a:rPr lang="zh-CN" altLang="en-US" sz="2400"/>
              <a:t>解：这个命题可以写成：</a:t>
            </a:r>
            <a:r>
              <a:rPr lang="zh-CN" altLang="en-US"/>
              <a:t>“</a:t>
            </a:r>
            <a:r>
              <a:rPr lang="zh-CN" altLang="en-US">
                <a:solidFill>
                  <a:srgbClr val="FF0066"/>
                </a:solidFill>
              </a:rPr>
              <a:t>如果</a:t>
            </a:r>
            <a:r>
              <a:rPr lang="zh-CN" altLang="en-US" sz="2400"/>
              <a:t>一个三角形的三个角都相等</a:t>
            </a:r>
            <a:r>
              <a:rPr lang="en-US" altLang="zh-CN"/>
              <a:t>,</a:t>
            </a:r>
            <a:r>
              <a:rPr lang="zh-CN" altLang="en-US">
                <a:solidFill>
                  <a:srgbClr val="FF0066"/>
                </a:solidFill>
              </a:rPr>
              <a:t>那么</a:t>
            </a:r>
            <a:r>
              <a:rPr lang="zh-CN" altLang="en-US" sz="2400"/>
              <a:t>这个三角形是等边三角形</a:t>
            </a:r>
            <a:r>
              <a:rPr lang="zh-CN" altLang="en-US"/>
              <a:t>”。</a:t>
            </a:r>
            <a:r>
              <a:rPr lang="zh-CN" altLang="en-US" sz="2400"/>
              <a:t>这个命题的</a:t>
            </a:r>
            <a:r>
              <a:rPr lang="zh-CN" altLang="en-US">
                <a:solidFill>
                  <a:srgbClr val="FF0066"/>
                </a:solidFill>
              </a:rPr>
              <a:t>题设是“</a:t>
            </a:r>
            <a:r>
              <a:rPr lang="zh-CN" altLang="en-US" sz="2400"/>
              <a:t>一个三角形的三个角都相等</a:t>
            </a:r>
            <a:r>
              <a:rPr lang="zh-CN" altLang="en-US">
                <a:solidFill>
                  <a:srgbClr val="FF0066"/>
                </a:solidFill>
              </a:rPr>
              <a:t>”结论是“</a:t>
            </a:r>
            <a:r>
              <a:rPr lang="zh-CN" altLang="en-US" sz="2400"/>
              <a:t>这个三角形是等边三角形</a:t>
            </a:r>
            <a:r>
              <a:rPr lang="zh-CN" altLang="en-US">
                <a:solidFill>
                  <a:srgbClr val="FF0066"/>
                </a:solidFill>
              </a:rPr>
              <a:t>”</a:t>
            </a:r>
          </a:p>
          <a:p>
            <a:pPr eaLnBrk="1" hangingPunct="1"/>
            <a:endParaRPr lang="zh-CN" altLang="en-US"/>
          </a:p>
          <a:p>
            <a:pPr eaLnBrk="1" hangingPunct="1">
              <a:spcBef>
                <a:spcPct val="50000"/>
              </a:spcBef>
              <a:buFont typeface="Wingdings" charset="2"/>
              <a:buNone/>
            </a:pPr>
            <a:endParaRPr lang="en-US" altLang="zh-CN" sz="2400"/>
          </a:p>
        </p:txBody>
      </p:sp>
    </p:spTree>
    <p:extLst>
      <p:ext uri="{BB962C8B-B14F-4D97-AF65-F5344CB8AC3E}">
        <p14:creationId xmlns:p14="http://schemas.microsoft.com/office/powerpoint/2010/main" val="149929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4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2" grpId="0"/>
      <p:bldP spid="20480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>
          <a:xfrm>
            <a:off x="2987675" y="485775"/>
            <a:ext cx="338455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公理与定理</a:t>
            </a:r>
          </a:p>
        </p:txBody>
      </p:sp>
      <p:sp>
        <p:nvSpPr>
          <p:cNvPr id="206851" name="Rectangle 3"/>
          <p:cNvSpPr>
            <a:spLocks noChangeArrowheads="1"/>
          </p:cNvSpPr>
          <p:nvPr/>
        </p:nvSpPr>
        <p:spPr bwMode="auto">
          <a:xfrm>
            <a:off x="676275" y="1376363"/>
            <a:ext cx="88646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kumimoji="1" lang="zh-CN" altLang="en-GB" sz="2400" b="1">
                <a:latin typeface="Tahoma" charset="0"/>
              </a:rPr>
              <a:t>数学中有些命题的正确性是</a:t>
            </a:r>
            <a:r>
              <a:rPr kumimoji="1" lang="zh-CN" altLang="en-US" sz="2400" b="1">
                <a:latin typeface="Tahoma" charset="0"/>
              </a:rPr>
              <a:t>人们在长期</a:t>
            </a:r>
            <a:r>
              <a:rPr kumimoji="1" lang="zh-CN" altLang="en-US" sz="2400" b="1" i="1">
                <a:solidFill>
                  <a:srgbClr val="FF0066"/>
                </a:solidFill>
                <a:latin typeface="Tahoma" charset="0"/>
              </a:rPr>
              <a:t>实践中总结</a:t>
            </a:r>
          </a:p>
          <a:p>
            <a:pPr eaLnBrk="1" hangingPunct="1">
              <a:lnSpc>
                <a:spcPct val="125000"/>
              </a:lnSpc>
            </a:pPr>
            <a:r>
              <a:rPr kumimoji="1" lang="zh-CN" altLang="en-US" sz="2400" b="1">
                <a:latin typeface="Tahoma" charset="0"/>
              </a:rPr>
              <a:t>出来的，并把它们作为判断其他命题真假的原始依据，</a:t>
            </a:r>
          </a:p>
          <a:p>
            <a:pPr eaLnBrk="1" hangingPunct="1">
              <a:lnSpc>
                <a:spcPct val="125000"/>
              </a:lnSpc>
            </a:pPr>
            <a:r>
              <a:rPr kumimoji="1" lang="zh-CN" altLang="en-US" sz="2400" b="1">
                <a:latin typeface="Tahoma" charset="0"/>
              </a:rPr>
              <a:t>这样的</a:t>
            </a:r>
            <a:r>
              <a:rPr kumimoji="1" lang="zh-CN" altLang="en-US" sz="2400" b="1">
                <a:solidFill>
                  <a:srgbClr val="EB0A0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真命题叫做</a:t>
            </a:r>
            <a:r>
              <a:rPr kumimoji="1" lang="zh-CN" altLang="en-US" sz="2400" b="1">
                <a:solidFill>
                  <a:srgbClr val="0C0D1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  <a:ea typeface="黑体" charset="-122"/>
              </a:rPr>
              <a:t>公理</a:t>
            </a:r>
            <a:r>
              <a:rPr kumimoji="1" lang="zh-CN" altLang="en-US" sz="2400" b="1">
                <a:solidFill>
                  <a:srgbClr val="EB0A0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。</a:t>
            </a: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706438" y="2867025"/>
            <a:ext cx="76104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 b="1">
                <a:latin typeface="Tahoma" charset="0"/>
              </a:rPr>
              <a:t>有些命题可以从公理或其他真命题出发，用逻辑推理的</a:t>
            </a:r>
          </a:p>
          <a:p>
            <a:pPr eaLnBrk="1" hangingPunct="1"/>
            <a:r>
              <a:rPr kumimoji="1" lang="zh-CN" altLang="en-US" sz="2400" b="1">
                <a:latin typeface="Tahoma" charset="0"/>
              </a:rPr>
              <a:t>方法判断它们是正确的，并且可以进一步作为判断其他</a:t>
            </a:r>
          </a:p>
          <a:p>
            <a:pPr eaLnBrk="1" hangingPunct="1"/>
            <a:r>
              <a:rPr kumimoji="1" lang="zh-CN" altLang="en-US" sz="2400" b="1">
                <a:latin typeface="Tahoma" charset="0"/>
              </a:rPr>
              <a:t>命题真假的依据，这样的</a:t>
            </a:r>
            <a:r>
              <a:rPr kumimoji="1" lang="zh-CN" altLang="en-US" sz="2400" b="1">
                <a:solidFill>
                  <a:srgbClr val="EB0A0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</a:rPr>
              <a:t>真命题叫做</a:t>
            </a:r>
            <a:r>
              <a:rPr kumimoji="1" lang="zh-CN" altLang="en-US" sz="2400" b="1">
                <a:solidFill>
                  <a:srgbClr val="0C0D1A"/>
                </a:solidFill>
                <a:latin typeface="Tahoma" charset="0"/>
                <a:ea typeface="黑体" charset="-122"/>
              </a:rPr>
              <a:t>定理</a:t>
            </a:r>
            <a:endParaRPr kumimoji="1" lang="zh-CN" altLang="en-US" sz="2400" b="1">
              <a:solidFill>
                <a:srgbClr val="0C0D1A"/>
              </a:solidFill>
              <a:latin typeface="Times New Roman" charset="0"/>
              <a:ea typeface="黑体" charset="-122"/>
            </a:endParaRP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1371600" y="4572000"/>
            <a:ext cx="66135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2800" b="1">
                <a:latin typeface="Times New Roman" charset="0"/>
              </a:rPr>
              <a:t>“</a:t>
            </a:r>
            <a:r>
              <a:rPr kumimoji="1" lang="zh-CN" altLang="en-US" sz="2800" b="1">
                <a:latin typeface="Tahoma" charset="0"/>
              </a:rPr>
              <a:t>全等三角形的对应角、对应边分别相等</a:t>
            </a:r>
            <a:r>
              <a:rPr kumimoji="1" lang="zh-CN" altLang="en-US" sz="2800" b="1">
                <a:latin typeface="Times New Roman" charset="0"/>
              </a:rPr>
              <a:t>”</a:t>
            </a:r>
            <a:r>
              <a:rPr kumimoji="1" lang="zh-CN" altLang="en-US" sz="2800" b="1">
                <a:latin typeface="Tahoma" charset="0"/>
              </a:rPr>
              <a:t> </a:t>
            </a: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1295400" y="5486400"/>
            <a:ext cx="49514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2800" b="1">
                <a:latin typeface="Times New Roman" charset="0"/>
              </a:rPr>
              <a:t>“</a:t>
            </a:r>
            <a:r>
              <a:rPr kumimoji="1" lang="zh-CN" altLang="en-US" sz="2800" b="1">
                <a:latin typeface="Tahoma" charset="0"/>
              </a:rPr>
              <a:t>直角三角形的两个锐角互余</a:t>
            </a:r>
            <a:r>
              <a:rPr kumimoji="1" lang="zh-CN" altLang="en-US" sz="2800" b="1">
                <a:latin typeface="Times New Roman" charset="0"/>
              </a:rPr>
              <a:t>”</a:t>
            </a:r>
            <a:endParaRPr kumimoji="1" lang="zh-CN" altLang="en-US" sz="2800" b="1">
              <a:latin typeface="Tahoma" charset="0"/>
            </a:endParaRPr>
          </a:p>
        </p:txBody>
      </p:sp>
      <p:sp>
        <p:nvSpPr>
          <p:cNvPr id="206855" name="Text Box 7"/>
          <p:cNvSpPr txBox="1">
            <a:spLocks noChangeArrowheads="1"/>
          </p:cNvSpPr>
          <p:nvPr/>
        </p:nvSpPr>
        <p:spPr bwMode="auto">
          <a:xfrm>
            <a:off x="406400" y="4548188"/>
            <a:ext cx="10001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>
                <a:solidFill>
                  <a:srgbClr val="EB0A05"/>
                </a:solidFill>
                <a:latin typeface="Tahoma" charset="0"/>
              </a:rPr>
              <a:t>公理</a:t>
            </a:r>
          </a:p>
        </p:txBody>
      </p:sp>
      <p:sp>
        <p:nvSpPr>
          <p:cNvPr id="206856" name="Text Box 8"/>
          <p:cNvSpPr txBox="1">
            <a:spLocks noChangeArrowheads="1"/>
          </p:cNvSpPr>
          <p:nvPr/>
        </p:nvSpPr>
        <p:spPr bwMode="auto">
          <a:xfrm>
            <a:off x="406400" y="5370513"/>
            <a:ext cx="10001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>
                <a:solidFill>
                  <a:srgbClr val="EB0A05"/>
                </a:solidFill>
                <a:latin typeface="Tahoma" charset="0"/>
              </a:rPr>
              <a:t>定理</a:t>
            </a:r>
          </a:p>
        </p:txBody>
      </p:sp>
    </p:spTree>
    <p:extLst>
      <p:ext uri="{BB962C8B-B14F-4D97-AF65-F5344CB8AC3E}">
        <p14:creationId xmlns:p14="http://schemas.microsoft.com/office/powerpoint/2010/main" val="159059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6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1" grpId="0"/>
      <p:bldP spid="206852" grpId="0"/>
      <p:bldP spid="206853" grpId="0"/>
      <p:bldP spid="206854" grpId="0"/>
      <p:bldP spid="206855" grpId="0"/>
      <p:bldP spid="20685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91"/>
          <p:cNvSpPr txBox="1">
            <a:spLocks noChangeArrowheads="1"/>
          </p:cNvSpPr>
          <p:nvPr/>
        </p:nvSpPr>
        <p:spPr bwMode="auto">
          <a:xfrm>
            <a:off x="468313" y="404813"/>
            <a:ext cx="8459787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/>
              <a:t>回答</a:t>
            </a:r>
            <a:r>
              <a:rPr lang="zh-CN" altLang="en-US" sz="4000"/>
              <a:t>：</a:t>
            </a:r>
            <a:endParaRPr lang="zh-CN" altLang="en-US" sz="4000" b="1">
              <a:solidFill>
                <a:schemeClr val="bg1"/>
              </a:solidFill>
              <a:latin typeface="华文楷体" charset="-122"/>
              <a:ea typeface="华文楷体" charset="-122"/>
            </a:endParaRPr>
          </a:p>
        </p:txBody>
      </p:sp>
      <p:sp>
        <p:nvSpPr>
          <p:cNvPr id="13315" name="Text Box 94"/>
          <p:cNvSpPr txBox="1">
            <a:spLocks noChangeArrowheads="1"/>
          </p:cNvSpPr>
          <p:nvPr/>
        </p:nvSpPr>
        <p:spPr bwMode="auto">
          <a:xfrm>
            <a:off x="827088" y="1341438"/>
            <a:ext cx="763270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1</a:t>
            </a:r>
            <a:r>
              <a:rPr lang="zh-CN" altLang="en-US" sz="2800"/>
              <a:t>、对一件事情</a:t>
            </a:r>
            <a:r>
              <a:rPr lang="en-US" altLang="zh-CN" sz="2800"/>
              <a:t>________</a:t>
            </a:r>
            <a:r>
              <a:rPr lang="zh-CN" altLang="en-US" sz="2800"/>
              <a:t>的语句，叫做命题。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/>
              <a:t>2</a:t>
            </a:r>
            <a:r>
              <a:rPr lang="zh-CN" altLang="en-US" sz="2800"/>
              <a:t>、命题由</a:t>
            </a:r>
            <a:r>
              <a:rPr lang="en-US" altLang="zh-CN" sz="2800"/>
              <a:t>______</a:t>
            </a:r>
            <a:r>
              <a:rPr lang="zh-CN" altLang="en-US" sz="2800"/>
              <a:t>和</a:t>
            </a:r>
            <a:r>
              <a:rPr lang="en-US" altLang="zh-CN" sz="2800"/>
              <a:t>________</a:t>
            </a:r>
            <a:r>
              <a:rPr lang="zh-CN" altLang="en-US" sz="2800"/>
              <a:t>组成。</a:t>
            </a:r>
            <a:r>
              <a:rPr lang="en-US" altLang="zh-CN" sz="2800"/>
              <a:t>__________</a:t>
            </a:r>
            <a:r>
              <a:rPr lang="zh-CN" altLang="en-US" sz="2800"/>
              <a:t>是已知事项， </a:t>
            </a:r>
            <a:r>
              <a:rPr lang="en-US" altLang="zh-CN" sz="2800"/>
              <a:t>__________</a:t>
            </a:r>
            <a:r>
              <a:rPr lang="zh-CN" altLang="en-US" sz="2800"/>
              <a:t>是由已知事项推出的事项。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/>
              <a:t>3</a:t>
            </a:r>
            <a:r>
              <a:rPr lang="zh-CN" altLang="en-US" sz="2800"/>
              <a:t>、命题常可以写成</a:t>
            </a:r>
            <a:r>
              <a:rPr lang="en-US" altLang="zh-CN" sz="2800"/>
              <a:t>__________</a:t>
            </a:r>
            <a:r>
              <a:rPr lang="zh-CN" altLang="en-US" sz="2800"/>
              <a:t>的形式。“</a:t>
            </a:r>
            <a:r>
              <a:rPr lang="en-US" altLang="zh-CN" sz="2800"/>
              <a:t>__________”</a:t>
            </a:r>
            <a:r>
              <a:rPr lang="zh-CN" altLang="en-US" sz="2800"/>
              <a:t>后接的部分是题设，“</a:t>
            </a:r>
            <a:r>
              <a:rPr lang="en-US" altLang="zh-CN" sz="2800"/>
              <a:t>__________”</a:t>
            </a:r>
            <a:r>
              <a:rPr lang="zh-CN" altLang="en-US" sz="2800"/>
              <a:t>后面接的部分是结论。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/>
              <a:t>4</a:t>
            </a:r>
            <a:r>
              <a:rPr lang="zh-CN" altLang="en-US" sz="2800"/>
              <a:t>、 </a:t>
            </a:r>
            <a:r>
              <a:rPr lang="en-US" altLang="zh-CN" sz="2800"/>
              <a:t>__________</a:t>
            </a:r>
            <a:r>
              <a:rPr lang="zh-CN" altLang="en-US" sz="2800"/>
              <a:t>叫真命题， </a:t>
            </a:r>
            <a:r>
              <a:rPr lang="en-US" altLang="zh-CN" sz="2800"/>
              <a:t>_________</a:t>
            </a:r>
            <a:r>
              <a:rPr lang="zh-CN" altLang="en-US" sz="2800"/>
              <a:t>叫假命题，</a:t>
            </a:r>
            <a:r>
              <a:rPr lang="en-US" altLang="zh-CN" sz="2800"/>
              <a:t>__________</a:t>
            </a:r>
            <a:r>
              <a:rPr lang="zh-CN" altLang="en-US" sz="2800"/>
              <a:t>叫定理。</a:t>
            </a:r>
          </a:p>
        </p:txBody>
      </p:sp>
    </p:spTree>
    <p:extLst>
      <p:ext uri="{BB962C8B-B14F-4D97-AF65-F5344CB8AC3E}">
        <p14:creationId xmlns:p14="http://schemas.microsoft.com/office/powerpoint/2010/main" val="826961603"/>
      </p:ext>
    </p:extLst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539750" y="765175"/>
            <a:ext cx="7993063" cy="537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/>
              <a:t>5</a:t>
            </a:r>
            <a:r>
              <a:rPr lang="zh-CN" altLang="en-US" sz="4000"/>
              <a:t>、指出下列命题的题设和结论：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/>
              <a:t>（</a:t>
            </a:r>
            <a:r>
              <a:rPr lang="en-US" altLang="zh-CN" sz="3600"/>
              <a:t>1</a:t>
            </a:r>
            <a:r>
              <a:rPr lang="zh-CN" altLang="en-US" sz="3600"/>
              <a:t>）如果</a:t>
            </a:r>
            <a:r>
              <a:rPr lang="en-US" altLang="zh-CN" sz="3600"/>
              <a:t>AB⊥CD</a:t>
            </a:r>
            <a:r>
              <a:rPr lang="zh-CN" altLang="en-US" sz="3600"/>
              <a:t>，垂足是</a:t>
            </a:r>
            <a:r>
              <a:rPr lang="en-US" altLang="zh-CN" sz="3600"/>
              <a:t>O</a:t>
            </a:r>
            <a:r>
              <a:rPr lang="zh-CN" altLang="en-US" sz="3600"/>
              <a:t>，那么叫∠</a:t>
            </a:r>
            <a:r>
              <a:rPr lang="en-US" altLang="zh-CN" sz="3600"/>
              <a:t>AOC=90</a:t>
            </a:r>
            <a:r>
              <a:rPr lang="en-US" altLang="zh-CN" sz="3600" baseline="30000"/>
              <a:t>0</a:t>
            </a:r>
            <a:r>
              <a:rPr lang="zh-CN" altLang="en-US" sz="3600"/>
              <a:t>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/>
              <a:t>（</a:t>
            </a:r>
            <a:r>
              <a:rPr lang="en-US" altLang="zh-CN" sz="3600"/>
              <a:t>2</a:t>
            </a:r>
            <a:r>
              <a:rPr lang="zh-CN" altLang="en-US" sz="3600"/>
              <a:t>）两直线平行，同位角相等。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/>
              <a:t>（</a:t>
            </a:r>
            <a:r>
              <a:rPr lang="en-US" altLang="zh-CN" sz="3600"/>
              <a:t>3</a:t>
            </a:r>
            <a:r>
              <a:rPr lang="zh-CN" altLang="en-US" sz="3600"/>
              <a:t>）同位角相等。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/>
              <a:t>（</a:t>
            </a:r>
            <a:r>
              <a:rPr lang="en-US" altLang="zh-CN" sz="3600"/>
              <a:t>4</a:t>
            </a:r>
            <a:r>
              <a:rPr lang="zh-CN" altLang="en-US" sz="3600"/>
              <a:t>）如果</a:t>
            </a:r>
            <a:r>
              <a:rPr lang="en-US" altLang="zh-CN" sz="3600"/>
              <a:t>a</a:t>
            </a:r>
            <a:r>
              <a:rPr lang="zh-CN" altLang="en-US" sz="3600"/>
              <a:t>＞</a:t>
            </a:r>
            <a:r>
              <a:rPr lang="en-US" altLang="zh-CN" sz="3600"/>
              <a:t>b, a</a:t>
            </a:r>
            <a:r>
              <a:rPr lang="zh-CN" altLang="en-US" sz="3600"/>
              <a:t>＞</a:t>
            </a:r>
            <a:r>
              <a:rPr lang="en-US" altLang="zh-CN" sz="3600"/>
              <a:t>c,</a:t>
            </a:r>
            <a:r>
              <a:rPr lang="zh-CN" altLang="en-US" sz="3600"/>
              <a:t>那么</a:t>
            </a:r>
            <a:r>
              <a:rPr lang="en-US" altLang="zh-CN" sz="3600"/>
              <a:t>b=c</a:t>
            </a:r>
            <a:r>
              <a:rPr lang="zh-CN" altLang="en-US" sz="3600"/>
              <a:t>。</a:t>
            </a:r>
          </a:p>
          <a:p>
            <a:pPr eaLnBrk="1" hangingPunct="1">
              <a:spcBef>
                <a:spcPct val="50000"/>
              </a:spcBef>
            </a:pPr>
            <a:endParaRPr lang="en-US" altLang="zh-CN" sz="3600"/>
          </a:p>
        </p:txBody>
      </p:sp>
    </p:spTree>
    <p:extLst>
      <p:ext uri="{BB962C8B-B14F-4D97-AF65-F5344CB8AC3E}">
        <p14:creationId xmlns:p14="http://schemas.microsoft.com/office/powerpoint/2010/main" val="22949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755650" y="1052513"/>
            <a:ext cx="77057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/>
              <a:t>6</a:t>
            </a:r>
            <a:r>
              <a:rPr lang="zh-CN" altLang="en-US" sz="3200"/>
              <a:t>、把下列命题改写成“如果</a:t>
            </a:r>
            <a:r>
              <a:rPr lang="en-US" altLang="zh-CN" sz="3200"/>
              <a:t>……</a:t>
            </a:r>
            <a:r>
              <a:rPr lang="zh-CN" altLang="en-US" sz="3200"/>
              <a:t>那么</a:t>
            </a:r>
            <a:r>
              <a:rPr lang="en-US" altLang="zh-CN" sz="3200"/>
              <a:t>……”</a:t>
            </a:r>
            <a:r>
              <a:rPr lang="zh-CN" altLang="en-US" sz="3200"/>
              <a:t>的形式，并判断其是真命题，还是假命题。若是假命题，举出一个反例。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/>
              <a:t>（</a:t>
            </a:r>
            <a:r>
              <a:rPr lang="en-US" altLang="zh-CN" sz="3200"/>
              <a:t>1</a:t>
            </a:r>
            <a:r>
              <a:rPr lang="zh-CN" altLang="en-US" sz="3200"/>
              <a:t>）内错角相等，两直线平行。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/>
              <a:t>（</a:t>
            </a:r>
            <a:r>
              <a:rPr lang="en-US" altLang="zh-CN" sz="3200"/>
              <a:t>2</a:t>
            </a:r>
            <a:r>
              <a:rPr lang="zh-CN" altLang="en-US" sz="3200"/>
              <a:t>）等角的补角相等。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/>
              <a:t>（</a:t>
            </a:r>
            <a:r>
              <a:rPr lang="en-US" altLang="zh-CN" sz="3200"/>
              <a:t>3</a:t>
            </a:r>
            <a:r>
              <a:rPr lang="zh-CN" altLang="en-US" sz="3200"/>
              <a:t>）等边三角形的三条边都相等。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/>
              <a:t>（</a:t>
            </a:r>
            <a:r>
              <a:rPr lang="en-US" altLang="zh-CN" sz="3200"/>
              <a:t>4</a:t>
            </a:r>
            <a:r>
              <a:rPr lang="zh-CN" altLang="en-US" sz="3200"/>
              <a:t>）在同一平面内，平行于同一条直线的两直线平行。</a:t>
            </a:r>
          </a:p>
        </p:txBody>
      </p:sp>
    </p:spTree>
    <p:extLst>
      <p:ext uri="{BB962C8B-B14F-4D97-AF65-F5344CB8AC3E}">
        <p14:creationId xmlns:p14="http://schemas.microsoft.com/office/powerpoint/2010/main" val="29623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3275013" y="1125538"/>
            <a:ext cx="259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</a:rPr>
              <a:t>点拨质疑：</a:t>
            </a:r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755650" y="1638300"/>
            <a:ext cx="813752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1"/>
                </a:solidFill>
              </a:rPr>
              <a:t>一，命题必须是”对某件事情作出判断“的语句，重在“作出判断”。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1"/>
                </a:solidFill>
              </a:rPr>
              <a:t>二、假命题与命题的区别。不要误以为作出错误判断的语句（即假命题），就不是命题。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1"/>
                </a:solidFill>
              </a:rPr>
              <a:t>三、命题的题设和结论不包括“如果”和“那么”。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1"/>
                </a:solidFill>
              </a:rPr>
              <a:t>四、区分不出命题的题设和结论时，就把命题写成“如果</a:t>
            </a:r>
            <a:r>
              <a:rPr lang="en-US" altLang="zh-CN" sz="2800" b="1">
                <a:solidFill>
                  <a:srgbClr val="0000F1"/>
                </a:solidFill>
              </a:rPr>
              <a:t>……</a:t>
            </a:r>
            <a:r>
              <a:rPr lang="zh-CN" altLang="en-US" sz="2800" b="1">
                <a:solidFill>
                  <a:srgbClr val="0000F1"/>
                </a:solidFill>
              </a:rPr>
              <a:t>那么</a:t>
            </a:r>
            <a:r>
              <a:rPr lang="en-US" altLang="zh-CN" sz="2800" b="1">
                <a:solidFill>
                  <a:srgbClr val="0000F1"/>
                </a:solidFill>
              </a:rPr>
              <a:t>……”</a:t>
            </a:r>
            <a:r>
              <a:rPr lang="zh-CN" altLang="en-US" sz="2800" b="1">
                <a:solidFill>
                  <a:srgbClr val="0000F1"/>
                </a:solidFill>
              </a:rPr>
              <a:t>的形式。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1"/>
                </a:solidFill>
              </a:rPr>
              <a:t>五、凡是定理都是真命题。</a:t>
            </a:r>
          </a:p>
        </p:txBody>
      </p:sp>
    </p:spTree>
    <p:extLst>
      <p:ext uri="{BB962C8B-B14F-4D97-AF65-F5344CB8AC3E}">
        <p14:creationId xmlns:p14="http://schemas.microsoft.com/office/powerpoint/2010/main" val="1025930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827088" y="620713"/>
            <a:ext cx="2016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/>
              <a:t>：</a:t>
            </a:r>
          </a:p>
        </p:txBody>
      </p:sp>
      <p:sp>
        <p:nvSpPr>
          <p:cNvPr id="17411" name="AutoShape 5"/>
          <p:cNvSpPr>
            <a:spLocks noChangeArrowheads="1"/>
          </p:cNvSpPr>
          <p:nvPr/>
        </p:nvSpPr>
        <p:spPr bwMode="auto">
          <a:xfrm>
            <a:off x="755650" y="404813"/>
            <a:ext cx="1728788" cy="792162"/>
          </a:xfrm>
          <a:prstGeom prst="homePlate">
            <a:avLst>
              <a:gd name="adj" fmla="val 5455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endParaRPr lang="zh-CN" altLang="zh-CN"/>
          </a:p>
        </p:txBody>
      </p: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827088" y="549275"/>
            <a:ext cx="170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/>
              <a:t>反馈提高：</a:t>
            </a:r>
          </a:p>
        </p:txBody>
      </p:sp>
      <p:sp>
        <p:nvSpPr>
          <p:cNvPr id="17413" name="Text Box 8"/>
          <p:cNvSpPr txBox="1">
            <a:spLocks noChangeArrowheads="1"/>
          </p:cNvSpPr>
          <p:nvPr/>
        </p:nvSpPr>
        <p:spPr bwMode="auto">
          <a:xfrm>
            <a:off x="611188" y="1557338"/>
            <a:ext cx="5184775" cy="483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/>
              <a:t>一、下列句子哪些是命题：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1</a:t>
            </a:r>
            <a:r>
              <a:rPr lang="zh-CN" altLang="en-US" sz="2400"/>
              <a:t>、猴子是动物的一种。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2</a:t>
            </a:r>
            <a:r>
              <a:rPr lang="zh-CN" altLang="en-US" sz="2400"/>
              <a:t>、玫瑰花是动物。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3</a:t>
            </a:r>
            <a:r>
              <a:rPr lang="zh-CN" altLang="en-US" sz="2400"/>
              <a:t>、美丽的天空。                                              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4</a:t>
            </a:r>
            <a:r>
              <a:rPr lang="zh-CN" altLang="en-US" sz="2400"/>
              <a:t>、动物都需要水。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5</a:t>
            </a:r>
            <a:r>
              <a:rPr lang="zh-CN" altLang="en-US" sz="2400"/>
              <a:t>、负数都小于零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6</a:t>
            </a:r>
            <a:r>
              <a:rPr lang="zh-CN" altLang="en-US" sz="2400"/>
              <a:t>、过直线外一点做直线</a:t>
            </a:r>
            <a:r>
              <a:rPr lang="en-US" altLang="zh-CN" sz="2400"/>
              <a:t>m</a:t>
            </a:r>
            <a:r>
              <a:rPr lang="zh-CN" altLang="en-US" sz="2400"/>
              <a:t>的平行线。              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7</a:t>
            </a:r>
            <a:r>
              <a:rPr lang="zh-CN" altLang="en-US" sz="2400"/>
              <a:t>、所有的质数都是奇数。                              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/>
              <a:t>8</a:t>
            </a:r>
            <a:r>
              <a:rPr lang="zh-CN" altLang="en-US" sz="2400"/>
              <a:t>、你的作业呢？</a:t>
            </a:r>
          </a:p>
        </p:txBody>
      </p:sp>
      <p:sp>
        <p:nvSpPr>
          <p:cNvPr id="189449" name="Text Box 9"/>
          <p:cNvSpPr txBox="1">
            <a:spLocks noChangeArrowheads="1"/>
          </p:cNvSpPr>
          <p:nvPr/>
        </p:nvSpPr>
        <p:spPr bwMode="auto">
          <a:xfrm>
            <a:off x="7235825" y="2060575"/>
            <a:ext cx="10810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(√)</a:t>
            </a:r>
          </a:p>
        </p:txBody>
      </p:sp>
      <p:sp>
        <p:nvSpPr>
          <p:cNvPr id="189451" name="Text Box 11"/>
          <p:cNvSpPr txBox="1">
            <a:spLocks noChangeArrowheads="1"/>
          </p:cNvSpPr>
          <p:nvPr/>
        </p:nvSpPr>
        <p:spPr bwMode="auto">
          <a:xfrm>
            <a:off x="7235825" y="3141663"/>
            <a:ext cx="10096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</a:t>
            </a:r>
            <a:r>
              <a:rPr lang="en-US" altLang="en-US" sz="2800"/>
              <a:t>×</a:t>
            </a:r>
            <a:r>
              <a:rPr lang="en-US" altLang="zh-CN" sz="2800"/>
              <a:t>)</a:t>
            </a:r>
          </a:p>
        </p:txBody>
      </p:sp>
      <p:sp>
        <p:nvSpPr>
          <p:cNvPr id="189452" name="Text Box 12"/>
          <p:cNvSpPr txBox="1">
            <a:spLocks noChangeArrowheads="1"/>
          </p:cNvSpPr>
          <p:nvPr/>
        </p:nvSpPr>
        <p:spPr bwMode="auto">
          <a:xfrm>
            <a:off x="7235825" y="2565400"/>
            <a:ext cx="1079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(√)</a:t>
            </a:r>
          </a:p>
        </p:txBody>
      </p:sp>
      <p:sp>
        <p:nvSpPr>
          <p:cNvPr id="189453" name="Text Box 13"/>
          <p:cNvSpPr txBox="1">
            <a:spLocks noChangeArrowheads="1"/>
          </p:cNvSpPr>
          <p:nvPr/>
        </p:nvSpPr>
        <p:spPr bwMode="auto">
          <a:xfrm>
            <a:off x="7235825" y="3716338"/>
            <a:ext cx="8651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(√)</a:t>
            </a:r>
          </a:p>
        </p:txBody>
      </p:sp>
      <p:sp>
        <p:nvSpPr>
          <p:cNvPr id="189454" name="Text Box 14"/>
          <p:cNvSpPr txBox="1">
            <a:spLocks noChangeArrowheads="1"/>
          </p:cNvSpPr>
          <p:nvPr/>
        </p:nvSpPr>
        <p:spPr bwMode="auto">
          <a:xfrm>
            <a:off x="7235825" y="4221163"/>
            <a:ext cx="10810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(√)</a:t>
            </a:r>
          </a:p>
        </p:txBody>
      </p:sp>
      <p:sp>
        <p:nvSpPr>
          <p:cNvPr id="189455" name="Text Box 15"/>
          <p:cNvSpPr txBox="1">
            <a:spLocks noChangeArrowheads="1"/>
          </p:cNvSpPr>
          <p:nvPr/>
        </p:nvSpPr>
        <p:spPr bwMode="auto">
          <a:xfrm>
            <a:off x="7235825" y="5373688"/>
            <a:ext cx="8651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(√)</a:t>
            </a:r>
          </a:p>
        </p:txBody>
      </p:sp>
      <p:sp>
        <p:nvSpPr>
          <p:cNvPr id="189456" name="Text Box 16"/>
          <p:cNvSpPr txBox="1">
            <a:spLocks noChangeArrowheads="1"/>
          </p:cNvSpPr>
          <p:nvPr/>
        </p:nvSpPr>
        <p:spPr bwMode="auto">
          <a:xfrm>
            <a:off x="7235825" y="4797425"/>
            <a:ext cx="122396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</a:t>
            </a:r>
            <a:r>
              <a:rPr lang="en-US" altLang="en-US" sz="2800"/>
              <a:t>×</a:t>
            </a:r>
            <a:r>
              <a:rPr lang="en-US" altLang="zh-CN" sz="2800"/>
              <a:t>)</a:t>
            </a:r>
          </a:p>
        </p:txBody>
      </p:sp>
      <p:sp>
        <p:nvSpPr>
          <p:cNvPr id="189457" name="Text Box 17"/>
          <p:cNvSpPr txBox="1">
            <a:spLocks noChangeArrowheads="1"/>
          </p:cNvSpPr>
          <p:nvPr/>
        </p:nvSpPr>
        <p:spPr bwMode="auto">
          <a:xfrm>
            <a:off x="7235825" y="5949950"/>
            <a:ext cx="11525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(</a:t>
            </a:r>
            <a:r>
              <a:rPr lang="en-US" altLang="en-US" sz="2800"/>
              <a:t>×</a:t>
            </a:r>
            <a:r>
              <a:rPr lang="en-US" altLang="zh-CN" sz="28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6910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9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9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89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89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89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89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89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8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9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7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89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9" grpId="0"/>
      <p:bldP spid="189451" grpId="0"/>
      <p:bldP spid="189452" grpId="0"/>
      <p:bldP spid="189452" grpId="1"/>
      <p:bldP spid="189453" grpId="0"/>
      <p:bldP spid="189454" grpId="0"/>
      <p:bldP spid="189455" grpId="0"/>
      <p:bldP spid="189456" grpId="0"/>
      <p:bldP spid="18945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250825" y="404813"/>
            <a:ext cx="72009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/>
              <a:t>二、指出下列命题的题设和结论：</a:t>
            </a:r>
          </a:p>
        </p:txBody>
      </p:sp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611188" y="1341438"/>
            <a:ext cx="6697662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/>
              <a:t>1</a:t>
            </a:r>
            <a:r>
              <a:rPr lang="zh-CN" altLang="en-US" sz="2800"/>
              <a:t>、三角形的内角和是</a:t>
            </a:r>
            <a:r>
              <a:rPr lang="en-US" altLang="zh-CN" sz="2800"/>
              <a:t>180</a:t>
            </a:r>
            <a:r>
              <a:rPr lang="zh-CN" altLang="en-US" sz="2800"/>
              <a:t>度。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/>
              <a:t>2</a:t>
            </a:r>
            <a:r>
              <a:rPr lang="zh-CN" altLang="en-US" sz="2800"/>
              <a:t>、相等的角是对顶角。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/>
              <a:t>3</a:t>
            </a:r>
            <a:r>
              <a:rPr lang="zh-CN" altLang="en-US" sz="2800"/>
              <a:t>、互补的角是邻补角。</a:t>
            </a:r>
          </a:p>
        </p:txBody>
      </p:sp>
      <p:sp>
        <p:nvSpPr>
          <p:cNvPr id="190470" name="Text Box 6"/>
          <p:cNvSpPr txBox="1">
            <a:spLocks noChangeArrowheads="1"/>
          </p:cNvSpPr>
          <p:nvPr/>
        </p:nvSpPr>
        <p:spPr bwMode="auto">
          <a:xfrm>
            <a:off x="755650" y="4005263"/>
            <a:ext cx="72723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/>
              <a:t>1   </a:t>
            </a:r>
            <a:r>
              <a:rPr lang="zh-CN" altLang="en-US" sz="2000"/>
              <a:t>题设</a:t>
            </a:r>
            <a:r>
              <a:rPr lang="en-US" altLang="zh-CN" sz="2000"/>
              <a:t>:   </a:t>
            </a:r>
            <a:r>
              <a:rPr lang="zh-CN" altLang="en-US" sz="2000"/>
              <a:t>有三个角是三角形的内角</a:t>
            </a:r>
            <a:r>
              <a:rPr lang="en-US" altLang="zh-CN" sz="2000"/>
              <a:t>,     </a:t>
            </a:r>
            <a:r>
              <a:rPr lang="zh-CN" altLang="en-US" sz="2000"/>
              <a:t>结论</a:t>
            </a:r>
            <a:r>
              <a:rPr lang="en-US" altLang="zh-CN" sz="2000"/>
              <a:t>:   </a:t>
            </a:r>
            <a:r>
              <a:rPr lang="zh-CN" altLang="en-US" sz="2000"/>
              <a:t>它们的和是</a:t>
            </a:r>
            <a:r>
              <a:rPr lang="en-US" altLang="zh-CN" sz="2000"/>
              <a:t>180</a:t>
            </a:r>
            <a:r>
              <a:rPr lang="zh-CN" altLang="en-US" sz="2000"/>
              <a:t>度</a:t>
            </a:r>
            <a:r>
              <a:rPr lang="en-US" altLang="zh-CN" sz="2000"/>
              <a:t>.</a:t>
            </a: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827088" y="4868863"/>
            <a:ext cx="7056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/>
              <a:t>2    </a:t>
            </a:r>
            <a:r>
              <a:rPr lang="zh-CN" altLang="en-US" sz="2000"/>
              <a:t>题设</a:t>
            </a:r>
            <a:r>
              <a:rPr lang="en-US" altLang="zh-CN" sz="2000"/>
              <a:t>:  </a:t>
            </a:r>
            <a:r>
              <a:rPr lang="zh-CN" altLang="en-US" sz="2000"/>
              <a:t>有两个角相等</a:t>
            </a:r>
            <a:r>
              <a:rPr lang="en-US" altLang="zh-CN" sz="2000"/>
              <a:t>.    </a:t>
            </a:r>
            <a:r>
              <a:rPr lang="zh-CN" altLang="en-US" sz="2000"/>
              <a:t>结论</a:t>
            </a:r>
            <a:r>
              <a:rPr lang="en-US" altLang="zh-CN" sz="2000"/>
              <a:t>:   </a:t>
            </a:r>
            <a:r>
              <a:rPr lang="zh-CN" altLang="en-US" sz="2000"/>
              <a:t>这两个角是对顶角</a:t>
            </a:r>
            <a:r>
              <a:rPr lang="en-US" altLang="zh-CN" sz="2000"/>
              <a:t>.</a:t>
            </a: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827088" y="5734050"/>
            <a:ext cx="61928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/>
              <a:t>3   </a:t>
            </a:r>
            <a:r>
              <a:rPr lang="zh-CN" altLang="en-US"/>
              <a:t>题设：有两个角互补，结论：这两个角是邻补角。</a:t>
            </a:r>
          </a:p>
        </p:txBody>
      </p:sp>
    </p:spTree>
    <p:extLst>
      <p:ext uri="{BB962C8B-B14F-4D97-AF65-F5344CB8AC3E}">
        <p14:creationId xmlns:p14="http://schemas.microsoft.com/office/powerpoint/2010/main" val="145223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70" grpId="0"/>
      <p:bldP spid="190472" grpId="0"/>
      <p:bldP spid="19047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468313" y="333375"/>
            <a:ext cx="748823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/>
              <a:t>三、判断下列命题是真命题，还是假命题，若是假命题举出一个反例。</a:t>
            </a: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827088" y="1773238"/>
            <a:ext cx="6624637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/>
              <a:t>1</a:t>
            </a:r>
            <a:r>
              <a:rPr lang="zh-CN" altLang="en-US" sz="3200"/>
              <a:t>、邻补角是互补的角。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/>
              <a:t>2</a:t>
            </a:r>
            <a:r>
              <a:rPr lang="zh-CN" altLang="en-US" sz="3200"/>
              <a:t>、两个角的和是平角的时候，这两个角互为补角。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/>
              <a:t>3</a:t>
            </a:r>
            <a:r>
              <a:rPr lang="zh-CN" altLang="en-US" sz="3200"/>
              <a:t>、内错角相等。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/>
              <a:t>4</a:t>
            </a:r>
            <a:r>
              <a:rPr lang="zh-CN" altLang="en-US" sz="3200"/>
              <a:t>、两条平行线被第三条直线所截，同旁内角互补。</a:t>
            </a:r>
          </a:p>
        </p:txBody>
      </p:sp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684213" y="5805488"/>
            <a:ext cx="6553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/>
              <a:t>四、举出你学过的几何定理。</a:t>
            </a:r>
          </a:p>
        </p:txBody>
      </p:sp>
      <p:sp>
        <p:nvSpPr>
          <p:cNvPr id="191495" name="Text Box 7"/>
          <p:cNvSpPr txBox="1">
            <a:spLocks noChangeArrowheads="1"/>
          </p:cNvSpPr>
          <p:nvPr/>
        </p:nvSpPr>
        <p:spPr bwMode="auto">
          <a:xfrm>
            <a:off x="7812088" y="1700213"/>
            <a:ext cx="863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/>
              <a:t>真</a:t>
            </a:r>
          </a:p>
        </p:txBody>
      </p:sp>
      <p:sp>
        <p:nvSpPr>
          <p:cNvPr id="191496" name="Text Box 8"/>
          <p:cNvSpPr txBox="1">
            <a:spLocks noChangeArrowheads="1"/>
          </p:cNvSpPr>
          <p:nvPr/>
        </p:nvSpPr>
        <p:spPr bwMode="auto">
          <a:xfrm>
            <a:off x="7812088" y="2636838"/>
            <a:ext cx="7921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/>
              <a:t>真</a:t>
            </a:r>
          </a:p>
        </p:txBody>
      </p:sp>
      <p:sp>
        <p:nvSpPr>
          <p:cNvPr id="191497" name="Text Box 9"/>
          <p:cNvSpPr txBox="1">
            <a:spLocks noChangeArrowheads="1"/>
          </p:cNvSpPr>
          <p:nvPr/>
        </p:nvSpPr>
        <p:spPr bwMode="auto">
          <a:xfrm>
            <a:off x="7812088" y="3789363"/>
            <a:ext cx="9350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/>
              <a:t>假</a:t>
            </a:r>
          </a:p>
        </p:txBody>
      </p:sp>
      <p:sp>
        <p:nvSpPr>
          <p:cNvPr id="191498" name="Text Box 10"/>
          <p:cNvSpPr txBox="1">
            <a:spLocks noChangeArrowheads="1"/>
          </p:cNvSpPr>
          <p:nvPr/>
        </p:nvSpPr>
        <p:spPr bwMode="auto">
          <a:xfrm>
            <a:off x="7812088" y="4652963"/>
            <a:ext cx="6492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/>
              <a:t>真</a:t>
            </a:r>
          </a:p>
        </p:txBody>
      </p:sp>
    </p:spTree>
    <p:extLst>
      <p:ext uri="{BB962C8B-B14F-4D97-AF65-F5344CB8AC3E}">
        <p14:creationId xmlns:p14="http://schemas.microsoft.com/office/powerpoint/2010/main" val="1540719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30" dur="2000" fill="hold"/>
                                        <p:tgtEl>
                                          <p:spTgt spid="1914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5" grpId="0"/>
      <p:bldP spid="191496" grpId="0"/>
      <p:bldP spid="191497" grpId="0" build="allAtOnce"/>
      <p:bldP spid="19149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云形标注 11"/>
          <p:cNvSpPr/>
          <p:nvPr/>
        </p:nvSpPr>
        <p:spPr>
          <a:xfrm>
            <a:off x="5364163" y="3789363"/>
            <a:ext cx="3779837" cy="187166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971550" y="1484313"/>
            <a:ext cx="7416800" cy="19399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0000F1"/>
                </a:solidFill>
              </a:rPr>
              <a:t>    在很多情况下，一个命题的正确性需要经过推理，才能作出判断，这个推理过程叫做</a:t>
            </a:r>
            <a:r>
              <a:rPr lang="zh-CN" altLang="en-US" sz="2400" b="1">
                <a:solidFill>
                  <a:srgbClr val="FF0000"/>
                </a:solidFill>
              </a:rPr>
              <a:t>证明（</a:t>
            </a:r>
            <a:r>
              <a:rPr lang="en-US" altLang="zh-CN" sz="2400" b="1">
                <a:solidFill>
                  <a:srgbClr val="FF0000"/>
                </a:solidFill>
              </a:rPr>
              <a:t>proof</a:t>
            </a:r>
            <a:r>
              <a:rPr lang="zh-CN" altLang="en-US" sz="2400" b="1">
                <a:solidFill>
                  <a:srgbClr val="FF0000"/>
                </a:solidFill>
              </a:rPr>
              <a:t>）</a:t>
            </a:r>
            <a:r>
              <a:rPr lang="en-US" altLang="zh-CN" sz="2400">
                <a:solidFill>
                  <a:srgbClr val="0000F1"/>
                </a:solidFill>
              </a:rPr>
              <a:t>.</a:t>
            </a:r>
            <a:r>
              <a:rPr lang="zh-CN" altLang="en-US" sz="2400">
                <a:solidFill>
                  <a:srgbClr val="0000F1"/>
                </a:solidFill>
              </a:rPr>
              <a:t>下面，我们以证明命题“在同一平面内，如果一条直线垂直于两条平行线中的一条，那么它也垂直于另一条”为例，来说明什么是证明</a:t>
            </a:r>
            <a:r>
              <a:rPr lang="en-US" altLang="zh-CN" sz="2400">
                <a:solidFill>
                  <a:srgbClr val="0000F1"/>
                </a:solidFill>
              </a:rPr>
              <a:t>.</a:t>
            </a:r>
            <a:endParaRPr lang="zh-CN" altLang="en-US" sz="2400">
              <a:solidFill>
                <a:srgbClr val="0000F1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42988" y="3573463"/>
            <a:ext cx="720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/>
              <a:t>例</a:t>
            </a:r>
            <a:r>
              <a:rPr lang="en-US" altLang="zh-CN" b="1"/>
              <a:t>2</a:t>
            </a:r>
            <a:endParaRPr lang="zh-CN" altLang="en-US" b="1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19250" y="3573463"/>
            <a:ext cx="4608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/>
              <a:t>如图，已知直线</a:t>
            </a:r>
            <a:r>
              <a:rPr lang="en-US" altLang="zh-CN" b="1"/>
              <a:t>b ∥c</a:t>
            </a:r>
            <a:r>
              <a:rPr lang="zh-CN" altLang="en-US" b="1"/>
              <a:t>，</a:t>
            </a:r>
            <a:r>
              <a:rPr lang="en-US" altLang="zh-CN" b="1"/>
              <a:t>a ⊥b.</a:t>
            </a:r>
            <a:r>
              <a:rPr lang="zh-CN" altLang="en-US" b="1"/>
              <a:t>求证</a:t>
            </a:r>
            <a:r>
              <a:rPr lang="en-US" altLang="zh-CN" b="1"/>
              <a:t>a ⊥c.</a:t>
            </a:r>
            <a:endParaRPr lang="zh-CN" altLang="en-US" b="1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258888" y="4221163"/>
            <a:ext cx="46085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证明： ∵</a:t>
            </a:r>
            <a:r>
              <a:rPr lang="en-US" altLang="zh-CN" b="1">
                <a:solidFill>
                  <a:srgbClr val="FF0000"/>
                </a:solidFill>
              </a:rPr>
              <a:t> a ⊥b</a:t>
            </a:r>
            <a:r>
              <a:rPr lang="zh-CN" altLang="en-US" b="1">
                <a:solidFill>
                  <a:srgbClr val="FF0000"/>
                </a:solidFill>
              </a:rPr>
              <a:t>（已知）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051050" y="4652963"/>
            <a:ext cx="46085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∴ ∠ </a:t>
            </a:r>
            <a:r>
              <a:rPr lang="en-US" altLang="zh-CN" b="1">
                <a:solidFill>
                  <a:srgbClr val="FF0000"/>
                </a:solidFill>
              </a:rPr>
              <a:t>1=90°</a:t>
            </a:r>
            <a:r>
              <a:rPr lang="zh-CN" altLang="en-US" b="1">
                <a:solidFill>
                  <a:srgbClr val="FF0000"/>
                </a:solidFill>
              </a:rPr>
              <a:t>（垂直的定义） 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51050" y="5003800"/>
            <a:ext cx="4608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又  </a:t>
            </a:r>
            <a:r>
              <a:rPr lang="en-US" altLang="zh-CN" b="1">
                <a:solidFill>
                  <a:srgbClr val="FF0000"/>
                </a:solidFill>
              </a:rPr>
              <a:t>b ∥ c</a:t>
            </a:r>
            <a:r>
              <a:rPr lang="zh-CN" altLang="en-US" b="1">
                <a:solidFill>
                  <a:srgbClr val="FF0000"/>
                </a:solidFill>
              </a:rPr>
              <a:t>（已知）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051050" y="5364163"/>
            <a:ext cx="4608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∴ ∠ </a:t>
            </a:r>
            <a:r>
              <a:rPr lang="en-US" altLang="zh-CN" b="1">
                <a:solidFill>
                  <a:srgbClr val="FF0000"/>
                </a:solidFill>
              </a:rPr>
              <a:t>1=</a:t>
            </a:r>
            <a:r>
              <a:rPr lang="zh-CN" altLang="en-US" b="1">
                <a:solidFill>
                  <a:srgbClr val="FF0000"/>
                </a:solidFill>
              </a:rPr>
              <a:t>∠ </a:t>
            </a:r>
            <a:r>
              <a:rPr lang="en-US" altLang="zh-CN" b="1">
                <a:solidFill>
                  <a:srgbClr val="FF0000"/>
                </a:solidFill>
              </a:rPr>
              <a:t>2</a:t>
            </a:r>
            <a:r>
              <a:rPr lang="zh-CN" altLang="en-US" b="1">
                <a:solidFill>
                  <a:srgbClr val="FF0000"/>
                </a:solidFill>
              </a:rPr>
              <a:t>（两直线平行，同位角相等）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051050" y="5724525"/>
            <a:ext cx="46085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∴ ∠ </a:t>
            </a:r>
            <a:r>
              <a:rPr lang="en-US" altLang="zh-CN" b="1">
                <a:solidFill>
                  <a:srgbClr val="FF0000"/>
                </a:solidFill>
              </a:rPr>
              <a:t>2=</a:t>
            </a:r>
            <a:r>
              <a:rPr lang="zh-CN" altLang="en-US" b="1">
                <a:solidFill>
                  <a:srgbClr val="FF0000"/>
                </a:solidFill>
              </a:rPr>
              <a:t>∠ </a:t>
            </a:r>
            <a:r>
              <a:rPr lang="en-US" altLang="zh-CN" b="1">
                <a:solidFill>
                  <a:srgbClr val="FF0000"/>
                </a:solidFill>
              </a:rPr>
              <a:t>1=90°</a:t>
            </a:r>
            <a:r>
              <a:rPr lang="zh-CN" altLang="en-US" b="1">
                <a:solidFill>
                  <a:srgbClr val="FF0000"/>
                </a:solidFill>
              </a:rPr>
              <a:t>（等量代换）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051050" y="6083300"/>
            <a:ext cx="46085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∴ </a:t>
            </a:r>
            <a:r>
              <a:rPr lang="en-US" altLang="zh-CN" b="1">
                <a:solidFill>
                  <a:srgbClr val="FF0000"/>
                </a:solidFill>
              </a:rPr>
              <a:t>a ⊥ c</a:t>
            </a:r>
            <a:r>
              <a:rPr lang="zh-CN" altLang="en-US" b="1">
                <a:solidFill>
                  <a:srgbClr val="FF0000"/>
                </a:solidFill>
              </a:rPr>
              <a:t>（垂直的定义）</a:t>
            </a:r>
            <a:r>
              <a:rPr lang="en-US" altLang="zh-CN" b="1">
                <a:solidFill>
                  <a:srgbClr val="FF0000"/>
                </a:solidFill>
              </a:rPr>
              <a:t>.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651500" y="4005263"/>
            <a:ext cx="324167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002060"/>
                </a:solidFill>
              </a:rPr>
              <a:t>  证明中的每一步推理都要有证据，不能“想当然”</a:t>
            </a:r>
            <a:r>
              <a:rPr lang="en-US" altLang="zh-CN" b="1">
                <a:solidFill>
                  <a:srgbClr val="002060"/>
                </a:solidFill>
              </a:rPr>
              <a:t>.</a:t>
            </a:r>
            <a:r>
              <a:rPr lang="zh-CN" altLang="en-US" b="1">
                <a:solidFill>
                  <a:srgbClr val="002060"/>
                </a:solidFill>
              </a:rPr>
              <a:t>这些根据，可以是已知条件，也可以是学过的定义、基本事实、推理</a:t>
            </a:r>
            <a:r>
              <a:rPr lang="en-US" altLang="zh-CN" b="1">
                <a:solidFill>
                  <a:srgbClr val="002060"/>
                </a:solidFill>
              </a:rPr>
              <a:t>.</a:t>
            </a:r>
            <a:endParaRPr lang="zh-CN" altLang="en-US" b="1">
              <a:solidFill>
                <a:srgbClr val="002060"/>
              </a:solidFill>
            </a:endParaRPr>
          </a:p>
        </p:txBody>
      </p:sp>
      <p:pic>
        <p:nvPicPr>
          <p:cNvPr id="38" name="图片 37" descr="C[%NTJ3@RF5QOOGSRDEIY0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97425"/>
            <a:ext cx="1228725" cy="109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493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484784"/>
            <a:ext cx="6408712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rgbClr val="002060"/>
                </a:solidFill>
              </a:rPr>
              <a:t>    判定一个命题是假命题，只要举出一个例子（反例），它符合命题的题设，但不满足结论就可以了</a:t>
            </a:r>
            <a:r>
              <a:rPr lang="en-US" altLang="zh-CN" sz="2000">
                <a:solidFill>
                  <a:srgbClr val="002060"/>
                </a:solidFill>
              </a:rPr>
              <a:t>.</a:t>
            </a:r>
            <a:endParaRPr lang="zh-CN" altLang="en-US" sz="200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00113" y="2276475"/>
            <a:ext cx="734377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隶书" charset="0"/>
                <a:ea typeface="隶书" charset="0"/>
              </a:rPr>
              <a:t>例如，要判定命题“相等的角是对顶角”是假命题，可以举出如下反例：</a:t>
            </a:r>
            <a:endParaRPr lang="en-US" altLang="zh-CN" sz="2800">
              <a:solidFill>
                <a:srgbClr val="FF0000"/>
              </a:solidFill>
              <a:latin typeface="隶书" charset="0"/>
              <a:ea typeface="隶书" charset="0"/>
            </a:endParaRPr>
          </a:p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隶书" charset="0"/>
                <a:ea typeface="隶书" charset="0"/>
              </a:rPr>
              <a:t>下图中，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隶书" charset="0"/>
                <a:cs typeface="Times New Roman" charset="0"/>
              </a:rPr>
              <a:t>OC</a:t>
            </a:r>
            <a:r>
              <a:rPr lang="zh-CN" altLang="en-US" sz="2800">
                <a:solidFill>
                  <a:srgbClr val="FF0000"/>
                </a:solidFill>
                <a:latin typeface="隶书" charset="0"/>
                <a:ea typeface="隶书" charset="0"/>
              </a:rPr>
              <a:t>是∠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隶书" charset="0"/>
              </a:rPr>
              <a:t>AOB</a:t>
            </a:r>
            <a:r>
              <a:rPr lang="zh-CN" altLang="en-US" sz="2800">
                <a:solidFill>
                  <a:srgbClr val="FF0000"/>
                </a:solidFill>
                <a:latin typeface="隶书" charset="0"/>
                <a:ea typeface="隶书" charset="0"/>
              </a:rPr>
              <a:t>的平分线， ∠</a:t>
            </a:r>
            <a:r>
              <a:rPr lang="en-US" altLang="zh-CN" sz="2800">
                <a:solidFill>
                  <a:srgbClr val="FF0000"/>
                </a:solidFill>
                <a:latin typeface="隶书" charset="0"/>
                <a:ea typeface="隶书" charset="0"/>
              </a:rPr>
              <a:t>1=</a:t>
            </a:r>
            <a:r>
              <a:rPr lang="zh-CN" altLang="en-US" sz="2800">
                <a:solidFill>
                  <a:srgbClr val="FF0000"/>
                </a:solidFill>
                <a:latin typeface="隶书" charset="0"/>
                <a:ea typeface="隶书" charset="0"/>
              </a:rPr>
              <a:t> ∠</a:t>
            </a:r>
            <a:r>
              <a:rPr lang="en-US" altLang="zh-CN" sz="2800">
                <a:solidFill>
                  <a:srgbClr val="FF0000"/>
                </a:solidFill>
                <a:latin typeface="隶书" charset="0"/>
                <a:ea typeface="隶书" charset="0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charset="0"/>
                <a:ea typeface="隶书" charset="0"/>
              </a:rPr>
              <a:t>，但它们不是对顶角</a:t>
            </a:r>
            <a:r>
              <a:rPr lang="en-US" altLang="zh-CN" sz="2800">
                <a:solidFill>
                  <a:srgbClr val="FF0000"/>
                </a:solidFill>
                <a:latin typeface="隶书" charset="0"/>
                <a:ea typeface="隶书" charset="0"/>
              </a:rPr>
              <a:t>.</a:t>
            </a:r>
            <a:endParaRPr lang="zh-CN" altLang="en-US" sz="2800">
              <a:solidFill>
                <a:srgbClr val="FF0000"/>
              </a:solidFill>
              <a:latin typeface="隶书" charset="0"/>
              <a:ea typeface="隶书" charset="0"/>
            </a:endParaRPr>
          </a:p>
        </p:txBody>
      </p:sp>
      <p:grpSp>
        <p:nvGrpSpPr>
          <p:cNvPr id="4" name="组合 18"/>
          <p:cNvGrpSpPr>
            <a:grpSpLocks/>
          </p:cNvGrpSpPr>
          <p:nvPr/>
        </p:nvGrpSpPr>
        <p:grpSpPr bwMode="auto">
          <a:xfrm>
            <a:off x="2051050" y="4229100"/>
            <a:ext cx="2808288" cy="1792288"/>
            <a:chOff x="2051720" y="4228386"/>
            <a:chExt cx="2808312" cy="1792902"/>
          </a:xfrm>
        </p:grpSpPr>
        <p:cxnSp>
          <p:nvCxnSpPr>
            <p:cNvPr id="7" name="直接连接符 6"/>
            <p:cNvCxnSpPr>
              <a:cxnSpLocks noChangeShapeType="1"/>
            </p:cNvCxnSpPr>
            <p:nvPr/>
          </p:nvCxnSpPr>
          <p:spPr bwMode="auto">
            <a:xfrm>
              <a:off x="2051720" y="5157192"/>
              <a:ext cx="280831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>
              <a:outerShdw blurRad="63500" dist="23000" dir="5400000" rotWithShape="0">
                <a:srgbClr val="00000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" name="直接连接符 7"/>
            <p:cNvCxnSpPr>
              <a:cxnSpLocks noChangeShapeType="1"/>
            </p:cNvCxnSpPr>
            <p:nvPr/>
          </p:nvCxnSpPr>
          <p:spPr bwMode="auto">
            <a:xfrm flipV="1">
              <a:off x="2051720" y="4228386"/>
              <a:ext cx="2367880" cy="92880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blurRad="63500" dist="23000" dir="5400000" rotWithShape="0">
                <a:srgbClr val="00000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直接连接符 9"/>
            <p:cNvCxnSpPr>
              <a:cxnSpLocks noChangeShapeType="1"/>
            </p:cNvCxnSpPr>
            <p:nvPr/>
          </p:nvCxnSpPr>
          <p:spPr bwMode="auto">
            <a:xfrm>
              <a:off x="2051720" y="5157192"/>
              <a:ext cx="2448272" cy="86409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>
              <a:outerShdw blurRad="63500" dist="23000" dir="5400000" rotWithShape="0">
                <a:srgbClr val="000000">
                  <a:alpha val="3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弧形 14"/>
            <p:cNvSpPr/>
            <p:nvPr/>
          </p:nvSpPr>
          <p:spPr>
            <a:xfrm>
              <a:off x="2483524" y="5012880"/>
              <a:ext cx="117476" cy="215974"/>
            </a:xfrm>
            <a:prstGeom prst="arc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弧形 15"/>
            <p:cNvSpPr/>
            <p:nvPr/>
          </p:nvSpPr>
          <p:spPr>
            <a:xfrm>
              <a:off x="2483524" y="5165332"/>
              <a:ext cx="144464" cy="352546"/>
            </a:xfrm>
            <a:prstGeom prst="arc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516" name="TextBox 16"/>
            <p:cNvSpPr txBox="1">
              <a:spLocks noChangeArrowheads="1"/>
            </p:cNvSpPr>
            <p:nvPr/>
          </p:nvSpPr>
          <p:spPr bwMode="auto">
            <a:xfrm>
              <a:off x="2627784" y="4869160"/>
              <a:ext cx="14401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1200"/>
                <a:t>1</a:t>
              </a:r>
              <a:endParaRPr lang="zh-CN" altLang="en-US" sz="1200"/>
            </a:p>
          </p:txBody>
        </p:sp>
        <p:sp>
          <p:nvSpPr>
            <p:cNvPr id="21517" name="TextBox 17"/>
            <p:cNvSpPr txBox="1">
              <a:spLocks noChangeArrowheads="1"/>
            </p:cNvSpPr>
            <p:nvPr/>
          </p:nvSpPr>
          <p:spPr bwMode="auto">
            <a:xfrm>
              <a:off x="2627784" y="5157192"/>
              <a:ext cx="14401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 sz="1200"/>
                <a:t>2</a:t>
              </a:r>
              <a:endParaRPr lang="zh-CN" alt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val="103415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5"/>
          <p:cNvGraphicFramePr>
            <a:graphicFrameLocks noGrp="1"/>
          </p:cNvGraphicFramePr>
          <p:nvPr/>
        </p:nvGraphicFramePr>
        <p:xfrm>
          <a:off x="1738313" y="2668588"/>
          <a:ext cx="5929312" cy="1552575"/>
        </p:xfrm>
        <a:graphic>
          <a:graphicData uri="http://schemas.openxmlformats.org/drawingml/2006/table">
            <a:tbl>
              <a:tblPr/>
              <a:tblGrid>
                <a:gridCol w="5929312"/>
              </a:tblGrid>
              <a:tr h="155257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000" b="1">
                          <a:solidFill>
                            <a:srgbClr val="0000FF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16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 sz="14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5.4  </a:t>
                      </a:r>
                      <a:r>
                        <a:rPr kumimoji="0" lang="zh-CN" altLang="en-US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平移（</a:t>
                      </a:r>
                      <a:r>
                        <a:rPr kumimoji="0" lang="en-US" altLang="zh-CN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1</a:t>
                      </a:r>
                      <a:r>
                        <a:rPr kumimoji="0" lang="zh-CN" altLang="en-US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）  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52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1071563" y="1143000"/>
            <a:ext cx="714375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300" tIns="0" rIns="114300" bIns="0"/>
          <a:lstStyle>
            <a:lvl1pPr indent="2667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>
              <a:lnSpc>
                <a:spcPct val="130000"/>
              </a:lnSpc>
            </a:pP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请观察课件中几组美丽的图案．⑴它们有什么共同的特点？⑵能否根据每幅图中的一部分绘制出整幅图案？</a:t>
            </a:r>
          </a:p>
        </p:txBody>
      </p:sp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571500" y="214313"/>
            <a:ext cx="3714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7030A0"/>
                </a:solidFill>
                <a:latin typeface="华文行楷" charset="-122"/>
                <a:ea typeface="华文行楷" charset="-122"/>
              </a:rPr>
              <a:t>感知图形</a:t>
            </a:r>
          </a:p>
        </p:txBody>
      </p:sp>
      <p:pic>
        <p:nvPicPr>
          <p:cNvPr id="410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141663"/>
            <a:ext cx="5616575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802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217863" y="2159000"/>
            <a:ext cx="458787" cy="9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/>
          </a:p>
        </p:txBody>
      </p:sp>
      <p:sp>
        <p:nvSpPr>
          <p:cNvPr id="32772" name="Line 4"/>
          <p:cNvSpPr>
            <a:spLocks noChangeShapeType="1"/>
          </p:cNvSpPr>
          <p:nvPr/>
        </p:nvSpPr>
        <p:spPr bwMode="auto">
          <a:xfrm flipV="1">
            <a:off x="1042988" y="5589588"/>
            <a:ext cx="6911975" cy="730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900113" y="5876925"/>
            <a:ext cx="7273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雪人的大小和形状改变了吗？    位置呢？</a:t>
            </a: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285750" y="142875"/>
            <a:ext cx="3714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7030A0"/>
                </a:solidFill>
                <a:latin typeface="华文行楷" charset="-122"/>
                <a:ea typeface="华文行楷" charset="-122"/>
              </a:rPr>
              <a:t>动手实验</a:t>
            </a:r>
          </a:p>
        </p:txBody>
      </p:sp>
      <p:sp>
        <p:nvSpPr>
          <p:cNvPr id="5126" name="Rectangle 12"/>
          <p:cNvSpPr>
            <a:spLocks noChangeArrowheads="1"/>
          </p:cNvSpPr>
          <p:nvPr/>
        </p:nvSpPr>
        <p:spPr bwMode="auto">
          <a:xfrm>
            <a:off x="684213" y="1196975"/>
            <a:ext cx="7027862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300" tIns="0" rIns="114300" bIns="0"/>
          <a:lstStyle>
            <a:lvl1pPr indent="2667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 eaLnBrk="0" hangingPunct="0">
              <a:spcBef>
                <a:spcPct val="20000"/>
              </a:spcBef>
              <a:buClr>
                <a:srgbClr val="9C007F"/>
              </a:buClr>
              <a:buSzPct val="95000"/>
              <a:buFont typeface="Wingdings 2" charset="2"/>
              <a:buNone/>
            </a:pPr>
            <a:r>
              <a:rPr lang="en-US" altLang="zh-CN" sz="3200" b="1">
                <a:solidFill>
                  <a:srgbClr val="9C007F"/>
                </a:solidFill>
              </a:rPr>
              <a:t>  </a:t>
            </a:r>
            <a:r>
              <a:rPr lang="zh-CN" altLang="en-US" sz="3200" b="1">
                <a:solidFill>
                  <a:srgbClr val="9C007F"/>
                </a:solidFill>
              </a:rPr>
              <a:t>如何在一张半透明的纸上，画一排形状和大小都如图所示的雪人呢？请把你的方法与同伴交流后动手画图．</a:t>
            </a:r>
          </a:p>
        </p:txBody>
      </p:sp>
      <p:pic>
        <p:nvPicPr>
          <p:cNvPr id="5127" name="图片 10" descr="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3000375"/>
            <a:ext cx="1338262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 descr="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3000375"/>
            <a:ext cx="1338263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图片 15" descr="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3000375"/>
            <a:ext cx="1338263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16" descr="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2928938"/>
            <a:ext cx="1338263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6653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  <p:bldP spid="32777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755650" y="1341438"/>
            <a:ext cx="7499350" cy="308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800" b="1">
                <a:solidFill>
                  <a:srgbClr val="9C007F"/>
                </a:solidFill>
              </a:rPr>
              <a:t>如图，在相邻的两个雪人中，找出三组对应点：雪人的帽顶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zh-CN" altLang="en-US" sz="2800" b="1">
                <a:solidFill>
                  <a:srgbClr val="9C007F"/>
                </a:solidFill>
              </a:rPr>
              <a:t>与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B'</a:t>
            </a:r>
            <a:r>
              <a:rPr lang="zh-CN" altLang="en-US" sz="2800" b="1">
                <a:solidFill>
                  <a:srgbClr val="9C007F"/>
                </a:solidFill>
              </a:rPr>
              <a:t>、鼻尖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zh-CN" altLang="en-US" sz="2800" b="1">
                <a:solidFill>
                  <a:srgbClr val="9C007F"/>
                </a:solidFill>
              </a:rPr>
              <a:t>与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A'</a:t>
            </a:r>
            <a:r>
              <a:rPr lang="zh-CN" altLang="en-US" sz="2800" b="1">
                <a:solidFill>
                  <a:srgbClr val="9C007F"/>
                </a:solidFill>
              </a:rPr>
              <a:t>、纽扣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C</a:t>
            </a:r>
            <a:r>
              <a:rPr lang="zh-CN" altLang="en-US" sz="2800" b="1">
                <a:solidFill>
                  <a:srgbClr val="9C007F"/>
                </a:solidFill>
              </a:rPr>
              <a:t>与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C'</a:t>
            </a:r>
            <a:r>
              <a:rPr lang="zh-CN" altLang="en-US" sz="2800" b="1">
                <a:solidFill>
                  <a:srgbClr val="9C007F"/>
                </a:solidFill>
              </a:rPr>
              <a:t>，连接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AA'</a:t>
            </a:r>
            <a:r>
              <a:rPr lang="zh-CN" altLang="en-US" sz="2800" b="1">
                <a:solidFill>
                  <a:srgbClr val="9C007F"/>
                </a:solidFill>
              </a:rPr>
              <a:t>、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BB'</a:t>
            </a:r>
            <a:r>
              <a:rPr lang="zh-CN" altLang="en-US" sz="2800" b="1">
                <a:solidFill>
                  <a:srgbClr val="9C007F"/>
                </a:solidFill>
              </a:rPr>
              <a:t>、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CC'</a:t>
            </a:r>
            <a:r>
              <a:rPr lang="zh-CN" altLang="en-US" sz="2800" b="1">
                <a:solidFill>
                  <a:srgbClr val="9C007F"/>
                </a:solidFill>
              </a:rPr>
              <a:t>．</a:t>
            </a:r>
          </a:p>
          <a:p>
            <a:r>
              <a:rPr lang="zh-CN" altLang="en-US" sz="2800" b="1">
                <a:solidFill>
                  <a:srgbClr val="9C007F"/>
                </a:solidFill>
              </a:rPr>
              <a:t>⑴观察三条线段的位置有什么关系？</a:t>
            </a:r>
          </a:p>
          <a:p>
            <a:r>
              <a:rPr lang="zh-CN" altLang="en-US" sz="2800" b="1">
                <a:solidFill>
                  <a:srgbClr val="9C007F"/>
                </a:solidFill>
              </a:rPr>
              <a:t>⑵测量它们的长度有什么关系？</a:t>
            </a:r>
          </a:p>
          <a:p>
            <a:r>
              <a:rPr lang="zh-CN" altLang="en-US" sz="2800" b="1">
                <a:solidFill>
                  <a:srgbClr val="9C007F"/>
                </a:solidFill>
              </a:rPr>
              <a:t>⑶再连接另一对对应点验证一下前面的到的关系．</a:t>
            </a:r>
          </a:p>
        </p:txBody>
      </p:sp>
      <p:pic>
        <p:nvPicPr>
          <p:cNvPr id="5" name="矩形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8" y="-317500"/>
            <a:ext cx="4492625" cy="233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571500" y="214313"/>
            <a:ext cx="3714750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9C007F"/>
                </a:solidFill>
                <a:latin typeface="Verdana" charset="0"/>
              </a:rPr>
              <a:t>探究性质</a:t>
            </a:r>
          </a:p>
          <a:p>
            <a:endParaRPr lang="zh-CN" altLang="en-US" sz="5400" b="1">
              <a:solidFill>
                <a:srgbClr val="7030A0"/>
              </a:solidFill>
              <a:latin typeface="华文行楷" charset="-122"/>
              <a:ea typeface="华文行楷" charset="-122"/>
            </a:endParaRPr>
          </a:p>
        </p:txBody>
      </p:sp>
      <p:pic>
        <p:nvPicPr>
          <p:cNvPr id="6149" name="图片 6" descr="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214813"/>
            <a:ext cx="1338263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图片 7" descr="2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4214813"/>
            <a:ext cx="1338262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95685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622300"/>
            <a:ext cx="242887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925" y="590550"/>
            <a:ext cx="242887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AutoShape 4"/>
          <p:cNvSpPr>
            <a:spLocks noChangeArrowheads="1"/>
          </p:cNvSpPr>
          <p:nvPr/>
        </p:nvSpPr>
        <p:spPr bwMode="auto">
          <a:xfrm>
            <a:off x="7162800" y="66675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1749" name="AutoShape 5"/>
          <p:cNvSpPr>
            <a:spLocks noChangeArrowheads="1"/>
          </p:cNvSpPr>
          <p:nvPr/>
        </p:nvSpPr>
        <p:spPr bwMode="auto">
          <a:xfrm>
            <a:off x="1524000" y="188595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1750" name="AutoShape 6"/>
          <p:cNvSpPr>
            <a:spLocks noChangeArrowheads="1"/>
          </p:cNvSpPr>
          <p:nvPr/>
        </p:nvSpPr>
        <p:spPr bwMode="auto">
          <a:xfrm>
            <a:off x="5943600" y="188595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1751" name="AutoShape 7"/>
          <p:cNvSpPr>
            <a:spLocks noChangeArrowheads="1"/>
          </p:cNvSpPr>
          <p:nvPr/>
        </p:nvSpPr>
        <p:spPr bwMode="auto">
          <a:xfrm>
            <a:off x="1752600" y="295275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1752" name="AutoShape 8"/>
          <p:cNvSpPr>
            <a:spLocks noChangeArrowheads="1"/>
          </p:cNvSpPr>
          <p:nvPr/>
        </p:nvSpPr>
        <p:spPr bwMode="auto">
          <a:xfrm>
            <a:off x="6172200" y="295275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1753" name="AutoShape 9"/>
          <p:cNvSpPr>
            <a:spLocks noChangeArrowheads="1"/>
          </p:cNvSpPr>
          <p:nvPr/>
        </p:nvSpPr>
        <p:spPr bwMode="auto">
          <a:xfrm>
            <a:off x="2743200" y="666750"/>
            <a:ext cx="76200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1754" name="Line 10"/>
          <p:cNvSpPr>
            <a:spLocks noChangeShapeType="1"/>
          </p:cNvSpPr>
          <p:nvPr/>
        </p:nvSpPr>
        <p:spPr bwMode="auto">
          <a:xfrm>
            <a:off x="2771775" y="695325"/>
            <a:ext cx="4419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5" name="Line 11"/>
          <p:cNvSpPr>
            <a:spLocks noChangeShapeType="1"/>
          </p:cNvSpPr>
          <p:nvPr/>
        </p:nvSpPr>
        <p:spPr bwMode="auto">
          <a:xfrm>
            <a:off x="1524000" y="1962150"/>
            <a:ext cx="4419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56" name="Line 12"/>
          <p:cNvSpPr>
            <a:spLocks noChangeShapeType="1"/>
          </p:cNvSpPr>
          <p:nvPr/>
        </p:nvSpPr>
        <p:spPr bwMode="auto">
          <a:xfrm>
            <a:off x="1763713" y="2998788"/>
            <a:ext cx="4419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2679700" y="61706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/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1979613" y="361950"/>
            <a:ext cx="992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endParaRPr lang="x-none" altLang="x-none"/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714375" y="5357813"/>
            <a:ext cx="7345363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100" b="1">
                <a:solidFill>
                  <a:srgbClr val="FF0000"/>
                </a:solidFill>
              </a:rPr>
              <a:t>可以发现：</a:t>
            </a:r>
            <a:r>
              <a:rPr lang="en-US" altLang="zh-CN" sz="2100" b="1" i="1">
                <a:solidFill>
                  <a:srgbClr val="FF0000"/>
                </a:solidFill>
                <a:latin typeface="Times New Roman" charset="0"/>
              </a:rPr>
              <a:t>AA</a:t>
            </a:r>
            <a:r>
              <a:rPr lang="en-US" altLang="zh-CN" sz="2100" b="1">
                <a:solidFill>
                  <a:srgbClr val="FF0000"/>
                </a:solidFill>
              </a:rPr>
              <a:t>′∥</a:t>
            </a:r>
            <a:r>
              <a:rPr lang="en-US" altLang="zh-CN" sz="2100" b="1" i="1">
                <a:solidFill>
                  <a:srgbClr val="FF0000"/>
                </a:solidFill>
                <a:latin typeface="Times New Roman" charset="0"/>
              </a:rPr>
              <a:t>BB</a:t>
            </a:r>
            <a:r>
              <a:rPr lang="en-US" altLang="zh-CN" sz="2100" b="1">
                <a:solidFill>
                  <a:srgbClr val="FF0000"/>
                </a:solidFill>
              </a:rPr>
              <a:t>′∥</a:t>
            </a:r>
            <a:r>
              <a:rPr lang="en-US" altLang="zh-CN" sz="2100" b="1" i="1">
                <a:solidFill>
                  <a:srgbClr val="FF0000"/>
                </a:solidFill>
                <a:latin typeface="Times New Roman" charset="0"/>
              </a:rPr>
              <a:t>CC</a:t>
            </a:r>
            <a:r>
              <a:rPr lang="en-US" altLang="zh-CN" sz="2100" b="1">
                <a:solidFill>
                  <a:srgbClr val="FF0000"/>
                </a:solidFill>
              </a:rPr>
              <a:t>′</a:t>
            </a:r>
            <a:r>
              <a:rPr lang="zh-CN" altLang="en-US" sz="2100" b="1">
                <a:solidFill>
                  <a:srgbClr val="FF0000"/>
                </a:solidFill>
              </a:rPr>
              <a:t>，  并且</a:t>
            </a:r>
            <a:r>
              <a:rPr lang="en-US" altLang="zh-CN" sz="2100" b="1" i="1">
                <a:solidFill>
                  <a:srgbClr val="FF0000"/>
                </a:solidFill>
                <a:latin typeface="Times New Roman" charset="0"/>
              </a:rPr>
              <a:t>AA</a:t>
            </a:r>
            <a:r>
              <a:rPr lang="en-US" altLang="zh-CN" sz="2100" b="1">
                <a:solidFill>
                  <a:srgbClr val="FF0000"/>
                </a:solidFill>
              </a:rPr>
              <a:t>′=</a:t>
            </a:r>
            <a:r>
              <a:rPr lang="en-US" altLang="zh-CN" sz="2100" b="1" i="1">
                <a:solidFill>
                  <a:srgbClr val="FF0000"/>
                </a:solidFill>
                <a:latin typeface="Times New Roman" charset="0"/>
              </a:rPr>
              <a:t>BB</a:t>
            </a:r>
            <a:r>
              <a:rPr lang="en-US" altLang="zh-CN" sz="2100" b="1">
                <a:solidFill>
                  <a:srgbClr val="FF0000"/>
                </a:solidFill>
              </a:rPr>
              <a:t>′= </a:t>
            </a:r>
            <a:r>
              <a:rPr lang="en-US" altLang="zh-CN" sz="2100" b="1" i="1">
                <a:solidFill>
                  <a:srgbClr val="FF0000"/>
                </a:solidFill>
                <a:latin typeface="Times New Roman" charset="0"/>
              </a:rPr>
              <a:t>CC</a:t>
            </a:r>
            <a:r>
              <a:rPr lang="en-US" altLang="zh-CN" sz="2100" b="1">
                <a:solidFill>
                  <a:srgbClr val="FF0000"/>
                </a:solidFill>
              </a:rPr>
              <a:t>′.</a:t>
            </a: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900113" y="5805488"/>
            <a:ext cx="71278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endParaRPr lang="x-none" altLang="x-none"/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714375" y="5786438"/>
            <a:ext cx="7489825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500" b="1">
                <a:solidFill>
                  <a:srgbClr val="0000CC"/>
                </a:solidFill>
              </a:rPr>
              <a:t>请你在作出连接其他对应点的线段，它们是否仍有前面的关系？</a:t>
            </a:r>
          </a:p>
          <a:p>
            <a:pPr>
              <a:spcBef>
                <a:spcPct val="50000"/>
              </a:spcBef>
            </a:pPr>
            <a:endParaRPr lang="zh-CN" altLang="en-US"/>
          </a:p>
        </p:txBody>
      </p:sp>
      <p:sp>
        <p:nvSpPr>
          <p:cNvPr id="31762" name="Text Box 18"/>
          <p:cNvSpPr txBox="1">
            <a:spLocks noChangeArrowheads="1"/>
          </p:cNvSpPr>
          <p:nvPr/>
        </p:nvSpPr>
        <p:spPr bwMode="auto">
          <a:xfrm>
            <a:off x="2714625" y="6215063"/>
            <a:ext cx="865188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500" b="1">
                <a:solidFill>
                  <a:srgbClr val="FF0000"/>
                </a:solidFill>
              </a:rPr>
              <a:t>有</a:t>
            </a:r>
          </a:p>
        </p:txBody>
      </p:sp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2124075" y="361950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B</a:t>
            </a:r>
          </a:p>
        </p:txBody>
      </p:sp>
      <p:sp>
        <p:nvSpPr>
          <p:cNvPr id="31764" name="Text Box 20"/>
          <p:cNvSpPr txBox="1">
            <a:spLocks noChangeArrowheads="1"/>
          </p:cNvSpPr>
          <p:nvPr/>
        </p:nvSpPr>
        <p:spPr bwMode="auto">
          <a:xfrm>
            <a:off x="7308850" y="361950"/>
            <a:ext cx="647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B</a:t>
            </a:r>
            <a:r>
              <a:rPr lang="en-US" altLang="zh-CN" sz="2400" b="1">
                <a:solidFill>
                  <a:srgbClr val="FF0000"/>
                </a:solidFill>
                <a:latin typeface="Verdana" charset="0"/>
              </a:rPr>
              <a:t>’</a:t>
            </a:r>
          </a:p>
        </p:txBody>
      </p:sp>
      <p:sp>
        <p:nvSpPr>
          <p:cNvPr id="31765" name="Text Box 21"/>
          <p:cNvSpPr txBox="1">
            <a:spLocks noChangeArrowheads="1"/>
          </p:cNvSpPr>
          <p:nvPr/>
        </p:nvSpPr>
        <p:spPr bwMode="auto">
          <a:xfrm>
            <a:off x="1116013" y="1414463"/>
            <a:ext cx="3603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A</a:t>
            </a:r>
          </a:p>
        </p:txBody>
      </p:sp>
      <p:sp>
        <p:nvSpPr>
          <p:cNvPr id="31766" name="Text Box 22"/>
          <p:cNvSpPr txBox="1">
            <a:spLocks noChangeArrowheads="1"/>
          </p:cNvSpPr>
          <p:nvPr/>
        </p:nvSpPr>
        <p:spPr bwMode="auto">
          <a:xfrm>
            <a:off x="1403350" y="3143250"/>
            <a:ext cx="3603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C</a:t>
            </a:r>
          </a:p>
        </p:txBody>
      </p:sp>
      <p:sp>
        <p:nvSpPr>
          <p:cNvPr id="31767" name="Text Box 23"/>
          <p:cNvSpPr txBox="1">
            <a:spLocks noChangeArrowheads="1"/>
          </p:cNvSpPr>
          <p:nvPr/>
        </p:nvSpPr>
        <p:spPr bwMode="auto">
          <a:xfrm>
            <a:off x="5435600" y="1414463"/>
            <a:ext cx="647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A</a:t>
            </a:r>
            <a:r>
              <a:rPr lang="en-US" altLang="zh-CN" sz="2400" b="1">
                <a:solidFill>
                  <a:srgbClr val="FF0000"/>
                </a:solidFill>
                <a:latin typeface="Verdana" charset="0"/>
              </a:rPr>
              <a:t>’</a:t>
            </a:r>
          </a:p>
        </p:txBody>
      </p:sp>
      <p:sp>
        <p:nvSpPr>
          <p:cNvPr id="31768" name="Text Box 24"/>
          <p:cNvSpPr txBox="1">
            <a:spLocks noChangeArrowheads="1"/>
          </p:cNvSpPr>
          <p:nvPr/>
        </p:nvSpPr>
        <p:spPr bwMode="auto">
          <a:xfrm>
            <a:off x="6084888" y="3214688"/>
            <a:ext cx="647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C</a:t>
            </a:r>
            <a:r>
              <a:rPr lang="en-US" altLang="zh-CN" sz="2400" b="1">
                <a:solidFill>
                  <a:srgbClr val="FF0000"/>
                </a:solidFill>
                <a:latin typeface="Verdana" charset="0"/>
              </a:rPr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887002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1000" fill="hold"/>
                                        <p:tgtEl>
                                          <p:spTgt spid="317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1000" fill="hold"/>
                                        <p:tgtEl>
                                          <p:spTgt spid="3175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317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317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317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317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06667 0.68889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3" y="3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0417 L 0.0717 0.50417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2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04306 0.35324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3" y="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0" dur="2000"/>
                                        <p:tgtEl>
                                          <p:spTgt spid="31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"/>
                                        <p:tgtEl>
                                          <p:spTgt spid="317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500"/>
                                        <p:tgtEl>
                                          <p:spTgt spid="317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  <p:bldP spid="31748" grpId="1" animBg="1"/>
      <p:bldP spid="31749" grpId="0" animBg="1"/>
      <p:bldP spid="31749" grpId="1" animBg="1"/>
      <p:bldP spid="31750" grpId="0" animBg="1"/>
      <p:bldP spid="31750" grpId="1" animBg="1"/>
      <p:bldP spid="31751" grpId="0" animBg="1"/>
      <p:bldP spid="31751" grpId="1" animBg="1"/>
      <p:bldP spid="31752" grpId="0" animBg="1"/>
      <p:bldP spid="31752" grpId="1" animBg="1"/>
      <p:bldP spid="31753" grpId="0" animBg="1"/>
      <p:bldP spid="31753" grpId="1" animBg="1"/>
      <p:bldP spid="31754" grpId="0" animBg="1"/>
      <p:bldP spid="31754" grpId="1" animBg="1"/>
      <p:bldP spid="31755" grpId="0" animBg="1"/>
      <p:bldP spid="31755" grpId="1" animBg="1"/>
      <p:bldP spid="31756" grpId="0" animBg="1"/>
      <p:bldP spid="31756" grpId="1" animBg="1"/>
      <p:bldP spid="31763" grpId="0"/>
      <p:bldP spid="31764" grpId="0"/>
      <p:bldP spid="31765" grpId="0"/>
      <p:bldP spid="31766" grpId="0"/>
      <p:bldP spid="31767" grpId="0"/>
      <p:bldP spid="3176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矩形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075" y="-401638"/>
            <a:ext cx="4498975" cy="233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Rectangle 20"/>
          <p:cNvSpPr>
            <a:spLocks noChangeArrowheads="1"/>
          </p:cNvSpPr>
          <p:nvPr/>
        </p:nvSpPr>
        <p:spPr bwMode="auto">
          <a:xfrm>
            <a:off x="755650" y="692150"/>
            <a:ext cx="388778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9C007F"/>
                </a:solidFill>
                <a:latin typeface="Verdana" charset="0"/>
              </a:rPr>
              <a:t>平移特征：</a:t>
            </a:r>
          </a:p>
        </p:txBody>
      </p: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755650" y="1773238"/>
            <a:ext cx="7561263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 b="1">
                <a:solidFill>
                  <a:srgbClr val="9C007F"/>
                </a:solidFill>
                <a:latin typeface="Verdana" charset="0"/>
              </a:rPr>
              <a:t>1.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把一个图形整体沿着某一直线方向移动，会得到一个新的图形，新图形与原图形的形状和大小完全相同．</a:t>
            </a:r>
            <a:endParaRPr lang="zh-CN" altLang="en-US" sz="2800" b="1">
              <a:latin typeface="Verdana" charset="0"/>
            </a:endParaRP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755650" y="3357563"/>
            <a:ext cx="741680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9C007F"/>
                </a:solidFill>
                <a:latin typeface="Verdana" charset="0"/>
              </a:rPr>
              <a:t>2.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新图形中的每一点，都是原图形中的某一点移动后得到的，这两个点是对应点，连接各组对应点的线段平行且相等．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539750" y="5229225"/>
            <a:ext cx="83883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Verdana" charset="0"/>
              </a:rPr>
              <a:t>图形的这种移动，叫做平移变换，简称平移．</a:t>
            </a:r>
          </a:p>
        </p:txBody>
      </p:sp>
    </p:spTree>
    <p:extLst>
      <p:ext uri="{BB962C8B-B14F-4D97-AF65-F5344CB8AC3E}">
        <p14:creationId xmlns:p14="http://schemas.microsoft.com/office/powerpoint/2010/main" val="979948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5" grpId="0"/>
      <p:bldP spid="11286" grpId="0"/>
      <p:bldP spid="1128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827088" y="1557338"/>
            <a:ext cx="8066087" cy="406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300" tIns="0" rIns="114300" bIns="0"/>
          <a:lstStyle>
            <a:lvl1pPr indent="2667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例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1  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如图，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∥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CD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，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AD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∥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BC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，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DE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⊥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于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E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点．将三角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DAE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形平移，得到三角形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CBF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．</a:t>
            </a: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    </a:t>
            </a: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                           </a:t>
            </a: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⑴请画出平移后的三角形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CBF</a:t>
            </a:r>
            <a:r>
              <a:rPr lang="en-US" altLang="zh-CN" i="1">
                <a:latin typeface="Verdana" charset="0"/>
              </a:rPr>
              <a:t> 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． </a:t>
            </a: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⑵写出平移前后的对应顶点和对应相等的边．</a:t>
            </a:r>
            <a:endParaRPr lang="zh-CN" altLang="zh-CN" sz="2800" b="1">
              <a:solidFill>
                <a:srgbClr val="9C007F"/>
              </a:solidFill>
              <a:latin typeface="Times New Roman" charset="0"/>
            </a:endParaRPr>
          </a:p>
        </p:txBody>
      </p:sp>
      <p:pic>
        <p:nvPicPr>
          <p:cNvPr id="4" name="矩形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317500"/>
            <a:ext cx="3998913" cy="276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268" name="Group 4"/>
          <p:cNvGrpSpPr>
            <a:grpSpLocks/>
          </p:cNvGrpSpPr>
          <p:nvPr/>
        </p:nvGrpSpPr>
        <p:grpSpPr bwMode="auto">
          <a:xfrm>
            <a:off x="2195513" y="2924175"/>
            <a:ext cx="2232025" cy="1657350"/>
            <a:chOff x="1383" y="1842"/>
            <a:chExt cx="1406" cy="1044"/>
          </a:xfrm>
        </p:grpSpPr>
        <p:sp>
          <p:nvSpPr>
            <p:cNvPr id="33797" name="Line 5"/>
            <p:cNvSpPr>
              <a:spLocks noChangeShapeType="1"/>
            </p:cNvSpPr>
            <p:nvPr/>
          </p:nvSpPr>
          <p:spPr bwMode="auto">
            <a:xfrm>
              <a:off x="1383" y="1842"/>
              <a:ext cx="0" cy="1044"/>
            </a:xfrm>
            <a:prstGeom prst="line">
              <a:avLst/>
            </a:prstGeom>
            <a:noFill/>
            <a:ln w="2540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1383" y="2886"/>
              <a:ext cx="1043" cy="0"/>
            </a:xfrm>
            <a:prstGeom prst="line">
              <a:avLst/>
            </a:prstGeom>
            <a:noFill/>
            <a:ln w="2540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33799" name="Line 7"/>
            <p:cNvSpPr>
              <a:spLocks noChangeShapeType="1"/>
            </p:cNvSpPr>
            <p:nvPr/>
          </p:nvSpPr>
          <p:spPr bwMode="auto">
            <a:xfrm flipH="1">
              <a:off x="2426" y="1842"/>
              <a:ext cx="363" cy="1044"/>
            </a:xfrm>
            <a:prstGeom prst="line">
              <a:avLst/>
            </a:prstGeom>
            <a:noFill/>
            <a:ln w="2540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>
              <a:off x="1383" y="1842"/>
              <a:ext cx="1406" cy="0"/>
            </a:xfrm>
            <a:prstGeom prst="line">
              <a:avLst/>
            </a:prstGeom>
            <a:noFill/>
            <a:ln w="25400">
              <a:solidFill>
                <a:schemeClr val="accent3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</p:grpSp>
      <p:grpSp>
        <p:nvGrpSpPr>
          <p:cNvPr id="11273" name="Group 9"/>
          <p:cNvGrpSpPr>
            <a:grpSpLocks/>
          </p:cNvGrpSpPr>
          <p:nvPr/>
        </p:nvGrpSpPr>
        <p:grpSpPr bwMode="auto">
          <a:xfrm>
            <a:off x="1619250" y="2924175"/>
            <a:ext cx="576263" cy="1657350"/>
            <a:chOff x="1020" y="1842"/>
            <a:chExt cx="363" cy="1044"/>
          </a:xfrm>
        </p:grpSpPr>
        <p:sp>
          <p:nvSpPr>
            <p:cNvPr id="33802" name="Line 10"/>
            <p:cNvSpPr>
              <a:spLocks noChangeShapeType="1"/>
            </p:cNvSpPr>
            <p:nvPr/>
          </p:nvSpPr>
          <p:spPr bwMode="auto">
            <a:xfrm flipH="1">
              <a:off x="1020" y="1842"/>
              <a:ext cx="363" cy="1044"/>
            </a:xfrm>
            <a:prstGeom prst="line">
              <a:avLst/>
            </a:prstGeom>
            <a:noFill/>
            <a:ln w="25400">
              <a:solidFill>
                <a:schemeClr val="accent4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33803" name="Line 11"/>
            <p:cNvSpPr>
              <a:spLocks noChangeShapeType="1"/>
            </p:cNvSpPr>
            <p:nvPr/>
          </p:nvSpPr>
          <p:spPr bwMode="auto">
            <a:xfrm flipH="1">
              <a:off x="1020" y="2886"/>
              <a:ext cx="363" cy="0"/>
            </a:xfrm>
            <a:prstGeom prst="line">
              <a:avLst/>
            </a:prstGeom>
            <a:noFill/>
            <a:ln w="25400">
              <a:solidFill>
                <a:schemeClr val="accent4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  <p:sp>
          <p:nvSpPr>
            <p:cNvPr id="33804" name="Line 12"/>
            <p:cNvSpPr>
              <a:spLocks noChangeShapeType="1"/>
            </p:cNvSpPr>
            <p:nvPr/>
          </p:nvSpPr>
          <p:spPr bwMode="auto">
            <a:xfrm>
              <a:off x="1383" y="1842"/>
              <a:ext cx="0" cy="1044"/>
            </a:xfrm>
            <a:prstGeom prst="line">
              <a:avLst/>
            </a:prstGeom>
            <a:noFill/>
            <a:ln w="25400">
              <a:solidFill>
                <a:schemeClr val="accent4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>
                <a:defRPr/>
              </a:pPr>
              <a:endParaRPr lang="zh-CN" altLang="en-US">
                <a:latin typeface="Verdana" pitchFamily="34" charset="0"/>
                <a:ea typeface="宋体" pitchFamily="2" charset="-122"/>
              </a:endParaRPr>
            </a:p>
          </p:txBody>
        </p:sp>
      </p:grpSp>
      <p:sp>
        <p:nvSpPr>
          <p:cNvPr id="11277" name="Text Box 14"/>
          <p:cNvSpPr txBox="1">
            <a:spLocks noChangeArrowheads="1"/>
          </p:cNvSpPr>
          <p:nvPr/>
        </p:nvSpPr>
        <p:spPr bwMode="auto">
          <a:xfrm>
            <a:off x="1908175" y="25654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D</a:t>
            </a:r>
          </a:p>
        </p:txBody>
      </p: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1258888" y="45085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</a:t>
            </a:r>
          </a:p>
        </p:txBody>
      </p:sp>
      <p:sp>
        <p:nvSpPr>
          <p:cNvPr id="11279" name="Text Box 16"/>
          <p:cNvSpPr txBox="1">
            <a:spLocks noChangeArrowheads="1"/>
          </p:cNvSpPr>
          <p:nvPr/>
        </p:nvSpPr>
        <p:spPr bwMode="auto">
          <a:xfrm>
            <a:off x="4284663" y="25654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</a:p>
        </p:txBody>
      </p:sp>
      <p:sp>
        <p:nvSpPr>
          <p:cNvPr id="11280" name="Text Box 17"/>
          <p:cNvSpPr txBox="1">
            <a:spLocks noChangeArrowheads="1"/>
          </p:cNvSpPr>
          <p:nvPr/>
        </p:nvSpPr>
        <p:spPr bwMode="auto">
          <a:xfrm>
            <a:off x="3708400" y="45085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</a:p>
        </p:txBody>
      </p:sp>
      <p:sp>
        <p:nvSpPr>
          <p:cNvPr id="11281" name="Text Box 18"/>
          <p:cNvSpPr txBox="1">
            <a:spLocks noChangeArrowheads="1"/>
          </p:cNvSpPr>
          <p:nvPr/>
        </p:nvSpPr>
        <p:spPr bwMode="auto">
          <a:xfrm>
            <a:off x="1908175" y="45085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94851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827088" y="1557338"/>
            <a:ext cx="8066087" cy="406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300" tIns="0" rIns="114300" bIns="0"/>
          <a:lstStyle>
            <a:lvl1pPr indent="2667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例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1  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如图，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∥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CD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，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AD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∥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BC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，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DE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⊥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于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E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点．将三角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DAE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形平移，得到三角形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CBF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．</a:t>
            </a: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    </a:t>
            </a: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                           </a:t>
            </a:r>
          </a:p>
          <a:p>
            <a:endParaRPr lang="zh-CN" altLang="en-US" sz="2800" b="1">
              <a:solidFill>
                <a:srgbClr val="9C007F"/>
              </a:solidFill>
              <a:latin typeface="Times New Roman" charset="0"/>
            </a:endParaRP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⑴请画出平移后的三角形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CBF</a:t>
            </a:r>
            <a:r>
              <a:rPr lang="en-US" altLang="zh-CN">
                <a:latin typeface="Verdana" charset="0"/>
              </a:rPr>
              <a:t> </a:t>
            </a:r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． </a:t>
            </a:r>
          </a:p>
          <a:p>
            <a:r>
              <a:rPr lang="zh-CN" altLang="en-US" sz="2800" b="1">
                <a:solidFill>
                  <a:srgbClr val="9C007F"/>
                </a:solidFill>
                <a:latin typeface="Times New Roman" charset="0"/>
              </a:rPr>
              <a:t>⑵写出平移前后的对应顶点和对应相等的边．</a:t>
            </a:r>
            <a:endParaRPr lang="zh-CN" altLang="zh-CN" sz="2800" b="1">
              <a:solidFill>
                <a:srgbClr val="9C007F"/>
              </a:solidFill>
              <a:latin typeface="Times New Roman" charset="0"/>
            </a:endParaRPr>
          </a:p>
        </p:txBody>
      </p:sp>
      <p:sp>
        <p:nvSpPr>
          <p:cNvPr id="4" name="矩形 3"/>
          <p:cNvSpPr/>
          <p:nvPr/>
        </p:nvSpPr>
        <p:spPr>
          <a:xfrm rot="20717173">
            <a:off x="276072" y="372023"/>
            <a:ext cx="328614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牛刀小试</a:t>
            </a:r>
          </a:p>
        </p:txBody>
      </p:sp>
      <p:grpSp>
        <p:nvGrpSpPr>
          <p:cNvPr id="12292" name="Group 17"/>
          <p:cNvGrpSpPr>
            <a:grpSpLocks/>
          </p:cNvGrpSpPr>
          <p:nvPr/>
        </p:nvGrpSpPr>
        <p:grpSpPr bwMode="auto">
          <a:xfrm>
            <a:off x="2195513" y="2924175"/>
            <a:ext cx="2232025" cy="1657350"/>
            <a:chOff x="1383" y="1842"/>
            <a:chExt cx="1406" cy="1044"/>
          </a:xfrm>
        </p:grpSpPr>
        <p:sp>
          <p:nvSpPr>
            <p:cNvPr id="12293" name="Line 10"/>
            <p:cNvSpPr>
              <a:spLocks noChangeShapeType="1"/>
            </p:cNvSpPr>
            <p:nvPr/>
          </p:nvSpPr>
          <p:spPr bwMode="auto">
            <a:xfrm>
              <a:off x="1383" y="1842"/>
              <a:ext cx="0" cy="104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4" name="Line 12"/>
            <p:cNvSpPr>
              <a:spLocks noChangeShapeType="1"/>
            </p:cNvSpPr>
            <p:nvPr/>
          </p:nvSpPr>
          <p:spPr bwMode="auto">
            <a:xfrm>
              <a:off x="1383" y="2886"/>
              <a:ext cx="1043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5" name="Line 13"/>
            <p:cNvSpPr>
              <a:spLocks noChangeShapeType="1"/>
            </p:cNvSpPr>
            <p:nvPr/>
          </p:nvSpPr>
          <p:spPr bwMode="auto">
            <a:xfrm flipH="1">
              <a:off x="2426" y="1842"/>
              <a:ext cx="363" cy="104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6" name="Line 14"/>
            <p:cNvSpPr>
              <a:spLocks noChangeShapeType="1"/>
            </p:cNvSpPr>
            <p:nvPr/>
          </p:nvSpPr>
          <p:spPr bwMode="auto">
            <a:xfrm>
              <a:off x="1383" y="1842"/>
              <a:ext cx="1406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1619250" y="2924175"/>
            <a:ext cx="576263" cy="1657350"/>
            <a:chOff x="1020" y="1842"/>
            <a:chExt cx="363" cy="1044"/>
          </a:xfrm>
        </p:grpSpPr>
        <p:sp>
          <p:nvSpPr>
            <p:cNvPr id="12298" name="Line 9"/>
            <p:cNvSpPr>
              <a:spLocks noChangeShapeType="1"/>
            </p:cNvSpPr>
            <p:nvPr/>
          </p:nvSpPr>
          <p:spPr bwMode="auto">
            <a:xfrm flipH="1">
              <a:off x="1020" y="1842"/>
              <a:ext cx="363" cy="104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99" name="Line 11"/>
            <p:cNvSpPr>
              <a:spLocks noChangeShapeType="1"/>
            </p:cNvSpPr>
            <p:nvPr/>
          </p:nvSpPr>
          <p:spPr bwMode="auto">
            <a:xfrm flipH="1">
              <a:off x="1020" y="2886"/>
              <a:ext cx="363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0" name="Line 15"/>
            <p:cNvSpPr>
              <a:spLocks noChangeShapeType="1"/>
            </p:cNvSpPr>
            <p:nvPr/>
          </p:nvSpPr>
          <p:spPr bwMode="auto">
            <a:xfrm>
              <a:off x="1383" y="1842"/>
              <a:ext cx="0" cy="1044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06" name="Text Box 18"/>
          <p:cNvSpPr txBox="1">
            <a:spLocks noChangeArrowheads="1"/>
          </p:cNvSpPr>
          <p:nvPr/>
        </p:nvSpPr>
        <p:spPr bwMode="auto">
          <a:xfrm>
            <a:off x="4500563" y="45085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F</a:t>
            </a:r>
          </a:p>
        </p:txBody>
      </p:sp>
      <p:sp>
        <p:nvSpPr>
          <p:cNvPr id="12302" name="Text Box 19"/>
          <p:cNvSpPr txBox="1">
            <a:spLocks noChangeArrowheads="1"/>
          </p:cNvSpPr>
          <p:nvPr/>
        </p:nvSpPr>
        <p:spPr bwMode="auto">
          <a:xfrm>
            <a:off x="1908175" y="25654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D</a:t>
            </a:r>
          </a:p>
        </p:txBody>
      </p: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1301750" y="45085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</a:t>
            </a:r>
          </a:p>
        </p:txBody>
      </p:sp>
      <p:sp>
        <p:nvSpPr>
          <p:cNvPr id="12304" name="Text Box 21"/>
          <p:cNvSpPr txBox="1">
            <a:spLocks noChangeArrowheads="1"/>
          </p:cNvSpPr>
          <p:nvPr/>
        </p:nvSpPr>
        <p:spPr bwMode="auto">
          <a:xfrm>
            <a:off x="4284663" y="25654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</a:p>
        </p:txBody>
      </p:sp>
      <p:sp>
        <p:nvSpPr>
          <p:cNvPr id="12305" name="Text Box 22"/>
          <p:cNvSpPr txBox="1">
            <a:spLocks noChangeArrowheads="1"/>
          </p:cNvSpPr>
          <p:nvPr/>
        </p:nvSpPr>
        <p:spPr bwMode="auto">
          <a:xfrm>
            <a:off x="3708400" y="45085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</a:p>
        </p:txBody>
      </p:sp>
      <p:sp>
        <p:nvSpPr>
          <p:cNvPr id="2" name="Text Box 23"/>
          <p:cNvSpPr txBox="1">
            <a:spLocks noChangeArrowheads="1"/>
          </p:cNvSpPr>
          <p:nvPr/>
        </p:nvSpPr>
        <p:spPr bwMode="auto">
          <a:xfrm>
            <a:off x="1908175" y="45085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E</a:t>
            </a:r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6011863" y="2492375"/>
            <a:ext cx="23050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Verdana" charset="0"/>
                <a:ea typeface="黑体" charset="-122"/>
              </a:rPr>
              <a:t>对应顶点：</a:t>
            </a:r>
          </a:p>
        </p:txBody>
      </p:sp>
      <p:sp>
        <p:nvSpPr>
          <p:cNvPr id="12313" name="Text Box 25"/>
          <p:cNvSpPr txBox="1">
            <a:spLocks noChangeArrowheads="1"/>
          </p:cNvSpPr>
          <p:nvPr/>
        </p:nvSpPr>
        <p:spPr bwMode="auto">
          <a:xfrm>
            <a:off x="6227763" y="3068638"/>
            <a:ext cx="180022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点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和点</a:t>
            </a:r>
            <a:r>
              <a:rPr lang="en-US" altLang="zh-CN" sz="2800" b="1" i="1">
                <a:solidFill>
                  <a:srgbClr val="FF0000"/>
                </a:solidFill>
                <a:latin typeface="Times New Roman" charset="0"/>
                <a:ea typeface="黑体" charset="-122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点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A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和点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B</a:t>
            </a:r>
            <a:r>
              <a:rPr lang="zh-CN" altLang="en-US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点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E</a:t>
            </a:r>
            <a:r>
              <a:rPr lang="zh-CN" altLang="en-US" sz="2800">
                <a:solidFill>
                  <a:srgbClr val="FF0000"/>
                </a:solidFill>
                <a:latin typeface="黑体" charset="-122"/>
                <a:ea typeface="黑体" charset="-122"/>
              </a:rPr>
              <a:t>和点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F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.</a:t>
            </a:r>
          </a:p>
        </p:txBody>
      </p:sp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3563938" y="5949950"/>
            <a:ext cx="39608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AD</a:t>
            </a:r>
            <a:r>
              <a:rPr lang="en-US" altLang="zh-CN" sz="2800">
                <a:solidFill>
                  <a:srgbClr val="FF0000"/>
                </a:solidFill>
                <a:latin typeface="黑体" charset="-122"/>
                <a:ea typeface="黑体" charset="-122"/>
              </a:rPr>
              <a:t>=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BC</a:t>
            </a:r>
            <a:r>
              <a:rPr lang="en-US" altLang="zh-CN" sz="2800">
                <a:solidFill>
                  <a:srgbClr val="FF0000"/>
                </a:solidFill>
                <a:latin typeface="Times New Roman" charset="0"/>
                <a:ea typeface="黑体" charset="-122"/>
              </a:rPr>
              <a:t>, </a:t>
            </a:r>
            <a:r>
              <a:rPr lang="en-US" altLang="zh-CN" sz="2800" i="1">
                <a:solidFill>
                  <a:srgbClr val="FF0000"/>
                </a:solidFill>
                <a:latin typeface="Times New Roman" charset="0"/>
                <a:ea typeface="黑体" charset="-122"/>
              </a:rPr>
              <a:t>AE=BF, DE=CF</a:t>
            </a:r>
          </a:p>
        </p:txBody>
      </p:sp>
      <p:sp>
        <p:nvSpPr>
          <p:cNvPr id="12315" name="Text Box 27"/>
          <p:cNvSpPr txBox="1">
            <a:spLocks noChangeArrowheads="1"/>
          </p:cNvSpPr>
          <p:nvPr/>
        </p:nvSpPr>
        <p:spPr bwMode="auto">
          <a:xfrm>
            <a:off x="1476375" y="5907088"/>
            <a:ext cx="21605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Verdana" charset="0"/>
                <a:ea typeface="黑体" charset="-122"/>
              </a:rPr>
              <a:t>对应边：</a:t>
            </a:r>
          </a:p>
        </p:txBody>
      </p:sp>
    </p:spTree>
    <p:extLst>
      <p:ext uri="{BB962C8B-B14F-4D97-AF65-F5344CB8AC3E}">
        <p14:creationId xmlns:p14="http://schemas.microsoft.com/office/powerpoint/2010/main" val="98479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3.33333E-6 L 0.24409 3.33333E-6 " pathEditMode="relative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6" grpId="0"/>
      <p:bldP spid="12308" grpId="0"/>
      <p:bldP spid="12312" grpId="0"/>
      <p:bldP spid="12313" grpId="0"/>
      <p:bldP spid="12314" grpId="0"/>
      <p:bldP spid="1231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468313" y="1700213"/>
            <a:ext cx="828675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300" tIns="0" rIns="114300" bIns="0"/>
          <a:lstStyle>
            <a:lvl1pPr indent="2667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just"/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例</a:t>
            </a:r>
            <a:r>
              <a:rPr lang="en-US" altLang="zh-CN" sz="3200" b="1">
                <a:solidFill>
                  <a:srgbClr val="9C007F"/>
                </a:solidFill>
                <a:latin typeface="Times New Roman" charset="0"/>
              </a:rPr>
              <a:t>2  </a:t>
            </a: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如图所示，已知正方形的边长为</a:t>
            </a:r>
            <a:r>
              <a:rPr lang="en-US" altLang="zh-CN" sz="3200" b="1">
                <a:solidFill>
                  <a:srgbClr val="9C007F"/>
                </a:solidFill>
                <a:latin typeface="Times New Roman" charset="0"/>
              </a:rPr>
              <a:t>4 cm</a:t>
            </a: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，把它沿</a:t>
            </a:r>
            <a:r>
              <a:rPr lang="en-US" altLang="zh-CN" sz="32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方向平移</a:t>
            </a:r>
            <a:r>
              <a:rPr lang="en-US" altLang="zh-CN" sz="3200" b="1">
                <a:solidFill>
                  <a:srgbClr val="9C007F"/>
                </a:solidFill>
                <a:latin typeface="Times New Roman" charset="0"/>
              </a:rPr>
              <a:t>3 cm</a:t>
            </a: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，求平移后两个正方形重叠部分的面积．</a:t>
            </a:r>
            <a:endParaRPr lang="zh-CN" altLang="zh-CN" sz="3200" b="1">
              <a:solidFill>
                <a:srgbClr val="9C007F"/>
              </a:solidFill>
              <a:latin typeface="Times New Roman" charset="0"/>
            </a:endParaRPr>
          </a:p>
        </p:txBody>
      </p:sp>
      <p:sp>
        <p:nvSpPr>
          <p:cNvPr id="4" name="矩形 3"/>
          <p:cNvSpPr/>
          <p:nvPr/>
        </p:nvSpPr>
        <p:spPr>
          <a:xfrm rot="20717173">
            <a:off x="276072" y="372023"/>
            <a:ext cx="328614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牛刀小试</a:t>
            </a: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900113" y="3860800"/>
            <a:ext cx="1943100" cy="180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84213" y="34290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D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684213" y="5661025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700338" y="34290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700338" y="5661025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900113" y="3860800"/>
            <a:ext cx="1943100" cy="180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2411413" y="3860800"/>
            <a:ext cx="431800" cy="18002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2124075" y="34290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i="1">
                <a:latin typeface="Verdana" charset="0"/>
              </a:rPr>
              <a:t>E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2195513" y="5661025"/>
            <a:ext cx="3587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i="1">
                <a:latin typeface="Times New Roman" charset="0"/>
              </a:rPr>
              <a:t>F</a:t>
            </a:r>
          </a:p>
        </p:txBody>
      </p:sp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5076825" y="2997200"/>
            <a:ext cx="1079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Verdana" charset="0"/>
                <a:ea typeface="黑体" charset="-122"/>
              </a:rPr>
              <a:t>解：</a:t>
            </a:r>
          </a:p>
        </p:txBody>
      </p:sp>
      <p:sp>
        <p:nvSpPr>
          <p:cNvPr id="27662" name="Text Box 14"/>
          <p:cNvSpPr txBox="1">
            <a:spLocks noChangeArrowheads="1"/>
          </p:cNvSpPr>
          <p:nvPr/>
        </p:nvSpPr>
        <p:spPr bwMode="auto">
          <a:xfrm>
            <a:off x="5724525" y="3716338"/>
            <a:ext cx="2951163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000" b="1" i="1">
                <a:solidFill>
                  <a:srgbClr val="FF0000"/>
                </a:solidFill>
                <a:latin typeface="Times New Roman" charset="0"/>
                <a:ea typeface="黑体" charset="-122"/>
              </a:rPr>
              <a:t>S</a:t>
            </a:r>
            <a:r>
              <a:rPr lang="en-US" altLang="zh-CN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=</a:t>
            </a:r>
            <a:r>
              <a:rPr lang="en-US" altLang="zh-CN" sz="3200" b="1" i="1">
                <a:solidFill>
                  <a:srgbClr val="FF0000"/>
                </a:solidFill>
                <a:latin typeface="Times New Roman" charset="0"/>
                <a:ea typeface="黑体" charset="-122"/>
              </a:rPr>
              <a:t>BC</a:t>
            </a:r>
            <a:r>
              <a:rPr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×</a:t>
            </a:r>
            <a:r>
              <a:rPr lang="en-US" altLang="zh-CN" sz="3200" b="1" i="1">
                <a:solidFill>
                  <a:srgbClr val="FF0000"/>
                </a:solidFill>
                <a:latin typeface="Times New Roman" charset="0"/>
                <a:ea typeface="黑体" charset="-122"/>
              </a:rPr>
              <a:t>BF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  =4×1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  =4(</a:t>
            </a:r>
            <a:r>
              <a:rPr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cm</a:t>
            </a:r>
            <a:r>
              <a:rPr lang="en-US" altLang="zh-CN" sz="3200" b="1" baseline="30000">
                <a:solidFill>
                  <a:srgbClr val="FF0000"/>
                </a:solidFill>
                <a:latin typeface="黑体" charset="-122"/>
                <a:ea typeface="黑体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).</a:t>
            </a:r>
          </a:p>
        </p:txBody>
      </p:sp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5724525" y="2997200"/>
            <a:ext cx="30956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i="1">
                <a:solidFill>
                  <a:srgbClr val="FF0000"/>
                </a:solidFill>
                <a:latin typeface="Times New Roman" charset="0"/>
                <a:ea typeface="黑体" charset="-122"/>
              </a:rPr>
              <a:t>BF</a:t>
            </a:r>
            <a:r>
              <a:rPr lang="en-US" altLang="zh-CN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=4-3=1(</a:t>
            </a:r>
            <a:r>
              <a:rPr lang="en-US" altLang="zh-CN" sz="3200" b="1">
                <a:solidFill>
                  <a:srgbClr val="FF0000"/>
                </a:solidFill>
                <a:latin typeface="Times New Roman" charset="0"/>
                <a:ea typeface="黑体" charset="-122"/>
              </a:rPr>
              <a:t>cm</a:t>
            </a:r>
            <a:r>
              <a:rPr lang="en-US" altLang="zh-CN" sz="3200" b="1">
                <a:solidFill>
                  <a:srgbClr val="FF0000"/>
                </a:solidFill>
                <a:latin typeface="黑体" charset="-122"/>
                <a:ea typeface="黑体" charset="-122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82504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6763E-6 L 0.16546 1.676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 animBg="1"/>
      <p:bldP spid="27658" grpId="0" animBg="1"/>
      <p:bldP spid="27659" grpId="0"/>
      <p:bldP spid="27660" grpId="0"/>
      <p:bldP spid="27661" grpId="0"/>
      <p:bldP spid="27662" grpId="0"/>
      <p:bldP spid="2766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6"/>
          <p:cNvSpPr txBox="1">
            <a:spLocks noChangeArrowheads="1"/>
          </p:cNvSpPr>
          <p:nvPr/>
        </p:nvSpPr>
        <p:spPr bwMode="auto">
          <a:xfrm>
            <a:off x="971550" y="1643063"/>
            <a:ext cx="719931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en-US" altLang="zh-CN" sz="3600" b="1">
              <a:solidFill>
                <a:srgbClr val="FF0000"/>
              </a:solidFill>
              <a:latin typeface="Times New Roman" charset="0"/>
            </a:endParaRPr>
          </a:p>
          <a:p>
            <a:r>
              <a:rPr lang="en-US" altLang="zh-CN" sz="3600" b="1">
                <a:solidFill>
                  <a:srgbClr val="9C007F"/>
                </a:solidFill>
                <a:latin typeface="Times New Roman" charset="0"/>
              </a:rPr>
              <a:t> </a:t>
            </a:r>
          </a:p>
          <a:p>
            <a:r>
              <a:rPr lang="zh-CN" altLang="en-US" sz="3600" b="1">
                <a:solidFill>
                  <a:srgbClr val="9C007F"/>
                </a:solidFill>
                <a:latin typeface="Times New Roman" charset="0"/>
              </a:rPr>
              <a:t>什么叫做平移？平移的性质有哪些？</a:t>
            </a:r>
          </a:p>
        </p:txBody>
      </p:sp>
      <p:pic>
        <p:nvPicPr>
          <p:cNvPr id="3" name="矩形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675"/>
            <a:ext cx="4005263" cy="27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154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ChangeArrowheads="1"/>
          </p:cNvSpPr>
          <p:nvPr/>
        </p:nvSpPr>
        <p:spPr bwMode="auto">
          <a:xfrm>
            <a:off x="0" y="1525588"/>
            <a:ext cx="9144000" cy="243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261938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zh-CN" sz="2200" b="1">
                <a:solidFill>
                  <a:srgbClr val="9C007F"/>
                </a:solidFill>
                <a:latin typeface="宋体" charset="-122"/>
              </a:rPr>
              <a:t>测评题：</a:t>
            </a:r>
            <a:endParaRPr lang="zh-CN" altLang="en-US" sz="2200" b="1">
              <a:solidFill>
                <a:srgbClr val="9C007F"/>
              </a:solidFill>
              <a:latin typeface="宋体" charset="-122"/>
            </a:endParaRPr>
          </a:p>
          <a:p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．如图所示，线段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AB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在下面的三个平移中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(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→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→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→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3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3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)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</a:t>
            </a:r>
          </a:p>
          <a:p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 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(1)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线段上所有的点都是沿</a:t>
            </a:r>
            <a:r>
              <a:rPr lang="en-US" altLang="zh-CN" sz="2200" b="1" u="sng">
                <a:solidFill>
                  <a:srgbClr val="9C007F"/>
                </a:solidFill>
                <a:latin typeface="宋体" charset="-122"/>
              </a:rPr>
              <a:t>_____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移动，并且移动的距离都</a:t>
            </a:r>
            <a:r>
              <a:rPr lang="zh-CN" altLang="en-US" sz="2200" b="1" u="sng">
                <a:solidFill>
                  <a:srgbClr val="9C007F"/>
                </a:solidFill>
                <a:latin typeface="宋体" charset="-122"/>
              </a:rPr>
              <a:t>      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</a:t>
            </a:r>
          </a:p>
          <a:p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因此，线段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，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，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，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3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3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的位置关系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_______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；线段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,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,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,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3</a:t>
            </a:r>
            <a:r>
              <a:rPr lang="en-US" altLang="zh-CN" sz="22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200" b="1" baseline="-25000">
                <a:solidFill>
                  <a:srgbClr val="9C007F"/>
                </a:solidFill>
                <a:latin typeface="宋体" charset="-122"/>
              </a:rPr>
              <a:t>3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的数量关系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___________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</a:t>
            </a:r>
          </a:p>
          <a:p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 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(2)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在平移变换中，连接各组对应点的线段之间的位置关系是</a:t>
            </a:r>
          </a:p>
          <a:p>
            <a:r>
              <a:rPr lang="zh-CN" altLang="en-US" sz="2200" b="1" u="sng">
                <a:solidFill>
                  <a:srgbClr val="9C007F"/>
                </a:solidFill>
                <a:latin typeface="宋体" charset="-122"/>
              </a:rPr>
              <a:t>              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；数量关系是</a:t>
            </a:r>
            <a:r>
              <a:rPr lang="zh-CN" altLang="en-US" sz="2200" b="1" u="sng">
                <a:solidFill>
                  <a:srgbClr val="9C007F"/>
                </a:solidFill>
                <a:latin typeface="宋体" charset="-122"/>
              </a:rPr>
              <a:t>                  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</a:t>
            </a:r>
          </a:p>
        </p:txBody>
      </p:sp>
      <p:sp>
        <p:nvSpPr>
          <p:cNvPr id="15363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261938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endParaRPr lang="zh-CN" altLang="zh-CN">
              <a:latin typeface="Verdana" charset="0"/>
            </a:endParaRPr>
          </a:p>
        </p:txBody>
      </p:sp>
      <p:pic>
        <p:nvPicPr>
          <p:cNvPr id="11" name="矩形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-500063"/>
            <a:ext cx="3998913" cy="276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]%BWSJPN8PK5ATNSE{SSVQ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33825"/>
            <a:ext cx="3810000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3779838" y="2117725"/>
            <a:ext cx="1223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FF0000"/>
                </a:solidFill>
                <a:latin typeface="宋体" charset="-122"/>
              </a:rPr>
              <a:t>1</a:t>
            </a:r>
            <a:r>
              <a:rPr lang="en-US" altLang="zh-CN" sz="2400" b="1">
                <a:solidFill>
                  <a:srgbClr val="FF0000"/>
                </a:solidFill>
                <a:latin typeface="宋体" charset="-122"/>
              </a:rPr>
              <a:t>,</a:t>
            </a:r>
            <a:r>
              <a:rPr lang="en-US" altLang="zh-CN" sz="2400" b="1" i="1">
                <a:solidFill>
                  <a:srgbClr val="FF0000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FF0000"/>
                </a:solidFill>
                <a:latin typeface="宋体" charset="-122"/>
              </a:rPr>
              <a:t>2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7740650" y="2162175"/>
            <a:ext cx="1081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Verdana" charset="0"/>
                <a:ea typeface="黑体" charset="-122"/>
              </a:rPr>
              <a:t>相等</a:t>
            </a: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6156325" y="2478088"/>
            <a:ext cx="9350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Verdana" charset="0"/>
                <a:ea typeface="黑体" charset="-122"/>
              </a:rPr>
              <a:t>平行</a:t>
            </a: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4443413" y="2809875"/>
            <a:ext cx="1081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Verdana" charset="0"/>
                <a:ea typeface="黑体" charset="-122"/>
              </a:rPr>
              <a:t>相等</a:t>
            </a:r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827088" y="3486150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Verdana" charset="0"/>
                <a:ea typeface="黑体" charset="-122"/>
              </a:rPr>
              <a:t>平行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4643438" y="3486150"/>
            <a:ext cx="10810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Verdana" charset="0"/>
                <a:ea typeface="黑体" charset="-122"/>
              </a:rPr>
              <a:t>相等</a:t>
            </a:r>
          </a:p>
        </p:txBody>
      </p:sp>
    </p:spTree>
    <p:extLst>
      <p:ext uri="{BB962C8B-B14F-4D97-AF65-F5344CB8AC3E}">
        <p14:creationId xmlns:p14="http://schemas.microsoft.com/office/powerpoint/2010/main" val="1453363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/>
      <p:bldP spid="30727" grpId="0"/>
      <p:bldP spid="30728" grpId="0"/>
      <p:bldP spid="30729" grpId="0"/>
      <p:bldP spid="30730" grpId="0"/>
      <p:bldP spid="30731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179388" y="1579563"/>
            <a:ext cx="8748712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lvl1pPr indent="261938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zh-CN" sz="2200" b="1">
                <a:solidFill>
                  <a:srgbClr val="9C007F"/>
                </a:solidFill>
                <a:latin typeface="宋体" charset="-122"/>
              </a:rPr>
              <a:t>测评题：</a:t>
            </a:r>
            <a:endParaRPr lang="zh-CN" altLang="en-US" sz="2200" b="1">
              <a:solidFill>
                <a:srgbClr val="9C007F"/>
              </a:solidFill>
              <a:latin typeface="宋体" charset="-122"/>
            </a:endParaRPr>
          </a:p>
          <a:p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．如图所示，将三角形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ABC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平移到三角形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C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zh-CN" altLang="zh-CN">
                <a:latin typeface="Verdana" charset="0"/>
              </a:rPr>
              <a:t>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</a:t>
            </a:r>
          </a:p>
          <a:p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在这个平移中：</a:t>
            </a:r>
          </a:p>
          <a:p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(1)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三角形的整体沿</a:t>
            </a:r>
            <a:r>
              <a:rPr lang="zh-CN" altLang="en-US" sz="2200" b="1" u="sng">
                <a:solidFill>
                  <a:srgbClr val="9C007F"/>
                </a:solidFill>
                <a:latin typeface="宋体" charset="-122"/>
              </a:rPr>
              <a:t>       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移动，得到三角形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C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zh-CN" altLang="zh-CN">
                <a:latin typeface="Verdana" charset="0"/>
              </a:rPr>
              <a:t>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．三角形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C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与三角形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ABC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的</a:t>
            </a:r>
            <a:r>
              <a:rPr lang="zh-CN" altLang="en-US" sz="2200" b="1" u="sng">
                <a:solidFill>
                  <a:srgbClr val="9C007F"/>
                </a:solidFill>
                <a:latin typeface="宋体" charset="-122"/>
              </a:rPr>
              <a:t>        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和</a:t>
            </a:r>
            <a:r>
              <a:rPr lang="zh-CN" altLang="en-US" sz="2200" b="1" u="sng">
                <a:solidFill>
                  <a:srgbClr val="9C007F"/>
                </a:solidFill>
                <a:latin typeface="宋体" charset="-122"/>
              </a:rPr>
              <a:t>          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完全相同．</a:t>
            </a:r>
          </a:p>
          <a:p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(2)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连接各组对应点的线段即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AA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、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BB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、</a:t>
            </a:r>
            <a:r>
              <a:rPr lang="en-US" altLang="zh-CN" b="1" i="1">
                <a:solidFill>
                  <a:srgbClr val="9C007F"/>
                </a:solidFill>
                <a:latin typeface="Times New Roman" charset="0"/>
              </a:rPr>
              <a:t>CC</a:t>
            </a:r>
            <a:r>
              <a:rPr lang="en-US" altLang="zh-CN" b="1">
                <a:solidFill>
                  <a:srgbClr val="68007F"/>
                </a:solidFill>
                <a:latin typeface="Verdana" charset="0"/>
              </a:rPr>
              <a:t>’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之间的数量关系是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__________________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；位置关系是</a:t>
            </a:r>
            <a:r>
              <a:rPr lang="en-US" altLang="zh-CN" sz="2200" b="1">
                <a:solidFill>
                  <a:srgbClr val="9C007F"/>
                </a:solidFill>
                <a:latin typeface="宋体" charset="-122"/>
              </a:rPr>
              <a:t>__________________</a:t>
            </a:r>
            <a:r>
              <a:rPr lang="zh-CN" altLang="en-US" sz="2200" b="1">
                <a:solidFill>
                  <a:srgbClr val="9C007F"/>
                </a:solidFill>
                <a:latin typeface="宋体" charset="-122"/>
              </a:rPr>
              <a:t>．</a:t>
            </a:r>
          </a:p>
        </p:txBody>
      </p:sp>
      <p:sp>
        <p:nvSpPr>
          <p:cNvPr id="16387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261938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endParaRPr lang="zh-CN" altLang="zh-CN">
              <a:latin typeface="Verdana" charset="0"/>
            </a:endParaRPr>
          </a:p>
        </p:txBody>
      </p:sp>
      <p:pic>
        <p:nvPicPr>
          <p:cNvPr id="11" name="矩形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4175"/>
            <a:ext cx="3998913" cy="276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16" descr="0}_`OPK9H~]}TYC}LRXQL(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437063"/>
            <a:ext cx="3124200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3276600" y="2492375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latin typeface="Times New Roman" charset="0"/>
                <a:ea typeface="黑体" charset="-122"/>
              </a:rPr>
              <a:t>AA</a:t>
            </a:r>
            <a:r>
              <a:rPr lang="en-US" altLang="zh-CN" sz="2400" b="1">
                <a:latin typeface="Verdana" charset="0"/>
                <a:ea typeface="黑体" charset="-122"/>
              </a:rPr>
              <a:t>’</a:t>
            </a:r>
            <a:endParaRPr lang="en-US" altLang="zh-CN" sz="2400" b="1">
              <a:latin typeface="黑体" charset="-122"/>
              <a:ea typeface="黑体" charset="-122"/>
            </a:endParaRP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2286000" y="2928938"/>
            <a:ext cx="8651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形状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4000500" y="2928938"/>
            <a:ext cx="12239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大小</a:t>
            </a:r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1116013" y="3573463"/>
            <a:ext cx="12969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相等</a:t>
            </a: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5076825" y="3573463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平行</a:t>
            </a:r>
          </a:p>
        </p:txBody>
      </p:sp>
    </p:spTree>
    <p:extLst>
      <p:ext uri="{BB962C8B-B14F-4D97-AF65-F5344CB8AC3E}">
        <p14:creationId xmlns:p14="http://schemas.microsoft.com/office/powerpoint/2010/main" val="1205713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5" grpId="0"/>
      <p:bldP spid="2066" grpId="0"/>
      <p:bldP spid="2067" grpId="0"/>
      <p:bldP spid="2068" grpId="0"/>
      <p:bldP spid="2069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881063" y="1238250"/>
          <a:ext cx="3786187" cy="638175"/>
        </p:xfrm>
        <a:graphic>
          <a:graphicData uri="http://schemas.openxmlformats.org/drawingml/2006/table">
            <a:tbl>
              <a:tblPr/>
              <a:tblGrid>
                <a:gridCol w="3786187"/>
              </a:tblGrid>
              <a:tr h="63817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000" b="1">
                          <a:solidFill>
                            <a:srgbClr val="0000FF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16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 sz="14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楷体_GB2312" charset="0"/>
                          <a:cs typeface="宋体" charset="-122"/>
                        </a:rPr>
                        <a:t>第五章   相交线与平行线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" name="表格 5"/>
          <p:cNvGraphicFramePr>
            <a:graphicFrameLocks noGrp="1"/>
          </p:cNvGraphicFramePr>
          <p:nvPr/>
        </p:nvGraphicFramePr>
        <p:xfrm>
          <a:off x="1738313" y="2452688"/>
          <a:ext cx="5929312" cy="1552575"/>
        </p:xfrm>
        <a:graphic>
          <a:graphicData uri="http://schemas.openxmlformats.org/drawingml/2006/table">
            <a:tbl>
              <a:tblPr/>
              <a:tblGrid>
                <a:gridCol w="5929312"/>
              </a:tblGrid>
              <a:tr h="1552575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000" b="1">
                          <a:solidFill>
                            <a:srgbClr val="0000FF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1pPr>
                      <a:lvl2pPr marL="742950" indent="-285750" algn="l"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2pPr>
                      <a:lvl3pPr marL="1143000" indent="-228600" algn="l">
                        <a:spcBef>
                          <a:spcPct val="20000"/>
                        </a:spcBef>
                        <a:defRPr sz="16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3pPr>
                      <a:lvl4pPr marL="1600200" indent="-228600" algn="l">
                        <a:spcBef>
                          <a:spcPct val="20000"/>
                        </a:spcBef>
                        <a:defRPr sz="14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4pPr>
                      <a:lvl5pPr marL="2057400" indent="-228600" algn="l">
                        <a:spcBef>
                          <a:spcPct val="20000"/>
                        </a:spcBef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200" b="1">
                          <a:solidFill>
                            <a:schemeClr val="tx1"/>
                          </a:solidFill>
                          <a:latin typeface="Arial" charset="0"/>
                          <a:ea typeface="楷体_GB2312" charset="0"/>
                          <a:cs typeface="宋体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5.4  </a:t>
                      </a:r>
                      <a:r>
                        <a:rPr kumimoji="0" lang="zh-CN" altLang="en-US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平移（</a:t>
                      </a:r>
                      <a:r>
                        <a:rPr kumimoji="0" lang="en-US" altLang="zh-CN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2</a:t>
                      </a:r>
                      <a:r>
                        <a:rPr kumimoji="0" lang="zh-CN" altLang="en-US" sz="55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charset="-122"/>
                          <a:ea typeface="黑体" charset="-122"/>
                          <a:cs typeface="宋体" charset="-122"/>
                        </a:rPr>
                        <a:t>）  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45804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ChangeArrowheads="1"/>
          </p:cNvSpPr>
          <p:nvPr/>
        </p:nvSpPr>
        <p:spPr bwMode="auto">
          <a:xfrm>
            <a:off x="1042988" y="1916113"/>
            <a:ext cx="7143750" cy="279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300" tIns="0" rIns="114300" bIns="0"/>
          <a:lstStyle>
            <a:lvl1pPr indent="2667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spcBef>
                <a:spcPct val="20000"/>
              </a:spcBef>
              <a:buClr>
                <a:srgbClr val="9C007F"/>
              </a:buClr>
              <a:buSzPct val="95000"/>
              <a:buFont typeface="Wingdings 2" charset="2"/>
              <a:buNone/>
            </a:pPr>
            <a:endParaRPr lang="en-US" altLang="zh-CN" sz="3200" b="1">
              <a:solidFill>
                <a:srgbClr val="9C007F"/>
              </a:solidFill>
              <a:latin typeface="Times New Roman" charset="0"/>
            </a:endParaRPr>
          </a:p>
          <a:p>
            <a:pPr eaLnBrk="0" hangingPunct="0">
              <a:spcBef>
                <a:spcPct val="20000"/>
              </a:spcBef>
              <a:buClr>
                <a:srgbClr val="9C007F"/>
              </a:buClr>
              <a:buSzPct val="95000"/>
              <a:buFont typeface="Wingdings 2" charset="2"/>
              <a:buNone/>
            </a:pPr>
            <a:r>
              <a:rPr lang="en-US" altLang="zh-CN" sz="3200" b="1">
                <a:solidFill>
                  <a:srgbClr val="9C007F"/>
                </a:solidFill>
                <a:latin typeface="Times New Roman" charset="0"/>
              </a:rPr>
              <a:t>⑴</a:t>
            </a: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什么叫做平移？</a:t>
            </a:r>
          </a:p>
          <a:p>
            <a:pPr eaLnBrk="0" hangingPunct="0">
              <a:spcBef>
                <a:spcPct val="20000"/>
              </a:spcBef>
              <a:buClr>
                <a:srgbClr val="9C007F"/>
              </a:buClr>
              <a:buSzPct val="95000"/>
              <a:buFont typeface="Wingdings 2" charset="2"/>
              <a:buNone/>
            </a:pP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⑵图形的平移变换具有哪些特征？</a:t>
            </a:r>
          </a:p>
          <a:p>
            <a:pPr eaLnBrk="0" hangingPunct="0">
              <a:spcBef>
                <a:spcPct val="20000"/>
              </a:spcBef>
              <a:buClr>
                <a:srgbClr val="9C007F"/>
              </a:buClr>
              <a:buSzPct val="95000"/>
              <a:buFont typeface="Wingdings 2" charset="2"/>
              <a:buNone/>
            </a:pPr>
            <a:r>
              <a:rPr lang="zh-CN" altLang="en-US" sz="3200" b="1">
                <a:solidFill>
                  <a:srgbClr val="9C007F"/>
                </a:solidFill>
                <a:latin typeface="Times New Roman" charset="0"/>
              </a:rPr>
              <a:t>⑶图形平移的方向必须是水平的吗？</a:t>
            </a:r>
          </a:p>
        </p:txBody>
      </p:sp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571500" y="214313"/>
            <a:ext cx="3714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7030A0"/>
                </a:solidFill>
                <a:latin typeface="华文行楷" charset="-122"/>
                <a:ea typeface="华文行楷" charset="-122"/>
              </a:rPr>
              <a:t>复习回顾</a:t>
            </a:r>
          </a:p>
        </p:txBody>
      </p:sp>
    </p:spTree>
    <p:extLst>
      <p:ext uri="{BB962C8B-B14F-4D97-AF65-F5344CB8AC3E}">
        <p14:creationId xmlns:p14="http://schemas.microsoft.com/office/powerpoint/2010/main" val="189990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9" descr="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1643063"/>
            <a:ext cx="308610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285750" y="142875"/>
            <a:ext cx="3714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7030A0"/>
                </a:solidFill>
                <a:latin typeface="华文行楷" charset="-122"/>
                <a:ea typeface="华文行楷" charset="-122"/>
              </a:rPr>
              <a:t>探究新知</a:t>
            </a:r>
          </a:p>
        </p:txBody>
      </p:sp>
      <p:sp>
        <p:nvSpPr>
          <p:cNvPr id="5124" name="Rectangle 13"/>
          <p:cNvSpPr>
            <a:spLocks noChangeArrowheads="1"/>
          </p:cNvSpPr>
          <p:nvPr/>
        </p:nvSpPr>
        <p:spPr bwMode="auto">
          <a:xfrm>
            <a:off x="0" y="28622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5125" name="Text Box 15"/>
          <p:cNvSpPr txBox="1">
            <a:spLocks noChangeArrowheads="1"/>
          </p:cNvSpPr>
          <p:nvPr/>
        </p:nvSpPr>
        <p:spPr bwMode="auto">
          <a:xfrm>
            <a:off x="500063" y="928688"/>
            <a:ext cx="78486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Verdana" charset="0"/>
              </a:rPr>
              <a:t>     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如图，已知线段</a:t>
            </a:r>
            <a:r>
              <a:rPr lang="en-US" altLang="zh-CN" sz="2800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，平移线段</a:t>
            </a:r>
            <a:r>
              <a:rPr lang="en-US" altLang="zh-CN" sz="2800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，使端点</a:t>
            </a:r>
            <a:r>
              <a:rPr lang="en-US" altLang="zh-CN" sz="2800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800" b="1">
                <a:solidFill>
                  <a:srgbClr val="9C007F"/>
                </a:solidFill>
                <a:latin typeface="Verdana" charset="0"/>
              </a:rPr>
              <a:t> 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平移到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A'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，你能作出线段</a:t>
            </a:r>
            <a:r>
              <a:rPr lang="en-US" altLang="zh-CN" sz="2800" i="1">
                <a:solidFill>
                  <a:srgbClr val="9C007F"/>
                </a:solidFill>
                <a:latin typeface="Times New Roman" charset="0"/>
              </a:rPr>
              <a:t>AB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平移后的图形</a:t>
            </a:r>
            <a:r>
              <a:rPr lang="en-US" altLang="zh-CN" sz="2800" b="1" i="1">
                <a:solidFill>
                  <a:srgbClr val="9C007F"/>
                </a:solidFill>
                <a:latin typeface="Times New Roman" charset="0"/>
              </a:rPr>
              <a:t>A'B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′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吗？</a:t>
            </a: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684213" y="5516563"/>
            <a:ext cx="7416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400" b="1">
                <a:solidFill>
                  <a:srgbClr val="9C007F"/>
                </a:solidFill>
                <a:latin typeface="Verdana" charset="0"/>
              </a:rPr>
              <a:t>⑷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根据平移的性质特征如何确定</a:t>
            </a:r>
            <a:r>
              <a:rPr lang="en-US" altLang="zh-CN" sz="2400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点移动后的位置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400" b="1">
                <a:solidFill>
                  <a:srgbClr val="9C007F"/>
                </a:solidFill>
                <a:latin typeface="Times New Roman" charset="0"/>
              </a:rPr>
              <a:t>′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点？</a:t>
            </a:r>
          </a:p>
        </p:txBody>
      </p:sp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684213" y="3860800"/>
            <a:ext cx="763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9C007F"/>
                </a:solidFill>
                <a:latin typeface="Verdana" charset="0"/>
              </a:rPr>
              <a:t>⑴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要想平移整条线段，需要把握上哪些关键的点？</a:t>
            </a:r>
          </a:p>
        </p:txBody>
      </p: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684213" y="4365625"/>
            <a:ext cx="6911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400" b="1">
                <a:solidFill>
                  <a:srgbClr val="9C007F"/>
                </a:solidFill>
                <a:latin typeface="Verdana" charset="0"/>
              </a:rPr>
              <a:t>⑵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平移的方向是什么？</a:t>
            </a:r>
            <a:endParaRPr lang="zh-CN" altLang="en-US" sz="2400">
              <a:latin typeface="Verdana" charset="0"/>
            </a:endParaRP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684213" y="4941888"/>
            <a:ext cx="7632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400" b="1">
                <a:solidFill>
                  <a:srgbClr val="9C007F"/>
                </a:solidFill>
                <a:latin typeface="Verdana" charset="0"/>
              </a:rPr>
              <a:t>⑶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平移的距离是谁的长度？</a:t>
            </a:r>
            <a:endParaRPr lang="zh-CN" altLang="en-US" sz="2400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73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2" grpId="0"/>
      <p:bldP spid="9233" grpId="0"/>
      <p:bldP spid="9234" grpId="0"/>
      <p:bldP spid="923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95288" y="1341438"/>
            <a:ext cx="749935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400" b="1">
                <a:solidFill>
                  <a:srgbClr val="9C007F"/>
                </a:solidFill>
              </a:rPr>
              <a:t>①</a:t>
            </a:r>
            <a:r>
              <a:rPr lang="zh-CN" altLang="en-US" sz="2400" b="1">
                <a:solidFill>
                  <a:srgbClr val="9C007F"/>
                </a:solidFill>
              </a:rPr>
              <a:t>先确定被平移图形的特殊点；</a:t>
            </a:r>
          </a:p>
          <a:p>
            <a:r>
              <a:rPr lang="zh-CN" altLang="en-US" sz="2400" b="1">
                <a:solidFill>
                  <a:srgbClr val="9C007F"/>
                </a:solidFill>
              </a:rPr>
              <a:t>②再过特殊点沿平移的方向作出平行线</a:t>
            </a:r>
            <a:r>
              <a:rPr lang="en-US" altLang="zh-CN" sz="2400" b="1">
                <a:solidFill>
                  <a:srgbClr val="9C007F"/>
                </a:solidFill>
              </a:rPr>
              <a:t>;</a:t>
            </a:r>
          </a:p>
          <a:p>
            <a:r>
              <a:rPr lang="en-US" altLang="zh-CN" sz="2400" b="1">
                <a:solidFill>
                  <a:srgbClr val="9C007F"/>
                </a:solidFill>
              </a:rPr>
              <a:t>③</a:t>
            </a:r>
            <a:r>
              <a:rPr lang="zh-CN" altLang="en-US" sz="2400" b="1">
                <a:solidFill>
                  <a:srgbClr val="9C007F"/>
                </a:solidFill>
              </a:rPr>
              <a:t>在平行线上分别截取特殊点移动的距离，确定特殊点平移后的位置；</a:t>
            </a:r>
          </a:p>
          <a:p>
            <a:r>
              <a:rPr lang="zh-CN" altLang="en-US" sz="2400" b="1">
                <a:solidFill>
                  <a:srgbClr val="9C007F"/>
                </a:solidFill>
              </a:rPr>
              <a:t>④连接平移后的各点成图．</a:t>
            </a:r>
          </a:p>
        </p:txBody>
      </p:sp>
      <p:sp>
        <p:nvSpPr>
          <p:cNvPr id="5" name="矩形 4"/>
          <p:cNvSpPr/>
          <p:nvPr/>
        </p:nvSpPr>
        <p:spPr>
          <a:xfrm rot="349261">
            <a:off x="5246689" y="-69872"/>
            <a:ext cx="407196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你知道吗？</a:t>
            </a:r>
          </a:p>
        </p:txBody>
      </p:sp>
      <p:sp>
        <p:nvSpPr>
          <p:cNvPr id="6148" name="Line 21"/>
          <p:cNvSpPr>
            <a:spLocks noChangeShapeType="1"/>
          </p:cNvSpPr>
          <p:nvPr/>
        </p:nvSpPr>
        <p:spPr bwMode="auto">
          <a:xfrm>
            <a:off x="3419475" y="4508500"/>
            <a:ext cx="1223963" cy="12255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62" name="Line 22"/>
          <p:cNvSpPr>
            <a:spLocks noChangeShapeType="1"/>
          </p:cNvSpPr>
          <p:nvPr/>
        </p:nvSpPr>
        <p:spPr bwMode="auto">
          <a:xfrm>
            <a:off x="4932363" y="3933825"/>
            <a:ext cx="1223962" cy="12255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63" name="Line 23"/>
          <p:cNvSpPr>
            <a:spLocks noChangeShapeType="1"/>
          </p:cNvSpPr>
          <p:nvPr/>
        </p:nvSpPr>
        <p:spPr bwMode="auto">
          <a:xfrm flipV="1">
            <a:off x="4643438" y="4868863"/>
            <a:ext cx="2376487" cy="865187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64" name="Line 24"/>
          <p:cNvSpPr>
            <a:spLocks noChangeShapeType="1"/>
          </p:cNvSpPr>
          <p:nvPr/>
        </p:nvSpPr>
        <p:spPr bwMode="auto">
          <a:xfrm flipV="1">
            <a:off x="3419475" y="3933825"/>
            <a:ext cx="1512888" cy="574675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2" name="Text Box 25"/>
          <p:cNvSpPr txBox="1">
            <a:spLocks noChangeArrowheads="1"/>
          </p:cNvSpPr>
          <p:nvPr/>
        </p:nvSpPr>
        <p:spPr bwMode="auto">
          <a:xfrm>
            <a:off x="4140200" y="5805488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</a:p>
        </p:txBody>
      </p:sp>
      <p:sp>
        <p:nvSpPr>
          <p:cNvPr id="6153" name="Text Box 26"/>
          <p:cNvSpPr txBox="1">
            <a:spLocks noChangeArrowheads="1"/>
          </p:cNvSpPr>
          <p:nvPr/>
        </p:nvSpPr>
        <p:spPr bwMode="auto">
          <a:xfrm>
            <a:off x="2843213" y="4365625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</a:t>
            </a:r>
          </a:p>
        </p:txBody>
      </p:sp>
      <p:sp>
        <p:nvSpPr>
          <p:cNvPr id="6154" name="Text Box 27"/>
          <p:cNvSpPr txBox="1">
            <a:spLocks noChangeArrowheads="1"/>
          </p:cNvSpPr>
          <p:nvPr/>
        </p:nvSpPr>
        <p:spPr bwMode="auto">
          <a:xfrm>
            <a:off x="5003800" y="3429000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A'</a:t>
            </a:r>
            <a:endParaRPr lang="en-US" altLang="zh-CN" sz="2400" b="1">
              <a:solidFill>
                <a:srgbClr val="9C007F"/>
              </a:solidFill>
              <a:latin typeface="Times New Roman" charset="0"/>
            </a:endParaRPr>
          </a:p>
        </p:txBody>
      </p:sp>
      <p:sp>
        <p:nvSpPr>
          <p:cNvPr id="10268" name="Text Box 28"/>
          <p:cNvSpPr txBox="1">
            <a:spLocks noChangeArrowheads="1"/>
          </p:cNvSpPr>
          <p:nvPr/>
        </p:nvSpPr>
        <p:spPr bwMode="auto">
          <a:xfrm>
            <a:off x="6372225" y="5300663"/>
            <a:ext cx="576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B'</a:t>
            </a:r>
          </a:p>
        </p:txBody>
      </p:sp>
      <p:sp>
        <p:nvSpPr>
          <p:cNvPr id="10269" name="Oval 29"/>
          <p:cNvSpPr>
            <a:spLocks noChangeArrowheads="1"/>
          </p:cNvSpPr>
          <p:nvPr/>
        </p:nvSpPr>
        <p:spPr bwMode="auto">
          <a:xfrm>
            <a:off x="4572000" y="5661025"/>
            <a:ext cx="144463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0270" name="Oval 30"/>
          <p:cNvSpPr>
            <a:spLocks noChangeArrowheads="1"/>
          </p:cNvSpPr>
          <p:nvPr/>
        </p:nvSpPr>
        <p:spPr bwMode="auto">
          <a:xfrm>
            <a:off x="3348038" y="4437063"/>
            <a:ext cx="144462" cy="1444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395288" y="765175"/>
            <a:ext cx="56165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400" b="1">
                <a:solidFill>
                  <a:srgbClr val="9C007F"/>
                </a:solidFill>
                <a:latin typeface="Verdana" charset="0"/>
                <a:ea typeface="黑体" charset="-122"/>
              </a:rPr>
              <a:t>平移一个图形的基本方法</a:t>
            </a:r>
            <a:r>
              <a:rPr lang="en-US" altLang="zh-CN" sz="2400" b="1">
                <a:solidFill>
                  <a:srgbClr val="9C007F"/>
                </a:solidFill>
                <a:latin typeface="Verdana" charset="0"/>
                <a:ea typeface="黑体" charset="-122"/>
              </a:rPr>
              <a:t>:</a:t>
            </a:r>
            <a:endParaRPr lang="en-US" altLang="zh-CN" sz="2400" b="1">
              <a:latin typeface="Verdana" charset="0"/>
              <a:ea typeface="黑体" charset="-122"/>
            </a:endParaRPr>
          </a:p>
        </p:txBody>
      </p:sp>
      <p:sp>
        <p:nvSpPr>
          <p:cNvPr id="6159" name="Oval 34"/>
          <p:cNvSpPr>
            <a:spLocks noChangeArrowheads="1"/>
          </p:cNvSpPr>
          <p:nvPr/>
        </p:nvSpPr>
        <p:spPr bwMode="auto">
          <a:xfrm>
            <a:off x="4859338" y="3860800"/>
            <a:ext cx="144462" cy="142875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0275" name="Oval 35"/>
          <p:cNvSpPr>
            <a:spLocks noChangeArrowheads="1"/>
          </p:cNvSpPr>
          <p:nvPr/>
        </p:nvSpPr>
        <p:spPr bwMode="auto">
          <a:xfrm>
            <a:off x="6084888" y="5084763"/>
            <a:ext cx="142875" cy="144462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0276" name="Oval 36"/>
          <p:cNvSpPr>
            <a:spLocks noChangeArrowheads="1"/>
          </p:cNvSpPr>
          <p:nvPr/>
        </p:nvSpPr>
        <p:spPr bwMode="auto">
          <a:xfrm>
            <a:off x="3348038" y="4437063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0277" name="Oval 37"/>
          <p:cNvSpPr>
            <a:spLocks noChangeArrowheads="1"/>
          </p:cNvSpPr>
          <p:nvPr/>
        </p:nvSpPr>
        <p:spPr bwMode="auto">
          <a:xfrm>
            <a:off x="4572000" y="5661025"/>
            <a:ext cx="109538" cy="109538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751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10262" grpId="0" animBg="1"/>
      <p:bldP spid="10263" grpId="0" animBg="1"/>
      <p:bldP spid="10264" grpId="0" animBg="1"/>
      <p:bldP spid="10268" grpId="0"/>
      <p:bldP spid="10269" grpId="0" animBg="1"/>
      <p:bldP spid="10269" grpId="1" animBg="1"/>
      <p:bldP spid="10270" grpId="0" animBg="1"/>
      <p:bldP spid="10270" grpId="1" animBg="1"/>
      <p:bldP spid="10271" grpId="0"/>
      <p:bldP spid="10275" grpId="0" animBg="1"/>
      <p:bldP spid="10276" grpId="0" animBg="1"/>
      <p:bldP spid="10277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5"/>
          <p:cNvSpPr>
            <a:spLocks noChangeArrowheads="1"/>
          </p:cNvSpPr>
          <p:nvPr/>
        </p:nvSpPr>
        <p:spPr bwMode="auto">
          <a:xfrm rot="10800000">
            <a:off x="2987675" y="4581525"/>
            <a:ext cx="1439863" cy="936625"/>
          </a:xfrm>
          <a:prstGeom prst="rtTriangl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7171" name="Text Box 26"/>
          <p:cNvSpPr txBox="1">
            <a:spLocks noChangeArrowheads="1"/>
          </p:cNvSpPr>
          <p:nvPr/>
        </p:nvSpPr>
        <p:spPr bwMode="auto">
          <a:xfrm>
            <a:off x="4191000" y="5462588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</a:p>
        </p:txBody>
      </p:sp>
      <p:sp>
        <p:nvSpPr>
          <p:cNvPr id="7172" name="Text Box 27"/>
          <p:cNvSpPr txBox="1">
            <a:spLocks noChangeArrowheads="1"/>
          </p:cNvSpPr>
          <p:nvPr/>
        </p:nvSpPr>
        <p:spPr bwMode="auto">
          <a:xfrm>
            <a:off x="4414838" y="424180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</a:t>
            </a:r>
          </a:p>
        </p:txBody>
      </p:sp>
      <p:sp>
        <p:nvSpPr>
          <p:cNvPr id="7173" name="Text Box 28"/>
          <p:cNvSpPr txBox="1">
            <a:spLocks noChangeArrowheads="1"/>
          </p:cNvSpPr>
          <p:nvPr/>
        </p:nvSpPr>
        <p:spPr bwMode="auto">
          <a:xfrm>
            <a:off x="2614613" y="4437063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</a:p>
        </p:txBody>
      </p:sp>
      <p:sp>
        <p:nvSpPr>
          <p:cNvPr id="7174" name="Text Box 29"/>
          <p:cNvSpPr txBox="1">
            <a:spLocks noChangeArrowheads="1"/>
          </p:cNvSpPr>
          <p:nvPr/>
        </p:nvSpPr>
        <p:spPr bwMode="auto">
          <a:xfrm>
            <a:off x="5435600" y="3068638"/>
            <a:ext cx="792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A'</a:t>
            </a:r>
          </a:p>
        </p:txBody>
      </p:sp>
      <p:sp>
        <p:nvSpPr>
          <p:cNvPr id="7175" name="Oval 30"/>
          <p:cNvSpPr>
            <a:spLocks noChangeArrowheads="1"/>
          </p:cNvSpPr>
          <p:nvPr/>
        </p:nvSpPr>
        <p:spPr bwMode="auto">
          <a:xfrm>
            <a:off x="5292725" y="3500438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7176" name="Text Box 32"/>
          <p:cNvSpPr txBox="1">
            <a:spLocks noChangeArrowheads="1"/>
          </p:cNvSpPr>
          <p:nvPr/>
        </p:nvSpPr>
        <p:spPr bwMode="auto">
          <a:xfrm>
            <a:off x="395288" y="1268413"/>
            <a:ext cx="8280400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CC"/>
                </a:solidFill>
                <a:latin typeface="Verdana" charset="0"/>
              </a:rPr>
              <a:t>例题</a:t>
            </a:r>
            <a:r>
              <a:rPr lang="en-US" altLang="zh-CN" sz="3200" b="1">
                <a:solidFill>
                  <a:srgbClr val="CC00CC"/>
                </a:solidFill>
                <a:latin typeface="Verdana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CC"/>
                </a:solidFill>
                <a:latin typeface="Verdana" charset="0"/>
              </a:rPr>
              <a:t>     </a:t>
            </a:r>
            <a:r>
              <a:rPr lang="zh-CN" altLang="en-US" sz="3200" b="1">
                <a:solidFill>
                  <a:srgbClr val="CC00CC"/>
                </a:solidFill>
                <a:latin typeface="Verdana" charset="0"/>
              </a:rPr>
              <a:t>如图，平移三角形</a:t>
            </a:r>
            <a:r>
              <a:rPr lang="en-US" altLang="zh-CN" sz="3200" b="1" i="1">
                <a:solidFill>
                  <a:srgbClr val="CC00CC"/>
                </a:solidFill>
                <a:latin typeface="Times New Roman" charset="0"/>
              </a:rPr>
              <a:t>ABC</a:t>
            </a:r>
            <a:r>
              <a:rPr lang="zh-CN" altLang="en-US" sz="3200" b="1">
                <a:solidFill>
                  <a:srgbClr val="CC00CC"/>
                </a:solidFill>
                <a:latin typeface="Verdana" charset="0"/>
              </a:rPr>
              <a:t>，使点</a:t>
            </a:r>
            <a:r>
              <a:rPr lang="en-US" altLang="zh-CN" sz="3200" b="1" i="1">
                <a:solidFill>
                  <a:srgbClr val="CC00CC"/>
                </a:solidFill>
                <a:latin typeface="Times New Roman" charset="0"/>
              </a:rPr>
              <a:t>A</a:t>
            </a:r>
            <a:r>
              <a:rPr lang="zh-CN" altLang="en-US" sz="3200" b="1">
                <a:solidFill>
                  <a:srgbClr val="CC00CC"/>
                </a:solidFill>
                <a:latin typeface="Verdana" charset="0"/>
              </a:rPr>
              <a:t>移动到点</a:t>
            </a:r>
            <a:r>
              <a:rPr lang="en-US" altLang="zh-CN" sz="3200" b="1" i="1">
                <a:solidFill>
                  <a:srgbClr val="CC00CC"/>
                </a:solidFill>
                <a:latin typeface="Times New Roman" charset="0"/>
              </a:rPr>
              <a:t>A</a:t>
            </a:r>
            <a:r>
              <a:rPr lang="en-US" altLang="en-US" sz="3200" b="1">
                <a:solidFill>
                  <a:srgbClr val="CC00CC"/>
                </a:solidFill>
                <a:latin typeface="Verdana" charset="0"/>
              </a:rPr>
              <a:t>’</a:t>
            </a:r>
            <a:r>
              <a:rPr lang="zh-CN" altLang="en-US" sz="3200" b="1">
                <a:solidFill>
                  <a:srgbClr val="CC00CC"/>
                </a:solidFill>
                <a:latin typeface="Verdana" charset="0"/>
              </a:rPr>
              <a:t>，画出平移后的三角形</a:t>
            </a:r>
            <a:r>
              <a:rPr lang="en-US" altLang="zh-CN" sz="3200" b="1" i="1">
                <a:solidFill>
                  <a:srgbClr val="CC00CC"/>
                </a:solidFill>
                <a:latin typeface="Times New Roman" charset="0"/>
              </a:rPr>
              <a:t>A</a:t>
            </a:r>
            <a:r>
              <a:rPr lang="en-US" altLang="en-US" sz="3200" b="1">
                <a:solidFill>
                  <a:srgbClr val="CC00CC"/>
                </a:solidFill>
                <a:latin typeface="Verdana" charset="0"/>
              </a:rPr>
              <a:t>’</a:t>
            </a:r>
            <a:r>
              <a:rPr lang="en-US" altLang="zh-CN" sz="3200" b="1" i="1">
                <a:solidFill>
                  <a:srgbClr val="CC00CC"/>
                </a:solidFill>
                <a:latin typeface="Times New Roman" charset="0"/>
              </a:rPr>
              <a:t>B</a:t>
            </a:r>
            <a:r>
              <a:rPr lang="en-US" altLang="en-US" sz="3200" b="1">
                <a:solidFill>
                  <a:srgbClr val="CC00CC"/>
                </a:solidFill>
                <a:latin typeface="Verdana" charset="0"/>
              </a:rPr>
              <a:t>’</a:t>
            </a:r>
            <a:r>
              <a:rPr lang="en-US" altLang="zh-CN" sz="3200" b="1" i="1">
                <a:solidFill>
                  <a:srgbClr val="CC00CC"/>
                </a:solidFill>
                <a:latin typeface="Times New Roman" charset="0"/>
              </a:rPr>
              <a:t>C</a:t>
            </a:r>
            <a:r>
              <a:rPr lang="en-US" altLang="en-US" sz="3200" b="1">
                <a:solidFill>
                  <a:srgbClr val="CC00CC"/>
                </a:solidFill>
                <a:latin typeface="Verdana" charset="0"/>
              </a:rPr>
              <a:t>’</a:t>
            </a:r>
            <a:r>
              <a:rPr lang="zh-CN" altLang="en-US" sz="3200" b="1">
                <a:solidFill>
                  <a:srgbClr val="CC00CC"/>
                </a:solidFill>
                <a:latin typeface="Verdana" charset="0"/>
              </a:rPr>
              <a:t>．</a:t>
            </a:r>
          </a:p>
        </p:txBody>
      </p:sp>
      <p:sp>
        <p:nvSpPr>
          <p:cNvPr id="11" name="矩形 10"/>
          <p:cNvSpPr/>
          <p:nvPr/>
        </p:nvSpPr>
        <p:spPr>
          <a:xfrm rot="20717173">
            <a:off x="634849" y="187847"/>
            <a:ext cx="328614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尝试应用</a:t>
            </a:r>
            <a:endParaRPr lang="zh-CN" alt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方正舒体" pitchFamily="2" charset="-122"/>
              <a:ea typeface="方正舒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93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395288" y="1700213"/>
            <a:ext cx="85693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300" tIns="0" rIns="114300" bIns="0"/>
          <a:lstStyle>
            <a:lvl1pPr indent="2667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2400" b="1">
                <a:solidFill>
                  <a:srgbClr val="9C007F"/>
                </a:solidFill>
              </a:rPr>
              <a:t>解：连接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AA′</a:t>
            </a:r>
            <a:r>
              <a:rPr lang="zh-CN" altLang="en-US" sz="2400" b="1">
                <a:solidFill>
                  <a:srgbClr val="9C007F"/>
                </a:solidFill>
              </a:rPr>
              <a:t>，过点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zh-CN" altLang="en-US" sz="2400" b="1">
                <a:solidFill>
                  <a:srgbClr val="9C007F"/>
                </a:solidFill>
              </a:rPr>
              <a:t>、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  <a:r>
              <a:rPr lang="zh-CN" altLang="en-US" sz="2400" b="1">
                <a:solidFill>
                  <a:srgbClr val="9C007F"/>
                </a:solidFill>
              </a:rPr>
              <a:t>两点分别做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AA</a:t>
            </a:r>
            <a:r>
              <a:rPr lang="en-US" altLang="zh-CN" sz="2400" b="1">
                <a:solidFill>
                  <a:srgbClr val="9C007F"/>
                </a:solidFill>
                <a:latin typeface="Times New Roman" charset="0"/>
              </a:rPr>
              <a:t>′</a:t>
            </a:r>
            <a:r>
              <a:rPr lang="zh-CN" altLang="en-US" sz="2400" b="1">
                <a:solidFill>
                  <a:srgbClr val="9C007F"/>
                </a:solidFill>
              </a:rPr>
              <a:t>的平行线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zh-CN" altLang="en-US" sz="2400" b="1">
                <a:solidFill>
                  <a:srgbClr val="9C007F"/>
                </a:solidFill>
              </a:rPr>
              <a:t>、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zh-CN" altLang="en-US" sz="2400" b="1">
                <a:solidFill>
                  <a:srgbClr val="9C007F"/>
                </a:solidFill>
              </a:rPr>
              <a:t>，</a:t>
            </a:r>
          </a:p>
          <a:p>
            <a:r>
              <a:rPr lang="zh-CN" altLang="en-US" sz="2400" b="1">
                <a:solidFill>
                  <a:srgbClr val="9C007F"/>
                </a:solidFill>
              </a:rPr>
              <a:t>在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9C007F"/>
                </a:solidFill>
                <a:latin typeface="宋体" charset="-122"/>
              </a:rPr>
              <a:t>1</a:t>
            </a:r>
            <a:r>
              <a:rPr lang="zh-CN" altLang="en-US" sz="2400" b="1">
                <a:solidFill>
                  <a:srgbClr val="9C007F"/>
                </a:solidFill>
              </a:rPr>
              <a:t>、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9C007F"/>
                </a:solidFill>
                <a:latin typeface="宋体" charset="-122"/>
              </a:rPr>
              <a:t>2</a:t>
            </a:r>
            <a:r>
              <a:rPr lang="zh-CN" altLang="en-US" sz="2400" b="1">
                <a:solidFill>
                  <a:srgbClr val="9C007F"/>
                </a:solidFill>
              </a:rPr>
              <a:t>上分别截取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BB</a:t>
            </a:r>
            <a:r>
              <a:rPr lang="en-US" altLang="zh-CN" sz="2400" b="1">
                <a:solidFill>
                  <a:srgbClr val="9C007F"/>
                </a:solidFill>
              </a:rPr>
              <a:t>′=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CC</a:t>
            </a:r>
            <a:r>
              <a:rPr lang="en-US" altLang="zh-CN" sz="2400" b="1">
                <a:solidFill>
                  <a:srgbClr val="9C007F"/>
                </a:solidFill>
              </a:rPr>
              <a:t>′=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AA′</a:t>
            </a:r>
            <a:r>
              <a:rPr lang="zh-CN" altLang="en-US" sz="2400" b="1">
                <a:solidFill>
                  <a:srgbClr val="9C007F"/>
                </a:solidFill>
              </a:rPr>
              <a:t>，</a:t>
            </a:r>
          </a:p>
          <a:p>
            <a:r>
              <a:rPr lang="zh-CN" altLang="en-US" sz="2400" b="1">
                <a:solidFill>
                  <a:srgbClr val="9C007F"/>
                </a:solidFill>
              </a:rPr>
              <a:t>则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400" b="1">
                <a:solidFill>
                  <a:srgbClr val="9C007F"/>
                </a:solidFill>
              </a:rPr>
              <a:t>′</a:t>
            </a:r>
            <a:r>
              <a:rPr lang="zh-CN" altLang="en-US" sz="2400" b="1">
                <a:solidFill>
                  <a:srgbClr val="9C007F"/>
                </a:solidFill>
              </a:rPr>
              <a:t>、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  <a:r>
              <a:rPr lang="en-US" altLang="zh-CN" sz="2400" b="1">
                <a:solidFill>
                  <a:srgbClr val="9C007F"/>
                </a:solidFill>
              </a:rPr>
              <a:t>′</a:t>
            </a:r>
            <a:r>
              <a:rPr lang="zh-CN" altLang="en-US" sz="2400" b="1">
                <a:solidFill>
                  <a:srgbClr val="9C007F"/>
                </a:solidFill>
              </a:rPr>
              <a:t>是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zh-CN" altLang="en-US" sz="2400" b="1">
                <a:solidFill>
                  <a:srgbClr val="9C007F"/>
                </a:solidFill>
              </a:rPr>
              <a:t>和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  <a:r>
              <a:rPr lang="zh-CN" altLang="en-US" sz="2400" b="1">
                <a:solidFill>
                  <a:srgbClr val="9C007F"/>
                </a:solidFill>
              </a:rPr>
              <a:t>的对应点，连接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A′</a:t>
            </a:r>
            <a:r>
              <a:rPr lang="zh-CN" altLang="en-US" sz="2400" b="1">
                <a:solidFill>
                  <a:srgbClr val="9C007F"/>
                </a:solidFill>
              </a:rPr>
              <a:t>、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B′</a:t>
            </a:r>
            <a:r>
              <a:rPr lang="zh-CN" altLang="en-US" sz="2400" b="1">
                <a:solidFill>
                  <a:srgbClr val="9C007F"/>
                </a:solidFill>
              </a:rPr>
              <a:t>、</a:t>
            </a: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C′</a:t>
            </a:r>
            <a:r>
              <a:rPr lang="zh-CN" altLang="en-US" sz="2400" b="1">
                <a:solidFill>
                  <a:srgbClr val="9C007F"/>
                </a:solidFill>
              </a:rPr>
              <a:t>即可．</a:t>
            </a:r>
            <a:endParaRPr lang="zh-CN" altLang="zh-CN" sz="2400" b="1">
              <a:solidFill>
                <a:srgbClr val="9C007F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 rot="20717173">
            <a:off x="276072" y="614911"/>
            <a:ext cx="3286148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方正舒体" pitchFamily="2" charset="-122"/>
                <a:ea typeface="方正舒体" pitchFamily="2" charset="-122"/>
              </a:rPr>
              <a:t>牛刀小试</a:t>
            </a:r>
          </a:p>
        </p:txBody>
      </p:sp>
      <p:sp>
        <p:nvSpPr>
          <p:cNvPr id="8196" name="AutoShape 25"/>
          <p:cNvSpPr>
            <a:spLocks noChangeArrowheads="1"/>
          </p:cNvSpPr>
          <p:nvPr/>
        </p:nvSpPr>
        <p:spPr bwMode="auto">
          <a:xfrm rot="10800000">
            <a:off x="2051050" y="5084763"/>
            <a:ext cx="1439863" cy="936625"/>
          </a:xfrm>
          <a:prstGeom prst="rtTriangl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2314" name="AutoShape 26"/>
          <p:cNvSpPr>
            <a:spLocks noChangeArrowheads="1"/>
          </p:cNvSpPr>
          <p:nvPr/>
        </p:nvSpPr>
        <p:spPr bwMode="auto">
          <a:xfrm rot="10800000">
            <a:off x="3348038" y="4292600"/>
            <a:ext cx="1439862" cy="936625"/>
          </a:xfrm>
          <a:prstGeom prst="rtTriangle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endParaRPr lang="x-none" altLang="x-none">
              <a:solidFill>
                <a:schemeClr val="hlink"/>
              </a:solidFill>
              <a:latin typeface="Verdana" charset="0"/>
            </a:endParaRPr>
          </a:p>
        </p:txBody>
      </p:sp>
      <p:sp>
        <p:nvSpPr>
          <p:cNvPr id="12316" name="Line 28"/>
          <p:cNvSpPr>
            <a:spLocks noChangeShapeType="1"/>
          </p:cNvSpPr>
          <p:nvPr/>
        </p:nvSpPr>
        <p:spPr bwMode="auto">
          <a:xfrm flipV="1">
            <a:off x="3492500" y="4292600"/>
            <a:ext cx="1295400" cy="792163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17" name="Line 29"/>
          <p:cNvSpPr>
            <a:spLocks noChangeShapeType="1"/>
          </p:cNvSpPr>
          <p:nvPr/>
        </p:nvSpPr>
        <p:spPr bwMode="auto">
          <a:xfrm flipV="1">
            <a:off x="3492500" y="4941888"/>
            <a:ext cx="1727200" cy="10795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18" name="Line 30"/>
          <p:cNvSpPr>
            <a:spLocks noChangeShapeType="1"/>
          </p:cNvSpPr>
          <p:nvPr/>
        </p:nvSpPr>
        <p:spPr bwMode="auto">
          <a:xfrm flipV="1">
            <a:off x="2051050" y="4005263"/>
            <a:ext cx="1727200" cy="1079500"/>
          </a:xfrm>
          <a:prstGeom prst="line">
            <a:avLst/>
          </a:prstGeom>
          <a:noFill/>
          <a:ln w="3810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1" name="Oval 31"/>
          <p:cNvSpPr>
            <a:spLocks noChangeArrowheads="1"/>
          </p:cNvSpPr>
          <p:nvPr/>
        </p:nvSpPr>
        <p:spPr bwMode="auto">
          <a:xfrm>
            <a:off x="4787900" y="4221163"/>
            <a:ext cx="71438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8202" name="Text Box 32"/>
          <p:cNvSpPr txBox="1">
            <a:spLocks noChangeArrowheads="1"/>
          </p:cNvSpPr>
          <p:nvPr/>
        </p:nvSpPr>
        <p:spPr bwMode="auto">
          <a:xfrm>
            <a:off x="3203575" y="5962650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</a:t>
            </a:r>
          </a:p>
        </p:txBody>
      </p:sp>
      <p:sp>
        <p:nvSpPr>
          <p:cNvPr id="8203" name="Text Box 33"/>
          <p:cNvSpPr txBox="1">
            <a:spLocks noChangeArrowheads="1"/>
          </p:cNvSpPr>
          <p:nvPr/>
        </p:nvSpPr>
        <p:spPr bwMode="auto">
          <a:xfrm>
            <a:off x="3419475" y="4672013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</a:t>
            </a:r>
          </a:p>
        </p:txBody>
      </p:sp>
      <p:sp>
        <p:nvSpPr>
          <p:cNvPr id="8204" name="Text Box 34"/>
          <p:cNvSpPr txBox="1">
            <a:spLocks noChangeArrowheads="1"/>
          </p:cNvSpPr>
          <p:nvPr/>
        </p:nvSpPr>
        <p:spPr bwMode="auto">
          <a:xfrm>
            <a:off x="1708150" y="4994275"/>
            <a:ext cx="43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</a:p>
        </p:txBody>
      </p:sp>
      <p:sp>
        <p:nvSpPr>
          <p:cNvPr id="8205" name="Text Box 35"/>
          <p:cNvSpPr txBox="1">
            <a:spLocks noChangeArrowheads="1"/>
          </p:cNvSpPr>
          <p:nvPr/>
        </p:nvSpPr>
        <p:spPr bwMode="auto">
          <a:xfrm>
            <a:off x="4529138" y="3841750"/>
            <a:ext cx="792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A</a:t>
            </a:r>
            <a:r>
              <a:rPr lang="en-US" altLang="zh-CN" sz="2400" b="1">
                <a:solidFill>
                  <a:srgbClr val="9C007F"/>
                </a:solidFill>
                <a:latin typeface="Times New Roman" charset="0"/>
              </a:rPr>
              <a:t>′</a:t>
            </a:r>
          </a:p>
        </p:txBody>
      </p:sp>
      <p:sp>
        <p:nvSpPr>
          <p:cNvPr id="12324" name="Text Box 36"/>
          <p:cNvSpPr txBox="1">
            <a:spLocks noChangeArrowheads="1"/>
          </p:cNvSpPr>
          <p:nvPr/>
        </p:nvSpPr>
        <p:spPr bwMode="auto">
          <a:xfrm>
            <a:off x="4699000" y="5199063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C′</a:t>
            </a:r>
            <a:endParaRPr lang="en-US" altLang="zh-CN" sz="2400" b="1">
              <a:solidFill>
                <a:srgbClr val="9C007F"/>
              </a:solidFill>
              <a:latin typeface="Times New Roman" charset="0"/>
            </a:endParaRPr>
          </a:p>
        </p:txBody>
      </p:sp>
      <p:sp>
        <p:nvSpPr>
          <p:cNvPr id="12325" name="Text Box 37"/>
          <p:cNvSpPr txBox="1">
            <a:spLocks noChangeArrowheads="1"/>
          </p:cNvSpPr>
          <p:nvPr/>
        </p:nvSpPr>
        <p:spPr bwMode="auto">
          <a:xfrm>
            <a:off x="2843213" y="3933825"/>
            <a:ext cx="720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9C007F"/>
                </a:solidFill>
                <a:latin typeface="Times New Roman" charset="0"/>
              </a:rPr>
              <a:t>B</a:t>
            </a:r>
            <a:r>
              <a:rPr lang="en-US" altLang="zh-CN" sz="2400" b="1">
                <a:solidFill>
                  <a:srgbClr val="9C007F"/>
                </a:solidFill>
                <a:latin typeface="Times New Roman" charset="0"/>
              </a:rPr>
              <a:t>′</a:t>
            </a:r>
          </a:p>
        </p:txBody>
      </p:sp>
      <p:sp>
        <p:nvSpPr>
          <p:cNvPr id="12326" name="Oval 38"/>
          <p:cNvSpPr>
            <a:spLocks noChangeArrowheads="1"/>
          </p:cNvSpPr>
          <p:nvPr/>
        </p:nvSpPr>
        <p:spPr bwMode="auto">
          <a:xfrm>
            <a:off x="3276600" y="4221163"/>
            <a:ext cx="109538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2327" name="Oval 39"/>
          <p:cNvSpPr>
            <a:spLocks noChangeArrowheads="1"/>
          </p:cNvSpPr>
          <p:nvPr/>
        </p:nvSpPr>
        <p:spPr bwMode="auto">
          <a:xfrm>
            <a:off x="4716463" y="5157788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12328" name="Text Box 40"/>
          <p:cNvSpPr txBox="1">
            <a:spLocks noChangeArrowheads="1"/>
          </p:cNvSpPr>
          <p:nvPr/>
        </p:nvSpPr>
        <p:spPr bwMode="auto">
          <a:xfrm>
            <a:off x="3492500" y="3357563"/>
            <a:ext cx="576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CC00CC"/>
                </a:solidFill>
                <a:latin typeface="宋体" charset="-122"/>
              </a:rPr>
              <a:t>1</a:t>
            </a:r>
          </a:p>
        </p:txBody>
      </p:sp>
      <p:sp>
        <p:nvSpPr>
          <p:cNvPr id="12329" name="Text Box 41"/>
          <p:cNvSpPr txBox="1">
            <a:spLocks noChangeArrowheads="1"/>
          </p:cNvSpPr>
          <p:nvPr/>
        </p:nvSpPr>
        <p:spPr bwMode="auto">
          <a:xfrm>
            <a:off x="5364163" y="47244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l</a:t>
            </a:r>
            <a:r>
              <a:rPr lang="en-US" altLang="zh-CN" sz="2400" b="1" baseline="-25000">
                <a:solidFill>
                  <a:srgbClr val="CC00CC"/>
                </a:solidFill>
                <a:latin typeface="宋体" charset="-122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40690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314" grpId="0" animBg="1"/>
      <p:bldP spid="12316" grpId="0" animBg="1"/>
      <p:bldP spid="12317" grpId="0" animBg="1"/>
      <p:bldP spid="12318" grpId="0" animBg="1"/>
      <p:bldP spid="12324" grpId="0"/>
      <p:bldP spid="12325" grpId="0"/>
      <p:bldP spid="12326" grpId="0" animBg="1"/>
      <p:bldP spid="12327" grpId="0" animBg="1"/>
      <p:bldP spid="12328" grpId="0"/>
      <p:bldP spid="12329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28625" y="571500"/>
            <a:ext cx="3328988" cy="1143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0" rIns="0" bIns="0" anchor="b"/>
          <a:lstStyle/>
          <a:p>
            <a:r>
              <a:rPr lang="zh-CN" altLang="en-US">
                <a:solidFill>
                  <a:srgbClr val="7030A0"/>
                </a:solidFill>
              </a:rPr>
              <a:t>练习反馈</a:t>
            </a:r>
          </a:p>
        </p:txBody>
      </p:sp>
      <p:sp>
        <p:nvSpPr>
          <p:cNvPr id="921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57200" y="1935163"/>
            <a:ext cx="8472488" cy="84613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90000"/>
              </a:lnSpc>
              <a:buFontTx/>
              <a:buNone/>
            </a:pPr>
            <a:r>
              <a:rPr lang="en-US" altLang="zh-CN" b="0">
                <a:solidFill>
                  <a:srgbClr val="CC00CC"/>
                </a:solidFill>
                <a:latin typeface="Times New Roman" charset="0"/>
              </a:rPr>
              <a:t>1.</a:t>
            </a:r>
            <a:r>
              <a:rPr lang="zh-CN" altLang="en-US">
                <a:solidFill>
                  <a:srgbClr val="CC00CC"/>
                </a:solidFill>
              </a:rPr>
              <a:t>如图，经过平移，四边形</a:t>
            </a:r>
            <a:r>
              <a:rPr lang="en-US" altLang="zh-CN" i="1">
                <a:solidFill>
                  <a:srgbClr val="CC00CC"/>
                </a:solidFill>
              </a:rPr>
              <a:t>ABCD</a:t>
            </a:r>
            <a:r>
              <a:rPr lang="zh-CN" altLang="en-US">
                <a:solidFill>
                  <a:srgbClr val="CC00CC"/>
                </a:solidFill>
              </a:rPr>
              <a:t>的顶点</a:t>
            </a:r>
            <a:r>
              <a:rPr lang="en-US" altLang="zh-CN" i="1">
                <a:solidFill>
                  <a:srgbClr val="CC00CC"/>
                </a:solidFill>
              </a:rPr>
              <a:t>A</a:t>
            </a:r>
            <a:r>
              <a:rPr lang="zh-CN" altLang="en-US">
                <a:solidFill>
                  <a:srgbClr val="CC00CC"/>
                </a:solidFill>
              </a:rPr>
              <a:t>移动到点</a:t>
            </a:r>
            <a:r>
              <a:rPr lang="en-US" altLang="zh-CN" i="1">
                <a:solidFill>
                  <a:srgbClr val="CC00CC"/>
                </a:solidFill>
              </a:rPr>
              <a:t>A</a:t>
            </a:r>
            <a:r>
              <a:rPr lang="en-US" altLang="zh-CN">
                <a:solidFill>
                  <a:srgbClr val="CC00CC"/>
                </a:solidFill>
              </a:rPr>
              <a:t>′</a:t>
            </a:r>
            <a:r>
              <a:rPr lang="zh-CN" altLang="en-US">
                <a:solidFill>
                  <a:srgbClr val="CC00CC"/>
                </a:solidFill>
              </a:rPr>
              <a:t>，作出平移后的四边形．</a:t>
            </a:r>
          </a:p>
          <a:p>
            <a:pPr marL="273050" indent="-273050">
              <a:lnSpc>
                <a:spcPct val="90000"/>
              </a:lnSpc>
            </a:pPr>
            <a:endParaRPr lang="zh-CN" altLang="en-US">
              <a:solidFill>
                <a:srgbClr val="CC00CC"/>
              </a:solidFill>
            </a:endParaRPr>
          </a:p>
        </p:txBody>
      </p:sp>
      <p:pic>
        <p:nvPicPr>
          <p:cNvPr id="9220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57563"/>
            <a:ext cx="2447925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Rectangle 19"/>
          <p:cNvSpPr>
            <a:spLocks noChangeArrowheads="1"/>
          </p:cNvSpPr>
          <p:nvPr/>
        </p:nvSpPr>
        <p:spPr bwMode="auto">
          <a:xfrm>
            <a:off x="2725738" y="3073400"/>
            <a:ext cx="3397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latin typeface="Verdana" charset="0"/>
              </a:rPr>
              <a:t>A</a:t>
            </a:r>
          </a:p>
        </p:txBody>
      </p:sp>
      <p:sp>
        <p:nvSpPr>
          <p:cNvPr id="9222" name="Rectangle 20"/>
          <p:cNvSpPr>
            <a:spLocks noChangeArrowheads="1"/>
          </p:cNvSpPr>
          <p:nvPr/>
        </p:nvSpPr>
        <p:spPr bwMode="auto">
          <a:xfrm>
            <a:off x="1857375" y="4132263"/>
            <a:ext cx="341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latin typeface="Verdana" charset="0"/>
              </a:rPr>
              <a:t>B</a:t>
            </a:r>
          </a:p>
        </p:txBody>
      </p:sp>
      <p:sp>
        <p:nvSpPr>
          <p:cNvPr id="9223" name="Rectangle 21"/>
          <p:cNvSpPr>
            <a:spLocks noChangeArrowheads="1"/>
          </p:cNvSpPr>
          <p:nvPr/>
        </p:nvSpPr>
        <p:spPr bwMode="auto">
          <a:xfrm>
            <a:off x="2081213" y="5241925"/>
            <a:ext cx="3444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latin typeface="Verdana" charset="0"/>
              </a:rPr>
              <a:t>C</a:t>
            </a:r>
          </a:p>
        </p:txBody>
      </p:sp>
      <p:sp>
        <p:nvSpPr>
          <p:cNvPr id="9224" name="Rectangle 22"/>
          <p:cNvSpPr>
            <a:spLocks noChangeArrowheads="1"/>
          </p:cNvSpPr>
          <p:nvPr/>
        </p:nvSpPr>
        <p:spPr bwMode="auto">
          <a:xfrm>
            <a:off x="3213100" y="5068888"/>
            <a:ext cx="2873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latin typeface="Verdana" charset="0"/>
              </a:rPr>
              <a:t>D</a:t>
            </a:r>
          </a:p>
        </p:txBody>
      </p:sp>
      <p:sp>
        <p:nvSpPr>
          <p:cNvPr id="9225" name="Rectangle 23"/>
          <p:cNvSpPr>
            <a:spLocks noChangeArrowheads="1"/>
          </p:cNvSpPr>
          <p:nvPr/>
        </p:nvSpPr>
        <p:spPr bwMode="auto">
          <a:xfrm>
            <a:off x="4140200" y="4221163"/>
            <a:ext cx="568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A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9226" name="Oval 13"/>
          <p:cNvSpPr>
            <a:spLocks noChangeArrowheads="1"/>
          </p:cNvSpPr>
          <p:nvPr/>
        </p:nvSpPr>
        <p:spPr bwMode="auto">
          <a:xfrm>
            <a:off x="4067175" y="4462463"/>
            <a:ext cx="107950" cy="107950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5864" name="Line 24"/>
          <p:cNvSpPr>
            <a:spLocks noChangeShapeType="1"/>
          </p:cNvSpPr>
          <p:nvPr/>
        </p:nvSpPr>
        <p:spPr bwMode="auto">
          <a:xfrm>
            <a:off x="3368675" y="5132388"/>
            <a:ext cx="1223963" cy="122555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65" name="Line 25"/>
          <p:cNvSpPr>
            <a:spLocks noChangeShapeType="1"/>
          </p:cNvSpPr>
          <p:nvPr/>
        </p:nvSpPr>
        <p:spPr bwMode="auto">
          <a:xfrm>
            <a:off x="2170113" y="4279900"/>
            <a:ext cx="1223962" cy="122555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57" name="Line 17"/>
          <p:cNvSpPr>
            <a:spLocks noChangeShapeType="1"/>
          </p:cNvSpPr>
          <p:nvPr/>
        </p:nvSpPr>
        <p:spPr bwMode="auto">
          <a:xfrm>
            <a:off x="2365375" y="5326063"/>
            <a:ext cx="1223963" cy="1225550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54" name="Oval 14"/>
          <p:cNvSpPr>
            <a:spLocks noChangeArrowheads="1"/>
          </p:cNvSpPr>
          <p:nvPr/>
        </p:nvSpPr>
        <p:spPr bwMode="auto">
          <a:xfrm>
            <a:off x="3268663" y="5373688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5855" name="Oval 15"/>
          <p:cNvSpPr>
            <a:spLocks noChangeArrowheads="1"/>
          </p:cNvSpPr>
          <p:nvPr/>
        </p:nvSpPr>
        <p:spPr bwMode="auto">
          <a:xfrm>
            <a:off x="3446463" y="6415088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5856" name="Oval 16"/>
          <p:cNvSpPr>
            <a:spLocks noChangeArrowheads="1"/>
          </p:cNvSpPr>
          <p:nvPr/>
        </p:nvSpPr>
        <p:spPr bwMode="auto">
          <a:xfrm>
            <a:off x="4449763" y="6224588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35867" name="Rectangle 27"/>
          <p:cNvSpPr>
            <a:spLocks noChangeArrowheads="1"/>
          </p:cNvSpPr>
          <p:nvPr/>
        </p:nvSpPr>
        <p:spPr bwMode="auto">
          <a:xfrm>
            <a:off x="4572000" y="6092825"/>
            <a:ext cx="587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D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35868" name="Rectangle 28"/>
          <p:cNvSpPr>
            <a:spLocks noChangeArrowheads="1"/>
          </p:cNvSpPr>
          <p:nvPr/>
        </p:nvSpPr>
        <p:spPr bwMode="auto">
          <a:xfrm>
            <a:off x="3059113" y="6410325"/>
            <a:ext cx="5730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C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2873375" y="5300663"/>
            <a:ext cx="568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B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35871" name="Line 31"/>
          <p:cNvSpPr>
            <a:spLocks noChangeShapeType="1"/>
          </p:cNvSpPr>
          <p:nvPr/>
        </p:nvSpPr>
        <p:spPr bwMode="auto">
          <a:xfrm flipH="1">
            <a:off x="3327400" y="4508500"/>
            <a:ext cx="790575" cy="9366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72" name="Line 32"/>
          <p:cNvSpPr>
            <a:spLocks noChangeShapeType="1"/>
          </p:cNvSpPr>
          <p:nvPr/>
        </p:nvSpPr>
        <p:spPr bwMode="auto">
          <a:xfrm>
            <a:off x="3335338" y="5432425"/>
            <a:ext cx="144462" cy="1008063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74" name="Line 34"/>
          <p:cNvSpPr>
            <a:spLocks noChangeShapeType="1"/>
          </p:cNvSpPr>
          <p:nvPr/>
        </p:nvSpPr>
        <p:spPr bwMode="auto">
          <a:xfrm flipH="1">
            <a:off x="3492500" y="6257925"/>
            <a:ext cx="1008063" cy="2159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75" name="Line 35"/>
          <p:cNvSpPr>
            <a:spLocks noChangeShapeType="1"/>
          </p:cNvSpPr>
          <p:nvPr/>
        </p:nvSpPr>
        <p:spPr bwMode="auto">
          <a:xfrm>
            <a:off x="4140200" y="4495800"/>
            <a:ext cx="360363" cy="18002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68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5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3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5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4" grpId="0" animBg="1"/>
      <p:bldP spid="35865" grpId="0" animBg="1"/>
      <p:bldP spid="35857" grpId="0" animBg="1"/>
      <p:bldP spid="35854" grpId="0" animBg="1"/>
      <p:bldP spid="35855" grpId="0" animBg="1"/>
      <p:bldP spid="35856" grpId="0" animBg="1"/>
      <p:bldP spid="35867" grpId="0"/>
      <p:bldP spid="35868" grpId="0"/>
      <p:bldP spid="35869" grpId="0"/>
      <p:bldP spid="35871" grpId="0" animBg="1"/>
      <p:bldP spid="35872" grpId="0" animBg="1"/>
      <p:bldP spid="35874" grpId="0" animBg="1"/>
      <p:bldP spid="35875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285750" y="642938"/>
            <a:ext cx="3543300" cy="1143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0" rIns="0" bIns="0" anchor="b"/>
          <a:lstStyle/>
          <a:p>
            <a:r>
              <a:rPr lang="zh-CN" altLang="en-US">
                <a:solidFill>
                  <a:srgbClr val="7030A0"/>
                </a:solidFill>
              </a:rPr>
              <a:t>练习反馈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57200" y="1600200"/>
            <a:ext cx="7786688" cy="9461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273050" indent="-273050">
              <a:buFontTx/>
              <a:buNone/>
            </a:pP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2</a:t>
            </a:r>
            <a:r>
              <a:rPr lang="zh-CN" altLang="en-US">
                <a:solidFill>
                  <a:srgbClr val="CC00CC"/>
                </a:solidFill>
                <a:latin typeface="Times New Roman" charset="0"/>
              </a:rPr>
              <a:t>．如图所示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,</a:t>
            </a:r>
            <a:r>
              <a:rPr lang="zh-CN" altLang="en-US">
                <a:solidFill>
                  <a:srgbClr val="CC00CC"/>
                </a:solidFill>
                <a:latin typeface="Times New Roman" charset="0"/>
              </a:rPr>
              <a:t>点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A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, 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B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, 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C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, 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D</a:t>
            </a:r>
            <a:r>
              <a:rPr lang="zh-CN" altLang="en-US">
                <a:solidFill>
                  <a:srgbClr val="CC00CC"/>
                </a:solidFill>
                <a:latin typeface="Times New Roman" charset="0"/>
              </a:rPr>
              <a:t>在同一条直线上 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, 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AB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CD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, ∠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D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=∠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ECA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, 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EC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FD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.</a:t>
            </a:r>
            <a:r>
              <a:rPr lang="zh-CN" altLang="en-US">
                <a:solidFill>
                  <a:srgbClr val="CC00CC"/>
                </a:solidFill>
                <a:latin typeface="Times New Roman" charset="0"/>
              </a:rPr>
              <a:t>试说明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AE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i="1">
                <a:solidFill>
                  <a:srgbClr val="CC00CC"/>
                </a:solidFill>
                <a:latin typeface="Times New Roman" charset="0"/>
              </a:rPr>
              <a:t>BF</a:t>
            </a:r>
            <a:r>
              <a:rPr lang="en-US" altLang="zh-CN">
                <a:solidFill>
                  <a:srgbClr val="CC00CC"/>
                </a:solidFill>
                <a:latin typeface="Times New Roman" charset="0"/>
              </a:rPr>
              <a:t>.</a:t>
            </a:r>
          </a:p>
          <a:p>
            <a:pPr marL="273050" indent="-273050">
              <a:buFontTx/>
              <a:buNone/>
            </a:pPr>
            <a:endParaRPr lang="en-US" altLang="zh-CN">
              <a:solidFill>
                <a:srgbClr val="CC00CC"/>
              </a:solidFill>
            </a:endParaRPr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2916238" y="2708275"/>
            <a:ext cx="2787650" cy="2130425"/>
            <a:chOff x="561" y="1842"/>
            <a:chExt cx="1756" cy="1342"/>
          </a:xfrm>
        </p:grpSpPr>
        <p:sp>
          <p:nvSpPr>
            <p:cNvPr id="10245" name="Text Box 5"/>
            <p:cNvSpPr txBox="1">
              <a:spLocks noChangeArrowheads="1"/>
            </p:cNvSpPr>
            <p:nvPr/>
          </p:nvSpPr>
          <p:spPr bwMode="auto">
            <a:xfrm>
              <a:off x="561" y="2870"/>
              <a:ext cx="403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2000" i="1">
                  <a:latin typeface="Times New Roman" charset="0"/>
                </a:rPr>
                <a:t>A</a:t>
              </a:r>
              <a:endParaRPr lang="en-US" altLang="zh-CN" sz="2000">
                <a:latin typeface="Verdana" charset="0"/>
              </a:endParaRPr>
            </a:p>
          </p:txBody>
        </p:sp>
        <p:sp>
          <p:nvSpPr>
            <p:cNvPr id="10246" name="Text Box 6"/>
            <p:cNvSpPr txBox="1">
              <a:spLocks noChangeArrowheads="1"/>
            </p:cNvSpPr>
            <p:nvPr/>
          </p:nvSpPr>
          <p:spPr bwMode="auto">
            <a:xfrm>
              <a:off x="1044" y="2883"/>
              <a:ext cx="403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2000" i="1">
                  <a:latin typeface="Times New Roman" charset="0"/>
                </a:rPr>
                <a:t>B</a:t>
              </a:r>
              <a:endParaRPr lang="en-US" altLang="zh-CN" sz="2000">
                <a:latin typeface="Verdana" charset="0"/>
              </a:endParaRPr>
            </a:p>
          </p:txBody>
        </p:sp>
        <p:sp>
          <p:nvSpPr>
            <p:cNvPr id="10247" name="Text Box 7"/>
            <p:cNvSpPr txBox="1">
              <a:spLocks noChangeArrowheads="1"/>
            </p:cNvSpPr>
            <p:nvPr/>
          </p:nvSpPr>
          <p:spPr bwMode="auto">
            <a:xfrm>
              <a:off x="1434" y="2891"/>
              <a:ext cx="403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2000" i="1">
                  <a:latin typeface="Times New Roman" charset="0"/>
                </a:rPr>
                <a:t>C</a:t>
              </a:r>
              <a:endParaRPr lang="en-US" altLang="zh-CN" sz="2000">
                <a:latin typeface="Times New Roman" charset="0"/>
              </a:endParaRPr>
            </a:p>
          </p:txBody>
        </p:sp>
        <p:sp>
          <p:nvSpPr>
            <p:cNvPr id="10248" name="Text Box 8"/>
            <p:cNvSpPr txBox="1">
              <a:spLocks noChangeArrowheads="1"/>
            </p:cNvSpPr>
            <p:nvPr/>
          </p:nvSpPr>
          <p:spPr bwMode="auto">
            <a:xfrm>
              <a:off x="1914" y="2886"/>
              <a:ext cx="403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2000" i="1">
                  <a:latin typeface="Times New Roman" charset="0"/>
                </a:rPr>
                <a:t>D</a:t>
              </a:r>
              <a:endParaRPr lang="en-US" altLang="zh-CN" sz="2000">
                <a:latin typeface="Times New Roman" charset="0"/>
              </a:endParaRPr>
            </a:p>
          </p:txBody>
        </p:sp>
        <p:sp>
          <p:nvSpPr>
            <p:cNvPr id="10249" name="Text Box 9"/>
            <p:cNvSpPr txBox="1">
              <a:spLocks noChangeArrowheads="1"/>
            </p:cNvSpPr>
            <p:nvPr/>
          </p:nvSpPr>
          <p:spPr bwMode="auto">
            <a:xfrm>
              <a:off x="1475" y="1854"/>
              <a:ext cx="402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2000" i="1">
                  <a:latin typeface="Times New Roman" charset="0"/>
                </a:rPr>
                <a:t>F</a:t>
              </a:r>
              <a:endParaRPr lang="en-US" altLang="zh-CN" sz="2000">
                <a:latin typeface="Times New Roman" charset="0"/>
              </a:endParaRPr>
            </a:p>
          </p:txBody>
        </p:sp>
        <p:pic>
          <p:nvPicPr>
            <p:cNvPr id="10250" name="Picture 1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" y="1953"/>
              <a:ext cx="1510" cy="1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1" name="Rectangle 12"/>
            <p:cNvSpPr>
              <a:spLocks noChangeArrowheads="1"/>
            </p:cNvSpPr>
            <p:nvPr/>
          </p:nvSpPr>
          <p:spPr bwMode="auto">
            <a:xfrm>
              <a:off x="1111" y="1842"/>
              <a:ext cx="21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en-US" altLang="zh-CN" sz="2000" i="1">
                  <a:latin typeface="Times New Roman" charset="0"/>
                </a:rPr>
                <a:t>E</a:t>
              </a:r>
            </a:p>
          </p:txBody>
        </p:sp>
      </p:grp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539750" y="5300663"/>
            <a:ext cx="82089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CC00CC"/>
                </a:solidFill>
                <a:latin typeface="Times New Roman" charset="0"/>
              </a:rPr>
              <a:t>解：因为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AB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CD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,∠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D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=∠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ECA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,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EC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FD</a:t>
            </a:r>
            <a:r>
              <a:rPr lang="zh-CN" altLang="en-US" sz="2400">
                <a:solidFill>
                  <a:srgbClr val="CC00CC"/>
                </a:solidFill>
                <a:latin typeface="Times New Roman" charset="0"/>
              </a:rPr>
              <a:t>，所以△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AEC </a:t>
            </a:r>
            <a:r>
              <a:rPr lang="zh-CN" altLang="en-US" sz="2400">
                <a:solidFill>
                  <a:srgbClr val="CC00CC"/>
                </a:solidFill>
                <a:latin typeface="Times New Roman" charset="0"/>
              </a:rPr>
              <a:t>沿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AC</a:t>
            </a:r>
            <a:r>
              <a:rPr lang="zh-CN" altLang="en-US" sz="2400">
                <a:solidFill>
                  <a:srgbClr val="CC00CC"/>
                </a:solidFill>
                <a:latin typeface="Times New Roman" charset="0"/>
              </a:rPr>
              <a:t>方向平移了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AB</a:t>
            </a:r>
            <a:r>
              <a:rPr lang="zh-CN" altLang="en-US" sz="2400">
                <a:solidFill>
                  <a:srgbClr val="CC00CC"/>
                </a:solidFill>
                <a:latin typeface="Times New Roman" charset="0"/>
              </a:rPr>
              <a:t>长得到△ 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BFD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,</a:t>
            </a:r>
            <a:r>
              <a:rPr lang="zh-CN" altLang="en-US" sz="2400">
                <a:solidFill>
                  <a:srgbClr val="CC00CC"/>
                </a:solidFill>
                <a:latin typeface="Times New Roman" charset="0"/>
              </a:rPr>
              <a:t>根据平移的性质得到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AE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sz="2400" i="1">
                <a:solidFill>
                  <a:srgbClr val="CC00CC"/>
                </a:solidFill>
                <a:latin typeface="Times New Roman" charset="0"/>
              </a:rPr>
              <a:t>BF</a:t>
            </a:r>
            <a:r>
              <a:rPr lang="en-US" altLang="zh-CN" sz="2400">
                <a:solidFill>
                  <a:srgbClr val="CC00CC"/>
                </a:solidFill>
                <a:latin typeface="Times New Roman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78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1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3"/>
          <p:cNvSpPr txBox="1">
            <a:spLocks noChangeArrowheads="1"/>
          </p:cNvSpPr>
          <p:nvPr/>
        </p:nvSpPr>
        <p:spPr bwMode="auto">
          <a:xfrm>
            <a:off x="285750" y="142875"/>
            <a:ext cx="3714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7030A0"/>
                </a:solidFill>
                <a:latin typeface="华文行楷" charset="-122"/>
                <a:ea typeface="华文行楷" charset="-122"/>
              </a:rPr>
              <a:t>总结归纳</a:t>
            </a:r>
          </a:p>
        </p:txBody>
      </p:sp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963613" y="1412875"/>
            <a:ext cx="54721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3600" b="1">
                <a:solidFill>
                  <a:srgbClr val="9C007F"/>
                </a:solidFill>
                <a:latin typeface="Verdana" charset="0"/>
                <a:ea typeface="黑体" charset="-122"/>
              </a:rPr>
              <a:t>平移一个图形的基本方法</a:t>
            </a:r>
            <a:endParaRPr lang="zh-CN" altLang="en-US" sz="3600" b="1">
              <a:latin typeface="Verdana" charset="0"/>
              <a:ea typeface="黑体" charset="-122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971550" y="2636838"/>
            <a:ext cx="51847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 b="1">
                <a:solidFill>
                  <a:srgbClr val="9C007F"/>
                </a:solidFill>
              </a:rPr>
              <a:t>①</a:t>
            </a:r>
            <a:r>
              <a:rPr lang="zh-CN" altLang="en-US" sz="2800" b="1">
                <a:solidFill>
                  <a:srgbClr val="9C007F"/>
                </a:solidFill>
              </a:rPr>
              <a:t>先确定被平移图形的特殊点；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971550" y="3157538"/>
            <a:ext cx="64087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9C007F"/>
                </a:solidFill>
                <a:latin typeface="Verdana" charset="0"/>
              </a:rPr>
              <a:t>②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再过特殊点沿平移的方向作出平行线</a:t>
            </a:r>
            <a:r>
              <a:rPr lang="en-US" altLang="zh-CN" sz="2800" b="1">
                <a:solidFill>
                  <a:srgbClr val="9C007F"/>
                </a:solidFill>
                <a:latin typeface="Times New Roman" charset="0"/>
              </a:rPr>
              <a:t>;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992188" y="3717925"/>
            <a:ext cx="72009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9C007F"/>
                </a:solidFill>
                <a:latin typeface="Verdana" charset="0"/>
              </a:rPr>
              <a:t>③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在平行线上分别截取特殊点移动的距离，确定特殊点平移后的位置；</a:t>
            </a:r>
          </a:p>
        </p:txBody>
      </p:sp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984250" y="4637088"/>
            <a:ext cx="4470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800" b="1">
                <a:solidFill>
                  <a:srgbClr val="9C007F"/>
                </a:solidFill>
                <a:latin typeface="Verdana" charset="0"/>
              </a:rPr>
              <a:t>④</a:t>
            </a:r>
            <a:r>
              <a:rPr lang="zh-CN" altLang="en-US" sz="2800" b="1">
                <a:solidFill>
                  <a:srgbClr val="9C007F"/>
                </a:solidFill>
                <a:latin typeface="Verdana" charset="0"/>
              </a:rPr>
              <a:t>连接平移后的各点成图．</a:t>
            </a:r>
          </a:p>
        </p:txBody>
      </p:sp>
    </p:spTree>
    <p:extLst>
      <p:ext uri="{BB962C8B-B14F-4D97-AF65-F5344CB8AC3E}">
        <p14:creationId xmlns:p14="http://schemas.microsoft.com/office/powerpoint/2010/main" val="37937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33799" grpId="0"/>
      <p:bldP spid="33800" grpId="0"/>
      <p:bldP spid="33802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3"/>
          <p:cNvSpPr txBox="1">
            <a:spLocks noChangeArrowheads="1"/>
          </p:cNvSpPr>
          <p:nvPr/>
        </p:nvSpPr>
        <p:spPr bwMode="auto">
          <a:xfrm>
            <a:off x="755650" y="1700213"/>
            <a:ext cx="77771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endParaRPr lang="x-none" altLang="x-none">
              <a:latin typeface="Verdana" charset="0"/>
            </a:endParaRPr>
          </a:p>
        </p:txBody>
      </p:sp>
      <p:sp>
        <p:nvSpPr>
          <p:cNvPr id="12291" name="Text Box 14"/>
          <p:cNvSpPr txBox="1">
            <a:spLocks noChangeArrowheads="1"/>
          </p:cNvSpPr>
          <p:nvPr/>
        </p:nvSpPr>
        <p:spPr bwMode="auto">
          <a:xfrm>
            <a:off x="323850" y="1196975"/>
            <a:ext cx="85693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sz="2400" b="1">
                <a:solidFill>
                  <a:srgbClr val="9C007F"/>
                </a:solidFill>
                <a:latin typeface="Verdana" charset="0"/>
              </a:rPr>
              <a:t>1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．平移的性质是对应点的连结线段 </a:t>
            </a:r>
            <a:r>
              <a:rPr lang="zh-CN" altLang="en-US" sz="2400" b="1" u="sng">
                <a:solidFill>
                  <a:srgbClr val="9C007F"/>
                </a:solidFill>
                <a:latin typeface="Verdana" charset="0"/>
              </a:rPr>
              <a:t>           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且 </a:t>
            </a:r>
            <a:r>
              <a:rPr lang="zh-CN" altLang="en-US" sz="2400" b="1" u="sng">
                <a:solidFill>
                  <a:srgbClr val="9C007F"/>
                </a:solidFill>
                <a:latin typeface="Verdana" charset="0"/>
              </a:rPr>
              <a:t>          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 ．</a:t>
            </a:r>
          </a:p>
          <a:p>
            <a:r>
              <a:rPr lang="en-US" altLang="zh-CN" sz="2400" b="1">
                <a:solidFill>
                  <a:srgbClr val="9C007F"/>
                </a:solidFill>
                <a:latin typeface="Verdana" charset="0"/>
              </a:rPr>
              <a:t>2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．平移的作图方法：⑴先找出图形上的关键点；⑵过这些点沿指定的</a:t>
            </a:r>
            <a:r>
              <a:rPr lang="zh-CN" altLang="en-US" sz="2400" b="1" u="sng">
                <a:solidFill>
                  <a:srgbClr val="9C007F"/>
                </a:solidFill>
                <a:latin typeface="Verdana" charset="0"/>
              </a:rPr>
              <a:t>           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平移，使平移</a:t>
            </a:r>
            <a:r>
              <a:rPr lang="zh-CN" altLang="en-US" sz="2400" b="1" u="sng">
                <a:solidFill>
                  <a:srgbClr val="9C007F"/>
                </a:solidFill>
                <a:latin typeface="Verdana" charset="0"/>
              </a:rPr>
              <a:t>         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等于已知距离；⑶依次作出各个</a:t>
            </a:r>
            <a:r>
              <a:rPr lang="zh-CN" altLang="en-US" sz="2400" b="1" u="sng">
                <a:solidFill>
                  <a:srgbClr val="9C007F"/>
                </a:solidFill>
                <a:latin typeface="Verdana" charset="0"/>
              </a:rPr>
              <a:t>           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 点，连结平移后的点得到平移图形．</a:t>
            </a:r>
          </a:p>
          <a:p>
            <a:r>
              <a:rPr lang="en-US" altLang="zh-CN" sz="2400" b="1">
                <a:solidFill>
                  <a:srgbClr val="9C007F"/>
                </a:solidFill>
                <a:latin typeface="Verdana" charset="0"/>
              </a:rPr>
              <a:t>3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．将下图的平行四边形沿所给的箭头方向平移</a:t>
            </a:r>
            <a:r>
              <a:rPr lang="en-US" altLang="zh-CN" sz="2400" b="1">
                <a:solidFill>
                  <a:srgbClr val="9C007F"/>
                </a:solidFill>
                <a:latin typeface="Times New Roman" charset="0"/>
              </a:rPr>
              <a:t>3</a:t>
            </a:r>
            <a:r>
              <a:rPr lang="zh-CN" altLang="en-US" sz="2400" b="1">
                <a:solidFill>
                  <a:srgbClr val="9C007F"/>
                </a:solidFill>
                <a:latin typeface="Verdana" charset="0"/>
              </a:rPr>
              <a:t>厘米．</a:t>
            </a:r>
          </a:p>
        </p:txBody>
      </p:sp>
      <p:sp>
        <p:nvSpPr>
          <p:cNvPr id="12292" name="TextBox 3"/>
          <p:cNvSpPr txBox="1">
            <a:spLocks noChangeArrowheads="1"/>
          </p:cNvSpPr>
          <p:nvPr/>
        </p:nvSpPr>
        <p:spPr bwMode="auto">
          <a:xfrm>
            <a:off x="395288" y="260350"/>
            <a:ext cx="37147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zh-CN" altLang="en-US" sz="5400" b="1">
                <a:solidFill>
                  <a:srgbClr val="FF0000"/>
                </a:solidFill>
                <a:latin typeface="华文行楷" charset="-122"/>
                <a:ea typeface="华文行楷" charset="-122"/>
              </a:rPr>
              <a:t>自我完善</a:t>
            </a:r>
          </a:p>
        </p:txBody>
      </p:sp>
      <p:sp>
        <p:nvSpPr>
          <p:cNvPr id="27666" name="Text Box 18"/>
          <p:cNvSpPr txBox="1">
            <a:spLocks noChangeArrowheads="1"/>
          </p:cNvSpPr>
          <p:nvPr/>
        </p:nvSpPr>
        <p:spPr bwMode="auto">
          <a:xfrm>
            <a:off x="5364163" y="1125538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平行</a:t>
            </a:r>
          </a:p>
        </p:txBody>
      </p:sp>
      <p:sp>
        <p:nvSpPr>
          <p:cNvPr id="27667" name="Text Box 19"/>
          <p:cNvSpPr txBox="1">
            <a:spLocks noChangeArrowheads="1"/>
          </p:cNvSpPr>
          <p:nvPr/>
        </p:nvSpPr>
        <p:spPr bwMode="auto">
          <a:xfrm>
            <a:off x="6877050" y="1125538"/>
            <a:ext cx="1008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相等</a:t>
            </a:r>
          </a:p>
        </p:txBody>
      </p:sp>
      <p:sp>
        <p:nvSpPr>
          <p:cNvPr id="27668" name="Text Box 20"/>
          <p:cNvSpPr txBox="1">
            <a:spLocks noChangeArrowheads="1"/>
          </p:cNvSpPr>
          <p:nvPr/>
        </p:nvSpPr>
        <p:spPr bwMode="auto">
          <a:xfrm>
            <a:off x="1835150" y="1844675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方向</a:t>
            </a:r>
          </a:p>
        </p:txBody>
      </p:sp>
      <p:sp>
        <p:nvSpPr>
          <p:cNvPr id="27669" name="Text Box 21"/>
          <p:cNvSpPr txBox="1">
            <a:spLocks noChangeArrowheads="1"/>
          </p:cNvSpPr>
          <p:nvPr/>
        </p:nvSpPr>
        <p:spPr bwMode="auto">
          <a:xfrm>
            <a:off x="4716463" y="1844675"/>
            <a:ext cx="936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距离</a:t>
            </a:r>
          </a:p>
        </p:txBody>
      </p:sp>
      <p:sp>
        <p:nvSpPr>
          <p:cNvPr id="27670" name="Text Box 22"/>
          <p:cNvSpPr txBox="1">
            <a:spLocks noChangeArrowheads="1"/>
          </p:cNvSpPr>
          <p:nvPr/>
        </p:nvSpPr>
        <p:spPr bwMode="auto">
          <a:xfrm>
            <a:off x="1763713" y="2276475"/>
            <a:ext cx="11509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latin typeface="Verdana" charset="0"/>
                <a:ea typeface="黑体" charset="-122"/>
              </a:rPr>
              <a:t>对应</a:t>
            </a:r>
          </a:p>
        </p:txBody>
      </p:sp>
      <p:grpSp>
        <p:nvGrpSpPr>
          <p:cNvPr id="12298" name="Group 42"/>
          <p:cNvGrpSpPr>
            <a:grpSpLocks/>
          </p:cNvGrpSpPr>
          <p:nvPr/>
        </p:nvGrpSpPr>
        <p:grpSpPr bwMode="auto">
          <a:xfrm>
            <a:off x="2484438" y="3048000"/>
            <a:ext cx="2582862" cy="1501775"/>
            <a:chOff x="657" y="2296"/>
            <a:chExt cx="1627" cy="946"/>
          </a:xfrm>
        </p:grpSpPr>
        <p:grpSp>
          <p:nvGrpSpPr>
            <p:cNvPr id="12299" name="Group 41"/>
            <p:cNvGrpSpPr>
              <a:grpSpLocks/>
            </p:cNvGrpSpPr>
            <p:nvPr/>
          </p:nvGrpSpPr>
          <p:grpSpPr bwMode="auto">
            <a:xfrm>
              <a:off x="703" y="2387"/>
              <a:ext cx="1497" cy="855"/>
              <a:chOff x="2336" y="2387"/>
              <a:chExt cx="1497" cy="855"/>
            </a:xfrm>
          </p:grpSpPr>
          <p:sp>
            <p:nvSpPr>
              <p:cNvPr id="12300" name="Line 24"/>
              <p:cNvSpPr>
                <a:spLocks noChangeShapeType="1"/>
              </p:cNvSpPr>
              <p:nvPr/>
            </p:nvSpPr>
            <p:spPr bwMode="auto">
              <a:xfrm>
                <a:off x="2413" y="2992"/>
                <a:ext cx="360" cy="25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pic>
            <p:nvPicPr>
              <p:cNvPr id="12301" name="Picture 25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6" y="2387"/>
                <a:ext cx="1497" cy="6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2302" name="Text Box 26"/>
            <p:cNvSpPr txBox="1">
              <a:spLocks noChangeArrowheads="1"/>
            </p:cNvSpPr>
            <p:nvPr/>
          </p:nvSpPr>
          <p:spPr bwMode="auto">
            <a:xfrm>
              <a:off x="657" y="2976"/>
              <a:ext cx="1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latin typeface="Times New Roman" charset="0"/>
                </a:rPr>
                <a:t>A</a:t>
              </a:r>
              <a:endParaRPr lang="en-US" altLang="zh-CN" sz="1400">
                <a:latin typeface="Verdana" charset="0"/>
              </a:endParaRPr>
            </a:p>
          </p:txBody>
        </p:sp>
        <p:sp>
          <p:nvSpPr>
            <p:cNvPr id="12303" name="Text Box 28"/>
            <p:cNvSpPr txBox="1">
              <a:spLocks noChangeArrowheads="1"/>
            </p:cNvSpPr>
            <p:nvPr/>
          </p:nvSpPr>
          <p:spPr bwMode="auto">
            <a:xfrm>
              <a:off x="1637" y="2976"/>
              <a:ext cx="18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latin typeface="Times New Roman" charset="0"/>
                </a:rPr>
                <a:t>B</a:t>
              </a:r>
              <a:endParaRPr lang="en-US" altLang="zh-CN" sz="1400">
                <a:latin typeface="Verdana" charset="0"/>
              </a:endParaRPr>
            </a:p>
          </p:txBody>
        </p:sp>
        <p:sp>
          <p:nvSpPr>
            <p:cNvPr id="12304" name="Text Box 29"/>
            <p:cNvSpPr txBox="1">
              <a:spLocks noChangeArrowheads="1"/>
            </p:cNvSpPr>
            <p:nvPr/>
          </p:nvSpPr>
          <p:spPr bwMode="auto">
            <a:xfrm>
              <a:off x="2093" y="2339"/>
              <a:ext cx="191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latin typeface="Times New Roman" charset="0"/>
                </a:rPr>
                <a:t>C</a:t>
              </a:r>
              <a:endParaRPr lang="en-US" altLang="zh-CN" sz="1400">
                <a:latin typeface="Times New Roman" charset="0"/>
              </a:endParaRPr>
            </a:p>
          </p:txBody>
        </p:sp>
        <p:sp>
          <p:nvSpPr>
            <p:cNvPr id="12305" name="Text Box 30"/>
            <p:cNvSpPr txBox="1">
              <a:spLocks noChangeArrowheads="1"/>
            </p:cNvSpPr>
            <p:nvPr/>
          </p:nvSpPr>
          <p:spPr bwMode="auto">
            <a:xfrm>
              <a:off x="1100" y="2296"/>
              <a:ext cx="197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latin typeface="Times New Roman" charset="0"/>
                </a:rPr>
                <a:t>D</a:t>
              </a:r>
              <a:endParaRPr lang="en-US" altLang="zh-CN" sz="1400">
                <a:latin typeface="Verdana" charset="0"/>
              </a:endParaRPr>
            </a:p>
          </p:txBody>
        </p:sp>
      </p:grpSp>
      <p:sp>
        <p:nvSpPr>
          <p:cNvPr id="27691" name="Line 43"/>
          <p:cNvSpPr>
            <a:spLocks noChangeShapeType="1"/>
          </p:cNvSpPr>
          <p:nvPr/>
        </p:nvSpPr>
        <p:spPr bwMode="auto">
          <a:xfrm>
            <a:off x="2665413" y="4137025"/>
            <a:ext cx="1343025" cy="947738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92" name="Line 44"/>
          <p:cNvSpPr>
            <a:spLocks noChangeShapeType="1"/>
          </p:cNvSpPr>
          <p:nvPr/>
        </p:nvSpPr>
        <p:spPr bwMode="auto">
          <a:xfrm>
            <a:off x="4152900" y="4149725"/>
            <a:ext cx="1343025" cy="947738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93" name="Line 45"/>
          <p:cNvSpPr>
            <a:spLocks noChangeShapeType="1"/>
          </p:cNvSpPr>
          <p:nvPr/>
        </p:nvSpPr>
        <p:spPr bwMode="auto">
          <a:xfrm>
            <a:off x="4800600" y="3297238"/>
            <a:ext cx="1343025" cy="947737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94" name="Line 46"/>
          <p:cNvSpPr>
            <a:spLocks noChangeShapeType="1"/>
          </p:cNvSpPr>
          <p:nvPr/>
        </p:nvSpPr>
        <p:spPr bwMode="auto">
          <a:xfrm>
            <a:off x="3322638" y="3306763"/>
            <a:ext cx="1343025" cy="947737"/>
          </a:xfrm>
          <a:prstGeom prst="line">
            <a:avLst/>
          </a:prstGeom>
          <a:noFill/>
          <a:ln w="1270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98" name="Oval 50"/>
          <p:cNvSpPr>
            <a:spLocks noChangeArrowheads="1"/>
          </p:cNvSpPr>
          <p:nvPr/>
        </p:nvSpPr>
        <p:spPr bwMode="auto">
          <a:xfrm>
            <a:off x="4008438" y="5097463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27699" name="Oval 51"/>
          <p:cNvSpPr>
            <a:spLocks noChangeArrowheads="1"/>
          </p:cNvSpPr>
          <p:nvPr/>
        </p:nvSpPr>
        <p:spPr bwMode="auto">
          <a:xfrm>
            <a:off x="5486400" y="5097463"/>
            <a:ext cx="109538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27700" name="Oval 52"/>
          <p:cNvSpPr>
            <a:spLocks noChangeArrowheads="1"/>
          </p:cNvSpPr>
          <p:nvPr/>
        </p:nvSpPr>
        <p:spPr bwMode="auto">
          <a:xfrm>
            <a:off x="6110288" y="4233863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27701" name="Oval 53"/>
          <p:cNvSpPr>
            <a:spLocks noChangeArrowheads="1"/>
          </p:cNvSpPr>
          <p:nvPr/>
        </p:nvSpPr>
        <p:spPr bwMode="auto">
          <a:xfrm>
            <a:off x="4668838" y="4246563"/>
            <a:ext cx="109537" cy="109537"/>
          </a:xfrm>
          <a:prstGeom prst="ellipse">
            <a:avLst/>
          </a:prstGeom>
          <a:solidFill>
            <a:srgbClr val="FF0000"/>
          </a:solidFill>
          <a:ln w="0">
            <a:solidFill>
              <a:srgbClr val="000000"/>
            </a:solidFill>
            <a:round/>
            <a:headEnd/>
            <a:tailEnd/>
          </a:ln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endParaRPr lang="x-none" altLang="x-none">
              <a:latin typeface="Verdana" charset="0"/>
            </a:endParaRPr>
          </a:p>
        </p:txBody>
      </p:sp>
      <p:sp>
        <p:nvSpPr>
          <p:cNvPr id="27702" name="Rectangle 54"/>
          <p:cNvSpPr>
            <a:spLocks noChangeArrowheads="1"/>
          </p:cNvSpPr>
          <p:nvPr/>
        </p:nvSpPr>
        <p:spPr bwMode="auto">
          <a:xfrm>
            <a:off x="3779838" y="5173663"/>
            <a:ext cx="568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A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27703" name="Rectangle 55"/>
          <p:cNvSpPr>
            <a:spLocks noChangeArrowheads="1"/>
          </p:cNvSpPr>
          <p:nvPr/>
        </p:nvSpPr>
        <p:spPr bwMode="auto">
          <a:xfrm>
            <a:off x="5427663" y="5140325"/>
            <a:ext cx="568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B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27704" name="Rectangle 56"/>
          <p:cNvSpPr>
            <a:spLocks noChangeArrowheads="1"/>
          </p:cNvSpPr>
          <p:nvPr/>
        </p:nvSpPr>
        <p:spPr bwMode="auto">
          <a:xfrm>
            <a:off x="6135688" y="3946525"/>
            <a:ext cx="5730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C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27705" name="Rectangle 57"/>
          <p:cNvSpPr>
            <a:spLocks noChangeArrowheads="1"/>
          </p:cNvSpPr>
          <p:nvPr/>
        </p:nvSpPr>
        <p:spPr bwMode="auto">
          <a:xfrm>
            <a:off x="4567238" y="3937000"/>
            <a:ext cx="5873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r>
              <a:rPr lang="en-US" altLang="zh-CN" i="1">
                <a:solidFill>
                  <a:srgbClr val="CC00CC"/>
                </a:solidFill>
                <a:latin typeface="Verdana" charset="0"/>
              </a:rPr>
              <a:t>D</a:t>
            </a:r>
            <a:r>
              <a:rPr lang="en-US" altLang="zh-CN">
                <a:solidFill>
                  <a:srgbClr val="CC00CC"/>
                </a:solidFill>
                <a:latin typeface="Verdana" charset="0"/>
              </a:rPr>
              <a:t>′</a:t>
            </a:r>
          </a:p>
        </p:txBody>
      </p:sp>
      <p:sp>
        <p:nvSpPr>
          <p:cNvPr id="27706" name="Line 58"/>
          <p:cNvSpPr>
            <a:spLocks noChangeShapeType="1"/>
          </p:cNvSpPr>
          <p:nvPr/>
        </p:nvSpPr>
        <p:spPr bwMode="auto">
          <a:xfrm>
            <a:off x="4067175" y="5157788"/>
            <a:ext cx="144145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707" name="Line 59"/>
          <p:cNvSpPr>
            <a:spLocks noChangeShapeType="1"/>
          </p:cNvSpPr>
          <p:nvPr/>
        </p:nvSpPr>
        <p:spPr bwMode="auto">
          <a:xfrm>
            <a:off x="4716463" y="4292600"/>
            <a:ext cx="1439862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708" name="Line 60"/>
          <p:cNvSpPr>
            <a:spLocks noChangeShapeType="1"/>
          </p:cNvSpPr>
          <p:nvPr/>
        </p:nvSpPr>
        <p:spPr bwMode="auto">
          <a:xfrm flipV="1">
            <a:off x="5567363" y="4279900"/>
            <a:ext cx="576262" cy="8651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709" name="Line 61"/>
          <p:cNvSpPr>
            <a:spLocks noChangeShapeType="1"/>
          </p:cNvSpPr>
          <p:nvPr/>
        </p:nvSpPr>
        <p:spPr bwMode="auto">
          <a:xfrm flipH="1">
            <a:off x="4067175" y="4292600"/>
            <a:ext cx="649288" cy="8651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03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7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27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7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27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6" grpId="0"/>
      <p:bldP spid="27667" grpId="0"/>
      <p:bldP spid="27668" grpId="0"/>
      <p:bldP spid="27669" grpId="0"/>
      <p:bldP spid="27670" grpId="0"/>
      <p:bldP spid="27691" grpId="0" animBg="1"/>
      <p:bldP spid="27692" grpId="0" animBg="1"/>
      <p:bldP spid="27693" grpId="0" animBg="1"/>
      <p:bldP spid="27694" grpId="0" animBg="1"/>
      <p:bldP spid="27698" grpId="0" animBg="1"/>
      <p:bldP spid="27699" grpId="0" animBg="1"/>
      <p:bldP spid="27700" grpId="0" animBg="1"/>
      <p:bldP spid="27701" grpId="0" animBg="1"/>
      <p:bldP spid="27702" grpId="0"/>
      <p:bldP spid="27703" grpId="0"/>
      <p:bldP spid="27704" grpId="0"/>
      <p:bldP spid="27705" grpId="0"/>
      <p:bldP spid="27706" grpId="0" animBg="1"/>
      <p:bldP spid="27707" grpId="0" animBg="1"/>
      <p:bldP spid="27708" grpId="0" animBg="1"/>
      <p:bldP spid="27709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68313" y="765175"/>
            <a:ext cx="8229600" cy="12239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0" rIns="0" bIns="0" anchor="b"/>
          <a:lstStyle/>
          <a:p>
            <a:r>
              <a:rPr lang="en-US" altLang="zh-CN" sz="1500" b="1">
                <a:solidFill>
                  <a:srgbClr val="9C007F"/>
                </a:solidFill>
              </a:rPr>
              <a:t>4</a:t>
            </a:r>
            <a:r>
              <a:rPr lang="zh-CN" altLang="en-US" sz="1500" b="1">
                <a:solidFill>
                  <a:srgbClr val="9C007F"/>
                </a:solidFill>
              </a:rPr>
              <a:t>．如图，四边形</a:t>
            </a:r>
            <a:r>
              <a:rPr lang="en-US" altLang="zh-CN" sz="1500" b="1" i="1">
                <a:solidFill>
                  <a:srgbClr val="9C007F"/>
                </a:solidFill>
              </a:rPr>
              <a:t>ABCD</a:t>
            </a:r>
            <a:r>
              <a:rPr lang="zh-CN" altLang="en-US" sz="1500" b="1">
                <a:solidFill>
                  <a:srgbClr val="9C007F"/>
                </a:solidFill>
              </a:rPr>
              <a:t>中，</a:t>
            </a:r>
            <a:r>
              <a:rPr lang="en-US" altLang="zh-CN" sz="1500" b="1" i="1">
                <a:solidFill>
                  <a:srgbClr val="9C007F"/>
                </a:solidFill>
              </a:rPr>
              <a:t>AD</a:t>
            </a:r>
            <a:r>
              <a:rPr lang="en-US" altLang="zh-CN" sz="1500" b="1">
                <a:solidFill>
                  <a:srgbClr val="9C007F"/>
                </a:solidFill>
              </a:rPr>
              <a:t>∥</a:t>
            </a:r>
            <a:r>
              <a:rPr lang="en-US" altLang="zh-CN" sz="1500" b="1" i="1">
                <a:solidFill>
                  <a:srgbClr val="9C007F"/>
                </a:solidFill>
              </a:rPr>
              <a:t>BC</a:t>
            </a:r>
            <a:r>
              <a:rPr lang="en-US" altLang="zh-CN" sz="1500" b="1">
                <a:solidFill>
                  <a:srgbClr val="9C007F"/>
                </a:solidFill>
              </a:rPr>
              <a:t>,</a:t>
            </a:r>
            <a:r>
              <a:rPr lang="zh-CN" altLang="en-US" sz="1500" b="1">
                <a:solidFill>
                  <a:srgbClr val="9C007F"/>
                </a:solidFill>
              </a:rPr>
              <a:t>且</a:t>
            </a:r>
            <a:r>
              <a:rPr lang="en-US" altLang="zh-CN" sz="1500" b="1" i="1">
                <a:solidFill>
                  <a:srgbClr val="9C007F"/>
                </a:solidFill>
              </a:rPr>
              <a:t>AD</a:t>
            </a:r>
            <a:r>
              <a:rPr lang="zh-CN" altLang="en-US" sz="1500" b="1">
                <a:solidFill>
                  <a:srgbClr val="9C007F"/>
                </a:solidFill>
              </a:rPr>
              <a:t>＜</a:t>
            </a:r>
            <a:r>
              <a:rPr lang="en-US" altLang="zh-CN" sz="1500" b="1" i="1">
                <a:solidFill>
                  <a:srgbClr val="9C007F"/>
                </a:solidFill>
              </a:rPr>
              <a:t>BC</a:t>
            </a:r>
            <a:r>
              <a:rPr lang="zh-CN" altLang="en-US" sz="1500" b="1">
                <a:solidFill>
                  <a:srgbClr val="9C007F"/>
                </a:solidFill>
              </a:rPr>
              <a:t>，△</a:t>
            </a:r>
            <a:r>
              <a:rPr lang="en-US" altLang="zh-CN" sz="1500" b="1" i="1">
                <a:solidFill>
                  <a:srgbClr val="9C007F"/>
                </a:solidFill>
              </a:rPr>
              <a:t>ABC</a:t>
            </a:r>
            <a:r>
              <a:rPr lang="zh-CN" altLang="en-US" sz="1500" b="1">
                <a:solidFill>
                  <a:srgbClr val="9C007F"/>
                </a:solidFill>
              </a:rPr>
              <a:t>平移到△</a:t>
            </a:r>
            <a:r>
              <a:rPr lang="en-US" altLang="zh-CN" sz="1500" b="1" i="1">
                <a:solidFill>
                  <a:srgbClr val="9C007F"/>
                </a:solidFill>
              </a:rPr>
              <a:t>DEF</a:t>
            </a:r>
            <a:r>
              <a:rPr lang="zh-CN" altLang="en-US" sz="1500" b="1">
                <a:solidFill>
                  <a:srgbClr val="9C007F"/>
                </a:solidFill>
              </a:rPr>
              <a:t>的位置．⑴指出平移的方向和平移的距离；⑵试说明</a:t>
            </a:r>
            <a:r>
              <a:rPr lang="en-US" altLang="zh-CN" sz="1500" b="1" i="1">
                <a:solidFill>
                  <a:srgbClr val="9C007F"/>
                </a:solidFill>
              </a:rPr>
              <a:t>AD</a:t>
            </a:r>
            <a:r>
              <a:rPr lang="en-US" altLang="zh-CN" sz="1500" b="1">
                <a:solidFill>
                  <a:srgbClr val="9C007F"/>
                </a:solidFill>
              </a:rPr>
              <a:t>+</a:t>
            </a:r>
            <a:r>
              <a:rPr lang="en-US" altLang="zh-CN" sz="1500" b="1" i="1">
                <a:solidFill>
                  <a:srgbClr val="9C007F"/>
                </a:solidFill>
              </a:rPr>
              <a:t>BC</a:t>
            </a:r>
            <a:r>
              <a:rPr lang="en-US" altLang="zh-CN" sz="1500" b="1">
                <a:solidFill>
                  <a:srgbClr val="9C007F"/>
                </a:solidFill>
              </a:rPr>
              <a:t>=</a:t>
            </a:r>
            <a:r>
              <a:rPr lang="en-US" altLang="zh-CN" sz="1500" b="1" i="1">
                <a:solidFill>
                  <a:srgbClr val="9C007F"/>
                </a:solidFill>
              </a:rPr>
              <a:t>BF</a:t>
            </a:r>
            <a:r>
              <a:rPr lang="zh-CN" altLang="en-US" sz="1500" b="1">
                <a:solidFill>
                  <a:srgbClr val="9C007F"/>
                </a:solidFill>
              </a:rPr>
              <a:t>．</a:t>
            </a:r>
          </a:p>
        </p:txBody>
      </p:sp>
      <p:grpSp>
        <p:nvGrpSpPr>
          <p:cNvPr id="13315" name="Group 22"/>
          <p:cNvGrpSpPr>
            <a:grpSpLocks/>
          </p:cNvGrpSpPr>
          <p:nvPr/>
        </p:nvGrpSpPr>
        <p:grpSpPr bwMode="auto">
          <a:xfrm>
            <a:off x="3708400" y="2133600"/>
            <a:ext cx="2190750" cy="1697038"/>
            <a:chOff x="5910" y="5652"/>
            <a:chExt cx="3450" cy="2673"/>
          </a:xfrm>
        </p:grpSpPr>
        <p:pic>
          <p:nvPicPr>
            <p:cNvPr id="13316" name="Picture 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0" y="5964"/>
              <a:ext cx="3060" cy="1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7" name="Text Box 24"/>
            <p:cNvSpPr txBox="1">
              <a:spLocks noChangeArrowheads="1"/>
            </p:cNvSpPr>
            <p:nvPr/>
          </p:nvSpPr>
          <p:spPr bwMode="auto">
            <a:xfrm>
              <a:off x="6660" y="5652"/>
              <a:ext cx="54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solidFill>
                    <a:srgbClr val="000000"/>
                  </a:solidFill>
                  <a:latin typeface="Times New Roman" charset="0"/>
                </a:rPr>
                <a:t>A</a:t>
              </a:r>
              <a:endParaRPr lang="en-US" altLang="zh-CN">
                <a:latin typeface="Verdana" charset="0"/>
              </a:endParaRPr>
            </a:p>
          </p:txBody>
        </p:sp>
        <p:sp>
          <p:nvSpPr>
            <p:cNvPr id="13318" name="Text Box 25"/>
            <p:cNvSpPr txBox="1">
              <a:spLocks noChangeArrowheads="1"/>
            </p:cNvSpPr>
            <p:nvPr/>
          </p:nvSpPr>
          <p:spPr bwMode="auto">
            <a:xfrm>
              <a:off x="7635" y="5658"/>
              <a:ext cx="54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solidFill>
                    <a:srgbClr val="000000"/>
                  </a:solidFill>
                  <a:latin typeface="Times New Roman" charset="0"/>
                </a:rPr>
                <a:t>D</a:t>
              </a:r>
              <a:endParaRPr lang="en-US" altLang="zh-CN">
                <a:latin typeface="Verdana" charset="0"/>
              </a:endParaRPr>
            </a:p>
          </p:txBody>
        </p:sp>
        <p:sp>
          <p:nvSpPr>
            <p:cNvPr id="13319" name="Text Box 26"/>
            <p:cNvSpPr txBox="1">
              <a:spLocks noChangeArrowheads="1"/>
            </p:cNvSpPr>
            <p:nvPr/>
          </p:nvSpPr>
          <p:spPr bwMode="auto">
            <a:xfrm>
              <a:off x="5910" y="7503"/>
              <a:ext cx="54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solidFill>
                    <a:srgbClr val="000000"/>
                  </a:solidFill>
                  <a:latin typeface="Times New Roman" charset="0"/>
                </a:rPr>
                <a:t>B</a:t>
              </a:r>
              <a:endParaRPr lang="en-US" altLang="zh-CN">
                <a:latin typeface="Verdana" charset="0"/>
              </a:endParaRPr>
            </a:p>
          </p:txBody>
        </p:sp>
        <p:sp>
          <p:nvSpPr>
            <p:cNvPr id="13320" name="Text Box 27"/>
            <p:cNvSpPr txBox="1">
              <a:spLocks noChangeArrowheads="1"/>
            </p:cNvSpPr>
            <p:nvPr/>
          </p:nvSpPr>
          <p:spPr bwMode="auto">
            <a:xfrm>
              <a:off x="6975" y="7536"/>
              <a:ext cx="54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solidFill>
                    <a:srgbClr val="000000"/>
                  </a:solidFill>
                  <a:latin typeface="Times New Roman" charset="0"/>
                </a:rPr>
                <a:t>E</a:t>
              </a:r>
              <a:endParaRPr lang="en-US" altLang="zh-CN">
                <a:latin typeface="Verdana" charset="0"/>
              </a:endParaRPr>
            </a:p>
          </p:txBody>
        </p:sp>
        <p:sp>
          <p:nvSpPr>
            <p:cNvPr id="13321" name="Text Box 28"/>
            <p:cNvSpPr txBox="1">
              <a:spLocks noChangeArrowheads="1"/>
            </p:cNvSpPr>
            <p:nvPr/>
          </p:nvSpPr>
          <p:spPr bwMode="auto">
            <a:xfrm>
              <a:off x="7740" y="7545"/>
              <a:ext cx="540" cy="7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solidFill>
                    <a:srgbClr val="000000"/>
                  </a:solidFill>
                  <a:latin typeface="Times New Roman" charset="0"/>
                </a:rPr>
                <a:t>C</a:t>
              </a:r>
              <a:endParaRPr lang="en-US" altLang="zh-CN">
                <a:latin typeface="Verdana" charset="0"/>
              </a:endParaRPr>
            </a:p>
          </p:txBody>
        </p:sp>
        <p:sp>
          <p:nvSpPr>
            <p:cNvPr id="13322" name="Text Box 29"/>
            <p:cNvSpPr txBox="1">
              <a:spLocks noChangeArrowheads="1"/>
            </p:cNvSpPr>
            <p:nvPr/>
          </p:nvSpPr>
          <p:spPr bwMode="auto">
            <a:xfrm>
              <a:off x="8820" y="7575"/>
              <a:ext cx="540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algn="l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sz="1400" i="1">
                  <a:solidFill>
                    <a:srgbClr val="000000"/>
                  </a:solidFill>
                  <a:latin typeface="Times New Roman" charset="0"/>
                </a:rPr>
                <a:t>F</a:t>
              </a:r>
              <a:endParaRPr lang="en-US" altLang="zh-CN">
                <a:latin typeface="Verdana" charset="0"/>
              </a:endParaRPr>
            </a:p>
          </p:txBody>
        </p:sp>
      </p:grpSp>
      <p:sp>
        <p:nvSpPr>
          <p:cNvPr id="38944" name="Text Box 32"/>
          <p:cNvSpPr txBox="1">
            <a:spLocks noChangeArrowheads="1"/>
          </p:cNvSpPr>
          <p:nvPr/>
        </p:nvSpPr>
        <p:spPr bwMode="auto">
          <a:xfrm>
            <a:off x="468313" y="4005263"/>
            <a:ext cx="828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(1)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沿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BC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方向移动，平移的距离是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AD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长或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BE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长或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CF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长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.</a:t>
            </a:r>
            <a:endParaRPr lang="en-US" altLang="zh-CN" sz="2400" b="1" i="1">
              <a:solidFill>
                <a:srgbClr val="CC00CC"/>
              </a:solidFill>
              <a:latin typeface="Times New Roman" charset="0"/>
            </a:endParaRPr>
          </a:p>
        </p:txBody>
      </p:sp>
      <p:sp>
        <p:nvSpPr>
          <p:cNvPr id="38945" name="Text Box 33"/>
          <p:cNvSpPr txBox="1">
            <a:spLocks noChangeArrowheads="1"/>
          </p:cNvSpPr>
          <p:nvPr/>
        </p:nvSpPr>
        <p:spPr bwMode="auto">
          <a:xfrm>
            <a:off x="273050" y="4797425"/>
            <a:ext cx="80645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（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2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）因为△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DEF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 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是由△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ABC</a:t>
            </a:r>
            <a:r>
              <a:rPr lang="zh-CN" altLang="en-US" sz="2400" b="1" i="1">
                <a:solidFill>
                  <a:srgbClr val="CC00CC"/>
                </a:solidFill>
                <a:latin typeface="Times New Roman" charset="0"/>
              </a:rPr>
              <a:t>平移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AD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长得到，由平移的性质得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BE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AD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CF</a:t>
            </a:r>
            <a:r>
              <a:rPr lang="zh-CN" altLang="en-US" sz="2400" b="1">
                <a:solidFill>
                  <a:srgbClr val="CC00CC"/>
                </a:solidFill>
                <a:latin typeface="Times New Roman" charset="0"/>
              </a:rPr>
              <a:t>，所以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BF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BC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+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CF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=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BC</a:t>
            </a:r>
            <a:r>
              <a:rPr lang="en-US" altLang="zh-CN" sz="2400" b="1">
                <a:solidFill>
                  <a:srgbClr val="CC00CC"/>
                </a:solidFill>
                <a:latin typeface="Times New Roman" charset="0"/>
              </a:rPr>
              <a:t>+</a:t>
            </a:r>
            <a:r>
              <a:rPr lang="en-US" altLang="zh-CN" sz="2400" b="1" i="1">
                <a:solidFill>
                  <a:srgbClr val="CC00CC"/>
                </a:solidFill>
                <a:latin typeface="Times New Roman" charset="0"/>
              </a:rPr>
              <a:t>AD</a:t>
            </a:r>
            <a:r>
              <a:rPr lang="zh-CN" altLang="en-US" sz="2400" b="1" i="1">
                <a:solidFill>
                  <a:srgbClr val="CC00CC"/>
                </a:solidFill>
                <a:latin typeface="Times New Roman" charset="0"/>
              </a:rPr>
              <a:t>．</a:t>
            </a:r>
          </a:p>
        </p:txBody>
      </p:sp>
    </p:spTree>
    <p:extLst>
      <p:ext uri="{BB962C8B-B14F-4D97-AF65-F5344CB8AC3E}">
        <p14:creationId xmlns:p14="http://schemas.microsoft.com/office/powerpoint/2010/main" val="689158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44" grpId="0"/>
      <p:bldP spid="389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d8abbc05d4ce1a7282476e65aefab85d74514c"/>
</p:tagLst>
</file>

<file path=ppt/theme/theme1.xml><?xml version="1.0" encoding="utf-8"?>
<a:theme xmlns:a="http://schemas.openxmlformats.org/drawingml/2006/main" name="Office 主题​​">
  <a:themeElements>
    <a:clrScheme name="自定义 1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2B6F7D"/>
      </a:accent1>
      <a:accent2>
        <a:srgbClr val="1C9494"/>
      </a:accent2>
      <a:accent3>
        <a:srgbClr val="7CB554"/>
      </a:accent3>
      <a:accent4>
        <a:srgbClr val="FAC14D"/>
      </a:accent4>
      <a:accent5>
        <a:srgbClr val="F95647"/>
      </a:accent5>
      <a:accent6>
        <a:srgbClr val="F5841C"/>
      </a:accent6>
      <a:hlink>
        <a:srgbClr val="0000FF"/>
      </a:hlink>
      <a:folHlink>
        <a:srgbClr val="800080"/>
      </a:folHlink>
    </a:clrScheme>
    <a:fontScheme name="自定义 3">
      <a:majorFont>
        <a:latin typeface="Impact"/>
        <a:ea typeface="微软雅黑"/>
        <a:cs typeface=""/>
      </a:majorFont>
      <a:minorFont>
        <a:latin typeface="Times New Roman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1567</TotalTime>
  <Words>6192</Words>
  <Application>Microsoft Macintosh PowerPoint</Application>
  <PresentationFormat>全屏显示(4:3)</PresentationFormat>
  <Paragraphs>966</Paragraphs>
  <Slides>82</Slides>
  <Notes>11</Notes>
  <HiddenSlides>0</HiddenSlides>
  <MMClips>0</MMClips>
  <ScaleCrop>false</ScaleCrop>
  <HeadingPairs>
    <vt:vector size="8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82</vt:i4>
      </vt:variant>
    </vt:vector>
  </HeadingPairs>
  <TitlesOfParts>
    <vt:vector size="108" baseType="lpstr">
      <vt:lpstr>Arial Black</vt:lpstr>
      <vt:lpstr>Impact</vt:lpstr>
      <vt:lpstr>Open Sans Semibold</vt:lpstr>
      <vt:lpstr>Symbol</vt:lpstr>
      <vt:lpstr>Wingdings</vt:lpstr>
      <vt:lpstr>方正舒体</vt:lpstr>
      <vt:lpstr>方正姚体</vt:lpstr>
      <vt:lpstr>黑体</vt:lpstr>
      <vt:lpstr>华康雅宋体W9(P)</vt:lpstr>
      <vt:lpstr>华文行楷</vt:lpstr>
      <vt:lpstr>华文楷体</vt:lpstr>
      <vt:lpstr>华文中宋</vt:lpstr>
      <vt:lpstr>金山简行楷</vt:lpstr>
      <vt:lpstr>楷体_GB2312</vt:lpstr>
      <vt:lpstr>隶书</vt:lpstr>
      <vt:lpstr>宋体</vt:lpstr>
      <vt:lpstr>微软雅黑</vt:lpstr>
      <vt:lpstr>Arial</vt:lpstr>
      <vt:lpstr>Calibri</vt:lpstr>
      <vt:lpstr>Tahoma</vt:lpstr>
      <vt:lpstr>Times New Roman</vt:lpstr>
      <vt:lpstr>Verdana</vt:lpstr>
      <vt:lpstr>Wingdings 2</vt:lpstr>
      <vt:lpstr>Office 主题​​</vt:lpstr>
      <vt:lpstr>公式</vt:lpstr>
      <vt:lpstr>Clip</vt:lpstr>
      <vt:lpstr>PowerPoint 演示文稿</vt:lpstr>
      <vt:lpstr>一、学习目标：</vt:lpstr>
      <vt:lpstr>困惑：反过来说也对吗？</vt:lpstr>
      <vt:lpstr>困惑：反过来怎么说？它还对吗？</vt:lpstr>
      <vt:lpstr>探索新知</vt:lpstr>
      <vt:lpstr>通过上面的实验测量，可以得到性质1(公理)：</vt:lpstr>
      <vt:lpstr>思考1　如果直线a∥b，那么内错角∠2与∠3有什么关系？为什么？</vt:lpstr>
      <vt:lpstr>思考2　如果直线a∥b，那么同旁内角∠2与∠4有什么关系？为什么？</vt:lpstr>
      <vt:lpstr>精彩回放</vt:lpstr>
      <vt:lpstr>例1、如图有一块梯形的玻璃，已知量得∠A＝115°，∠D＝100°，请你想一想，梯形的另外两个角各是多少度。</vt:lpstr>
      <vt:lpstr>练习1、一自行车运动员在一条公路上骑车，两次拐弯后，和原来的方向相同（即拐弯前后的两条路互相平行），若测得第一次拐弯的∠B是142°，则第二次拐弯的∠C应是多少度才合理？为什么？ </vt:lpstr>
      <vt:lpstr>练习2，判断下列语句是否正确</vt:lpstr>
      <vt:lpstr>平行线的性质与判定的区别：</vt:lpstr>
      <vt:lpstr>巩固练习</vt:lpstr>
      <vt:lpstr>2、如图，已知D是AB上一点，E是AC上一点，∠ADE＝60°，∠B＝60°，∠AED＝80°. </vt:lpstr>
      <vt:lpstr>思考题</vt:lpstr>
      <vt:lpstr>小结</vt:lpstr>
      <vt:lpstr>平行线的判定</vt:lpstr>
      <vt:lpstr>平行线的性质</vt:lpstr>
      <vt:lpstr>PowerPoint 演示文稿</vt:lpstr>
      <vt:lpstr>PowerPoint 演示文稿</vt:lpstr>
      <vt:lpstr>一、学习目标：</vt:lpstr>
      <vt:lpstr>回忆1:两直线平行的条件</vt:lpstr>
      <vt:lpstr>回忆2:平行线的性质 </vt:lpstr>
      <vt:lpstr>平行线的判定与平行线的性质的比较：</vt:lpstr>
      <vt:lpstr>平行线的判定</vt:lpstr>
      <vt:lpstr>1、如图，已知两平行线AB、CD被直线AE所截。 （1）从∠1＝110 °可以知道∠2是多少度？为什么？ （2）从∠1＝110 °可以知道∠3是多少度？为什么？ （3）从∠1＝110 °可以知道∠4是多少度？为什么？</vt:lpstr>
      <vt:lpstr>练习2</vt:lpstr>
      <vt:lpstr>练习3、4</vt:lpstr>
      <vt:lpstr>练习5</vt:lpstr>
      <vt:lpstr>练习6</vt:lpstr>
      <vt:lpstr>用三角尺和直尺画平行线，做成一张5×5个格子的方格纸.观察做出的方格纸的一部分，线段B1C1,B2C2，…，B5C5都与两条平行的横线A1B5和A2C5垂直吗？它们的长度相等吗？</vt:lpstr>
      <vt:lpstr>如图，如果AB∥CD，在CD上任取一点E，向AB作垂线段EF，这时，EF是否也垂直于直线CD呢？我们这样作出的垂线段EF的长度d是平行线AB、CD的距离吗？ </vt:lpstr>
      <vt:lpstr> 例1、 已知:如图AB∥CD, ∠ABE= 60°, ∠CDE= 32°,求∠BED的度数.</vt:lpstr>
      <vt:lpstr>例2：已知：如图∠1＝∠2， ∠A＝∠C, 说明：AE∥BC</vt:lpstr>
      <vt:lpstr>例3如图，在∆ABC中，CE⊥AB于点E，DF⊥AB于点F，AC//ED，CE是∠ACB的平分线，则∠EDF=∠BDF，请说明理由。</vt:lpstr>
      <vt:lpstr>思考题：如图一束平行光线AB与DE射向一个水平镜面后被反射，此时∠1=∠2，∠3=∠4</vt:lpstr>
      <vt:lpstr>小结</vt:lpstr>
      <vt:lpstr>平行线的性质</vt:lpstr>
      <vt:lpstr>祝同学们学习进步</vt:lpstr>
      <vt:lpstr>PowerPoint 演示文稿</vt:lpstr>
      <vt:lpstr>PowerPoint 演示文稿</vt:lpstr>
      <vt:lpstr>PowerPoint 演示文稿</vt:lpstr>
      <vt:lpstr>[思考]  </vt:lpstr>
      <vt:lpstr>命题： 判断正确或者错误的句子叫做命题，正确的命题称为真命题，错误的命题称为假命题。 </vt:lpstr>
      <vt:lpstr>PowerPoint 演示文稿</vt:lpstr>
      <vt:lpstr>PowerPoint 演示文稿</vt:lpstr>
      <vt:lpstr>PowerPoint 演示文稿</vt:lpstr>
      <vt:lpstr>例1：将命题“三个角都相等的三角形是等边三角形” 改写成“如果、、、那么、、、”的形式，并分别指出命题的题设和结论。 </vt:lpstr>
      <vt:lpstr>公理与定理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练习反馈</vt:lpstr>
      <vt:lpstr>练习反馈</vt:lpstr>
      <vt:lpstr>PowerPoint 演示文稿</vt:lpstr>
      <vt:lpstr>PowerPoint 演示文稿</vt:lpstr>
      <vt:lpstr>4．如图，四边形ABCD中，AD∥BC,且AD＜BC，△ABC平移到△DEF的位置．⑴指出平移的方向和平移的距离；⑵试说明AD+BC=BF．</vt:lpstr>
    </vt:vector>
  </TitlesOfParts>
  <Manager>阿唐</Manager>
  <Company>TH</Company>
  <LinksUpToDate>false</LinksUpToDate>
  <SharedDoc>false</SharedDoc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信息化教学设计</dc:title>
  <dc:subject>框架完整的信息化教学设计模板</dc:subject>
  <dc:creator>TH8154</dc:creator>
  <cp:lastModifiedBy>Microsoft Office 用户</cp:lastModifiedBy>
  <cp:revision>245</cp:revision>
  <dcterms:created xsi:type="dcterms:W3CDTF">2016-05-28T13:05:16Z</dcterms:created>
  <dcterms:modified xsi:type="dcterms:W3CDTF">2018-03-15T08:19:09Z</dcterms:modified>
</cp:coreProperties>
</file>