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357" r:id="rId5"/>
    <p:sldId id="360" r:id="rId6"/>
    <p:sldId id="275" r:id="rId7"/>
    <p:sldId id="260" r:id="rId8"/>
    <p:sldId id="284" r:id="rId9"/>
    <p:sldId id="294" r:id="rId10"/>
    <p:sldId id="258" r:id="rId11"/>
    <p:sldId id="259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颖" initials="张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9-17T08:53:03.291" idx="1">
    <p:pos x="7016" y="404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Unit </a:t>
            </a:r>
            <a:r>
              <a:rPr lang="en-US" altLang="zh-CN" sz="88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1</a:t>
            </a:r>
            <a:endParaRPr lang="zh-CN" altLang="en-US" sz="8800" b="1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CN" sz="7200" b="1" dirty="0">
                <a:solidFill>
                  <a:srgbClr val="7030A0"/>
                </a:solidFill>
                <a:latin typeface="Trebuchet MS" panose="020B0603020202020204" pitchFamily="34" charset="0"/>
              </a:rPr>
              <a:t>Review</a:t>
            </a:r>
            <a:endParaRPr lang="zh-CN" altLang="en-US" sz="7200" b="1" dirty="0">
              <a:solidFill>
                <a:srgbClr val="7030A0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8897" y="37062"/>
            <a:ext cx="10515600" cy="1325563"/>
          </a:xfrm>
        </p:spPr>
        <p:txBody>
          <a:bodyPr/>
          <a:lstStyle/>
          <a:p>
            <a:r>
              <a:rPr lang="en-US" altLang="zh-CN" b="1" dirty="0">
                <a:solidFill>
                  <a:srgbClr val="7030A0"/>
                </a:solidFill>
                <a:latin typeface="Broadway" panose="04040905080002020502" pitchFamily="82" charset="0"/>
              </a:rPr>
              <a:t>Useful Expressions</a:t>
            </a:r>
            <a:endParaRPr lang="zh-CN" altLang="en-US" b="1" dirty="0">
              <a:solidFill>
                <a:srgbClr val="7030A0"/>
              </a:solidFill>
              <a:latin typeface="Broadway" panose="04040905080002020502" pitchFamily="82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8558" y="1093509"/>
            <a:ext cx="6166599" cy="5566528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 prefer</a:t>
            </a:r>
            <a:r>
              <a:rPr lang="en-US" altLang="zh-CN" b="1" dirty="0">
                <a:effectLst/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doing </a:t>
            </a: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to</a:t>
            </a:r>
            <a:r>
              <a:rPr lang="en-US" altLang="zh-CN" b="1" dirty="0">
                <a:effectLst/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doing</a:t>
            </a:r>
            <a:endParaRPr lang="en-US" altLang="zh-CN" b="1" dirty="0">
              <a:effectLst/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prefer to do rather than do</a:t>
            </a:r>
            <a:endParaRPr lang="zh-CN" altLang="zh-CN" b="1" dirty="0">
              <a:effectLst/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just" latinLnBrk="1">
              <a:lnSpc>
                <a:spcPts val="3000"/>
              </a:lnSpc>
              <a:buAutoNum type="arabicPeriod" startAt="2"/>
            </a:pPr>
            <a:r>
              <a:rPr lang="en-US" altLang="zh-CN" b="1" dirty="0">
                <a:effectLst/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be </a:t>
            </a: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suitable for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just" latinLnBrk="1">
              <a:lnSpc>
                <a:spcPts val="3000"/>
              </a:lnSpc>
              <a:buAutoNum type="arabicPeriod" startAt="2"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be confused about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confuse A with B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 sign up for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5. quit doing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6. </a:t>
            </a:r>
            <a:r>
              <a:rPr lang="en-US" altLang="zh-CN" b="1" dirty="0">
                <a:effectLst/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be </a:t>
            </a: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responsible for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7. a</a:t>
            </a:r>
            <a:r>
              <a:rPr lang="en-US" altLang="zh-CN" b="1" dirty="0">
                <a:effectLst/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ttract one’s attention</a:t>
            </a:r>
            <a:endParaRPr lang="en-US" altLang="zh-CN" b="1" dirty="0">
              <a:effectLst/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b</a:t>
            </a:r>
            <a:r>
              <a:rPr lang="en-US" altLang="zh-CN" b="1" dirty="0">
                <a:effectLst/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e attracted to/ by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30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8. be addicted to doing</a:t>
            </a:r>
            <a:endParaRPr lang="zh-CN" altLang="zh-CN" b="1" dirty="0">
              <a:effectLst/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800"/>
              </a:lnSpc>
              <a:buNone/>
            </a:pPr>
            <a:endParaRPr lang="en-US" altLang="zh-CN" sz="2400" b="1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800"/>
              </a:lnSpc>
              <a:buNone/>
            </a:pPr>
            <a:endParaRPr lang="zh-CN" altLang="zh-CN" b="1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45157" y="1851387"/>
            <a:ext cx="5740923" cy="4351338"/>
          </a:xfrm>
          <a:solidFill>
            <a:srgbClr val="00FFFF"/>
          </a:solidFill>
        </p:spPr>
        <p:txBody>
          <a:bodyPr>
            <a:normAutofit/>
          </a:bodyPr>
          <a:lstStyle/>
          <a:p>
            <a:pPr marL="342900" lvl="0" indent="-342900" algn="just" latinLnBrk="1">
              <a:lnSpc>
                <a:spcPts val="6000"/>
              </a:lnSpc>
              <a:buFont typeface="+mj-lt"/>
              <a:buAutoNum type="arabicPeriod"/>
            </a:pPr>
            <a:r>
              <a:rPr lang="en-US" altLang="zh-CN" sz="3600" b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v.ing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做主语</a:t>
            </a:r>
            <a:endParaRPr lang="zh-CN" altLang="zh-CN" sz="3600" b="1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6000"/>
              </a:lnSpc>
              <a:buNone/>
            </a:pP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 that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引导目的状语从句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6000"/>
              </a:lnSpc>
              <a:buNone/>
            </a:pP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 is adj. (for sb.) </a:t>
            </a:r>
            <a:r>
              <a:rPr lang="en-US" altLang="zh-CN" sz="3600" b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 do </a:t>
            </a:r>
            <a:endParaRPr lang="zh-CN" altLang="zh-CN" sz="3600" b="1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6000"/>
              </a:lnSpc>
              <a:buNone/>
            </a:pPr>
            <a:r>
              <a:rPr lang="en-US" altLang="zh-CN" sz="3600" b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4. m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ake it adj. for sb. to do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idx="1"/>
          </p:nvPr>
        </p:nvSpPr>
        <p:spPr>
          <a:xfrm>
            <a:off x="299356" y="849399"/>
            <a:ext cx="11593288" cy="4823098"/>
          </a:xfrm>
        </p:spPr>
        <p:txBody>
          <a:bodyPr/>
          <a:lstStyle/>
          <a:p>
            <a:pPr marL="446405" indent="-446405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孩子们宁可骑自行车到乡下去，也不愿整天待在家里。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The children preferred _______ to the countryside to _______ indoors all day.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The children preferred ________ to the countryside rather than ______ indoors all day.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Lucy ________ sweets as her snacks while Lily has a _________ for nuts. (prefer)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4871864" y="1917367"/>
            <a:ext cx="1509481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cycling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0033071" y="2004916"/>
            <a:ext cx="1591482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staying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4871864" y="3260948"/>
            <a:ext cx="1626213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cycle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1868039" y="3785509"/>
            <a:ext cx="1059988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stay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4838" name="Rectangle 6"/>
          <p:cNvSpPr>
            <a:spLocks noChangeArrowheads="1"/>
          </p:cNvSpPr>
          <p:nvPr/>
        </p:nvSpPr>
        <p:spPr bwMode="auto">
          <a:xfrm>
            <a:off x="1987979" y="4413147"/>
            <a:ext cx="1504252" cy="63171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prefers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4839" name="Rectangle 7"/>
          <p:cNvSpPr>
            <a:spLocks noChangeArrowheads="1"/>
          </p:cNvSpPr>
          <p:nvPr/>
        </p:nvSpPr>
        <p:spPr bwMode="auto">
          <a:xfrm>
            <a:off x="10033216" y="4288996"/>
            <a:ext cx="2081720" cy="63171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preference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0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0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animBg="1"/>
      <p:bldP spid="46084" grpId="0" animBg="1"/>
      <p:bldP spid="46085" grpId="0" animBg="1"/>
      <p:bldP spid="46086" grpId="0" animBg="1"/>
      <p:bldP spid="504838" grpId="0" animBg="1"/>
      <p:bldP spid="504839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1756718" y="1166284"/>
            <a:ext cx="8458200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翻译句子。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1)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吉尔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(Jill)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的新发型不很适合她。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2)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她穿着一套深蓝色的衣服。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3)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这部电影适宜儿童观看。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2207569" y="2416919"/>
            <a:ext cx="7375525" cy="5794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Jill’s new hairstyle doesn’t really </a:t>
            </a:r>
            <a:r>
              <a:rPr lang="en-US" altLang="zh-CN" sz="3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suit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her.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2213918" y="3572619"/>
            <a:ext cx="4699000" cy="5794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She wore a dark blue </a:t>
            </a:r>
            <a:r>
              <a:rPr lang="en-US" altLang="zh-CN" sz="3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suit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2207568" y="4725144"/>
            <a:ext cx="5759450" cy="5794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 film </a:t>
            </a:r>
            <a:r>
              <a:rPr lang="en-US" altLang="zh-CN" sz="3200" b="1" u="sng" dirty="0">
                <a:solidFill>
                  <a:srgbClr val="002060"/>
                </a:solidFill>
                <a:latin typeface="Times New Roman" panose="02020603050405020304" pitchFamily="18" charset="0"/>
              </a:rPr>
              <a:t>is suitable for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children.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nimBg="1"/>
      <p:bldP spid="49156" grpId="0" animBg="1"/>
      <p:bldP spid="491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467678" y="550545"/>
            <a:ext cx="11145202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 up (for sth.)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to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</a:rPr>
              <a:t>add your name to a list for something because you want to take part in it 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报名（参加课程）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e.g. I have decided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____________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evening classes this term.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   我决定这学期报名上夜校。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   My sister is thinking of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________________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a yoga club.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   我姐姐正考虑报名加入瑜伽俱乐部。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7678" y="4188464"/>
            <a:ext cx="10732770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 up to do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报名做某事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e.g. I’ve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signed up to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tea for the party.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406018" y="1784729"/>
            <a:ext cx="2141099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 up for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696554" y="2986596"/>
            <a:ext cx="2622834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signing up for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55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Text Box 2"/>
          <p:cNvSpPr txBox="1">
            <a:spLocks noChangeArrowheads="1"/>
          </p:cNvSpPr>
          <p:nvPr/>
        </p:nvSpPr>
        <p:spPr bwMode="auto">
          <a:xfrm>
            <a:off x="1121790" y="1143000"/>
            <a:ext cx="924141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9093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986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06905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314575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717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289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861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433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attract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The story ___________________________ from the media.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这则报道引起了媒体的广泛关注。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Babies _______________ bright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colours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婴儿喜欢鲜艳的颜色。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708" name="Rectangle 4"/>
          <p:cNvSpPr>
            <a:spLocks noChangeArrowheads="1"/>
          </p:cNvSpPr>
          <p:nvPr/>
        </p:nvSpPr>
        <p:spPr bwMode="auto">
          <a:xfrm>
            <a:off x="3442142" y="1866450"/>
            <a:ext cx="5458546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 attracted a lot of attention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709" name="Rectangle 5"/>
          <p:cNvSpPr>
            <a:spLocks noChangeArrowheads="1"/>
          </p:cNvSpPr>
          <p:nvPr/>
        </p:nvSpPr>
        <p:spPr bwMode="auto">
          <a:xfrm>
            <a:off x="3016578" y="4041743"/>
            <a:ext cx="2889509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attracted to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0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0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8" grpId="0" animBg="1"/>
      <p:bldP spid="20070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ChangeArrowheads="1"/>
          </p:cNvSpPr>
          <p:nvPr/>
        </p:nvSpPr>
        <p:spPr bwMode="auto">
          <a:xfrm>
            <a:off x="685800" y="642684"/>
            <a:ext cx="10771094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358775" indent="-3587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53848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addict【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根据提示补全句子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John is only 9 years old but already a heavy computer game ______ (addict).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Barbara _______ ________ _______ (addict) TV soap operas and never wanted to work.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Morris addicted himself _______ rock music.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Cigarettes are highly ________ (addict).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Many adults are addicted to ________ (view) short videos on their cell phones.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067" name="Rectangle 3"/>
          <p:cNvSpPr>
            <a:spLocks noChangeArrowheads="1"/>
          </p:cNvSpPr>
          <p:nvPr/>
        </p:nvSpPr>
        <p:spPr bwMode="auto">
          <a:xfrm>
            <a:off x="2111189" y="1815368"/>
            <a:ext cx="1380506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addict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2801442" y="2413474"/>
            <a:ext cx="4275529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became  addicted       to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6010171" y="3600018"/>
            <a:ext cx="526106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4898865" y="4184332"/>
            <a:ext cx="1779654" cy="6832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addictive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6250148" y="4799418"/>
            <a:ext cx="1529586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viewing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6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6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6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8" grpId="0" bldLvl="0" animBg="1"/>
      <p:bldP spid="216069" grpId="0" bldLvl="0" animBg="1"/>
      <p:bldP spid="216070" grpId="0" bldLvl="0" animBg="1"/>
      <p:bldP spid="21607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6308" y="100513"/>
            <a:ext cx="10272409" cy="588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266700">
              <a:lnSpc>
                <a:spcPct val="150000"/>
              </a:lnSpc>
            </a:pPr>
            <a:r>
              <a:rPr lang="en-US" altLang="zh-CN" sz="2400" b="1" kern="100" dirty="0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sz="2400" b="1" kern="100" dirty="0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句型：</a:t>
            </a:r>
            <a:r>
              <a:rPr lang="en-US" altLang="zh-CN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v.ing</a:t>
            </a:r>
            <a:r>
              <a:rPr lang="en-US" altLang="zh-CN" sz="2400" b="1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做主语</a:t>
            </a:r>
            <a:endParaRPr lang="zh-CN" altLang="zh-CN" sz="24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28600" indent="266700">
              <a:lnSpc>
                <a:spcPct val="150000"/>
              </a:lnSpc>
            </a:pPr>
            <a:endParaRPr lang="en-US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28600" indent="266700">
              <a:lnSpc>
                <a:spcPct val="150000"/>
              </a:lnSpc>
            </a:pPr>
            <a:endParaRPr lang="en-US" altLang="zh-CN" sz="24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28600" lvl="0" indent="266700">
              <a:lnSpc>
                <a:spcPct val="150000"/>
              </a:lnSpc>
            </a:pPr>
            <a:r>
              <a:rPr lang="en-US" altLang="zh-CN" sz="2400" b="1" kern="100" dirty="0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sz="2400" b="1" kern="100" dirty="0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句型：</a:t>
            </a:r>
            <a:r>
              <a:rPr lang="en-US" altLang="zh-CN" sz="2400" b="1" kern="100" dirty="0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so that</a:t>
            </a:r>
            <a:r>
              <a:rPr lang="zh-CN" altLang="en-US" sz="2400" b="1" kern="100" dirty="0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引导目的状语从句</a:t>
            </a:r>
            <a:endParaRPr lang="en-US" altLang="zh-CN" sz="2400" b="1" kern="100" dirty="0">
              <a:solidFill>
                <a:srgbClr val="7030A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latinLnBrk="1">
              <a:lnSpc>
                <a:spcPts val="6000"/>
              </a:lnSpc>
            </a:pPr>
            <a:endParaRPr lang="en-US" altLang="zh-CN" sz="24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latinLnBrk="1">
              <a:lnSpc>
                <a:spcPts val="6000"/>
              </a:lnSpc>
            </a:pPr>
            <a:r>
              <a:rPr lang="en-US" altLang="zh-CN" sz="24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en-US" altLang="zh-CN" sz="2400" b="1" kern="100" dirty="0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 It is adj. (for sb.) to do</a:t>
            </a:r>
            <a:endParaRPr lang="en-US" altLang="zh-CN" sz="2400" b="1" kern="100" dirty="0">
              <a:solidFill>
                <a:srgbClr val="7030A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latinLnBrk="1">
              <a:lnSpc>
                <a:spcPts val="6000"/>
              </a:lnSpc>
            </a:pPr>
            <a:r>
              <a:rPr lang="en-US" altLang="zh-CN" sz="2400" b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2400" b="1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 algn="just" latinLnBrk="1">
              <a:lnSpc>
                <a:spcPts val="6000"/>
              </a:lnSpc>
            </a:pPr>
            <a:endParaRPr lang="en-US" altLang="zh-CN" sz="24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28600" indent="266700">
              <a:lnSpc>
                <a:spcPct val="150000"/>
              </a:lnSpc>
            </a:pPr>
            <a:endParaRPr lang="en-US" altLang="zh-CN" sz="2400" b="1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3645" y="844798"/>
            <a:ext cx="10924514" cy="861774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pPr marL="228600" indent="266700">
              <a:lnSpc>
                <a:spcPts val="3000"/>
              </a:lnSpc>
            </a:pPr>
            <a:r>
              <a:rPr lang="en-US" altLang="zh-CN" sz="28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_____________ (go) from junior high school to senior high school is really a big challenge.</a:t>
            </a:r>
            <a:endParaRPr lang="zh-CN" altLang="zh-CN" sz="28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3645" y="3973256"/>
            <a:ext cx="10924514" cy="1246495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pPr marL="228600" indent="266700">
              <a:lnSpc>
                <a:spcPts val="3000"/>
              </a:lnSpc>
            </a:pPr>
            <a:r>
              <a:rPr lang="en-US" altLang="zh-CN" sz="28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I am a bit worried about keeping up with the other students in my advanced course, and it will be quite difficult __________(get</a:t>
            </a:r>
            <a:r>
              <a:rPr lang="zh-CN" altLang="en-US" sz="28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28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used</a:t>
            </a:r>
            <a:r>
              <a:rPr lang="zh-CN" altLang="en-US" sz="28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to all the homework.  </a:t>
            </a:r>
            <a:endParaRPr lang="en-US" altLang="zh-CN" sz="2800" b="1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3743" y="2439492"/>
            <a:ext cx="10924514" cy="861774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pPr marL="228600" indent="266700">
              <a:lnSpc>
                <a:spcPts val="3000"/>
              </a:lnSpc>
            </a:pPr>
            <a:r>
              <a:rPr lang="en-US" altLang="zh-CN" sz="28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I’ll find a way to improve on my own so _________ I can make the team next year.</a:t>
            </a:r>
            <a:endParaRPr lang="zh-CN" altLang="zh-CN" sz="28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3644" y="5733848"/>
            <a:ext cx="10924513" cy="861774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pPr marL="228600" indent="266700">
              <a:lnSpc>
                <a:spcPts val="3000"/>
              </a:lnSpc>
            </a:pPr>
            <a:r>
              <a:rPr lang="en-US" altLang="zh-CN" sz="2800" b="1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But spending too much time online is unhealthy and makes _____ a very difficult _____________(focus) on other things in life.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85200" y="5045798"/>
            <a:ext cx="6094378" cy="750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ts val="6000"/>
              </a:lnSpc>
              <a:buNone/>
            </a:pPr>
            <a:r>
              <a:rPr lang="en-US" altLang="zh-CN" sz="2400" b="1" kern="100" dirty="0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  make it adj. for sb. to do</a:t>
            </a:r>
            <a:endParaRPr lang="zh-CN" altLang="en-US" sz="2400" b="1" kern="100" dirty="0">
              <a:solidFill>
                <a:srgbClr val="7030A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614758" y="745691"/>
            <a:ext cx="1358064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Going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7974661" y="4319297"/>
            <a:ext cx="1255472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get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166991" y="6125776"/>
            <a:ext cx="1643399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focus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7316356" y="2437442"/>
            <a:ext cx="992579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10181470" y="5549695"/>
            <a:ext cx="537327" cy="6317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28" y="-34091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sz="4800" b="1" dirty="0">
                <a:solidFill>
                  <a:srgbClr val="7030A0"/>
                </a:solidFill>
              </a:rPr>
              <a:t>Make a short story with the above!</a:t>
            </a:r>
            <a:endParaRPr lang="zh-CN" altLang="en-US" sz="4800" b="1" dirty="0">
              <a:solidFill>
                <a:srgbClr val="7030A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53525" y="1545996"/>
            <a:ext cx="7946795" cy="4713402"/>
          </a:xfrm>
          <a:solidFill>
            <a:srgbClr val="FFCCFF"/>
          </a:solidFill>
        </p:spPr>
        <p:txBody>
          <a:bodyPr>
            <a:noAutofit/>
          </a:bodyPr>
          <a:lstStyle/>
          <a:p>
            <a:pPr algn="just">
              <a:lnSpc>
                <a:spcPts val="3400"/>
              </a:lnSpc>
            </a:pPr>
            <a:r>
              <a:rPr lang="en-US" altLang="zh-CN" b="1" dirty="0">
                <a:latin typeface="Comic Sans MS" panose="030F0702030302020204" pitchFamily="66" charset="0"/>
              </a:rPr>
              <a:t>These days I </a:t>
            </a:r>
            <a:r>
              <a:rPr lang="en-US" altLang="zh-CN" b="1" dirty="0">
                <a:solidFill>
                  <a:srgbClr val="FF0000"/>
                </a:solidFill>
                <a:latin typeface="Comic Sans MS" panose="030F0702030302020204" pitchFamily="66" charset="0"/>
              </a:rPr>
              <a:t>am confused about </a:t>
            </a:r>
            <a:r>
              <a:rPr lang="en-US" altLang="zh-CN" b="1" dirty="0">
                <a:latin typeface="Comic Sans MS" panose="030F0702030302020204" pitchFamily="66" charset="0"/>
              </a:rPr>
              <a:t>how to study English well. I try to follow the teachers, but </a:t>
            </a:r>
            <a:r>
              <a:rPr lang="en-US" altLang="zh-CN" b="1" dirty="0">
                <a:solidFill>
                  <a:srgbClr val="0070C0"/>
                </a:solidFill>
                <a:latin typeface="Comic Sans MS" panose="030F0702030302020204" pitchFamily="66" charset="0"/>
              </a:rPr>
              <a:t>it is almost impossible for me to review</a:t>
            </a:r>
            <a:r>
              <a:rPr lang="en-US" altLang="zh-CN" b="1" dirty="0">
                <a:latin typeface="Comic Sans MS" panose="030F0702030302020204" pitchFamily="66" charset="0"/>
              </a:rPr>
              <a:t> and preview as scheduled. You know, I </a:t>
            </a:r>
            <a:r>
              <a:rPr lang="en-US" altLang="zh-CN" b="1" dirty="0">
                <a:solidFill>
                  <a:srgbClr val="FF0000"/>
                </a:solidFill>
                <a:latin typeface="Comic Sans MS" panose="030F0702030302020204" pitchFamily="66" charset="0"/>
              </a:rPr>
              <a:t>am </a:t>
            </a:r>
            <a:r>
              <a:rPr lang="en-US" altLang="zh-CN" b="1" dirty="0">
                <a:latin typeface="Comic Sans MS" panose="030F0702030302020204" pitchFamily="66" charset="0"/>
              </a:rPr>
              <a:t>neither</a:t>
            </a:r>
            <a:r>
              <a:rPr lang="en-US" altLang="zh-CN" b="1" dirty="0">
                <a:solidFill>
                  <a:srgbClr val="FF0000"/>
                </a:solidFill>
                <a:latin typeface="Comic Sans MS" panose="030F0702030302020204" pitchFamily="66" charset="0"/>
              </a:rPr>
              <a:t> addicted to </a:t>
            </a:r>
            <a:r>
              <a:rPr lang="en-US" altLang="zh-CN" b="1" dirty="0">
                <a:latin typeface="Comic Sans MS" panose="030F0702030302020204" pitchFamily="66" charset="0"/>
              </a:rPr>
              <a:t>any computer games nor </a:t>
            </a:r>
            <a:r>
              <a:rPr lang="en-US" altLang="zh-CN" b="1" dirty="0">
                <a:solidFill>
                  <a:srgbClr val="FF0000"/>
                </a:solidFill>
                <a:latin typeface="Comic Sans MS" panose="030F0702030302020204" pitchFamily="66" charset="0"/>
              </a:rPr>
              <a:t>attracted to </a:t>
            </a:r>
            <a:r>
              <a:rPr lang="en-US" altLang="zh-CN" b="1" dirty="0">
                <a:latin typeface="Comic Sans MS" panose="030F0702030302020204" pitchFamily="66" charset="0"/>
              </a:rPr>
              <a:t>any super stars, but I just </a:t>
            </a:r>
            <a:r>
              <a:rPr lang="en-US" altLang="zh-CN" b="1" dirty="0">
                <a:solidFill>
                  <a:srgbClr val="FF0000"/>
                </a:solidFill>
                <a:latin typeface="Comic Sans MS" panose="030F0702030302020204" pitchFamily="66" charset="0"/>
              </a:rPr>
              <a:t>prefer to deal with </a:t>
            </a:r>
            <a:r>
              <a:rPr lang="en-US" altLang="zh-CN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maths</a:t>
            </a:r>
            <a:r>
              <a:rPr lang="en-US" altLang="zh-CN" b="1" dirty="0">
                <a:solidFill>
                  <a:srgbClr val="FF0000"/>
                </a:solidFill>
                <a:latin typeface="Comic Sans MS" panose="030F0702030302020204" pitchFamily="66" charset="0"/>
              </a:rPr>
              <a:t> problems rather than remember </a:t>
            </a:r>
            <a:r>
              <a:rPr lang="en-US" altLang="zh-CN" b="1" dirty="0">
                <a:latin typeface="Comic Sans MS" panose="030F0702030302020204" pitchFamily="66" charset="0"/>
              </a:rPr>
              <a:t>the terrible vocabulary. I know </a:t>
            </a:r>
            <a:r>
              <a:rPr lang="en-US" altLang="zh-CN" b="1" dirty="0">
                <a:solidFill>
                  <a:srgbClr val="0070C0"/>
                </a:solidFill>
                <a:latin typeface="Comic Sans MS" panose="030F0702030302020204" pitchFamily="66" charset="0"/>
              </a:rPr>
              <a:t>quitting</a:t>
            </a:r>
            <a:r>
              <a:rPr lang="en-US" altLang="zh-CN" b="1" dirty="0">
                <a:latin typeface="Comic Sans MS" panose="030F0702030302020204" pitchFamily="66" charset="0"/>
              </a:rPr>
              <a:t> is a shame, but how can I </a:t>
            </a:r>
            <a:r>
              <a:rPr lang="en-US" altLang="zh-CN" b="1" dirty="0">
                <a:solidFill>
                  <a:srgbClr val="0070C0"/>
                </a:solidFill>
                <a:latin typeface="Comic Sans MS" panose="030F0702030302020204" pitchFamily="66" charset="0"/>
              </a:rPr>
              <a:t>make it easier to face</a:t>
            </a:r>
            <a:r>
              <a:rPr lang="en-US" altLang="zh-CN" b="1" dirty="0">
                <a:latin typeface="Comic Sans MS" panose="030F0702030302020204" pitchFamily="66" charset="0"/>
              </a:rPr>
              <a:t> the vocabulary?  </a:t>
            </a:r>
            <a:endParaRPr lang="zh-CN" altLang="en-US" b="1" dirty="0">
              <a:latin typeface="Comic Sans MS" panose="030F0702030302020204" pitchFamily="66" charset="0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191681" y="1001213"/>
            <a:ext cx="3861845" cy="556652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 prefer doing to doing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prefer to do rather than do</a:t>
            </a:r>
            <a:endParaRPr lang="zh-CN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algn="just" latinLnBrk="1">
              <a:lnSpc>
                <a:spcPts val="2100"/>
              </a:lnSpc>
              <a:buFont typeface="Arial" panose="020B0604020202020204" pitchFamily="34" charset="0"/>
              <a:buAutoNum type="arabicPeriod" startAt="2"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be suitable for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algn="just" latinLnBrk="1">
              <a:lnSpc>
                <a:spcPts val="2100"/>
              </a:lnSpc>
              <a:buFont typeface="Arial" panose="020B0604020202020204" pitchFamily="34" charset="0"/>
              <a:buAutoNum type="arabicPeriod" startAt="2"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be confused about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confuse A with B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 sign up for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5. quit doing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6. be responsible for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7. attract one’s attention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be attracted to/ by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r>
              <a:rPr lang="en-US" altLang="zh-CN" sz="20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8. be addicted to doing</a:t>
            </a: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endParaRPr lang="en-US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endParaRPr lang="zh-CN" altLang="zh-CN" sz="20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1800"/>
              </a:lnSpc>
              <a:buFont typeface="Arial" panose="020B0604020202020204" pitchFamily="34" charset="0"/>
              <a:buNone/>
            </a:pP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1800"/>
              </a:lnSpc>
              <a:buFont typeface="Arial" panose="020B0604020202020204" pitchFamily="34" charset="0"/>
              <a:buNone/>
            </a:pPr>
            <a:endParaRPr lang="zh-CN" altLang="zh-CN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sp>
        <p:nvSpPr>
          <p:cNvPr id="5" name="内容占位符 3"/>
          <p:cNvSpPr txBox="1"/>
          <p:nvPr/>
        </p:nvSpPr>
        <p:spPr>
          <a:xfrm>
            <a:off x="191680" y="5299449"/>
            <a:ext cx="3861845" cy="1558551"/>
          </a:xfrm>
          <a:prstGeom prst="rect">
            <a:avLst/>
          </a:prstGeom>
          <a:solidFill>
            <a:srgbClr val="00FFFF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latinLnBrk="1">
              <a:lnSpc>
                <a:spcPts val="2000"/>
              </a:lnSpc>
              <a:buFont typeface="+mj-lt"/>
              <a:buAutoNum type="arabicPeriod"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v.ing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做主语</a:t>
            </a:r>
            <a:endParaRPr lang="zh-CN" altLang="zh-CN" sz="24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 that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引导目的状语从句</a:t>
            </a: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 is adj. (for sb.) to do </a:t>
            </a:r>
            <a:endParaRPr lang="zh-CN" altLang="zh-CN" sz="2400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4. make it adj. for sb. to do</a:t>
            </a: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2246" y="243514"/>
            <a:ext cx="10606392" cy="2585323"/>
          </a:xfrm>
          <a:prstGeom prst="rect">
            <a:avLst/>
          </a:prstGeom>
          <a:gradFill>
            <a:gsLst>
              <a:gs pos="0">
                <a:srgbClr val="00FFFF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scene3d>
            <a:camera prst="perspectiveRelaxedModerately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/>
              <a:t>Work in groups </a:t>
            </a:r>
            <a:endParaRPr lang="en-US" altLang="zh-CN" sz="5400" b="1" dirty="0"/>
          </a:p>
          <a:p>
            <a:pPr algn="ctr"/>
            <a:r>
              <a:rPr lang="en-US" altLang="zh-CN" sz="5400" b="1" dirty="0"/>
              <a:t>to make your own story </a:t>
            </a:r>
            <a:endParaRPr lang="en-US" altLang="zh-CN" sz="5400" b="1" dirty="0"/>
          </a:p>
          <a:p>
            <a:pPr algn="ctr"/>
            <a:r>
              <a:rPr lang="en-US" altLang="zh-CN" sz="5400" b="1" dirty="0"/>
              <a:t>with at least 5 ones!</a:t>
            </a:r>
            <a:endParaRPr lang="zh-CN" altLang="en-US" sz="54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089498" y="2782669"/>
            <a:ext cx="103891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You have to ask yourselves:</a:t>
            </a:r>
            <a:endParaRPr lang="en-US" altLang="zh-CN" sz="3600" b="1" dirty="0"/>
          </a:p>
          <a:p>
            <a:r>
              <a:rPr lang="en-US" altLang="zh-CN" sz="3600" b="1" dirty="0"/>
              <a:t>1. Is  the story meaningful?</a:t>
            </a:r>
            <a:endParaRPr lang="en-US" altLang="zh-CN" sz="3600" b="1" dirty="0"/>
          </a:p>
          <a:p>
            <a:r>
              <a:rPr lang="en-US" altLang="zh-CN" sz="3600" b="1" dirty="0"/>
              <a:t>2. Are the useful expressions included in it?</a:t>
            </a:r>
            <a:endParaRPr lang="en-US" altLang="zh-CN" sz="3600" b="1" dirty="0"/>
          </a:p>
          <a:p>
            <a:r>
              <a:rPr lang="en-US" altLang="zh-CN" sz="3600" b="1" dirty="0"/>
              <a:t>3. Are the sentence structures correct?</a:t>
            </a:r>
            <a:endParaRPr lang="en-US" altLang="zh-CN" sz="3600" b="1" dirty="0"/>
          </a:p>
          <a:p>
            <a:r>
              <a:rPr lang="en-US" altLang="zh-CN" sz="3600" b="1" dirty="0"/>
              <a:t>4. Are there any spelling mistakes?</a:t>
            </a:r>
            <a:endParaRPr lang="en-US" altLang="zh-CN" sz="3600" b="1" dirty="0"/>
          </a:p>
          <a:p>
            <a:r>
              <a:rPr lang="en-US" altLang="zh-CN" sz="3600" b="1" dirty="0"/>
              <a:t>5. Is the handwriting clear enough?</a:t>
            </a:r>
            <a:endParaRPr lang="zh-CN" altLang="en-US" sz="36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0165404" y="3715966"/>
            <a:ext cx="1731523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C00000"/>
                </a:solidFill>
              </a:rPr>
              <a:t>   10</a:t>
            </a:r>
            <a:endParaRPr lang="en-US" altLang="zh-CN" sz="4000" b="1" dirty="0">
              <a:solidFill>
                <a:srgbClr val="C00000"/>
              </a:solidFill>
            </a:endParaRPr>
          </a:p>
          <a:p>
            <a:r>
              <a:rPr lang="en-US" altLang="zh-CN" sz="4000" b="1" dirty="0">
                <a:solidFill>
                  <a:srgbClr val="C00000"/>
                </a:solidFill>
              </a:rPr>
              <a:t>scores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3455</Words>
  <Application>WPS 演示</Application>
  <PresentationFormat>宽屏</PresentationFormat>
  <Paragraphs>168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7" baseType="lpstr">
      <vt:lpstr>Arial</vt:lpstr>
      <vt:lpstr>宋体</vt:lpstr>
      <vt:lpstr>Wingdings</vt:lpstr>
      <vt:lpstr>Aharoni</vt:lpstr>
      <vt:lpstr>Yu Gothic UI Semibold</vt:lpstr>
      <vt:lpstr>Trebuchet MS</vt:lpstr>
      <vt:lpstr>Broadway</vt:lpstr>
      <vt:lpstr>Gabriola</vt:lpstr>
      <vt:lpstr>Arial Rounded MT Bold</vt:lpstr>
      <vt:lpstr>Times New Roman</vt:lpstr>
      <vt:lpstr>Calibri</vt:lpstr>
      <vt:lpstr>Comic Sans MS</vt:lpstr>
      <vt:lpstr>微软雅黑</vt:lpstr>
      <vt:lpstr>Arial Unicode MS</vt:lpstr>
      <vt:lpstr>等线 Light</vt:lpstr>
      <vt:lpstr>等线</vt:lpstr>
      <vt:lpstr>Office 主题​​</vt:lpstr>
      <vt:lpstr>Unit 1</vt:lpstr>
      <vt:lpstr>Useful Expressions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Make a short story with the above!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Unit</dc:title>
  <dc:creator>张 颖</dc:creator>
  <cp:lastModifiedBy>痞子</cp:lastModifiedBy>
  <cp:revision>23</cp:revision>
  <dcterms:created xsi:type="dcterms:W3CDTF">2021-09-10T02:16:00Z</dcterms:created>
  <dcterms:modified xsi:type="dcterms:W3CDTF">2021-09-23T01:41:56Z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2052-11.1.0.10938</vt:lpwstr>
  </property>
  <property fmtid="{D5CDD505-2E9C-101B-9397-08002B2CF9AE}" pid="3" name="ICV">
    <vt:lpwstr>B0959532DEB940AC9C8242EFBA4E4DD4</vt:lpwstr>
  </property>
</Properties>
</file>