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52" r:id="rId3"/>
    <p:sldMasterId id="2147483665" r:id="rId4"/>
  </p:sldMasterIdLst>
  <p:notesMasterIdLst>
    <p:notesMasterId r:id="rId33"/>
  </p:notesMasterIdLst>
  <p:handoutMasterIdLst>
    <p:handoutMasterId r:id="rId34"/>
  </p:handoutMasterIdLst>
  <p:sldIdLst>
    <p:sldId id="297" r:id="rId5"/>
    <p:sldId id="804" r:id="rId6"/>
    <p:sldId id="1023" r:id="rId7"/>
    <p:sldId id="1113" r:id="rId8"/>
    <p:sldId id="1024" r:id="rId9"/>
    <p:sldId id="1025" r:id="rId10"/>
    <p:sldId id="1026" r:id="rId11"/>
    <p:sldId id="1027" r:id="rId12"/>
    <p:sldId id="1028" r:id="rId13"/>
    <p:sldId id="1056" r:id="rId14"/>
    <p:sldId id="1057" r:id="rId15"/>
    <p:sldId id="1058" r:id="rId16"/>
    <p:sldId id="1059" r:id="rId17"/>
    <p:sldId id="1060" r:id="rId18"/>
    <p:sldId id="1061" r:id="rId19"/>
    <p:sldId id="1062" r:id="rId20"/>
    <p:sldId id="1087" r:id="rId21"/>
    <p:sldId id="1088" r:id="rId22"/>
    <p:sldId id="1103" r:id="rId23"/>
    <p:sldId id="1104" r:id="rId24"/>
    <p:sldId id="1105" r:id="rId25"/>
    <p:sldId id="1063" r:id="rId26"/>
    <p:sldId id="1064" r:id="rId27"/>
    <p:sldId id="1065" r:id="rId28"/>
    <p:sldId id="1066" r:id="rId29"/>
    <p:sldId id="1068" r:id="rId30"/>
    <p:sldId id="1069" r:id="rId31"/>
    <p:sldId id="1070" r:id="rId32"/>
  </p:sldIdLst>
  <p:sldSz cx="10621645" cy="6858000"/>
  <p:notesSz cx="6858000" cy="9144000"/>
  <p:defaultTextStyle>
    <a:defPPr>
      <a:defRPr lang="zh-CN"/>
    </a:defPPr>
    <a:lvl1pPr marL="0" lvl="0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sz="3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sz="3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sz="3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sz="3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sz="3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sz="3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sz="3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sz="3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sz="3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FF"/>
    <a:srgbClr val="00B3FE"/>
    <a:srgbClr val="00B3FD"/>
    <a:srgbClr val="0000FF"/>
    <a:srgbClr val="CCFFCC"/>
    <a:srgbClr val="FF0000"/>
    <a:srgbClr val="99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无样式，网格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247"/>
    <p:restoredTop sz="94291" autoAdjust="0"/>
  </p:normalViewPr>
  <p:slideViewPr>
    <p:cSldViewPr showGuides="1">
      <p:cViewPr varScale="1">
        <p:scale>
          <a:sx n="91" d="100"/>
          <a:sy n="91" d="100"/>
        </p:scale>
        <p:origin x="1260" y="78"/>
      </p:cViewPr>
      <p:guideLst>
        <p:guide orient="horz" pos="2194"/>
        <p:guide pos="3345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5.xml"/><Relationship Id="rId8" Type="http://schemas.openxmlformats.org/officeDocument/2006/relationships/slide" Target="slides/slide4.xml"/><Relationship Id="rId7" Type="http://schemas.openxmlformats.org/officeDocument/2006/relationships/slide" Target="slides/slide3.xml"/><Relationship Id="rId6" Type="http://schemas.openxmlformats.org/officeDocument/2006/relationships/slide" Target="slides/slide2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3.xml"/><Relationship Id="rId37" Type="http://schemas.openxmlformats.org/officeDocument/2006/relationships/tableStyles" Target="tableStyles.xml"/><Relationship Id="rId36" Type="http://schemas.openxmlformats.org/officeDocument/2006/relationships/viewProps" Target="viewProps.xml"/><Relationship Id="rId35" Type="http://schemas.openxmlformats.org/officeDocument/2006/relationships/presProps" Target="presProps.xml"/><Relationship Id="rId34" Type="http://schemas.openxmlformats.org/officeDocument/2006/relationships/handoutMaster" Target="handoutMasters/handoutMaster1.xml"/><Relationship Id="rId33" Type="http://schemas.openxmlformats.org/officeDocument/2006/relationships/notesMaster" Target="notesMasters/notesMaster1.xml"/><Relationship Id="rId32" Type="http://schemas.openxmlformats.org/officeDocument/2006/relationships/slide" Target="slides/slide28.xml"/><Relationship Id="rId31" Type="http://schemas.openxmlformats.org/officeDocument/2006/relationships/slide" Target="slides/slide27.xml"/><Relationship Id="rId30" Type="http://schemas.openxmlformats.org/officeDocument/2006/relationships/slide" Target="slides/slide26.xml"/><Relationship Id="rId3" Type="http://schemas.openxmlformats.org/officeDocument/2006/relationships/slideMaster" Target="slideMasters/slideMaster2.xml"/><Relationship Id="rId29" Type="http://schemas.openxmlformats.org/officeDocument/2006/relationships/slide" Target="slides/slide25.xml"/><Relationship Id="rId28" Type="http://schemas.openxmlformats.org/officeDocument/2006/relationships/slide" Target="slides/slide24.xml"/><Relationship Id="rId27" Type="http://schemas.openxmlformats.org/officeDocument/2006/relationships/slide" Target="slides/slide23.xml"/><Relationship Id="rId26" Type="http://schemas.openxmlformats.org/officeDocument/2006/relationships/slide" Target="slides/slide22.xml"/><Relationship Id="rId25" Type="http://schemas.openxmlformats.org/officeDocument/2006/relationships/slide" Target="slides/slide21.xml"/><Relationship Id="rId24" Type="http://schemas.openxmlformats.org/officeDocument/2006/relationships/slide" Target="slides/slide20.xml"/><Relationship Id="rId23" Type="http://schemas.openxmlformats.org/officeDocument/2006/relationships/slide" Target="slides/slide19.xml"/><Relationship Id="rId22" Type="http://schemas.openxmlformats.org/officeDocument/2006/relationships/slide" Target="slides/slide18.xml"/><Relationship Id="rId21" Type="http://schemas.openxmlformats.org/officeDocument/2006/relationships/slide" Target="slides/slide17.xml"/><Relationship Id="rId20" Type="http://schemas.openxmlformats.org/officeDocument/2006/relationships/slide" Target="slides/slide16.xml"/><Relationship Id="rId2" Type="http://schemas.openxmlformats.org/officeDocument/2006/relationships/theme" Target="theme/theme1.xml"/><Relationship Id="rId19" Type="http://schemas.openxmlformats.org/officeDocument/2006/relationships/slide" Target="slides/slide15.xml"/><Relationship Id="rId18" Type="http://schemas.openxmlformats.org/officeDocument/2006/relationships/slide" Target="slides/slide14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panose="020B0604020202020204" pitchFamily="34" charset="0"/>
              </a:defRPr>
            </a:lvl1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1622558A-30FB-40BC-8A10-6EBA9ED55720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/>
          <a:p>
            <a:pPr lvl="0" algn="r">
              <a:buNone/>
            </a:pPr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C7DFFDA5-D74A-48FA-9E5B-C35AD6F189DA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039813" y="1143000"/>
            <a:ext cx="477837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单击此处编辑母版文本样式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457200" marR="0" lvl="1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二级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914400" marR="0" lvl="2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三级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371600" marR="0" lvl="3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四级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828800" marR="0" lvl="4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五级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b"/>
          <a:lstStyle/>
          <a:p>
            <a:pPr lvl="0" algn="r">
              <a:buNone/>
            </a:pPr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796647" y="2130426"/>
            <a:ext cx="9028669" cy="1470025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93295" y="3886200"/>
            <a:ext cx="7435374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531813" y="6356350"/>
            <a:ext cx="2478088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902E0F3C-7DF7-425F-9DA0-63C80451B2F1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629025" y="6356350"/>
            <a:ext cx="3363913" cy="365125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7612063" y="6356350"/>
            <a:ext cx="2478088" cy="365125"/>
          </a:xfrm>
          <a:prstGeom prst="rect">
            <a:avLst/>
          </a:prstGeom>
        </p:spPr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zh-CN" altLang="en-US" dirty="0"/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796925" y="2130425"/>
            <a:ext cx="9028113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93850" y="3886200"/>
            <a:ext cx="7434263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0C6E862-AA5B-4AD4-A7C2-C666FE61B063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buNone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0C6E862-AA5B-4AD4-A7C2-C666FE61B063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buNone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406900"/>
            <a:ext cx="9028112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2906713"/>
            <a:ext cx="9028112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0C6E862-AA5B-4AD4-A7C2-C666FE61B063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buNone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531813" y="1600200"/>
            <a:ext cx="470217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386388" y="1600200"/>
            <a:ext cx="4703762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0C6E862-AA5B-4AD4-A7C2-C666FE61B063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buNone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531813" y="1535113"/>
            <a:ext cx="469265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31813" y="2174875"/>
            <a:ext cx="469265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5395913" y="1535113"/>
            <a:ext cx="469423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5395913" y="2174875"/>
            <a:ext cx="469423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0C6E862-AA5B-4AD4-A7C2-C666FE61B063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buNone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0C6E862-AA5B-4AD4-A7C2-C666FE61B063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buNone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0C6E862-AA5B-4AD4-A7C2-C666FE61B063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buNone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31813" y="273050"/>
            <a:ext cx="3494087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152900" y="273050"/>
            <a:ext cx="59372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31813" y="1435100"/>
            <a:ext cx="3494087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0C6E862-AA5B-4AD4-A7C2-C666FE61B063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buNone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081213" y="4800600"/>
            <a:ext cx="6373812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081213" y="612775"/>
            <a:ext cx="6373812" cy="4114800"/>
          </a:xfrm>
        </p:spPr>
        <p:txBody>
          <a:bodyPr vert="horz" wrap="square" lIns="91440" tIns="45720" rIns="91440" bIns="45720" numCol="1" rtlCol="0" anchor="t" anchorCtr="0" compatLnSpc="1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081213" y="5367338"/>
            <a:ext cx="6373812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0C6E862-AA5B-4AD4-A7C2-C666FE61B063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buNone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0C6E862-AA5B-4AD4-A7C2-C666FE61B063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buNone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700963" y="274638"/>
            <a:ext cx="2389187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531813" y="274638"/>
            <a:ext cx="701675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0C6E862-AA5B-4AD4-A7C2-C666FE61B063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buNone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0C6E862-AA5B-4AD4-A7C2-C666FE61B063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buNone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796647" y="2130426"/>
            <a:ext cx="9028669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93295" y="3886200"/>
            <a:ext cx="7435374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902E0F3C-7DF7-425F-9DA0-63C80451B2F1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zh-CN" altLang="en-US" dirty="0"/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902E0F3C-7DF7-425F-9DA0-63C80451B2F1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zh-CN" altLang="en-US" dirty="0"/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062" y="4406901"/>
            <a:ext cx="9028669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062" y="2906713"/>
            <a:ext cx="9028669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902E0F3C-7DF7-425F-9DA0-63C80451B2F1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zh-CN" altLang="en-US" dirty="0"/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531098" y="1600201"/>
            <a:ext cx="4691367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399498" y="1600201"/>
            <a:ext cx="4691367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902E0F3C-7DF7-425F-9DA0-63C80451B2F1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zh-CN" altLang="en-US" dirty="0"/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531098" y="1535113"/>
            <a:ext cx="469321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31098" y="2174875"/>
            <a:ext cx="469321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5395810" y="1535113"/>
            <a:ext cx="469505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5395810" y="2174875"/>
            <a:ext cx="469505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902E0F3C-7DF7-425F-9DA0-63C80451B2F1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zh-CN" altLang="en-US" dirty="0"/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902E0F3C-7DF7-425F-9DA0-63C80451B2F1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zh-CN" altLang="en-US" dirty="0"/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902E0F3C-7DF7-425F-9DA0-63C80451B2F1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zh-CN" altLang="en-US" dirty="0"/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31099" y="273050"/>
            <a:ext cx="349455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152893" y="273051"/>
            <a:ext cx="5937972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31099" y="1435101"/>
            <a:ext cx="349455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902E0F3C-7DF7-425F-9DA0-63C80451B2F1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zh-CN" altLang="en-US" dirty="0"/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081979" y="4800600"/>
            <a:ext cx="6373178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081979" y="612775"/>
            <a:ext cx="6373178" cy="4114800"/>
          </a:xfrm>
        </p:spPr>
        <p:txBody>
          <a:bodyPr vert="horz" wrap="square" lIns="91440" tIns="45720" rIns="91440" bIns="45720" numCol="1" rtlCol="0" anchor="t" anchorCtr="0" compatLnSpc="1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081979" y="5367338"/>
            <a:ext cx="6373178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902E0F3C-7DF7-425F-9DA0-63C80451B2F1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zh-CN" altLang="en-US" dirty="0"/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902E0F3C-7DF7-425F-9DA0-63C80451B2F1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zh-CN" altLang="en-US" dirty="0"/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700923" y="274639"/>
            <a:ext cx="2389942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531098" y="274639"/>
            <a:ext cx="6992792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902E0F3C-7DF7-425F-9DA0-63C80451B2F1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zh-CN" altLang="en-US" dirty="0"/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7" Type="http://schemas.openxmlformats.org/officeDocument/2006/relationships/theme" Target="../theme/theme1.xml"/><Relationship Id="rId6" Type="http://schemas.openxmlformats.org/officeDocument/2006/relationships/hyperlink" Target="..\..\&#30446;&#24405;.pptx" TargetMode="External"/><Relationship Id="rId5" Type="http://schemas.openxmlformats.org/officeDocument/2006/relationships/hyperlink" Target="..\&#30446;&#24405;.pptx" TargetMode="External"/><Relationship Id="rId4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2.xml"/><Relationship Id="rId8" Type="http://schemas.openxmlformats.org/officeDocument/2006/relationships/slideLayout" Target="../slideLayouts/slideLayout11.xml"/><Relationship Id="rId7" Type="http://schemas.openxmlformats.org/officeDocument/2006/relationships/slideLayout" Target="../slideLayouts/slideLayout10.xml"/><Relationship Id="rId6" Type="http://schemas.openxmlformats.org/officeDocument/2006/relationships/slideLayout" Target="../slideLayouts/slideLayout9.xml"/><Relationship Id="rId5" Type="http://schemas.openxmlformats.org/officeDocument/2006/relationships/slideLayout" Target="../slideLayouts/slideLayout8.xml"/><Relationship Id="rId4" Type="http://schemas.openxmlformats.org/officeDocument/2006/relationships/slideLayout" Target="../slideLayouts/slideLayout7.xml"/><Relationship Id="rId3" Type="http://schemas.openxmlformats.org/officeDocument/2006/relationships/slideLayout" Target="../slideLayouts/slideLayout6.xml"/><Relationship Id="rId2" Type="http://schemas.openxmlformats.org/officeDocument/2006/relationships/slideLayout" Target="../slideLayouts/slideLayout5.xml"/><Relationship Id="rId13" Type="http://schemas.openxmlformats.org/officeDocument/2006/relationships/theme" Target="../theme/theme2.xml"/><Relationship Id="rId12" Type="http://schemas.openxmlformats.org/officeDocument/2006/relationships/slideLayout" Target="../slideLayouts/slideLayout15.xml"/><Relationship Id="rId11" Type="http://schemas.openxmlformats.org/officeDocument/2006/relationships/slideLayout" Target="../slideLayouts/slideLayout14.xml"/><Relationship Id="rId10" Type="http://schemas.openxmlformats.org/officeDocument/2006/relationships/slideLayout" Target="../slideLayouts/slideLayout13.xml"/><Relationship Id="rId1" Type="http://schemas.openxmlformats.org/officeDocument/2006/relationships/slideLayout" Target="../slideLayouts/slideLayout4.xml"/></Relationships>
</file>

<file path=ppt/slideMasters/_rels/slideMaster3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4.xml"/><Relationship Id="rId8" Type="http://schemas.openxmlformats.org/officeDocument/2006/relationships/slideLayout" Target="../slideLayouts/slideLayout23.xml"/><Relationship Id="rId7" Type="http://schemas.openxmlformats.org/officeDocument/2006/relationships/slideLayout" Target="../slideLayouts/slideLayout22.xml"/><Relationship Id="rId6" Type="http://schemas.openxmlformats.org/officeDocument/2006/relationships/slideLayout" Target="../slideLayouts/slideLayout21.xml"/><Relationship Id="rId5" Type="http://schemas.openxmlformats.org/officeDocument/2006/relationships/slideLayout" Target="../slideLayouts/slideLayout20.xml"/><Relationship Id="rId4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8.xml"/><Relationship Id="rId2" Type="http://schemas.openxmlformats.org/officeDocument/2006/relationships/slideLayout" Target="../slideLayouts/slideLayout17.xml"/><Relationship Id="rId13" Type="http://schemas.openxmlformats.org/officeDocument/2006/relationships/theme" Target="../theme/theme3.xml"/><Relationship Id="rId12" Type="http://schemas.openxmlformats.org/officeDocument/2006/relationships/image" Target="../media/image2.jpeg"/><Relationship Id="rId11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5.xml"/><Relationship Id="rId1" Type="http://schemas.openxmlformats.org/officeDocument/2006/relationships/slideLayout" Target="../slideLayouts/slideLayout1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4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文本占位符 2"/>
          <p:cNvSpPr>
            <a:spLocks noGrp="1"/>
          </p:cNvSpPr>
          <p:nvPr>
            <p:ph type="body" idx="1"/>
          </p:nvPr>
        </p:nvSpPr>
        <p:spPr>
          <a:xfrm>
            <a:off x="485775" y="657225"/>
            <a:ext cx="9650413" cy="565150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6" name="椭圆 5">
            <a:hlinkClick r:id="rId5" action="ppaction://hlinkfile"/>
          </p:cNvPr>
          <p:cNvSpPr/>
          <p:nvPr/>
        </p:nvSpPr>
        <p:spPr>
          <a:xfrm>
            <a:off x="6582852" y="6450924"/>
            <a:ext cx="762997" cy="328782"/>
          </a:xfrm>
          <a:prstGeom prst="ellipse">
            <a:avLst/>
          </a:prstGeom>
          <a:solidFill>
            <a:srgbClr val="A5A5A5"/>
          </a:solidFill>
          <a:ln w="12700" cap="flat" cmpd="sng" algn="ctr">
            <a:noFill/>
            <a:prstDash val="solid"/>
            <a:miter lim="800000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4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 panose="020B0604020202020204"/>
                <a:ea typeface="微软雅黑" panose="020B0503020204020204" pitchFamily="34" charset="-122"/>
                <a:cs typeface="+mn-cs"/>
                <a:hlinkClick r:id="rId6" tooltip="" action="ppaction://hlinkfile"/>
              </a:rPr>
              <a:t>目录</a:t>
            </a:r>
            <a:endParaRPr kumimoji="0" lang="zh-CN" altLang="en-US" sz="1400" b="1" i="0" u="none" strike="noStrike" kern="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Arial" panose="020B0604020202020204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7" name="椭圆 6">
            <a:hlinkClick r:id="" action="ppaction://hlinkshowjump?jump=previousslide"/>
          </p:cNvPr>
          <p:cNvSpPr/>
          <p:nvPr/>
        </p:nvSpPr>
        <p:spPr>
          <a:xfrm>
            <a:off x="8200878" y="6460789"/>
            <a:ext cx="762997" cy="328782"/>
          </a:xfrm>
          <a:prstGeom prst="ellipse">
            <a:avLst/>
          </a:prstGeom>
          <a:solidFill>
            <a:srgbClr val="A5A5A5"/>
          </a:solidFill>
          <a:ln w="12700" cap="flat" cmpd="sng" algn="ctr">
            <a:noFill/>
            <a:prstDash val="solid"/>
            <a:miter lim="800000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4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 panose="020B0604020202020204"/>
                <a:ea typeface="微软雅黑" panose="020B0503020204020204" pitchFamily="34" charset="-122"/>
                <a:cs typeface="+mn-cs"/>
              </a:rPr>
              <a:t>上页</a:t>
            </a:r>
            <a:endParaRPr kumimoji="0" lang="zh-CN" altLang="en-US" sz="1400" b="1" i="0" u="none" strike="noStrike" kern="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Arial" panose="020B0604020202020204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8" name="椭圆 7">
            <a:hlinkClick r:id="" action="ppaction://hlinkshowjump?jump=firstslide"/>
          </p:cNvPr>
          <p:cNvSpPr/>
          <p:nvPr/>
        </p:nvSpPr>
        <p:spPr>
          <a:xfrm>
            <a:off x="7386486" y="6445558"/>
            <a:ext cx="762997" cy="328782"/>
          </a:xfrm>
          <a:prstGeom prst="ellipse">
            <a:avLst/>
          </a:prstGeom>
          <a:solidFill>
            <a:srgbClr val="A5A5A5"/>
          </a:solidFill>
          <a:ln w="12700" cap="flat" cmpd="sng" algn="ctr">
            <a:noFill/>
            <a:prstDash val="solid"/>
            <a:miter lim="800000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4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 panose="020B0604020202020204"/>
                <a:ea typeface="微软雅黑" panose="020B0503020204020204" pitchFamily="34" charset="-122"/>
                <a:cs typeface="+mn-cs"/>
              </a:rPr>
              <a:t>首页</a:t>
            </a:r>
            <a:endParaRPr kumimoji="0" lang="zh-CN" altLang="en-US" sz="1400" b="1" i="0" u="none" strike="noStrike" kern="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Arial" panose="020B0604020202020204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9" name="椭圆 8">
            <a:hlinkClick r:id="" action="ppaction://hlinkshowjump?jump=nextslide"/>
          </p:cNvPr>
          <p:cNvSpPr/>
          <p:nvPr/>
        </p:nvSpPr>
        <p:spPr>
          <a:xfrm>
            <a:off x="9008500" y="6439273"/>
            <a:ext cx="762997" cy="328782"/>
          </a:xfrm>
          <a:prstGeom prst="ellipse">
            <a:avLst/>
          </a:prstGeom>
          <a:solidFill>
            <a:srgbClr val="A5A5A5"/>
          </a:solidFill>
          <a:ln w="12700" cap="flat" cmpd="sng" algn="ctr">
            <a:noFill/>
            <a:prstDash val="solid"/>
            <a:miter lim="800000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4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 panose="020B0604020202020204"/>
                <a:ea typeface="微软雅黑" panose="020B0503020204020204" pitchFamily="34" charset="-122"/>
                <a:cs typeface="+mn-cs"/>
              </a:rPr>
              <a:t>下页</a:t>
            </a:r>
            <a:endParaRPr kumimoji="0" lang="zh-CN" altLang="en-US" sz="1400" b="1" i="0" u="none" strike="noStrike" kern="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Arial" panose="020B0604020202020204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9804568" y="6450924"/>
            <a:ext cx="762997" cy="328782"/>
          </a:xfrm>
          <a:prstGeom prst="ellipse">
            <a:avLst/>
          </a:prstGeom>
          <a:solidFill>
            <a:srgbClr val="A5A5A5"/>
          </a:solidFill>
          <a:ln w="12700" cap="flat" cmpd="sng" algn="ctr">
            <a:noFill/>
            <a:prstDash val="solid"/>
            <a:miter lim="800000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1" i="0" u="none" strike="noStrike" kern="0" cap="none" spc="0" normalizeH="0" baseline="0" noProof="0">
              <a:ln>
                <a:noFill/>
              </a:ln>
              <a:solidFill>
                <a:srgbClr val="AB0019"/>
              </a:solidFill>
              <a:effectLst/>
              <a:uLnTx/>
              <a:uFillTx/>
              <a:latin typeface="Arial" panose="020B0604020202020204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1" name="灯片编号占位符 5"/>
          <p:cNvSpPr txBox="1"/>
          <p:nvPr/>
        </p:nvSpPr>
        <p:spPr>
          <a:xfrm>
            <a:off x="9902825" y="6432550"/>
            <a:ext cx="557213" cy="365125"/>
          </a:xfrm>
          <a:prstGeom prst="rect">
            <a:avLst/>
          </a:prstGeom>
        </p:spPr>
        <p:txBody>
          <a:bodyPr anchor="ctr"/>
          <a:lstStyle/>
          <a:p>
            <a:pPr lvl="0" algn="ctr" eaLnBrk="1" hangingPunct="1">
              <a:buNone/>
            </a:pPr>
            <a:fld id="{9A0DB2DC-4C9A-4742-B13C-FB6460FD3503}" type="slidenum">
              <a:rPr lang="zh-CN" altLang="en-US" sz="1600" b="1" dirty="0">
                <a:solidFill>
                  <a:srgbClr val="0070C0"/>
                </a:solidFill>
                <a:latin typeface="Calibri" panose="020F0502020204030204" pitchFamily="34" charset="0"/>
              </a:rPr>
            </a:fld>
            <a:endParaRPr lang="zh-CN" altLang="en-US" sz="1600" b="1" dirty="0">
              <a:solidFill>
                <a:srgbClr val="0070C0"/>
              </a:solidFill>
              <a:latin typeface="Calibri" panose="020F050202020403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标题占位符 1"/>
          <p:cNvSpPr>
            <a:spLocks noGrp="1"/>
          </p:cNvSpPr>
          <p:nvPr>
            <p:ph type="title"/>
          </p:nvPr>
        </p:nvSpPr>
        <p:spPr>
          <a:xfrm>
            <a:off x="531813" y="274638"/>
            <a:ext cx="9558337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2051" name="文本占位符 2"/>
          <p:cNvSpPr>
            <a:spLocks noGrp="1"/>
          </p:cNvSpPr>
          <p:nvPr>
            <p:ph type="body" idx="1"/>
          </p:nvPr>
        </p:nvSpPr>
        <p:spPr>
          <a:xfrm>
            <a:off x="531813" y="1600200"/>
            <a:ext cx="9558337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531813" y="6356350"/>
            <a:ext cx="24780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0C6E862-AA5B-4AD4-A7C2-C666FE61B063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629025" y="6356350"/>
            <a:ext cx="336391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7612063" y="6356350"/>
            <a:ext cx="2478088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pPr lvl="0">
              <a:buNone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  <p:sldLayoutId id="2147483656" r:id="rId4"/>
    <p:sldLayoutId id="2147483657" r:id="rId5"/>
    <p:sldLayoutId id="2147483658" r:id="rId6"/>
    <p:sldLayoutId id="2147483659" r:id="rId7"/>
    <p:sldLayoutId id="2147483660" r:id="rId8"/>
    <p:sldLayoutId id="2147483661" r:id="rId9"/>
    <p:sldLayoutId id="2147483662" r:id="rId10"/>
    <p:sldLayoutId id="2147483663" r:id="rId11"/>
    <p:sldLayoutId id="2147483664" r:id="rId12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标题占位符 1"/>
          <p:cNvSpPr>
            <a:spLocks noGrp="1"/>
          </p:cNvSpPr>
          <p:nvPr>
            <p:ph type="title"/>
          </p:nvPr>
        </p:nvSpPr>
        <p:spPr>
          <a:xfrm>
            <a:off x="531813" y="274638"/>
            <a:ext cx="9558337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075" name="文本占位符 2"/>
          <p:cNvSpPr>
            <a:spLocks noGrp="1"/>
          </p:cNvSpPr>
          <p:nvPr>
            <p:ph type="body" idx="1"/>
          </p:nvPr>
        </p:nvSpPr>
        <p:spPr>
          <a:xfrm>
            <a:off x="414338" y="1557338"/>
            <a:ext cx="9558337" cy="4525962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531813" y="6356350"/>
            <a:ext cx="24780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902E0F3C-7DF7-425F-9DA0-63C80451B2F1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629025" y="6356350"/>
            <a:ext cx="336391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7612063" y="6356350"/>
            <a:ext cx="2478088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 lvl="0" eaLnBrk="1" hangingPunct="1">
              <a:buNone/>
            </a:pPr>
            <a:fld id="{9A0DB2DC-4C9A-4742-B13C-FB6460FD3503}" type="slidenum">
              <a:rPr lang="zh-CN" altLang="en-US" dirty="0"/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7" r:id="rId2"/>
    <p:sldLayoutId id="2147483668" r:id="rId3"/>
    <p:sldLayoutId id="2147483669" r:id="rId4"/>
    <p:sldLayoutId id="2147483670" r:id="rId5"/>
    <p:sldLayoutId id="2147483671" r:id="rId6"/>
    <p:sldLayoutId id="2147483672" r:id="rId7"/>
    <p:sldLayoutId id="2147483673" r:id="rId8"/>
    <p:sldLayoutId id="2147483674" r:id="rId9"/>
    <p:sldLayoutId id="2147483675" r:id="rId10"/>
    <p:sldLayoutId id="2147483676" r:id="rId1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6.xml"/><Relationship Id="rId1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5.png"/><Relationship Id="rId1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10.jpeg"/><Relationship Id="rId3" Type="http://schemas.openxmlformats.org/officeDocument/2006/relationships/image" Target="../media/image9.jpeg"/><Relationship Id="rId2" Type="http://schemas.openxmlformats.org/officeDocument/2006/relationships/tags" Target="../tags/tag1.xml"/><Relationship Id="rId1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Relationship Id="rId3" Type="http://schemas.openxmlformats.org/officeDocument/2006/relationships/image" Target="../media/image9.jpeg"/><Relationship Id="rId2" Type="http://schemas.openxmlformats.org/officeDocument/2006/relationships/tags" Target="../tags/tag3.xml"/><Relationship Id="rId1" Type="http://schemas.openxmlformats.org/officeDocument/2006/relationships/tags" Target="../tags/tag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13.jpeg"/><Relationship Id="rId1" Type="http://schemas.openxmlformats.org/officeDocument/2006/relationships/image" Target="../media/image12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4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15.jpeg"/><Relationship Id="rId1" Type="http://schemas.openxmlformats.org/officeDocument/2006/relationships/tags" Target="../tags/tag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6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7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8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9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5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21.jpeg"/><Relationship Id="rId1" Type="http://schemas.openxmlformats.org/officeDocument/2006/relationships/image" Target="../media/image20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2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3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25.jpeg"/><Relationship Id="rId1" Type="http://schemas.openxmlformats.org/officeDocument/2006/relationships/image" Target="../media/image24.jpe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119505" y="1609090"/>
            <a:ext cx="8425815" cy="11068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lvl="0" indent="0"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zh-CN" altLang="en-US" sz="4400" b="1" dirty="0">
                <a:solidFill>
                  <a:srgbClr val="FF0000"/>
                </a:solidFill>
                <a:latin typeface="方正粗黑宋简体" pitchFamily="2" charset="-122"/>
                <a:ea typeface="方正粗黑宋简体" pitchFamily="2" charset="-122"/>
                <a:sym typeface="+mn-ea"/>
              </a:rPr>
              <a:t>第3讲　电磁振荡与电磁波</a:t>
            </a:r>
            <a:endParaRPr lang="zh-CN" altLang="en-US" sz="4400" b="1" dirty="0">
              <a:solidFill>
                <a:srgbClr val="FF0000"/>
              </a:solidFill>
              <a:latin typeface="方正粗黑宋简体" pitchFamily="2" charset="-122"/>
              <a:ea typeface="方正粗黑宋简体" pitchFamily="2" charset="-122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8" name="必备知识.eps" descr="id:2147496728;FounderCES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86410" y="765175"/>
            <a:ext cx="8902700" cy="40767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4030" y="1453515"/>
            <a:ext cx="9633585" cy="3756025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6423025" y="1990090"/>
            <a:ext cx="164782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000" b="1">
                <a:solidFill>
                  <a:srgbClr val="FF0000"/>
                </a:solidFill>
              </a:rPr>
              <a:t>LC</a:t>
            </a:r>
            <a:endParaRPr lang="zh-CN" altLang="en-US" sz="2000" b="1">
              <a:solidFill>
                <a:srgbClr val="FF0000"/>
              </a:solidFill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5542915" y="2710180"/>
            <a:ext cx="164782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000" b="1">
                <a:solidFill>
                  <a:srgbClr val="FF0000"/>
                </a:solidFill>
              </a:rPr>
              <a:t>充电</a:t>
            </a:r>
            <a:endParaRPr lang="zh-CN" altLang="en-US" sz="2000" b="1">
              <a:solidFill>
                <a:srgbClr val="FF0000"/>
              </a:solidFill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3184525" y="3537585"/>
            <a:ext cx="164782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000" b="1">
                <a:solidFill>
                  <a:srgbClr val="FF0000"/>
                </a:solidFill>
              </a:rPr>
              <a:t>周期性</a:t>
            </a:r>
            <a:endParaRPr lang="zh-CN" altLang="en-US" sz="2000" b="1">
              <a:solidFill>
                <a:srgbClr val="FF0000"/>
              </a:solidFill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2660015" y="4351655"/>
            <a:ext cx="164782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000" b="1">
                <a:solidFill>
                  <a:srgbClr val="FF0000"/>
                </a:solidFill>
              </a:rPr>
              <a:t>电场</a:t>
            </a:r>
            <a:endParaRPr lang="zh-CN" altLang="en-US" sz="2000" b="1">
              <a:solidFill>
                <a:srgbClr val="FF0000"/>
              </a:solidFill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4307840" y="4351655"/>
            <a:ext cx="164782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000" b="1">
                <a:solidFill>
                  <a:srgbClr val="FF0000"/>
                </a:solidFill>
              </a:rPr>
              <a:t>磁场</a:t>
            </a:r>
            <a:endParaRPr lang="zh-CN" altLang="en-US" sz="2000" b="1">
              <a:solidFill>
                <a:srgbClr val="FF0000"/>
              </a:solidFill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6177280" y="4351655"/>
            <a:ext cx="164782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000" b="1">
                <a:solidFill>
                  <a:srgbClr val="FF0000"/>
                </a:solidFill>
              </a:rPr>
              <a:t>磁场</a:t>
            </a:r>
            <a:endParaRPr lang="zh-CN" altLang="en-US" sz="2000" b="1">
              <a:solidFill>
                <a:srgbClr val="FF0000"/>
              </a:solidFill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7825105" y="4351655"/>
            <a:ext cx="164782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000" b="1">
                <a:solidFill>
                  <a:srgbClr val="FF0000"/>
                </a:solidFill>
              </a:rPr>
              <a:t>电场</a:t>
            </a:r>
            <a:endParaRPr lang="zh-CN" altLang="en-US" sz="2000" b="1">
              <a:solidFill>
                <a:srgbClr val="FF0000"/>
              </a:solidFill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4114165" y="4750435"/>
            <a:ext cx="164782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000" b="1">
                <a:solidFill>
                  <a:srgbClr val="FF0000"/>
                </a:solidFill>
              </a:rPr>
              <a:t>正弦</a:t>
            </a:r>
            <a:endParaRPr lang="zh-CN" altLang="en-US" sz="2000" b="1">
              <a:solidFill>
                <a:srgbClr val="FF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12140" y="869950"/>
            <a:ext cx="9419590" cy="5105400"/>
          </a:xfrm>
          <a:prstGeom prst="rect">
            <a:avLst/>
          </a:prstGeom>
        </p:spPr>
      </p:pic>
      <p:sp>
        <p:nvSpPr>
          <p:cNvPr id="13" name="文本框 12"/>
          <p:cNvSpPr txBox="1"/>
          <p:nvPr/>
        </p:nvSpPr>
        <p:spPr>
          <a:xfrm>
            <a:off x="8500745" y="998855"/>
            <a:ext cx="164782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000" b="1">
                <a:solidFill>
                  <a:srgbClr val="FF0000"/>
                </a:solidFill>
              </a:rPr>
              <a:t>频率相同</a:t>
            </a:r>
            <a:endParaRPr lang="zh-CN" altLang="en-US" sz="2000" b="1">
              <a:solidFill>
                <a:srgbClr val="FF0000"/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472690" y="1397635"/>
            <a:ext cx="164782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000" b="1">
                <a:solidFill>
                  <a:srgbClr val="FF0000"/>
                </a:solidFill>
              </a:rPr>
              <a:t>振荡</a:t>
            </a:r>
            <a:endParaRPr lang="zh-CN" altLang="en-US" sz="2000" b="1">
              <a:solidFill>
                <a:srgbClr val="FF0000"/>
              </a:solidFill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5659120" y="1397635"/>
            <a:ext cx="164782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000" b="1">
                <a:solidFill>
                  <a:srgbClr val="FF0000"/>
                </a:solidFill>
              </a:rPr>
              <a:t>频率相同</a:t>
            </a:r>
            <a:endParaRPr lang="zh-CN" altLang="en-US" sz="2000" b="1">
              <a:solidFill>
                <a:srgbClr val="FF0000"/>
              </a:solidFill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7011035" y="1397635"/>
            <a:ext cx="164782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000" b="1">
                <a:solidFill>
                  <a:srgbClr val="FF0000"/>
                </a:solidFill>
              </a:rPr>
              <a:t>振荡</a:t>
            </a:r>
            <a:endParaRPr lang="zh-CN" altLang="en-US" sz="2000" b="1">
              <a:solidFill>
                <a:srgbClr val="FF0000"/>
              </a:solidFill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5217795" y="2487930"/>
            <a:ext cx="164782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000" b="1">
                <a:solidFill>
                  <a:srgbClr val="FF0000"/>
                </a:solidFill>
              </a:rPr>
              <a:t>变化</a:t>
            </a:r>
            <a:endParaRPr lang="zh-CN" altLang="en-US" sz="2000" b="1">
              <a:solidFill>
                <a:srgbClr val="FF0000"/>
              </a:solidFill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6865620" y="2487930"/>
            <a:ext cx="164782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000" b="1">
                <a:solidFill>
                  <a:srgbClr val="FF0000"/>
                </a:solidFill>
              </a:rPr>
              <a:t>变化</a:t>
            </a:r>
            <a:endParaRPr lang="zh-CN" altLang="en-US" sz="2000" b="1">
              <a:solidFill>
                <a:srgbClr val="FF0000"/>
              </a:solidFill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8886825" y="2487930"/>
            <a:ext cx="164782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000" b="1">
                <a:solidFill>
                  <a:srgbClr val="FF0000"/>
                </a:solidFill>
              </a:rPr>
              <a:t>统一体</a:t>
            </a:r>
            <a:endParaRPr lang="zh-CN" altLang="en-US" sz="2000" b="1">
              <a:solidFill>
                <a:srgbClr val="FF0000"/>
              </a:solidFill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4693285" y="2886710"/>
            <a:ext cx="164782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000" b="1">
                <a:solidFill>
                  <a:srgbClr val="FF0000"/>
                </a:solidFill>
              </a:rPr>
              <a:t>近</a:t>
            </a:r>
            <a:endParaRPr lang="zh-CN" altLang="en-US" sz="2000" b="1">
              <a:solidFill>
                <a:srgbClr val="FF0000"/>
              </a:solidFill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5507355" y="2886710"/>
            <a:ext cx="164782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000" b="1">
                <a:solidFill>
                  <a:srgbClr val="FF0000"/>
                </a:solidFill>
              </a:rPr>
              <a:t>远</a:t>
            </a:r>
            <a:endParaRPr lang="zh-CN" altLang="en-US" sz="2000" b="1">
              <a:solidFill>
                <a:srgbClr val="FF0000"/>
              </a:solidFill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5507355" y="3564255"/>
            <a:ext cx="164782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000" b="1">
                <a:solidFill>
                  <a:srgbClr val="FF0000"/>
                </a:solidFill>
              </a:rPr>
              <a:t>足够高</a:t>
            </a:r>
            <a:endParaRPr lang="zh-CN" altLang="en-US" sz="2000" b="1">
              <a:solidFill>
                <a:srgbClr val="FF0000"/>
              </a:solidFill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8973820" y="3564255"/>
            <a:ext cx="164782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000" b="1">
                <a:solidFill>
                  <a:srgbClr val="FF0000"/>
                </a:solidFill>
              </a:rPr>
              <a:t>开放</a:t>
            </a:r>
            <a:endParaRPr lang="zh-CN" altLang="en-US" sz="2000" b="1">
              <a:solidFill>
                <a:srgbClr val="FF0000"/>
              </a:solidFill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4900930" y="4295140"/>
            <a:ext cx="164782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000" b="1">
                <a:solidFill>
                  <a:srgbClr val="FF0000"/>
                </a:solidFill>
              </a:rPr>
              <a:t>无须</a:t>
            </a:r>
            <a:endParaRPr lang="zh-CN" altLang="en-US" sz="2000" b="1">
              <a:solidFill>
                <a:srgbClr val="FF0000"/>
              </a:solidFill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4011295" y="4693920"/>
            <a:ext cx="164782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000" b="1">
                <a:solidFill>
                  <a:srgbClr val="FF0000"/>
                </a:solidFill>
              </a:rPr>
              <a:t>3×10</a:t>
            </a:r>
            <a:r>
              <a:rPr lang="zh-CN" altLang="en-US" sz="2000" b="1" baseline="30000">
                <a:solidFill>
                  <a:srgbClr val="FF0000"/>
                </a:solidFill>
              </a:rPr>
              <a:t>8</a:t>
            </a:r>
            <a:endParaRPr lang="zh-CN" altLang="en-US" sz="2000" b="1" baseline="30000">
              <a:solidFill>
                <a:srgbClr val="FF0000"/>
              </a:solidFill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8500745" y="4693920"/>
            <a:ext cx="164782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000" b="1">
                <a:solidFill>
                  <a:srgbClr val="FF0000"/>
                </a:solidFill>
              </a:rPr>
              <a:t>垂直</a:t>
            </a:r>
            <a:endParaRPr lang="zh-CN" altLang="en-US" sz="2000" b="1">
              <a:solidFill>
                <a:srgbClr val="FF0000"/>
              </a:solidFill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6693535" y="5092700"/>
            <a:ext cx="164782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000" b="1">
                <a:solidFill>
                  <a:srgbClr val="FF0000"/>
                </a:solidFill>
              </a:rPr>
              <a:t>电谐振</a:t>
            </a:r>
            <a:endParaRPr lang="zh-CN" altLang="en-US" sz="2000" b="1">
              <a:solidFill>
                <a:srgbClr val="FF0000"/>
              </a:solidFill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5976620" y="5491480"/>
            <a:ext cx="164782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000" b="1">
                <a:solidFill>
                  <a:srgbClr val="FF0000"/>
                </a:solidFill>
              </a:rPr>
              <a:t>解调</a:t>
            </a:r>
            <a:endParaRPr lang="zh-CN" altLang="en-US" sz="2000" b="1">
              <a:solidFill>
                <a:srgbClr val="FF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4" grpId="0"/>
      <p:bldP spid="15" grpId="0"/>
      <p:bldP spid="16" grpId="0"/>
      <p:bldP spid="17" grpId="0"/>
      <p:bldP spid="18" grpId="0"/>
      <p:bldP spid="1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47090" y="908050"/>
            <a:ext cx="9047480" cy="1061720"/>
          </a:xfrm>
          <a:prstGeom prst="rect">
            <a:avLst/>
          </a:prstGeom>
        </p:spPr>
      </p:pic>
      <p:sp>
        <p:nvSpPr>
          <p:cNvPr id="19" name="文本框 18"/>
          <p:cNvSpPr txBox="1"/>
          <p:nvPr/>
        </p:nvSpPr>
        <p:spPr>
          <a:xfrm>
            <a:off x="7508240" y="1036320"/>
            <a:ext cx="164782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000" b="1">
                <a:solidFill>
                  <a:srgbClr val="FF0000"/>
                </a:solidFill>
              </a:rPr>
              <a:t>无线电波</a:t>
            </a:r>
            <a:endParaRPr lang="zh-CN" altLang="en-US" sz="2000" b="1">
              <a:solidFill>
                <a:srgbClr val="FF0000"/>
              </a:solidFill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8721725" y="1036320"/>
            <a:ext cx="164782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000" b="1">
                <a:solidFill>
                  <a:srgbClr val="FF0000"/>
                </a:solidFill>
              </a:rPr>
              <a:t>红外线</a:t>
            </a:r>
            <a:endParaRPr lang="zh-CN" altLang="en-US" sz="2000" b="1">
              <a:solidFill>
                <a:srgbClr val="FF0000"/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376170" y="1435100"/>
            <a:ext cx="164782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000" b="1">
                <a:solidFill>
                  <a:srgbClr val="FF0000"/>
                </a:solidFill>
              </a:rPr>
              <a:t>可见光</a:t>
            </a:r>
            <a:endParaRPr lang="zh-CN" altLang="en-US" sz="2000" b="1">
              <a:solidFill>
                <a:srgbClr val="FF0000"/>
              </a:solidFill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3259455" y="1435100"/>
            <a:ext cx="164782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000" b="1">
                <a:solidFill>
                  <a:srgbClr val="FF0000"/>
                </a:solidFill>
              </a:rPr>
              <a:t>紫外线</a:t>
            </a:r>
            <a:endParaRPr lang="zh-CN" altLang="en-US" sz="2000" b="1">
              <a:solidFill>
                <a:srgbClr val="FF0000"/>
              </a:solidFill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4283075" y="1435100"/>
            <a:ext cx="164782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000" b="1">
                <a:solidFill>
                  <a:srgbClr val="FF0000"/>
                </a:solidFill>
              </a:rPr>
              <a:t>X射线</a:t>
            </a:r>
            <a:endParaRPr lang="zh-CN" altLang="en-US" sz="20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3" grpId="0"/>
      <p:bldP spid="4" grpId="0"/>
      <p:bldP spid="5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0" name="关键能力.eps" descr="id:2147496742;FounderCES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18210" y="836930"/>
            <a:ext cx="8689340" cy="398145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414020" y="1341120"/>
            <a:ext cx="9655810" cy="19380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考点一电磁振荡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【考点内化】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1.电磁振荡中,电容器电量q、电场能E电、线圈电流i、磁场能E磁对应情况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(1)时间段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  <p:graphicFrame>
        <p:nvGraphicFramePr>
          <p:cNvPr id="3" name="表格 2"/>
          <p:cNvGraphicFramePr/>
          <p:nvPr>
            <p:custDataLst>
              <p:tags r:id="rId2"/>
            </p:custDataLst>
          </p:nvPr>
        </p:nvGraphicFramePr>
        <p:xfrm>
          <a:off x="485775" y="3284855"/>
          <a:ext cx="9827895" cy="28067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03680"/>
                <a:gridCol w="1898650"/>
                <a:gridCol w="6425565"/>
              </a:tblGrid>
              <a:tr h="701675"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时间段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变化过程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000" b="1" i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q</a:t>
                      </a: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、</a:t>
                      </a:r>
                      <a:r>
                        <a:rPr lang="en-US" sz="2000" b="1" i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i</a:t>
                      </a: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量的变化;电场能</a:t>
                      </a:r>
                      <a:r>
                        <a:rPr lang="en-US" sz="2000" b="1" i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E</a:t>
                      </a:r>
                      <a:r>
                        <a:rPr lang="en-US" sz="2000" b="1" baseline="-2500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电</a:t>
                      </a: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与磁场能</a:t>
                      </a:r>
                      <a:r>
                        <a:rPr lang="en-US" sz="2000" b="1" i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E</a:t>
                      </a:r>
                      <a:r>
                        <a:rPr lang="en-US" sz="2000" b="1" baseline="-2500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磁</a:t>
                      </a: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转化关系</a:t>
                      </a:r>
                      <a:endParaRPr lang="en-US" altLang="en-US" sz="2000" b="1" i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6675" marR="66675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01675"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 i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t=</a:t>
                      </a: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0→</a:t>
                      </a:r>
                      <a:r>
                        <a:rPr lang="en-US" sz="2000" b="1" i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t=T</a:t>
                      </a:r>
                      <a:endParaRPr lang="en-US" altLang="en-US" sz="2000" b="1" i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电容器放电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000" b="1" i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q</a:t>
                      </a: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↓,</a:t>
                      </a:r>
                      <a:r>
                        <a:rPr lang="en-US" sz="2000" b="1" i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i</a:t>
                      </a: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↑,</a:t>
                      </a:r>
                      <a:r>
                        <a:rPr lang="en-US" sz="2000" b="1" i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E</a:t>
                      </a:r>
                      <a:r>
                        <a:rPr lang="en-US" sz="2000" b="1" baseline="-2500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电</a:t>
                      </a: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↓→</a:t>
                      </a:r>
                      <a:r>
                        <a:rPr lang="en-US" sz="2000" b="1" i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E</a:t>
                      </a:r>
                      <a:r>
                        <a:rPr lang="en-US" sz="2000" b="1" baseline="-2500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磁</a:t>
                      </a: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↑</a:t>
                      </a:r>
                      <a:endParaRPr lang="en-US" altLang="en-US" sz="2000" b="1" i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6675" marR="66675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01675"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 i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t=T</a:t>
                      </a: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→</a:t>
                      </a:r>
                      <a:r>
                        <a:rPr lang="en-US" sz="2000" b="1" i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t=T</a:t>
                      </a:r>
                      <a:endParaRPr lang="en-US" altLang="en-US" sz="2000" b="1" i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电容器充电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000" b="1" i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i</a:t>
                      </a: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↓,</a:t>
                      </a:r>
                      <a:r>
                        <a:rPr lang="en-US" sz="2000" b="1" i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q</a:t>
                      </a: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↑(极板电荷性质与上段放电相反),</a:t>
                      </a:r>
                      <a:r>
                        <a:rPr lang="en-US" sz="2000" b="1" i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E</a:t>
                      </a:r>
                      <a:r>
                        <a:rPr lang="en-US" sz="2000" b="1" baseline="-2500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磁</a:t>
                      </a: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↓→</a:t>
                      </a:r>
                      <a:r>
                        <a:rPr lang="en-US" sz="2000" b="1" i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E</a:t>
                      </a:r>
                      <a:r>
                        <a:rPr lang="en-US" sz="2000" b="1" baseline="-2500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电</a:t>
                      </a: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↑</a:t>
                      </a:r>
                      <a:endParaRPr lang="en-US" altLang="en-US" sz="2000" b="1" i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6675" marR="66675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01675"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 i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t=T</a:t>
                      </a: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→</a:t>
                      </a:r>
                      <a:r>
                        <a:rPr lang="en-US" sz="2000" b="1" i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t=T</a:t>
                      </a:r>
                      <a:endParaRPr lang="en-US" altLang="en-US" sz="2000" b="1" i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电容器放电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000" b="1" i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q</a:t>
                      </a: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↓,</a:t>
                      </a:r>
                      <a:r>
                        <a:rPr lang="en-US" sz="2000" b="1" i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i</a:t>
                      </a: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↑(线圈电流方向与上段充电相反),</a:t>
                      </a:r>
                      <a:r>
                        <a:rPr lang="en-US" sz="2000" b="1" i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E</a:t>
                      </a:r>
                      <a:r>
                        <a:rPr lang="en-US" sz="2000" b="1" baseline="-2500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电</a:t>
                      </a: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↓→</a:t>
                      </a:r>
                      <a:r>
                        <a:rPr lang="en-US" sz="2000" b="1" i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E</a:t>
                      </a:r>
                      <a:r>
                        <a:rPr lang="en-US" sz="2000" b="1" baseline="-2500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磁</a:t>
                      </a: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↑</a:t>
                      </a:r>
                      <a:endParaRPr lang="en-US" altLang="en-US" sz="2000" b="1" i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6675" marR="66675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4" name="图片 3"/>
          <p:cNvPicPr/>
          <p:nvPr/>
        </p:nvPicPr>
        <p:blipFill>
          <a:blip r:embed="rId3"/>
          <a:stretch>
            <a:fillRect/>
          </a:stretch>
        </p:blipFill>
        <p:spPr>
          <a:xfrm>
            <a:off x="2125345" y="2880360"/>
            <a:ext cx="47625" cy="3905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" name="图片 4"/>
          <p:cNvPicPr/>
          <p:nvPr/>
        </p:nvPicPr>
        <p:blipFill>
          <a:blip r:embed="rId3"/>
          <a:stretch>
            <a:fillRect/>
          </a:stretch>
        </p:blipFill>
        <p:spPr>
          <a:xfrm>
            <a:off x="2125345" y="2880360"/>
            <a:ext cx="47625" cy="3905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" name="图片 5"/>
          <p:cNvPicPr/>
          <p:nvPr/>
        </p:nvPicPr>
        <p:blipFill>
          <a:blip r:embed="rId3"/>
          <a:stretch>
            <a:fillRect/>
          </a:stretch>
        </p:blipFill>
        <p:spPr>
          <a:xfrm>
            <a:off x="2125345" y="2880360"/>
            <a:ext cx="47625" cy="3905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" name="图片 6"/>
          <p:cNvPicPr/>
          <p:nvPr/>
        </p:nvPicPr>
        <p:blipFill>
          <a:blip r:embed="rId4"/>
          <a:stretch>
            <a:fillRect/>
          </a:stretch>
        </p:blipFill>
        <p:spPr>
          <a:xfrm>
            <a:off x="2125345" y="2880360"/>
            <a:ext cx="47625" cy="3905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" name="图片 7"/>
          <p:cNvPicPr/>
          <p:nvPr/>
        </p:nvPicPr>
        <p:blipFill>
          <a:blip r:embed="rId4"/>
          <a:stretch>
            <a:fillRect/>
          </a:stretch>
        </p:blipFill>
        <p:spPr>
          <a:xfrm>
            <a:off x="2125345" y="2880360"/>
            <a:ext cx="47625" cy="3905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485775" y="1772920"/>
            <a:ext cx="9655810" cy="55308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(2)时刻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  <p:graphicFrame>
        <p:nvGraphicFramePr>
          <p:cNvPr id="2" name="表格 1"/>
          <p:cNvGraphicFramePr/>
          <p:nvPr>
            <p:custDataLst>
              <p:tags r:id="rId1"/>
            </p:custDataLst>
          </p:nvPr>
        </p:nvGraphicFramePr>
        <p:xfrm>
          <a:off x="237490" y="908685"/>
          <a:ext cx="10003790" cy="70739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40535"/>
                <a:gridCol w="2092325"/>
                <a:gridCol w="6170930"/>
              </a:tblGrid>
              <a:tr h="353695"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时间段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变化过程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000" b="1" i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q</a:t>
                      </a: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、</a:t>
                      </a:r>
                      <a:r>
                        <a:rPr lang="en-US" sz="2000" b="1" i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i</a:t>
                      </a: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量的变化;电场能</a:t>
                      </a:r>
                      <a:r>
                        <a:rPr lang="en-US" sz="2000" b="1" i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E</a:t>
                      </a:r>
                      <a:r>
                        <a:rPr lang="en-US" sz="2000" b="1" baseline="-2500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电</a:t>
                      </a: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与磁场能</a:t>
                      </a:r>
                      <a:r>
                        <a:rPr lang="en-US" sz="2000" b="1" i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E</a:t>
                      </a:r>
                      <a:r>
                        <a:rPr lang="en-US" sz="2000" b="1" baseline="-2500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磁</a:t>
                      </a: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转化关系</a:t>
                      </a:r>
                      <a:endParaRPr lang="en-US" altLang="en-US" sz="2000" b="1" i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6675" marR="66675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3695"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 i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t=T</a:t>
                      </a: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→</a:t>
                      </a:r>
                      <a:r>
                        <a:rPr lang="en-US" sz="2000" b="1" i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t=T</a:t>
                      </a:r>
                      <a:endParaRPr lang="en-US" altLang="en-US" sz="2000" b="1" i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电容器充电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000" b="1" i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i</a:t>
                      </a: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↓,</a:t>
                      </a:r>
                      <a:r>
                        <a:rPr lang="en-US" sz="2000" b="1" i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q</a:t>
                      </a: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↑(极板电荷性质与上段放电相反),</a:t>
                      </a:r>
                      <a:r>
                        <a:rPr lang="en-US" sz="2000" b="1" i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E</a:t>
                      </a:r>
                      <a:r>
                        <a:rPr lang="en-US" sz="2000" b="1" baseline="-2500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磁</a:t>
                      </a: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↓→</a:t>
                      </a:r>
                      <a:r>
                        <a:rPr lang="en-US" sz="2000" b="1" i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E</a:t>
                      </a:r>
                      <a:r>
                        <a:rPr lang="en-US" sz="2000" b="1" baseline="-2500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电</a:t>
                      </a: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↑</a:t>
                      </a:r>
                      <a:endParaRPr lang="en-US" altLang="en-US" sz="2000" b="1" i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6675" marR="66675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4" name="表格 3"/>
          <p:cNvGraphicFramePr/>
          <p:nvPr>
            <p:custDataLst>
              <p:tags r:id="rId2"/>
            </p:custDataLst>
          </p:nvPr>
        </p:nvGraphicFramePr>
        <p:xfrm>
          <a:off x="225425" y="2402840"/>
          <a:ext cx="9826625" cy="33629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1305"/>
                <a:gridCol w="274320"/>
                <a:gridCol w="643255"/>
                <a:gridCol w="319405"/>
                <a:gridCol w="603250"/>
                <a:gridCol w="661035"/>
                <a:gridCol w="717550"/>
                <a:gridCol w="645160"/>
                <a:gridCol w="662305"/>
                <a:gridCol w="647700"/>
                <a:gridCol w="619125"/>
                <a:gridCol w="551815"/>
                <a:gridCol w="621030"/>
                <a:gridCol w="659130"/>
                <a:gridCol w="626745"/>
                <a:gridCol w="598170"/>
                <a:gridCol w="695325"/>
              </a:tblGrid>
              <a:tr h="840740"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时刻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4"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 i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t= T</a:t>
                      </a:r>
                      <a:endParaRPr lang="en-US" altLang="en-US" sz="2000" b="1" i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hMerge="1">
                  <a:tcP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hMerge="1">
                  <a:tcPr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 i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t= T</a:t>
                      </a:r>
                      <a:endParaRPr lang="en-US" altLang="en-US" sz="2000" b="1" i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hMerge="1">
                  <a:tcP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hMerge="1">
                  <a:tcPr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 i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t= T</a:t>
                      </a:r>
                      <a:endParaRPr lang="en-US" altLang="en-US" sz="2000" b="1" i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hMerge="1">
                  <a:tcP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hMerge="1">
                  <a:tcPr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 i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t=T</a:t>
                      </a:r>
                      <a:endParaRPr lang="en-US" altLang="en-US" sz="2000" b="1" i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hMerge="1">
                  <a:tcP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hMerge="1">
                  <a:tcPr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</a:tr>
              <a:tr h="1681480"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物理量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电量</a:t>
                      </a:r>
                      <a:r>
                        <a:rPr lang="en-US" sz="2000" b="1" i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q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电场能</a:t>
                      </a:r>
                      <a:r>
                        <a:rPr lang="en-US" sz="2000" b="1" i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E</a:t>
                      </a:r>
                      <a:r>
                        <a:rPr lang="en-US" sz="2000" b="1" baseline="-2500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电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电流</a:t>
                      </a:r>
                      <a:r>
                        <a:rPr lang="en-US" sz="2000" b="1" i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i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磁场能</a:t>
                      </a:r>
                      <a:r>
                        <a:rPr lang="en-US" sz="2000" b="1" i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E</a:t>
                      </a:r>
                      <a:r>
                        <a:rPr lang="en-US" sz="2000" b="1" baseline="-2500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磁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电量</a:t>
                      </a:r>
                      <a:r>
                        <a:rPr lang="en-US" sz="2000" b="1" i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q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电场能</a:t>
                      </a:r>
                      <a:r>
                        <a:rPr lang="en-US" sz="2000" b="1" i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E</a:t>
                      </a:r>
                      <a:r>
                        <a:rPr lang="en-US" sz="2000" b="1" baseline="-2500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电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电流</a:t>
                      </a:r>
                      <a:r>
                        <a:rPr lang="en-US" sz="2000" b="1" i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i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磁场能</a:t>
                      </a:r>
                      <a:r>
                        <a:rPr lang="en-US" sz="2000" b="1" i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E</a:t>
                      </a:r>
                      <a:r>
                        <a:rPr lang="en-US" sz="2000" b="1" baseline="-2500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磁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电量</a:t>
                      </a:r>
                      <a:r>
                        <a:rPr lang="en-US" sz="2000" b="1" i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q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电场能</a:t>
                      </a:r>
                      <a:r>
                        <a:rPr lang="en-US" sz="2000" b="1" i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E</a:t>
                      </a:r>
                      <a:r>
                        <a:rPr lang="en-US" sz="2000" b="1" baseline="-2500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电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电流</a:t>
                      </a:r>
                      <a:r>
                        <a:rPr lang="en-US" sz="2000" b="1" i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i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磁场能</a:t>
                      </a:r>
                      <a:r>
                        <a:rPr lang="en-US" sz="2000" b="1" i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E</a:t>
                      </a:r>
                      <a:r>
                        <a:rPr lang="en-US" sz="2000" b="1" baseline="-2500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磁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电量</a:t>
                      </a:r>
                      <a:r>
                        <a:rPr lang="en-US" sz="2000" b="1" i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q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电场能</a:t>
                      </a:r>
                      <a:r>
                        <a:rPr lang="en-US" sz="2000" b="1" i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E</a:t>
                      </a:r>
                      <a:r>
                        <a:rPr lang="en-US" sz="2000" b="1" baseline="-2500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电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电流</a:t>
                      </a:r>
                      <a:r>
                        <a:rPr lang="en-US" sz="2000" b="1" i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i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磁场能</a:t>
                      </a:r>
                      <a:r>
                        <a:rPr lang="en-US" sz="2000" b="1" i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E</a:t>
                      </a:r>
                      <a:r>
                        <a:rPr lang="en-US" sz="2000" b="1" baseline="-2500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磁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40740"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量值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0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0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最大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最大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最大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最大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0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0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0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0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最大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最大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最大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最大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0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0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5" name="图片 4"/>
          <p:cNvPicPr/>
          <p:nvPr/>
        </p:nvPicPr>
        <p:blipFill>
          <a:blip r:embed="rId3"/>
          <a:stretch>
            <a:fillRect/>
          </a:stretch>
        </p:blipFill>
        <p:spPr>
          <a:xfrm>
            <a:off x="1422400" y="2636520"/>
            <a:ext cx="47625" cy="3905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" name="图片 5"/>
          <p:cNvPicPr/>
          <p:nvPr/>
        </p:nvPicPr>
        <p:blipFill>
          <a:blip r:embed="rId4"/>
          <a:stretch>
            <a:fillRect/>
          </a:stretch>
        </p:blipFill>
        <p:spPr>
          <a:xfrm>
            <a:off x="2718435" y="2636520"/>
            <a:ext cx="47625" cy="3905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" name="图片 6"/>
          <p:cNvPicPr/>
          <p:nvPr/>
        </p:nvPicPr>
        <p:blipFill>
          <a:blip r:embed="rId5"/>
          <a:stretch>
            <a:fillRect/>
          </a:stretch>
        </p:blipFill>
        <p:spPr>
          <a:xfrm>
            <a:off x="4734560" y="2564765"/>
            <a:ext cx="47625" cy="3905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342265" y="836930"/>
            <a:ext cx="9655810" cy="470789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2.方法指导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(1)抓住一个转化:能量无非是电场能与磁场能的相互转化。电容器被充电后在两极间建立电场而获得电场能,电容器放电将在自感线圈中产生感应电流,建立感应磁场而获得磁场能。如果没有能量损失(如辐射、热损耗等),则回路中的总能量保持不变。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(2)掌握两种现象:在电磁振荡的过程中,电容器总是在不停地进行着充、放电现象。当电容器开始充电的瞬间电流变化慢,线圈产生自感现象不大,电容器得到变化迅速的充电电压,在充电完毕瞬间电流变化大,线圈产生自感电动势大,电容器两板间得到最大的电压。反过来,当电容器开始放电的瞬间电量变化慢,线圈得到的电流不大,在放电完毕的瞬间电量变化快,线圈得到的电流最大。这两个现象是LC回路实现电磁振荡的内因,它们相互依存,相互制约,并共同作用完成电磁振荡的周期性变化。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342265" y="765175"/>
            <a:ext cx="9655810" cy="19380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(3)弄清三大关系:一是同步关系。即电容器上的电荷量q、两板间的电压U以及电场能E电的变化同步;而电感线圈中的电流强度i、磁感应强度B以及磁场能E磁的变化同步。二是异步关系。即电容器上的物理量与电感线圈中的物理量的变化刚好相反。三是振荡周期T(或频率f)与LC的关系:T=2π√LC (或f=1/(2π√LC))。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342265" y="765175"/>
            <a:ext cx="9655810" cy="1476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【考点过关】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1.(单选)如图,L是电阻不计的电感线圈,开关S先打在1上,在t=0时刻S打在2上,则电容器A板所带电荷q随时间t变化的图象是(　　)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  <p:pic>
        <p:nvPicPr>
          <p:cNvPr id="741" name="GZWL2343.EPS" descr="id:2147500775;FounderCES"/>
          <p:cNvPicPr/>
          <p:nvPr/>
        </p:nvPicPr>
        <p:blipFill>
          <a:blip r:embed="rId1"/>
          <a:stretch>
            <a:fillRect/>
          </a:stretch>
        </p:blipFill>
        <p:spPr>
          <a:xfrm>
            <a:off x="8055610" y="2678430"/>
            <a:ext cx="1466215" cy="949960"/>
          </a:xfrm>
          <a:prstGeom prst="rect">
            <a:avLst/>
          </a:prstGeom>
        </p:spPr>
      </p:pic>
      <p:pic>
        <p:nvPicPr>
          <p:cNvPr id="742" name="GZWL2344.EPS" descr="id:2147500782;FounderCES"/>
          <p:cNvPicPr/>
          <p:nvPr/>
        </p:nvPicPr>
        <p:blipFill>
          <a:blip r:embed="rId2"/>
          <a:stretch>
            <a:fillRect/>
          </a:stretch>
        </p:blipFill>
        <p:spPr>
          <a:xfrm>
            <a:off x="485775" y="2493010"/>
            <a:ext cx="4231640" cy="704215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4807585" y="1842770"/>
            <a:ext cx="164782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000" b="1">
                <a:solidFill>
                  <a:srgbClr val="FF0000"/>
                </a:solidFill>
              </a:rPr>
              <a:t>A</a:t>
            </a:r>
            <a:endParaRPr lang="zh-CN" altLang="en-US" sz="2000" b="1">
              <a:solidFill>
                <a:srgbClr val="FF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342265" y="765175"/>
            <a:ext cx="9655810" cy="23996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2</a:t>
            </a:r>
            <a:r>
              <a:rPr lang="en-US" sz="2000" b="1">
                <a:latin typeface="宋体" panose="02010600030101010101" pitchFamily="2" charset="-122"/>
                <a:cs typeface="宋体" panose="02010600030101010101" pitchFamily="2" charset="-122"/>
              </a:rPr>
              <a:t>.</a:t>
            </a: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(多选)如图为LC回路某时刻的电流方向,且电流正在减小,则	(　　)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A.电容器C正在充电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B.电容器的电压U减小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C.电容器C上极板带正电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D.电场能正在转化为磁场能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  <p:pic>
        <p:nvPicPr>
          <p:cNvPr id="743" name="GZWL2345.EPS" descr="id:2147500789;FounderCES"/>
          <p:cNvPicPr/>
          <p:nvPr/>
        </p:nvPicPr>
        <p:blipFill>
          <a:blip r:embed="rId1"/>
          <a:stretch>
            <a:fillRect/>
          </a:stretch>
        </p:blipFill>
        <p:spPr>
          <a:xfrm>
            <a:off x="6894830" y="1772920"/>
            <a:ext cx="990600" cy="875030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7885430" y="849630"/>
            <a:ext cx="164782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000" b="1">
                <a:solidFill>
                  <a:srgbClr val="FF0000"/>
                </a:solidFill>
              </a:rPr>
              <a:t>AC</a:t>
            </a:r>
            <a:endParaRPr lang="zh-CN" altLang="en-US" sz="2000" b="1">
              <a:solidFill>
                <a:srgbClr val="FF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342265" y="765175"/>
            <a:ext cx="9655810" cy="51695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考点二电磁场和电磁波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【考点内化】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1.如何全面理解麦克斯韦电磁场理论?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(1)均匀变化的磁场产生稳定的电场,不均匀变化的磁场产生变化的电场,振荡磁场产生同频率的振荡电场。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(2)均匀变化的电场产生稳定的磁场,不均匀变化的电场产生变化的磁场,振荡电场产生同频率的振荡磁场。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注意:①均匀变化是指相等的时间内磁感应强度或电场强度的变化量相等,或者说磁感应强度或电场强度的变化率为一定值。②变化磁场在周围空间产生的电场为感应电场(也叫涡流电场),与由电荷激发的静电场不同,它的电场线是闭合的,它的存在与空间有无导体或闭合电路无关。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342265" y="765175"/>
            <a:ext cx="9655810" cy="55308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2.电磁波与机械波的比较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  <p:graphicFrame>
        <p:nvGraphicFramePr>
          <p:cNvPr id="2" name="表格 1"/>
          <p:cNvGraphicFramePr/>
          <p:nvPr>
            <p:custDataLst>
              <p:tags r:id="rId1"/>
            </p:custDataLst>
          </p:nvPr>
        </p:nvGraphicFramePr>
        <p:xfrm>
          <a:off x="440690" y="1318260"/>
          <a:ext cx="9876155" cy="49225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24660"/>
                <a:gridCol w="3585210"/>
                <a:gridCol w="4566285"/>
              </a:tblGrid>
              <a:tr h="273050"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比较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电磁波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66675" marR="66675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机械波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66675" marR="66675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4830"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产生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振荡电场和磁场的相互激发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66675" marR="66675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机械振动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66675" marR="66675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16610"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传播介质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无须借助任何介质都能传播,其中介质起阻波作用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6675" marR="66675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必须借助介质才能传播,其中介质起导波作用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6675" marR="66675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17880"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传播速度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在真空中传播等于光速,在介质中会小些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6675" marR="66675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传播速度仅由介质决定,与频率无关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6675" marR="66675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1780">
                <a:tc rowSpan="2"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频率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均由波源决定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</a:tr>
              <a:tr h="273050">
                <a:tc vMerge="1">
                  <a:tcPr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很高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较低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1780"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横、纵波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都是横波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有横波也有纵波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4830"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 i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λ</a:t>
                      </a: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、</a:t>
                      </a:r>
                      <a:r>
                        <a:rPr lang="en-US" sz="2000" b="1" i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f</a:t>
                      </a: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(</a:t>
                      </a:r>
                      <a:r>
                        <a:rPr lang="en-US" sz="2000" b="1" i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T</a:t>
                      </a: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)、</a:t>
                      </a:r>
                      <a:r>
                        <a:rPr lang="en-US" sz="2000" b="1" i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v</a:t>
                      </a: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的关系</a:t>
                      </a:r>
                      <a:endParaRPr lang="en-US" altLang="en-US" sz="2000" b="1" i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均为</a:t>
                      </a:r>
                      <a:r>
                        <a:rPr lang="en-US" sz="2000" b="1" i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v==λf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</a:tr>
              <a:tr h="273050">
                <a:tc rowSpan="2"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传播过程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p>
                      <a:pPr indent="0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均能发生反射、折射、干涉、衍射等现象,都是传递能量的一种形式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6675" marR="66675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</a:tr>
              <a:tr h="544830">
                <a:tc vMerge="1">
                  <a:tcPr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一定条件下可以产生电谐振现象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66675" marR="66675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一定条件下可以产生共鸣现象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66675" marR="66675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3" name="图片 2"/>
          <p:cNvPicPr/>
          <p:nvPr/>
        </p:nvPicPr>
        <p:blipFill>
          <a:blip r:embed="rId2"/>
          <a:stretch>
            <a:fillRect/>
          </a:stretch>
        </p:blipFill>
        <p:spPr>
          <a:xfrm>
            <a:off x="2673985" y="2263140"/>
            <a:ext cx="57150" cy="3905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342265" y="765175"/>
            <a:ext cx="9655810" cy="286131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【考点过关】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1.(多选)关于电磁场和电磁波,下列说法正确的是	(　　)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A.任何电场和磁场能交互产生,形成电磁场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B.振荡的电场、磁场相互激发向外传播产生电磁波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C.电磁波是一种物质,传播能量和信息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D.电磁波的传播速度总是3.0×10</a:t>
            </a:r>
            <a:r>
              <a:rPr sz="2000" b="1" baseline="30000">
                <a:latin typeface="宋体" panose="02010600030101010101" pitchFamily="2" charset="-122"/>
                <a:cs typeface="宋体" panose="02010600030101010101" pitchFamily="2" charset="-122"/>
              </a:rPr>
              <a:t>8</a:t>
            </a: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 m/s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7002145" y="1332865"/>
            <a:ext cx="164782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000" b="1">
                <a:solidFill>
                  <a:srgbClr val="FF0000"/>
                </a:solidFill>
              </a:rPr>
              <a:t>BC</a:t>
            </a:r>
            <a:endParaRPr lang="zh-CN" altLang="en-US" sz="2000" b="1">
              <a:solidFill>
                <a:srgbClr val="FF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342265" y="765175"/>
            <a:ext cx="9655810" cy="101473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2.(单选)下列哪种情况的磁场能激发出电磁波	(　　)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 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  <p:pic>
        <p:nvPicPr>
          <p:cNvPr id="745" name="GZWL2347.EPS" descr="id:2147500811;FounderCES"/>
          <p:cNvPicPr/>
          <p:nvPr/>
        </p:nvPicPr>
        <p:blipFill>
          <a:blip r:embed="rId1"/>
          <a:stretch>
            <a:fillRect/>
          </a:stretch>
        </p:blipFill>
        <p:spPr>
          <a:xfrm>
            <a:off x="774065" y="1628775"/>
            <a:ext cx="3732530" cy="899160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6064250" y="863600"/>
            <a:ext cx="164782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000" b="1">
                <a:solidFill>
                  <a:srgbClr val="FF0000"/>
                </a:solidFill>
              </a:rPr>
              <a:t>D</a:t>
            </a:r>
            <a:endParaRPr lang="zh-CN" altLang="en-US" sz="2000" b="1">
              <a:solidFill>
                <a:srgbClr val="FF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342265" y="765175"/>
            <a:ext cx="9655810" cy="33229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考点三电磁波的发射、传播和接收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【考点内化】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1.关于赫兹对电磁波发射和接收的思维过程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从共鸣现象,到电磁波的共鸣,捕捉电磁波。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2.电磁波的发射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(1)有效发射电磁波的条件:①要有足够高的振荡频率;②开放振荡电路。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(2)开放电路:开放电路是将一个LC电路的电容逐步张开,如图所示。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  <p:pic>
        <p:nvPicPr>
          <p:cNvPr id="747" name="GZWL2348.EPS" descr="id:2147500825;FounderCES"/>
          <p:cNvPicPr/>
          <p:nvPr/>
        </p:nvPicPr>
        <p:blipFill>
          <a:blip r:embed="rId1"/>
          <a:stretch>
            <a:fillRect/>
          </a:stretch>
        </p:blipFill>
        <p:spPr>
          <a:xfrm>
            <a:off x="3654425" y="4004945"/>
            <a:ext cx="3543935" cy="146685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342265" y="765175"/>
            <a:ext cx="9655810" cy="33229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(3)电磁波发送时调制的两种方式:调幅和调频。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3.电磁波的传播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无线电波可分为几个波段:长波、中波、短波、微波。不同波段的无线电波其传播方式不同,长波适合于地面传播,短波适合于天空传播,微波适合于直线传播等。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4.无线电波的接收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无线电波的接收原理属于电磁感应规律,接收过程有调谐和检波过程。如图所示,当接收器的振荡频率调到跟发射器的振荡频率一致时,便可接收到电磁波。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  <p:pic>
        <p:nvPicPr>
          <p:cNvPr id="748" name="GZWL2349.EPS" descr="id:2147500832;FounderCES"/>
          <p:cNvPicPr/>
          <p:nvPr/>
        </p:nvPicPr>
        <p:blipFill>
          <a:blip r:embed="rId1"/>
          <a:stretch>
            <a:fillRect/>
          </a:stretch>
        </p:blipFill>
        <p:spPr>
          <a:xfrm>
            <a:off x="3798570" y="4088130"/>
            <a:ext cx="4323080" cy="115887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342265" y="765175"/>
            <a:ext cx="9655810" cy="286131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【考点过关】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1.(多选)关于电磁波的发射和接收,下列说法中正确的是	(　　)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A.各种频率的电磁振荡都能发射电磁波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B.开放振荡电路,同时提高振荡频率才能发射电磁波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C.开放振荡电路发射电磁波时,其振荡频率还会再提高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D.接收器的振荡频率调到跟发射器的振荡频率一致时可接收到电磁波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7002145" y="1374140"/>
            <a:ext cx="164782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000" b="1">
                <a:solidFill>
                  <a:srgbClr val="FF0000"/>
                </a:solidFill>
              </a:rPr>
              <a:t>BD</a:t>
            </a:r>
            <a:endParaRPr lang="zh-CN" altLang="en-US" sz="2000" b="1">
              <a:solidFill>
                <a:srgbClr val="FF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342265" y="765175"/>
            <a:ext cx="9655810" cy="23996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2.(多选)下列关于电磁波的传播的说法,正确的是	(　　)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A.电磁波以横波形式传播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B.电磁波的传播需要介质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C.电磁波中电场、磁场、传播方向三者相互垂直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D.电磁波传播过程中经常会发生干涉和衍射现象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6913880" y="891540"/>
            <a:ext cx="164782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000" b="1">
                <a:solidFill>
                  <a:srgbClr val="FF0000"/>
                </a:solidFill>
              </a:rPr>
              <a:t>ACD</a:t>
            </a:r>
            <a:endParaRPr lang="zh-CN" altLang="en-US" sz="2000" b="1">
              <a:solidFill>
                <a:srgbClr val="FF0000"/>
              </a:solidFill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42265" y="3488055"/>
            <a:ext cx="9758045" cy="1476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50000"/>
              </a:lnSpc>
            </a:pPr>
            <a:r>
              <a:rPr lang="zh-CN" altLang="en-US" sz="2000" b="1">
                <a:solidFill>
                  <a:srgbClr val="FF0000"/>
                </a:solidFill>
              </a:rPr>
              <a:t>解析:电磁波是横波,传播中不需要介质,振荡电场和振荡磁场、传播方向三者相互垂直,如图所示。电磁波是一种波,它具有波的一切特性,它能发生反射、折射、干涉、衍射等现象。</a:t>
            </a:r>
            <a:endParaRPr lang="zh-CN" altLang="en-US" sz="2000" b="1">
              <a:solidFill>
                <a:srgbClr val="FF0000"/>
              </a:solidFill>
            </a:endParaRPr>
          </a:p>
        </p:txBody>
      </p:sp>
      <p:pic>
        <p:nvPicPr>
          <p:cNvPr id="246" name="GZWL2350.EPS" descr="id:2147499174;FounderCES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182745" y="4820920"/>
            <a:ext cx="4615815" cy="118872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342265" y="765175"/>
            <a:ext cx="9655810" cy="33229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考点四电磁波谱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【考点内化】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1.光是什么?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从惠更斯提出光的波动说,到光的干涉、衍射、偏振等现象,到麦克斯韦提出光的电磁说,到赫兹的实验验证,发现光的速度和特性与电磁波的速度和特性完全相同,发现了光是电磁波。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2.电磁波谱中各成员的产生、主要特征和应用实例总结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表格 1"/>
          <p:cNvGraphicFramePr/>
          <p:nvPr>
            <p:custDataLst>
              <p:tags r:id="rId1"/>
            </p:custDataLst>
          </p:nvPr>
        </p:nvGraphicFramePr>
        <p:xfrm>
          <a:off x="485775" y="548640"/>
          <a:ext cx="9655175" cy="563499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61645"/>
                <a:gridCol w="1651635"/>
                <a:gridCol w="1264920"/>
                <a:gridCol w="1443355"/>
                <a:gridCol w="1374775"/>
                <a:gridCol w="1630680"/>
                <a:gridCol w="1828165"/>
              </a:tblGrid>
              <a:tr h="287020"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比较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无线电波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红外线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可见光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紫外线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X射线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γ射线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49985"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产生机理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振荡电路中自由电子运动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15240" marR="1524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原子的外层电子受激发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15240" marR="1524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hMerge="1">
                  <a:tcPr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原子的内层电子受激发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15240" marR="1524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原子核受激发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15240" marR="1524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2330"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主要特征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波长长,波动性强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15240" marR="1524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热效应强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15240" marR="1524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引起视觉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15240" marR="1524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荧光效应强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15240" marR="1524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贯穿本领强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15240" marR="1524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贯穿本领极强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15240" marR="1524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86990"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应用实例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潜艇通信、海上导航、飞机导航、电视、广播、雷达、移动通信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15240" marR="1524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摄影、夜视、测温、遥控、加热、遥感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15240" marR="1524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为光合作用提供能源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15240" marR="1524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摄影、防伪、杀菌消毒、医用治疗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15240" marR="1524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产品检测、安全检查、医用透视、医用治疗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15240" marR="1524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工业探伤、医用治疗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15240" marR="1524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342265" y="765175"/>
            <a:ext cx="9876155" cy="23996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【考点过关】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无线电波、红外线、紫外线、X射线、β射线和γ射线中不属于电磁波的是</a:t>
            </a:r>
            <a:r>
              <a:rPr sz="2000" b="1" u="sng">
                <a:latin typeface="宋体" panose="02010600030101010101" pitchFamily="2" charset="-122"/>
                <a:cs typeface="宋体" panose="02010600030101010101" pitchFamily="2" charset="-122"/>
              </a:rPr>
              <a:t>　　　　。</a:t>
            </a: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家人通过手机进行微信交谈是通过</a:t>
            </a:r>
            <a:r>
              <a:rPr sz="2000" b="1" u="sng">
                <a:latin typeface="宋体" panose="02010600030101010101" pitchFamily="2" charset="-122"/>
                <a:cs typeface="宋体" panose="02010600030101010101" pitchFamily="2" charset="-122"/>
              </a:rPr>
              <a:t>　　　　</a:t>
            </a: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传送的;在抗击新型冠状病毒肺炎时期,我们的教室加装紫外线灯是为了</a:t>
            </a:r>
            <a:r>
              <a:rPr sz="2000" b="1" u="sng">
                <a:latin typeface="宋体" panose="02010600030101010101" pitchFamily="2" charset="-122"/>
                <a:cs typeface="宋体" panose="02010600030101010101" pitchFamily="2" charset="-122"/>
              </a:rPr>
              <a:t>　　　　</a:t>
            </a: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;医院透视是利用</a:t>
            </a:r>
            <a:r>
              <a:rPr sz="2000" b="1" u="sng">
                <a:latin typeface="宋体" panose="02010600030101010101" pitchFamily="2" charset="-122"/>
                <a:cs typeface="宋体" panose="02010600030101010101" pitchFamily="2" charset="-122"/>
              </a:rPr>
              <a:t>　　　　</a:t>
            </a: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射线的穿透本领对身体进行安全检查。 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8749030" y="1310640"/>
            <a:ext cx="164782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000" b="1">
                <a:solidFill>
                  <a:srgbClr val="FF0000"/>
                </a:solidFill>
              </a:rPr>
              <a:t>β射线</a:t>
            </a:r>
            <a:endParaRPr lang="zh-CN" altLang="en-US" sz="2000" b="1">
              <a:solidFill>
                <a:srgbClr val="FF0000"/>
              </a:solidFill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4307205" y="1765300"/>
            <a:ext cx="164782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000" b="1">
                <a:solidFill>
                  <a:srgbClr val="FF0000"/>
                </a:solidFill>
              </a:rPr>
              <a:t>无线电波</a:t>
            </a:r>
            <a:endParaRPr lang="zh-CN" altLang="en-US" sz="2000" b="1">
              <a:solidFill>
                <a:srgbClr val="FF0000"/>
              </a:solidFill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3782695" y="2260600"/>
            <a:ext cx="164782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000" b="1">
                <a:solidFill>
                  <a:srgbClr val="FF0000"/>
                </a:solidFill>
              </a:rPr>
              <a:t>杀菌消毒</a:t>
            </a:r>
            <a:endParaRPr lang="zh-CN" altLang="en-US" sz="2000" b="1">
              <a:solidFill>
                <a:srgbClr val="FF0000"/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6734810" y="2260600"/>
            <a:ext cx="164782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000" b="1">
                <a:solidFill>
                  <a:srgbClr val="FF0000"/>
                </a:solidFill>
              </a:rPr>
              <a:t>X</a:t>
            </a:r>
            <a:endParaRPr lang="zh-CN" altLang="en-US" sz="2000" b="1">
              <a:solidFill>
                <a:srgbClr val="FF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" grpId="0"/>
      <p:bldP spid="3" grpId="0"/>
      <p:bldP spid="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414020" y="1772920"/>
            <a:ext cx="9655810" cy="286131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典例1(多选)图甲为LC回路,图乙为线圈中的电流i随时间t变化的图象,假设顺时针方向的电流为正,下列判断正确的是	(　　)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A.从O→a,电容器中的电场能增大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B.从a→b,M板带正电且电量增加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C.从b→c,线圈中的磁场能增大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D.在t=d,线圈中的磁感应强度B等于0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  <p:pic>
        <p:nvPicPr>
          <p:cNvPr id="227" name="学科素养.eps" descr="id:2147496823;FounderCES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58165" y="692785"/>
            <a:ext cx="9047480" cy="414655"/>
          </a:xfrm>
          <a:prstGeom prst="rect">
            <a:avLst/>
          </a:prstGeom>
        </p:spPr>
      </p:pic>
      <p:graphicFrame>
        <p:nvGraphicFramePr>
          <p:cNvPr id="2" name="表格 1"/>
          <p:cNvGraphicFramePr/>
          <p:nvPr/>
        </p:nvGraphicFramePr>
        <p:xfrm>
          <a:off x="702310" y="1269365"/>
          <a:ext cx="8776970" cy="39687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01065"/>
                <a:gridCol w="7875905"/>
              </a:tblGrid>
              <a:tr h="396875"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FFFFFF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微题一</a:t>
                      </a:r>
                      <a:endParaRPr lang="en-US" altLang="en-US" sz="2000" b="1">
                        <a:solidFill>
                          <a:srgbClr val="FFFFFF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LC回路与振荡图象结合的问题</a:t>
                      </a:r>
                      <a:endParaRPr 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66675" marR="66675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752" name="GZWL2351.EPS" descr="id:2147500876;FounderCES"/>
          <p:cNvPicPr/>
          <p:nvPr/>
        </p:nvPicPr>
        <p:blipFill>
          <a:blip r:embed="rId2"/>
          <a:stretch>
            <a:fillRect/>
          </a:stretch>
        </p:blipFill>
        <p:spPr>
          <a:xfrm>
            <a:off x="6030595" y="3429000"/>
            <a:ext cx="1974215" cy="892810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5189855" y="2348230"/>
            <a:ext cx="164782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000" b="1">
                <a:solidFill>
                  <a:srgbClr val="FF0000"/>
                </a:solidFill>
              </a:rPr>
              <a:t>BCD</a:t>
            </a:r>
            <a:endParaRPr lang="zh-CN" altLang="en-US" sz="2000" b="1">
              <a:solidFill>
                <a:srgbClr val="FF0000"/>
              </a:solidFill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414020" y="4792980"/>
            <a:ext cx="9655810" cy="13220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000" b="1">
                <a:solidFill>
                  <a:srgbClr val="FF0000"/>
                </a:solidFill>
              </a:rPr>
              <a:t>解析:从O→a,线圈中的电流增大,电容器正在放电,电场能减小,A项错误;从a→b,线圈中的电流减小,对电容器充电,极板电量增加;因电流顺时针,则对M板充正电,B项正确;从b→c,线圈中的电流增大,线圈中的磁场能增大,C项正确;在t=d,线圈中电流为0,则磁感应强度B也等于0,D项正确。</a:t>
            </a:r>
            <a:endParaRPr lang="zh-CN" altLang="en-US" sz="2000" b="1">
              <a:solidFill>
                <a:srgbClr val="FF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765300" y="745490"/>
            <a:ext cx="6857365" cy="158242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414020" y="908685"/>
            <a:ext cx="9655810" cy="23996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典例2(2016·全国Ⅱ卷34题,多选)关于电磁波,下列说法正确的是	(　　)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A.电磁波在真空中的传播速度与电磁波的频率无关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B.周期性变化的电场和磁场可以相互激发,形成电磁波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C.电磁波在真空中自由传播时,其传播方向与电场强度、磁感应强度均垂直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D.利用电磁波传递信号可以实现无线通信,但电磁波不能通过电缆、光缆传输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7948930" y="1051560"/>
            <a:ext cx="164782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000" b="1">
                <a:solidFill>
                  <a:srgbClr val="FF0000"/>
                </a:solidFill>
              </a:rPr>
              <a:t>ABC</a:t>
            </a:r>
            <a:endParaRPr lang="zh-CN" altLang="en-US" sz="2000" b="1">
              <a:solidFill>
                <a:srgbClr val="FF0000"/>
              </a:solidFill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414020" y="3716655"/>
            <a:ext cx="9655810" cy="101473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000" b="1">
                <a:solidFill>
                  <a:srgbClr val="FF0000"/>
                </a:solidFill>
              </a:rPr>
              <a:t>解析:电磁波在真空中传播速度不变,与波长、频率无关,A选项正确;电磁波的形成即是变化的电场和变化的磁场互相激发得到,B选项正确;电磁波传播方向与电场方向与磁场方向垂直,C选项正确;光是一种电磁波,光可在光导纤维中传播,D选项错误。</a:t>
            </a:r>
            <a:endParaRPr lang="zh-CN" altLang="en-US" sz="2000" b="1">
              <a:solidFill>
                <a:srgbClr val="FF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620520" y="771525"/>
            <a:ext cx="6940550" cy="196278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302260" y="1341120"/>
            <a:ext cx="9655810" cy="33229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典例</a:t>
            </a:r>
            <a:r>
              <a:rPr lang="en-US" sz="2000" b="1">
                <a:latin typeface="宋体" panose="02010600030101010101" pitchFamily="2" charset="-122"/>
                <a:cs typeface="宋体" panose="02010600030101010101" pitchFamily="2" charset="-122"/>
              </a:rPr>
              <a:t>3</a:t>
            </a: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(多选)如图表示LC回路某时刻的情况,以下说法中正确的是	(　　)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A.电容器正在充电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B.电感线圈中的磁场能正在增加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C.电感线圈中的电流正在增大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D.此时刻自感电动势正在阻碍电流增大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有个同学认为:电容器上极板带正电,则一定是电容器正在充电。你认可吗?如何提炼这类题的科学本质呢?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  <p:pic>
        <p:nvPicPr>
          <p:cNvPr id="238" name="核心价值.eps" descr="id:2147496924;FounderCES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86410" y="836930"/>
            <a:ext cx="9287510" cy="425450"/>
          </a:xfrm>
          <a:prstGeom prst="rect">
            <a:avLst/>
          </a:prstGeom>
        </p:spPr>
      </p:pic>
      <p:pic>
        <p:nvPicPr>
          <p:cNvPr id="756" name="GZWL2352.EPS" descr="id:2147500912;FounderCES"/>
          <p:cNvPicPr/>
          <p:nvPr/>
        </p:nvPicPr>
        <p:blipFill>
          <a:blip r:embed="rId2"/>
          <a:stretch>
            <a:fillRect/>
          </a:stretch>
        </p:blipFill>
        <p:spPr>
          <a:xfrm>
            <a:off x="6246495" y="1917065"/>
            <a:ext cx="1583055" cy="1691640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7829550" y="1518285"/>
            <a:ext cx="164782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000" b="1">
                <a:solidFill>
                  <a:srgbClr val="FF0000"/>
                </a:solidFill>
              </a:rPr>
              <a:t>ABC</a:t>
            </a:r>
            <a:endParaRPr lang="zh-CN" altLang="en-US" sz="2000" b="1">
              <a:solidFill>
                <a:srgbClr val="FF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342265" y="765175"/>
            <a:ext cx="9655810" cy="19380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sz="2000" b="1">
                <a:solidFill>
                  <a:srgbClr val="FF0000"/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解析:由图中磁感应强度的方向和安培定则可知,此时电流向着电容器带负电极板流动,也就是电容器处于放电过程中,而不是充电过程;这时两极板电量和电压、电场能处于减少过程,而电流和线圈中磁场能处于增加过程,由楞次定律可知,线圈中感应电动势阻碍电流的增加。</a:t>
            </a:r>
            <a:endParaRPr sz="2000" b="1">
              <a:solidFill>
                <a:srgbClr val="FF0000"/>
              </a:solidFill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972945" y="709295"/>
            <a:ext cx="6478905" cy="210058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tags/tag1.xml><?xml version="1.0" encoding="utf-8"?>
<p:tagLst xmlns:p="http://schemas.openxmlformats.org/presentationml/2006/main">
  <p:tag name="KSO_WM_UNIT_TABLE_BEAUTIFY" val="smartTable{3c8f6666-0263-4b21-ab82-ecce99301330}"/>
</p:tagLst>
</file>

<file path=ppt/tags/tag2.xml><?xml version="1.0" encoding="utf-8"?>
<p:tagLst xmlns:p="http://schemas.openxmlformats.org/presentationml/2006/main">
  <p:tag name="KSO_WM_UNIT_TABLE_BEAUTIFY" val="smartTable{c17d3e9a-2a74-47ee-a371-01679f9ef106}"/>
</p:tagLst>
</file>

<file path=ppt/tags/tag3.xml><?xml version="1.0" encoding="utf-8"?>
<p:tagLst xmlns:p="http://schemas.openxmlformats.org/presentationml/2006/main">
  <p:tag name="KSO_WM_UNIT_TABLE_BEAUTIFY" val="smartTable{7f097e45-18a8-48c2-b58b-26c5d4b0eb9b}"/>
  <p:tag name="TABLE_ENDDRAG_ORIGIN_RECT" val="773*264"/>
  <p:tag name="TABLE_ENDDRAG_RECT" val="17*189*773*264"/>
</p:tagLst>
</file>

<file path=ppt/tags/tag4.xml><?xml version="1.0" encoding="utf-8"?>
<p:tagLst xmlns:p="http://schemas.openxmlformats.org/presentationml/2006/main">
  <p:tag name="KSO_WM_UNIT_TABLE_BEAUTIFY" val="smartTable{bd059341-5714-42ec-9049-802cf0a0f293}"/>
</p:tagLst>
</file>

<file path=ppt/tags/tag5.xml><?xml version="1.0" encoding="utf-8"?>
<p:tagLst xmlns:p="http://schemas.openxmlformats.org/presentationml/2006/main">
  <p:tag name="KSO_WM_UNIT_TABLE_BEAUTIFY" val="smartTable{a45fb12e-1c01-4e1b-984c-1d8b81f9ed37}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自定义设计方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自定义设计方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3808</Words>
  <Application>WPS 演示</Application>
  <PresentationFormat>自定义</PresentationFormat>
  <Paragraphs>448</Paragraphs>
  <Slides>28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3</vt:i4>
      </vt:variant>
      <vt:variant>
        <vt:lpstr>幻灯片标题</vt:lpstr>
      </vt:variant>
      <vt:variant>
        <vt:i4>28</vt:i4>
      </vt:variant>
    </vt:vector>
  </HeadingPairs>
  <TitlesOfParts>
    <vt:vector size="42" baseType="lpstr">
      <vt:lpstr>Arial</vt:lpstr>
      <vt:lpstr>宋体</vt:lpstr>
      <vt:lpstr>Wingdings</vt:lpstr>
      <vt:lpstr>Arial</vt:lpstr>
      <vt:lpstr>微软雅黑</vt:lpstr>
      <vt:lpstr>Calibri</vt:lpstr>
      <vt:lpstr>方正粗黑宋简体</vt:lpstr>
      <vt:lpstr>NEU-BZ-S92</vt:lpstr>
      <vt:lpstr>Segoe Print</vt:lpstr>
      <vt:lpstr>Arial Unicode MS</vt:lpstr>
      <vt:lpstr>等线</vt:lpstr>
      <vt:lpstr>Office 主题​​</vt:lpstr>
      <vt:lpstr>1_自定义设计方案</vt:lpstr>
      <vt:lpstr>自定义设计方案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乡村的老玉米</cp:lastModifiedBy>
  <cp:revision>293</cp:revision>
  <dcterms:created xsi:type="dcterms:W3CDTF">2018-03-17T01:56:00Z</dcterms:created>
  <dcterms:modified xsi:type="dcterms:W3CDTF">2021-04-12T06:55:09Z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2052-11.1.0.10314</vt:lpwstr>
  </property>
  <property fmtid="{D5CDD505-2E9C-101B-9397-08002B2CF9AE}" pid="3" name="ICV">
    <vt:lpwstr>C90BF6FB5DC54A9896910E4374690B68</vt:lpwstr>
  </property>
</Properties>
</file>