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oleObject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handoutMasterIdLst>
    <p:handoutMasterId r:id="rId27"/>
  </p:handoutMasterIdLst>
  <p:sldIdLst>
    <p:sldId id="2170" r:id="rId3"/>
    <p:sldId id="2171" r:id="rId4"/>
    <p:sldId id="2172" r:id="rId5"/>
    <p:sldId id="2173" r:id="rId6"/>
    <p:sldId id="2174" r:id="rId7"/>
    <p:sldId id="2191" r:id="rId8"/>
    <p:sldId id="2207" r:id="rId9"/>
    <p:sldId id="2208" r:id="rId10"/>
    <p:sldId id="2192" r:id="rId12"/>
    <p:sldId id="2193" r:id="rId13"/>
    <p:sldId id="2178" r:id="rId14"/>
    <p:sldId id="2179" r:id="rId15"/>
    <p:sldId id="2180" r:id="rId16"/>
    <p:sldId id="2181" r:id="rId17"/>
    <p:sldId id="2182" r:id="rId18"/>
    <p:sldId id="2183" r:id="rId19"/>
    <p:sldId id="2184" r:id="rId20"/>
    <p:sldId id="2196" r:id="rId21"/>
    <p:sldId id="2186" r:id="rId22"/>
    <p:sldId id="2187" r:id="rId23"/>
    <p:sldId id="2197" r:id="rId24"/>
    <p:sldId id="2194" r:id="rId25"/>
    <p:sldId id="2195" r:id="rId26"/>
  </p:sldIdLst>
  <p:sldSz cx="12190095" cy="6859270"/>
  <p:notesSz cx="6858000" cy="9144000"/>
  <p:custDataLst>
    <p:tags r:id="rId31"/>
  </p:custDataLst>
  <p:defaultTextStyle>
    <a:defPPr>
      <a:defRPr lang="zh-CN"/>
    </a:defPPr>
    <a:lvl1pPr marL="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91" autoAdjust="0"/>
    <p:restoredTop sz="96429" autoAdjust="0"/>
  </p:normalViewPr>
  <p:slideViewPr>
    <p:cSldViewPr>
      <p:cViewPr varScale="1">
        <p:scale>
          <a:sx n="107" d="100"/>
          <a:sy n="107" d="100"/>
        </p:scale>
        <p:origin x="72" y="204"/>
      </p:cViewPr>
      <p:guideLst>
        <p:guide orient="horz" pos="2184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966" y="-102"/>
      </p:cViewPr>
      <p:guideLst>
        <p:guide orient="horz" pos="2912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1" Type="http://schemas.openxmlformats.org/officeDocument/2006/relationships/tags" Target="tags/tag47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handoutMaster" Target="handoutMasters/handoutMaster1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D594FB-2808-45A5-BDC8-80C0F481B27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5B4082-C5AE-46D0-A000-D929E8B2595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FAA0F-2349-45DA-9EBD-9D94C9A1CFA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F37086-15D0-443D-AF17-A3F21825C04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9570" name="幻灯片图像占位符 1"/>
          <p:cNvSpPr/>
          <p:nvPr>
            <p:ph type="sldImg"/>
            <p:custDataLst>
              <p:tags r:id="rId3"/>
            </p:custDataLst>
          </p:nvPr>
        </p:nvSpPr>
        <p:spPr/>
      </p:sp>
      <p:sp>
        <p:nvSpPr>
          <p:cNvPr id="109571" name="文本占位符 2"/>
          <p:cNvSpPr/>
          <p:nvPr>
            <p:ph type="body" idx="1"/>
            <p:custDataLst>
              <p:tags r:id="rId4"/>
            </p:custDataLst>
          </p:nvPr>
        </p:nvSpPr>
        <p:spPr/>
        <p:txBody>
          <a:bodyPr lIns="91440" tIns="45720" rIns="91440" bIns="45720" anchor="t" anchorCtr="0"/>
          <a:p>
            <a: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</a:pPr>
            <a:endParaRPr lang="zh-CN" altLang="en-US" sz="1200" u="none" baseline="0">
              <a:solidFill>
                <a:srgbClr val="000000"/>
              </a:solidFill>
              <a:effectLst/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9" Type="http://schemas.openxmlformats.org/officeDocument/2006/relationships/tags" Target="../tags/tag5.xml"/><Relationship Id="rId8" Type="http://schemas.openxmlformats.org/officeDocument/2006/relationships/tags" Target="../tags/tag4.xml"/><Relationship Id="rId7" Type="http://schemas.openxmlformats.org/officeDocument/2006/relationships/tags" Target="../tags/tag3.xml"/><Relationship Id="rId6" Type="http://schemas.openxmlformats.org/officeDocument/2006/relationships/image" Target="../media/image4.png"/><Relationship Id="rId5" Type="http://schemas.openxmlformats.org/officeDocument/2006/relationships/tags" Target="../tags/tag2.xml"/><Relationship Id="rId4" Type="http://schemas.openxmlformats.org/officeDocument/2006/relationships/image" Target="NULL" TargetMode="External"/><Relationship Id="rId3" Type="http://schemas.openxmlformats.org/officeDocument/2006/relationships/image" Target="../media/image3.pn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tags" Target="../tags/tag9.xml"/><Relationship Id="rId7" Type="http://schemas.openxmlformats.org/officeDocument/2006/relationships/tags" Target="../tags/tag8.xml"/><Relationship Id="rId6" Type="http://schemas.openxmlformats.org/officeDocument/2006/relationships/image" Target="../media/image4.png"/><Relationship Id="rId5" Type="http://schemas.openxmlformats.org/officeDocument/2006/relationships/tags" Target="../tags/tag7.xml"/><Relationship Id="rId4" Type="http://schemas.openxmlformats.org/officeDocument/2006/relationships/image" Target="NULL" TargetMode="External"/><Relationship Id="rId3" Type="http://schemas.openxmlformats.org/officeDocument/2006/relationships/image" Target="../media/image5.png"/><Relationship Id="rId2" Type="http://schemas.openxmlformats.org/officeDocument/2006/relationships/tags" Target="../tags/tag6.xml"/><Relationship Id="rId10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12190413" cy="6859588"/>
          </a:xfrm>
          <a:prstGeom prst="rect">
            <a:avLst/>
          </a:prstGeom>
          <a:solidFill>
            <a:srgbClr val="DBEEF4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269554"/>
            <a:ext cx="12190413" cy="5590034"/>
          </a:xfrm>
          <a:prstGeom prst="rect">
            <a:avLst/>
          </a:prstGeom>
          <a:solidFill>
            <a:srgbClr val="DBEEF4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629594"/>
            <a:ext cx="12190413" cy="5229994"/>
          </a:xfrm>
          <a:prstGeom prst="rect">
            <a:avLst/>
          </a:prstGeom>
          <a:solidFill>
            <a:srgbClr val="DBEEF4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989634"/>
            <a:ext cx="12190413" cy="4869954"/>
          </a:xfrm>
          <a:prstGeom prst="rect">
            <a:avLst/>
          </a:prstGeom>
          <a:solidFill>
            <a:srgbClr val="DBEEF4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2349674"/>
            <a:ext cx="12190413" cy="4509914"/>
          </a:xfrm>
          <a:prstGeom prst="rect">
            <a:avLst/>
          </a:prstGeom>
          <a:solidFill>
            <a:srgbClr val="DBEEF4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2709714"/>
            <a:ext cx="12190413" cy="4149874"/>
          </a:xfrm>
          <a:prstGeom prst="rect">
            <a:avLst/>
          </a:prstGeom>
          <a:solidFill>
            <a:srgbClr val="DBEEF4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3069754"/>
            <a:ext cx="12190413" cy="3789834"/>
          </a:xfrm>
          <a:prstGeom prst="rect">
            <a:avLst/>
          </a:prstGeom>
          <a:solidFill>
            <a:srgbClr val="DBEEF4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3429794"/>
            <a:ext cx="12190413" cy="3429794"/>
          </a:xfrm>
          <a:prstGeom prst="rect">
            <a:avLst/>
          </a:prstGeom>
          <a:solidFill>
            <a:srgbClr val="DBEEF4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3789834"/>
            <a:ext cx="12190413" cy="3069754"/>
          </a:xfrm>
          <a:prstGeom prst="rect">
            <a:avLst/>
          </a:prstGeom>
          <a:solidFill>
            <a:srgbClr val="DBEEF4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4149874"/>
            <a:ext cx="12190413" cy="2709714"/>
          </a:xfrm>
          <a:prstGeom prst="rect">
            <a:avLst/>
          </a:prstGeom>
          <a:solidFill>
            <a:srgbClr val="DBEEF4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4509914"/>
            <a:ext cx="12190413" cy="2349674"/>
          </a:xfrm>
          <a:prstGeom prst="rect">
            <a:avLst/>
          </a:prstGeom>
          <a:solidFill>
            <a:srgbClr val="DBEEF4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4869954"/>
            <a:ext cx="12190413" cy="1989634"/>
          </a:xfrm>
          <a:prstGeom prst="rect">
            <a:avLst/>
          </a:prstGeom>
          <a:solidFill>
            <a:srgbClr val="DBEEF4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5229994"/>
            <a:ext cx="12190413" cy="1629594"/>
          </a:xfrm>
          <a:prstGeom prst="rect">
            <a:avLst/>
          </a:prstGeom>
          <a:solidFill>
            <a:srgbClr val="DBEEF4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5590034"/>
            <a:ext cx="12190413" cy="1269554"/>
          </a:xfrm>
          <a:prstGeom prst="rect">
            <a:avLst/>
          </a:prstGeom>
          <a:solidFill>
            <a:srgbClr val="DBEEF4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5950074"/>
            <a:ext cx="12190413" cy="909514"/>
          </a:xfrm>
          <a:prstGeom prst="rect">
            <a:avLst/>
          </a:prstGeom>
          <a:solidFill>
            <a:srgbClr val="DBEEF4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0" y="6310114"/>
            <a:ext cx="12190413" cy="549474"/>
          </a:xfrm>
          <a:prstGeom prst="rect">
            <a:avLst/>
          </a:prstGeom>
          <a:solidFill>
            <a:srgbClr val="DBEEF4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01" r="2750"/>
          <a:stretch>
            <a:fillRect/>
          </a:stretch>
        </p:blipFill>
        <p:spPr>
          <a:xfrm>
            <a:off x="0" y="0"/>
            <a:ext cx="12190095" cy="685927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57" y="2130820"/>
            <a:ext cx="10361581" cy="147029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14" y="3886920"/>
            <a:ext cx="8533067" cy="175292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505" y="6357528"/>
            <a:ext cx="2844356" cy="365193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4949" y="6357528"/>
            <a:ext cx="3860197" cy="365193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6235" y="6357528"/>
            <a:ext cx="2844356" cy="365193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8" name="文本框 7"/>
          <p:cNvSpPr txBox="1"/>
          <p:nvPr userDrawn="1"/>
        </p:nvSpPr>
        <p:spPr>
          <a:xfrm>
            <a:off x="0" y="4197863"/>
            <a:ext cx="12190095" cy="583565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zh-CN" altLang="en-US" sz="3200"/>
          </a:p>
        </p:txBody>
      </p:sp>
      <p:pic>
        <p:nvPicPr>
          <p:cNvPr id="9" name="Picture 8" descr="91淘课logo"/>
          <p:cNvPicPr>
            <a:picLocks noChangeAspect="1" noChangeArrowheads="1"/>
          </p:cNvPicPr>
          <p:nvPr userDrawn="1"/>
        </p:nvPicPr>
        <p:blipFill>
          <a:blip r:embed="rId3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82818" y="6286077"/>
            <a:ext cx="941672" cy="528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05" y="274690"/>
            <a:ext cx="10971086" cy="114321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505" y="1600499"/>
            <a:ext cx="10971086" cy="452680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505" y="6357528"/>
            <a:ext cx="2844356" cy="365193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4949" y="6357528"/>
            <a:ext cx="3860197" cy="365193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6235" y="6357528"/>
            <a:ext cx="2844356" cy="365193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8" descr="91淘课logo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45887" y="6292237"/>
            <a:ext cx="907653" cy="509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54275" name="图片 12" descr="C:/Users/Lenovo/Desktop/file:/F:/Lets_Create/pic_temp/0_pic_quater_right_down.png"/>
          <p:cNvPicPr/>
          <p:nvPr>
            <p:custDataLst>
              <p:tags r:id="rId2"/>
            </p:custDataLst>
          </p:nvPr>
        </p:nvPicPr>
        <p:blipFill>
          <a:blip r:embed="rId3" r:link="rId4"/>
          <a:stretch>
            <a:fillRect/>
          </a:stretch>
        </p:blipFill>
        <p:spPr>
          <a:xfrm>
            <a:off x="114282" y="6063786"/>
            <a:ext cx="1047586" cy="72879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4276" name="图片 13" descr="C:/Users/Lenovo/Desktop/file:/F:/Lets_Create/pic_temp/1_pic_quater_left_down.png"/>
          <p:cNvPicPr/>
          <p:nvPr>
            <p:custDataLst>
              <p:tags r:id="rId5"/>
            </p:custDataLst>
          </p:nvPr>
        </p:nvPicPr>
        <p:blipFill>
          <a:blip r:embed="rId6" r:link="rId4"/>
          <a:stretch>
            <a:fillRect/>
          </a:stretch>
        </p:blipFill>
        <p:spPr>
          <a:xfrm>
            <a:off x="11209173" y="5654135"/>
            <a:ext cx="923781" cy="113844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669820" y="442995"/>
            <a:ext cx="10850454" cy="442994"/>
          </a:xfrm>
        </p:spPr>
        <p:txBody>
          <a:bodyPr/>
          <a:lstStyle/>
          <a:p>
            <a:pPr fontAlgn="auto"/>
            <a:r>
              <a:rPr kumimoji="0" lang="zh-CN" altLang="en-US" sz="2400" b="1" i="0" u="none" strike="noStrike" kern="1200" cap="none" spc="200" normalizeH="0" baseline="0" noProof="1">
                <a:uLnTx/>
                <a:uFillTx/>
              </a:rPr>
              <a:t>单击此处编辑母版标题样式</a:t>
            </a:r>
            <a:endParaRPr kumimoji="0" lang="zh-CN" altLang="en-US" sz="2400" b="1" i="0" u="none" strike="noStrike" kern="1200" cap="none" spc="200" normalizeH="0" baseline="0" noProof="1">
              <a:uLnTx/>
              <a:uFillTx/>
            </a:endParaRPr>
          </a:p>
        </p:txBody>
      </p:sp>
      <p:sp>
        <p:nvSpPr>
          <p:cNvPr id="54277" name="页脚占位符 3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4115745" y="6351176"/>
            <a:ext cx="3958606" cy="315972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 anchorCtr="0"/>
          <a:p>
            <a:pPr algn="ctr"/>
            <a:endParaRPr lang="zh-CN" altLang="en-US"/>
          </a:p>
        </p:txBody>
      </p:sp>
      <p:sp>
        <p:nvSpPr>
          <p:cNvPr id="54280" name="灯片编号占位符 4"/>
          <p:cNvSpPr>
            <a:spLocks noGrp="1"/>
          </p:cNvSpPr>
          <p:nvPr>
            <p:ph type="sldNum" sz="quarter" idx="4"/>
            <p:custDataLst>
              <p:tags r:id="rId8"/>
            </p:custDataLst>
          </p:nvPr>
        </p:nvSpPr>
        <p:spPr>
          <a:xfrm>
            <a:off x="8609255" y="6351176"/>
            <a:ext cx="2699916" cy="315972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 anchorCtr="0"/>
          <a:p>
            <a:pPr algn="r"/>
            <a:fld id="{9A0DB2DC-4C9A-4742-B13C-FB6460FD3503}" type="slidenum">
              <a:rPr lang="zh-CN" altLang="en-US"/>
            </a:fld>
            <a:endParaRPr lang="zh-CN" altLang="en-US"/>
          </a:p>
        </p:txBody>
      </p:sp>
      <p:sp>
        <p:nvSpPr>
          <p:cNvPr id="54281" name="日期占位符 2"/>
          <p:cNvSpPr>
            <a:spLocks noGrp="1"/>
          </p:cNvSpPr>
          <p:nvPr>
            <p:ph type="dt" sz="half" idx="2"/>
            <p:custDataLst>
              <p:tags r:id="rId9"/>
            </p:custDataLst>
          </p:nvPr>
        </p:nvSpPr>
        <p:spPr>
          <a:xfrm>
            <a:off x="879338" y="6351176"/>
            <a:ext cx="2699916" cy="315972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 anchorCtr="0"/>
          <a:p>
            <a:fld id="{BB962C8B-B14F-4D97-AF65-F5344CB8AC3E}" type="datetime1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58371" name="图片 16" descr="C:/Users/Lenovo/Desktop/file:/F:/Lets_Create/pic_temp/0_pic_quater_right_down.png"/>
          <p:cNvPicPr/>
          <p:nvPr>
            <p:custDataLst>
              <p:tags r:id="rId2"/>
            </p:custDataLst>
          </p:nvPr>
        </p:nvPicPr>
        <p:blipFill>
          <a:blip r:embed="rId3" r:link="rId4"/>
          <a:stretch>
            <a:fillRect/>
          </a:stretch>
        </p:blipFill>
        <p:spPr>
          <a:xfrm>
            <a:off x="95235" y="104794"/>
            <a:ext cx="1142821" cy="82247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8372" name="图片 17" descr="C:/Users/Lenovo/Desktop/file:/F:/Lets_Create/pic_temp/1_pic_quater_left_down.png"/>
          <p:cNvPicPr/>
          <p:nvPr>
            <p:custDataLst>
              <p:tags r:id="rId5"/>
            </p:custDataLst>
          </p:nvPr>
        </p:nvPicPr>
        <p:blipFill>
          <a:blip r:embed="rId6" r:link="rId4"/>
          <a:stretch>
            <a:fillRect/>
          </a:stretch>
        </p:blipFill>
        <p:spPr>
          <a:xfrm>
            <a:off x="11132985" y="104794"/>
            <a:ext cx="914257" cy="116861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8373" name="矩形 7"/>
          <p:cNvSpPr/>
          <p:nvPr>
            <p:custDataLst>
              <p:tags r:id="rId7"/>
            </p:custDataLst>
          </p:nvPr>
        </p:nvSpPr>
        <p:spPr>
          <a:xfrm>
            <a:off x="0" y="5030131"/>
            <a:ext cx="12190095" cy="1829139"/>
          </a:xfrm>
          <a:prstGeom prst="rect">
            <a:avLst/>
          </a:prstGeom>
          <a:solidFill>
            <a:srgbClr val="ECF9F9"/>
          </a:solidFill>
          <a:ln w="12700">
            <a:noFill/>
          </a:ln>
        </p:spPr>
        <p:txBody>
          <a:bodyPr wrap="square" anchor="ctr" anchorCtr="0"/>
          <a:p>
            <a:pPr marL="0" lv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</a:pPr>
            <a:endParaRPr lang="en-US" altLang="zh-CN">
              <a:solidFill>
                <a:srgbClr val="FFFFFF"/>
              </a:solidFill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4706" y="669724"/>
            <a:ext cx="10974685" cy="565305"/>
          </a:xfrm>
        </p:spPr>
        <p:txBody>
          <a:bodyPr anchor="ctr">
            <a:normAutofit/>
          </a:bodyPr>
          <a:lstStyle>
            <a:lvl1pPr algn="ctr">
              <a:defRPr sz="3200" baseline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fontAlgn="auto"/>
            <a:r>
              <a:rPr kumimoji="0" lang="zh-CN" altLang="en-US" sz="3200" b="1" i="0" u="none" strike="noStrike" kern="1200" cap="none" spc="200" normalizeH="0" baseline="0" noProof="1">
                <a:uLnTx/>
                <a:uFillTx/>
              </a:rPr>
              <a:t>单击此处编辑母版标题样式</a:t>
            </a:r>
            <a:endParaRPr kumimoji="0" lang="zh-CN" altLang="en-US" sz="3200" b="1" i="0" u="none" strike="noStrike" kern="1200" cap="none" spc="200" normalizeH="0" baseline="0" noProof="1">
              <a:uLnTx/>
              <a:uFillTx/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04742" y="1681511"/>
            <a:ext cx="10989083" cy="3211795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 fontAlgn="auto"/>
            <a:r>
              <a:rPr kumimoji="0" lang="zh-CN" altLang="en-US" sz="1600" b="0" i="0" u="none" strike="noStrike" kern="1200" cap="none" spc="150" normalizeH="0" baseline="0" noProof="1">
                <a:uLnTx/>
                <a:uFillTx/>
              </a:rPr>
              <a:t>单击此处编辑母版文本样式</a:t>
            </a:r>
            <a:endParaRPr kumimoji="0" lang="zh-CN" altLang="en-US" sz="1600" b="0" i="0" u="none" strike="noStrike" kern="1200" cap="none" spc="150" normalizeH="0" baseline="0" noProof="1">
              <a:uLnTx/>
              <a:uFillTx/>
            </a:endParaRPr>
          </a:p>
          <a:p>
            <a:pPr lvl="1" fontAlgn="auto"/>
            <a:r>
              <a:rPr kumimoji="0" lang="zh-CN" altLang="en-US" sz="1600" b="0" i="0" u="none" strike="noStrike" kern="1200" cap="none" spc="150" normalizeH="0" baseline="0" noProof="1">
                <a:uLnTx/>
                <a:uFillTx/>
              </a:rPr>
              <a:t>第二级</a:t>
            </a:r>
            <a:endParaRPr kumimoji="0" lang="zh-CN" altLang="en-US" sz="1600" b="0" i="0" u="none" strike="noStrike" kern="1200" cap="none" spc="150" normalizeH="0" baseline="0" noProof="1">
              <a:uLnTx/>
              <a:uFillTx/>
            </a:endParaRPr>
          </a:p>
          <a:p>
            <a:pPr lvl="2" fontAlgn="auto"/>
            <a:r>
              <a:rPr kumimoji="0" lang="zh-CN" altLang="en-US" sz="1600" b="0" i="0" u="none" strike="noStrike" kern="1200" cap="none" spc="150" normalizeH="0" baseline="0" noProof="1">
                <a:uLnTx/>
                <a:uFillTx/>
              </a:rPr>
              <a:t>第三级</a:t>
            </a:r>
            <a:endParaRPr kumimoji="0" lang="zh-CN" altLang="en-US" sz="1600" b="0" i="0" u="none" strike="noStrike" kern="1200" cap="none" spc="150" normalizeH="0" baseline="0" noProof="1">
              <a:uLnTx/>
              <a:uFillTx/>
            </a:endParaRPr>
          </a:p>
          <a:p>
            <a:pPr lvl="3" fontAlgn="auto"/>
            <a:r>
              <a:rPr kumimoji="0" lang="zh-CN" altLang="en-US" sz="1600" b="0" i="0" u="none" strike="noStrike" kern="1200" cap="none" spc="150" normalizeH="0" baseline="0" noProof="1">
                <a:uLnTx/>
                <a:uFillTx/>
              </a:rPr>
              <a:t>第四级</a:t>
            </a:r>
            <a:endParaRPr kumimoji="0" lang="zh-CN" altLang="en-US" sz="1600" b="0" i="0" u="none" strike="noStrike" kern="1200" cap="none" spc="150" normalizeH="0" baseline="0" noProof="1">
              <a:uLnTx/>
              <a:uFillTx/>
            </a:endParaRPr>
          </a:p>
          <a:p>
            <a:pPr lvl="4" fontAlgn="auto"/>
            <a:r>
              <a:rPr kumimoji="0" lang="zh-CN" altLang="en-US" sz="1600" b="0" i="0" u="none" strike="noStrike" kern="1200" cap="none" spc="150" normalizeH="0" baseline="0" noProof="1">
                <a:uLnTx/>
                <a:uFillTx/>
              </a:rPr>
              <a:t>第五级</a:t>
            </a:r>
            <a:endParaRPr kumimoji="0" lang="zh-CN" altLang="en-US" sz="1600" b="0" i="0" u="none" strike="noStrike" kern="1200" cap="none" spc="150" normalizeH="0" baseline="0" noProof="1">
              <a:uLnTx/>
              <a:uFillTx/>
            </a:endParaRP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</p:nvPr>
        </p:nvSpPr>
        <p:spPr>
          <a:xfrm>
            <a:off x="593907" y="5181359"/>
            <a:ext cx="10999881" cy="1011787"/>
          </a:xfrm>
        </p:spPr>
        <p:txBody>
          <a:bodyPr>
            <a:normAutofit/>
          </a:bodyPr>
          <a:lstStyle>
            <a:lvl1pPr marL="0" indent="0">
              <a:buNone/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 fontAlgn="auto"/>
            <a:r>
              <a:rPr kumimoji="0" lang="zh-CN" altLang="en-US" sz="1600" b="0" i="0" u="none" strike="noStrike" kern="1200" cap="none" spc="150" normalizeH="0" baseline="0" noProof="1">
                <a:uLnTx/>
                <a:uFillTx/>
              </a:rPr>
              <a:t>单击此处编辑母版文本样式</a:t>
            </a:r>
            <a:endParaRPr kumimoji="0" lang="zh-CN" altLang="en-US" sz="1600" b="0" i="0" u="none" strike="noStrike" kern="1200" cap="none" spc="150" normalizeH="0" baseline="0" noProof="1">
              <a:uLnTx/>
              <a:uFillTx/>
            </a:endParaRPr>
          </a:p>
        </p:txBody>
      </p:sp>
      <p:sp>
        <p:nvSpPr>
          <p:cNvPr id="58374" name="页脚占位符 3"/>
          <p:cNvSpPr>
            <a:spLocks noGrp="1"/>
          </p:cNvSpPr>
          <p:nvPr>
            <p:ph type="ftr" sz="quarter" idx="3"/>
            <p:custDataLst>
              <p:tags r:id="rId8"/>
            </p:custDataLst>
          </p:nvPr>
        </p:nvSpPr>
        <p:spPr>
          <a:xfrm>
            <a:off x="4115745" y="6351176"/>
            <a:ext cx="3958606" cy="315972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 anchorCtr="0"/>
          <a:p>
            <a:pPr algn="ctr"/>
            <a:endParaRPr lang="zh-CN" altLang="en-US"/>
          </a:p>
        </p:txBody>
      </p:sp>
      <p:sp>
        <p:nvSpPr>
          <p:cNvPr id="58377" name="灯片编号占位符 4"/>
          <p:cNvSpPr>
            <a:spLocks noGrp="1"/>
          </p:cNvSpPr>
          <p:nvPr>
            <p:ph type="sldNum" sz="quarter" idx="4"/>
            <p:custDataLst>
              <p:tags r:id="rId9"/>
            </p:custDataLst>
          </p:nvPr>
        </p:nvSpPr>
        <p:spPr>
          <a:xfrm>
            <a:off x="8609255" y="6351176"/>
            <a:ext cx="2699916" cy="315972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 anchorCtr="0"/>
          <a:p>
            <a:pPr algn="r"/>
            <a:fld id="{9A0DB2DC-4C9A-4742-B13C-FB6460FD3503}" type="slidenum">
              <a:rPr lang="zh-CN" altLang="en-US"/>
            </a:fld>
            <a:endParaRPr lang="zh-CN" altLang="en-US"/>
          </a:p>
        </p:txBody>
      </p:sp>
      <p:sp>
        <p:nvSpPr>
          <p:cNvPr id="58378" name="日期占位符 2"/>
          <p:cNvSpPr>
            <a:spLocks noGrp="1"/>
          </p:cNvSpPr>
          <p:nvPr>
            <p:ph type="dt" sz="half" idx="2"/>
            <p:custDataLst>
              <p:tags r:id="rId10"/>
            </p:custDataLst>
          </p:nvPr>
        </p:nvSpPr>
        <p:spPr>
          <a:xfrm>
            <a:off x="879338" y="6351176"/>
            <a:ext cx="2699916" cy="315972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 anchorCtr="0"/>
          <a:p>
            <a:fld id="{BB962C8B-B14F-4D97-AF65-F5344CB8AC3E}" type="datetime1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5" Type="http://schemas.openxmlformats.org/officeDocument/2006/relationships/theme" Target="../theme/theme1.xml"/><Relationship Id="rId24" Type="http://schemas.openxmlformats.org/officeDocument/2006/relationships/image" Target="../media/image6.png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</p:sldLayoutIdLst>
  <p:transition/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0.xml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9.emf"/><Relationship Id="rId3" Type="http://schemas.openxmlformats.org/officeDocument/2006/relationships/package" Target="../embeddings/Document2.docx"/><Relationship Id="rId2" Type="http://schemas.openxmlformats.org/officeDocument/2006/relationships/image" Target="../media/image8.emf"/><Relationship Id="rId1" Type="http://schemas.openxmlformats.org/officeDocument/2006/relationships/package" Target="../embeddings/Document1.docx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20.xml"/><Relationship Id="rId8" Type="http://schemas.openxmlformats.org/officeDocument/2006/relationships/tags" Target="../tags/tag19.xml"/><Relationship Id="rId7" Type="http://schemas.openxmlformats.org/officeDocument/2006/relationships/tags" Target="../tags/tag18.xml"/><Relationship Id="rId6" Type="http://schemas.openxmlformats.org/officeDocument/2006/relationships/tags" Target="../tags/tag17.xml"/><Relationship Id="rId5" Type="http://schemas.openxmlformats.org/officeDocument/2006/relationships/tags" Target="../tags/tag16.xml"/><Relationship Id="rId4" Type="http://schemas.openxmlformats.org/officeDocument/2006/relationships/tags" Target="../tags/tag15.xml"/><Relationship Id="rId31" Type="http://schemas.openxmlformats.org/officeDocument/2006/relationships/slideLayout" Target="../slideLayouts/slideLayout23.xml"/><Relationship Id="rId30" Type="http://schemas.openxmlformats.org/officeDocument/2006/relationships/tags" Target="../tags/tag40.xml"/><Relationship Id="rId3" Type="http://schemas.openxmlformats.org/officeDocument/2006/relationships/tags" Target="../tags/tag14.xml"/><Relationship Id="rId29" Type="http://schemas.openxmlformats.org/officeDocument/2006/relationships/tags" Target="../tags/tag39.xml"/><Relationship Id="rId28" Type="http://schemas.openxmlformats.org/officeDocument/2006/relationships/image" Target="../media/image10.emf"/><Relationship Id="rId27" Type="http://schemas.openxmlformats.org/officeDocument/2006/relationships/tags" Target="../tags/tag38.xml"/><Relationship Id="rId26" Type="http://schemas.openxmlformats.org/officeDocument/2006/relationships/tags" Target="../tags/tag37.xml"/><Relationship Id="rId25" Type="http://schemas.openxmlformats.org/officeDocument/2006/relationships/tags" Target="../tags/tag36.xml"/><Relationship Id="rId24" Type="http://schemas.openxmlformats.org/officeDocument/2006/relationships/tags" Target="../tags/tag35.xml"/><Relationship Id="rId23" Type="http://schemas.openxmlformats.org/officeDocument/2006/relationships/tags" Target="../tags/tag34.xml"/><Relationship Id="rId22" Type="http://schemas.openxmlformats.org/officeDocument/2006/relationships/tags" Target="../tags/tag33.xml"/><Relationship Id="rId21" Type="http://schemas.openxmlformats.org/officeDocument/2006/relationships/tags" Target="../tags/tag32.xml"/><Relationship Id="rId20" Type="http://schemas.openxmlformats.org/officeDocument/2006/relationships/tags" Target="../tags/tag31.xml"/><Relationship Id="rId2" Type="http://schemas.openxmlformats.org/officeDocument/2006/relationships/tags" Target="../tags/tag13.xml"/><Relationship Id="rId19" Type="http://schemas.openxmlformats.org/officeDocument/2006/relationships/tags" Target="../tags/tag30.xml"/><Relationship Id="rId18" Type="http://schemas.openxmlformats.org/officeDocument/2006/relationships/tags" Target="../tags/tag29.xml"/><Relationship Id="rId17" Type="http://schemas.openxmlformats.org/officeDocument/2006/relationships/tags" Target="../tags/tag28.xml"/><Relationship Id="rId16" Type="http://schemas.openxmlformats.org/officeDocument/2006/relationships/tags" Target="../tags/tag27.xml"/><Relationship Id="rId15" Type="http://schemas.openxmlformats.org/officeDocument/2006/relationships/tags" Target="../tags/tag26.xml"/><Relationship Id="rId14" Type="http://schemas.openxmlformats.org/officeDocument/2006/relationships/tags" Target="../tags/tag25.xml"/><Relationship Id="rId13" Type="http://schemas.openxmlformats.org/officeDocument/2006/relationships/tags" Target="../tags/tag24.xml"/><Relationship Id="rId12" Type="http://schemas.openxmlformats.org/officeDocument/2006/relationships/tags" Target="../tags/tag23.xml"/><Relationship Id="rId11" Type="http://schemas.openxmlformats.org/officeDocument/2006/relationships/tags" Target="../tags/tag22.xml"/><Relationship Id="rId10" Type="http://schemas.openxmlformats.org/officeDocument/2006/relationships/tags" Target="../tags/tag21.xml"/><Relationship Id="rId1" Type="http://schemas.openxmlformats.org/officeDocument/2006/relationships/tags" Target="../tags/tag12.xml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2.xml"/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tags" Target="../tags/tag4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1.png"/><Relationship Id="rId1" Type="http://schemas.openxmlformats.org/officeDocument/2006/relationships/tags" Target="../tags/tag4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0.xml"/><Relationship Id="rId1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0.xml"/><Relationship Id="rId1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0.xml"/><Relationship Id="rId1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0.xml"/><Relationship Id="rId1" Type="http://schemas.openxmlformats.org/officeDocument/2006/relationships/image" Target="../media/image15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20.xml"/><Relationship Id="rId3" Type="http://schemas.openxmlformats.org/officeDocument/2006/relationships/image" Target="../media/image18.png"/><Relationship Id="rId2" Type="http://schemas.openxmlformats.org/officeDocument/2006/relationships/image" Target="../media/image17.emf"/><Relationship Id="rId1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3431185" y="2663091"/>
            <a:ext cx="6784198" cy="153272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30000"/>
              </a:lnSpc>
              <a:tabLst>
                <a:tab pos="2250440" algn="l"/>
              </a:tabLst>
            </a:pPr>
            <a:r>
              <a:rPr lang="zh-CN" altLang="zh-CN" sz="3600" b="1">
                <a:solidFill>
                  <a:srgbClr val="04449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3600" b="1">
                <a:solidFill>
                  <a:srgbClr val="04449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3600" b="1">
                <a:solidFill>
                  <a:srgbClr val="04449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课时　化学反应的限度　</a:t>
            </a:r>
            <a:endParaRPr lang="en-US" altLang="zh-CN" sz="3600" b="1" smtClean="0">
              <a:solidFill>
                <a:srgbClr val="04449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  <a:tabLst>
                <a:tab pos="2250440" algn="l"/>
              </a:tabLst>
            </a:pPr>
            <a:r>
              <a:rPr lang="zh-CN" altLang="en-US" sz="3600" b="1">
                <a:solidFill>
                  <a:srgbClr val="04449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</a:t>
            </a:r>
            <a:r>
              <a:rPr lang="zh-CN" altLang="en-US" sz="3600" b="1" smtClean="0">
                <a:solidFill>
                  <a:srgbClr val="04449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　　  </a:t>
            </a:r>
            <a:r>
              <a:rPr lang="zh-CN" altLang="zh-CN" sz="3600" b="1" smtClean="0">
                <a:solidFill>
                  <a:srgbClr val="04449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化学反应</a:t>
            </a:r>
            <a:r>
              <a:rPr lang="zh-CN" altLang="zh-CN" sz="3600" b="1">
                <a:solidFill>
                  <a:srgbClr val="04449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条件的控制</a:t>
            </a:r>
            <a:endParaRPr lang="zh-CN" altLang="zh-CN" sz="3600" b="1">
              <a:solidFill>
                <a:srgbClr val="04449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926994" y="1773729"/>
            <a:ext cx="5112568" cy="4644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CN" altLang="en-US" sz="180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第六章</a:t>
            </a:r>
            <a:r>
              <a:rPr lang="zh-CN" altLang="zh-CN" sz="180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lang="zh-CN" altLang="en-US" sz="1800" smtClean="0">
                <a:solidFill>
                  <a:srgbClr val="04449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第二节</a:t>
            </a:r>
            <a:r>
              <a:rPr lang="zh-CN" altLang="en-US" sz="1800">
                <a:solidFill>
                  <a:srgbClr val="04449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</a:t>
            </a:r>
            <a:r>
              <a:rPr lang="zh-CN" altLang="en-US" sz="1800" smtClean="0">
                <a:solidFill>
                  <a:srgbClr val="04449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化学反应的速率与限度</a:t>
            </a:r>
            <a:endParaRPr lang="zh-CN" altLang="en-US" sz="1800">
              <a:solidFill>
                <a:srgbClr val="04449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任意多边形 2"/>
          <p:cNvSpPr/>
          <p:nvPr/>
        </p:nvSpPr>
        <p:spPr>
          <a:xfrm rot="5400000" flipV="1">
            <a:off x="550466" y="1917803"/>
            <a:ext cx="4576893" cy="4576893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rgbClr val="40B4DD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/>
          <a:lstStyle/>
          <a:p>
            <a:pPr algn="ctr"/>
            <a:endParaRPr lang="zh-CN" altLang="en-US" sz="4800">
              <a:solidFill>
                <a:prstClr val="white"/>
              </a:solidFill>
              <a:latin typeface="迷你简菱心" panose="02010609000101010101" pitchFamily="49" charset="-122"/>
              <a:ea typeface="迷你简菱心" panose="0201060900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本节课学习目标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/>
              <a:t>1.</a:t>
            </a:r>
            <a:r>
              <a:rPr lang="zh-CN" altLang="en-US"/>
              <a:t>了解可逆反应的概念及特征。</a:t>
            </a:r>
            <a:endParaRPr lang="zh-CN" altLang="en-US"/>
          </a:p>
          <a:p>
            <a:r>
              <a:rPr lang="en-US" altLang="zh-CN"/>
              <a:t>2.</a:t>
            </a:r>
            <a:r>
              <a:rPr lang="zh-CN" altLang="en-US"/>
              <a:t>理解化学平衡概念及特征。</a:t>
            </a:r>
            <a:endParaRPr lang="zh-CN" altLang="en-US"/>
          </a:p>
          <a:p>
            <a:r>
              <a:rPr lang="en-US" altLang="zh-CN"/>
              <a:t>3.</a:t>
            </a:r>
            <a:r>
              <a:rPr lang="zh-CN" altLang="en-US"/>
              <a:t>能够判断一个化学反应是否处于平衡状态。</a:t>
            </a:r>
            <a:endParaRPr lang="zh-CN" altLang="en-US"/>
          </a:p>
          <a:p>
            <a:r>
              <a:rPr lang="en-US" altLang="zh-CN"/>
              <a:t>4.</a:t>
            </a:r>
            <a:r>
              <a:rPr lang="zh-CN" altLang="en-US"/>
              <a:t>知道条件改变时化学平衡可能会发生移动。</a:t>
            </a:r>
            <a:endParaRPr lang="zh-CN" altLang="en-US"/>
          </a:p>
          <a:p>
            <a:r>
              <a:rPr lang="en-US" altLang="zh-CN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5.</a:t>
            </a:r>
            <a:r>
              <a:rPr lang="zh-CN" altLang="zh-CN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了解控制反应条件在生产、生活和科学研究中的作用。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016976" y="981981"/>
            <a:ext cx="234826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思考与交流：</a:t>
            </a:r>
            <a:endParaRPr lang="zh-CN" altLang="en-US" sz="2800">
              <a:solidFill>
                <a:srgbClr val="0070C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1016976" y="1503431"/>
            <a:ext cx="10090275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SzTx/>
            </a:pPr>
            <a:r>
              <a:rPr lang="zh-CN" altLang="en-US" sz="280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个化学反应在实际进行时，反应物能否完全转变为生成物？</a:t>
            </a:r>
            <a:endParaRPr lang="zh-CN" altLang="en-US" sz="2800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434466" y="1334712"/>
            <a:ext cx="7769768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4" tIns="45717" rIns="91434" bIns="4571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炼制</a:t>
            </a:r>
            <a:r>
              <a:rPr lang="en-US" altLang="zh-CN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 t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生铁所需要的焦炭的实际用量，远高于按照化学方程式计算所需用量，且从高炉炉顶出来的气体中含有没有利用的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CO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气体。</a:t>
            </a:r>
            <a:endParaRPr lang="zh-CN" altLang="en-US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4" name="Picture 4" descr="2-19 炼铁高炉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63"/>
          <a:stretch>
            <a:fillRect/>
          </a:stretch>
        </p:blipFill>
        <p:spPr bwMode="auto">
          <a:xfrm>
            <a:off x="7607567" y="998709"/>
            <a:ext cx="3945508" cy="5227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622343" y="3933696"/>
            <a:ext cx="6226810" cy="7359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1434" tIns="45717" rIns="91434" bIns="45717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要解开这个谜底，必须得学习可逆反应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22006" y="261371"/>
            <a:ext cx="10090275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SzTx/>
            </a:pPr>
            <a:r>
              <a:rPr lang="zh-CN" altLang="en-US" sz="280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个化学反应在实际进行时，反应物能否完全转变为生成物？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990235" y="884271"/>
            <a:ext cx="425990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一、可逆反应</a:t>
            </a:r>
            <a:endParaRPr lang="zh-CN" altLang="en-US" sz="2800">
              <a:solidFill>
                <a:srgbClr val="0070C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820539" y="1452628"/>
            <a:ext cx="10802200" cy="1383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R="0" lvl="0" algn="l" defTabSz="914400" rtl="0" eaLnBrk="1" fontAlgn="base" latinLnBrk="0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defRPr/>
            </a:pPr>
            <a:r>
              <a:rPr kumimoji="1" lang="en-US" altLang="zh-CN" sz="280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1.</a:t>
            </a:r>
            <a:r>
              <a:rPr kumimoji="1" lang="zh-CN" altLang="en-US" sz="280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概念</a:t>
            </a:r>
            <a:r>
              <a:rPr kumimoji="1" lang="zh-CN" altLang="en-US" sz="2800">
                <a:solidFill>
                  <a:schemeClr val="tx2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kumimoji="1" lang="zh-CN" altLang="en-US" sz="28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在同一条件下既能向正反应方向进行，又能向逆反应方向进行的反应。</a:t>
            </a:r>
            <a:endParaRPr kumimoji="1" lang="en-US" altLang="zh-CN" sz="28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0" name="Text Box 15"/>
          <p:cNvSpPr txBox="1">
            <a:spLocks noChangeArrowheads="1"/>
          </p:cNvSpPr>
          <p:nvPr/>
        </p:nvSpPr>
        <p:spPr bwMode="auto">
          <a:xfrm>
            <a:off x="830265" y="2862286"/>
            <a:ext cx="3827529" cy="735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4" tIns="45717" rIns="91434" bIns="4571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>
                <a:highlight>
                  <a:srgbClr val="FFFF00"/>
                </a:highligh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典型的可逆反应有</a:t>
            </a:r>
            <a:r>
              <a:rPr lang="en-US" altLang="zh-CN" sz="2800">
                <a:highlight>
                  <a:srgbClr val="FFFF00"/>
                </a:highligh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:</a:t>
            </a:r>
            <a:endParaRPr lang="en-US" altLang="zh-CN" sz="2800">
              <a:highlight>
                <a:srgbClr val="FFFF00"/>
              </a:highlight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900770" y="3752570"/>
            <a:ext cx="7733372" cy="1751080"/>
            <a:chOff x="2085893" y="4073000"/>
            <a:chExt cx="7734581" cy="1751354"/>
          </a:xfrm>
        </p:grpSpPr>
        <p:grpSp>
          <p:nvGrpSpPr>
            <p:cNvPr id="2" name="组合 1"/>
            <p:cNvGrpSpPr/>
            <p:nvPr/>
          </p:nvGrpSpPr>
          <p:grpSpPr>
            <a:xfrm>
              <a:off x="2085893" y="4185347"/>
              <a:ext cx="7734581" cy="1639007"/>
              <a:chOff x="313911" y="4585972"/>
              <a:chExt cx="7734581" cy="1639007"/>
            </a:xfrm>
          </p:grpSpPr>
          <p:grpSp>
            <p:nvGrpSpPr>
              <p:cNvPr id="21" name="Group 16"/>
              <p:cNvGrpSpPr/>
              <p:nvPr/>
            </p:nvGrpSpPr>
            <p:grpSpPr>
              <a:xfrm>
                <a:off x="441457" y="4585972"/>
                <a:ext cx="3691578" cy="895922"/>
                <a:chOff x="1379" y="1330"/>
                <a:chExt cx="2325" cy="416"/>
              </a:xfrm>
            </p:grpSpPr>
            <p:grpSp>
              <p:nvGrpSpPr>
                <p:cNvPr id="22" name="Group 17"/>
                <p:cNvGrpSpPr/>
                <p:nvPr/>
              </p:nvGrpSpPr>
              <p:grpSpPr>
                <a:xfrm>
                  <a:off x="1379" y="1330"/>
                  <a:ext cx="2325" cy="342"/>
                  <a:chOff x="1249" y="805"/>
                  <a:chExt cx="2325" cy="342"/>
                </a:xfrm>
              </p:grpSpPr>
              <p:sp>
                <p:nvSpPr>
                  <p:cNvPr id="25" name="Text Box 1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249" y="805"/>
                    <a:ext cx="2325" cy="342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squar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>
                      <a:lnSpc>
                        <a:spcPct val="150000"/>
                      </a:lnSpc>
                      <a:spcBef>
                        <a:spcPct val="50000"/>
                      </a:spcBef>
                    </a:pPr>
                    <a:r>
                      <a:rPr lang="en-US" altLang="zh-CN" sz="2800" smtClean="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a:t>N</a:t>
                    </a:r>
                    <a:r>
                      <a:rPr lang="en-US" altLang="zh-CN" sz="2800" baseline="-25000" smtClean="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a:t>2</a:t>
                    </a:r>
                    <a:r>
                      <a:rPr lang="en-US" altLang="zh-CN" sz="2800" smtClean="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a:t>+3H</a:t>
                    </a:r>
                    <a:r>
                      <a:rPr lang="en-US" altLang="zh-CN" sz="2800" baseline="-25000" smtClean="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a:t>2  </a:t>
                    </a:r>
                    <a:r>
                      <a:rPr lang="en-US" altLang="zh-CN" sz="2800" smtClean="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a:t>             2NH</a:t>
                    </a:r>
                    <a:r>
                      <a:rPr lang="en-US" altLang="zh-CN" sz="2800" baseline="-25000" smtClean="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a:t>3</a:t>
                    </a:r>
                    <a:endParaRPr lang="en-US" altLang="zh-CN" sz="2800" baseline="-25000">
                      <a:latin typeface="Times New Roman" panose="02020603050405020304" pitchFamily="18" charset="0"/>
                      <a:ea typeface="微软雅黑" panose="020B0503020204020204" pitchFamily="34" charset="-122"/>
                      <a:cs typeface="Times New Roman" panose="02020603050405020304" pitchFamily="18" charset="0"/>
                    </a:endParaRPr>
                  </a:p>
                </p:txBody>
              </p:sp>
              <p:grpSp>
                <p:nvGrpSpPr>
                  <p:cNvPr id="26" name="Group 19"/>
                  <p:cNvGrpSpPr/>
                  <p:nvPr/>
                </p:nvGrpSpPr>
                <p:grpSpPr>
                  <a:xfrm>
                    <a:off x="2064" y="950"/>
                    <a:ext cx="576" cy="123"/>
                    <a:chOff x="1968" y="3254"/>
                    <a:chExt cx="240" cy="123"/>
                  </a:xfrm>
                </p:grpSpPr>
                <p:grpSp>
                  <p:nvGrpSpPr>
                    <p:cNvPr id="27" name="Group 20"/>
                    <p:cNvGrpSpPr/>
                    <p:nvPr/>
                  </p:nvGrpSpPr>
                  <p:grpSpPr>
                    <a:xfrm>
                      <a:off x="1968" y="3302"/>
                      <a:ext cx="240" cy="29"/>
                      <a:chOff x="1968" y="3302"/>
                      <a:chExt cx="240" cy="29"/>
                    </a:xfrm>
                  </p:grpSpPr>
                  <p:sp>
                    <p:nvSpPr>
                      <p:cNvPr id="30" name="Line 21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968" y="3302"/>
                        <a:ext cx="240" cy="0"/>
                      </a:xfrm>
                      <a:prstGeom prst="line">
                        <a:avLst/>
                      </a:prstGeom>
                      <a:noFill/>
                      <a:ln w="19050">
                        <a:solidFill>
                          <a:schemeClr val="tx1"/>
                        </a:solidFill>
                        <a:rou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pPr>
                          <a:lnSpc>
                            <a:spcPct val="150000"/>
                          </a:lnSpc>
                        </a:pPr>
                        <a:endParaRPr lang="zh-CN" altLang="en-US" sz="2800"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endParaRPr>
                      </a:p>
                    </p:txBody>
                  </p:sp>
                  <p:sp>
                    <p:nvSpPr>
                      <p:cNvPr id="31" name="Line 22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968" y="3331"/>
                        <a:ext cx="240" cy="0"/>
                      </a:xfrm>
                      <a:prstGeom prst="line">
                        <a:avLst/>
                      </a:prstGeom>
                      <a:noFill/>
                      <a:ln w="19050">
                        <a:solidFill>
                          <a:schemeClr val="tx1"/>
                        </a:solidFill>
                        <a:rou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pPr>
                          <a:lnSpc>
                            <a:spcPct val="150000"/>
                          </a:lnSpc>
                        </a:pPr>
                        <a:endParaRPr lang="zh-CN" altLang="en-US" sz="2800"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endParaRPr>
                      </a:p>
                    </p:txBody>
                  </p:sp>
                </p:grpSp>
                <p:sp>
                  <p:nvSpPr>
                    <p:cNvPr id="28" name="Line 23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2160" y="3254"/>
                      <a:ext cx="48" cy="48"/>
                    </a:xfrm>
                    <a:prstGeom prst="line">
                      <a:avLst/>
                    </a:prstGeom>
                    <a:noFill/>
                    <a:ln w="19050">
                      <a:solidFill>
                        <a:schemeClr val="tx1"/>
                      </a:solidFill>
                      <a:rou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CN" altLang="en-US" sz="280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29" name="Line 2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68" y="3329"/>
                      <a:ext cx="48" cy="48"/>
                    </a:xfrm>
                    <a:prstGeom prst="line">
                      <a:avLst/>
                    </a:prstGeom>
                    <a:noFill/>
                    <a:ln w="19050">
                      <a:solidFill>
                        <a:schemeClr val="tx1"/>
                      </a:solidFill>
                      <a:rou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CN" altLang="en-US" sz="280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p:txBody>
                </p:sp>
              </p:grpSp>
            </p:grpSp>
            <p:sp>
              <p:nvSpPr>
                <p:cNvPr id="23" name="Text Box 25"/>
                <p:cNvSpPr txBox="1">
                  <a:spLocks noChangeArrowheads="1"/>
                </p:cNvSpPr>
                <p:nvPr/>
              </p:nvSpPr>
              <p:spPr bwMode="auto">
                <a:xfrm>
                  <a:off x="2258" y="1489"/>
                  <a:ext cx="624" cy="25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lnSpc>
                      <a:spcPct val="150000"/>
                    </a:lnSpc>
                    <a:spcBef>
                      <a:spcPct val="50000"/>
                    </a:spcBef>
                  </a:pPr>
                  <a:r>
                    <a:rPr lang="zh-CN" altLang="en-US" sz="2000">
                      <a:latin typeface="Times New Roman" panose="02020603050405020304" pitchFamily="18" charset="0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催化剂</a:t>
                  </a:r>
                  <a:endParaRPr lang="zh-CN" altLang="en-US" sz="200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32" name="Group 27"/>
              <p:cNvGrpSpPr/>
              <p:nvPr/>
            </p:nvGrpSpPr>
            <p:grpSpPr>
              <a:xfrm>
                <a:off x="3780551" y="4588598"/>
                <a:ext cx="4267941" cy="793933"/>
                <a:chOff x="1091" y="1588"/>
                <a:chExt cx="2688" cy="500"/>
              </a:xfrm>
            </p:grpSpPr>
            <p:grpSp>
              <p:nvGrpSpPr>
                <p:cNvPr id="33" name="Group 28"/>
                <p:cNvGrpSpPr/>
                <p:nvPr/>
              </p:nvGrpSpPr>
              <p:grpSpPr>
                <a:xfrm>
                  <a:off x="1091" y="1624"/>
                  <a:ext cx="2688" cy="464"/>
                  <a:chOff x="1091" y="1624"/>
                  <a:chExt cx="2688" cy="464"/>
                </a:xfrm>
              </p:grpSpPr>
              <p:sp>
                <p:nvSpPr>
                  <p:cNvPr id="36" name="Text Box 2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091" y="1624"/>
                    <a:ext cx="2688" cy="46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>
                      <a:lnSpc>
                        <a:spcPct val="150000"/>
                      </a:lnSpc>
                      <a:spcBef>
                        <a:spcPct val="50000"/>
                      </a:spcBef>
                    </a:pPr>
                    <a:r>
                      <a:rPr lang="en-US" altLang="zh-CN" sz="280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a:t>2SO</a:t>
                    </a:r>
                    <a:r>
                      <a:rPr lang="en-US" altLang="zh-CN" sz="2800" baseline="-2500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a:t>2</a:t>
                    </a:r>
                    <a:r>
                      <a:rPr lang="en-US" altLang="zh-CN" sz="280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a:t>+O</a:t>
                    </a:r>
                    <a:r>
                      <a:rPr lang="en-US" altLang="zh-CN" sz="2800" baseline="-2500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a:t>2 </a:t>
                    </a:r>
                    <a:r>
                      <a:rPr lang="en-US" altLang="zh-CN" sz="280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a:t>           2SO</a:t>
                    </a:r>
                    <a:r>
                      <a:rPr lang="en-US" altLang="zh-CN" sz="2800" baseline="-2500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a:t>3</a:t>
                    </a:r>
                    <a:endParaRPr lang="en-US" altLang="zh-CN" sz="2800" baseline="-25000">
                      <a:latin typeface="Times New Roman" panose="02020603050405020304" pitchFamily="18" charset="0"/>
                      <a:ea typeface="微软雅黑" panose="020B0503020204020204" pitchFamily="34" charset="-122"/>
                      <a:cs typeface="Times New Roman" panose="02020603050405020304" pitchFamily="18" charset="0"/>
                    </a:endParaRPr>
                  </a:p>
                </p:txBody>
              </p:sp>
              <p:grpSp>
                <p:nvGrpSpPr>
                  <p:cNvPr id="37" name="Group 30"/>
                  <p:cNvGrpSpPr/>
                  <p:nvPr/>
                </p:nvGrpSpPr>
                <p:grpSpPr>
                  <a:xfrm>
                    <a:off x="2064" y="1824"/>
                    <a:ext cx="576" cy="144"/>
                    <a:chOff x="1968" y="3312"/>
                    <a:chExt cx="240" cy="144"/>
                  </a:xfrm>
                </p:grpSpPr>
                <p:grpSp>
                  <p:nvGrpSpPr>
                    <p:cNvPr id="38" name="Group 31"/>
                    <p:cNvGrpSpPr/>
                    <p:nvPr/>
                  </p:nvGrpSpPr>
                  <p:grpSpPr>
                    <a:xfrm>
                      <a:off x="1968" y="3360"/>
                      <a:ext cx="240" cy="48"/>
                      <a:chOff x="1968" y="3360"/>
                      <a:chExt cx="240" cy="48"/>
                    </a:xfrm>
                  </p:grpSpPr>
                  <p:sp>
                    <p:nvSpPr>
                      <p:cNvPr id="41" name="Line 32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968" y="3360"/>
                        <a:ext cx="240" cy="0"/>
                      </a:xfrm>
                      <a:prstGeom prst="line">
                        <a:avLst/>
                      </a:prstGeom>
                      <a:noFill/>
                      <a:ln w="19050">
                        <a:solidFill>
                          <a:schemeClr val="tx1"/>
                        </a:solidFill>
                        <a:rou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pPr>
                          <a:lnSpc>
                            <a:spcPct val="150000"/>
                          </a:lnSpc>
                        </a:pPr>
                        <a:endParaRPr lang="zh-CN" altLang="en-US" sz="2800"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endParaRPr>
                      </a:p>
                    </p:txBody>
                  </p:sp>
                  <p:sp>
                    <p:nvSpPr>
                      <p:cNvPr id="42" name="Line 33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968" y="3408"/>
                        <a:ext cx="240" cy="0"/>
                      </a:xfrm>
                      <a:prstGeom prst="line">
                        <a:avLst/>
                      </a:prstGeom>
                      <a:noFill/>
                      <a:ln w="19050">
                        <a:solidFill>
                          <a:schemeClr val="tx1"/>
                        </a:solidFill>
                        <a:rou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pPr>
                          <a:lnSpc>
                            <a:spcPct val="150000"/>
                          </a:lnSpc>
                        </a:pPr>
                        <a:endParaRPr lang="zh-CN" altLang="en-US" sz="2800"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endParaRPr>
                      </a:p>
                    </p:txBody>
                  </p:sp>
                </p:grpSp>
                <p:sp>
                  <p:nvSpPr>
                    <p:cNvPr id="39" name="Line 34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2160" y="3312"/>
                      <a:ext cx="48" cy="48"/>
                    </a:xfrm>
                    <a:prstGeom prst="line">
                      <a:avLst/>
                    </a:prstGeom>
                    <a:noFill/>
                    <a:ln w="19050">
                      <a:solidFill>
                        <a:schemeClr val="tx1"/>
                      </a:solidFill>
                      <a:rou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CN" altLang="en-US" sz="280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40" name="Line 3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68" y="3408"/>
                      <a:ext cx="48" cy="48"/>
                    </a:xfrm>
                    <a:prstGeom prst="line">
                      <a:avLst/>
                    </a:prstGeom>
                    <a:noFill/>
                    <a:ln w="19050">
                      <a:solidFill>
                        <a:schemeClr val="tx1"/>
                      </a:solidFill>
                      <a:rou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CN" altLang="en-US" sz="280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p:txBody>
                </p:sp>
              </p:grpSp>
            </p:grpSp>
            <p:sp>
              <p:nvSpPr>
                <p:cNvPr id="34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1969" y="1588"/>
                  <a:ext cx="705" cy="34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lnSpc>
                      <a:spcPct val="150000"/>
                    </a:lnSpc>
                    <a:spcBef>
                      <a:spcPct val="50000"/>
                    </a:spcBef>
                  </a:pPr>
                  <a:r>
                    <a:rPr lang="zh-CN" altLang="en-US" sz="2000">
                      <a:latin typeface="Times New Roman" panose="02020603050405020304" pitchFamily="18" charset="0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催化剂</a:t>
                  </a:r>
                  <a:endParaRPr lang="zh-CN" altLang="en-US" sz="200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43" name="Group 38"/>
              <p:cNvGrpSpPr/>
              <p:nvPr/>
            </p:nvGrpSpPr>
            <p:grpSpPr>
              <a:xfrm>
                <a:off x="313911" y="5488208"/>
                <a:ext cx="3521685" cy="736771"/>
                <a:chOff x="1077" y="3318"/>
                <a:chExt cx="2812" cy="464"/>
              </a:xfrm>
            </p:grpSpPr>
            <p:grpSp>
              <p:nvGrpSpPr>
                <p:cNvPr id="44" name="Group 39"/>
                <p:cNvGrpSpPr/>
                <p:nvPr/>
              </p:nvGrpSpPr>
              <p:grpSpPr>
                <a:xfrm>
                  <a:off x="1077" y="3318"/>
                  <a:ext cx="2812" cy="464"/>
                  <a:chOff x="1125" y="2406"/>
                  <a:chExt cx="2812" cy="464"/>
                </a:xfrm>
              </p:grpSpPr>
              <p:sp>
                <p:nvSpPr>
                  <p:cNvPr id="47" name="Text Box 4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125" y="2406"/>
                    <a:ext cx="2812" cy="46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>
                      <a:lnSpc>
                        <a:spcPct val="150000"/>
                      </a:lnSpc>
                      <a:spcBef>
                        <a:spcPct val="50000"/>
                      </a:spcBef>
                    </a:pPr>
                    <a:r>
                      <a:rPr lang="en-US" altLang="zh-CN" sz="280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a:t> SO</a:t>
                    </a:r>
                    <a:r>
                      <a:rPr lang="en-US" altLang="zh-CN" sz="2800" baseline="-2500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a:t>2</a:t>
                    </a:r>
                    <a:r>
                      <a:rPr lang="en-US" altLang="zh-CN" sz="280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a:t> +</a:t>
                    </a:r>
                    <a:r>
                      <a:rPr kumimoji="1" lang="en-US" altLang="zh-CN" sz="280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a:t>H</a:t>
                    </a:r>
                    <a:r>
                      <a:rPr kumimoji="1" lang="en-US" altLang="zh-CN" sz="2800" baseline="-2500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a:t>2</a:t>
                    </a:r>
                    <a:r>
                      <a:rPr kumimoji="1" lang="en-US" altLang="zh-CN" sz="280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a:t>O </a:t>
                    </a:r>
                    <a:r>
                      <a:rPr kumimoji="1" lang="en-US" altLang="zh-CN" sz="280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a:t>      </a:t>
                    </a:r>
                    <a:r>
                      <a:rPr lang="en-US" altLang="zh-CN" sz="280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a:t>H</a:t>
                    </a:r>
                    <a:r>
                      <a:rPr lang="en-US" altLang="zh-CN" sz="2800" baseline="-2500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a:t>2</a:t>
                    </a:r>
                    <a:r>
                      <a:rPr lang="en-US" altLang="zh-CN" sz="280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a:t>SO</a:t>
                    </a:r>
                    <a:r>
                      <a:rPr lang="en-US" altLang="zh-CN" sz="2800" baseline="-2500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rPr>
                      <a:t>3</a:t>
                    </a:r>
                    <a:endParaRPr lang="en-US" altLang="zh-CN" sz="2800" baseline="-25000">
                      <a:latin typeface="Times New Roman" panose="02020603050405020304" pitchFamily="18" charset="0"/>
                      <a:ea typeface="微软雅黑" panose="020B0503020204020204" pitchFamily="34" charset="-122"/>
                      <a:cs typeface="Times New Roman" panose="02020603050405020304" pitchFamily="18" charset="0"/>
                    </a:endParaRPr>
                  </a:p>
                </p:txBody>
              </p:sp>
              <p:grpSp>
                <p:nvGrpSpPr>
                  <p:cNvPr id="48" name="Group 41"/>
                  <p:cNvGrpSpPr/>
                  <p:nvPr/>
                </p:nvGrpSpPr>
                <p:grpSpPr>
                  <a:xfrm>
                    <a:off x="2531" y="2622"/>
                    <a:ext cx="384" cy="48"/>
                    <a:chOff x="2101" y="3360"/>
                    <a:chExt cx="240" cy="48"/>
                  </a:xfrm>
                </p:grpSpPr>
                <p:sp>
                  <p:nvSpPr>
                    <p:cNvPr id="49" name="Line 4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101" y="3360"/>
                      <a:ext cx="240" cy="0"/>
                    </a:xfrm>
                    <a:prstGeom prst="line">
                      <a:avLst/>
                    </a:prstGeom>
                    <a:noFill/>
                    <a:ln w="19050">
                      <a:solidFill>
                        <a:schemeClr val="tx1"/>
                      </a:solidFill>
                      <a:rou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CN" altLang="en-US" sz="280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50" name="Line 4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101" y="3408"/>
                      <a:ext cx="240" cy="0"/>
                    </a:xfrm>
                    <a:prstGeom prst="line">
                      <a:avLst/>
                    </a:prstGeom>
                    <a:noFill/>
                    <a:ln w="19050">
                      <a:solidFill>
                        <a:schemeClr val="tx1"/>
                      </a:solidFill>
                      <a:rou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zh-CN" altLang="en-US" sz="2800"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p:txBody>
                </p:sp>
              </p:grpSp>
            </p:grpSp>
            <p:sp>
              <p:nvSpPr>
                <p:cNvPr id="45" name="Line 44"/>
                <p:cNvSpPr>
                  <a:spLocks noChangeShapeType="1"/>
                </p:cNvSpPr>
                <p:nvPr/>
              </p:nvSpPr>
              <p:spPr bwMode="auto">
                <a:xfrm flipH="1" flipV="1">
                  <a:off x="2789" y="3486"/>
                  <a:ext cx="77" cy="48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50000"/>
                    </a:lnSpc>
                  </a:pPr>
                  <a:endParaRPr lang="zh-CN" altLang="en-US" sz="280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6" name="Line 45"/>
                <p:cNvSpPr>
                  <a:spLocks noChangeShapeType="1"/>
                </p:cNvSpPr>
                <p:nvPr/>
              </p:nvSpPr>
              <p:spPr bwMode="auto">
                <a:xfrm>
                  <a:off x="2490" y="3584"/>
                  <a:ext cx="77" cy="48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50000"/>
                    </a:lnSpc>
                  </a:pPr>
                  <a:endParaRPr lang="zh-CN" altLang="en-US" sz="280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51" name="Group 46"/>
              <p:cNvGrpSpPr/>
              <p:nvPr/>
            </p:nvGrpSpPr>
            <p:grpSpPr>
              <a:xfrm>
                <a:off x="3819748" y="5448269"/>
                <a:ext cx="4140920" cy="736771"/>
                <a:chOff x="1141" y="3388"/>
                <a:chExt cx="2608" cy="464"/>
              </a:xfrm>
            </p:grpSpPr>
            <p:grpSp>
              <p:nvGrpSpPr>
                <p:cNvPr id="52" name="Group 47"/>
                <p:cNvGrpSpPr/>
                <p:nvPr/>
              </p:nvGrpSpPr>
              <p:grpSpPr>
                <a:xfrm>
                  <a:off x="2229" y="3621"/>
                  <a:ext cx="480" cy="48"/>
                  <a:chOff x="1968" y="3360"/>
                  <a:chExt cx="240" cy="48"/>
                </a:xfrm>
              </p:grpSpPr>
              <p:sp>
                <p:nvSpPr>
                  <p:cNvPr id="56" name="Line 48"/>
                  <p:cNvSpPr>
                    <a:spLocks noChangeShapeType="1"/>
                  </p:cNvSpPr>
                  <p:nvPr/>
                </p:nvSpPr>
                <p:spPr bwMode="auto">
                  <a:xfrm>
                    <a:off x="1968" y="3360"/>
                    <a:ext cx="240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>
                      <a:lnSpc>
                        <a:spcPct val="150000"/>
                      </a:lnSpc>
                    </a:pPr>
                    <a:endParaRPr lang="zh-CN" altLang="en-US" sz="2800">
                      <a:latin typeface="Times New Roman" panose="02020603050405020304" pitchFamily="18" charset="0"/>
                      <a:ea typeface="微软雅黑" panose="020B0503020204020204" pitchFamily="34" charset="-122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57" name="Line 49"/>
                  <p:cNvSpPr>
                    <a:spLocks noChangeShapeType="1"/>
                  </p:cNvSpPr>
                  <p:nvPr/>
                </p:nvSpPr>
                <p:spPr bwMode="auto">
                  <a:xfrm>
                    <a:off x="1968" y="3408"/>
                    <a:ext cx="240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>
                      <a:lnSpc>
                        <a:spcPct val="150000"/>
                      </a:lnSpc>
                    </a:pPr>
                    <a:endParaRPr lang="zh-CN" altLang="en-US" sz="2800">
                      <a:latin typeface="Times New Roman" panose="02020603050405020304" pitchFamily="18" charset="0"/>
                      <a:ea typeface="微软雅黑" panose="020B0503020204020204" pitchFamily="34" charset="-122"/>
                      <a:cs typeface="Times New Roman" panose="02020603050405020304" pitchFamily="18" charset="0"/>
                    </a:endParaRPr>
                  </a:p>
                </p:txBody>
              </p:sp>
            </p:grpSp>
            <p:sp>
              <p:nvSpPr>
                <p:cNvPr id="53" name="Line 50"/>
                <p:cNvSpPr>
                  <a:spLocks noChangeShapeType="1"/>
                </p:cNvSpPr>
                <p:nvPr/>
              </p:nvSpPr>
              <p:spPr bwMode="auto">
                <a:xfrm flipH="1" flipV="1">
                  <a:off x="2613" y="3573"/>
                  <a:ext cx="96" cy="48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50000"/>
                    </a:lnSpc>
                  </a:pPr>
                  <a:endParaRPr lang="zh-CN" altLang="en-US" sz="280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4" name="Line 51"/>
                <p:cNvSpPr>
                  <a:spLocks noChangeShapeType="1"/>
                </p:cNvSpPr>
                <p:nvPr/>
              </p:nvSpPr>
              <p:spPr bwMode="auto">
                <a:xfrm>
                  <a:off x="2229" y="3669"/>
                  <a:ext cx="96" cy="48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50000"/>
                    </a:lnSpc>
                  </a:pPr>
                  <a:endParaRPr lang="zh-CN" altLang="en-US" sz="280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5" name="Text Box 52"/>
                <p:cNvSpPr txBox="1">
                  <a:spLocks noChangeArrowheads="1"/>
                </p:cNvSpPr>
                <p:nvPr/>
              </p:nvSpPr>
              <p:spPr bwMode="auto">
                <a:xfrm>
                  <a:off x="1141" y="3388"/>
                  <a:ext cx="2608" cy="46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lnSpc>
                      <a:spcPct val="150000"/>
                    </a:lnSpc>
                    <a:spcBef>
                      <a:spcPct val="50000"/>
                    </a:spcBef>
                  </a:pPr>
                  <a:r>
                    <a:rPr lang="en-US" altLang="zh-CN" sz="2800">
                      <a:latin typeface="Times New Roman" panose="02020603050405020304" pitchFamily="18" charset="0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NH</a:t>
                  </a:r>
                  <a:r>
                    <a:rPr lang="en-US" altLang="zh-CN" sz="2800" baseline="-25000">
                      <a:latin typeface="Times New Roman" panose="02020603050405020304" pitchFamily="18" charset="0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3 </a:t>
                  </a:r>
                  <a:r>
                    <a:rPr lang="en-US" altLang="zh-CN" sz="2800">
                      <a:latin typeface="Times New Roman" panose="02020603050405020304" pitchFamily="18" charset="0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+</a:t>
                  </a:r>
                  <a:r>
                    <a:rPr kumimoji="1" lang="en-US" altLang="zh-CN" sz="2800">
                      <a:latin typeface="Times New Roman" panose="02020603050405020304" pitchFamily="18" charset="0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H</a:t>
                  </a:r>
                  <a:r>
                    <a:rPr kumimoji="1" lang="en-US" altLang="zh-CN" sz="2800" baseline="-25000">
                      <a:latin typeface="Times New Roman" panose="02020603050405020304" pitchFamily="18" charset="0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2</a:t>
                  </a:r>
                  <a:r>
                    <a:rPr kumimoji="1" lang="en-US" altLang="zh-CN" sz="2800">
                      <a:latin typeface="Times New Roman" panose="02020603050405020304" pitchFamily="18" charset="0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O           </a:t>
                  </a:r>
                  <a:r>
                    <a:rPr lang="en-US" altLang="zh-CN" sz="2800">
                      <a:latin typeface="Times New Roman" panose="02020603050405020304" pitchFamily="18" charset="0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NH</a:t>
                  </a:r>
                  <a:r>
                    <a:rPr lang="en-US" altLang="zh-CN" sz="2800" baseline="-25000">
                      <a:latin typeface="Times New Roman" panose="02020603050405020304" pitchFamily="18" charset="0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3</a:t>
                  </a:r>
                  <a:r>
                    <a:rPr lang="en-US" altLang="zh-CN" sz="2800">
                      <a:latin typeface="Times New Roman" panose="02020603050405020304" pitchFamily="18" charset="0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 ·</a:t>
                  </a:r>
                  <a:r>
                    <a:rPr kumimoji="1" lang="en-US" altLang="zh-CN" sz="2800">
                      <a:latin typeface="Times New Roman" panose="02020603050405020304" pitchFamily="18" charset="0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H</a:t>
                  </a:r>
                  <a:r>
                    <a:rPr kumimoji="1" lang="en-US" altLang="zh-CN" sz="2800" baseline="-25000">
                      <a:latin typeface="Times New Roman" panose="02020603050405020304" pitchFamily="18" charset="0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2</a:t>
                  </a:r>
                  <a:r>
                    <a:rPr kumimoji="1" lang="en-US" altLang="zh-CN" sz="2800">
                      <a:latin typeface="Times New Roman" panose="02020603050405020304" pitchFamily="18" charset="0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O</a:t>
                  </a:r>
                  <a:endParaRPr lang="en-US" altLang="zh-CN" sz="2800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58" name="Text Box 25"/>
            <p:cNvSpPr txBox="1">
              <a:spLocks noChangeArrowheads="1"/>
            </p:cNvSpPr>
            <p:nvPr/>
          </p:nvSpPr>
          <p:spPr bwMode="auto">
            <a:xfrm>
              <a:off x="3247396" y="4073000"/>
              <a:ext cx="1529877" cy="553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lnSpc>
                  <a:spcPct val="150000"/>
                </a:lnSpc>
                <a:spcBef>
                  <a:spcPct val="50000"/>
                </a:spcBef>
              </a:pPr>
              <a:r>
                <a:rPr lang="zh-CN" altLang="en-US" sz="2000" smtClean="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高温、高压</a:t>
              </a:r>
              <a:endParaRPr lang="zh-CN" altLang="en-US" sz="2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等腰三角形 2"/>
          <p:cNvSpPr/>
          <p:nvPr/>
        </p:nvSpPr>
        <p:spPr>
          <a:xfrm>
            <a:off x="7242260" y="4463386"/>
            <a:ext cx="241400" cy="178005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445701" y="991047"/>
            <a:ext cx="11299010" cy="1782445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>
            <a:defPPr>
              <a:defRPr lang="zh-CN"/>
            </a:defPPr>
            <a:lvl1pPr marL="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3600" b="1" kern="100">
                <a:solidFill>
                  <a:srgbClr val="2258A2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2.</a:t>
            </a:r>
            <a:r>
              <a:rPr lang="zh-CN" altLang="zh-CN" sz="3600" b="1" kern="100">
                <a:solidFill>
                  <a:srgbClr val="2258A2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可逆反应的特征</a:t>
            </a:r>
            <a:endParaRPr lang="zh-CN" altLang="zh-CN" sz="360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endParaRPr lang="en-US" altLang="zh-CN" sz="3600" kern="100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6080745" y="2963520"/>
          <a:ext cx="7588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文档" r:id="rId1" imgW="760730" imgH="487680" progId="Word.Document.12">
                  <p:embed/>
                </p:oleObj>
              </mc:Choice>
              <mc:Fallback>
                <p:oleObj name="文档" r:id="rId1" imgW="760730" imgH="48768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080745" y="2963520"/>
                        <a:ext cx="758825" cy="485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矩形 6"/>
          <p:cNvSpPr/>
          <p:nvPr/>
        </p:nvSpPr>
        <p:spPr>
          <a:xfrm>
            <a:off x="2422798" y="3758689"/>
            <a:ext cx="1184940" cy="49244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600" kern="100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双向性</a:t>
            </a:r>
            <a:endParaRPr lang="zh-CN" altLang="en-US" sz="2600"/>
          </a:p>
        </p:txBody>
      </p:sp>
      <p:sp>
        <p:nvSpPr>
          <p:cNvPr id="20" name="矩形 19"/>
          <p:cNvSpPr/>
          <p:nvPr/>
        </p:nvSpPr>
        <p:spPr>
          <a:xfrm>
            <a:off x="2422798" y="4730114"/>
            <a:ext cx="1184940" cy="49244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600" kern="100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双同性</a:t>
            </a:r>
            <a:endParaRPr lang="zh-CN" altLang="en-US" sz="2600"/>
          </a:p>
        </p:txBody>
      </p:sp>
      <p:sp>
        <p:nvSpPr>
          <p:cNvPr id="21" name="矩形 20"/>
          <p:cNvSpPr/>
          <p:nvPr/>
        </p:nvSpPr>
        <p:spPr>
          <a:xfrm>
            <a:off x="2422798" y="5745663"/>
            <a:ext cx="1184940" cy="49244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600" kern="100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共存性</a:t>
            </a:r>
            <a:endParaRPr lang="zh-CN" altLang="en-US" sz="2600"/>
          </a:p>
        </p:txBody>
      </p:sp>
      <p:sp>
        <p:nvSpPr>
          <p:cNvPr id="10" name="矩形 9"/>
          <p:cNvSpPr/>
          <p:nvPr/>
        </p:nvSpPr>
        <p:spPr>
          <a:xfrm>
            <a:off x="4222998" y="3727351"/>
            <a:ext cx="385233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600" kern="100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反应</a:t>
            </a:r>
            <a:r>
              <a:rPr lang="zh-CN" altLang="en-US" sz="2600" kern="100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物                    生成物</a:t>
            </a:r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4222998" y="4737551"/>
            <a:ext cx="60195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kern="100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正、逆反应是在</a:t>
            </a:r>
            <a:r>
              <a:rPr lang="zh-CN" altLang="en-US" sz="2600" u="sng" kern="100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</a:t>
            </a:r>
            <a:r>
              <a:rPr lang="zh-CN" altLang="en-US" sz="2600" kern="100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下同时进行的</a:t>
            </a:r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222998" y="5745663"/>
            <a:ext cx="401904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kern="100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反应物和生成物</a:t>
            </a:r>
            <a:r>
              <a:rPr lang="zh-CN" altLang="en-US" sz="2600" u="sng" kern="100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</a:t>
            </a:r>
            <a:r>
              <a:rPr lang="zh-CN" altLang="en-US" sz="2600" kern="100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存在</a:t>
            </a:r>
            <a:endParaRPr lang="zh-CN" altLang="en-US"/>
          </a:p>
        </p:txBody>
      </p:sp>
      <p:graphicFrame>
        <p:nvGraphicFramePr>
          <p:cNvPr id="11" name="对象 10"/>
          <p:cNvGraphicFramePr>
            <a:graphicFrameLocks noChangeAspect="1"/>
          </p:cNvGraphicFramePr>
          <p:nvPr/>
        </p:nvGraphicFramePr>
        <p:xfrm>
          <a:off x="5343525" y="3362325"/>
          <a:ext cx="1846263" cy="1254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文档" r:id="rId3" imgW="1854835" imgH="1261110" progId="Word.Document.12">
                  <p:embed/>
                </p:oleObj>
              </mc:Choice>
              <mc:Fallback>
                <p:oleObj name="文档" r:id="rId3" imgW="1854835" imgH="126111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43525" y="3362325"/>
                        <a:ext cx="1846263" cy="1254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矩形 13"/>
          <p:cNvSpPr/>
          <p:nvPr/>
        </p:nvSpPr>
        <p:spPr>
          <a:xfrm>
            <a:off x="643782" y="4590455"/>
            <a:ext cx="843280" cy="6915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2600" kern="1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特征</a:t>
            </a:r>
            <a:endParaRPr lang="zh-CN" altLang="zh-CN" sz="2600" kern="10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 flipV="1">
            <a:off x="1666549" y="4946228"/>
            <a:ext cx="668927" cy="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>
            <a:off x="2001012" y="3935473"/>
            <a:ext cx="0" cy="213004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2001012" y="3935473"/>
            <a:ext cx="33446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2000275" y="6069707"/>
            <a:ext cx="33446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3738914" y="3952900"/>
            <a:ext cx="4896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3741913" y="4961012"/>
            <a:ext cx="4896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3744912" y="5969124"/>
            <a:ext cx="4896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/>
          <p:cNvSpPr/>
          <p:nvPr/>
        </p:nvSpPr>
        <p:spPr>
          <a:xfrm>
            <a:off x="6608787" y="4689926"/>
            <a:ext cx="1518364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kern="100" smtClean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同一条件</a:t>
            </a:r>
            <a:endParaRPr lang="zh-CN" altLang="en-US" sz="2600" kern="10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599262" y="5702230"/>
            <a:ext cx="85151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kern="100" smtClean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同时</a:t>
            </a:r>
            <a:endParaRPr lang="zh-CN" altLang="en-US" sz="2600" kern="10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7042" name="组合 41"/>
          <p:cNvGrpSpPr/>
          <p:nvPr/>
        </p:nvGrpSpPr>
        <p:grpSpPr>
          <a:xfrm>
            <a:off x="-7936" y="5364496"/>
            <a:ext cx="855528" cy="1361862"/>
            <a:chOff x="11845" y="6268"/>
            <a:chExt cx="2060" cy="2966"/>
          </a:xfrm>
        </p:grpSpPr>
        <p:sp>
          <p:nvSpPr>
            <p:cNvPr id="87043" name="Freeform 262"/>
            <p:cNvSpPr/>
            <p:nvPr>
              <p:custDataLst>
                <p:tags r:id="rId1"/>
              </p:custDataLst>
            </p:nvPr>
          </p:nvSpPr>
          <p:spPr>
            <a:xfrm>
              <a:off x="12405" y="6453"/>
              <a:ext cx="635" cy="1505"/>
            </a:xfrm>
            <a:solidFill>
              <a:srgbClr val="F1F6F9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44" name="Freeform 263"/>
            <p:cNvSpPr/>
            <p:nvPr>
              <p:custDataLst>
                <p:tags r:id="rId2"/>
              </p:custDataLst>
            </p:nvPr>
          </p:nvSpPr>
          <p:spPr>
            <a:xfrm>
              <a:off x="11845" y="6420"/>
              <a:ext cx="1980" cy="2815"/>
            </a:xfrm>
            <a:solidFill>
              <a:srgbClr val="DEDEDE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45" name="Freeform 264"/>
            <p:cNvSpPr/>
            <p:nvPr>
              <p:custDataLst>
                <p:tags r:id="rId3"/>
              </p:custDataLst>
            </p:nvPr>
          </p:nvSpPr>
          <p:spPr>
            <a:xfrm>
              <a:off x="11963" y="7958"/>
              <a:ext cx="1325" cy="1092"/>
            </a:xfrm>
            <a:solidFill>
              <a:srgbClr val="B895C3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46" name="Freeform 265"/>
            <p:cNvSpPr>
              <a:spLocks noEditPoints="1"/>
            </p:cNvSpPr>
            <p:nvPr>
              <p:custDataLst>
                <p:tags r:id="rId4"/>
              </p:custDataLst>
            </p:nvPr>
          </p:nvSpPr>
          <p:spPr>
            <a:xfrm>
              <a:off x="12510" y="6305"/>
              <a:ext cx="453" cy="77"/>
            </a:xfrm>
            <a:solidFill>
              <a:srgbClr val="EFF5F8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47" name="Freeform 266"/>
            <p:cNvSpPr>
              <a:spLocks noEditPoints="1"/>
            </p:cNvSpPr>
            <p:nvPr>
              <p:custDataLst>
                <p:tags r:id="rId5"/>
              </p:custDataLst>
            </p:nvPr>
          </p:nvSpPr>
          <p:spPr>
            <a:xfrm>
              <a:off x="12468" y="6268"/>
              <a:ext cx="738" cy="152"/>
            </a:xfrm>
            <a:solidFill>
              <a:srgbClr val="D8D8D8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48" name="Freeform 267"/>
            <p:cNvSpPr/>
            <p:nvPr>
              <p:custDataLst>
                <p:tags r:id="rId6"/>
              </p:custDataLst>
            </p:nvPr>
          </p:nvSpPr>
          <p:spPr>
            <a:xfrm>
              <a:off x="12545" y="6410"/>
              <a:ext cx="575" cy="10"/>
            </a:xfrm>
            <a:solidFill>
              <a:srgbClr val="CBCBCB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49" name="Freeform 268"/>
            <p:cNvSpPr>
              <a:spLocks noEditPoints="1"/>
            </p:cNvSpPr>
            <p:nvPr>
              <p:custDataLst>
                <p:tags r:id="rId7"/>
              </p:custDataLst>
            </p:nvPr>
          </p:nvSpPr>
          <p:spPr>
            <a:xfrm>
              <a:off x="12488" y="6288"/>
              <a:ext cx="600" cy="112"/>
            </a:xfrm>
            <a:solidFill>
              <a:srgbClr val="E2E9ED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0" name="Freeform 269"/>
            <p:cNvSpPr/>
            <p:nvPr>
              <p:custDataLst>
                <p:tags r:id="rId8"/>
              </p:custDataLst>
            </p:nvPr>
          </p:nvSpPr>
          <p:spPr>
            <a:xfrm>
              <a:off x="12478" y="6278"/>
              <a:ext cx="575" cy="132"/>
            </a:xfrm>
            <a:solidFill>
              <a:srgbClr val="CDCFD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1" name="Freeform 270"/>
            <p:cNvSpPr/>
            <p:nvPr>
              <p:custDataLst>
                <p:tags r:id="rId9"/>
              </p:custDataLst>
            </p:nvPr>
          </p:nvSpPr>
          <p:spPr>
            <a:xfrm>
              <a:off x="12545" y="6405"/>
              <a:ext cx="575" cy="5"/>
            </a:xfrm>
            <a:solidFill>
              <a:srgbClr val="C1C2C3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2" name="Freeform 271"/>
            <p:cNvSpPr/>
            <p:nvPr>
              <p:custDataLst>
                <p:tags r:id="rId10"/>
              </p:custDataLst>
            </p:nvPr>
          </p:nvSpPr>
          <p:spPr>
            <a:xfrm>
              <a:off x="12540" y="6320"/>
              <a:ext cx="80" cy="42"/>
            </a:xfrm>
            <a:solidFill>
              <a:srgbClr val="FDFEFE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3" name="Freeform 272"/>
            <p:cNvSpPr/>
            <p:nvPr>
              <p:custDataLst>
                <p:tags r:id="rId11"/>
              </p:custDataLst>
            </p:nvPr>
          </p:nvSpPr>
          <p:spPr>
            <a:xfrm>
              <a:off x="13050" y="6288"/>
              <a:ext cx="148" cy="112"/>
            </a:xfrm>
            <a:solidFill>
              <a:srgbClr val="D6DFE3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4" name="Freeform 273"/>
            <p:cNvSpPr>
              <a:spLocks noEditPoints="1"/>
            </p:cNvSpPr>
            <p:nvPr>
              <p:custDataLst>
                <p:tags r:id="rId12"/>
              </p:custDataLst>
            </p:nvPr>
          </p:nvSpPr>
          <p:spPr>
            <a:xfrm>
              <a:off x="13025" y="6278"/>
              <a:ext cx="173" cy="132"/>
            </a:xfrm>
            <a:solidFill>
              <a:srgbClr val="C4C7C8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5" name="Freeform 274"/>
            <p:cNvSpPr/>
            <p:nvPr>
              <p:custDataLst>
                <p:tags r:id="rId13"/>
              </p:custDataLst>
            </p:nvPr>
          </p:nvSpPr>
          <p:spPr>
            <a:xfrm>
              <a:off x="13035" y="6405"/>
              <a:ext cx="85" cy="5"/>
            </a:xfrm>
            <a:solidFill>
              <a:srgbClr val="B7B9BB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6" name="Freeform 275"/>
            <p:cNvSpPr/>
            <p:nvPr>
              <p:custDataLst>
                <p:tags r:id="rId14"/>
              </p:custDataLst>
            </p:nvPr>
          </p:nvSpPr>
          <p:spPr>
            <a:xfrm>
              <a:off x="11900" y="6425"/>
              <a:ext cx="1315" cy="2572"/>
            </a:xfrm>
            <a:solidFill>
              <a:srgbClr val="DAE3E7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7" name="Freeform 276"/>
            <p:cNvSpPr/>
            <p:nvPr>
              <p:custDataLst>
                <p:tags r:id="rId15"/>
              </p:custDataLst>
            </p:nvPr>
          </p:nvSpPr>
          <p:spPr>
            <a:xfrm>
              <a:off x="11905" y="6420"/>
              <a:ext cx="1110" cy="2525"/>
            </a:xfrm>
            <a:solidFill>
              <a:srgbClr val="CACCCE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8" name="Freeform 277"/>
            <p:cNvSpPr/>
            <p:nvPr>
              <p:custDataLst>
                <p:tags r:id="rId16"/>
              </p:custDataLst>
            </p:nvPr>
          </p:nvSpPr>
          <p:spPr>
            <a:xfrm>
              <a:off x="11900" y="7958"/>
              <a:ext cx="1698" cy="1188"/>
            </a:xfrm>
            <a:solidFill>
              <a:srgbClr val="A788B5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9" name="Rectangle 278"/>
            <p:cNvSpPr/>
            <p:nvPr>
              <p:custDataLst>
                <p:tags r:id="rId17"/>
              </p:custDataLst>
            </p:nvPr>
          </p:nvSpPr>
          <p:spPr>
            <a:xfrm>
              <a:off x="12553" y="6415"/>
              <a:ext cx="463" cy="5"/>
            </a:xfrm>
            <a:prstGeom prst="rect">
              <a:avLst/>
            </a:prstGeom>
            <a:solidFill>
              <a:srgbClr val="B8BABD"/>
            </a:solidFill>
            <a:ln w="9525">
              <a:noFill/>
            </a:ln>
          </p:spPr>
          <p:txBody>
            <a:bodyPr wrap="square" lIns="91425" tIns="45712" rIns="91425" bIns="45712" anchor="t" anchorCtr="0"/>
            <a:p/>
          </p:txBody>
        </p:sp>
        <p:sp>
          <p:nvSpPr>
            <p:cNvPr id="87060" name="Rectangle 279"/>
            <p:cNvSpPr/>
            <p:nvPr>
              <p:custDataLst>
                <p:tags r:id="rId18"/>
              </p:custDataLst>
            </p:nvPr>
          </p:nvSpPr>
          <p:spPr>
            <a:xfrm>
              <a:off x="12753" y="6615"/>
              <a:ext cx="463" cy="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1425" tIns="45712" rIns="91425" bIns="45712" anchor="t" anchorCtr="0"/>
            <a:p/>
          </p:txBody>
        </p:sp>
        <p:sp>
          <p:nvSpPr>
            <p:cNvPr id="87061" name="Freeform 280"/>
            <p:cNvSpPr/>
            <p:nvPr>
              <p:custDataLst>
                <p:tags r:id="rId19"/>
              </p:custDataLst>
            </p:nvPr>
          </p:nvSpPr>
          <p:spPr>
            <a:xfrm>
              <a:off x="11853" y="8923"/>
              <a:ext cx="53" cy="155"/>
            </a:xfrm>
            <a:solidFill>
              <a:srgbClr val="BEC1C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62" name="Freeform 281"/>
            <p:cNvSpPr/>
            <p:nvPr>
              <p:custDataLst>
                <p:tags r:id="rId20"/>
              </p:custDataLst>
            </p:nvPr>
          </p:nvSpPr>
          <p:spPr>
            <a:xfrm>
              <a:off x="11863" y="6425"/>
              <a:ext cx="2043" cy="2790"/>
            </a:xfrm>
            <a:solidFill>
              <a:srgbClr val="BBC5CC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63" name="Freeform 282"/>
            <p:cNvSpPr/>
            <p:nvPr>
              <p:custDataLst>
                <p:tags r:id="rId21"/>
              </p:custDataLst>
            </p:nvPr>
          </p:nvSpPr>
          <p:spPr>
            <a:xfrm>
              <a:off x="11853" y="6420"/>
              <a:ext cx="1963" cy="2805"/>
            </a:xfrm>
            <a:solidFill>
              <a:srgbClr val="ACB2B6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64" name="Freeform 283"/>
            <p:cNvSpPr/>
            <p:nvPr>
              <p:custDataLst>
                <p:tags r:id="rId22"/>
              </p:custDataLst>
            </p:nvPr>
          </p:nvSpPr>
          <p:spPr>
            <a:xfrm>
              <a:off x="11863" y="7958"/>
              <a:ext cx="2043" cy="1250"/>
            </a:xfrm>
            <a:solidFill>
              <a:srgbClr val="8E779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65" name="Rectangle 284"/>
            <p:cNvSpPr/>
            <p:nvPr>
              <p:custDataLst>
                <p:tags r:id="rId23"/>
              </p:custDataLst>
            </p:nvPr>
          </p:nvSpPr>
          <p:spPr>
            <a:xfrm>
              <a:off x="13015" y="6415"/>
              <a:ext cx="95" cy="5"/>
            </a:xfrm>
            <a:prstGeom prst="rect">
              <a:avLst/>
            </a:prstGeom>
            <a:solidFill>
              <a:srgbClr val="9DA2A7"/>
            </a:solidFill>
            <a:ln w="9525">
              <a:noFill/>
            </a:ln>
          </p:spPr>
          <p:txBody>
            <a:bodyPr wrap="square" lIns="91425" tIns="45712" rIns="91425" bIns="45712" anchor="t" anchorCtr="0"/>
            <a:p/>
          </p:txBody>
        </p:sp>
        <p:sp>
          <p:nvSpPr>
            <p:cNvPr id="87066" name="Rectangle 285"/>
            <p:cNvSpPr/>
            <p:nvPr>
              <p:custDataLst>
                <p:tags r:id="rId24"/>
              </p:custDataLst>
            </p:nvPr>
          </p:nvSpPr>
          <p:spPr>
            <a:xfrm>
              <a:off x="13215" y="6615"/>
              <a:ext cx="95" cy="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1425" tIns="45712" rIns="91425" bIns="45712" anchor="t" anchorCtr="0"/>
            <a:p/>
          </p:txBody>
        </p:sp>
        <p:sp>
          <p:nvSpPr>
            <p:cNvPr id="87067" name="Freeform 286"/>
            <p:cNvSpPr/>
            <p:nvPr>
              <p:custDataLst>
                <p:tags r:id="rId25"/>
              </p:custDataLst>
            </p:nvPr>
          </p:nvSpPr>
          <p:spPr>
            <a:xfrm>
              <a:off x="12448" y="6473"/>
              <a:ext cx="315" cy="1485"/>
            </a:xfrm>
            <a:solidFill>
              <a:srgbClr val="FBFCFD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68" name="Freeform 287"/>
            <p:cNvSpPr/>
            <p:nvPr>
              <p:custDataLst>
                <p:tags r:id="rId26"/>
              </p:custDataLst>
            </p:nvPr>
          </p:nvSpPr>
          <p:spPr>
            <a:xfrm>
              <a:off x="12068" y="7958"/>
              <a:ext cx="633" cy="1040"/>
            </a:xfrm>
            <a:solidFill>
              <a:srgbClr val="EADFED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pic>
        <p:nvPicPr>
          <p:cNvPr id="87069" name="图片 2"/>
          <p:cNvPicPr>
            <a:picLocks noChangeAspect="1"/>
          </p:cNvPicPr>
          <p:nvPr>
            <p:custDataLst>
              <p:tags r:id="rId27"/>
            </p:custDataLst>
          </p:nvPr>
        </p:nvPicPr>
        <p:blipFill>
          <a:blip r:embed="rId28"/>
          <a:srcRect r="40672"/>
          <a:stretch>
            <a:fillRect/>
          </a:stretch>
        </p:blipFill>
        <p:spPr>
          <a:xfrm>
            <a:off x="990445" y="686864"/>
            <a:ext cx="9896516" cy="441890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7070" name="文本框 3"/>
          <p:cNvSpPr/>
          <p:nvPr>
            <p:custDataLst>
              <p:tags r:id="rId29"/>
            </p:custDataLst>
          </p:nvPr>
        </p:nvSpPr>
        <p:spPr>
          <a:xfrm>
            <a:off x="9566368" y="493219"/>
            <a:ext cx="633313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defTabSz="914400">
              <a:buClrTx/>
              <a:buSzPct val="100000"/>
              <a:buFontTx/>
              <a:buNone/>
            </a:pPr>
            <a:r>
              <a:rPr lang="en-US" altLang="zh-CN" sz="4000">
                <a:solidFill>
                  <a:srgbClr val="FF0000"/>
                </a:solidFill>
                <a:sym typeface="Wingdings" panose="05000000000000000000" pitchFamily="2" charset="2"/>
              </a:rPr>
              <a:t>D</a:t>
            </a:r>
            <a:endParaRPr lang="en-US" altLang="zh-CN" sz="4000">
              <a:solidFill>
                <a:srgbClr val="FF0000"/>
              </a:solidFill>
            </a:endParaRPr>
          </a:p>
        </p:txBody>
      </p:sp>
    </p:spTree>
    <p:custDataLst>
      <p:tags r:id="rId30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7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6" name="文本框 1"/>
          <p:cNvSpPr/>
          <p:nvPr>
            <p:custDataLst>
              <p:tags r:id="rId1"/>
            </p:custDataLst>
          </p:nvPr>
        </p:nvSpPr>
        <p:spPr>
          <a:xfrm>
            <a:off x="57141" y="-3590"/>
            <a:ext cx="11399644" cy="2306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defTabSz="914400">
              <a:lnSpc>
                <a:spcPct val="150000"/>
              </a:lnSpc>
              <a:buClrTx/>
              <a:buSzPct val="100000"/>
              <a:buFontTx/>
              <a:buNone/>
            </a:pPr>
            <a:r>
              <a:rPr lang="zh-CN" altLang="en-US" sz="3200">
                <a:ea typeface="黑体" panose="02010609060101010101" charset="-122"/>
                <a:sym typeface="Wingdings" panose="05000000000000000000" pitchFamily="2" charset="2"/>
              </a:rPr>
              <a:t>典型的可逆反应有</a:t>
            </a:r>
            <a:r>
              <a:rPr lang="zh-CN" altLang="en-US" sz="3200">
                <a:sym typeface="Wingdings" panose="05000000000000000000" pitchFamily="2" charset="2"/>
              </a:rPr>
              <a:t>：</a:t>
            </a:r>
            <a:endParaRPr lang="zh-CN" altLang="en-US" sz="3200">
              <a:sym typeface="Wingdings" panose="05000000000000000000" pitchFamily="2" charset="2"/>
            </a:endParaRPr>
          </a:p>
          <a:p>
            <a:pPr defTabSz="914400">
              <a:lnSpc>
                <a:spcPct val="150000"/>
              </a:lnSpc>
              <a:buClrTx/>
              <a:buSzPct val="100000"/>
              <a:buFontTx/>
              <a:buNone/>
            </a:pPr>
            <a:r>
              <a:rPr lang="zh-CN" altLang="en-US" sz="3200">
                <a:sym typeface="Wingdings" panose="05000000000000000000" pitchFamily="2" charset="2"/>
              </a:rPr>
              <a:t>     </a:t>
            </a:r>
            <a:r>
              <a:rPr lang="zh-CN" altLang="en-US" sz="3200">
                <a:solidFill>
                  <a:srgbClr val="FF0000"/>
                </a:solidFill>
                <a:sym typeface="Wingdings" panose="05000000000000000000" pitchFamily="2" charset="2"/>
              </a:rPr>
              <a:t> H</a:t>
            </a:r>
            <a:r>
              <a:rPr lang="zh-CN" altLang="en-US" sz="3200" baseline="-25000">
                <a:solidFill>
                  <a:srgbClr val="FF0000"/>
                </a:solidFill>
                <a:sym typeface="Wingdings" panose="05000000000000000000" pitchFamily="2" charset="2"/>
              </a:rPr>
              <a:t>2</a:t>
            </a:r>
            <a:r>
              <a:rPr lang="zh-CN" altLang="en-US" sz="3200">
                <a:solidFill>
                  <a:srgbClr val="FF0000"/>
                </a:solidFill>
                <a:sym typeface="Wingdings" panose="05000000000000000000" pitchFamily="2" charset="2"/>
              </a:rPr>
              <a:t>+I</a:t>
            </a:r>
            <a:r>
              <a:rPr lang="zh-CN" altLang="en-US" sz="3200" baseline="-25000">
                <a:solidFill>
                  <a:srgbClr val="FF0000"/>
                </a:solidFill>
                <a:sym typeface="Wingdings" panose="05000000000000000000" pitchFamily="2" charset="2"/>
              </a:rPr>
              <a:t>2</a:t>
            </a:r>
            <a:r>
              <a:rPr lang="zh-CN" altLang="en-US" sz="3200">
                <a:solidFill>
                  <a:srgbClr val="FF0000"/>
                </a:solidFill>
                <a:sym typeface="Wingdings" panose="05000000000000000000" pitchFamily="2" charset="2"/>
              </a:rPr>
              <a:t>⇌2HI ，           2SO</a:t>
            </a:r>
            <a:r>
              <a:rPr lang="zh-CN" altLang="en-US" sz="3200" baseline="-25000">
                <a:solidFill>
                  <a:srgbClr val="FF0000"/>
                </a:solidFill>
                <a:sym typeface="Wingdings" panose="05000000000000000000" pitchFamily="2" charset="2"/>
              </a:rPr>
              <a:t>2</a:t>
            </a:r>
            <a:r>
              <a:rPr lang="zh-CN" altLang="en-US" sz="3200">
                <a:solidFill>
                  <a:srgbClr val="FF0000"/>
                </a:solidFill>
                <a:sym typeface="Wingdings" panose="05000000000000000000" pitchFamily="2" charset="2"/>
              </a:rPr>
              <a:t>+O</a:t>
            </a:r>
            <a:r>
              <a:rPr lang="zh-CN" altLang="en-US" sz="3200" baseline="-25000">
                <a:solidFill>
                  <a:srgbClr val="FF0000"/>
                </a:solidFill>
                <a:sym typeface="Wingdings" panose="05000000000000000000" pitchFamily="2" charset="2"/>
              </a:rPr>
              <a:t>2</a:t>
            </a:r>
            <a:r>
              <a:rPr lang="zh-CN" altLang="en-US" sz="3200">
                <a:solidFill>
                  <a:srgbClr val="FF0000"/>
                </a:solidFill>
                <a:sym typeface="Wingdings" panose="05000000000000000000" pitchFamily="2" charset="2"/>
              </a:rPr>
              <a:t>⇌2SO</a:t>
            </a:r>
            <a:r>
              <a:rPr lang="zh-CN" altLang="en-US" sz="3200" baseline="-25000">
                <a:solidFill>
                  <a:srgbClr val="FF0000"/>
                </a:solidFill>
                <a:sym typeface="Wingdings" panose="05000000000000000000" pitchFamily="2" charset="2"/>
              </a:rPr>
              <a:t>3</a:t>
            </a:r>
            <a:r>
              <a:rPr lang="zh-CN" altLang="en-US" sz="3200">
                <a:solidFill>
                  <a:srgbClr val="FF0000"/>
                </a:solidFill>
                <a:sym typeface="Wingdings" panose="05000000000000000000" pitchFamily="2" charset="2"/>
              </a:rPr>
              <a:t> ，</a:t>
            </a:r>
            <a:endParaRPr lang="zh-CN" altLang="en-US" sz="320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defTabSz="914400">
              <a:lnSpc>
                <a:spcPct val="150000"/>
              </a:lnSpc>
              <a:buClrTx/>
              <a:buSzPct val="100000"/>
              <a:buFontTx/>
              <a:buNone/>
            </a:pPr>
            <a:r>
              <a:rPr lang="zh-CN" altLang="en-US" sz="3200">
                <a:solidFill>
                  <a:srgbClr val="FF0000"/>
                </a:solidFill>
                <a:sym typeface="Wingdings" panose="05000000000000000000" pitchFamily="2" charset="2"/>
              </a:rPr>
              <a:t>     SO</a:t>
            </a:r>
            <a:r>
              <a:rPr lang="zh-CN" altLang="en-US" sz="3200" baseline="-25000">
                <a:solidFill>
                  <a:srgbClr val="FF0000"/>
                </a:solidFill>
                <a:sym typeface="Wingdings" panose="05000000000000000000" pitchFamily="2" charset="2"/>
              </a:rPr>
              <a:t>2</a:t>
            </a:r>
            <a:r>
              <a:rPr lang="zh-CN" altLang="en-US" sz="3200">
                <a:solidFill>
                  <a:srgbClr val="FF0000"/>
                </a:solidFill>
                <a:sym typeface="Wingdings" panose="05000000000000000000" pitchFamily="2" charset="2"/>
              </a:rPr>
              <a:t>+H</a:t>
            </a:r>
            <a:r>
              <a:rPr lang="zh-CN" altLang="en-US" sz="3200" baseline="-25000">
                <a:solidFill>
                  <a:srgbClr val="FF0000"/>
                </a:solidFill>
                <a:sym typeface="Wingdings" panose="05000000000000000000" pitchFamily="2" charset="2"/>
              </a:rPr>
              <a:t>2</a:t>
            </a:r>
            <a:r>
              <a:rPr lang="zh-CN" altLang="en-US" sz="3200">
                <a:solidFill>
                  <a:srgbClr val="FF0000"/>
                </a:solidFill>
                <a:sym typeface="Wingdings" panose="05000000000000000000" pitchFamily="2" charset="2"/>
              </a:rPr>
              <a:t>O⇌H</a:t>
            </a:r>
            <a:r>
              <a:rPr lang="zh-CN" altLang="en-US" sz="3200" baseline="-25000">
                <a:solidFill>
                  <a:srgbClr val="FF0000"/>
                </a:solidFill>
                <a:sym typeface="Wingdings" panose="05000000000000000000" pitchFamily="2" charset="2"/>
              </a:rPr>
              <a:t>2</a:t>
            </a:r>
            <a:r>
              <a:rPr lang="zh-CN" altLang="en-US" sz="3200">
                <a:solidFill>
                  <a:srgbClr val="FF0000"/>
                </a:solidFill>
                <a:sym typeface="Wingdings" panose="05000000000000000000" pitchFamily="2" charset="2"/>
              </a:rPr>
              <a:t>SO</a:t>
            </a:r>
            <a:r>
              <a:rPr lang="zh-CN" altLang="en-US" sz="3200" baseline="-25000">
                <a:solidFill>
                  <a:srgbClr val="FF0000"/>
                </a:solidFill>
                <a:sym typeface="Wingdings" panose="05000000000000000000" pitchFamily="2" charset="2"/>
              </a:rPr>
              <a:t>3</a:t>
            </a:r>
            <a:r>
              <a:rPr lang="zh-CN" altLang="en-US" sz="3200">
                <a:solidFill>
                  <a:srgbClr val="FF0000"/>
                </a:solidFill>
                <a:sym typeface="Wingdings" panose="05000000000000000000" pitchFamily="2" charset="2"/>
              </a:rPr>
              <a:t>  ，NH</a:t>
            </a:r>
            <a:r>
              <a:rPr lang="zh-CN" altLang="en-US" sz="3200" baseline="-25000">
                <a:solidFill>
                  <a:srgbClr val="FF0000"/>
                </a:solidFill>
                <a:sym typeface="Wingdings" panose="05000000000000000000" pitchFamily="2" charset="2"/>
              </a:rPr>
              <a:t>3</a:t>
            </a:r>
            <a:r>
              <a:rPr lang="zh-CN" altLang="en-US" sz="3200">
                <a:solidFill>
                  <a:srgbClr val="FF0000"/>
                </a:solidFill>
                <a:sym typeface="Wingdings" panose="05000000000000000000" pitchFamily="2" charset="2"/>
              </a:rPr>
              <a:t>+H</a:t>
            </a:r>
            <a:r>
              <a:rPr lang="zh-CN" altLang="en-US" sz="3200" baseline="-25000">
                <a:solidFill>
                  <a:srgbClr val="FF0000"/>
                </a:solidFill>
                <a:sym typeface="Wingdings" panose="05000000000000000000" pitchFamily="2" charset="2"/>
              </a:rPr>
              <a:t>2</a:t>
            </a:r>
            <a:r>
              <a:rPr lang="zh-CN" altLang="en-US" sz="3200">
                <a:solidFill>
                  <a:srgbClr val="FF0000"/>
                </a:solidFill>
                <a:sym typeface="Wingdings" panose="05000000000000000000" pitchFamily="2" charset="2"/>
              </a:rPr>
              <a:t>O⇌NH</a:t>
            </a:r>
            <a:r>
              <a:rPr lang="zh-CN" altLang="en-US" sz="3200" baseline="-25000">
                <a:solidFill>
                  <a:srgbClr val="FF0000"/>
                </a:solidFill>
                <a:sym typeface="Wingdings" panose="05000000000000000000" pitchFamily="2" charset="2"/>
              </a:rPr>
              <a:t>3</a:t>
            </a:r>
            <a:r>
              <a:rPr lang="zh-CN" altLang="en-US" sz="3200">
                <a:solidFill>
                  <a:srgbClr val="FF0000"/>
                </a:solidFill>
                <a:sym typeface="Wingdings" panose="05000000000000000000" pitchFamily="2" charset="2"/>
              </a:rPr>
              <a:t>﹒H</a:t>
            </a:r>
            <a:r>
              <a:rPr lang="zh-CN" altLang="en-US" sz="3200" baseline="-25000">
                <a:solidFill>
                  <a:srgbClr val="FF0000"/>
                </a:solidFill>
                <a:sym typeface="Wingdings" panose="05000000000000000000" pitchFamily="2" charset="2"/>
              </a:rPr>
              <a:t>2</a:t>
            </a:r>
            <a:r>
              <a:rPr lang="zh-CN" altLang="en-US" sz="3200">
                <a:solidFill>
                  <a:srgbClr val="FF0000"/>
                </a:solidFill>
                <a:sym typeface="Wingdings" panose="05000000000000000000" pitchFamily="2" charset="2"/>
              </a:rPr>
              <a:t>O 等。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88067" name="文本框 4"/>
          <p:cNvSpPr/>
          <p:nvPr>
            <p:custDataLst>
              <p:tags r:id="rId2"/>
            </p:custDataLst>
          </p:nvPr>
        </p:nvSpPr>
        <p:spPr>
          <a:xfrm>
            <a:off x="220629" y="2207451"/>
            <a:ext cx="11705983" cy="422719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defTabSz="914400">
              <a:lnSpc>
                <a:spcPct val="140000"/>
              </a:lnSpc>
              <a:buClrTx/>
              <a:buSzPct val="100000"/>
              <a:buFontTx/>
              <a:buNone/>
            </a:pPr>
            <a:r>
              <a:rPr lang="zh-CN" altLang="en-US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【例题</a:t>
            </a:r>
            <a:r>
              <a:rPr lang="en-US" altLang="zh-CN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2</a:t>
            </a:r>
            <a:r>
              <a:rPr lang="zh-CN" altLang="en-US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】在密闭容器中进行如下反应：</a:t>
            </a:r>
            <a:r>
              <a:rPr lang="en-US" altLang="zh-CN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X+Y</a:t>
            </a:r>
            <a:r>
              <a:rPr lang="zh-CN" altLang="en-US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⇌</a:t>
            </a:r>
            <a:r>
              <a:rPr lang="en-US" altLang="zh-CN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2Z</a:t>
            </a:r>
            <a:r>
              <a:rPr lang="zh-CN" altLang="en-US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，已知</a:t>
            </a:r>
            <a:r>
              <a:rPr lang="en-US" altLang="zh-CN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X</a:t>
            </a:r>
            <a:r>
              <a:rPr lang="zh-CN" altLang="en-US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、</a:t>
            </a:r>
            <a:r>
              <a:rPr lang="en-US" altLang="zh-CN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Y</a:t>
            </a:r>
            <a:r>
              <a:rPr lang="zh-CN" altLang="en-US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、Z的起始浓度分别为</a:t>
            </a:r>
            <a:r>
              <a:rPr lang="en-US" altLang="zh-CN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0.1mol/L</a:t>
            </a:r>
            <a:r>
              <a:rPr lang="zh-CN" altLang="en-US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、</a:t>
            </a:r>
            <a:r>
              <a:rPr lang="en-US" altLang="zh-CN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0.3mol/L</a:t>
            </a:r>
            <a:r>
              <a:rPr lang="zh-CN" altLang="en-US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、</a:t>
            </a:r>
            <a:r>
              <a:rPr lang="en-US" altLang="zh-CN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0.2mol/L</a:t>
            </a:r>
            <a:r>
              <a:rPr lang="zh-CN" altLang="en-US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，在一定条件下，当反应达到平衡时，各物质的浓度有可能是（     ）</a:t>
            </a:r>
            <a:endParaRPr lang="zh-CN" altLang="en-US" sz="3200">
              <a:solidFill>
                <a:srgbClr val="1F4E79"/>
              </a:solidFill>
              <a:ea typeface="黑体" panose="02010609060101010101" charset="-122"/>
              <a:sym typeface="Wingdings" panose="05000000000000000000" pitchFamily="2" charset="2"/>
            </a:endParaRPr>
          </a:p>
          <a:p>
            <a:pPr defTabSz="914400">
              <a:lnSpc>
                <a:spcPct val="140000"/>
              </a:lnSpc>
              <a:buClrTx/>
              <a:buSzPct val="100000"/>
              <a:buFontTx/>
              <a:buNone/>
            </a:pPr>
            <a:r>
              <a:rPr lang="zh-CN" altLang="en-US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A．Y为</a:t>
            </a:r>
            <a:r>
              <a:rPr lang="en-US" altLang="zh-CN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0.2mol/L</a:t>
            </a:r>
            <a:r>
              <a:rPr lang="zh-CN" altLang="en-US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	B．为</a:t>
            </a:r>
            <a:r>
              <a:rPr lang="en-US" altLang="zh-CN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Y0.35mol/L</a:t>
            </a:r>
            <a:endParaRPr lang="zh-CN" altLang="en-US" sz="3200">
              <a:solidFill>
                <a:srgbClr val="1F4E79"/>
              </a:solidFill>
              <a:ea typeface="黑体" panose="02010609060101010101" charset="-122"/>
              <a:sym typeface="Wingdings" panose="05000000000000000000" pitchFamily="2" charset="2"/>
            </a:endParaRPr>
          </a:p>
          <a:p>
            <a:pPr defTabSz="914400">
              <a:lnSpc>
                <a:spcPct val="140000"/>
              </a:lnSpc>
              <a:buClrTx/>
              <a:buSzPct val="100000"/>
              <a:buFontTx/>
              <a:buNone/>
            </a:pPr>
            <a:r>
              <a:rPr lang="zh-CN" altLang="en-US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C．</a:t>
            </a:r>
            <a:r>
              <a:rPr lang="en-US" altLang="zh-CN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X</a:t>
            </a:r>
            <a:r>
              <a:rPr lang="zh-CN" altLang="en-US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为</a:t>
            </a:r>
            <a:r>
              <a:rPr lang="en-US" altLang="zh-CN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0.2mol/L</a:t>
            </a:r>
            <a:r>
              <a:rPr lang="zh-CN" altLang="en-US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	D．Z为</a:t>
            </a:r>
            <a:r>
              <a:rPr lang="en-US" altLang="zh-CN" sz="3200">
                <a:solidFill>
                  <a:srgbClr val="1F4E79"/>
                </a:solidFill>
                <a:ea typeface="黑体" panose="02010609060101010101" charset="-122"/>
                <a:sym typeface="Wingdings" panose="05000000000000000000" pitchFamily="2" charset="2"/>
              </a:rPr>
              <a:t>0.4mol/L</a:t>
            </a:r>
            <a:endParaRPr lang="en-US" altLang="zh-CN" sz="3200">
              <a:solidFill>
                <a:srgbClr val="1F4E79"/>
              </a:solidFill>
              <a:ea typeface="黑体" panose="02010609060101010101" charset="-122"/>
              <a:sym typeface="Wingdings" panose="05000000000000000000" pitchFamily="2" charset="2"/>
            </a:endParaRPr>
          </a:p>
          <a:p>
            <a:pPr defTabSz="914400">
              <a:lnSpc>
                <a:spcPct val="140000"/>
              </a:lnSpc>
              <a:buClrTx/>
              <a:buSzPct val="100000"/>
              <a:buFontTx/>
              <a:buNone/>
            </a:pPr>
            <a:r>
              <a:rPr lang="en-US" altLang="zh-CN" sz="3200">
                <a:solidFill>
                  <a:srgbClr val="FF0000"/>
                </a:solidFill>
                <a:ea typeface="黑体" panose="02010609060101010101" charset="-122"/>
                <a:sym typeface="Wingdings" panose="05000000000000000000" pitchFamily="2" charset="2"/>
              </a:rPr>
              <a:t>【答案】B</a:t>
            </a:r>
            <a:endParaRPr lang="en-US" altLang="zh-CN" sz="3200">
              <a:solidFill>
                <a:srgbClr val="FF0000"/>
              </a:solidFill>
              <a:ea typeface="黑体" panose="02010609060101010101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charRg st="10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charRg st="53" end="9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charRg st="154" end="1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351037" y="620838"/>
            <a:ext cx="707089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>
                <a:solidFill>
                  <a:schemeClr val="tx2"/>
                </a:solidFill>
              </a:rPr>
              <a:t>3.</a:t>
            </a:r>
            <a:r>
              <a:rPr lang="zh-CN" altLang="en-US" sz="4800">
                <a:solidFill>
                  <a:schemeClr val="tx2"/>
                </a:solidFill>
              </a:rPr>
              <a:t>可逆反应的实验室证据</a:t>
            </a:r>
            <a:endParaRPr lang="zh-CN" altLang="en-US" sz="4800">
              <a:solidFill>
                <a:schemeClr val="tx2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81877" y="1810638"/>
            <a:ext cx="1062125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实验发现，一定条件下向一密闭容器中充入</a:t>
            </a:r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SO</a:t>
            </a:r>
            <a:r>
              <a:rPr lang="en-US" altLang="zh-CN" sz="3600" b="1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与</a:t>
            </a:r>
            <a:r>
              <a:rPr lang="en-US" altLang="zh-CN" sz="3600" b="1" baseline="30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18</a:t>
            </a:r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O</a:t>
            </a:r>
            <a:r>
              <a:rPr lang="en-US" altLang="zh-CN" sz="3600" b="1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，反应一段时间后，核素</a:t>
            </a:r>
            <a:r>
              <a:rPr lang="en-US" altLang="zh-CN" sz="3600" b="1" baseline="30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18</a:t>
            </a:r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O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同时存在于</a:t>
            </a:r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SO</a:t>
            </a:r>
            <a:r>
              <a:rPr lang="en-US" altLang="zh-CN" sz="3600" b="1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O</a:t>
            </a:r>
            <a:r>
              <a:rPr lang="en-US" altLang="zh-CN" sz="3600" b="1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SO</a:t>
            </a:r>
            <a:r>
              <a:rPr lang="en-US" altLang="zh-CN" sz="3600" b="1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中</a:t>
            </a:r>
            <a:endParaRPr lang="zh-CN" altLang="en-US" sz="3600"/>
          </a:p>
        </p:txBody>
      </p:sp>
      <p:sp>
        <p:nvSpPr>
          <p:cNvPr id="4" name="文本框 3"/>
          <p:cNvSpPr txBox="1"/>
          <p:nvPr/>
        </p:nvSpPr>
        <p:spPr>
          <a:xfrm>
            <a:off x="1166313" y="4635946"/>
            <a:ext cx="9718426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latin typeface="+mj-ea"/>
                <a:ea typeface="+mj-ea"/>
                <a:sym typeface="+mn-ea"/>
              </a:rPr>
              <a:t>这说明，在</a:t>
            </a:r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SO</a:t>
            </a:r>
            <a:r>
              <a:rPr lang="en-US" altLang="zh-CN" sz="3600" b="1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与</a:t>
            </a:r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O</a:t>
            </a:r>
            <a:r>
              <a:rPr lang="en-US" altLang="zh-CN" sz="3600" b="1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反应生成</a:t>
            </a:r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SO</a:t>
            </a:r>
            <a:r>
              <a:rPr lang="en-US" altLang="zh-CN" sz="3600" b="1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3 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同时，</a:t>
            </a:r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SO</a:t>
            </a:r>
            <a:r>
              <a:rPr lang="en-US" altLang="zh-CN" sz="3600" b="1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3 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也在分解生成</a:t>
            </a:r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SO</a:t>
            </a:r>
            <a:r>
              <a:rPr lang="en-US" altLang="zh-CN" sz="3600" b="1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和</a:t>
            </a:r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O</a:t>
            </a:r>
            <a:r>
              <a:rPr lang="en-US" altLang="zh-CN" sz="3600" b="1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2 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834228" y="487505"/>
            <a:ext cx="740357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>
                <a:solidFill>
                  <a:srgbClr val="00B0F0"/>
                </a:solidFill>
              </a:rPr>
              <a:t>从微观角度理解可逆反应</a:t>
            </a:r>
            <a:endParaRPr lang="zh-CN" altLang="en-US" sz="4000">
              <a:solidFill>
                <a:srgbClr val="00B0F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 bwMode="auto">
          <a:xfrm>
            <a:off x="393115" y="1349536"/>
            <a:ext cx="11256150" cy="3393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框 2"/>
          <p:cNvSpPr txBox="1"/>
          <p:nvPr/>
        </p:nvSpPr>
        <p:spPr>
          <a:xfrm>
            <a:off x="932669" y="4910224"/>
            <a:ext cx="10324757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/>
              <a:t>O-O</a:t>
            </a:r>
            <a:r>
              <a:rPr lang="zh-CN" altLang="en-US" sz="3600"/>
              <a:t>键的断裂、</a:t>
            </a:r>
            <a:r>
              <a:rPr lang="en-US" altLang="zh-CN" sz="3600">
                <a:sym typeface="+mn-ea"/>
              </a:rPr>
              <a:t>S-O</a:t>
            </a:r>
            <a:r>
              <a:rPr lang="zh-CN" altLang="en-US" sz="3600">
                <a:sym typeface="+mn-ea"/>
              </a:rPr>
              <a:t>的断裂；</a:t>
            </a:r>
            <a:r>
              <a:rPr lang="en-US" altLang="zh-CN" sz="3600">
                <a:sym typeface="+mn-ea"/>
              </a:rPr>
              <a:t>O-O</a:t>
            </a:r>
            <a:r>
              <a:rPr lang="zh-CN" altLang="en-US" sz="3600">
                <a:sym typeface="+mn-ea"/>
              </a:rPr>
              <a:t>键的形成、</a:t>
            </a:r>
            <a:r>
              <a:rPr lang="en-US" altLang="zh-CN" sz="3600">
                <a:sym typeface="+mn-ea"/>
              </a:rPr>
              <a:t>S-O</a:t>
            </a:r>
            <a:r>
              <a:rPr lang="zh-CN" altLang="en-US" sz="3600">
                <a:sym typeface="+mn-ea"/>
              </a:rPr>
              <a:t>的形成在同时进行。</a:t>
            </a:r>
            <a:endParaRPr lang="zh-CN" altLang="en-US" sz="3600"/>
          </a:p>
          <a:p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288214" y="521155"/>
            <a:ext cx="6892483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从宏观速率角度理解可逆反应：</a:t>
            </a:r>
            <a:endParaRPr lang="zh-CN" altLang="en-US" sz="4000">
              <a:solidFill>
                <a:srgbClr val="0070C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534" y="2613787"/>
            <a:ext cx="5309040" cy="902194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1477" y="2211895"/>
            <a:ext cx="3465923" cy="3492589"/>
          </a:xfrm>
          <a:prstGeom prst="rect">
            <a:avLst/>
          </a:prstGeom>
        </p:spPr>
      </p:pic>
      <p:sp>
        <p:nvSpPr>
          <p:cNvPr id="33" name="文本框 32"/>
          <p:cNvSpPr txBox="1"/>
          <p:nvPr/>
        </p:nvSpPr>
        <p:spPr>
          <a:xfrm>
            <a:off x="133329" y="787178"/>
            <a:ext cx="11924072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3600" b="1"/>
          </a:p>
          <a:p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/>
                <a:ea typeface="黑体" panose="02010609060101010101" charset="-122"/>
                <a:cs typeface="+mn-ea"/>
                <a:sym typeface="+mn-ea"/>
              </a:rPr>
              <a:t>若在恒容密闭容器中加入</a:t>
            </a:r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/>
                <a:ea typeface="黑体" panose="02010609060101010101" charset="-122"/>
                <a:cs typeface="+mn-ea"/>
                <a:sym typeface="+mn-ea"/>
              </a:rPr>
              <a:t>2 mol SO</a:t>
            </a:r>
            <a:r>
              <a:rPr lang="en-US" altLang="zh-CN" sz="3600" b="1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/>
                <a:ea typeface="黑体" panose="02010609060101010101" charset="-122"/>
                <a:cs typeface="+mn-ea"/>
                <a:sym typeface="+mn-ea"/>
              </a:rPr>
              <a:t>2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/>
                <a:ea typeface="黑体" panose="02010609060101010101" charset="-122"/>
                <a:cs typeface="+mn-ea"/>
                <a:sym typeface="+mn-ea"/>
              </a:rPr>
              <a:t>和</a:t>
            </a:r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/>
                <a:ea typeface="黑体" panose="02010609060101010101" charset="-122"/>
                <a:cs typeface="+mn-ea"/>
                <a:sym typeface="+mn-ea"/>
              </a:rPr>
              <a:t>1 mol O</a:t>
            </a:r>
            <a:r>
              <a:rPr lang="en-US" altLang="zh-CN" sz="3600" b="1" baseline="-25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/>
                <a:ea typeface="黑体" panose="02010609060101010101" charset="-122"/>
                <a:cs typeface="+mn-ea"/>
                <a:sym typeface="+mn-ea"/>
              </a:rPr>
              <a:t>2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/>
                <a:ea typeface="黑体" panose="02010609060101010101" charset="-122"/>
                <a:cs typeface="+mn-ea"/>
                <a:sym typeface="+mn-ea"/>
              </a:rPr>
              <a:t>发生反应，过程中速率随时间的图像如下所示：</a:t>
            </a:r>
            <a:endParaRPr lang="zh-CN" altLang="en-US" sz="3600" b="1"/>
          </a:p>
        </p:txBody>
      </p:sp>
      <p:sp>
        <p:nvSpPr>
          <p:cNvPr id="34" name="文本框 33"/>
          <p:cNvSpPr txBox="1"/>
          <p:nvPr/>
        </p:nvSpPr>
        <p:spPr>
          <a:xfrm>
            <a:off x="449510" y="3425191"/>
            <a:ext cx="7827057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开始时，</a:t>
            </a:r>
            <a:r>
              <a:rPr kumimoji="1" lang="zh-CN" altLang="en-US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反应物浓度最大，</a:t>
            </a:r>
            <a:r>
              <a:rPr kumimoji="1" lang="en-US" alt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v</a:t>
            </a:r>
            <a:r>
              <a:rPr kumimoji="1" lang="en-US" altLang="zh-CN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kumimoji="1" lang="zh-CN" altLang="en-US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正</a:t>
            </a:r>
            <a:r>
              <a:rPr kumimoji="1" lang="en-US" altLang="zh-CN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)</a:t>
            </a:r>
            <a:r>
              <a:rPr kumimoji="1" lang="en-US" alt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kumimoji="1" lang="zh-CN" altLang="en-US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最大；生成物浓度为零，最小，</a:t>
            </a:r>
            <a:r>
              <a:rPr kumimoji="1" lang="en-US" alt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v</a:t>
            </a:r>
            <a:r>
              <a:rPr kumimoji="1" lang="en-US" altLang="zh-CN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kumimoji="1" lang="zh-CN" altLang="en-US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逆</a:t>
            </a:r>
            <a:r>
              <a:rPr kumimoji="1" lang="en-US" altLang="zh-CN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)</a:t>
            </a:r>
            <a:r>
              <a:rPr kumimoji="1" lang="zh-CN" altLang="en-US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为零。</a:t>
            </a:r>
            <a:endParaRPr lang="zh-CN" altLang="en-US"/>
          </a:p>
        </p:txBody>
      </p:sp>
      <p:sp>
        <p:nvSpPr>
          <p:cNvPr id="35" name="Text Box 34"/>
          <p:cNvSpPr txBox="1">
            <a:spLocks noChangeArrowheads="1"/>
          </p:cNvSpPr>
          <p:nvPr/>
        </p:nvSpPr>
        <p:spPr bwMode="auto">
          <a:xfrm>
            <a:off x="532047" y="4578171"/>
            <a:ext cx="8531162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kumimoji="1" lang="zh-CN" alt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反应过程中</a:t>
            </a:r>
            <a:r>
              <a:rPr kumimoji="1" lang="zh-CN" altLang="en-US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，反应物减少，导致</a:t>
            </a:r>
            <a:r>
              <a:rPr kumimoji="1" lang="en-US" alt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v</a:t>
            </a:r>
            <a:r>
              <a:rPr kumimoji="1" lang="en-US" altLang="zh-CN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kumimoji="1" lang="zh-CN" altLang="en-US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正</a:t>
            </a:r>
            <a:r>
              <a:rPr kumimoji="1" lang="en-US" altLang="zh-CN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kumimoji="1" lang="en-US" alt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kumimoji="1" lang="zh-CN" altLang="en-US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逐渐减小；生成物</a:t>
            </a:r>
            <a:endParaRPr kumimoji="1" lang="zh-CN" altLang="en-US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kumimoji="1" lang="zh-CN" altLang="en-US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由无到有逐渐增多，导致</a:t>
            </a:r>
            <a:r>
              <a:rPr kumimoji="1" lang="en-US" alt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v</a:t>
            </a:r>
            <a:r>
              <a:rPr kumimoji="1" lang="en-US" altLang="zh-CN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kumimoji="1" lang="zh-CN" altLang="en-US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逆</a:t>
            </a:r>
            <a:r>
              <a:rPr kumimoji="1" lang="en-US" altLang="zh-CN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 </a:t>
            </a:r>
            <a:r>
              <a:rPr kumimoji="1" lang="zh-CN" altLang="en-US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从零逐渐增大。</a:t>
            </a:r>
            <a:endParaRPr kumimoji="1" lang="zh-CN" altLang="en-US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6" name="Text Box 36"/>
          <p:cNvSpPr txBox="1">
            <a:spLocks noChangeArrowheads="1"/>
          </p:cNvSpPr>
          <p:nvPr/>
        </p:nvSpPr>
        <p:spPr bwMode="auto">
          <a:xfrm>
            <a:off x="532047" y="5776863"/>
            <a:ext cx="9527321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kumimoji="1" lang="zh-CN" altLang="en-US" i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</a:t>
            </a:r>
            <a:r>
              <a:rPr kumimoji="1" lang="zh-CN" alt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段时间后</a:t>
            </a:r>
            <a:r>
              <a:rPr kumimoji="1" lang="zh-CN" altLang="en-US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kumimoji="1" lang="en-US" alt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v</a:t>
            </a:r>
            <a:r>
              <a:rPr kumimoji="1" lang="en-US" altLang="zh-CN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kumimoji="1" lang="zh-CN" altLang="en-US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正</a:t>
            </a:r>
            <a:r>
              <a:rPr kumimoji="1" lang="en-US" altLang="zh-CN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kumimoji="1" lang="zh-CN" altLang="en-US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kumimoji="1" lang="en-US" alt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v</a:t>
            </a:r>
            <a:r>
              <a:rPr kumimoji="1" lang="en-US" altLang="zh-CN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kumimoji="1" lang="zh-CN" altLang="en-US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逆</a:t>
            </a:r>
            <a:r>
              <a:rPr kumimoji="1" lang="en-US" altLang="zh-CN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kumimoji="1" lang="zh-CN" altLang="en-US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；各反应物和生成物的浓度不再发生变化</a:t>
            </a:r>
            <a:endParaRPr kumimoji="1" lang="zh-CN" altLang="en-US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5" grpId="0"/>
      <p:bldP spid="36" grpId="0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748306" y="632333"/>
            <a:ext cx="425990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二、化学平衡状态</a:t>
            </a:r>
            <a:endParaRPr lang="zh-CN" altLang="en-US" sz="2800">
              <a:solidFill>
                <a:srgbClr val="0070C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 txBox="1">
            <a:spLocks noRot="1" noChangeArrowheads="1"/>
          </p:cNvSpPr>
          <p:nvPr/>
        </p:nvSpPr>
        <p:spPr>
          <a:xfrm>
            <a:off x="748306" y="1224877"/>
            <a:ext cx="1858304" cy="624260"/>
          </a:xfrm>
          <a:prstGeom prst="rect">
            <a:avLst/>
          </a:prstGeom>
        </p:spPr>
        <p:txBody>
          <a:bodyPr vert="horz" lIns="91425" tIns="45712" rIns="91425" bIns="45712" rtlCol="0">
            <a:noAutofit/>
          </a:bodyPr>
          <a:lstStyle>
            <a:lvl1pPr marL="457200" indent="-457200" algn="l" defTabSz="1219200" rtl="0" eaLnBrk="1" latinLnBrk="0" hangingPunct="1">
              <a:spcBef>
                <a:spcPts val="130"/>
              </a:spcBef>
              <a:buFont typeface="Arial" panose="020B0604020202020204" pitchFamily="34" charset="0"/>
              <a:buChar char="•"/>
              <a:defRPr sz="42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600" indent="-381000" algn="l" defTabSz="1219200" rtl="0" eaLnBrk="1" latinLnBrk="0" hangingPunct="1">
              <a:spcBef>
                <a:spcPts val="130"/>
              </a:spcBef>
              <a:buFont typeface="Arial" panose="020B0604020202020204" pitchFamily="34" charset="0"/>
              <a:buChar char="–"/>
              <a:defRPr sz="373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000" indent="-304800" algn="l" defTabSz="1219200" rtl="0" eaLnBrk="1" latinLnBrk="0" hangingPunct="1">
              <a:spcBef>
                <a:spcPts val="13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600" indent="-304800" algn="l" defTabSz="1219200" rtl="0" eaLnBrk="1" latinLnBrk="0" hangingPunct="1">
              <a:spcBef>
                <a:spcPts val="130"/>
              </a:spcBef>
              <a:buFont typeface="Arial" panose="020B0604020202020204" pitchFamily="34" charset="0"/>
              <a:buChar char="–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indent="-304800" algn="l" defTabSz="1219200" rtl="0" eaLnBrk="1" latinLnBrk="0" hangingPunct="1">
              <a:spcBef>
                <a:spcPts val="130"/>
              </a:spcBef>
              <a:buFont typeface="Arial" panose="020B0604020202020204" pitchFamily="34" charset="0"/>
              <a:buChar char="»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800" indent="-304800" algn="l" defTabSz="1219200" rtl="0" eaLnBrk="1" latinLnBrk="0" hangingPunct="1">
              <a:spcBef>
                <a:spcPts val="13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400" indent="-304800" algn="l" defTabSz="1219200" rtl="0" eaLnBrk="1" latinLnBrk="0" hangingPunct="1">
              <a:spcBef>
                <a:spcPts val="13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2000" indent="-304800" algn="l" defTabSz="1219200" rtl="0" eaLnBrk="1" latinLnBrk="0" hangingPunct="1">
              <a:spcBef>
                <a:spcPts val="13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600" indent="-304800" algn="l" defTabSz="1219200" rtl="0" eaLnBrk="1" latinLnBrk="0" hangingPunct="1">
              <a:spcBef>
                <a:spcPts val="130"/>
              </a:spcBef>
              <a:buFont typeface="Arial" panose="020B0604020202020204" pitchFamily="34" charset="0"/>
              <a:buChar char="•"/>
              <a:defRPr sz="266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800">
                <a:highlight>
                  <a:srgbClr val="FFFF00"/>
                </a:highligh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概念</a:t>
            </a:r>
            <a:r>
              <a:rPr lang="zh-CN" altLang="en-US" sz="2800" smtClean="0">
                <a:highlight>
                  <a:srgbClr val="FFFF00"/>
                </a:highligh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endParaRPr lang="zh-CN" altLang="en-US" sz="2800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64625" y="1224877"/>
            <a:ext cx="10734414" cy="2030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80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一定条件下的可逆反应，当其正反应速率和逆反应速率相等时，各反应物浓度既不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增加、也不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减少，，反应混合物中各组分的含量保持不变的状态称为化学平衡状态，简称化学平衡。</a:t>
            </a:r>
            <a:endParaRPr lang="zh-CN" altLang="en-US" sz="2800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2" name="图片 3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776868" y="3379478"/>
            <a:ext cx="2937051" cy="2766898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0439039" y="3379478"/>
            <a:ext cx="1274881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i="1"/>
              <a:t>平衡状态</a:t>
            </a:r>
            <a:endParaRPr lang="zh-CN" altLang="en-US" sz="2000" b="1" i="1"/>
          </a:p>
        </p:txBody>
      </p:sp>
      <p:sp>
        <p:nvSpPr>
          <p:cNvPr id="7" name="矩形 6"/>
          <p:cNvSpPr/>
          <p:nvPr/>
        </p:nvSpPr>
        <p:spPr>
          <a:xfrm>
            <a:off x="10356502" y="4851178"/>
            <a:ext cx="1283134" cy="9110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下箭头 7"/>
          <p:cNvSpPr/>
          <p:nvPr/>
        </p:nvSpPr>
        <p:spPr>
          <a:xfrm>
            <a:off x="10826328" y="3851209"/>
            <a:ext cx="422209" cy="6768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7" grpId="0"/>
      <p:bldP spid="3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356197" y="445290"/>
            <a:ext cx="4259907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40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思考：</a:t>
            </a:r>
            <a:endParaRPr lang="zh-CN" altLang="en-US" sz="4400">
              <a:solidFill>
                <a:srgbClr val="0070C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63255" y="1640351"/>
            <a:ext cx="7775649" cy="737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如何判断可逆反应已达到平衡状态了呢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?</a:t>
            </a:r>
            <a:endParaRPr lang="zh-CN" altLang="zh-CN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94685" y="2617139"/>
            <a:ext cx="10494625" cy="2030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微观判断依据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2800" i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v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正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)=</a:t>
            </a:r>
            <a:r>
              <a:rPr lang="en-US" altLang="zh-CN" sz="2800" i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v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逆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宏观判断依据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各物质的浓度保持不变。（物质的量浓度或者质量分数不变。）</a:t>
            </a:r>
            <a:endParaRPr lang="zh-CN" altLang="zh-CN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529315" y="555684"/>
            <a:ext cx="595408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化学平衡状态的特征：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29315" y="1078822"/>
            <a:ext cx="11064246" cy="5262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逆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：指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建立化学平衡的前提是可逆反应。</a:t>
            </a:r>
            <a:endParaRPr lang="zh-CN" altLang="zh-CN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等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：指该状态下，</a:t>
            </a:r>
            <a:r>
              <a:rPr lang="en-US" altLang="zh-CN" sz="2800" i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v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正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)=</a:t>
            </a:r>
            <a:r>
              <a:rPr lang="en-US" altLang="zh-CN" sz="2800" i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v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逆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动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：指该状态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是动态平衡，</a:t>
            </a:r>
            <a:r>
              <a:rPr lang="en-US" altLang="zh-CN" sz="2800" i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v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正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)=</a:t>
            </a:r>
            <a:r>
              <a:rPr lang="en-US" altLang="zh-CN" sz="2800" i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v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逆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)≠0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定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：指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平衡状态时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，在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外界条件不变的前提下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反应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速率一定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混合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物中各组分</a:t>
            </a:r>
            <a:r>
              <a:rPr lang="zh-CN" altLang="zh-CN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</a:t>
            </a:r>
            <a:r>
              <a:rPr lang="zh-CN" altLang="zh-CN" sz="280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浓度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一定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混合物中各组分的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百分含量一定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变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：指若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外界条件改变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，则化学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平衡就可能发生移动，各物质的浓度或者含量就会随之发生变化。</a:t>
            </a:r>
            <a:endParaRPr lang="zh-CN" altLang="zh-CN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zh-CN" altLang="zh-CN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407795" y="508019"/>
            <a:ext cx="11127403" cy="5906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5" tIns="45712" rIns="91425" bIns="45712" numCol="1" anchor="ctr" anchorCtr="0" compatLnSpc="1">
            <a:spAutoFit/>
          </a:bodyPr>
          <a:lstStyle/>
          <a:p>
            <a:pPr indent="2413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【课堂小练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】1. 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可逆反应</a:t>
            </a:r>
            <a:r>
              <a:rPr lang="en-US" altLang="zh-CN" sz="280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2NO+O</a:t>
            </a:r>
            <a:r>
              <a:rPr lang="en-US" altLang="zh-CN" sz="2800" baseline="-3000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2                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2NO</a:t>
            </a:r>
            <a:r>
              <a:rPr lang="en-US" altLang="zh-CN" sz="2800" baseline="-300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</a:t>
            </a:r>
            <a:r>
              <a:rPr kumimoji="0" lang="zh-CN" altLang="en-US" sz="28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在体积不变的密闭容器中反应</a:t>
            </a:r>
            <a:r>
              <a:rPr kumimoji="0" lang="en-US" altLang="zh-CN" sz="280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kumimoji="0" lang="zh-CN" altLang="en-US" sz="280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其达到</a:t>
            </a:r>
            <a:r>
              <a:rPr kumimoji="0" lang="zh-CN" altLang="en-US" sz="28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平衡状态的标志是</a:t>
            </a:r>
            <a:r>
              <a:rPr kumimoji="0" lang="en-US" altLang="zh-CN" sz="28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28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　</a:t>
            </a:r>
            <a:r>
              <a:rPr kumimoji="0" lang="en-US" altLang="zh-CN" sz="28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endParaRPr lang="en-US" altLang="zh-CN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indent="2413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kumimoji="0" lang="en-US" altLang="zh-CN" sz="28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①</a:t>
            </a:r>
            <a:r>
              <a:rPr lang="zh-CN" altLang="en-US" sz="280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混合气体的颜色不再改变</a:t>
            </a:r>
            <a:endParaRPr lang="zh-CN" altLang="en-US" sz="280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  <a:p>
            <a:pPr indent="2413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kumimoji="0" lang="en-US" altLang="zh-CN" sz="28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②</a:t>
            </a:r>
            <a:r>
              <a:rPr lang="zh-CN" altLang="en-US" sz="280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混合气体的密度不再改变</a:t>
            </a:r>
            <a:endParaRPr lang="zh-CN" altLang="en-US" sz="280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  <a:p>
            <a:pPr indent="2413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kumimoji="0" lang="en-US" altLang="zh-CN" sz="28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③</a:t>
            </a:r>
            <a:r>
              <a:rPr kumimoji="0" lang="zh-CN" altLang="en-US" sz="28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用</a:t>
            </a:r>
            <a:r>
              <a:rPr kumimoji="0" lang="en-US" altLang="zh-CN" sz="28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NO</a:t>
            </a:r>
            <a:r>
              <a:rPr kumimoji="0" lang="zh-CN" altLang="en-US" sz="28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kumimoji="0" lang="en-US" altLang="zh-CN" sz="28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O</a:t>
            </a:r>
            <a:r>
              <a:rPr kumimoji="0" lang="en-US" altLang="zh-CN" sz="2800" i="0" u="none" strike="noStrike" cap="none" normalizeH="0" baseline="-3000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en-US" sz="280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sz="280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NO</a:t>
            </a:r>
            <a:r>
              <a:rPr lang="en-US" altLang="zh-CN" sz="2800" baseline="-3000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kumimoji="0" lang="zh-CN" altLang="en-US" sz="28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的物质的量浓度变化表示的反应速率之比</a:t>
            </a:r>
            <a:r>
              <a:rPr kumimoji="0" lang="zh-CN" altLang="en-US" sz="280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为</a:t>
            </a:r>
            <a:endParaRPr kumimoji="0" lang="en-US" altLang="zh-CN" sz="280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0" marR="0" lvl="0" indent="2413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280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</a:t>
            </a:r>
            <a:r>
              <a:rPr kumimoji="0" lang="en-US" altLang="zh-CN" sz="280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kumimoji="0" lang="en-US" altLang="zh-CN" sz="28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∶</a:t>
            </a:r>
            <a:r>
              <a:rPr lang="en-US" altLang="zh-CN" sz="280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1∶</a:t>
            </a:r>
            <a:r>
              <a:rPr kumimoji="0" lang="en-US" altLang="zh-CN" sz="28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8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的状态</a:t>
            </a:r>
            <a:endParaRPr kumimoji="0" lang="zh-CN" altLang="en-US" sz="280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0" marR="0" lvl="0" indent="2413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kumimoji="0" lang="zh-CN" altLang="en-US" sz="28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④</a:t>
            </a:r>
            <a:r>
              <a:rPr lang="zh-CN" altLang="en-US" sz="280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单位时间内生成</a:t>
            </a:r>
            <a:r>
              <a:rPr lang="en-US" altLang="zh-CN" sz="2800" i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n</a:t>
            </a:r>
            <a:r>
              <a:rPr lang="en-US" altLang="zh-CN" sz="280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 mol O</a:t>
            </a:r>
            <a:r>
              <a:rPr lang="en-US" altLang="zh-CN" sz="2800" baseline="-3000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80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的同时生成</a:t>
            </a:r>
            <a:r>
              <a:rPr lang="en-US" altLang="zh-CN" sz="280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800" i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n</a:t>
            </a:r>
            <a:r>
              <a:rPr lang="en-US" altLang="zh-CN" sz="280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 mol NO</a:t>
            </a:r>
            <a:endParaRPr kumimoji="0" lang="en-US" altLang="zh-CN" sz="280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0" marR="0" lvl="0" indent="2413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kumimoji="0" lang="zh-CN" altLang="en-US" sz="28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⑤</a:t>
            </a:r>
            <a:r>
              <a:rPr lang="zh-CN" altLang="en-US" sz="280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单位时间内生成</a:t>
            </a:r>
            <a:r>
              <a:rPr lang="en-US" altLang="zh-CN" sz="2800" i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n</a:t>
            </a:r>
            <a:r>
              <a:rPr lang="en-US" altLang="zh-CN" sz="280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 mol O</a:t>
            </a:r>
            <a:r>
              <a:rPr lang="en-US" altLang="zh-CN" sz="2800" baseline="-3000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80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的同时生成</a:t>
            </a:r>
            <a:r>
              <a:rPr lang="en-US" altLang="zh-CN" sz="280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800" i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n</a:t>
            </a:r>
            <a:r>
              <a:rPr lang="en-US" altLang="zh-CN" sz="280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 mol NO</a:t>
            </a:r>
            <a:r>
              <a:rPr lang="en-US" altLang="zh-CN" sz="2800" baseline="-3000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2</a:t>
            </a:r>
            <a:endParaRPr kumimoji="0" lang="en-US" altLang="zh-CN" sz="280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0" marR="0" lvl="0" indent="2413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28700" algn="l"/>
                <a:tab pos="1851025" algn="l"/>
                <a:tab pos="2538095" algn="l"/>
                <a:tab pos="3222625" algn="l"/>
              </a:tabLst>
            </a:pPr>
            <a:r>
              <a:rPr kumimoji="0" lang="en-US" altLang="zh-CN" sz="28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A.①④	B.</a:t>
            </a:r>
            <a:r>
              <a:rPr kumimoji="0" lang="en-US" altLang="zh-CN" sz="280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②④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</a:t>
            </a:r>
            <a:r>
              <a:rPr kumimoji="0" lang="en-US" altLang="zh-CN" sz="280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</a:t>
            </a:r>
            <a:r>
              <a:rPr kumimoji="0" lang="en-US" altLang="zh-CN" sz="28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.①③④	D.</a:t>
            </a:r>
            <a:r>
              <a:rPr lang="en-US" altLang="zh-CN" sz="280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①</a:t>
            </a:r>
            <a:r>
              <a:rPr kumimoji="0" lang="en-US" altLang="zh-CN" sz="280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⑤</a:t>
            </a:r>
            <a:endParaRPr kumimoji="0" lang="en-US" altLang="zh-CN" sz="280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4" name="Picture 13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35287" y="737874"/>
            <a:ext cx="719967" cy="471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5759667" y="1468600"/>
            <a:ext cx="439420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0419" y="765121"/>
            <a:ext cx="10056828" cy="1450530"/>
          </a:xfrm>
        </p:spPr>
        <p:txBody>
          <a:bodyPr>
            <a:normAutofit fontScale="90000"/>
          </a:bodyPr>
          <a:lstStyle/>
          <a:p>
            <a:r>
              <a:rPr kumimoji="1" lang="en-US" altLang="zh-CN" sz="4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2.</a:t>
            </a:r>
            <a:r>
              <a:rPr kumimoji="1" lang="zh-CN" altLang="en-US" sz="4000" b="1"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下列哪种说法可以证明反应</a:t>
            </a:r>
            <a:br>
              <a:rPr kumimoji="1" lang="zh-CN" altLang="en-US" sz="4000" b="1">
                <a:latin typeface="Times New Roman" panose="02020603050405020304" pitchFamily="18" charset="0"/>
                <a:ea typeface="隶书" panose="02010509060101010101" pitchFamily="49" charset="-122"/>
              </a:rPr>
            </a:br>
            <a:r>
              <a:rPr kumimoji="1" lang="en-US" altLang="zh-CN" sz="4000" b="1"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N</a:t>
            </a:r>
            <a:r>
              <a:rPr kumimoji="1" lang="en-US" altLang="zh-CN" sz="4000" b="1" baseline="-25000"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2  </a:t>
            </a:r>
            <a:r>
              <a:rPr kumimoji="1" lang="en-US" altLang="zh-CN" sz="4000" b="1"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+ 3H</a:t>
            </a:r>
            <a:r>
              <a:rPr kumimoji="1" lang="en-US" altLang="zh-CN" sz="4000" b="1" baseline="-25000"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2</a:t>
            </a:r>
            <a:r>
              <a:rPr kumimoji="1" lang="en-US" altLang="zh-CN" sz="4000" b="1"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            2NH</a:t>
            </a:r>
            <a:r>
              <a:rPr kumimoji="1" lang="en-US" altLang="zh-CN" sz="4000" b="1" baseline="-25000"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3</a:t>
            </a:r>
            <a:r>
              <a:rPr kumimoji="1" lang="zh-CN" altLang="en-US" sz="4000" b="1"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达到平衡状态</a:t>
            </a:r>
            <a:r>
              <a:rPr kumimoji="1" lang="en-US" altLang="zh-CN" sz="4000" b="1"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(     )</a:t>
            </a:r>
            <a:br>
              <a:rPr kumimoji="1" lang="zh-CN" altLang="en-US" sz="4000" b="1">
                <a:latin typeface="Times New Roman" panose="02020603050405020304" pitchFamily="18" charset="0"/>
                <a:ea typeface="隶书" panose="02010509060101010101" pitchFamily="49" charset="-122"/>
              </a:rPr>
            </a:br>
            <a:endParaRPr lang="zh-CN" altLang="en-US" sz="40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97109" y="2555801"/>
            <a:ext cx="10056828" cy="4022731"/>
          </a:xfrm>
        </p:spPr>
        <p:txBody>
          <a:bodyPr/>
          <a:lstStyle/>
          <a:p>
            <a:pPr eaLnBrk="1" hangingPunct="1"/>
            <a:r>
              <a:rPr kumimoji="1" lang="en-US" altLang="zh-CN" sz="3600" b="1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A.1</a:t>
            </a:r>
            <a:r>
              <a:rPr kumimoji="1" lang="zh-CN" altLang="en-US" sz="3600" b="1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个 氮氮键断裂的同时，有</a:t>
            </a:r>
            <a:r>
              <a:rPr kumimoji="1" lang="en-US" altLang="zh-CN" sz="3600" b="1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3</a:t>
            </a:r>
            <a:r>
              <a:rPr kumimoji="1" lang="zh-CN" altLang="en-US" sz="3600" b="1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个 氢氢键形成</a:t>
            </a:r>
            <a:endParaRPr kumimoji="1" lang="zh-CN" altLang="en-US" sz="3600" b="1">
              <a:solidFill>
                <a:schemeClr val="tx1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pPr eaLnBrk="1" hangingPunct="1"/>
            <a:r>
              <a:rPr kumimoji="1" lang="en-US" altLang="zh-CN" sz="3600" b="1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B.1</a:t>
            </a:r>
            <a:r>
              <a:rPr kumimoji="1" lang="zh-CN" altLang="en-US" sz="3600" b="1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个 氮氮键断裂的同时，有</a:t>
            </a:r>
            <a:r>
              <a:rPr kumimoji="1" lang="en-US" altLang="zh-CN" sz="3600" b="1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3</a:t>
            </a:r>
            <a:r>
              <a:rPr kumimoji="1" lang="zh-CN" altLang="en-US" sz="3600" b="1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个 氢氢键断裂</a:t>
            </a:r>
            <a:endParaRPr kumimoji="1" lang="zh-CN" altLang="en-US" sz="3600" b="1">
              <a:solidFill>
                <a:schemeClr val="tx1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pPr eaLnBrk="1" hangingPunct="1"/>
            <a:r>
              <a:rPr kumimoji="1" lang="en-US" altLang="zh-CN" sz="3600" b="1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C.1</a:t>
            </a:r>
            <a:r>
              <a:rPr kumimoji="1" lang="zh-CN" altLang="en-US" sz="3600" b="1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个氮氮键断裂的同时，有</a:t>
            </a:r>
            <a:r>
              <a:rPr kumimoji="1" lang="en-US" altLang="zh-CN" sz="3600" b="1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6</a:t>
            </a:r>
            <a:r>
              <a:rPr kumimoji="1" lang="zh-CN" altLang="en-US" sz="3600" b="1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个 氮氢 键断裂</a:t>
            </a:r>
            <a:endParaRPr kumimoji="1" lang="zh-CN" altLang="en-US" sz="3600" b="1">
              <a:solidFill>
                <a:schemeClr val="tx1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pPr eaLnBrk="1" hangingPunct="1"/>
            <a:r>
              <a:rPr kumimoji="1" lang="en-US" altLang="zh-CN" sz="3600" b="1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D.1</a:t>
            </a:r>
            <a:r>
              <a:rPr kumimoji="1" lang="zh-CN" altLang="en-US" sz="3600" b="1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个 氮氮键断裂的同时，有</a:t>
            </a:r>
            <a:r>
              <a:rPr kumimoji="1" lang="en-US" altLang="zh-CN" sz="3600" b="1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6</a:t>
            </a:r>
            <a:r>
              <a:rPr kumimoji="1" lang="zh-CN" altLang="en-US" sz="3600" b="1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个 氮氢键形成</a:t>
            </a:r>
            <a:endParaRPr kumimoji="1" lang="en-US" altLang="zh-CN" sz="36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endParaRPr kumimoji="1" lang="en-US" altLang="zh-CN" sz="36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pic>
        <p:nvPicPr>
          <p:cNvPr id="4" name="Picture 13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50721" y="1413391"/>
            <a:ext cx="719967" cy="471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本框 5"/>
          <p:cNvSpPr txBox="1"/>
          <p:nvPr/>
        </p:nvSpPr>
        <p:spPr>
          <a:xfrm>
            <a:off x="8903356" y="1341427"/>
            <a:ext cx="14374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AC</a:t>
            </a:r>
            <a:endParaRPr kumimoji="1"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902281" y="1671680"/>
            <a:ext cx="10209871" cy="3753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3.</a:t>
            </a:r>
            <a:r>
              <a:rPr lang="zh-CN" altLang="en-US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对于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在一定条件下的可逆反应：                     </a:t>
            </a:r>
            <a:endParaRPr lang="zh-CN" altLang="en-US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判断以下哪些叙述</a:t>
            </a:r>
            <a:r>
              <a:rPr lang="zh-CN" altLang="en-US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说明</a:t>
            </a:r>
            <a:r>
              <a:rPr lang="en-US" altLang="zh-CN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v</a:t>
            </a:r>
            <a:r>
              <a:rPr lang="zh-CN" altLang="en-US" sz="2800" baseline="-250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lang="zh-CN" altLang="en-US" sz="2800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正)</a:t>
            </a:r>
            <a:r>
              <a:rPr lang="zh-CN" altLang="en-US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lang="en-US" altLang="zh-CN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v</a:t>
            </a:r>
            <a:r>
              <a:rPr lang="zh-CN" altLang="en-US" sz="2800" baseline="-250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lang="zh-CN" altLang="en-US" sz="2800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逆)</a:t>
            </a:r>
            <a:r>
              <a:rPr lang="zh-CN" altLang="en-US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？</a:t>
            </a:r>
            <a:r>
              <a:rPr lang="zh-CN" altLang="en-US" sz="2800" u="sng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             </a:t>
            </a:r>
            <a:r>
              <a:rPr lang="zh-CN" altLang="en-US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。</a:t>
            </a:r>
            <a:endParaRPr lang="en-US" altLang="zh-CN" sz="2800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（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1）单位时间内，消耗</a:t>
            </a:r>
            <a:r>
              <a:rPr lang="zh-CN" altLang="en-US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 mol N</a:t>
            </a:r>
            <a:r>
              <a:rPr lang="zh-CN" altLang="en-US" sz="2800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，同时生成</a:t>
            </a:r>
            <a:r>
              <a:rPr lang="zh-CN" altLang="en-US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 mol N</a:t>
            </a:r>
            <a:r>
              <a:rPr lang="zh-CN" altLang="en-US" sz="2800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endParaRPr lang="zh-CN" altLang="en-US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（2）单位时间内，消耗</a:t>
            </a:r>
            <a:r>
              <a:rPr lang="zh-CN" altLang="en-US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 mol H</a:t>
            </a:r>
            <a:r>
              <a:rPr lang="zh-CN" altLang="en-US" sz="2800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，同时消耗</a:t>
            </a:r>
            <a:r>
              <a:rPr lang="zh-CN" altLang="en-US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 mol NH</a:t>
            </a:r>
            <a:r>
              <a:rPr lang="zh-CN" altLang="en-US" sz="2800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endParaRPr lang="zh-CN" altLang="en-US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（3）单位时间内，生成</a:t>
            </a:r>
            <a:r>
              <a:rPr lang="zh-CN" altLang="en-US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 mol N</a:t>
            </a:r>
            <a:r>
              <a:rPr lang="zh-CN" altLang="en-US" sz="2800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，同时有</a:t>
            </a:r>
            <a:r>
              <a:rPr lang="zh-CN" altLang="en-US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 mol NH</a:t>
            </a:r>
            <a:r>
              <a:rPr lang="zh-CN" altLang="en-US" sz="2800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生成</a:t>
            </a:r>
            <a:endParaRPr lang="zh-CN" altLang="en-US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（4）单位时间内，消耗</a:t>
            </a:r>
            <a:r>
              <a:rPr lang="zh-CN" altLang="en-US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 mol N</a:t>
            </a:r>
            <a:r>
              <a:rPr lang="zh-CN" altLang="en-US" sz="2800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，同时有</a:t>
            </a:r>
            <a:r>
              <a:rPr lang="zh-CN" altLang="en-US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 mol NH</a:t>
            </a:r>
            <a:r>
              <a:rPr lang="zh-CN" altLang="en-US" sz="2800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生成</a:t>
            </a:r>
            <a:endParaRPr lang="zh-CN" altLang="en-US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4" name="Group 4"/>
          <p:cNvGrpSpPr/>
          <p:nvPr/>
        </p:nvGrpSpPr>
        <p:grpSpPr>
          <a:xfrm>
            <a:off x="7221197" y="1536425"/>
            <a:ext cx="3800262" cy="736524"/>
            <a:chOff x="180" y="0"/>
            <a:chExt cx="2137" cy="463"/>
          </a:xfrm>
        </p:grpSpPr>
        <p:sp>
          <p:nvSpPr>
            <p:cNvPr id="6" name="Text Box 5"/>
            <p:cNvSpPr txBox="1">
              <a:spLocks noChangeArrowheads="1"/>
            </p:cNvSpPr>
            <p:nvPr/>
          </p:nvSpPr>
          <p:spPr bwMode="auto">
            <a:xfrm>
              <a:off x="180" y="0"/>
              <a:ext cx="2137" cy="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N</a:t>
              </a:r>
              <a:r>
                <a:rPr lang="en-US" altLang="zh-CN" sz="2800" baseline="-2500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2</a:t>
              </a:r>
              <a:r>
                <a:rPr lang="en-US" altLang="zh-CN" sz="280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+3H</a:t>
              </a:r>
              <a:r>
                <a:rPr lang="en-US" altLang="zh-CN" sz="2800" baseline="-2500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2</a:t>
              </a:r>
              <a:r>
                <a:rPr lang="en-US" altLang="zh-CN" sz="280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                   2NH</a:t>
              </a:r>
              <a:r>
                <a:rPr lang="en-US" altLang="zh-CN" sz="2800" baseline="-2500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3</a:t>
              </a:r>
              <a:endParaRPr lang="en-US" altLang="zh-CN" sz="2800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pic>
          <p:nvPicPr>
            <p:cNvPr id="7" name="Picture 6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94" y="0"/>
              <a:ext cx="862" cy="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矩形 1"/>
          <p:cNvSpPr/>
          <p:nvPr/>
        </p:nvSpPr>
        <p:spPr>
          <a:xfrm>
            <a:off x="6281275" y="2079061"/>
            <a:ext cx="2849880" cy="7372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）（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）（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）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6114" name="Picture 2" descr="A14拆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50844" y="1845588"/>
            <a:ext cx="7614454" cy="4696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4438769" y="2061071"/>
            <a:ext cx="85151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kern="100" smtClean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促进</a:t>
            </a:r>
            <a:endParaRPr lang="zh-CN" altLang="en-US" sz="2600" kern="10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438516" y="2709595"/>
            <a:ext cx="85151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kern="100" smtClean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抑制</a:t>
            </a:r>
            <a:endParaRPr lang="zh-CN" altLang="en-US" sz="2600" kern="10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26608" y="405318"/>
            <a:ext cx="586133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三、化学反应条件的控制</a:t>
            </a:r>
            <a:endParaRPr lang="zh-CN" altLang="en-US" sz="2800">
              <a:solidFill>
                <a:srgbClr val="0070C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" name="矩形 14"/>
          <p:cNvSpPr>
            <a:spLocks noChangeArrowheads="1"/>
          </p:cNvSpPr>
          <p:nvPr/>
        </p:nvSpPr>
        <p:spPr bwMode="auto">
          <a:xfrm>
            <a:off x="766703" y="980823"/>
            <a:ext cx="6420663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lvl="1" eaLnBrk="1" hangingPunct="1"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控制化学反应条件的意义</a:t>
            </a:r>
            <a:endParaRPr lang="zh-CN" altLang="en-US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6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6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4"/>
          <p:cNvSpPr txBox="1">
            <a:spLocks noChangeArrowheads="1"/>
          </p:cNvSpPr>
          <p:nvPr/>
        </p:nvSpPr>
        <p:spPr bwMode="auto">
          <a:xfrm>
            <a:off x="637416" y="783284"/>
            <a:ext cx="11082584" cy="4615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影响煤燃烧效率的条件</a:t>
            </a:r>
            <a:endParaRPr lang="zh-CN" altLang="zh-CN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(1)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煤的状态。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</a:t>
            </a:r>
            <a:r>
              <a:rPr lang="en-US" altLang="zh-CN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(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2)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空气用量。</a:t>
            </a:r>
            <a:endParaRPr lang="zh-CN" altLang="zh-CN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(3)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炉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灶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膛材料的选择</a:t>
            </a:r>
            <a:r>
              <a:rPr lang="zh-CN" altLang="zh-CN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(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4)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燃烧后烟道废气中热量的利用。</a:t>
            </a:r>
            <a:endParaRPr lang="zh-CN" altLang="zh-CN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提高燃料燃烧效率的措施</a:t>
            </a:r>
            <a:endParaRPr lang="zh-CN" altLang="zh-CN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(1)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尽可能使燃料</a:t>
            </a:r>
            <a:r>
              <a:rPr lang="en-US" altLang="zh-CN" sz="2800" u="sng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</a:t>
            </a:r>
            <a:r>
              <a:rPr lang="en-US" altLang="zh-CN" sz="2800" u="sng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，提高能量的转化率。关键是燃料与空气或氧气尽可能</a:t>
            </a:r>
            <a:r>
              <a:rPr lang="en-US" altLang="zh-CN" sz="2800" u="sng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</a:t>
            </a:r>
            <a:r>
              <a:rPr lang="en-US" altLang="zh-CN" sz="2800" u="sng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zh-CN" altLang="zh-CN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且空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气</a:t>
            </a:r>
            <a:r>
              <a:rPr lang="zh-CN" altLang="zh-CN" sz="28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要</a:t>
            </a:r>
            <a:r>
              <a:rPr lang="en-US" altLang="zh-CN" sz="2800" u="sng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 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(2)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尽可能充分利用燃料燃烧所释放出的热能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提高热能的利用率。</a:t>
            </a:r>
            <a:endParaRPr lang="zh-CN" altLang="en-US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3497162" y="3422193"/>
            <a:ext cx="2216403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充分燃烧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3497161" y="4110227"/>
            <a:ext cx="2216403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充分接触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7268260" y="4038587"/>
            <a:ext cx="2216402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适当过量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4768980" y="1451648"/>
            <a:ext cx="425990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课堂小结：</a:t>
            </a:r>
            <a:endParaRPr lang="zh-CN" altLang="en-US" sz="2800">
              <a:solidFill>
                <a:srgbClr val="0070C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454501" y="2447907"/>
            <a:ext cx="425990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一、可逆反应</a:t>
            </a:r>
            <a:endParaRPr lang="zh-CN" altLang="en-US" sz="2800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308608" y="3559844"/>
            <a:ext cx="425990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二、化学平衡状态</a:t>
            </a:r>
            <a:endParaRPr lang="zh-CN" altLang="en-US" sz="2800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880659" y="4671780"/>
            <a:ext cx="586133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三、化学反应条件的控制</a:t>
            </a:r>
            <a:endParaRPr lang="zh-CN" altLang="en-US" sz="2800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>
                <a:solidFill>
                  <a:srgbClr val="FF0000"/>
                </a:solidFill>
                <a:sym typeface="+mn-ea"/>
              </a:rPr>
              <a:t>课堂演练</a:t>
            </a:r>
            <a:br>
              <a:rPr lang="zh-CN" altLang="en-US">
                <a:solidFill>
                  <a:srgbClr val="FF0000"/>
                </a:solidFill>
                <a:sym typeface="+mn-ea"/>
              </a:rPr>
            </a:b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06138" y="1340932"/>
            <a:ext cx="11232086" cy="52622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3200" kern="10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1.</a:t>
            </a:r>
            <a:r>
              <a:rPr lang="zh-CN" altLang="zh-CN" sz="32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将煤块粉碎、经脱硫处理、在适当过量的空气中燃烧，这样处理的目的是（</a:t>
            </a:r>
            <a:r>
              <a:rPr lang="en-US" altLang="zh-CN" sz="32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</a:t>
            </a:r>
            <a:r>
              <a:rPr lang="zh-CN" altLang="en-US" sz="32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）</a:t>
            </a:r>
            <a:endParaRPr lang="zh-CN" altLang="zh-CN" sz="320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3200" kern="10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①</a:t>
            </a:r>
            <a:r>
              <a:rPr lang="zh-CN" altLang="zh-CN" sz="32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使煤充分燃烧，提高煤的利用率　</a:t>
            </a:r>
            <a:r>
              <a:rPr lang="en-US" altLang="zh-CN" sz="3200" kern="10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②</a:t>
            </a:r>
            <a:r>
              <a:rPr lang="zh-CN" altLang="zh-CN" sz="32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减少</a:t>
            </a:r>
            <a:r>
              <a:rPr lang="en-US" altLang="zh-CN" sz="3200" kern="10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SO</a:t>
            </a:r>
            <a:r>
              <a:rPr lang="en-US" altLang="zh-CN" sz="3200" kern="100" baseline="-2500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lang="zh-CN" altLang="zh-CN" sz="32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的产生，避免造成</a:t>
            </a:r>
            <a:r>
              <a:rPr lang="en-US" altLang="zh-CN" sz="3200" kern="10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32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酸雨</a:t>
            </a:r>
            <a:r>
              <a:rPr lang="en-US" altLang="zh-CN" sz="3200" kern="10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32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lang="en-US" altLang="zh-CN" sz="3200" kern="10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③</a:t>
            </a:r>
            <a:r>
              <a:rPr lang="zh-CN" altLang="zh-CN" sz="32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减少有毒的</a:t>
            </a:r>
            <a:r>
              <a:rPr lang="en-US" altLang="zh-CN" sz="3200" kern="10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CO</a:t>
            </a:r>
            <a:r>
              <a:rPr lang="zh-CN" altLang="zh-CN" sz="32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产生，避免污染</a:t>
            </a:r>
            <a:r>
              <a:rPr lang="zh-CN" altLang="zh-CN" sz="3200" kern="1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空气</a:t>
            </a:r>
            <a:r>
              <a:rPr lang="zh-CN" altLang="en-US" sz="3200" kern="1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lang="en-US" altLang="zh-CN" sz="3200" kern="100" smtClean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④</a:t>
            </a:r>
            <a:r>
              <a:rPr lang="zh-CN" altLang="zh-CN" sz="32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减少</a:t>
            </a:r>
            <a:r>
              <a:rPr lang="en-US" altLang="zh-CN" sz="3200" kern="10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CO</a:t>
            </a:r>
            <a:r>
              <a:rPr lang="en-US" altLang="zh-CN" sz="3200" kern="100" baseline="-2500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lang="zh-CN" altLang="zh-CN" sz="32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的产生，避免</a:t>
            </a:r>
            <a:r>
              <a:rPr lang="en-US" altLang="zh-CN" sz="3200" kern="10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32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温室效应</a:t>
            </a:r>
            <a:r>
              <a:rPr lang="en-US" altLang="zh-CN" sz="3200" kern="10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endParaRPr lang="zh-CN" altLang="zh-CN" sz="320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3200" kern="10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A.</a:t>
            </a:r>
            <a:r>
              <a:rPr lang="en-US" altLang="zh-CN" sz="3200" kern="10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①②③</a:t>
            </a:r>
            <a:r>
              <a:rPr lang="en-US" altLang="zh-CN" sz="3200" kern="10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  	</a:t>
            </a:r>
            <a:r>
              <a:rPr lang="en-US" altLang="zh-CN" sz="3200" kern="10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	B</a:t>
            </a:r>
            <a:r>
              <a:rPr lang="en-US" altLang="zh-CN" sz="3200" kern="10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lang="en-US" altLang="zh-CN" sz="3200" kern="10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②③④</a:t>
            </a:r>
            <a:endParaRPr lang="zh-CN" altLang="zh-CN" sz="320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3200" kern="10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C.</a:t>
            </a:r>
            <a:r>
              <a:rPr lang="en-US" altLang="zh-CN" sz="3200" kern="10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①③④</a:t>
            </a:r>
            <a:r>
              <a:rPr lang="en-US" altLang="zh-CN" sz="3200" kern="10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  	</a:t>
            </a:r>
            <a:r>
              <a:rPr lang="en-US" altLang="zh-CN" sz="3200" kern="10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	D</a:t>
            </a:r>
            <a:r>
              <a:rPr lang="en-US" altLang="zh-CN" sz="3200" kern="10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lang="en-US" altLang="zh-CN" sz="3200" kern="10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①②③④</a:t>
            </a:r>
            <a:endParaRPr lang="zh-CN" altLang="zh-CN" sz="320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214370" y="2205355"/>
            <a:ext cx="9372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>
                <a:solidFill>
                  <a:srgbClr val="C00000"/>
                </a:solidFill>
              </a:rPr>
              <a:t>A</a:t>
            </a:r>
            <a:endParaRPr lang="en-US" altLang="zh-CN" sz="360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391154" y="630241"/>
            <a:ext cx="11408104" cy="3721735"/>
          </a:xfrm>
          <a:prstGeom prst="rect">
            <a:avLst/>
          </a:prstGeom>
        </p:spPr>
        <p:txBody>
          <a:bodyPr wrap="square" lIns="121855" tIns="60926" rIns="121855" bIns="60926">
            <a:spAutoFit/>
          </a:bodyPr>
          <a:lstStyle>
            <a:defPPr>
              <a:defRPr lang="zh-CN"/>
            </a:defPPr>
            <a:lvl1pPr marL="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600" kern="10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2.</a:t>
            </a:r>
            <a:r>
              <a:rPr lang="zh-CN" altLang="zh-CN" sz="26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下列关于化学平衡的说法中，不正确的是（</a:t>
            </a:r>
            <a:r>
              <a:rPr lang="en-US" altLang="zh-CN" sz="26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zh-CN" altLang="zh-CN" sz="26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endParaRPr lang="zh-CN" altLang="zh-CN" sz="2600" b="1" kern="1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6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A.</a:t>
            </a:r>
            <a:r>
              <a:rPr lang="zh-CN" altLang="zh-CN" sz="26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当可逆反应达到平衡时，正、逆反应速率都为零</a:t>
            </a:r>
            <a:endParaRPr lang="zh-CN" altLang="zh-CN" sz="2600" b="1" kern="1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6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B.</a:t>
            </a:r>
            <a:r>
              <a:rPr lang="zh-CN" altLang="zh-CN" sz="26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当可逆反应达到化学平衡时，正、逆反应速率一定相等</a:t>
            </a:r>
            <a:endParaRPr lang="zh-CN" altLang="zh-CN" sz="2600" b="1" kern="1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6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C.</a:t>
            </a:r>
            <a:r>
              <a:rPr lang="zh-CN" altLang="zh-CN" sz="26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当可逆反应达到化学平衡后，改变某些条件可以使平衡破坏</a:t>
            </a:r>
            <a:endParaRPr lang="zh-CN" altLang="zh-CN" sz="2600" b="1" kern="1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6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D.</a:t>
            </a:r>
            <a:r>
              <a:rPr lang="zh-CN" altLang="zh-CN" sz="26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当可逆反应达到平衡时，尽管正、逆反应都还在进行，但各物质的浓度</a:t>
            </a:r>
            <a:r>
              <a:rPr lang="zh-CN" altLang="zh-CN" sz="2600" b="1" kern="1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保</a:t>
            </a:r>
            <a:endParaRPr lang="en-US" altLang="zh-CN" sz="2600" b="1" kern="100" smtClean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sz="26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　</a:t>
            </a:r>
            <a:r>
              <a:rPr lang="zh-CN" altLang="zh-CN" sz="2600" b="1" kern="1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持</a:t>
            </a:r>
            <a:r>
              <a:rPr lang="zh-CN" altLang="zh-CN" sz="2600" b="1" kern="1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不变</a:t>
            </a:r>
            <a:endParaRPr lang="zh-CN" altLang="zh-CN" sz="2600" b="1" kern="100"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874071" y="839875"/>
            <a:ext cx="5790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C00000"/>
                </a:solidFill>
              </a:rPr>
              <a:t>A</a:t>
            </a:r>
            <a:endParaRPr lang="en-US" altLang="zh-CN" sz="280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49" name="对象 324611"/>
          <p:cNvGraphicFramePr>
            <a:graphicFrameLocks noChangeAspect="1"/>
          </p:cNvGraphicFramePr>
          <p:nvPr/>
        </p:nvGraphicFramePr>
        <p:xfrm>
          <a:off x="1194753" y="976630"/>
          <a:ext cx="10182860" cy="52311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" r:id="rId1" imgW="8620125" imgH="5286375" progId="Word.Document.8">
                  <p:embed/>
                </p:oleObj>
              </mc:Choice>
              <mc:Fallback>
                <p:oleObj name="" r:id="rId1" imgW="8620125" imgH="52863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194753" y="976630"/>
                        <a:ext cx="10182860" cy="52311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0" name="文本框 2"/>
          <p:cNvSpPr txBox="1"/>
          <p:nvPr/>
        </p:nvSpPr>
        <p:spPr>
          <a:xfrm>
            <a:off x="4144950" y="2034441"/>
            <a:ext cx="55712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000" u="none">
                <a:latin typeface="宋体" panose="02010600030101010101" pitchFamily="2" charset="-122"/>
                <a:ea typeface="宋体" panose="02010600030101010101" pitchFamily="2" charset="-122"/>
              </a:rPr>
              <a:t>⇋</a:t>
            </a:r>
            <a:endParaRPr lang="zh-CN" altLang="en-US" sz="4000" u="none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510815" y="3141490"/>
            <a:ext cx="1521857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>
                <a:solidFill>
                  <a:srgbClr val="FF0000"/>
                </a:solidFill>
              </a:rPr>
              <a:t>B</a:t>
            </a:r>
            <a:endParaRPr lang="en-US" altLang="zh-CN" sz="3600">
              <a:solidFill>
                <a:srgbClr val="FF0000"/>
              </a:solidFill>
            </a:endParaRPr>
          </a:p>
        </p:txBody>
      </p:sp>
      <p:pic>
        <p:nvPicPr>
          <p:cNvPr id="27651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2649200" y="12623800"/>
            <a:ext cx="3175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UNIQUEID" val="385"/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2.xml><?xml version="1.0" encoding="utf-8"?>
<p:tagLst xmlns:p="http://schemas.openxmlformats.org/presentationml/2006/main">
  <p:tag name="AS_UNIQUEID" val="386"/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3.xml><?xml version="1.0" encoding="utf-8"?>
<p:tagLst xmlns:p="http://schemas.openxmlformats.org/presentationml/2006/main">
  <p:tag name="AS_UNIQUEID" val="387"/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4.xml><?xml version="1.0" encoding="utf-8"?>
<p:tagLst xmlns:p="http://schemas.openxmlformats.org/presentationml/2006/main">
  <p:tag name="AS_UNIQUEID" val="388"/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5.xml><?xml version="1.0" encoding="utf-8"?>
<p:tagLst xmlns:p="http://schemas.openxmlformats.org/presentationml/2006/main">
  <p:tag name="AS_UNIQUEID" val="389"/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6.xml><?xml version="1.0" encoding="utf-8"?>
<p:tagLst xmlns:p="http://schemas.openxmlformats.org/presentationml/2006/main">
  <p:tag name="AS_UNIQUEID" val="421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7.xml><?xml version="1.0" encoding="utf-8"?>
<p:tagLst xmlns:p="http://schemas.openxmlformats.org/presentationml/2006/main">
  <p:tag name="AS_UNIQUEID" val="422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8.xml><?xml version="1.0" encoding="utf-8"?>
<p:tagLst xmlns:p="http://schemas.openxmlformats.org/presentationml/2006/main">
  <p:tag name="AS_UNIQUEID" val="423"/>
  <p:tag name="KSO_WM_BEAUTIFY_FLAG" val="#wm#"/>
  <p:tag name="KSO_WM_SLIDE_BACKGROUND_TYPE" val="bottomTop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6*i*1"/>
  <p:tag name="KSO_WM_UNIT_INDEX" val="1"/>
  <p:tag name="KSO_WM_UNIT_LAYERLEVEL" val="1"/>
  <p:tag name="KSO_WM_UNIT_SUBTYPE" val="h"/>
  <p:tag name="KSO_WM_UNIT_TYPE" val="i"/>
</p:tagLst>
</file>

<file path=ppt/tags/tag9.xml><?xml version="1.0" encoding="utf-8"?>
<p:tagLst xmlns:p="http://schemas.openxmlformats.org/presentationml/2006/main">
  <p:tag name="AS_UNIQUEID" val="424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0.xml><?xml version="1.0" encoding="utf-8"?>
<p:tagLst xmlns:p="http://schemas.openxmlformats.org/presentationml/2006/main">
  <p:tag name="AS_UNIQUEID" val="425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1.xml><?xml version="1.0" encoding="utf-8"?>
<p:tagLst xmlns:p="http://schemas.openxmlformats.org/presentationml/2006/main">
  <p:tag name="AS_UNIQUEID" val="426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2.xml><?xml version="1.0" encoding="utf-8"?>
<p:tagLst xmlns:p="http://schemas.openxmlformats.org/presentationml/2006/main">
  <p:tag name="AS_UNIQUEID" val="1236"/>
</p:tagLst>
</file>

<file path=ppt/tags/tag13.xml><?xml version="1.0" encoding="utf-8"?>
<p:tagLst xmlns:p="http://schemas.openxmlformats.org/presentationml/2006/main">
  <p:tag name="AS_UNIQUEID" val="1237"/>
</p:tagLst>
</file>

<file path=ppt/tags/tag14.xml><?xml version="1.0" encoding="utf-8"?>
<p:tagLst xmlns:p="http://schemas.openxmlformats.org/presentationml/2006/main">
  <p:tag name="AS_UNIQUEID" val="1238"/>
</p:tagLst>
</file>

<file path=ppt/tags/tag15.xml><?xml version="1.0" encoding="utf-8"?>
<p:tagLst xmlns:p="http://schemas.openxmlformats.org/presentationml/2006/main">
  <p:tag name="AS_UNIQUEID" val="1239"/>
</p:tagLst>
</file>

<file path=ppt/tags/tag16.xml><?xml version="1.0" encoding="utf-8"?>
<p:tagLst xmlns:p="http://schemas.openxmlformats.org/presentationml/2006/main">
  <p:tag name="AS_UNIQUEID" val="1240"/>
</p:tagLst>
</file>

<file path=ppt/tags/tag17.xml><?xml version="1.0" encoding="utf-8"?>
<p:tagLst xmlns:p="http://schemas.openxmlformats.org/presentationml/2006/main">
  <p:tag name="AS_UNIQUEID" val="1241"/>
</p:tagLst>
</file>

<file path=ppt/tags/tag18.xml><?xml version="1.0" encoding="utf-8"?>
<p:tagLst xmlns:p="http://schemas.openxmlformats.org/presentationml/2006/main">
  <p:tag name="AS_UNIQUEID" val="1242"/>
</p:tagLst>
</file>

<file path=ppt/tags/tag19.xml><?xml version="1.0" encoding="utf-8"?>
<p:tagLst xmlns:p="http://schemas.openxmlformats.org/presentationml/2006/main">
  <p:tag name="AS_UNIQUEID" val="1243"/>
</p:tagLst>
</file>

<file path=ppt/tags/tag20.xml><?xml version="1.0" encoding="utf-8"?>
<p:tagLst xmlns:p="http://schemas.openxmlformats.org/presentationml/2006/main">
  <p:tag name="AS_UNIQUEID" val="1244"/>
</p:tagLst>
</file>

<file path=ppt/tags/tag21.xml><?xml version="1.0" encoding="utf-8"?>
<p:tagLst xmlns:p="http://schemas.openxmlformats.org/presentationml/2006/main">
  <p:tag name="AS_UNIQUEID" val="1245"/>
</p:tagLst>
</file>

<file path=ppt/tags/tag22.xml><?xml version="1.0" encoding="utf-8"?>
<p:tagLst xmlns:p="http://schemas.openxmlformats.org/presentationml/2006/main">
  <p:tag name="AS_UNIQUEID" val="1246"/>
</p:tagLst>
</file>

<file path=ppt/tags/tag23.xml><?xml version="1.0" encoding="utf-8"?>
<p:tagLst xmlns:p="http://schemas.openxmlformats.org/presentationml/2006/main">
  <p:tag name="AS_UNIQUEID" val="1247"/>
</p:tagLst>
</file>

<file path=ppt/tags/tag24.xml><?xml version="1.0" encoding="utf-8"?>
<p:tagLst xmlns:p="http://schemas.openxmlformats.org/presentationml/2006/main">
  <p:tag name="AS_UNIQUEID" val="1248"/>
</p:tagLst>
</file>

<file path=ppt/tags/tag25.xml><?xml version="1.0" encoding="utf-8"?>
<p:tagLst xmlns:p="http://schemas.openxmlformats.org/presentationml/2006/main">
  <p:tag name="AS_UNIQUEID" val="1249"/>
</p:tagLst>
</file>

<file path=ppt/tags/tag26.xml><?xml version="1.0" encoding="utf-8"?>
<p:tagLst xmlns:p="http://schemas.openxmlformats.org/presentationml/2006/main">
  <p:tag name="AS_UNIQUEID" val="1250"/>
</p:tagLst>
</file>

<file path=ppt/tags/tag27.xml><?xml version="1.0" encoding="utf-8"?>
<p:tagLst xmlns:p="http://schemas.openxmlformats.org/presentationml/2006/main">
  <p:tag name="AS_UNIQUEID" val="1251"/>
</p:tagLst>
</file>

<file path=ppt/tags/tag28.xml><?xml version="1.0" encoding="utf-8"?>
<p:tagLst xmlns:p="http://schemas.openxmlformats.org/presentationml/2006/main">
  <p:tag name="AS_UNIQUEID" val="1252"/>
</p:tagLst>
</file>

<file path=ppt/tags/tag29.xml><?xml version="1.0" encoding="utf-8"?>
<p:tagLst xmlns:p="http://schemas.openxmlformats.org/presentationml/2006/main">
  <p:tag name="AS_UNIQUEID" val="1253"/>
</p:tagLst>
</file>

<file path=ppt/tags/tag30.xml><?xml version="1.0" encoding="utf-8"?>
<p:tagLst xmlns:p="http://schemas.openxmlformats.org/presentationml/2006/main">
  <p:tag name="AS_UNIQUEID" val="1254"/>
</p:tagLst>
</file>

<file path=ppt/tags/tag31.xml><?xml version="1.0" encoding="utf-8"?>
<p:tagLst xmlns:p="http://schemas.openxmlformats.org/presentationml/2006/main">
  <p:tag name="AS_UNIQUEID" val="1255"/>
</p:tagLst>
</file>

<file path=ppt/tags/tag32.xml><?xml version="1.0" encoding="utf-8"?>
<p:tagLst xmlns:p="http://schemas.openxmlformats.org/presentationml/2006/main">
  <p:tag name="AS_UNIQUEID" val="1256"/>
</p:tagLst>
</file>

<file path=ppt/tags/tag33.xml><?xml version="1.0" encoding="utf-8"?>
<p:tagLst xmlns:p="http://schemas.openxmlformats.org/presentationml/2006/main">
  <p:tag name="AS_UNIQUEID" val="1257"/>
</p:tagLst>
</file>

<file path=ppt/tags/tag34.xml><?xml version="1.0" encoding="utf-8"?>
<p:tagLst xmlns:p="http://schemas.openxmlformats.org/presentationml/2006/main">
  <p:tag name="AS_UNIQUEID" val="1258"/>
</p:tagLst>
</file>

<file path=ppt/tags/tag35.xml><?xml version="1.0" encoding="utf-8"?>
<p:tagLst xmlns:p="http://schemas.openxmlformats.org/presentationml/2006/main">
  <p:tag name="AS_UNIQUEID" val="1259"/>
</p:tagLst>
</file>

<file path=ppt/tags/tag36.xml><?xml version="1.0" encoding="utf-8"?>
<p:tagLst xmlns:p="http://schemas.openxmlformats.org/presentationml/2006/main">
  <p:tag name="AS_UNIQUEID" val="1260"/>
</p:tagLst>
</file>

<file path=ppt/tags/tag37.xml><?xml version="1.0" encoding="utf-8"?>
<p:tagLst xmlns:p="http://schemas.openxmlformats.org/presentationml/2006/main">
  <p:tag name="AS_UNIQUEID" val="1261"/>
</p:tagLst>
</file>

<file path=ppt/tags/tag38.xml><?xml version="1.0" encoding="utf-8"?>
<p:tagLst xmlns:p="http://schemas.openxmlformats.org/presentationml/2006/main">
  <p:tag name="AS_UNIQUEID" val="1262"/>
</p:tagLst>
</file>

<file path=ppt/tags/tag39.xml><?xml version="1.0" encoding="utf-8"?>
<p:tagLst xmlns:p="http://schemas.openxmlformats.org/presentationml/2006/main">
  <p:tag name="AS_UNIQUEID" val="1263"/>
</p:tagLst>
</file>

<file path=ppt/tags/tag40.xml><?xml version="1.0" encoding="utf-8"?>
<p:tagLst xmlns:p="http://schemas.openxmlformats.org/presentationml/2006/main">
  <p:tag name="KSO_WM_BEAUTIFY_FLAG" val="#wm#"/>
  <p:tag name="KSO_WM_SLIDE_ID" val="custom20203728_11"/>
  <p:tag name="KSO_WM_SLIDE_INDEX" val="11"/>
  <p:tag name="KSO_WM_SLIDE_ITEM_CNT" val="0"/>
  <p:tag name="KSO_WM_SLIDE_LAYOUT" val="a_d_f"/>
  <p:tag name="KSO_WM_SLIDE_LAYOUT_CNT" val="1_1_1"/>
  <p:tag name="KSO_WM_SLIDE_POSITION" val="46*52"/>
  <p:tag name="KSO_WM_SLIDE_SIZE" val="866*434"/>
  <p:tag name="KSO_WM_SLIDE_SUBTYPE" val="picTxt"/>
  <p:tag name="KSO_WM_SLIDE_TYPE" val="text"/>
  <p:tag name="KSO_WM_TAG_VERSION" val="1.0"/>
  <p:tag name="KSO_WM_TEMPLATE_CATEGORY" val="custom"/>
  <p:tag name="KSO_WM_TEMPLATE_COLOR_TYPE" val="1"/>
  <p:tag name="KSO_WM_TEMPLATE_INDEX" val="20203728"/>
  <p:tag name="KSO_WM_TEMPLATE_MASTER_TYPE" val="1"/>
  <p:tag name="KSO_WM_TEMPLATE_SUBCATEGORY" val="0"/>
</p:tagLst>
</file>

<file path=ppt/tags/tag41.xml><?xml version="1.0" encoding="utf-8"?>
<p:tagLst xmlns:p="http://schemas.openxmlformats.org/presentationml/2006/main">
  <p:tag name="AS_UNIQUEID" val="1264"/>
</p:tagLst>
</file>

<file path=ppt/tags/tag42.xml><?xml version="1.0" encoding="utf-8"?>
<p:tagLst xmlns:p="http://schemas.openxmlformats.org/presentationml/2006/main">
  <p:tag name="AS_UNIQUEID" val="1265"/>
</p:tagLst>
</file>

<file path=ppt/tags/tag43.xml><?xml version="1.0" encoding="utf-8"?>
<p:tagLst xmlns:p="http://schemas.openxmlformats.org/presentationml/2006/main">
  <p:tag name="KSO_WM_BEAUTIFY_FLAG" val="#wm#"/>
  <p:tag name="KSO_WM_SLIDE_ID" val="custom20203728_7"/>
  <p:tag name="KSO_WM_SLIDE_INDEX" val="7"/>
  <p:tag name="KSO_WM_SLIDE_ITEM_CNT" val="0"/>
  <p:tag name="KSO_WM_SLIDE_LAYOUT" val="a_d_f"/>
  <p:tag name="KSO_WM_SLIDE_LAYOUT_CNT" val="1_1_1"/>
  <p:tag name="KSO_WM_SLIDE_POSITION" val="47*49"/>
  <p:tag name="KSO_WM_SLIDE_SIZE" val="864*442"/>
  <p:tag name="KSO_WM_SLIDE_SUBTYPE" val="picTxt"/>
  <p:tag name="KSO_WM_SLIDE_TYPE" val="text"/>
  <p:tag name="KSO_WM_TAG_VERSION" val="1.0"/>
  <p:tag name="KSO_WM_TEMPLATE_CATEGORY" val="custom"/>
  <p:tag name="KSO_WM_TEMPLATE_COLOR_TYPE" val="1"/>
  <p:tag name="KSO_WM_TEMPLATE_INDEX" val="20203728"/>
  <p:tag name="KSO_WM_TEMPLATE_MASTER_TYPE" val="1"/>
  <p:tag name="KSO_WM_TEMPLATE_SUBCATEGORY" val="0"/>
</p:tagLst>
</file>

<file path=ppt/tags/tag44.xml><?xml version="1.0" encoding="utf-8"?>
<p:tagLst xmlns:p="http://schemas.openxmlformats.org/presentationml/2006/main">
  <p:tag name="AS_UNIQUEID" val="1719"/>
</p:tagLst>
</file>

<file path=ppt/tags/tag45.xml><?xml version="1.0" encoding="utf-8"?>
<p:tagLst xmlns:p="http://schemas.openxmlformats.org/presentationml/2006/main">
  <p:tag name="AS_UNIQUEID" val="1720"/>
</p:tagLst>
</file>

<file path=ppt/tags/tag46.xml><?xml version="1.0" encoding="utf-8"?>
<p:tagLst xmlns:p="http://schemas.openxmlformats.org/presentationml/2006/main">
  <p:tag name="KSO_WM_UNIT_PLACING_PICTURE_USER_VIEWPORT" val="{&quot;height&quot;:5345.036220472441,&quot;width&quot;:17728.9905511811}"/>
</p:tagLst>
</file>

<file path=ppt/tags/tag47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7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基本">
      <a:majorFont>
        <a:latin typeface="Arial Black"/>
        <a:ea typeface="Arial"/>
        <a:cs typeface="Arial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2720</Words>
  <Application>WPS 演示</Application>
  <PresentationFormat/>
  <Paragraphs>205</Paragraphs>
  <Slides>23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23</vt:i4>
      </vt:variant>
    </vt:vector>
  </HeadingPairs>
  <TitlesOfParts>
    <vt:vector size="42" baseType="lpstr">
      <vt:lpstr>Arial</vt:lpstr>
      <vt:lpstr>宋体</vt:lpstr>
      <vt:lpstr>Wingdings</vt:lpstr>
      <vt:lpstr>微软雅黑</vt:lpstr>
      <vt:lpstr>幼圆</vt:lpstr>
      <vt:lpstr>Times New Roman</vt:lpstr>
      <vt:lpstr>迷你简菱心</vt:lpstr>
      <vt:lpstr>Courier New</vt:lpstr>
      <vt:lpstr>黑体</vt:lpstr>
      <vt:lpstr>Calibri</vt:lpstr>
      <vt:lpstr>楷体</vt:lpstr>
      <vt:lpstr>Arial Unicode MS</vt:lpstr>
      <vt:lpstr>Arial Black</vt:lpstr>
      <vt:lpstr>隶书</vt:lpstr>
      <vt:lpstr>Calibri</vt:lpstr>
      <vt:lpstr>7_Office 主题</vt:lpstr>
      <vt:lpstr>Word.Document.12</vt:lpstr>
      <vt:lpstr>Word.Document.12</vt:lpstr>
      <vt:lpstr>Word.Document.8</vt:lpstr>
      <vt:lpstr>PowerPoint 演示文稿</vt:lpstr>
      <vt:lpstr>本节课学习目标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2.下列哪种说法可以证明反应 N2  + 3H2            2NH3达到平衡状态(     ) </vt:lpstr>
      <vt:lpstr>PowerPoint 演示文稿</vt:lpstr>
      <vt:lpstr>PowerPoint 演示文稿</vt:lpstr>
      <vt:lpstr>PowerPoint 演示文稿</vt:lpstr>
      <vt:lpstr>PowerPoint 演示文稿</vt:lpstr>
      <vt:lpstr>课堂演练 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皇兵</cp:lastModifiedBy>
  <cp:revision>3</cp:revision>
  <cp:lastPrinted>2021-03-29T17:11:00Z</cp:lastPrinted>
  <dcterms:created xsi:type="dcterms:W3CDTF">2021-03-29T17:11:00Z</dcterms:created>
  <dcterms:modified xsi:type="dcterms:W3CDTF">2021-04-12T01:28:34Z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50B302853B744695B967F6D517AE5747</vt:lpwstr>
  </property>
  <property fmtid="{D5CDD505-2E9C-101B-9397-08002B2CF9AE}" pid="7" name="KSOProductBuildVer">
    <vt:lpwstr>2052-11.1.0.10356</vt:lpwstr>
  </property>
</Properties>
</file>