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0"/>
  </p:notesMasterIdLst>
  <p:sldIdLst>
    <p:sldId id="264" r:id="rId2"/>
    <p:sldId id="265" r:id="rId3"/>
    <p:sldId id="256" r:id="rId4"/>
    <p:sldId id="257" r:id="rId5"/>
    <p:sldId id="258" r:id="rId6"/>
    <p:sldId id="259" r:id="rId7"/>
    <p:sldId id="260" r:id="rId8"/>
    <p:sldId id="266" r:id="rId9"/>
  </p:sldIdLst>
  <p:sldSz cx="6858000" cy="9144000" type="screen4x3"/>
  <p:notesSz cx="6858000" cy="9144000"/>
  <p:defaultTextStyle>
    <a:defPPr>
      <a:defRPr lang="zh-CN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CFF"/>
    <a:srgbClr val="CCCCFF"/>
    <a:srgbClr val="FF7C80"/>
    <a:srgbClr val="E7D9FF"/>
    <a:srgbClr val="FF9999"/>
    <a:srgbClr val="C19FFF"/>
    <a:srgbClr val="DFA0F8"/>
    <a:srgbClr val="CCECFF"/>
    <a:srgbClr val="FFCC00"/>
    <a:srgbClr val="FFCC66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620"/>
    <p:restoredTop sz="94660"/>
  </p:normalViewPr>
  <p:slideViewPr>
    <p:cSldViewPr>
      <p:cViewPr varScale="1">
        <p:scale>
          <a:sx n="52" d="100"/>
          <a:sy n="52" d="100"/>
        </p:scale>
        <p:origin x="-2052" y="-60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D7B76DD-EDE7-451C-8E5C-41570B4C1ECF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143125" y="685800"/>
            <a:ext cx="257175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8AAB4FD-6F44-4E33-BA19-69127A1B2B8C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514350" y="2840568"/>
            <a:ext cx="5829300" cy="1960033"/>
          </a:xfrm>
        </p:spPr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028700" y="5181600"/>
            <a:ext cx="4800600" cy="23368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 smtClean="0"/>
              <a:t>单击此处编辑母版副标题样式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541735" y="5875867"/>
            <a:ext cx="5829300" cy="1816100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541735" y="3875618"/>
            <a:ext cx="5829300" cy="2000249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34290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86150" y="2133601"/>
            <a:ext cx="3028950" cy="6034617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046817"/>
            <a:ext cx="303014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342900" y="2899833"/>
            <a:ext cx="303014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3483769" y="2046817"/>
            <a:ext cx="3031331" cy="853016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3483769" y="2899833"/>
            <a:ext cx="3031331" cy="5268384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  <p:pic>
        <p:nvPicPr>
          <p:cNvPr id="13" name="图片 12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3910" r="24382" b="41320"/>
          <a:stretch>
            <a:fillRect/>
          </a:stretch>
        </p:blipFill>
        <p:spPr>
          <a:xfrm rot="772037">
            <a:off x="536081" y="198222"/>
            <a:ext cx="1124509" cy="1941415"/>
          </a:xfrm>
          <a:prstGeom prst="rect">
            <a:avLst/>
          </a:prstGeom>
        </p:spPr>
      </p:pic>
      <p:pic>
        <p:nvPicPr>
          <p:cNvPr id="16" name="图片 15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19791" r="19988" b="41320"/>
          <a:stretch>
            <a:fillRect/>
          </a:stretch>
        </p:blipFill>
        <p:spPr>
          <a:xfrm>
            <a:off x="1875224" y="2190734"/>
            <a:ext cx="1285884" cy="3048021"/>
          </a:xfrm>
          <a:prstGeom prst="rect">
            <a:avLst/>
          </a:prstGeom>
        </p:spPr>
      </p:pic>
      <p:pic>
        <p:nvPicPr>
          <p:cNvPr id="17" name="图片 16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19791" r="19988" b="41320"/>
          <a:stretch>
            <a:fillRect/>
          </a:stretch>
        </p:blipFill>
        <p:spPr>
          <a:xfrm rot="19701096">
            <a:off x="4554149" y="4762501"/>
            <a:ext cx="1084965" cy="2571768"/>
          </a:xfrm>
          <a:prstGeom prst="rect">
            <a:avLst/>
          </a:prstGeom>
        </p:spPr>
      </p:pic>
      <p:pic>
        <p:nvPicPr>
          <p:cNvPr id="18" name="图片 17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19791" r="19988" b="41320"/>
          <a:stretch>
            <a:fillRect/>
          </a:stretch>
        </p:blipFill>
        <p:spPr>
          <a:xfrm>
            <a:off x="0" y="4476749"/>
            <a:ext cx="1567172" cy="3714776"/>
          </a:xfrm>
          <a:prstGeom prst="rect">
            <a:avLst/>
          </a:prstGeom>
        </p:spPr>
      </p:pic>
      <p:pic>
        <p:nvPicPr>
          <p:cNvPr id="19" name="图片 18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19791" r="19988" b="41320"/>
          <a:stretch>
            <a:fillRect/>
          </a:stretch>
        </p:blipFill>
        <p:spPr>
          <a:xfrm rot="20797061">
            <a:off x="3479347" y="860971"/>
            <a:ext cx="1119260" cy="2653059"/>
          </a:xfrm>
          <a:prstGeom prst="rect">
            <a:avLst/>
          </a:prstGeom>
        </p:spPr>
      </p:pic>
      <p:pic>
        <p:nvPicPr>
          <p:cNvPr id="20" name="图片 19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3957" r="19988" b="41320"/>
          <a:stretch>
            <a:fillRect/>
          </a:stretch>
        </p:blipFill>
        <p:spPr>
          <a:xfrm>
            <a:off x="4822041" y="476222"/>
            <a:ext cx="1875248" cy="2825801"/>
          </a:xfrm>
          <a:prstGeom prst="rect">
            <a:avLst/>
          </a:prstGeom>
        </p:spPr>
      </p:pic>
      <p:pic>
        <p:nvPicPr>
          <p:cNvPr id="21" name="图片 20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4194" r="19988" b="41320"/>
          <a:stretch>
            <a:fillRect/>
          </a:stretch>
        </p:blipFill>
        <p:spPr>
          <a:xfrm>
            <a:off x="2500306" y="5643570"/>
            <a:ext cx="1285884" cy="1619261"/>
          </a:xfrm>
          <a:prstGeom prst="rect">
            <a:avLst/>
          </a:prstGeom>
        </p:spPr>
      </p:pic>
      <p:sp>
        <p:nvSpPr>
          <p:cNvPr id="12" name="矩形 11"/>
          <p:cNvSpPr/>
          <p:nvPr userDrawn="1"/>
        </p:nvSpPr>
        <p:spPr>
          <a:xfrm>
            <a:off x="0" y="0"/>
            <a:ext cx="4071966" cy="1071570"/>
          </a:xfrm>
          <a:prstGeom prst="rect">
            <a:avLst/>
          </a:prstGeom>
          <a:gradFill flip="none" rotWithShape="1">
            <a:gsLst>
              <a:gs pos="100000">
                <a:srgbClr val="5E9EFF">
                  <a:alpha val="0"/>
                </a:srgbClr>
              </a:gs>
              <a:gs pos="39999">
                <a:srgbClr val="85C2FF"/>
              </a:gs>
              <a:gs pos="70000">
                <a:srgbClr val="C4D6EB"/>
              </a:gs>
              <a:gs pos="100000">
                <a:srgbClr val="FFEBFA"/>
              </a:gs>
            </a:gsLst>
            <a:lin ang="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pic>
        <p:nvPicPr>
          <p:cNvPr id="14" name="图片 13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19791" r="19988" b="41320"/>
          <a:stretch>
            <a:fillRect/>
          </a:stretch>
        </p:blipFill>
        <p:spPr>
          <a:xfrm>
            <a:off x="5572116" y="3428992"/>
            <a:ext cx="1285884" cy="3048021"/>
          </a:xfrm>
          <a:prstGeom prst="rect">
            <a:avLst/>
          </a:prstGeom>
        </p:spPr>
      </p:pic>
      <p:pic>
        <p:nvPicPr>
          <p:cNvPr id="15" name="图片 14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19791" r="19988" b="41320"/>
          <a:stretch>
            <a:fillRect/>
          </a:stretch>
        </p:blipFill>
        <p:spPr>
          <a:xfrm>
            <a:off x="1714488" y="5286380"/>
            <a:ext cx="1285884" cy="3048021"/>
          </a:xfrm>
          <a:prstGeom prst="rect">
            <a:avLst/>
          </a:prstGeom>
        </p:spPr>
      </p:pic>
      <p:pic>
        <p:nvPicPr>
          <p:cNvPr id="22" name="图片 21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4782" r="19988" b="46771"/>
          <a:stretch>
            <a:fillRect/>
          </a:stretch>
        </p:blipFill>
        <p:spPr>
          <a:xfrm rot="9692596">
            <a:off x="1195902" y="2595224"/>
            <a:ext cx="1285884" cy="1445821"/>
          </a:xfrm>
          <a:prstGeom prst="rect">
            <a:avLst/>
          </a:prstGeom>
        </p:spPr>
      </p:pic>
      <p:pic>
        <p:nvPicPr>
          <p:cNvPr id="23" name="图片 22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6197" r="19988" b="41320"/>
          <a:stretch>
            <a:fillRect/>
          </a:stretch>
        </p:blipFill>
        <p:spPr>
          <a:xfrm>
            <a:off x="4572008" y="0"/>
            <a:ext cx="1285884" cy="1762137"/>
          </a:xfrm>
          <a:prstGeom prst="rect">
            <a:avLst/>
          </a:prstGeom>
        </p:spPr>
      </p:pic>
      <p:pic>
        <p:nvPicPr>
          <p:cNvPr id="24" name="图片 23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6197" r="19988" b="41320"/>
          <a:stretch>
            <a:fillRect/>
          </a:stretch>
        </p:blipFill>
        <p:spPr>
          <a:xfrm>
            <a:off x="3286124" y="3857620"/>
            <a:ext cx="1285884" cy="1762137"/>
          </a:xfrm>
          <a:prstGeom prst="rect">
            <a:avLst/>
          </a:prstGeom>
        </p:spPr>
      </p:pic>
      <p:pic>
        <p:nvPicPr>
          <p:cNvPr id="25" name="图片 24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6197" r="19988" b="41320"/>
          <a:stretch>
            <a:fillRect/>
          </a:stretch>
        </p:blipFill>
        <p:spPr>
          <a:xfrm rot="9937688">
            <a:off x="4127638" y="6704278"/>
            <a:ext cx="1285884" cy="1762137"/>
          </a:xfrm>
          <a:prstGeom prst="rect">
            <a:avLst/>
          </a:prstGeom>
        </p:spPr>
      </p:pic>
      <p:pic>
        <p:nvPicPr>
          <p:cNvPr id="26" name="图片 25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4782" r="19988" b="46771"/>
          <a:stretch>
            <a:fillRect/>
          </a:stretch>
        </p:blipFill>
        <p:spPr>
          <a:xfrm rot="9692596">
            <a:off x="1695969" y="1309339"/>
            <a:ext cx="1285884" cy="1445821"/>
          </a:xfrm>
          <a:prstGeom prst="rect">
            <a:avLst/>
          </a:prstGeom>
        </p:spPr>
      </p:pic>
      <p:pic>
        <p:nvPicPr>
          <p:cNvPr id="27" name="图片 26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4782" r="19988" b="46771"/>
          <a:stretch>
            <a:fillRect/>
          </a:stretch>
        </p:blipFill>
        <p:spPr>
          <a:xfrm rot="13034397">
            <a:off x="306382" y="2456229"/>
            <a:ext cx="1285884" cy="1445821"/>
          </a:xfrm>
          <a:prstGeom prst="rect">
            <a:avLst/>
          </a:prstGeom>
        </p:spPr>
      </p:pic>
      <p:pic>
        <p:nvPicPr>
          <p:cNvPr id="28" name="图片 27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6197" r="19988" b="41320"/>
          <a:stretch>
            <a:fillRect/>
          </a:stretch>
        </p:blipFill>
        <p:spPr>
          <a:xfrm rot="9937688">
            <a:off x="2984631" y="7249849"/>
            <a:ext cx="1285884" cy="1762137"/>
          </a:xfrm>
          <a:prstGeom prst="rect">
            <a:avLst/>
          </a:prstGeom>
        </p:spPr>
      </p:pic>
      <p:pic>
        <p:nvPicPr>
          <p:cNvPr id="29" name="图片 28" descr="182.jpg"/>
          <p:cNvPicPr>
            <a:picLocks noChangeAspect="1"/>
          </p:cNvPicPr>
          <p:nvPr userDrawn="1"/>
        </p:nvPicPr>
        <p:blipFill>
          <a:blip r:embed="rId2" cstate="print">
            <a:lum bright="10000" contrast="10000"/>
          </a:blip>
          <a:srcRect l="44998" t="36197" r="19988" b="41320"/>
          <a:stretch>
            <a:fillRect/>
          </a:stretch>
        </p:blipFill>
        <p:spPr>
          <a:xfrm rot="9937688">
            <a:off x="1055805" y="7249849"/>
            <a:ext cx="1285884" cy="1762137"/>
          </a:xfrm>
          <a:prstGeom prst="rect">
            <a:avLst/>
          </a:prstGeom>
        </p:spPr>
      </p:pic>
      <p:pic>
        <p:nvPicPr>
          <p:cNvPr id="30" name="图片 29" descr="1758b04d7f7ffad.jpg"/>
          <p:cNvPicPr>
            <a:picLocks noChangeAspect="1"/>
          </p:cNvPicPr>
          <p:nvPr userDrawn="1"/>
        </p:nvPicPr>
        <p:blipFill>
          <a:blip r:embed="rId3">
            <a:lum contrast="20000"/>
          </a:blip>
          <a:srcRect l="69729" t="64418" r="18984" b="12577"/>
          <a:stretch>
            <a:fillRect/>
          </a:stretch>
        </p:blipFill>
        <p:spPr>
          <a:xfrm>
            <a:off x="0" y="3786182"/>
            <a:ext cx="1571612" cy="1500198"/>
          </a:xfrm>
          <a:prstGeom prst="rect">
            <a:avLst/>
          </a:prstGeom>
        </p:spPr>
      </p:pic>
      <p:pic>
        <p:nvPicPr>
          <p:cNvPr id="31" name="图片 30" descr="1758b04d7f7ffad.jpg"/>
          <p:cNvPicPr>
            <a:picLocks noChangeAspect="1"/>
          </p:cNvPicPr>
          <p:nvPr userDrawn="1"/>
        </p:nvPicPr>
        <p:blipFill>
          <a:blip r:embed="rId3">
            <a:lum contrast="20000"/>
          </a:blip>
          <a:srcRect l="69729" t="64418" r="7183" b="7099"/>
          <a:stretch>
            <a:fillRect/>
          </a:stretch>
        </p:blipFill>
        <p:spPr>
          <a:xfrm>
            <a:off x="857232" y="6143636"/>
            <a:ext cx="3214710" cy="1857388"/>
          </a:xfrm>
          <a:prstGeom prst="rect">
            <a:avLst/>
          </a:prstGeom>
        </p:spPr>
      </p:pic>
      <p:pic>
        <p:nvPicPr>
          <p:cNvPr id="32" name="图片 31" descr="1758b04d7f7ffad.jpg"/>
          <p:cNvPicPr>
            <a:picLocks noChangeAspect="1"/>
          </p:cNvPicPr>
          <p:nvPr userDrawn="1"/>
        </p:nvPicPr>
        <p:blipFill>
          <a:blip r:embed="rId3">
            <a:lum contrast="20000"/>
          </a:blip>
          <a:srcRect l="69729" t="64418" r="7183" b="7099"/>
          <a:stretch>
            <a:fillRect/>
          </a:stretch>
        </p:blipFill>
        <p:spPr>
          <a:xfrm rot="19995527">
            <a:off x="3103463" y="1624022"/>
            <a:ext cx="3214710" cy="1857388"/>
          </a:xfrm>
          <a:prstGeom prst="rect">
            <a:avLst/>
          </a:prstGeom>
        </p:spPr>
      </p:pic>
      <p:pic>
        <p:nvPicPr>
          <p:cNvPr id="33" name="图片 32" descr="1758b04d7f7ffad.jpg"/>
          <p:cNvPicPr>
            <a:picLocks noChangeAspect="1"/>
          </p:cNvPicPr>
          <p:nvPr userDrawn="1"/>
        </p:nvPicPr>
        <p:blipFill>
          <a:blip r:embed="rId3">
            <a:lum contrast="20000"/>
          </a:blip>
          <a:srcRect l="69729" t="64418" r="18984" b="12577"/>
          <a:stretch>
            <a:fillRect/>
          </a:stretch>
        </p:blipFill>
        <p:spPr>
          <a:xfrm>
            <a:off x="500042" y="1357290"/>
            <a:ext cx="1571612" cy="1500198"/>
          </a:xfrm>
          <a:prstGeom prst="rect">
            <a:avLst/>
          </a:prstGeom>
        </p:spPr>
      </p:pic>
      <p:pic>
        <p:nvPicPr>
          <p:cNvPr id="34" name="图片 33" descr="1758b04d7f7ffad.jpg"/>
          <p:cNvPicPr>
            <a:picLocks noChangeAspect="1"/>
          </p:cNvPicPr>
          <p:nvPr userDrawn="1"/>
        </p:nvPicPr>
        <p:blipFill>
          <a:blip r:embed="rId3">
            <a:lum contrast="20000"/>
          </a:blip>
          <a:srcRect l="69729" t="64418" r="18984" b="12577"/>
          <a:stretch>
            <a:fillRect/>
          </a:stretch>
        </p:blipFill>
        <p:spPr>
          <a:xfrm rot="18687989">
            <a:off x="4725754" y="4264498"/>
            <a:ext cx="1571612" cy="1500198"/>
          </a:xfrm>
          <a:prstGeom prst="rect">
            <a:avLst/>
          </a:prstGeom>
        </p:spPr>
      </p:pic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342900" y="364067"/>
            <a:ext cx="2256235" cy="154940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2681287" y="364067"/>
            <a:ext cx="3833813" cy="780415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342900" y="1913467"/>
            <a:ext cx="2256235" cy="6254751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344216" y="6400800"/>
            <a:ext cx="4114800" cy="755651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344216" y="817033"/>
            <a:ext cx="4114800" cy="54864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zh-CN" altLang="en-US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344216" y="7156451"/>
            <a:ext cx="4114800" cy="1073149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 smtClean="0"/>
              <a:t>单击此处编辑母版文本样式</a:t>
            </a:r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4972050" y="366185"/>
            <a:ext cx="1543050" cy="7802033"/>
          </a:xfrm>
        </p:spPr>
        <p:txBody>
          <a:bodyPr vert="eaVert"/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342900" y="366185"/>
            <a:ext cx="4514850" cy="7802033"/>
          </a:xfrm>
        </p:spPr>
        <p:txBody>
          <a:bodyPr vert="eaVert"/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占位符 1"/>
          <p:cNvSpPr>
            <a:spLocks noGrp="1"/>
          </p:cNvSpPr>
          <p:nvPr>
            <p:ph type="title"/>
          </p:nvPr>
        </p:nvSpPr>
        <p:spPr>
          <a:xfrm>
            <a:off x="342900" y="366184"/>
            <a:ext cx="6172200" cy="1524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 smtClean="0"/>
              <a:t>单击此处编辑母版标题样式</a:t>
            </a:r>
            <a:endParaRPr lang="zh-CN" altLang="en-US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342900" y="2133601"/>
            <a:ext cx="6172200" cy="603461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 smtClean="0"/>
              <a:t>单击此处编辑母版文本样式</a:t>
            </a:r>
          </a:p>
          <a:p>
            <a:pPr lvl="1"/>
            <a:r>
              <a:rPr lang="zh-CN" altLang="en-US" smtClean="0"/>
              <a:t>第二级</a:t>
            </a:r>
          </a:p>
          <a:p>
            <a:pPr lvl="2"/>
            <a:r>
              <a:rPr lang="zh-CN" altLang="en-US" smtClean="0"/>
              <a:t>第三级</a:t>
            </a:r>
          </a:p>
          <a:p>
            <a:pPr lvl="3"/>
            <a:r>
              <a:rPr lang="zh-CN" altLang="en-US" smtClean="0"/>
              <a:t>第四级</a:t>
            </a:r>
          </a:p>
          <a:p>
            <a:pPr lvl="4"/>
            <a:r>
              <a:rPr lang="zh-CN" altLang="en-US" smtClean="0"/>
              <a:t>第五级</a:t>
            </a:r>
            <a:endParaRPr lang="zh-CN" altLang="en-US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342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30820CF-B880-4189-942D-D702A7CBA730}" type="datetimeFigureOut">
              <a:rPr lang="zh-CN" altLang="en-US" smtClean="0"/>
              <a:pPr/>
              <a:t>2018/7/11</a:t>
            </a:fld>
            <a:endParaRPr lang="zh-CN" altLang="en-US"/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2343150" y="8475134"/>
            <a:ext cx="21717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4914900" y="8475134"/>
            <a:ext cx="1600200" cy="48683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C913308-F349-4B6D-A68A-DD1791B4A57B}" type="slidenum">
              <a:rPr lang="zh-CN" altLang="en-US" smtClean="0"/>
              <a:pPr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图片 9" descr="1758b04d7f7ffad.jpg"/>
          <p:cNvPicPr>
            <a:picLocks noChangeAspect="1"/>
          </p:cNvPicPr>
          <p:nvPr/>
        </p:nvPicPr>
        <p:blipFill>
          <a:blip r:embed="rId2" cstate="print"/>
          <a:srcRect l="56368" t="1549" r="9051"/>
          <a:stretch>
            <a:fillRect/>
          </a:stretch>
        </p:blipFill>
        <p:spPr>
          <a:xfrm flipH="1" flipV="1">
            <a:off x="-3" y="0"/>
            <a:ext cx="6858002" cy="9097640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-214362" y="1785918"/>
            <a:ext cx="7072362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8800" b="1" spc="50" dirty="0" smtClean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汉服的复古                 与创新 </a:t>
            </a:r>
            <a:endParaRPr lang="zh-CN" altLang="en-US" sz="8800" b="1" spc="50" dirty="0">
              <a:ln w="11430"/>
              <a:gradFill>
                <a:gsLst>
                  <a:gs pos="25000">
                    <a:schemeClr val="accent2">
                      <a:satMod val="155000"/>
                    </a:schemeClr>
                  </a:gs>
                  <a:gs pos="100000">
                    <a:schemeClr val="accent2">
                      <a:shade val="45000"/>
                      <a:satMod val="165000"/>
                    </a:schemeClr>
                  </a:gs>
                </a:gsLst>
                <a:lin ang="5400000"/>
              </a:gra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图片 6" descr="1758b04d7f7ffad.jpg"/>
          <p:cNvPicPr>
            <a:picLocks noChangeAspect="1"/>
          </p:cNvPicPr>
          <p:nvPr/>
        </p:nvPicPr>
        <p:blipFill>
          <a:blip r:embed="rId2" cstate="print">
            <a:lum bright="20000"/>
          </a:blip>
          <a:srcRect l="63650" b="46193"/>
          <a:stretch>
            <a:fillRect/>
          </a:stretch>
        </p:blipFill>
        <p:spPr>
          <a:xfrm>
            <a:off x="2755841" y="1475656"/>
            <a:ext cx="4102159" cy="2843808"/>
          </a:xfrm>
          <a:prstGeom prst="rect">
            <a:avLst/>
          </a:prstGeom>
        </p:spPr>
      </p:pic>
      <p:pic>
        <p:nvPicPr>
          <p:cNvPr id="6" name="图片 5" descr="1758b04d7f7ffad.jpg"/>
          <p:cNvPicPr>
            <a:picLocks noChangeAspect="1"/>
          </p:cNvPicPr>
          <p:nvPr/>
        </p:nvPicPr>
        <p:blipFill>
          <a:blip r:embed="rId2" cstate="print">
            <a:lum bright="20000" contrast="-10000"/>
          </a:blip>
          <a:srcRect t="44839" r="85700"/>
          <a:stretch>
            <a:fillRect/>
          </a:stretch>
        </p:blipFill>
        <p:spPr>
          <a:xfrm>
            <a:off x="0" y="4900784"/>
            <a:ext cx="2348880" cy="4243216"/>
          </a:xfrm>
          <a:prstGeom prst="rect">
            <a:avLst/>
          </a:prstGeom>
        </p:spPr>
      </p:pic>
      <p:sp>
        <p:nvSpPr>
          <p:cNvPr id="3" name="圆角矩形 2"/>
          <p:cNvSpPr/>
          <p:nvPr/>
        </p:nvSpPr>
        <p:spPr>
          <a:xfrm>
            <a:off x="1714488" y="714348"/>
            <a:ext cx="3571900" cy="1428760"/>
          </a:xfrm>
          <a:prstGeom prst="roundRect">
            <a:avLst/>
          </a:prstGeom>
          <a:solidFill>
            <a:srgbClr val="FF9999"/>
          </a:solidFill>
          <a:ln w="76200" cmpd="sng">
            <a:solidFill>
              <a:schemeClr val="accent2">
                <a:lumMod val="60000"/>
                <a:lumOff val="40000"/>
              </a:schemeClr>
            </a:solidFill>
          </a:ln>
          <a:effectLst>
            <a:glow rad="228600">
              <a:schemeClr val="accent2">
                <a:satMod val="175000"/>
                <a:alpha val="40000"/>
              </a:schemeClr>
            </a:glo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4" name="矩形 3"/>
          <p:cNvSpPr/>
          <p:nvPr/>
        </p:nvSpPr>
        <p:spPr>
          <a:xfrm>
            <a:off x="2071678" y="892236"/>
            <a:ext cx="2810385" cy="1107996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6600" b="1" cap="none" spc="200" dirty="0" smtClean="0">
                <a:ln w="29210">
                  <a:solidFill>
                    <a:schemeClr val="accent3">
                      <a:tint val="10000"/>
                    </a:schemeClr>
                  </a:solidFill>
                </a:ln>
                <a:solidFill>
                  <a:schemeClr val="accent6">
                    <a:lumMod val="60000"/>
                    <a:lumOff val="40000"/>
                  </a:schemeClr>
                </a:solidFill>
                <a:effectLst>
                  <a:innerShdw blurRad="50800" dist="50800" dir="8100000">
                    <a:srgbClr val="7D7D7D">
                      <a:alpha val="73000"/>
                    </a:srgbClr>
                  </a:innerShdw>
                </a:effectLst>
              </a:rPr>
              <a:t>目录页</a:t>
            </a:r>
            <a:endParaRPr lang="zh-CN" altLang="en-US" sz="6600" b="1" cap="none" spc="200" dirty="0">
              <a:ln w="29210">
                <a:solidFill>
                  <a:schemeClr val="accent3">
                    <a:tint val="10000"/>
                  </a:schemeClr>
                </a:solidFill>
              </a:ln>
              <a:solidFill>
                <a:schemeClr val="accent6">
                  <a:lumMod val="60000"/>
                  <a:lumOff val="40000"/>
                </a:schemeClr>
              </a:solidFill>
              <a:effectLst>
                <a:innerShdw blurRad="50800" dist="50800" dir="8100000">
                  <a:srgbClr val="7D7D7D">
                    <a:alpha val="73000"/>
                  </a:srgbClr>
                </a:inn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601416" y="3143240"/>
            <a:ext cx="5256584" cy="5293757"/>
          </a:xfrm>
          <a:prstGeom prst="rect">
            <a:avLst/>
          </a:prstGeom>
          <a:noFill/>
        </p:spPr>
        <p:txBody>
          <a:bodyPr wrap="square" rtlCol="0" anchor="ctr">
            <a:spAutoFit/>
          </a:bodyPr>
          <a:lstStyle/>
          <a:p>
            <a:pPr>
              <a:lnSpc>
                <a:spcPct val="200000"/>
              </a:lnSpc>
            </a:pPr>
            <a:r>
              <a:rPr lang="en-US" altLang="zh-CN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1·</a:t>
            </a:r>
            <a:r>
              <a:rPr lang="zh-CN" altLang="en-US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汉服历史</a:t>
            </a:r>
            <a:endParaRPr lang="en-US" altLang="zh-CN" sz="3200" b="1" dirty="0" smtClean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2·</a:t>
            </a:r>
            <a:r>
              <a:rPr lang="zh-CN" altLang="en-US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汉服交领右衽</a:t>
            </a:r>
            <a:endParaRPr lang="en-US" altLang="zh-CN" sz="3200" b="1" dirty="0" smtClean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3·</a:t>
            </a:r>
            <a:r>
              <a:rPr lang="zh-CN" altLang="en-US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汉服褒衣广袖</a:t>
            </a:r>
            <a:endParaRPr lang="en-US" altLang="zh-CN" sz="3200" b="1" dirty="0" smtClean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4·</a:t>
            </a:r>
            <a:r>
              <a:rPr lang="zh-CN" altLang="en-US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汉服足衣首服</a:t>
            </a:r>
            <a:endParaRPr lang="en-US" altLang="zh-CN" sz="3200" b="1" dirty="0" smtClean="0">
              <a:solidFill>
                <a:schemeClr val="accent2">
                  <a:lumMod val="50000"/>
                </a:schemeClr>
              </a:solidFill>
              <a:latin typeface="+mn-ea"/>
            </a:endParaRPr>
          </a:p>
          <a:p>
            <a:pPr>
              <a:lnSpc>
                <a:spcPct val="200000"/>
              </a:lnSpc>
            </a:pPr>
            <a:r>
              <a:rPr lang="en-US" altLang="zh-CN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5·</a:t>
            </a:r>
            <a:r>
              <a:rPr lang="zh-CN" altLang="en-US" sz="3200" b="1" dirty="0" smtClean="0">
                <a:solidFill>
                  <a:schemeClr val="accent2">
                    <a:lumMod val="50000"/>
                  </a:schemeClr>
                </a:solidFill>
                <a:latin typeface="+mn-ea"/>
              </a:rPr>
              <a:t>汉服色彩配饰</a:t>
            </a:r>
          </a:p>
          <a:p>
            <a:endParaRPr lang="zh-CN" altLang="en-US" dirty="0">
              <a:latin typeface="幼圆" pitchFamily="49" charset="-122"/>
              <a:ea typeface="幼圆" pitchFamily="49" charset="-122"/>
            </a:endParaRPr>
          </a:p>
        </p:txBody>
      </p:sp>
      <p:pic>
        <p:nvPicPr>
          <p:cNvPr id="8" name="图片 7" descr="1758b04d7f7ffad.jpg"/>
          <p:cNvPicPr>
            <a:picLocks noChangeAspect="1"/>
          </p:cNvPicPr>
          <p:nvPr/>
        </p:nvPicPr>
        <p:blipFill>
          <a:blip r:embed="rId2">
            <a:lum contrast="20000"/>
          </a:blip>
          <a:srcRect l="69729" t="64418" r="18984" b="12577"/>
          <a:stretch>
            <a:fillRect/>
          </a:stretch>
        </p:blipFill>
        <p:spPr>
          <a:xfrm flipH="1">
            <a:off x="4929198" y="6286512"/>
            <a:ext cx="1571612" cy="1500198"/>
          </a:xfrm>
          <a:prstGeom prst="rect">
            <a:avLst/>
          </a:prstGeom>
        </p:spPr>
      </p:pic>
      <p:pic>
        <p:nvPicPr>
          <p:cNvPr id="9" name="图片 8" descr="1758b04d7f7ffad.jpg"/>
          <p:cNvPicPr>
            <a:picLocks noChangeAspect="1"/>
          </p:cNvPicPr>
          <p:nvPr/>
        </p:nvPicPr>
        <p:blipFill>
          <a:blip r:embed="rId2">
            <a:lum contrast="20000"/>
          </a:blip>
          <a:srcRect l="69729" t="64418" r="19497" b="12577"/>
          <a:stretch>
            <a:fillRect/>
          </a:stretch>
        </p:blipFill>
        <p:spPr>
          <a:xfrm>
            <a:off x="0" y="0"/>
            <a:ext cx="1500174" cy="1500198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7" name="组合 56"/>
          <p:cNvGrpSpPr/>
          <p:nvPr/>
        </p:nvGrpSpPr>
        <p:grpSpPr>
          <a:xfrm>
            <a:off x="44624" y="0"/>
            <a:ext cx="2989313" cy="861774"/>
            <a:chOff x="-71438" y="0"/>
            <a:chExt cx="2989313" cy="861774"/>
          </a:xfrm>
        </p:grpSpPr>
        <p:sp>
          <p:nvSpPr>
            <p:cNvPr id="2" name="矩形 1"/>
            <p:cNvSpPr/>
            <p:nvPr/>
          </p:nvSpPr>
          <p:spPr>
            <a:xfrm>
              <a:off x="-71438" y="0"/>
              <a:ext cx="829073" cy="86177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r>
                <a:rPr lang="zh-CN" altLang="en-US" sz="5000" b="1" dirty="0" smtClean="0">
                  <a:ln>
                    <a:prstDash val="solid"/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汉</a:t>
              </a:r>
              <a:endParaRPr lang="zh-CN" altLang="en-US" sz="5000" b="1" cap="none" spc="0" dirty="0">
                <a:ln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  <p:sp>
          <p:nvSpPr>
            <p:cNvPr id="3" name="矩形 2"/>
            <p:cNvSpPr/>
            <p:nvPr/>
          </p:nvSpPr>
          <p:spPr>
            <a:xfrm>
              <a:off x="642942" y="0"/>
              <a:ext cx="829073" cy="86177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algn="ctr"/>
              <a:r>
                <a:rPr lang="zh-CN" altLang="en-US" sz="5000" b="1" cap="none" spc="0" dirty="0" smtClean="0">
                  <a:ln>
                    <a:prstDash val="solid"/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服</a:t>
              </a:r>
              <a:endParaRPr lang="zh-CN" altLang="en-US" sz="5000" b="1" cap="none" spc="0" dirty="0">
                <a:ln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  <p:sp>
          <p:nvSpPr>
            <p:cNvPr id="4" name="矩形 3"/>
            <p:cNvSpPr/>
            <p:nvPr/>
          </p:nvSpPr>
          <p:spPr>
            <a:xfrm>
              <a:off x="1357322" y="0"/>
              <a:ext cx="829073" cy="86177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algn="ctr"/>
              <a:r>
                <a:rPr lang="zh-CN" altLang="en-US" sz="5000" b="1" cap="none" spc="0" dirty="0" smtClean="0">
                  <a:ln>
                    <a:prstDash val="solid"/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历</a:t>
              </a:r>
              <a:endParaRPr lang="zh-CN" altLang="en-US" sz="5000" b="1" cap="none" spc="0" dirty="0">
                <a:ln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  <p:sp>
          <p:nvSpPr>
            <p:cNvPr id="5" name="矩形 4"/>
            <p:cNvSpPr/>
            <p:nvPr/>
          </p:nvSpPr>
          <p:spPr>
            <a:xfrm>
              <a:off x="2088802" y="0"/>
              <a:ext cx="829073" cy="861774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algn="ctr"/>
              <a:r>
                <a:rPr lang="zh-CN" altLang="en-US" sz="5000" b="1" cap="none" spc="0" dirty="0" smtClean="0">
                  <a:ln>
                    <a:prstDash val="solid"/>
                  </a:ln>
                  <a:solidFill>
                    <a:schemeClr val="accent4">
                      <a:lumMod val="40000"/>
                      <a:lumOff val="60000"/>
                    </a:schemeClr>
                  </a:soli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史</a:t>
              </a:r>
              <a:endParaRPr lang="zh-CN" altLang="en-US" sz="5000" b="1" cap="none" spc="0" dirty="0">
                <a:ln>
                  <a:prstDash val="solid"/>
                </a:ln>
                <a:solidFill>
                  <a:schemeClr val="accent4">
                    <a:lumMod val="40000"/>
                    <a:lumOff val="60000"/>
                  </a:schemeClr>
                </a:soli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grpSp>
        <p:nvGrpSpPr>
          <p:cNvPr id="22" name="组合 21"/>
          <p:cNvGrpSpPr/>
          <p:nvPr/>
        </p:nvGrpSpPr>
        <p:grpSpPr>
          <a:xfrm>
            <a:off x="1500174" y="134652"/>
            <a:ext cx="5162471" cy="5373244"/>
            <a:chOff x="334049" y="1624347"/>
            <a:chExt cx="6035006" cy="4334699"/>
          </a:xfrm>
        </p:grpSpPr>
        <p:sp>
          <p:nvSpPr>
            <p:cNvPr id="10" name="圆角矩形 9"/>
            <p:cNvSpPr/>
            <p:nvPr/>
          </p:nvSpPr>
          <p:spPr>
            <a:xfrm>
              <a:off x="334049" y="2437781"/>
              <a:ext cx="6012871" cy="3457824"/>
            </a:xfrm>
            <a:prstGeom prst="roundRect">
              <a:avLst/>
            </a:prstGeom>
            <a:noFill/>
            <a:ln w="76200" cmpd="dbl"/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9" name="流程图: 决策 18"/>
            <p:cNvSpPr/>
            <p:nvPr/>
          </p:nvSpPr>
          <p:spPr>
            <a:xfrm>
              <a:off x="5511799" y="1624347"/>
              <a:ext cx="857256" cy="928694"/>
            </a:xfrm>
            <a:prstGeom prst="flowChartDecision">
              <a:avLst/>
            </a:prstGeom>
            <a:solidFill>
              <a:srgbClr val="FF7C80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glow rad="635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8" name="流程图: 决策 17"/>
            <p:cNvSpPr/>
            <p:nvPr/>
          </p:nvSpPr>
          <p:spPr>
            <a:xfrm>
              <a:off x="4008581" y="1624347"/>
              <a:ext cx="857256" cy="928694"/>
            </a:xfrm>
            <a:prstGeom prst="flowChartDecision">
              <a:avLst/>
            </a:prstGeom>
            <a:solidFill>
              <a:srgbClr val="FF7C80"/>
            </a:solidFill>
            <a:ln>
              <a:solidFill>
                <a:schemeClr val="bg1">
                  <a:lumMod val="95000"/>
                </a:schemeClr>
              </a:solidFill>
            </a:ln>
            <a:effectLst>
              <a:glow rad="63500">
                <a:schemeClr val="accent2">
                  <a:satMod val="175000"/>
                  <a:alpha val="40000"/>
                </a:schemeClr>
              </a:glow>
            </a:effectLst>
          </p:spPr>
          <p:style>
            <a:lnRef idx="2">
              <a:schemeClr val="accent2">
                <a:shade val="50000"/>
              </a:schemeClr>
            </a:lnRef>
            <a:fillRef idx="1">
              <a:schemeClr val="accent2"/>
            </a:fillRef>
            <a:effectRef idx="0">
              <a:schemeClr val="accent2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流程图: 数据 13"/>
            <p:cNvSpPr/>
            <p:nvPr/>
          </p:nvSpPr>
          <p:spPr>
            <a:xfrm>
              <a:off x="4760190" y="1688586"/>
              <a:ext cx="785818" cy="785818"/>
            </a:xfrm>
            <a:prstGeom prst="flowChartInputOutput">
              <a:avLst/>
            </a:prstGeom>
            <a:ln/>
            <a:effectLst>
              <a:glow rad="63500">
                <a:schemeClr val="accent6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流程图: 数据 12"/>
            <p:cNvSpPr/>
            <p:nvPr/>
          </p:nvSpPr>
          <p:spPr>
            <a:xfrm>
              <a:off x="3340484" y="1688585"/>
              <a:ext cx="785818" cy="785818"/>
            </a:xfrm>
            <a:prstGeom prst="flowChartInputOutput">
              <a:avLst/>
            </a:prstGeom>
            <a:ln/>
            <a:effectLst>
              <a:glow rad="63500">
                <a:schemeClr val="accent6">
                  <a:satMod val="175000"/>
                  <a:alpha val="40000"/>
                </a:schemeClr>
              </a:glow>
              <a:outerShdw blurRad="40000" dist="20000" dir="5400000" rotWithShape="0">
                <a:srgbClr val="000000">
                  <a:alpha val="38000"/>
                </a:srgbClr>
              </a:outerShdw>
            </a:effectLst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2" name="矩形 11"/>
            <p:cNvSpPr/>
            <p:nvPr/>
          </p:nvSpPr>
          <p:spPr>
            <a:xfrm>
              <a:off x="3340484" y="1809085"/>
              <a:ext cx="3006435" cy="571065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000" b="1" cap="none" spc="0" dirty="0" smtClean="0">
                  <a:ln w="1905"/>
                  <a:solidFill>
                    <a:schemeClr val="tx2">
                      <a:lumMod val="75000"/>
                    </a:schemeClr>
                  </a:solidFill>
                  <a:effectLst>
                    <a:innerShdw blurRad="69850" dist="43180" dir="5400000">
                      <a:srgbClr val="000000">
                        <a:alpha val="65000"/>
                      </a:srgbClr>
                    </a:innerShdw>
                  </a:effectLst>
                </a:rPr>
                <a:t>起 源 形 成</a:t>
              </a:r>
              <a:endParaRPr lang="zh-CN" altLang="en-US" sz="4000" b="1" cap="none" spc="0" dirty="0">
                <a:ln w="1905"/>
                <a:solidFill>
                  <a:schemeClr val="tx2">
                    <a:lumMod val="75000"/>
                  </a:schemeClr>
                </a:solidFill>
                <a:effectLst>
                  <a:innerShdw blurRad="69850" dist="43180" dir="5400000">
                    <a:srgbClr val="000000">
                      <a:alpha val="65000"/>
                    </a:srgbClr>
                  </a:innerShdw>
                </a:effectLst>
              </a:endParaRPr>
            </a:p>
          </p:txBody>
        </p:sp>
        <p:sp>
          <p:nvSpPr>
            <p:cNvPr id="21" name="TextBox 20"/>
            <p:cNvSpPr txBox="1"/>
            <p:nvPr/>
          </p:nvSpPr>
          <p:spPr>
            <a:xfrm>
              <a:off x="417561" y="2495411"/>
              <a:ext cx="5929387" cy="346363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         汉服，全称是“汉民族传统服饰”，又称 汉衣冠、汉装、华服，是从黄帝即位到公元</a:t>
              </a:r>
              <a:r>
                <a:rPr lang="en-US" sz="1400" dirty="0" smtClean="0"/>
                <a:t>17</a:t>
              </a:r>
              <a:r>
                <a:rPr lang="zh-CN" altLang="en-US" sz="1400" dirty="0" smtClean="0"/>
                <a:t>世纪中叶（明末清初），在汉族的主要居住区，以“华夏－汉”文化为背景和主导思想，以华夏礼仪文化为中心，通过自然演化而形成的具有独特汉民族风貌性格，明显区别                                         于其他民族的传统服装和配饰体系，是中                                            国“衣冠上国”、“礼仪之邦”、                                               “锦绣中华”、赛里斯国的体现，承载                                               了汉族的染织绣等杰出工艺和美学，传承了</a:t>
              </a:r>
              <a:r>
                <a:rPr lang="en-US" sz="1400" dirty="0" smtClean="0"/>
                <a:t>30</a:t>
              </a:r>
              <a:r>
                <a:rPr lang="zh-CN" altLang="en-US" sz="1400" dirty="0" smtClean="0"/>
                <a:t>多项中国非物质文化遗产以及受保护的中国工艺美术。</a:t>
              </a:r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         汉服“始于黄帝，备于尧舜”，源自黄帝制冕服。定型于周朝，并通过汉朝依据四书五经形成完备的冠服体系，成为神  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/>
                <a:t>          </a:t>
              </a:r>
              <a:r>
                <a:rPr lang="zh-CN" altLang="en-US" sz="1400" dirty="0" smtClean="0"/>
                <a:t>道设教的一部分。</a:t>
              </a:r>
              <a:endParaRPr lang="zh-CN" altLang="en-US" dirty="0"/>
            </a:p>
          </p:txBody>
        </p:sp>
      </p:grpSp>
      <p:grpSp>
        <p:nvGrpSpPr>
          <p:cNvPr id="36" name="组合 35"/>
          <p:cNvGrpSpPr/>
          <p:nvPr/>
        </p:nvGrpSpPr>
        <p:grpSpPr>
          <a:xfrm>
            <a:off x="2214554" y="5724128"/>
            <a:ext cx="4429156" cy="3672408"/>
            <a:chOff x="2214554" y="5857884"/>
            <a:chExt cx="4429156" cy="3463123"/>
          </a:xfrm>
        </p:grpSpPr>
        <p:grpSp>
          <p:nvGrpSpPr>
            <p:cNvPr id="25" name="组合 24"/>
            <p:cNvGrpSpPr/>
            <p:nvPr/>
          </p:nvGrpSpPr>
          <p:grpSpPr>
            <a:xfrm>
              <a:off x="2928934" y="5997020"/>
              <a:ext cx="3714776" cy="3323987"/>
              <a:chOff x="2928934" y="5997020"/>
              <a:chExt cx="3714776" cy="3323987"/>
            </a:xfrm>
          </p:grpSpPr>
          <p:sp>
            <p:nvSpPr>
              <p:cNvPr id="23" name="单圆角矩形 22"/>
              <p:cNvSpPr/>
              <p:nvPr/>
            </p:nvSpPr>
            <p:spPr>
              <a:xfrm>
                <a:off x="2928934" y="6000760"/>
                <a:ext cx="3714776" cy="2928958"/>
              </a:xfrm>
              <a:prstGeom prst="round1Rect">
                <a:avLst/>
              </a:prstGeom>
              <a:noFill/>
              <a:ln w="76200">
                <a:solidFill>
                  <a:schemeClr val="accent3">
                    <a:lumMod val="60000"/>
                    <a:lumOff val="40000"/>
                  </a:schemeClr>
                </a:solidFill>
                <a:prstDash val="lg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3000372" y="5997020"/>
                <a:ext cx="3643338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600" dirty="0" smtClean="0"/>
                  <a:t>         </a:t>
                </a:r>
                <a:r>
                  <a:rPr lang="zh-CN" altLang="en-US" sz="1400" dirty="0" smtClean="0"/>
                  <a:t>清朝统治者为了达到削弱汉人的民族认同感以便于维护满州的统治，实行“剃发易服”，服汉衣冠、束发者治重罪 。满族入关后，下令汉族剃发易服“衣冠悉尊本朝制度”。顺治元年五月，摄政和硕睿亲王谕：“各处城堡著遣人持檄招抚</a:t>
                </a:r>
                <a:r>
                  <a:rPr lang="en-US" altLang="zh-CN" sz="1400" dirty="0" smtClean="0"/>
                  <a:t>……</a:t>
                </a:r>
                <a:r>
                  <a:rPr lang="zh-CN" altLang="en-US" sz="1400" dirty="0" smtClean="0"/>
                  <a:t>有虽称归顺而不剃发者，是有狐疑观望之意，宜核地方远近，定为限期，届期至京，酌量至京，酌量加恩，如过限不至，显属抗拒，定行问罪。</a:t>
                </a:r>
              </a:p>
              <a:p>
                <a:endParaRPr lang="zh-CN" altLang="en-US" dirty="0"/>
              </a:p>
            </p:txBody>
          </p:sp>
        </p:grpSp>
        <p:grpSp>
          <p:nvGrpSpPr>
            <p:cNvPr id="35" name="组合 34"/>
            <p:cNvGrpSpPr/>
            <p:nvPr/>
          </p:nvGrpSpPr>
          <p:grpSpPr>
            <a:xfrm>
              <a:off x="2214554" y="5857884"/>
              <a:ext cx="785818" cy="2500330"/>
              <a:chOff x="2214554" y="5857884"/>
              <a:chExt cx="785818" cy="2500330"/>
            </a:xfrm>
          </p:grpSpPr>
          <p:sp>
            <p:nvSpPr>
              <p:cNvPr id="26" name="椭圆 25"/>
              <p:cNvSpPr/>
              <p:nvPr/>
            </p:nvSpPr>
            <p:spPr>
              <a:xfrm>
                <a:off x="2214554" y="5857884"/>
                <a:ext cx="785818" cy="785818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7" name="椭圆 26"/>
              <p:cNvSpPr/>
              <p:nvPr/>
            </p:nvSpPr>
            <p:spPr>
              <a:xfrm>
                <a:off x="2214554" y="6429388"/>
                <a:ext cx="785818" cy="785818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8" name="椭圆 27"/>
              <p:cNvSpPr/>
              <p:nvPr/>
            </p:nvSpPr>
            <p:spPr>
              <a:xfrm>
                <a:off x="2214554" y="7000892"/>
                <a:ext cx="785818" cy="785818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9" name="椭圆 28"/>
              <p:cNvSpPr/>
              <p:nvPr/>
            </p:nvSpPr>
            <p:spPr>
              <a:xfrm>
                <a:off x="2214554" y="7572396"/>
                <a:ext cx="785818" cy="785818"/>
              </a:xfrm>
              <a:prstGeom prst="ellipse">
                <a:avLst/>
              </a:prstGeom>
            </p:spPr>
            <p:style>
              <a:lnRef idx="3">
                <a:schemeClr val="lt1"/>
              </a:lnRef>
              <a:fillRef idx="1">
                <a:schemeClr val="accent3"/>
              </a:fillRef>
              <a:effectRef idx="1">
                <a:schemeClr val="accent3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30" name="矩形 29"/>
              <p:cNvSpPr/>
              <p:nvPr/>
            </p:nvSpPr>
            <p:spPr>
              <a:xfrm>
                <a:off x="2285992" y="5857884"/>
                <a:ext cx="699230" cy="66754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0" dirty="0" smtClean="0">
                    <a:ln w="10541" cmpd="sng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solidFill>
                      <a:schemeClr val="accent3">
                        <a:lumMod val="50000"/>
                      </a:schemeClr>
                    </a:solidFill>
                    <a:effectLst/>
                  </a:rPr>
                  <a:t>剃</a:t>
                </a:r>
                <a:endParaRPr lang="zh-CN" altLang="en-US" sz="4000" b="1" cap="none" spc="0" dirty="0">
                  <a:ln w="10541" cmpd="sng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solidFill>
                    <a:schemeClr val="accent3">
                      <a:lumMod val="50000"/>
                    </a:schemeClr>
                  </a:solidFill>
                  <a:effectLst/>
                </a:endParaRPr>
              </a:p>
            </p:txBody>
          </p:sp>
          <p:sp>
            <p:nvSpPr>
              <p:cNvPr id="31" name="矩形 30"/>
              <p:cNvSpPr/>
              <p:nvPr/>
            </p:nvSpPr>
            <p:spPr>
              <a:xfrm>
                <a:off x="2285992" y="6429388"/>
                <a:ext cx="699230" cy="66754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0" dirty="0" smtClean="0">
                    <a:ln w="10541" cmpd="sng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solidFill>
                      <a:schemeClr val="accent3">
                        <a:lumMod val="50000"/>
                      </a:schemeClr>
                    </a:solidFill>
                    <a:effectLst/>
                  </a:rPr>
                  <a:t>发</a:t>
                </a:r>
                <a:endParaRPr lang="zh-CN" altLang="en-US" sz="4000" b="1" cap="none" spc="0" dirty="0">
                  <a:ln w="10541" cmpd="sng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solidFill>
                    <a:schemeClr val="accent3">
                      <a:lumMod val="50000"/>
                    </a:schemeClr>
                  </a:solidFill>
                  <a:effectLst/>
                </a:endParaRPr>
              </a:p>
            </p:txBody>
          </p:sp>
          <p:sp>
            <p:nvSpPr>
              <p:cNvPr id="32" name="矩形 31"/>
              <p:cNvSpPr/>
              <p:nvPr/>
            </p:nvSpPr>
            <p:spPr>
              <a:xfrm>
                <a:off x="2285992" y="7000892"/>
                <a:ext cx="642942" cy="66754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0" dirty="0" smtClean="0">
                    <a:ln w="10541" cmpd="sng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solidFill>
                      <a:schemeClr val="accent3">
                        <a:lumMod val="50000"/>
                      </a:schemeClr>
                    </a:solidFill>
                    <a:effectLst/>
                  </a:rPr>
                  <a:t>易</a:t>
                </a:r>
                <a:endParaRPr lang="zh-CN" altLang="en-US" sz="4000" b="1" cap="none" spc="0" dirty="0">
                  <a:ln w="10541" cmpd="sng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solidFill>
                    <a:schemeClr val="accent3">
                      <a:lumMod val="50000"/>
                    </a:schemeClr>
                  </a:solidFill>
                  <a:effectLst/>
                </a:endParaRPr>
              </a:p>
            </p:txBody>
          </p:sp>
          <p:sp>
            <p:nvSpPr>
              <p:cNvPr id="33" name="矩形 32"/>
              <p:cNvSpPr/>
              <p:nvPr/>
            </p:nvSpPr>
            <p:spPr>
              <a:xfrm>
                <a:off x="2285992" y="7633972"/>
                <a:ext cx="699230" cy="66754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0" dirty="0" smtClean="0">
                    <a:ln w="10541" cmpd="sng">
                      <a:solidFill>
                        <a:schemeClr val="accent3">
                          <a:lumMod val="50000"/>
                        </a:schemeClr>
                      </a:solidFill>
                      <a:prstDash val="solid"/>
                    </a:ln>
                    <a:solidFill>
                      <a:schemeClr val="accent3">
                        <a:lumMod val="50000"/>
                      </a:schemeClr>
                    </a:solidFill>
                    <a:effectLst/>
                  </a:rPr>
                  <a:t>服</a:t>
                </a:r>
                <a:endParaRPr lang="zh-CN" altLang="en-US" sz="4000" b="1" cap="none" spc="0" dirty="0">
                  <a:ln w="10541" cmpd="sng">
                    <a:solidFill>
                      <a:schemeClr val="accent3">
                        <a:lumMod val="50000"/>
                      </a:schemeClr>
                    </a:solidFill>
                    <a:prstDash val="solid"/>
                  </a:ln>
                  <a:solidFill>
                    <a:schemeClr val="accent3">
                      <a:lumMod val="50000"/>
                    </a:schemeClr>
                  </a:solidFill>
                  <a:effectLst/>
                </a:endParaRPr>
              </a:p>
            </p:txBody>
          </p:sp>
        </p:grpSp>
      </p:grpSp>
      <p:grpSp>
        <p:nvGrpSpPr>
          <p:cNvPr id="58" name="组合 57"/>
          <p:cNvGrpSpPr/>
          <p:nvPr/>
        </p:nvGrpSpPr>
        <p:grpSpPr>
          <a:xfrm>
            <a:off x="214290" y="1071538"/>
            <a:ext cx="2000240" cy="4861598"/>
            <a:chOff x="214290" y="1071538"/>
            <a:chExt cx="2000240" cy="4861598"/>
          </a:xfrm>
        </p:grpSpPr>
        <p:sp>
          <p:nvSpPr>
            <p:cNvPr id="43" name="TextBox 42"/>
            <p:cNvSpPr txBox="1"/>
            <p:nvPr/>
          </p:nvSpPr>
          <p:spPr>
            <a:xfrm>
              <a:off x="214290" y="2285984"/>
              <a:ext cx="2000240" cy="364715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          汉服本身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因为具有强大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的生命力，其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部分元素一直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没有灭绝。现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代社会的一些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重要祭祀、纪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念活动、民俗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节日等仍能看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到汉服的部分 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元素。</a:t>
              </a:r>
              <a:endParaRPr lang="zh-CN" altLang="en-US" sz="1400" dirty="0"/>
            </a:p>
          </p:txBody>
        </p:sp>
        <p:grpSp>
          <p:nvGrpSpPr>
            <p:cNvPr id="53" name="组合 52"/>
            <p:cNvGrpSpPr/>
            <p:nvPr/>
          </p:nvGrpSpPr>
          <p:grpSpPr>
            <a:xfrm>
              <a:off x="214290" y="1071538"/>
              <a:ext cx="1248192" cy="1285884"/>
              <a:chOff x="-12" y="928662"/>
              <a:chExt cx="1468449" cy="1428760"/>
            </a:xfrm>
          </p:grpSpPr>
          <p:sp>
            <p:nvSpPr>
              <p:cNvPr id="46" name="流程图: 延期 45"/>
              <p:cNvSpPr/>
              <p:nvPr/>
            </p:nvSpPr>
            <p:spPr>
              <a:xfrm rot="10800000">
                <a:off x="672340" y="1008038"/>
                <a:ext cx="714356" cy="714380"/>
              </a:xfrm>
              <a:prstGeom prst="flowChartDelay">
                <a:avLst/>
              </a:prstGeom>
            </p:spPr>
            <p:style>
              <a:lnRef idx="1">
                <a:schemeClr val="accent5"/>
              </a:lnRef>
              <a:fillRef idx="2">
                <a:schemeClr val="accent5"/>
              </a:fillRef>
              <a:effectRef idx="1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4" name="流程图: 延期 43"/>
              <p:cNvSpPr/>
              <p:nvPr/>
            </p:nvSpPr>
            <p:spPr>
              <a:xfrm rot="16200000">
                <a:off x="714368" y="1643030"/>
                <a:ext cx="714356" cy="714380"/>
              </a:xfrm>
              <a:prstGeom prst="flowChartDelay">
                <a:avLst/>
              </a:prstGeom>
            </p:spPr>
            <p:style>
              <a:lnRef idx="2">
                <a:schemeClr val="accent5"/>
              </a:lnRef>
              <a:fillRef idx="1">
                <a:schemeClr val="lt1"/>
              </a:fillRef>
              <a:effectRef idx="0">
                <a:schemeClr val="accent5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1" name="流程图: 延期 40"/>
              <p:cNvSpPr/>
              <p:nvPr/>
            </p:nvSpPr>
            <p:spPr>
              <a:xfrm rot="5400000">
                <a:off x="0" y="1000100"/>
                <a:ext cx="714356" cy="714380"/>
              </a:xfrm>
              <a:prstGeom prst="flowChartDelay">
                <a:avLst/>
              </a:prstGeom>
            </p:spPr>
            <p:style>
              <a:lnRef idx="2">
                <a:schemeClr val="accent4"/>
              </a:lnRef>
              <a:fillRef idx="1">
                <a:schemeClr val="lt1"/>
              </a:fillRef>
              <a:effectRef idx="0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0" name="流程图: 延期 39"/>
              <p:cNvSpPr/>
              <p:nvPr/>
            </p:nvSpPr>
            <p:spPr>
              <a:xfrm>
                <a:off x="0" y="1643042"/>
                <a:ext cx="714356" cy="714380"/>
              </a:xfrm>
              <a:prstGeom prst="flowChartDelay">
                <a:avLst/>
              </a:prstGeom>
            </p:spPr>
            <p:style>
              <a:lnRef idx="1">
                <a:schemeClr val="accent4"/>
              </a:lnRef>
              <a:fillRef idx="2">
                <a:schemeClr val="accent4"/>
              </a:fillRef>
              <a:effectRef idx="1">
                <a:schemeClr val="accent4"/>
              </a:effectRef>
              <a:fontRef idx="minor">
                <a:schemeClr val="dk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45" name="矩形 44"/>
              <p:cNvSpPr/>
              <p:nvPr/>
            </p:nvSpPr>
            <p:spPr>
              <a:xfrm>
                <a:off x="0" y="1000100"/>
                <a:ext cx="312906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100" smtClean="0">
                    <a:ln w="18000">
                      <a:solidFill>
                        <a:schemeClr val="accent1">
                          <a:satMod val="200000"/>
                          <a:tint val="72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80000"/>
                        <a:tint val="100000"/>
                        <a:alpha val="5700"/>
                      </a:schemeClr>
                    </a:solidFill>
                    <a:effectLst>
                      <a:outerShdw blurRad="25000" dist="20000" dir="16020000" algn="tl">
                        <a:schemeClr val="accent1">
                          <a:satMod val="200000"/>
                          <a:shade val="1000"/>
                          <a:alpha val="60000"/>
                        </a:schemeClr>
                      </a:outerShdw>
                    </a:effectLst>
                  </a:rPr>
                  <a:t> </a:t>
                </a:r>
                <a:endParaRPr lang="zh-CN" altLang="en-US" sz="4000" b="1" cap="none" spc="100" dirty="0">
                  <a:ln w="18000">
                    <a:solidFill>
                      <a:schemeClr val="accent1">
                        <a:satMod val="200000"/>
                        <a:tint val="72000"/>
                      </a:schemeClr>
                    </a:solidFill>
                    <a:prstDash val="solid"/>
                  </a:ln>
                  <a:solidFill>
                    <a:schemeClr val="accent1">
                      <a:satMod val="280000"/>
                      <a:tint val="100000"/>
                      <a:alpha val="5700"/>
                    </a:schemeClr>
                  </a:solidFill>
                  <a:effectLst>
                    <a:outerShdw blurRad="25000" dist="20000" dir="16020000" algn="tl">
                      <a:schemeClr val="accent1">
                        <a:satMod val="200000"/>
                        <a:shade val="1000"/>
                        <a:alpha val="60000"/>
                      </a:schemeClr>
                    </a:outerShdw>
                  </a:effectLst>
                </a:endParaRPr>
              </a:p>
            </p:txBody>
          </p:sp>
          <p:sp>
            <p:nvSpPr>
              <p:cNvPr id="34" name="矩形 33"/>
              <p:cNvSpPr/>
              <p:nvPr/>
            </p:nvSpPr>
            <p:spPr>
              <a:xfrm>
                <a:off x="0" y="1643042"/>
                <a:ext cx="712053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spc="100" dirty="0" smtClean="0">
                    <a:ln w="18000">
                      <a:solidFill>
                        <a:schemeClr val="accent1">
                          <a:satMod val="200000"/>
                          <a:tint val="72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80000"/>
                        <a:tint val="100000"/>
                        <a:alpha val="5700"/>
                      </a:schemeClr>
                    </a:solidFill>
                    <a:effectLst>
                      <a:outerShdw blurRad="25000" dist="20000" dir="16020000" algn="tl">
                        <a:schemeClr val="accent1">
                          <a:satMod val="200000"/>
                          <a:shade val="1000"/>
                          <a:alpha val="60000"/>
                        </a:schemeClr>
                      </a:outerShdw>
                    </a:effectLst>
                  </a:rPr>
                  <a:t>存</a:t>
                </a:r>
                <a:endParaRPr lang="zh-CN" altLang="en-US" sz="4000" b="1" cap="none" spc="100" dirty="0">
                  <a:ln w="18000">
                    <a:solidFill>
                      <a:schemeClr val="accent1">
                        <a:satMod val="200000"/>
                        <a:tint val="72000"/>
                      </a:schemeClr>
                    </a:solidFill>
                    <a:prstDash val="solid"/>
                  </a:ln>
                  <a:solidFill>
                    <a:schemeClr val="accent1">
                      <a:satMod val="280000"/>
                      <a:tint val="100000"/>
                      <a:alpha val="5700"/>
                    </a:schemeClr>
                  </a:solidFill>
                  <a:effectLst>
                    <a:outerShdw blurRad="25000" dist="20000" dir="16020000" algn="tl">
                      <a:schemeClr val="accent1">
                        <a:satMod val="200000"/>
                        <a:shade val="1000"/>
                        <a:alpha val="60000"/>
                      </a:schemeClr>
                    </a:outerShdw>
                  </a:effectLst>
                </a:endParaRPr>
              </a:p>
            </p:txBody>
          </p:sp>
          <p:sp>
            <p:nvSpPr>
              <p:cNvPr id="37" name="矩形 36"/>
              <p:cNvSpPr/>
              <p:nvPr/>
            </p:nvSpPr>
            <p:spPr>
              <a:xfrm>
                <a:off x="756384" y="928662"/>
                <a:ext cx="712053" cy="707885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100" dirty="0" smtClean="0">
                    <a:ln w="18000">
                      <a:solidFill>
                        <a:schemeClr val="accent1">
                          <a:satMod val="200000"/>
                          <a:tint val="72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80000"/>
                        <a:tint val="100000"/>
                        <a:alpha val="5700"/>
                      </a:schemeClr>
                    </a:solidFill>
                    <a:effectLst>
                      <a:outerShdw blurRad="25000" dist="20000" dir="16020000" algn="tl">
                        <a:schemeClr val="accent1">
                          <a:satMod val="200000"/>
                          <a:shade val="1000"/>
                          <a:alpha val="60000"/>
                        </a:schemeClr>
                      </a:outerShdw>
                    </a:effectLst>
                  </a:rPr>
                  <a:t>复</a:t>
                </a:r>
                <a:endParaRPr lang="zh-CN" altLang="en-US" sz="4000" b="1" cap="none" spc="100" dirty="0">
                  <a:ln w="18000">
                    <a:solidFill>
                      <a:schemeClr val="accent1">
                        <a:satMod val="200000"/>
                        <a:tint val="72000"/>
                      </a:schemeClr>
                    </a:solidFill>
                    <a:prstDash val="solid"/>
                  </a:ln>
                  <a:solidFill>
                    <a:schemeClr val="accent1">
                      <a:satMod val="280000"/>
                      <a:tint val="100000"/>
                      <a:alpha val="5700"/>
                    </a:schemeClr>
                  </a:solidFill>
                  <a:effectLst>
                    <a:outerShdw blurRad="25000" dist="20000" dir="16020000" algn="tl">
                      <a:schemeClr val="accent1">
                        <a:satMod val="200000"/>
                        <a:shade val="1000"/>
                        <a:alpha val="60000"/>
                      </a:schemeClr>
                    </a:outerShdw>
                  </a:effectLst>
                </a:endParaRPr>
              </a:p>
            </p:txBody>
          </p:sp>
          <p:sp>
            <p:nvSpPr>
              <p:cNvPr id="38" name="矩形 37"/>
              <p:cNvSpPr/>
              <p:nvPr/>
            </p:nvSpPr>
            <p:spPr>
              <a:xfrm>
                <a:off x="-12" y="928662"/>
                <a:ext cx="712053" cy="707886"/>
              </a:xfrm>
              <a:prstGeom prst="rect">
                <a:avLst/>
              </a:prstGeom>
              <a:noFill/>
              <a:effectLst>
                <a:softEdge rad="12700"/>
              </a:effectLst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100" dirty="0" smtClean="0">
                    <a:ln w="18000">
                      <a:solidFill>
                        <a:schemeClr val="accent1">
                          <a:satMod val="200000"/>
                          <a:tint val="72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80000"/>
                        <a:tint val="100000"/>
                        <a:alpha val="5700"/>
                      </a:schemeClr>
                    </a:solidFill>
                    <a:effectLst>
                      <a:outerShdw blurRad="25000" dist="20000" dir="16020000" algn="tl">
                        <a:schemeClr val="accent1">
                          <a:satMod val="200000"/>
                          <a:shade val="1000"/>
                          <a:alpha val="60000"/>
                        </a:schemeClr>
                      </a:outerShdw>
                    </a:effectLst>
                  </a:rPr>
                  <a:t>留</a:t>
                </a:r>
                <a:endParaRPr lang="zh-CN" altLang="en-US" sz="4000" b="1" cap="none" spc="100" dirty="0">
                  <a:ln w="18000">
                    <a:solidFill>
                      <a:schemeClr val="accent1">
                        <a:satMod val="200000"/>
                        <a:tint val="72000"/>
                      </a:schemeClr>
                    </a:solidFill>
                    <a:prstDash val="solid"/>
                  </a:ln>
                  <a:solidFill>
                    <a:schemeClr val="accent1">
                      <a:satMod val="280000"/>
                      <a:tint val="100000"/>
                      <a:alpha val="5700"/>
                    </a:schemeClr>
                  </a:solidFill>
                  <a:effectLst>
                    <a:outerShdw blurRad="25000" dist="20000" dir="16020000" algn="tl">
                      <a:schemeClr val="accent1">
                        <a:satMod val="200000"/>
                        <a:shade val="1000"/>
                        <a:alpha val="60000"/>
                      </a:schemeClr>
                    </a:outerShdw>
                  </a:effectLst>
                </a:endParaRPr>
              </a:p>
            </p:txBody>
          </p:sp>
          <p:sp>
            <p:nvSpPr>
              <p:cNvPr id="39" name="矩形 38"/>
              <p:cNvSpPr/>
              <p:nvPr/>
            </p:nvSpPr>
            <p:spPr>
              <a:xfrm>
                <a:off x="714356" y="1643042"/>
                <a:ext cx="712053" cy="707886"/>
              </a:xfrm>
              <a:prstGeom prst="rect">
                <a:avLst/>
              </a:prstGeom>
              <a:noFill/>
            </p:spPr>
            <p:txBody>
              <a:bodyPr wrap="none" lIns="91440" tIns="45720" rIns="91440" bIns="45720">
                <a:spAutoFit/>
              </a:bodyPr>
              <a:lstStyle/>
              <a:p>
                <a:pPr algn="ctr"/>
                <a:r>
                  <a:rPr lang="zh-CN" altLang="en-US" sz="4000" b="1" cap="none" spc="100" dirty="0" smtClean="0">
                    <a:ln w="18000">
                      <a:solidFill>
                        <a:schemeClr val="accent1">
                          <a:satMod val="200000"/>
                          <a:tint val="72000"/>
                        </a:schemeClr>
                      </a:solidFill>
                      <a:prstDash val="solid"/>
                    </a:ln>
                    <a:solidFill>
                      <a:schemeClr val="accent1">
                        <a:satMod val="280000"/>
                        <a:tint val="100000"/>
                        <a:alpha val="5700"/>
                      </a:schemeClr>
                    </a:solidFill>
                    <a:effectLst>
                      <a:outerShdw blurRad="25000" dist="20000" dir="16020000" algn="tl">
                        <a:schemeClr val="accent1">
                          <a:satMod val="200000"/>
                          <a:shade val="1000"/>
                          <a:alpha val="60000"/>
                        </a:schemeClr>
                      </a:outerShdw>
                    </a:effectLst>
                  </a:rPr>
                  <a:t>兴</a:t>
                </a:r>
                <a:endParaRPr lang="zh-CN" altLang="en-US" sz="4000" b="1" cap="none" spc="100" dirty="0">
                  <a:ln w="18000">
                    <a:solidFill>
                      <a:schemeClr val="accent1">
                        <a:satMod val="200000"/>
                        <a:tint val="72000"/>
                      </a:schemeClr>
                    </a:solidFill>
                    <a:prstDash val="solid"/>
                  </a:ln>
                  <a:solidFill>
                    <a:schemeClr val="accent1">
                      <a:satMod val="280000"/>
                      <a:tint val="100000"/>
                      <a:alpha val="5700"/>
                    </a:schemeClr>
                  </a:solidFill>
                  <a:effectLst>
                    <a:outerShdw blurRad="25000" dist="20000" dir="16020000" algn="tl">
                      <a:schemeClr val="accent1">
                        <a:satMod val="200000"/>
                        <a:shade val="1000"/>
                        <a:alpha val="60000"/>
                      </a:schemeClr>
                    </a:outerShdw>
                  </a:effectLst>
                </a:endParaRPr>
              </a:p>
            </p:txBody>
          </p:sp>
        </p:grpSp>
      </p:grpSp>
      <p:pic>
        <p:nvPicPr>
          <p:cNvPr id="54" name="图片 53" descr="1483064113674.jpg"/>
          <p:cNvPicPr>
            <a:picLocks noChangeAspect="1"/>
          </p:cNvPicPr>
          <p:nvPr/>
        </p:nvPicPr>
        <p:blipFill>
          <a:blip r:embed="rId2" cstate="print"/>
          <a:srcRect l="2329" t="2848" r="3617" b="1245"/>
          <a:stretch>
            <a:fillRect/>
          </a:stretch>
        </p:blipFill>
        <p:spPr>
          <a:xfrm>
            <a:off x="260648" y="6012160"/>
            <a:ext cx="1872208" cy="2808312"/>
          </a:xfrm>
          <a:prstGeom prst="roundRect">
            <a:avLst/>
          </a:prstGeom>
          <a:noFill/>
          <a:ln>
            <a:noFill/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2" name="图片 41" descr="7e4d57fbe2d84394af96f88c7d95ea43.jpg"/>
          <p:cNvPicPr>
            <a:picLocks noChangeAspect="1"/>
          </p:cNvPicPr>
          <p:nvPr/>
        </p:nvPicPr>
        <p:blipFill>
          <a:blip r:embed="rId3" cstate="print"/>
          <a:srcRect r="17438"/>
          <a:stretch>
            <a:fillRect/>
          </a:stretch>
        </p:blipFill>
        <p:spPr>
          <a:xfrm>
            <a:off x="3143248" y="2596438"/>
            <a:ext cx="1571636" cy="1189744"/>
          </a:xfrm>
          <a:prstGeom prst="ellipse">
            <a:avLst/>
          </a:prstGeom>
          <a:noFill/>
          <a:ln>
            <a:solidFill>
              <a:schemeClr val="accent6">
                <a:lumMod val="40000"/>
                <a:lumOff val="60000"/>
              </a:schemeClr>
            </a:solidFill>
          </a:ln>
        </p:spPr>
      </p:pic>
      <p:cxnSp>
        <p:nvCxnSpPr>
          <p:cNvPr id="49" name="直接连接符 48"/>
          <p:cNvCxnSpPr/>
          <p:nvPr/>
        </p:nvCxnSpPr>
        <p:spPr>
          <a:xfrm>
            <a:off x="260648" y="2483768"/>
            <a:ext cx="0" cy="3384376"/>
          </a:xfrm>
          <a:prstGeom prst="line">
            <a:avLst/>
          </a:prstGeom>
          <a:ln w="57150" cap="rnd">
            <a:solidFill>
              <a:schemeClr val="accent5">
                <a:lumMod val="7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55" name="直接连接符 54"/>
          <p:cNvCxnSpPr/>
          <p:nvPr/>
        </p:nvCxnSpPr>
        <p:spPr>
          <a:xfrm flipH="1">
            <a:off x="260648" y="5868144"/>
            <a:ext cx="1152128" cy="0"/>
          </a:xfrm>
          <a:prstGeom prst="line">
            <a:avLst/>
          </a:prstGeom>
          <a:ln w="57150" cap="rnd">
            <a:solidFill>
              <a:schemeClr val="accent5">
                <a:lumMod val="7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2" name="直接连接符 61"/>
          <p:cNvCxnSpPr/>
          <p:nvPr/>
        </p:nvCxnSpPr>
        <p:spPr>
          <a:xfrm flipH="1">
            <a:off x="1412776" y="5364088"/>
            <a:ext cx="216024" cy="504056"/>
          </a:xfrm>
          <a:prstGeom prst="line">
            <a:avLst/>
          </a:prstGeom>
          <a:ln w="57150" cap="rnd">
            <a:solidFill>
              <a:schemeClr val="accent5">
                <a:lumMod val="75000"/>
              </a:schemeClr>
            </a:solidFill>
            <a:prstDash val="sysDot"/>
            <a:headEnd type="oval" w="med" len="med"/>
            <a:tailEnd type="oval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000" b="1" cap="all" spc="0" dirty="0" smtClean="0">
                <a:ln w="9000" cmpd="sng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汉</a:t>
            </a:r>
            <a:endParaRPr lang="zh-CN" altLang="en-US" sz="5000" b="1" cap="all" spc="0" dirty="0">
              <a:ln w="9000" cmpd="sng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2918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000" b="1" cap="all" spc="0" dirty="0" smtClean="0">
                <a:ln w="9000" cmpd="sng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服</a:t>
            </a:r>
            <a:endParaRPr lang="zh-CN" altLang="en-US" sz="5000" b="1" cap="all" spc="0" dirty="0">
              <a:ln w="9000" cmpd="sng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85860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000" b="1" cap="all" spc="0" dirty="0" smtClean="0">
                <a:ln w="9000" cmpd="sng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交</a:t>
            </a:r>
            <a:endParaRPr lang="zh-CN" altLang="en-US" sz="5000" b="1" cap="all" spc="0" dirty="0">
              <a:ln w="9000" cmpd="sng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2000240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000" b="1" cap="all" spc="0" dirty="0" smtClean="0">
                <a:ln w="9000" cmpd="sng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领</a:t>
            </a:r>
            <a:endParaRPr lang="zh-CN" altLang="en-US" sz="5000" b="1" cap="all" spc="0" dirty="0">
              <a:ln w="9000" cmpd="sng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2714620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000" b="1" cap="all" spc="0" dirty="0" smtClean="0">
                <a:ln w="9000" cmpd="sng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右</a:t>
            </a:r>
            <a:endParaRPr lang="zh-CN" altLang="en-US" sz="5000" b="1" cap="all" spc="0" dirty="0">
              <a:ln w="9000" cmpd="sng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3357562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5000" b="1" cap="all" dirty="0" smtClean="0">
                <a:ln w="9000" cmpd="sng">
                  <a:solidFill>
                    <a:schemeClr val="accent4">
                      <a:lumMod val="60000"/>
                      <a:lumOff val="40000"/>
                    </a:schemeClr>
                  </a:solidFill>
                  <a:prstDash val="solid"/>
                </a:ln>
                <a:solidFill>
                  <a:schemeClr val="accent4">
                    <a:lumMod val="75000"/>
                  </a:schemeClr>
                </a:solidFill>
                <a:effectLst>
                  <a:reflection blurRad="12700" stA="28000" endPos="45000" dist="1000" dir="5400000" sy="-100000" algn="bl" rotWithShape="0"/>
                </a:effectLst>
              </a:rPr>
              <a:t>衽</a:t>
            </a:r>
            <a:endParaRPr lang="zh-CN" altLang="en-US" sz="5000" b="1" cap="all" spc="0" dirty="0">
              <a:ln w="9000" cmpd="sng">
                <a:solidFill>
                  <a:schemeClr val="accent4">
                    <a:lumMod val="60000"/>
                    <a:lumOff val="40000"/>
                  </a:schemeClr>
                </a:solidFill>
                <a:prstDash val="solid"/>
              </a:ln>
              <a:solidFill>
                <a:schemeClr val="accent4">
                  <a:lumMod val="75000"/>
                </a:schemeClr>
              </a:solidFill>
              <a:effectLst>
                <a:reflection blurRad="12700" stA="28000" endPos="45000" dist="1000" dir="5400000" sy="-100000" algn="bl" rotWithShape="0"/>
              </a:effectLst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2714620" y="490191"/>
            <a:ext cx="3786214" cy="4153247"/>
            <a:chOff x="2714620" y="490191"/>
            <a:chExt cx="3786214" cy="4153247"/>
          </a:xfrm>
        </p:grpSpPr>
        <p:grpSp>
          <p:nvGrpSpPr>
            <p:cNvPr id="12" name="组合 11"/>
            <p:cNvGrpSpPr/>
            <p:nvPr/>
          </p:nvGrpSpPr>
          <p:grpSpPr>
            <a:xfrm>
              <a:off x="2714620" y="1285852"/>
              <a:ext cx="3786214" cy="3357586"/>
              <a:chOff x="285728" y="1285852"/>
              <a:chExt cx="3786214" cy="3357586"/>
            </a:xfrm>
          </p:grpSpPr>
          <p:sp>
            <p:nvSpPr>
              <p:cNvPr id="8" name="单圆角矩形 7"/>
              <p:cNvSpPr/>
              <p:nvPr/>
            </p:nvSpPr>
            <p:spPr>
              <a:xfrm>
                <a:off x="285728" y="1285852"/>
                <a:ext cx="3714776" cy="3357586"/>
              </a:xfrm>
              <a:prstGeom prst="round1Rect">
                <a:avLst/>
              </a:prstGeom>
              <a:noFill/>
              <a:ln w="76200" cmpd="dbl">
                <a:solidFill>
                  <a:srgbClr val="DFA0F8"/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9" name="TextBox 8"/>
              <p:cNvSpPr txBox="1"/>
              <p:nvPr/>
            </p:nvSpPr>
            <p:spPr>
              <a:xfrm>
                <a:off x="357166" y="1319451"/>
                <a:ext cx="3714776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kern="0" dirty="0" smtClean="0">
                    <a:solidFill>
                      <a:srgbClr val="333333"/>
                    </a:solidFill>
                    <a:latin typeface="Arial"/>
                    <a:cs typeface="Arial"/>
                  </a:rPr>
                  <a:t>       汉服中左侧的衣襟与右侧的衣襟交叉于胸前的时候，就自然形成了领口的交叉，所以形象地叫做“交领”；交领的两直线像交于衣中线左右代表传统文化的对称学，显出独特的中正气韵，代表做人要不偏不倚，如果说汉服表现天人合一的话，交领即代表天圆地方中的地，地即人道，即方与正。而袖子，则是圆袂，即代表天圆地方中的天圆。这种天圆地方学在汉服上的表现也是中国古代文化的一个体现。</a:t>
                </a:r>
                <a:endParaRPr lang="zh-CN" altLang="en-US" sz="1400" dirty="0"/>
              </a:p>
            </p:txBody>
          </p:sp>
        </p:grpSp>
        <p:sp>
          <p:nvSpPr>
            <p:cNvPr id="10" name="椭圆 9"/>
            <p:cNvSpPr/>
            <p:nvPr/>
          </p:nvSpPr>
          <p:spPr>
            <a:xfrm>
              <a:off x="5500702" y="500034"/>
              <a:ext cx="785818" cy="785818"/>
            </a:xfrm>
            <a:prstGeom prst="ellipse">
              <a:avLst/>
            </a:prstGeom>
            <a:solidFill>
              <a:srgbClr val="FFCCFF"/>
            </a:solidFill>
            <a:ln w="76200" cmpd="sng">
              <a:solidFill>
                <a:srgbClr val="DFA0F8"/>
              </a:soli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1" name="椭圆 10"/>
            <p:cNvSpPr/>
            <p:nvPr/>
          </p:nvSpPr>
          <p:spPr>
            <a:xfrm>
              <a:off x="4572008" y="500034"/>
              <a:ext cx="785818" cy="785818"/>
            </a:xfrm>
            <a:prstGeom prst="ellipse">
              <a:avLst/>
            </a:prstGeom>
            <a:solidFill>
              <a:srgbClr val="FFCCFF"/>
            </a:solidFill>
            <a:ln w="76200" cmpd="sng">
              <a:solidFill>
                <a:srgbClr val="DFA0F8"/>
              </a:solidFill>
              <a:prstDash val="lgDash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5458144" y="490191"/>
              <a:ext cx="899814" cy="76944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400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念</a:t>
              </a:r>
              <a:endParaRPr lang="zh-CN" altLang="en-US" sz="4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4600888" y="490191"/>
              <a:ext cx="756938" cy="769441"/>
            </a:xfrm>
            <a:prstGeom prst="rect">
              <a:avLst/>
            </a:prstGeom>
            <a:noFill/>
            <a:ln>
              <a:noFill/>
            </a:ln>
          </p:spPr>
          <p:txBody>
            <a:bodyPr wrap="none">
              <a:spAutoFit/>
            </a:bodyPr>
            <a:lstStyle/>
            <a:p>
              <a:pPr lvl="0" algn="ctr"/>
              <a:r>
                <a:rPr lang="zh-CN" altLang="en-US" sz="4400" b="1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rgbClr val="7030A0"/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概</a:t>
              </a:r>
              <a:endParaRPr lang="zh-CN" altLang="en-US" sz="4400" b="1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7030A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endParaRPr>
            </a:p>
          </p:txBody>
        </p:sp>
      </p:grpSp>
      <p:pic>
        <p:nvPicPr>
          <p:cNvPr id="16" name="图片 15" descr="u=2903552633,1411526795&amp;fm=27&amp;gp=0.jpg"/>
          <p:cNvPicPr>
            <a:picLocks noChangeAspect="1"/>
          </p:cNvPicPr>
          <p:nvPr/>
        </p:nvPicPr>
        <p:blipFill>
          <a:blip r:embed="rId2" cstate="print"/>
          <a:srcRect l="9607" b="5758"/>
          <a:stretch>
            <a:fillRect/>
          </a:stretch>
        </p:blipFill>
        <p:spPr>
          <a:xfrm>
            <a:off x="214290" y="1285852"/>
            <a:ext cx="2240467" cy="3429025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28" name="组合 27"/>
          <p:cNvGrpSpPr/>
          <p:nvPr/>
        </p:nvGrpSpPr>
        <p:grpSpPr>
          <a:xfrm>
            <a:off x="214290" y="4853906"/>
            <a:ext cx="3357586" cy="3966929"/>
            <a:chOff x="357166" y="4714876"/>
            <a:chExt cx="3486723" cy="3966929"/>
          </a:xfrm>
        </p:grpSpPr>
        <p:grpSp>
          <p:nvGrpSpPr>
            <p:cNvPr id="19" name="组合 18"/>
            <p:cNvGrpSpPr/>
            <p:nvPr/>
          </p:nvGrpSpPr>
          <p:grpSpPr>
            <a:xfrm>
              <a:off x="357166" y="5357818"/>
              <a:ext cx="3486723" cy="3323987"/>
              <a:chOff x="357166" y="5357818"/>
              <a:chExt cx="3486723" cy="3323987"/>
            </a:xfrm>
          </p:grpSpPr>
          <p:sp>
            <p:nvSpPr>
              <p:cNvPr id="17" name="圆角矩形 16"/>
              <p:cNvSpPr/>
              <p:nvPr/>
            </p:nvSpPr>
            <p:spPr>
              <a:xfrm>
                <a:off x="357166" y="5357818"/>
                <a:ext cx="3429024" cy="3289994"/>
              </a:xfrm>
              <a:prstGeom prst="roundRect">
                <a:avLst/>
              </a:prstGeom>
              <a:noFill/>
              <a:ln w="76200" cmpd="dbl"/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8" name="TextBox 17"/>
              <p:cNvSpPr txBox="1"/>
              <p:nvPr/>
            </p:nvSpPr>
            <p:spPr>
              <a:xfrm>
                <a:off x="357166" y="5357818"/>
                <a:ext cx="3486723" cy="332398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 smtClean="0"/>
                  <a:t>         汉服的领型最典型的是“交领右衽”</a:t>
                </a:r>
                <a:endParaRPr lang="en-US" altLang="zh-CN" sz="1400" dirty="0" smtClean="0"/>
              </a:p>
              <a:p>
                <a:pPr>
                  <a:lnSpc>
                    <a:spcPct val="150000"/>
                  </a:lnSpc>
                </a:pPr>
                <a:r>
                  <a:rPr lang="zh-CN" altLang="en-US" sz="1400" dirty="0" smtClean="0"/>
                  <a:t>，就是衣领直接与衣襟相连，衣襟在胸前交叉，左侧的衣襟压住右侧的衣襟，在外观上表现为“</a:t>
                </a:r>
                <a:r>
                  <a:rPr lang="en-US" sz="1400" dirty="0" smtClean="0"/>
                  <a:t>y</a:t>
                </a:r>
                <a:r>
                  <a:rPr lang="zh-CN" altLang="en-US" sz="1400" dirty="0" smtClean="0"/>
                  <a:t>”字形，形成整体服装向右倾斜的效果。衽，本义衣襟。左前襟掩向右腋系带，将襟掩覆于内，称右衽，反之称左衽。这就是汉服在历代变革款式上一直保持不变的“交领右衽”传统，也和和中国历来的“以右为尊”</a:t>
                </a:r>
                <a:endParaRPr lang="en-US" altLang="zh-CN" sz="1400" dirty="0" smtClean="0"/>
              </a:p>
              <a:p>
                <a:pPr>
                  <a:lnSpc>
                    <a:spcPct val="150000"/>
                  </a:lnSpc>
                </a:pPr>
                <a:r>
                  <a:rPr lang="en-US" altLang="zh-CN" sz="1400" dirty="0" smtClean="0"/>
                  <a:t>      </a:t>
                </a:r>
                <a:r>
                  <a:rPr lang="zh-CN" altLang="en-US" sz="1400" dirty="0" smtClean="0"/>
                  <a:t>的思想密不可分。</a:t>
                </a:r>
                <a:endParaRPr lang="zh-CN" altLang="en-US" sz="1400" dirty="0"/>
              </a:p>
            </p:txBody>
          </p:sp>
        </p:grpSp>
        <p:sp>
          <p:nvSpPr>
            <p:cNvPr id="20" name="五边形 19"/>
            <p:cNvSpPr/>
            <p:nvPr/>
          </p:nvSpPr>
          <p:spPr>
            <a:xfrm>
              <a:off x="571480" y="4786314"/>
              <a:ext cx="928694" cy="642942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五边形 20"/>
            <p:cNvSpPr/>
            <p:nvPr/>
          </p:nvSpPr>
          <p:spPr>
            <a:xfrm>
              <a:off x="1214422" y="4786314"/>
              <a:ext cx="928694" cy="642942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2" name="五边形 21"/>
            <p:cNvSpPr/>
            <p:nvPr/>
          </p:nvSpPr>
          <p:spPr>
            <a:xfrm>
              <a:off x="1857364" y="4786314"/>
              <a:ext cx="928694" cy="642942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五边形 22"/>
            <p:cNvSpPr/>
            <p:nvPr/>
          </p:nvSpPr>
          <p:spPr>
            <a:xfrm>
              <a:off x="2500306" y="4786314"/>
              <a:ext cx="928694" cy="642942"/>
            </a:xfrm>
            <a:prstGeom prst="homePlate">
              <a:avLst/>
            </a:prstGeom>
            <a:gradFill flip="none" rotWithShape="1">
              <a:gsLst>
                <a:gs pos="0">
                  <a:schemeClr val="accent1">
                    <a:tint val="66000"/>
                    <a:satMod val="160000"/>
                  </a:schemeClr>
                </a:gs>
                <a:gs pos="50000">
                  <a:schemeClr val="accent1">
                    <a:tint val="44500"/>
                    <a:satMod val="160000"/>
                  </a:schemeClr>
                </a:gs>
                <a:gs pos="100000">
                  <a:schemeClr val="accent1">
                    <a:tint val="23500"/>
                    <a:satMod val="160000"/>
                  </a:schemeClr>
                </a:gs>
              </a:gsLst>
              <a:lin ang="18900000" scaled="1"/>
              <a:tileRect/>
            </a:gradFill>
            <a:ln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500042" y="4714876"/>
              <a:ext cx="7505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dirty="0" smtClean="0">
                  <a:ln w="18000">
                    <a:solidFill>
                      <a:schemeClr val="tx2">
                        <a:lumMod val="20000"/>
                        <a:lumOff val="80000"/>
                      </a:schemeClr>
                    </a:solidFill>
                    <a:prstDash val="solid"/>
                    <a:miter lim="800000"/>
                  </a:ln>
                  <a:solidFill>
                    <a:schemeClr val="tx2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交</a:t>
              </a:r>
              <a:endParaRPr lang="zh-CN" altLang="en-US" sz="4400" b="1" dirty="0">
                <a:ln w="18000">
                  <a:solidFill>
                    <a:schemeClr val="tx2">
                      <a:lumMod val="20000"/>
                      <a:lumOff val="8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142984" y="4714876"/>
              <a:ext cx="7505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8000">
                    <a:solidFill>
                      <a:schemeClr val="accent1">
                        <a:lumMod val="40000"/>
                        <a:lumOff val="60000"/>
                      </a:schemeClr>
                    </a:solidFill>
                    <a:prstDash val="solid"/>
                    <a:miter lim="800000"/>
                  </a:ln>
                  <a:solidFill>
                    <a:schemeClr val="tx2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领</a:t>
              </a:r>
              <a:endParaRPr lang="zh-CN" altLang="en-US" sz="4400" b="1" cap="none" spc="0" dirty="0">
                <a:ln w="18000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6" name="矩形 25"/>
            <p:cNvSpPr/>
            <p:nvPr/>
          </p:nvSpPr>
          <p:spPr>
            <a:xfrm>
              <a:off x="1785926" y="4714876"/>
              <a:ext cx="7505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8000">
                    <a:solidFill>
                      <a:schemeClr val="accent1">
                        <a:lumMod val="40000"/>
                        <a:lumOff val="60000"/>
                      </a:schemeClr>
                    </a:solidFill>
                    <a:prstDash val="solid"/>
                    <a:miter lim="800000"/>
                  </a:ln>
                  <a:solidFill>
                    <a:schemeClr val="tx2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右</a:t>
              </a:r>
              <a:endParaRPr lang="zh-CN" altLang="en-US" sz="4400" b="1" cap="none" spc="0" dirty="0">
                <a:ln w="18000">
                  <a:solidFill>
                    <a:schemeClr val="accent1">
                      <a:lumMod val="40000"/>
                      <a:lumOff val="6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75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endParaRPr>
            </a:p>
          </p:txBody>
        </p:sp>
        <p:sp>
          <p:nvSpPr>
            <p:cNvPr id="27" name="矩形 26"/>
            <p:cNvSpPr/>
            <p:nvPr/>
          </p:nvSpPr>
          <p:spPr>
            <a:xfrm>
              <a:off x="2428868" y="4714876"/>
              <a:ext cx="7505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dirty="0" smtClean="0">
                  <a:ln w="18000">
                    <a:solidFill>
                      <a:schemeClr val="accent1">
                        <a:lumMod val="40000"/>
                        <a:lumOff val="60000"/>
                      </a:schemeClr>
                    </a:solidFill>
                    <a:prstDash val="solid"/>
                    <a:miter lim="800000"/>
                  </a:ln>
                  <a:solidFill>
                    <a:schemeClr val="tx2">
                      <a:lumMod val="75000"/>
                    </a:schemeClr>
                  </a:solidFill>
                  <a:effectLst>
                    <a:outerShdw blurRad="25500" dist="23000" dir="7020000" algn="tl">
                      <a:srgbClr val="000000">
                        <a:alpha val="50000"/>
                      </a:srgbClr>
                    </a:outerShdw>
                  </a:effectLst>
                </a:rPr>
                <a:t>衽</a:t>
              </a:r>
            </a:p>
          </p:txBody>
        </p:sp>
      </p:grpSp>
      <p:grpSp>
        <p:nvGrpSpPr>
          <p:cNvPr id="41" name="组合 40"/>
          <p:cNvGrpSpPr/>
          <p:nvPr/>
        </p:nvGrpSpPr>
        <p:grpSpPr>
          <a:xfrm>
            <a:off x="3357562" y="4786314"/>
            <a:ext cx="3357562" cy="4000528"/>
            <a:chOff x="3357562" y="4786314"/>
            <a:chExt cx="3357562" cy="4000528"/>
          </a:xfrm>
        </p:grpSpPr>
        <p:sp>
          <p:nvSpPr>
            <p:cNvPr id="39" name="圆角矩形 38"/>
            <p:cNvSpPr/>
            <p:nvPr/>
          </p:nvSpPr>
          <p:spPr>
            <a:xfrm>
              <a:off x="6000768" y="6858016"/>
              <a:ext cx="714356" cy="642942"/>
            </a:xfrm>
            <a:prstGeom prst="roundRect">
              <a:avLst/>
            </a:prstGeom>
            <a:solidFill>
              <a:srgbClr val="CCECFF"/>
            </a:solidFill>
            <a:ln w="76200" cmpd="thickThin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8" name="圆角矩形 37"/>
            <p:cNvSpPr/>
            <p:nvPr/>
          </p:nvSpPr>
          <p:spPr>
            <a:xfrm>
              <a:off x="6000768" y="6143636"/>
              <a:ext cx="714356" cy="642942"/>
            </a:xfrm>
            <a:prstGeom prst="roundRect">
              <a:avLst/>
            </a:prstGeom>
            <a:solidFill>
              <a:srgbClr val="CCECFF"/>
            </a:solidFill>
            <a:ln w="76200" cmpd="thickThin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圆角矩形 36"/>
            <p:cNvSpPr/>
            <p:nvPr/>
          </p:nvSpPr>
          <p:spPr>
            <a:xfrm>
              <a:off x="6000768" y="5500694"/>
              <a:ext cx="714356" cy="642942"/>
            </a:xfrm>
            <a:prstGeom prst="roundRect">
              <a:avLst/>
            </a:prstGeom>
            <a:solidFill>
              <a:srgbClr val="CCECFF"/>
            </a:solidFill>
            <a:ln w="76200" cmpd="thickThin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圆角矩形 34"/>
            <p:cNvSpPr/>
            <p:nvPr/>
          </p:nvSpPr>
          <p:spPr>
            <a:xfrm>
              <a:off x="6000768" y="4857752"/>
              <a:ext cx="714356" cy="642942"/>
            </a:xfrm>
            <a:prstGeom prst="roundRect">
              <a:avLst/>
            </a:prstGeom>
            <a:solidFill>
              <a:srgbClr val="CCECFF"/>
            </a:solidFill>
            <a:ln w="76200" cmpd="thickThin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40" name="圆角矩形 39"/>
            <p:cNvSpPr/>
            <p:nvPr/>
          </p:nvSpPr>
          <p:spPr>
            <a:xfrm>
              <a:off x="6000768" y="7572396"/>
              <a:ext cx="714356" cy="642942"/>
            </a:xfrm>
            <a:prstGeom prst="roundRect">
              <a:avLst/>
            </a:prstGeom>
            <a:solidFill>
              <a:srgbClr val="CCECFF"/>
            </a:solidFill>
            <a:ln w="76200" cmpd="thickThin">
              <a:solidFill>
                <a:schemeClr val="accent5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grpSp>
          <p:nvGrpSpPr>
            <p:cNvPr id="34" name="组合 33"/>
            <p:cNvGrpSpPr/>
            <p:nvPr/>
          </p:nvGrpSpPr>
          <p:grpSpPr>
            <a:xfrm>
              <a:off x="3357562" y="4786314"/>
              <a:ext cx="3214710" cy="4000528"/>
              <a:chOff x="3500438" y="4786314"/>
              <a:chExt cx="3214710" cy="4000528"/>
            </a:xfrm>
          </p:grpSpPr>
          <p:grpSp>
            <p:nvGrpSpPr>
              <p:cNvPr id="33" name="组合 32"/>
              <p:cNvGrpSpPr/>
              <p:nvPr/>
            </p:nvGrpSpPr>
            <p:grpSpPr>
              <a:xfrm>
                <a:off x="3500438" y="4929190"/>
                <a:ext cx="2857520" cy="3857652"/>
                <a:chOff x="3643314" y="4929190"/>
                <a:chExt cx="2857520" cy="3857652"/>
              </a:xfrm>
            </p:grpSpPr>
            <p:sp>
              <p:nvSpPr>
                <p:cNvPr id="29" name="对角圆角矩形 28"/>
                <p:cNvSpPr/>
                <p:nvPr/>
              </p:nvSpPr>
              <p:spPr>
                <a:xfrm>
                  <a:off x="4000504" y="4929190"/>
                  <a:ext cx="2500330" cy="3857652"/>
                </a:xfrm>
                <a:prstGeom prst="round2DiagRect">
                  <a:avLst/>
                </a:prstGeom>
                <a:noFill/>
                <a:ln w="76200">
                  <a:solidFill>
                    <a:schemeClr val="accent5">
                      <a:lumMod val="60000"/>
                      <a:lumOff val="40000"/>
                    </a:schemeClr>
                  </a:solidFill>
                  <a:prstDash val="dashDot"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zh-CN" altLang="en-US"/>
                </a:p>
              </p:txBody>
            </p:sp>
            <p:sp>
              <p:nvSpPr>
                <p:cNvPr id="31" name="TextBox 30"/>
                <p:cNvSpPr txBox="1"/>
                <p:nvPr/>
              </p:nvSpPr>
              <p:spPr>
                <a:xfrm>
                  <a:off x="3643314" y="5072066"/>
                  <a:ext cx="2769989" cy="3714776"/>
                </a:xfrm>
                <a:prstGeom prst="rect">
                  <a:avLst/>
                </a:prstGeom>
                <a:noFill/>
              </p:spPr>
              <p:txBody>
                <a:bodyPr vert="eaVert" wrap="square" rtlCol="0">
                  <a:spAutoFit/>
                </a:bodyPr>
                <a:lstStyle/>
                <a:p>
                  <a:pPr>
                    <a:lnSpc>
                      <a:spcPct val="150000"/>
                    </a:lnSpc>
                  </a:pPr>
                  <a:r>
                    <a:rPr lang="zh-CN" altLang="en-US" sz="1400" dirty="0" smtClean="0"/>
                    <a:t>另外一种作为“交领”补充的是“直领”和“盘领”。直领就是领子从胸前直接平行垂直下来，而不在胸前交叉，有的在胸部有系带，有的则直接敞开而没有系带。这种直领的衣服，一般穿在交领汉服外面，像罩衫、半臂、褙子等日常外衣款式中经常运用。盘领是男装中比较多见的一个款式，领型为盘子状的圆形。</a:t>
                  </a:r>
                </a:p>
                <a:p>
                  <a:pPr>
                    <a:lnSpc>
                      <a:spcPct val="150000"/>
                    </a:lnSpc>
                  </a:pPr>
                  <a:endParaRPr lang="zh-CN" altLang="en-US" sz="1400" dirty="0"/>
                </a:p>
              </p:txBody>
            </p:sp>
          </p:grpSp>
          <p:sp>
            <p:nvSpPr>
              <p:cNvPr id="32" name="矩形 31"/>
              <p:cNvSpPr/>
              <p:nvPr/>
            </p:nvSpPr>
            <p:spPr>
              <a:xfrm>
                <a:off x="6286520" y="4786314"/>
                <a:ext cx="428628" cy="3477875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dirty="0" smtClean="0">
                    <a:ln w="900" cmpd="sng">
                      <a:solidFill>
                        <a:schemeClr val="accent1">
                          <a:satMod val="190000"/>
                          <a:alpha val="55000"/>
                        </a:schemeClr>
                      </a:solidFill>
                      <a:prstDash val="solid"/>
                    </a:ln>
                    <a:solidFill>
                      <a:schemeClr val="accent5">
                        <a:lumMod val="75000"/>
                      </a:schemeClr>
                    </a:solidFill>
                    <a:effectLst>
                      <a:innerShdw blurRad="101600" dist="76200" dir="5400000">
                        <a:schemeClr val="accent1">
                          <a:satMod val="190000"/>
                          <a:tint val="100000"/>
                          <a:alpha val="74000"/>
                        </a:schemeClr>
                      </a:innerShdw>
                    </a:effectLst>
                  </a:rPr>
                  <a:t>直领与盘领</a:t>
                </a:r>
              </a:p>
            </p:txBody>
          </p:sp>
        </p:grp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矩形 2"/>
          <p:cNvSpPr/>
          <p:nvPr/>
        </p:nvSpPr>
        <p:spPr>
          <a:xfrm>
            <a:off x="0" y="0"/>
            <a:ext cx="82586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en-US" sz="5000" b="1" dirty="0" smtClean="0">
                <a:ln/>
                <a:solidFill>
                  <a:schemeClr val="accent3"/>
                </a:solidFill>
              </a:rPr>
              <a:t>汉</a:t>
            </a:r>
            <a:endParaRPr lang="zh-CN" altLang="en-US" sz="5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4" name="矩形 3"/>
          <p:cNvSpPr/>
          <p:nvPr/>
        </p:nvSpPr>
        <p:spPr>
          <a:xfrm>
            <a:off x="642918" y="0"/>
            <a:ext cx="82586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en-US" sz="5000" b="1" dirty="0" smtClean="0">
                <a:ln/>
                <a:solidFill>
                  <a:schemeClr val="accent3"/>
                </a:solidFill>
              </a:rPr>
              <a:t>服</a:t>
            </a:r>
            <a:endParaRPr lang="zh-CN" altLang="en-US" sz="5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5" name="矩形 4"/>
          <p:cNvSpPr/>
          <p:nvPr/>
        </p:nvSpPr>
        <p:spPr>
          <a:xfrm>
            <a:off x="1357298" y="0"/>
            <a:ext cx="82586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en-US" sz="5000" b="1" dirty="0" smtClean="0">
                <a:ln/>
                <a:solidFill>
                  <a:schemeClr val="accent3"/>
                </a:solidFill>
              </a:rPr>
              <a:t>褒</a:t>
            </a:r>
            <a:endParaRPr lang="zh-CN" altLang="en-US" sz="5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6" name="矩形 5"/>
          <p:cNvSpPr/>
          <p:nvPr/>
        </p:nvSpPr>
        <p:spPr>
          <a:xfrm>
            <a:off x="2071678" y="0"/>
            <a:ext cx="82586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en-US" sz="5000" b="1" dirty="0" smtClean="0">
                <a:ln/>
                <a:solidFill>
                  <a:schemeClr val="accent3"/>
                </a:solidFill>
              </a:rPr>
              <a:t>衣</a:t>
            </a:r>
            <a:endParaRPr lang="zh-CN" altLang="en-US" sz="5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7" name="矩形 6"/>
          <p:cNvSpPr/>
          <p:nvPr/>
        </p:nvSpPr>
        <p:spPr>
          <a:xfrm>
            <a:off x="2786058" y="0"/>
            <a:ext cx="82586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en-US" sz="5000" b="1" dirty="0" smtClean="0">
                <a:ln/>
                <a:solidFill>
                  <a:schemeClr val="accent3"/>
                </a:solidFill>
              </a:rPr>
              <a:t>广</a:t>
            </a:r>
            <a:endParaRPr lang="zh-CN" altLang="en-US" sz="5000" b="1" dirty="0">
              <a:ln/>
              <a:solidFill>
                <a:schemeClr val="accent3"/>
              </a:solidFill>
            </a:endParaRPr>
          </a:p>
        </p:txBody>
      </p:sp>
      <p:sp>
        <p:nvSpPr>
          <p:cNvPr id="8" name="矩形 7"/>
          <p:cNvSpPr/>
          <p:nvPr/>
        </p:nvSpPr>
        <p:spPr>
          <a:xfrm>
            <a:off x="3429000" y="0"/>
            <a:ext cx="825867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">
                <a:rot lat="0" lon="0" rev="18900000"/>
              </a:lightRig>
            </a:scene3d>
            <a:sp3d extrusionH="31750" contourW="6350" prstMaterial="powder">
              <a:bevelT w="19050" h="19050" prst="angle"/>
              <a:contourClr>
                <a:schemeClr val="accent3">
                  <a:tint val="100000"/>
                  <a:shade val="100000"/>
                  <a:satMod val="100000"/>
                  <a:hueMod val="100000"/>
                </a:schemeClr>
              </a:contourClr>
            </a:sp3d>
          </a:bodyPr>
          <a:lstStyle/>
          <a:p>
            <a:pPr algn="ctr"/>
            <a:r>
              <a:rPr lang="zh-CN" altLang="en-US" sz="5000" b="1" dirty="0" smtClean="0">
                <a:ln/>
                <a:solidFill>
                  <a:schemeClr val="accent3"/>
                </a:solidFill>
              </a:rPr>
              <a:t>袖</a:t>
            </a:r>
            <a:endParaRPr lang="zh-CN" altLang="en-US" sz="5000" b="1" dirty="0">
              <a:ln/>
              <a:solidFill>
                <a:schemeClr val="accent3"/>
              </a:solidFill>
            </a:endParaRPr>
          </a:p>
        </p:txBody>
      </p:sp>
      <p:grpSp>
        <p:nvGrpSpPr>
          <p:cNvPr id="20" name="组合 19"/>
          <p:cNvGrpSpPr/>
          <p:nvPr/>
        </p:nvGrpSpPr>
        <p:grpSpPr>
          <a:xfrm>
            <a:off x="3857628" y="1071538"/>
            <a:ext cx="2786058" cy="3277820"/>
            <a:chOff x="3857628" y="285720"/>
            <a:chExt cx="2786058" cy="3277820"/>
          </a:xfrm>
        </p:grpSpPr>
        <p:grpSp>
          <p:nvGrpSpPr>
            <p:cNvPr id="15" name="组合 14"/>
            <p:cNvGrpSpPr/>
            <p:nvPr/>
          </p:nvGrpSpPr>
          <p:grpSpPr>
            <a:xfrm>
              <a:off x="4643446" y="285720"/>
              <a:ext cx="2000240" cy="3277820"/>
              <a:chOff x="285728" y="1714480"/>
              <a:chExt cx="3714776" cy="3277820"/>
            </a:xfrm>
          </p:grpSpPr>
          <p:sp>
            <p:nvSpPr>
              <p:cNvPr id="11" name="TextBox 10"/>
              <p:cNvSpPr txBox="1"/>
              <p:nvPr/>
            </p:nvSpPr>
            <p:spPr>
              <a:xfrm>
                <a:off x="285728" y="1714480"/>
                <a:ext cx="3714776" cy="3277820"/>
              </a:xfrm>
              <a:prstGeom prst="rect">
                <a:avLst/>
              </a:prstGeom>
              <a:noFill/>
              <a:ln>
                <a:noFill/>
              </a:ln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sz="1400" dirty="0" smtClean="0"/>
                  <a:t>         汉服自古礼服褒衣博带、常服短衣宽袖。与同时期西方的服装对比，汉服在人性方面有不可争辩的优异性。当西方人用胸甲和裙撑束缚女性身体发展时，宽大的汉服已经实现了放任身体随意舒展的特性。</a:t>
                </a:r>
              </a:p>
              <a:p>
                <a:endParaRPr lang="zh-CN" altLang="en-US" dirty="0"/>
              </a:p>
            </p:txBody>
          </p:sp>
          <p:sp>
            <p:nvSpPr>
              <p:cNvPr id="12" name="对角圆角矩形 11"/>
              <p:cNvSpPr/>
              <p:nvPr/>
            </p:nvSpPr>
            <p:spPr>
              <a:xfrm>
                <a:off x="285728" y="1714480"/>
                <a:ext cx="3643338" cy="3000396"/>
              </a:xfrm>
              <a:prstGeom prst="round2DiagRect">
                <a:avLst/>
              </a:prstGeom>
              <a:noFill/>
              <a:ln w="76200" cmpd="thickThin">
                <a:solidFill>
                  <a:schemeClr val="accent6">
                    <a:lumMod val="60000"/>
                    <a:lumOff val="40000"/>
                  </a:schemeClr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16" name="六边形 15"/>
            <p:cNvSpPr/>
            <p:nvPr/>
          </p:nvSpPr>
          <p:spPr>
            <a:xfrm>
              <a:off x="3857628" y="1214414"/>
              <a:ext cx="857256" cy="714380"/>
            </a:xfrm>
            <a:prstGeom prst="hexagon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六边形 16"/>
            <p:cNvSpPr/>
            <p:nvPr/>
          </p:nvSpPr>
          <p:spPr>
            <a:xfrm>
              <a:off x="3857628" y="357158"/>
              <a:ext cx="857256" cy="714380"/>
            </a:xfrm>
            <a:prstGeom prst="hexagon">
              <a:avLst/>
            </a:prstGeom>
          </p:spPr>
          <p:style>
            <a:lnRef idx="3">
              <a:schemeClr val="lt1"/>
            </a:lnRef>
            <a:fillRef idx="1">
              <a:schemeClr val="accent6"/>
            </a:fillRef>
            <a:effectRef idx="1">
              <a:schemeClr val="accent6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3" name="矩形 12"/>
            <p:cNvSpPr/>
            <p:nvPr/>
          </p:nvSpPr>
          <p:spPr>
            <a:xfrm>
              <a:off x="3929066" y="357158"/>
              <a:ext cx="756938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50" dirty="0" smtClean="0">
                  <a:ln w="12700" cmpd="sng">
                    <a:solidFill>
                      <a:schemeClr val="accent6">
                        <a:lumMod val="50000"/>
                      </a:schemeClr>
                    </a:solidFill>
                    <a:prstDash val="solid"/>
                  </a:ln>
                  <a:solidFill>
                    <a:schemeClr val="accent6">
                      <a:tint val="1000"/>
                    </a:schemeClr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</a:rPr>
                <a:t>历</a:t>
              </a:r>
              <a:endParaRPr lang="zh-CN" altLang="en-US" sz="4400" b="1" cap="none" spc="50" dirty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endParaRPr>
            </a:p>
          </p:txBody>
        </p:sp>
        <p:sp>
          <p:nvSpPr>
            <p:cNvPr id="14" name="矩形 13"/>
            <p:cNvSpPr/>
            <p:nvPr/>
          </p:nvSpPr>
          <p:spPr>
            <a:xfrm>
              <a:off x="3929066" y="1214414"/>
              <a:ext cx="756938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50" dirty="0" smtClean="0">
                  <a:ln w="12700" cmpd="sng">
                    <a:solidFill>
                      <a:schemeClr val="accent6">
                        <a:lumMod val="50000"/>
                      </a:schemeClr>
                    </a:solidFill>
                    <a:prstDash val="solid"/>
                  </a:ln>
                  <a:solidFill>
                    <a:schemeClr val="accent6">
                      <a:tint val="1000"/>
                    </a:schemeClr>
                  </a:solidFill>
                  <a:effectLst>
                    <a:glow rad="53100">
                      <a:schemeClr val="accent6">
                        <a:satMod val="180000"/>
                        <a:alpha val="30000"/>
                      </a:schemeClr>
                    </a:glow>
                  </a:effectLst>
                </a:rPr>
                <a:t>史</a:t>
              </a:r>
              <a:endParaRPr lang="zh-CN" altLang="en-US" sz="4400" b="1" cap="none" spc="50" dirty="0">
                <a:ln w="12700" cmpd="sng">
                  <a:solidFill>
                    <a:schemeClr val="accent6">
                      <a:lumMod val="50000"/>
                    </a:schemeClr>
                  </a:solidFill>
                  <a:prstDash val="solid"/>
                </a:ln>
                <a:solidFill>
                  <a:schemeClr val="accent6">
                    <a:tint val="1000"/>
                  </a:schemeClr>
                </a:solidFill>
                <a:effectLst>
                  <a:glow rad="53100">
                    <a:schemeClr val="accent6">
                      <a:satMod val="180000"/>
                      <a:alpha val="30000"/>
                    </a:schemeClr>
                  </a:glow>
                </a:effectLst>
              </a:endParaRPr>
            </a:p>
          </p:txBody>
        </p:sp>
      </p:grpSp>
      <p:grpSp>
        <p:nvGrpSpPr>
          <p:cNvPr id="26" name="组合 25"/>
          <p:cNvGrpSpPr/>
          <p:nvPr/>
        </p:nvGrpSpPr>
        <p:grpSpPr>
          <a:xfrm>
            <a:off x="214290" y="1071538"/>
            <a:ext cx="3571900" cy="4672187"/>
            <a:chOff x="214290" y="1071538"/>
            <a:chExt cx="3571900" cy="4672187"/>
          </a:xfrm>
        </p:grpSpPr>
        <p:grpSp>
          <p:nvGrpSpPr>
            <p:cNvPr id="21" name="组合 20"/>
            <p:cNvGrpSpPr/>
            <p:nvPr/>
          </p:nvGrpSpPr>
          <p:grpSpPr>
            <a:xfrm>
              <a:off x="285728" y="1714480"/>
              <a:ext cx="3500462" cy="4029245"/>
              <a:chOff x="285728" y="1714480"/>
              <a:chExt cx="3500462" cy="4029245"/>
            </a:xfrm>
          </p:grpSpPr>
          <p:sp>
            <p:nvSpPr>
              <p:cNvPr id="18" name="TextBox 17"/>
              <p:cNvSpPr txBox="1"/>
              <p:nvPr/>
            </p:nvSpPr>
            <p:spPr>
              <a:xfrm>
                <a:off x="285728" y="1714480"/>
                <a:ext cx="3500462" cy="4029245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>
                  <a:lnSpc>
                    <a:spcPct val="150000"/>
                  </a:lnSpc>
                </a:pPr>
                <a:r>
                  <a:rPr lang="zh-CN" altLang="en-US" dirty="0" smtClean="0"/>
                  <a:t>         </a:t>
                </a:r>
                <a:r>
                  <a:rPr lang="zh-CN" altLang="en-US" sz="1400" dirty="0" smtClean="0"/>
                  <a:t>汉服的袖子又称“袂”，其造型在整个世界民族服装史中都是比较独特的。袖子，其实都是圆袂，代表天圆地方中的天圆。袖宽且长是汉服中礼服袖型的一个显著特点，但是，并非所有的汉服都是这样。汉服的礼服一般是宽袖，显示出雍容大度、典雅、庄重、飘逸灵动的风采。一直以来，汉服袖子的标准样式就是圆袂收祛，先秦到汉朝所反映的实物无一例外都是如此。一直以来，除了唐以后在常服中有敞口的小袖外，汉服袖的主流依然是圆袂收祛。</a:t>
                </a:r>
              </a:p>
              <a:p>
                <a:pPr>
                  <a:lnSpc>
                    <a:spcPct val="150000"/>
                  </a:lnSpc>
                </a:pPr>
                <a:endParaRPr lang="zh-CN" altLang="en-US" sz="1400" dirty="0"/>
              </a:p>
            </p:txBody>
          </p:sp>
          <p:sp>
            <p:nvSpPr>
              <p:cNvPr id="19" name="矩形 18"/>
              <p:cNvSpPr/>
              <p:nvPr/>
            </p:nvSpPr>
            <p:spPr>
              <a:xfrm>
                <a:off x="285728" y="1785918"/>
                <a:ext cx="3429024" cy="3714776"/>
              </a:xfrm>
              <a:prstGeom prst="rect">
                <a:avLst/>
              </a:prstGeom>
              <a:noFill/>
              <a:ln w="76200">
                <a:solidFill>
                  <a:srgbClr val="92D050"/>
                </a:solidFill>
                <a:prstDash val="lgDashDot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  <p:sp>
          <p:nvSpPr>
            <p:cNvPr id="22" name="流程图: 手动操作 21"/>
            <p:cNvSpPr/>
            <p:nvPr/>
          </p:nvSpPr>
          <p:spPr>
            <a:xfrm>
              <a:off x="214290" y="1142976"/>
              <a:ext cx="928694" cy="714380"/>
            </a:xfrm>
            <a:prstGeom prst="flowChartManualOperation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流程图: 手动操作 22"/>
            <p:cNvSpPr/>
            <p:nvPr/>
          </p:nvSpPr>
          <p:spPr>
            <a:xfrm rot="10800000">
              <a:off x="1142984" y="1142976"/>
              <a:ext cx="928694" cy="714380"/>
            </a:xfrm>
            <a:prstGeom prst="flowChartManualOperation">
              <a:avLst/>
            </a:prstGeom>
          </p:spPr>
          <p:style>
            <a:lnRef idx="2">
              <a:schemeClr val="accent3">
                <a:shade val="50000"/>
              </a:schemeClr>
            </a:lnRef>
            <a:fillRef idx="1">
              <a:schemeClr val="accent3"/>
            </a:fillRef>
            <a:effectRef idx="0">
              <a:schemeClr val="accent3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4" name="矩形 23"/>
            <p:cNvSpPr/>
            <p:nvPr/>
          </p:nvSpPr>
          <p:spPr>
            <a:xfrm>
              <a:off x="285728" y="1071538"/>
              <a:ext cx="750525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rPr>
                <a:t>圆</a:t>
              </a:r>
              <a:endParaRPr lang="zh-CN" altLang="en-US" sz="4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endParaRPr>
            </a:p>
          </p:txBody>
        </p:sp>
        <p:sp>
          <p:nvSpPr>
            <p:cNvPr id="25" name="矩形 24"/>
            <p:cNvSpPr/>
            <p:nvPr/>
          </p:nvSpPr>
          <p:spPr>
            <a:xfrm>
              <a:off x="1249714" y="1071538"/>
              <a:ext cx="750526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0" dirty="0" smtClean="0">
                  <a:ln w="19050">
                    <a:solidFill>
                      <a:schemeClr val="tx2">
                        <a:tint val="1000"/>
                      </a:schemeClr>
                    </a:solidFill>
                    <a:prstDash val="solid"/>
                  </a:ln>
                  <a:solidFill>
                    <a:schemeClr val="accent3"/>
                  </a:solidFill>
                  <a:effectLst>
                    <a:outerShdw blurRad="50000" dist="50800" dir="7500000" algn="tl">
                      <a:srgbClr val="000000">
                        <a:shade val="5000"/>
                        <a:alpha val="35000"/>
                      </a:srgbClr>
                    </a:outerShdw>
                  </a:effectLst>
                </a:rPr>
                <a:t>袂</a:t>
              </a:r>
              <a:endParaRPr lang="zh-CN" altLang="en-US" sz="4400" b="1" cap="none" spc="0" dirty="0">
                <a:ln w="19050">
                  <a:solidFill>
                    <a:schemeClr val="tx2">
                      <a:tint val="1000"/>
                    </a:schemeClr>
                  </a:solidFill>
                  <a:prstDash val="solid"/>
                </a:ln>
                <a:solidFill>
                  <a:schemeClr val="accent3"/>
                </a:solidFill>
                <a:effectLst>
                  <a:outerShdw blurRad="50000" dist="50800" dir="7500000" algn="tl">
                    <a:srgbClr val="000000">
                      <a:shade val="5000"/>
                      <a:alpha val="35000"/>
                    </a:srgbClr>
                  </a:outerShdw>
                </a:effectLst>
              </a:endParaRPr>
            </a:p>
          </p:txBody>
        </p:sp>
      </p:grpSp>
      <p:pic>
        <p:nvPicPr>
          <p:cNvPr id="28" name="图片 27" descr="K6JVK5C792EY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252362" y="5786446"/>
            <a:ext cx="2890886" cy="2628899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38" name="组合 37"/>
          <p:cNvGrpSpPr/>
          <p:nvPr/>
        </p:nvGrpSpPr>
        <p:grpSpPr>
          <a:xfrm>
            <a:off x="3286124" y="4429124"/>
            <a:ext cx="3357586" cy="4358143"/>
            <a:chOff x="3357562" y="4429124"/>
            <a:chExt cx="3357586" cy="4358143"/>
          </a:xfrm>
        </p:grpSpPr>
        <p:sp>
          <p:nvSpPr>
            <p:cNvPr id="36" name="椭圆 35"/>
            <p:cNvSpPr/>
            <p:nvPr/>
          </p:nvSpPr>
          <p:spPr>
            <a:xfrm>
              <a:off x="4714884" y="4429124"/>
              <a:ext cx="857256" cy="857256"/>
            </a:xfrm>
            <a:prstGeom prst="ellipse">
              <a:avLst/>
            </a:prstGeom>
            <a:solidFill>
              <a:srgbClr val="FFFF99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4" name="椭圆 33"/>
            <p:cNvSpPr/>
            <p:nvPr/>
          </p:nvSpPr>
          <p:spPr>
            <a:xfrm>
              <a:off x="4000504" y="4429124"/>
              <a:ext cx="857256" cy="857256"/>
            </a:xfrm>
            <a:prstGeom prst="ellipse">
              <a:avLst/>
            </a:prstGeom>
            <a:solidFill>
              <a:srgbClr val="FFCCFF"/>
            </a:solidFill>
            <a:ln>
              <a:solidFill>
                <a:srgbClr val="FF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3" name="同侧圆角矩形 32"/>
            <p:cNvSpPr/>
            <p:nvPr/>
          </p:nvSpPr>
          <p:spPr>
            <a:xfrm>
              <a:off x="3357562" y="5786446"/>
              <a:ext cx="3357586" cy="3000396"/>
            </a:xfrm>
            <a:prstGeom prst="round2SameRect">
              <a:avLst/>
            </a:prstGeom>
            <a:noFill/>
            <a:ln w="76200">
              <a:solidFill>
                <a:srgbClr val="FF9999"/>
              </a:solidFill>
              <a:prstDash val="sysDot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7" name="椭圆 36"/>
            <p:cNvSpPr/>
            <p:nvPr/>
          </p:nvSpPr>
          <p:spPr>
            <a:xfrm>
              <a:off x="4429132" y="5000628"/>
              <a:ext cx="857256" cy="857256"/>
            </a:xfrm>
            <a:prstGeom prst="ellipse">
              <a:avLst/>
            </a:prstGeom>
            <a:solidFill>
              <a:srgbClr val="FFFF99"/>
            </a:solidFill>
            <a:ln>
              <a:solidFill>
                <a:schemeClr val="accent6">
                  <a:lumMod val="75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5" name="椭圆 34"/>
            <p:cNvSpPr/>
            <p:nvPr/>
          </p:nvSpPr>
          <p:spPr>
            <a:xfrm>
              <a:off x="5214950" y="5000628"/>
              <a:ext cx="857256" cy="857256"/>
            </a:xfrm>
            <a:prstGeom prst="ellipse">
              <a:avLst/>
            </a:prstGeom>
            <a:solidFill>
              <a:srgbClr val="FFCCFF"/>
            </a:solidFill>
            <a:ln>
              <a:solidFill>
                <a:srgbClr val="FF9999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7" name="TextBox 26"/>
            <p:cNvSpPr txBox="1"/>
            <p:nvPr/>
          </p:nvSpPr>
          <p:spPr>
            <a:xfrm>
              <a:off x="3429000" y="5786446"/>
              <a:ext cx="3214710" cy="300082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       “袖宽且长”是汉服礼服袖型的主要特点，但不是唯一的特点，汉服的小袖、短袖也比较多见。主要有这几种用法：参与日常体力劳动的庶民服装、军士将领的戎服、取其紧袖保暖的冬季服装等。有时候历史上各朝代的经济文化和审美关注不同，在袖型上也有不同的表现，比如：汉唐时期贵族礼服多用宽广大袖，宋明时期的常服褙子多用小袖。</a:t>
              </a:r>
              <a:endParaRPr lang="zh-CN" altLang="en-US" sz="1400" dirty="0"/>
            </a:p>
          </p:txBody>
        </p:sp>
        <p:sp>
          <p:nvSpPr>
            <p:cNvPr id="29" name="矩形 28"/>
            <p:cNvSpPr/>
            <p:nvPr/>
          </p:nvSpPr>
          <p:spPr>
            <a:xfrm>
              <a:off x="4000504" y="4429124"/>
              <a:ext cx="857256" cy="76944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400" b="0" cap="none" spc="0" dirty="0" smtClean="0">
                  <a:ln w="18415" cmpd="sng">
                    <a:solidFill>
                      <a:srgbClr val="FF7C80"/>
                    </a:solidFill>
                    <a:prstDash val="solid"/>
                  </a:ln>
                  <a:solidFill>
                    <a:srgbClr val="FF7C8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礼</a:t>
              </a:r>
              <a:endParaRPr lang="zh-CN" altLang="en-US" sz="4400" b="0" cap="none" spc="0" dirty="0">
                <a:ln w="18415" cmpd="sng">
                  <a:solidFill>
                    <a:srgbClr val="FF7C80"/>
                  </a:solidFill>
                  <a:prstDash val="solid"/>
                </a:ln>
                <a:solidFill>
                  <a:srgbClr val="FF7C8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0" name="矩形 29"/>
            <p:cNvSpPr/>
            <p:nvPr/>
          </p:nvSpPr>
          <p:spPr>
            <a:xfrm>
              <a:off x="4786322" y="4429124"/>
              <a:ext cx="748923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0" cap="none" spc="0" dirty="0" smtClean="0">
                  <a:ln w="18415" cmpd="sng">
                    <a:solidFill>
                      <a:srgbClr val="FF7C80"/>
                    </a:solidFill>
                    <a:prstDash val="solid"/>
                  </a:ln>
                  <a:solidFill>
                    <a:srgbClr val="FF7C8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服</a:t>
              </a:r>
              <a:endParaRPr lang="zh-CN" altLang="en-US" sz="4400" b="0" cap="none" spc="0" dirty="0">
                <a:ln w="18415" cmpd="sng">
                  <a:solidFill>
                    <a:srgbClr val="FF7C80"/>
                  </a:solidFill>
                  <a:prstDash val="solid"/>
                </a:ln>
                <a:solidFill>
                  <a:srgbClr val="FF7C8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1" name="矩形 30"/>
            <p:cNvSpPr/>
            <p:nvPr/>
          </p:nvSpPr>
          <p:spPr>
            <a:xfrm>
              <a:off x="4500570" y="5072066"/>
              <a:ext cx="748923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0" cap="none" spc="0" dirty="0" smtClean="0">
                  <a:ln w="18415" cmpd="sng">
                    <a:solidFill>
                      <a:srgbClr val="FF7C80"/>
                    </a:solidFill>
                    <a:prstDash val="solid"/>
                  </a:ln>
                  <a:solidFill>
                    <a:srgbClr val="FF7C8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袖</a:t>
              </a:r>
              <a:endParaRPr lang="zh-CN" altLang="en-US" sz="4400" b="0" cap="none" spc="0" dirty="0">
                <a:ln w="18415" cmpd="sng">
                  <a:solidFill>
                    <a:srgbClr val="FF7C80"/>
                  </a:solidFill>
                  <a:prstDash val="solid"/>
                </a:ln>
                <a:solidFill>
                  <a:srgbClr val="FF7C8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  <p:sp>
          <p:nvSpPr>
            <p:cNvPr id="32" name="矩形 31"/>
            <p:cNvSpPr/>
            <p:nvPr/>
          </p:nvSpPr>
          <p:spPr>
            <a:xfrm>
              <a:off x="5286388" y="5072066"/>
              <a:ext cx="748923" cy="769441"/>
            </a:xfrm>
            <a:prstGeom prst="rect">
              <a:avLst/>
            </a:prstGeom>
            <a:noFill/>
          </p:spPr>
          <p:txBody>
            <a:bodyPr wrap="none" lIns="91440" tIns="45720" rIns="91440" bIns="45720">
              <a:spAutoFit/>
            </a:bodyPr>
            <a:lstStyle/>
            <a:p>
              <a:pPr algn="ctr"/>
              <a:r>
                <a:rPr lang="zh-CN" altLang="en-US" sz="4400" b="0" cap="none" spc="0" dirty="0" smtClean="0">
                  <a:ln w="18415" cmpd="sng">
                    <a:solidFill>
                      <a:srgbClr val="FF7C80"/>
                    </a:solidFill>
                    <a:prstDash val="solid"/>
                  </a:ln>
                  <a:solidFill>
                    <a:srgbClr val="FF7C80"/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形</a:t>
              </a:r>
              <a:endParaRPr lang="zh-CN" altLang="en-US" sz="4400" b="0" cap="none" spc="0" dirty="0">
                <a:ln w="18415" cmpd="sng">
                  <a:solidFill>
                    <a:srgbClr val="FF7C80"/>
                  </a:solidFill>
                  <a:prstDash val="solid"/>
                </a:ln>
                <a:solidFill>
                  <a:srgbClr val="FF7C80"/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矩形 1"/>
          <p:cNvSpPr/>
          <p:nvPr/>
        </p:nvSpPr>
        <p:spPr>
          <a:xfrm>
            <a:off x="0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0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汉</a:t>
            </a:r>
            <a:endParaRPr lang="zh-CN" altLang="en-US" sz="50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3" name="矩形 2"/>
          <p:cNvSpPr/>
          <p:nvPr/>
        </p:nvSpPr>
        <p:spPr>
          <a:xfrm>
            <a:off x="642918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0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服</a:t>
            </a:r>
            <a:endParaRPr lang="zh-CN" altLang="en-US" sz="50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4" name="矩形 3"/>
          <p:cNvSpPr/>
          <p:nvPr/>
        </p:nvSpPr>
        <p:spPr>
          <a:xfrm>
            <a:off x="1285860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0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足</a:t>
            </a:r>
            <a:endParaRPr lang="zh-CN" altLang="en-US" sz="50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5" name="矩形 4"/>
          <p:cNvSpPr/>
          <p:nvPr/>
        </p:nvSpPr>
        <p:spPr>
          <a:xfrm>
            <a:off x="1928802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0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衣</a:t>
            </a:r>
            <a:endParaRPr lang="zh-CN" altLang="en-US" sz="50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6" name="矩形 5"/>
          <p:cNvSpPr/>
          <p:nvPr/>
        </p:nvSpPr>
        <p:spPr>
          <a:xfrm>
            <a:off x="2571744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0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首</a:t>
            </a:r>
            <a:endParaRPr lang="zh-CN" altLang="en-US" sz="50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sp>
        <p:nvSpPr>
          <p:cNvPr id="7" name="矩形 6"/>
          <p:cNvSpPr/>
          <p:nvPr/>
        </p:nvSpPr>
        <p:spPr>
          <a:xfrm>
            <a:off x="3214686" y="0"/>
            <a:ext cx="829073" cy="861774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>
                <a:rot lat="0" lon="0" rev="0"/>
              </a:camera>
              <a:lightRig rig="glow" dir="t">
                <a:rot lat="0" lon="0" rev="3600000"/>
              </a:lightRig>
            </a:scene3d>
            <a:sp3d prstMaterial="softEdge">
              <a:bevelT w="29210" h="16510"/>
              <a:contourClr>
                <a:schemeClr val="accent4">
                  <a:alpha val="95000"/>
                </a:schemeClr>
              </a:contourClr>
            </a:sp3d>
          </a:bodyPr>
          <a:lstStyle/>
          <a:p>
            <a:pPr algn="ctr"/>
            <a:r>
              <a:rPr lang="zh-CN" altLang="en-US" sz="5000" b="1" cap="none" spc="0" dirty="0" smtClean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rPr>
              <a:t>服</a:t>
            </a:r>
            <a:endParaRPr lang="zh-CN" altLang="en-US" sz="5000" b="1" cap="none" spc="0" dirty="0">
              <a:ln>
                <a:prstDash val="solid"/>
              </a:ln>
              <a:gradFill rotWithShape="1">
                <a:gsLst>
                  <a:gs pos="0">
                    <a:schemeClr val="accent4">
                      <a:tint val="70000"/>
                      <a:satMod val="200000"/>
                    </a:schemeClr>
                  </a:gs>
                  <a:gs pos="40000">
                    <a:schemeClr val="accent4">
                      <a:tint val="90000"/>
                      <a:satMod val="130000"/>
                    </a:schemeClr>
                  </a:gs>
                  <a:gs pos="50000">
                    <a:schemeClr val="accent4">
                      <a:tint val="90000"/>
                      <a:satMod val="130000"/>
                    </a:schemeClr>
                  </a:gs>
                  <a:gs pos="68000">
                    <a:schemeClr val="accent4">
                      <a:tint val="90000"/>
                      <a:satMod val="130000"/>
                    </a:schemeClr>
                  </a:gs>
                  <a:gs pos="100000">
                    <a:schemeClr val="accent4">
                      <a:tint val="70000"/>
                      <a:satMod val="200000"/>
                    </a:schemeClr>
                  </a:gs>
                </a:gsLst>
                <a:lin ang="5400000"/>
              </a:gradFill>
              <a:effectLst>
                <a:outerShdw blurRad="88000" dist="50800" dir="5040000" algn="tl">
                  <a:schemeClr val="accent4">
                    <a:tint val="80000"/>
                    <a:satMod val="250000"/>
                    <a:alpha val="45000"/>
                  </a:schemeClr>
                </a:outerShdw>
              </a:effectLst>
            </a:endParaRPr>
          </a:p>
        </p:txBody>
      </p:sp>
      <p:grpSp>
        <p:nvGrpSpPr>
          <p:cNvPr id="15" name="组合 14"/>
          <p:cNvGrpSpPr/>
          <p:nvPr/>
        </p:nvGrpSpPr>
        <p:grpSpPr>
          <a:xfrm>
            <a:off x="3071810" y="214282"/>
            <a:ext cx="3429024" cy="5822341"/>
            <a:chOff x="3071810" y="357158"/>
            <a:chExt cx="3429024" cy="5822341"/>
          </a:xfrm>
        </p:grpSpPr>
        <p:grpSp>
          <p:nvGrpSpPr>
            <p:cNvPr id="12" name="组合 11"/>
            <p:cNvGrpSpPr/>
            <p:nvPr/>
          </p:nvGrpSpPr>
          <p:grpSpPr>
            <a:xfrm>
              <a:off x="4572008" y="357158"/>
              <a:ext cx="1857388" cy="928694"/>
              <a:chOff x="642918" y="1571604"/>
              <a:chExt cx="1857388" cy="928694"/>
            </a:xfrm>
          </p:grpSpPr>
          <p:sp>
            <p:nvSpPr>
              <p:cNvPr id="11" name="心形 10"/>
              <p:cNvSpPr/>
              <p:nvPr/>
            </p:nvSpPr>
            <p:spPr>
              <a:xfrm>
                <a:off x="1500174" y="1571604"/>
                <a:ext cx="1000132" cy="928694"/>
              </a:xfrm>
              <a:prstGeom prst="hear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0" name="心形 9"/>
              <p:cNvSpPr/>
              <p:nvPr/>
            </p:nvSpPr>
            <p:spPr>
              <a:xfrm>
                <a:off x="642918" y="1571604"/>
                <a:ext cx="1000132" cy="928694"/>
              </a:xfrm>
              <a:prstGeom prst="heart">
                <a:avLst/>
              </a:prstGeom>
              <a:solidFill>
                <a:schemeClr val="accent6">
                  <a:lumMod val="40000"/>
                  <a:lumOff val="60000"/>
                </a:schemeClr>
              </a:solidFill>
              <a:ln>
                <a:solidFill>
                  <a:srgbClr val="FF9999"/>
                </a:solidFill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8" name="矩形 7"/>
              <p:cNvSpPr/>
              <p:nvPr/>
            </p:nvSpPr>
            <p:spPr>
              <a:xfrm>
                <a:off x="714356" y="1643042"/>
                <a:ext cx="857256" cy="76944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all" spc="0" dirty="0" smtClean="0">
                    <a:ln w="9000" cmpd="sng">
                      <a:solidFill>
                        <a:srgbClr val="FF7C80"/>
                      </a:solidFill>
                      <a:prstDash val="solid"/>
                    </a:ln>
                    <a:solidFill>
                      <a:srgbClr val="FF9999"/>
                    </a:solidFill>
                    <a:effectLst>
                      <a:reflection blurRad="12700" stA="28000" endPos="45000" dist="1000" dir="5400000" sy="-100000" algn="bl" rotWithShape="0"/>
                    </a:effectLst>
                  </a:rPr>
                  <a:t>足</a:t>
                </a:r>
                <a:endParaRPr lang="zh-CN" altLang="en-US" sz="4400" b="1" cap="all" spc="0" dirty="0">
                  <a:ln w="9000" cmpd="sng">
                    <a:solidFill>
                      <a:srgbClr val="FF7C80"/>
                    </a:solidFill>
                    <a:prstDash val="solid"/>
                  </a:ln>
                  <a:solidFill>
                    <a:srgbClr val="FF9999"/>
                  </a:soli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  <p:sp>
            <p:nvSpPr>
              <p:cNvPr id="9" name="矩形 8"/>
              <p:cNvSpPr/>
              <p:nvPr/>
            </p:nvSpPr>
            <p:spPr>
              <a:xfrm>
                <a:off x="1606905" y="1643042"/>
                <a:ext cx="821963" cy="769441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</a:bodyPr>
              <a:lstStyle/>
              <a:p>
                <a:pPr algn="ctr"/>
                <a:r>
                  <a:rPr lang="zh-CN" altLang="en-US" sz="4400" b="1" cap="all" spc="0" dirty="0" smtClean="0">
                    <a:ln w="9000" cmpd="sng">
                      <a:solidFill>
                        <a:srgbClr val="FF7C80"/>
                      </a:solidFill>
                      <a:prstDash val="solid"/>
                    </a:ln>
                    <a:solidFill>
                      <a:srgbClr val="FF9999"/>
                    </a:solidFill>
                    <a:effectLst>
                      <a:reflection blurRad="12700" stA="28000" endPos="45000" dist="1000" dir="5400000" sy="-100000" algn="bl" rotWithShape="0"/>
                    </a:effectLst>
                  </a:rPr>
                  <a:t>衣</a:t>
                </a:r>
                <a:endParaRPr lang="zh-CN" altLang="en-US" sz="4400" b="1" cap="all" spc="0" dirty="0">
                  <a:ln w="9000" cmpd="sng">
                    <a:solidFill>
                      <a:srgbClr val="FF7C80"/>
                    </a:solidFill>
                    <a:prstDash val="solid"/>
                  </a:ln>
                  <a:solidFill>
                    <a:srgbClr val="FF9999"/>
                  </a:solidFill>
                  <a:effectLst>
                    <a:reflection blurRad="12700" stA="28000" endPos="45000" dist="1000" dir="5400000" sy="-100000" algn="bl" rotWithShape="0"/>
                  </a:effectLst>
                </a:endParaRPr>
              </a:p>
            </p:txBody>
          </p:sp>
        </p:grpSp>
        <p:sp>
          <p:nvSpPr>
            <p:cNvPr id="13" name="TextBox 12"/>
            <p:cNvSpPr txBox="1"/>
            <p:nvPr/>
          </p:nvSpPr>
          <p:spPr>
            <a:xfrm>
              <a:off x="3143248" y="1285852"/>
              <a:ext cx="3286148" cy="4893647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         汉服的足衣分为：舄、履、屦、屐、靴、鞋。</a:t>
              </a:r>
              <a:endParaRPr lang="en-US" altLang="zh-CN" sz="1400" dirty="0" smtClean="0"/>
            </a:p>
            <a:p>
              <a:pPr>
                <a:lnSpc>
                  <a:spcPct val="150000"/>
                </a:lnSpc>
              </a:pPr>
              <a:r>
                <a:rPr lang="en-US" altLang="zh-CN" sz="1400" dirty="0" smtClean="0"/>
                <a:t>          </a:t>
              </a:r>
              <a:r>
                <a:rPr lang="zh-CN" altLang="en-US" sz="1400" dirty="0" smtClean="0"/>
                <a:t>尧舜禹以后始服木屐。伊尹以草为履，以帛为屦。周人以麻为鞋。屐是木履之下有齿者，又称木屐。江南以桐木为底，用蒲为鞋，麻穿其鼻。</a:t>
              </a:r>
              <a:r>
                <a:rPr lang="en-US" altLang="zh-CN" sz="1400" dirty="0" smtClean="0"/>
                <a:t>《</a:t>
              </a:r>
              <a:r>
                <a:rPr lang="zh-CN" altLang="en-US" sz="1400" dirty="0" smtClean="0"/>
                <a:t>南粤笔记</a:t>
              </a:r>
              <a:r>
                <a:rPr lang="en-US" altLang="zh-CN" sz="1400" dirty="0" smtClean="0"/>
                <a:t>》</a:t>
              </a:r>
              <a:r>
                <a:rPr lang="zh-CN" altLang="en-US" sz="1400" dirty="0" smtClean="0"/>
                <a:t>记载：“枹木附水松根而生，香而韧，可作屐，曰枹香屐。潮人刳之为屐，轻便而软，是曰潮屐。”又说“粤中婢媵多着红皮屐，士大夫亦尚屐。沐浴乘凉时，散足著之，名曰‘散屐’。散屐以潮州所制拖皮为雅。潮州木屐、杭州合村绣花鞋制作技艺、邳州绣花鞋、邳州麻编鞋已被列入非物质文化遗产。</a:t>
              </a:r>
            </a:p>
            <a:p>
              <a:endParaRPr lang="zh-CN" altLang="en-US" dirty="0"/>
            </a:p>
          </p:txBody>
        </p:sp>
        <p:sp>
          <p:nvSpPr>
            <p:cNvPr id="14" name="圆角矩形 13"/>
            <p:cNvSpPr/>
            <p:nvPr/>
          </p:nvSpPr>
          <p:spPr>
            <a:xfrm>
              <a:off x="3071810" y="1285852"/>
              <a:ext cx="3429024" cy="4643470"/>
            </a:xfrm>
            <a:prstGeom prst="roundRect">
              <a:avLst/>
            </a:prstGeom>
            <a:noFill/>
            <a:ln w="76200" cmpd="thickThin">
              <a:solidFill>
                <a:schemeClr val="accent6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pic>
        <p:nvPicPr>
          <p:cNvPr id="18" name="图片 17" descr="20160601115605_jC5KN_thumb_224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571480" y="5643570"/>
            <a:ext cx="2133600" cy="3200400"/>
          </a:xfrm>
          <a:prstGeom prst="rect">
            <a:avLst/>
          </a:prstGeom>
          <a:ln>
            <a:noFill/>
          </a:ln>
          <a:effectLst>
            <a:outerShdw blurRad="190500" algn="tl" rotWithShape="0">
              <a:srgbClr val="000000">
                <a:alpha val="70000"/>
              </a:srgbClr>
            </a:outerShdw>
          </a:effectLst>
        </p:spPr>
      </p:pic>
      <p:grpSp>
        <p:nvGrpSpPr>
          <p:cNvPr id="25" name="组合 24"/>
          <p:cNvGrpSpPr/>
          <p:nvPr/>
        </p:nvGrpSpPr>
        <p:grpSpPr>
          <a:xfrm>
            <a:off x="3071810" y="5857884"/>
            <a:ext cx="3643338" cy="3000396"/>
            <a:chOff x="3071810" y="5857884"/>
            <a:chExt cx="3643338" cy="3000396"/>
          </a:xfrm>
        </p:grpSpPr>
        <p:sp>
          <p:nvSpPr>
            <p:cNvPr id="22" name="菱形 21"/>
            <p:cNvSpPr/>
            <p:nvPr/>
          </p:nvSpPr>
          <p:spPr>
            <a:xfrm>
              <a:off x="5786454" y="7929586"/>
              <a:ext cx="928694" cy="928694"/>
            </a:xfrm>
            <a:prstGeom prst="diamond">
              <a:avLst/>
            </a:prstGeom>
            <a:noFill/>
            <a:ln w="57150" cmpd="dbl">
              <a:solidFill>
                <a:schemeClr val="accent5">
                  <a:lumMod val="40000"/>
                  <a:lumOff val="60000"/>
                </a:schemeClr>
              </a:solidFill>
              <a:prstDash val="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TextBox 15"/>
            <p:cNvSpPr txBox="1"/>
            <p:nvPr/>
          </p:nvSpPr>
          <p:spPr>
            <a:xfrm>
              <a:off x="3155390" y="6143636"/>
              <a:ext cx="2769989" cy="2714644"/>
            </a:xfrm>
            <a:prstGeom prst="rect">
              <a:avLst/>
            </a:prstGeom>
            <a:noFill/>
          </p:spPr>
          <p:txBody>
            <a:bodyPr vert="eaVert"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600" dirty="0" smtClean="0"/>
                <a:t>男子常常戴冠、巾、帽等，形制多样。通用的主要有冕、弁、幞头等。汉代时有职位的人一般都会先包帻后戴冠，而平民则只包帻不戴冠，喜庆时用白色缣巾（纱）裹头，平时只戴小帽、草帽。</a:t>
              </a:r>
              <a:endParaRPr lang="zh-CN" altLang="en-US" sz="1600" dirty="0"/>
            </a:p>
          </p:txBody>
        </p:sp>
        <p:grpSp>
          <p:nvGrpSpPr>
            <p:cNvPr id="24" name="组合 23"/>
            <p:cNvGrpSpPr/>
            <p:nvPr/>
          </p:nvGrpSpPr>
          <p:grpSpPr>
            <a:xfrm>
              <a:off x="3071810" y="5857884"/>
              <a:ext cx="3643338" cy="2928958"/>
              <a:chOff x="3071810" y="5857884"/>
              <a:chExt cx="3643338" cy="2928958"/>
            </a:xfrm>
          </p:grpSpPr>
          <p:sp>
            <p:nvSpPr>
              <p:cNvPr id="23" name="菱形 22"/>
              <p:cNvSpPr/>
              <p:nvPr/>
            </p:nvSpPr>
            <p:spPr>
              <a:xfrm>
                <a:off x="5786454" y="7215206"/>
                <a:ext cx="928694" cy="928694"/>
              </a:xfrm>
              <a:prstGeom prst="diamond">
                <a:avLst/>
              </a:prstGeom>
              <a:noFill/>
              <a:ln w="57150" cmpd="dbl">
                <a:solidFill>
                  <a:schemeClr val="accent5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1" name="菱形 20"/>
              <p:cNvSpPr/>
              <p:nvPr/>
            </p:nvSpPr>
            <p:spPr>
              <a:xfrm>
                <a:off x="5786454" y="6500826"/>
                <a:ext cx="928694" cy="928694"/>
              </a:xfrm>
              <a:prstGeom prst="diamond">
                <a:avLst/>
              </a:prstGeom>
              <a:noFill/>
              <a:ln w="57150" cmpd="dbl">
                <a:solidFill>
                  <a:schemeClr val="accent5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20" name="菱形 19"/>
              <p:cNvSpPr/>
              <p:nvPr/>
            </p:nvSpPr>
            <p:spPr>
              <a:xfrm>
                <a:off x="5786454" y="5857884"/>
                <a:ext cx="928694" cy="928694"/>
              </a:xfrm>
              <a:prstGeom prst="diamond">
                <a:avLst/>
              </a:prstGeom>
              <a:noFill/>
              <a:ln w="57150" cmpd="dbl">
                <a:solidFill>
                  <a:schemeClr val="accent5">
                    <a:lumMod val="40000"/>
                    <a:lumOff val="60000"/>
                  </a:schemeClr>
                </a:solidFill>
                <a:prstDash val="dash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  <p:sp>
            <p:nvSpPr>
              <p:cNvPr id="17" name="矩形 16"/>
              <p:cNvSpPr/>
              <p:nvPr/>
            </p:nvSpPr>
            <p:spPr>
              <a:xfrm>
                <a:off x="5857892" y="5929322"/>
                <a:ext cx="788036" cy="2123658"/>
              </a:xfrm>
              <a:prstGeom prst="rect">
                <a:avLst/>
              </a:prstGeom>
              <a:noFill/>
            </p:spPr>
            <p:txBody>
              <a:bodyPr wrap="square" lIns="91440" tIns="45720" rIns="91440" bIns="45720">
                <a:spAutoFit/>
                <a:scene3d>
                  <a:camera prst="orthographicFront"/>
                  <a:lightRig rig="flat" dir="tl"/>
                </a:scene3d>
                <a:sp3d contourW="19050" prstMaterial="clear">
                  <a:bevelT w="50800" h="50800"/>
                  <a:contourClr>
                    <a:schemeClr val="accent5">
                      <a:tint val="70000"/>
                      <a:satMod val="180000"/>
                      <a:alpha val="70000"/>
                    </a:schemeClr>
                  </a:contourClr>
                </a:sp3d>
              </a:bodyPr>
              <a:lstStyle/>
              <a:p>
                <a:pPr algn="ctr"/>
                <a:r>
                  <a:rPr lang="zh-CN" altLang="en-US" sz="4400" b="1" cap="none" spc="0" dirty="0" smtClean="0">
                    <a:ln/>
                    <a:solidFill>
                      <a:schemeClr val="accent5">
                        <a:tint val="50000"/>
                        <a:satMod val="180000"/>
                      </a:schemeClr>
                    </a:solidFill>
                    <a:effectLst/>
                  </a:rPr>
                  <a:t>男子首</a:t>
                </a:r>
                <a:endParaRPr lang="zh-CN" altLang="en-US" sz="4400" b="1" cap="none" spc="0" dirty="0">
                  <a:ln/>
                  <a:solidFill>
                    <a:schemeClr val="accent5">
                      <a:tint val="50000"/>
                      <a:satMod val="180000"/>
                    </a:schemeClr>
                  </a:solidFill>
                  <a:effectLst/>
                </a:endParaRPr>
              </a:p>
            </p:txBody>
          </p:sp>
          <p:sp>
            <p:nvSpPr>
              <p:cNvPr id="19" name="对角圆角矩形 18"/>
              <p:cNvSpPr/>
              <p:nvPr/>
            </p:nvSpPr>
            <p:spPr>
              <a:xfrm>
                <a:off x="3071810" y="6000760"/>
                <a:ext cx="2786082" cy="2786082"/>
              </a:xfrm>
              <a:prstGeom prst="round2DiagRect">
                <a:avLst/>
              </a:prstGeom>
              <a:noFill/>
              <a:ln w="76200">
                <a:solidFill>
                  <a:schemeClr val="accent5">
                    <a:lumMod val="40000"/>
                    <a:lumOff val="60000"/>
                  </a:schemeClr>
                </a:solidFill>
                <a:prstDash val="sysDot"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zh-CN" altLang="en-US"/>
              </a:p>
            </p:txBody>
          </p:sp>
        </p:grpSp>
      </p:grpSp>
      <p:grpSp>
        <p:nvGrpSpPr>
          <p:cNvPr id="35" name="组合 34"/>
          <p:cNvGrpSpPr/>
          <p:nvPr/>
        </p:nvGrpSpPr>
        <p:grpSpPr>
          <a:xfrm>
            <a:off x="285728" y="2428860"/>
            <a:ext cx="2571768" cy="2714644"/>
            <a:chOff x="285728" y="2786050"/>
            <a:chExt cx="2571768" cy="2714644"/>
          </a:xfrm>
        </p:grpSpPr>
        <p:sp>
          <p:nvSpPr>
            <p:cNvPr id="26" name="TextBox 25"/>
            <p:cNvSpPr txBox="1"/>
            <p:nvPr/>
          </p:nvSpPr>
          <p:spPr>
            <a:xfrm>
              <a:off x="357166" y="2823038"/>
              <a:ext cx="2500330" cy="2677656"/>
            </a:xfrm>
            <a:prstGeom prst="rect">
              <a:avLst/>
            </a:prstGeom>
            <a:noFill/>
            <a:ln>
              <a:noFill/>
            </a:ln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         女子的首服主要由副、编次。发髻可梳成各种式样，并在发髻上佩带珠花、步摇等各种饰物。鬓发两侧饰博鬓，也有戴帷帽、盖头的。汉族妇女有八大首饰之称，分别为簪、栉、钗、华胜、步摇、金钿、珠花、勒子（额帕）。</a:t>
              </a:r>
              <a:endParaRPr lang="zh-CN" altLang="en-US" sz="1400" dirty="0"/>
            </a:p>
          </p:txBody>
        </p:sp>
        <p:sp>
          <p:nvSpPr>
            <p:cNvPr id="28" name="剪去对角的矩形 27"/>
            <p:cNvSpPr/>
            <p:nvPr/>
          </p:nvSpPr>
          <p:spPr>
            <a:xfrm flipH="1">
              <a:off x="285728" y="2786050"/>
              <a:ext cx="2571768" cy="2714644"/>
            </a:xfrm>
            <a:prstGeom prst="snip2DiagRect">
              <a:avLst>
                <a:gd name="adj1" fmla="val 0"/>
                <a:gd name="adj2" fmla="val 16667"/>
              </a:avLst>
            </a:prstGeom>
            <a:noFill/>
            <a:ln w="76200">
              <a:solidFill>
                <a:schemeClr val="accent3">
                  <a:lumMod val="60000"/>
                  <a:lumOff val="40000"/>
                </a:schemeClr>
              </a:solidFill>
              <a:prstDash val="lg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grpSp>
        <p:nvGrpSpPr>
          <p:cNvPr id="34" name="组合 33"/>
          <p:cNvGrpSpPr/>
          <p:nvPr/>
        </p:nvGrpSpPr>
        <p:grpSpPr>
          <a:xfrm>
            <a:off x="-71462" y="1714480"/>
            <a:ext cx="3357562" cy="785818"/>
            <a:chOff x="-24" y="1785918"/>
            <a:chExt cx="3357562" cy="785818"/>
          </a:xfrm>
        </p:grpSpPr>
        <p:sp>
          <p:nvSpPr>
            <p:cNvPr id="33" name="椭圆 32"/>
            <p:cNvSpPr/>
            <p:nvPr/>
          </p:nvSpPr>
          <p:spPr>
            <a:xfrm>
              <a:off x="2285992" y="1785918"/>
              <a:ext cx="785818" cy="78581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2" name="椭圆 31"/>
            <p:cNvSpPr/>
            <p:nvPr/>
          </p:nvSpPr>
          <p:spPr>
            <a:xfrm>
              <a:off x="1571612" y="1785918"/>
              <a:ext cx="785818" cy="78581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1" name="椭圆 30"/>
            <p:cNvSpPr/>
            <p:nvPr/>
          </p:nvSpPr>
          <p:spPr>
            <a:xfrm>
              <a:off x="928670" y="1785918"/>
              <a:ext cx="785818" cy="78581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30" name="椭圆 29"/>
            <p:cNvSpPr/>
            <p:nvPr/>
          </p:nvSpPr>
          <p:spPr>
            <a:xfrm>
              <a:off x="285728" y="1785918"/>
              <a:ext cx="785818" cy="785818"/>
            </a:xfrm>
            <a:prstGeom prst="ellipse">
              <a:avLst/>
            </a:prstGeom>
          </p:spPr>
          <p:style>
            <a:lnRef idx="1">
              <a:schemeClr val="accent3"/>
            </a:lnRef>
            <a:fillRef idx="2">
              <a:schemeClr val="accent3"/>
            </a:fillRef>
            <a:effectRef idx="1">
              <a:schemeClr val="accent3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9" name="矩形 28"/>
            <p:cNvSpPr/>
            <p:nvPr/>
          </p:nvSpPr>
          <p:spPr>
            <a:xfrm>
              <a:off x="-24" y="1785918"/>
              <a:ext cx="3357562" cy="76944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400" b="0" cap="none" spc="0" dirty="0" smtClean="0">
                  <a:ln w="18415" cmpd="sng">
                    <a:solidFill>
                      <a:schemeClr val="accent3">
                        <a:lumMod val="75000"/>
                      </a:schemeClr>
                    </a:solidFill>
                    <a:prstDash val="solid"/>
                  </a:ln>
                  <a:solidFill>
                    <a:schemeClr val="accent3">
                      <a:lumMod val="75000"/>
                    </a:schemeClr>
                  </a:solidFill>
                  <a:effectLst>
                    <a:outerShdw blurRad="63500" dir="3600000" algn="tl" rotWithShape="0">
                      <a:srgbClr val="000000">
                        <a:alpha val="70000"/>
                      </a:srgbClr>
                    </a:outerShdw>
                  </a:effectLst>
                </a:rPr>
                <a:t>女 子 首 服</a:t>
              </a:r>
              <a:endParaRPr lang="zh-CN" altLang="en-US" sz="4400" b="0" cap="none" spc="0" dirty="0">
                <a:ln w="18415" cmpd="sng">
                  <a:solidFill>
                    <a:schemeClr val="accent3">
                      <a:lumMod val="75000"/>
                    </a:schemeClr>
                  </a:solidFill>
                  <a:prstDash val="solid"/>
                </a:ln>
                <a:solidFill>
                  <a:schemeClr val="accent3">
                    <a:lumMod val="75000"/>
                  </a:schemeClr>
                </a:solidFill>
                <a:effectLst>
                  <a:outerShdw blurRad="63500" dir="3600000" algn="tl" rotWithShape="0">
                    <a:srgbClr val="000000">
                      <a:alpha val="70000"/>
                    </a:srgbClr>
                  </a:outerShdw>
                </a:effectLst>
              </a:endParaRPr>
            </a:p>
          </p:txBody>
        </p:sp>
      </p:grpSp>
      <p:sp>
        <p:nvSpPr>
          <p:cNvPr id="37" name="矩形 36"/>
          <p:cNvSpPr/>
          <p:nvPr/>
        </p:nvSpPr>
        <p:spPr>
          <a:xfrm>
            <a:off x="5870185" y="8028384"/>
            <a:ext cx="750526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flat" dir="tl"/>
            </a:scene3d>
            <a:sp3d contourW="19050" prstMaterial="clear">
              <a:bevelT w="50800" h="50800"/>
              <a:contourClr>
                <a:schemeClr val="accent5">
                  <a:tint val="70000"/>
                  <a:satMod val="180000"/>
                  <a:alpha val="70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0" dirty="0" smtClean="0">
                <a:ln/>
                <a:solidFill>
                  <a:schemeClr val="accent5">
                    <a:tint val="50000"/>
                    <a:satMod val="180000"/>
                  </a:schemeClr>
                </a:solidFill>
                <a:effectLst/>
              </a:rPr>
              <a:t>服</a:t>
            </a:r>
            <a:endParaRPr lang="zh-CN" altLang="en-US" sz="4400" b="1" cap="none" spc="0" dirty="0">
              <a:ln/>
              <a:solidFill>
                <a:schemeClr val="accent5">
                  <a:tint val="50000"/>
                  <a:satMod val="180000"/>
                </a:schemeClr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菱形 10"/>
          <p:cNvSpPr/>
          <p:nvPr/>
        </p:nvSpPr>
        <p:spPr>
          <a:xfrm>
            <a:off x="285728" y="1214414"/>
            <a:ext cx="928694" cy="1000132"/>
          </a:xfrm>
          <a:prstGeom prst="diamond">
            <a:avLst/>
          </a:prstGeom>
          <a:ln w="76200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10" name="菱形 9"/>
          <p:cNvSpPr/>
          <p:nvPr/>
        </p:nvSpPr>
        <p:spPr>
          <a:xfrm>
            <a:off x="285728" y="1857356"/>
            <a:ext cx="928694" cy="1000132"/>
          </a:xfrm>
          <a:prstGeom prst="diamond">
            <a:avLst/>
          </a:prstGeom>
          <a:ln w="76200">
            <a:prstDash val="lgDash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sp>
        <p:nvSpPr>
          <p:cNvPr id="2" name="矩形 1"/>
          <p:cNvSpPr/>
          <p:nvPr/>
        </p:nvSpPr>
        <p:spPr>
          <a:xfrm>
            <a:off x="-500090" y="0"/>
            <a:ext cx="5061709" cy="861774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zh-CN" altLang="en-US" sz="5000" b="1" cap="none" spc="0" dirty="0" smtClean="0">
                <a:ln w="31550" cmpd="sng">
                  <a:solidFill>
                    <a:schemeClr val="accent4">
                      <a:lumMod val="75000"/>
                    </a:schemeClr>
                  </a:solidFill>
                  <a:prstDash val="solid"/>
                </a:ln>
                <a:solidFill>
                  <a:srgbClr val="E7D9FF"/>
                </a:solidFill>
                <a:effectLst>
                  <a:outerShdw blurRad="50800" dist="40000" dir="5400000" algn="tl" rotWithShape="0">
                    <a:srgbClr val="000000">
                      <a:shade val="5000"/>
                      <a:satMod val="120000"/>
                      <a:alpha val="33000"/>
                    </a:srgbClr>
                  </a:outerShdw>
                </a:effectLst>
              </a:rPr>
              <a:t>汉服色彩配饰</a:t>
            </a:r>
            <a:endParaRPr lang="zh-CN" altLang="en-US" sz="5000" b="1" cap="none" spc="0" dirty="0">
              <a:ln w="31550" cmpd="sng">
                <a:solidFill>
                  <a:schemeClr val="accent4">
                    <a:lumMod val="75000"/>
                  </a:schemeClr>
                </a:solidFill>
                <a:prstDash val="solid"/>
              </a:ln>
              <a:solidFill>
                <a:srgbClr val="E7D9FF"/>
              </a:solidFill>
              <a:effectLst>
                <a:outerShdw blurRad="50800" dist="40000" dir="5400000" algn="tl" rotWithShape="0">
                  <a:srgbClr val="000000">
                    <a:shade val="5000"/>
                    <a:satMod val="120000"/>
                    <a:alpha val="33000"/>
                  </a:srgbClr>
                </a:outerShdw>
              </a:effectLst>
            </a:endParaRPr>
          </a:p>
        </p:txBody>
      </p:sp>
      <p:pic>
        <p:nvPicPr>
          <p:cNvPr id="4" name="图片 3" descr="20161111214552_GueKJ_thumb_700_0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4643446" y="285720"/>
            <a:ext cx="1928826" cy="2824352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pic>
        <p:nvPicPr>
          <p:cNvPr id="5" name="图片 4" descr="20160512135410_MsmdY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 flipH="1">
            <a:off x="264716" y="6357950"/>
            <a:ext cx="1092581" cy="1857388"/>
          </a:xfrm>
          <a:prstGeom prst="round2DiagRect">
            <a:avLst>
              <a:gd name="adj1" fmla="val 16667"/>
              <a:gd name="adj2" fmla="val 0"/>
            </a:avLst>
          </a:prstGeom>
          <a:ln w="88900" cap="sq">
            <a:solidFill>
              <a:srgbClr val="FFFFFF"/>
            </a:solidFill>
            <a:miter lim="800000"/>
          </a:ln>
          <a:effectLst>
            <a:outerShdw blurRad="254000" algn="tl" rotWithShape="0">
              <a:srgbClr val="000000">
                <a:alpha val="43000"/>
              </a:srgbClr>
            </a:outerShdw>
          </a:effectLst>
        </p:spPr>
      </p:pic>
      <p:grpSp>
        <p:nvGrpSpPr>
          <p:cNvPr id="8" name="组合 7"/>
          <p:cNvGrpSpPr/>
          <p:nvPr/>
        </p:nvGrpSpPr>
        <p:grpSpPr>
          <a:xfrm>
            <a:off x="1214422" y="1142976"/>
            <a:ext cx="3143272" cy="2954655"/>
            <a:chOff x="1571612" y="1142976"/>
            <a:chExt cx="2643206" cy="2954655"/>
          </a:xfrm>
        </p:grpSpPr>
        <p:sp>
          <p:nvSpPr>
            <p:cNvPr id="3" name="TextBox 2"/>
            <p:cNvSpPr txBox="1"/>
            <p:nvPr/>
          </p:nvSpPr>
          <p:spPr>
            <a:xfrm>
              <a:off x="1571612" y="1142976"/>
              <a:ext cx="2643206" cy="2954655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>
                <a:lnSpc>
                  <a:spcPct val="150000"/>
                </a:lnSpc>
              </a:pPr>
              <a:r>
                <a:rPr lang="zh-CN" altLang="en-US" sz="1400" dirty="0" smtClean="0"/>
                <a:t>         汉族人装饰有一个重要特征就是喜饰玉佩玉。还有配饰如蔽膝、披帛、袜、帔、香囊（香包）、剑、绶、印、笏、牙牌、革带、玉带、銙、腾蛇等等。腰饰主要有佩黼、佩玉、佩印、佩绶、佩鱼、佩牌、佩带饰等饰物。储藏汉服的家具被称为衣箧，挂汉服的衣架称为衣桁。 </a:t>
              </a:r>
            </a:p>
            <a:p>
              <a:endParaRPr lang="zh-CN" altLang="en-US" dirty="0"/>
            </a:p>
          </p:txBody>
        </p:sp>
        <p:sp>
          <p:nvSpPr>
            <p:cNvPr id="6" name="矩形 5"/>
            <p:cNvSpPr/>
            <p:nvPr/>
          </p:nvSpPr>
          <p:spPr>
            <a:xfrm>
              <a:off x="1571612" y="1187624"/>
              <a:ext cx="2583133" cy="2598558"/>
            </a:xfrm>
            <a:prstGeom prst="rect">
              <a:avLst/>
            </a:prstGeom>
            <a:noFill/>
            <a:ln w="76200" cmpd="tri">
              <a:prstDash val="sysDash"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</p:grpSp>
      <p:sp>
        <p:nvSpPr>
          <p:cNvPr id="7" name="矩形 6"/>
          <p:cNvSpPr/>
          <p:nvPr/>
        </p:nvSpPr>
        <p:spPr>
          <a:xfrm>
            <a:off x="285728" y="1317476"/>
            <a:ext cx="1071570" cy="144655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zh-CN" altLang="en-US" sz="4400" b="1" cap="none" spc="50" dirty="0" smtClean="0">
                <a:ln w="11430"/>
                <a:solidFill>
                  <a:schemeClr val="tx2">
                    <a:lumMod val="60000"/>
                    <a:lumOff val="40000"/>
                  </a:schemeClr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</a:rPr>
              <a:t>配饰</a:t>
            </a:r>
            <a:endParaRPr lang="zh-CN" altLang="en-US" sz="4400" b="1" cap="none" spc="50" dirty="0">
              <a:ln w="11430"/>
              <a:solidFill>
                <a:schemeClr val="tx2">
                  <a:lumMod val="60000"/>
                  <a:lumOff val="40000"/>
                </a:schemeClr>
              </a:solidFill>
              <a:effectLst>
                <a:outerShdw blurRad="76200" dist="50800" dir="5400000" algn="tl" rotWithShape="0">
                  <a:srgbClr val="000000">
                    <a:alpha val="65000"/>
                  </a:srgbClr>
                </a:outerShdw>
              </a:effectLst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2214554" y="6143636"/>
            <a:ext cx="4429156" cy="295465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         汉族服饰的装饰纹样上，多采用动物、植物和几何纹样。商周以前的图案，与原始的汉字一样，比较简炼、概括，抽像性强烈。周朝以后至唐宋时期，图案日趋工整，上下均衡、左右对称，纹样布局严密。明清时期，已注重于写实手法，各种动物、植物，往往被刻画得细腻、逼真，仿佛直接采撷于现实生活，而未作任何加工处理，充分显示了汉族人民的勤劳与智慧。</a:t>
            </a:r>
          </a:p>
          <a:p>
            <a:endParaRPr lang="zh-CN" altLang="en-US" dirty="0"/>
          </a:p>
        </p:txBody>
      </p:sp>
      <p:sp>
        <p:nvSpPr>
          <p:cNvPr id="13" name="剪去同侧角的矩形 12"/>
          <p:cNvSpPr/>
          <p:nvPr/>
        </p:nvSpPr>
        <p:spPr>
          <a:xfrm>
            <a:off x="2214554" y="6072198"/>
            <a:ext cx="4429156" cy="2714644"/>
          </a:xfrm>
          <a:prstGeom prst="snip2SameRect">
            <a:avLst/>
          </a:prstGeom>
          <a:noFill/>
          <a:ln w="76200" cap="rnd">
            <a:solidFill>
              <a:srgbClr val="C19FFF"/>
            </a:solidFill>
            <a:prstDash val="sysDot"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zh-CN" altLang="en-US"/>
          </a:p>
        </p:txBody>
      </p:sp>
      <p:grpSp>
        <p:nvGrpSpPr>
          <p:cNvPr id="19" name="组合 18"/>
          <p:cNvGrpSpPr/>
          <p:nvPr/>
        </p:nvGrpSpPr>
        <p:grpSpPr>
          <a:xfrm>
            <a:off x="1500174" y="6143636"/>
            <a:ext cx="714380" cy="2800767"/>
            <a:chOff x="3786190" y="4357686"/>
            <a:chExt cx="714380" cy="2800767"/>
          </a:xfrm>
        </p:grpSpPr>
        <p:sp>
          <p:nvSpPr>
            <p:cNvPr id="18" name="椭圆 17"/>
            <p:cNvSpPr/>
            <p:nvPr/>
          </p:nvSpPr>
          <p:spPr>
            <a:xfrm>
              <a:off x="3786190" y="6357950"/>
              <a:ext cx="714380" cy="71438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C19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6" name="椭圆 15"/>
            <p:cNvSpPr/>
            <p:nvPr/>
          </p:nvSpPr>
          <p:spPr>
            <a:xfrm>
              <a:off x="3786190" y="5072066"/>
              <a:ext cx="714380" cy="71438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C19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7" name="椭圆 16"/>
            <p:cNvSpPr/>
            <p:nvPr/>
          </p:nvSpPr>
          <p:spPr>
            <a:xfrm>
              <a:off x="3786190" y="5715008"/>
              <a:ext cx="714380" cy="71438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C19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5" name="椭圆 14"/>
            <p:cNvSpPr/>
            <p:nvPr/>
          </p:nvSpPr>
          <p:spPr>
            <a:xfrm>
              <a:off x="3786190" y="4429124"/>
              <a:ext cx="714380" cy="714380"/>
            </a:xfrm>
            <a:prstGeom prst="ellipse">
              <a:avLst/>
            </a:prstGeom>
            <a:solidFill>
              <a:schemeClr val="accent4">
                <a:lumMod val="20000"/>
                <a:lumOff val="80000"/>
              </a:schemeClr>
            </a:solidFill>
            <a:ln>
              <a:solidFill>
                <a:srgbClr val="C19FFF"/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14" name="矩形 13"/>
            <p:cNvSpPr/>
            <p:nvPr/>
          </p:nvSpPr>
          <p:spPr>
            <a:xfrm>
              <a:off x="3786190" y="4357686"/>
              <a:ext cx="714380" cy="2800767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  <a:scene3d>
                <a:camera prst="orthographicFront">
                  <a:rot lat="0" lon="0" rev="0"/>
                </a:camera>
                <a:lightRig rig="glow" dir="t">
                  <a:rot lat="0" lon="0" rev="3600000"/>
                </a:lightRig>
              </a:scene3d>
              <a:sp3d prstMaterial="softEdge">
                <a:bevelT w="29210" h="16510"/>
                <a:contourClr>
                  <a:schemeClr val="accent4">
                    <a:alpha val="95000"/>
                  </a:schemeClr>
                </a:contourClr>
              </a:sp3d>
            </a:bodyPr>
            <a:lstStyle/>
            <a:p>
              <a:pPr algn="ctr"/>
              <a:r>
                <a:rPr lang="zh-CN" altLang="en-US" sz="4400" b="1" cap="none" spc="0" dirty="0" smtClean="0">
                  <a:ln>
                    <a:prstDash val="solid"/>
                  </a:ln>
                  <a:gradFill rotWithShape="1">
                    <a:gsLst>
                      <a:gs pos="0">
                        <a:schemeClr val="accent4">
                          <a:tint val="70000"/>
                          <a:satMod val="200000"/>
                        </a:schemeClr>
                      </a:gs>
                      <a:gs pos="40000">
                        <a:schemeClr val="accent4">
                          <a:tint val="90000"/>
                          <a:satMod val="130000"/>
                        </a:schemeClr>
                      </a:gs>
                      <a:gs pos="50000">
                        <a:schemeClr val="accent4">
                          <a:tint val="90000"/>
                          <a:satMod val="130000"/>
                        </a:schemeClr>
                      </a:gs>
                      <a:gs pos="68000">
                        <a:schemeClr val="accent4">
                          <a:tint val="90000"/>
                          <a:satMod val="130000"/>
                        </a:schemeClr>
                      </a:gs>
                      <a:gs pos="100000">
                        <a:schemeClr val="accent4">
                          <a:tint val="70000"/>
                          <a:satMod val="200000"/>
                        </a:schemeClr>
                      </a:gs>
                    </a:gsLst>
                    <a:lin ang="5400000"/>
                  </a:gradFill>
                  <a:effectLst>
                    <a:outerShdw blurRad="88000" dist="50800" dir="5040000" algn="tl">
                      <a:schemeClr val="accent4">
                        <a:tint val="80000"/>
                        <a:satMod val="250000"/>
                        <a:alpha val="45000"/>
                      </a:schemeClr>
                    </a:outerShdw>
                  </a:effectLst>
                </a:rPr>
                <a:t>装饰纹样</a:t>
              </a:r>
              <a:endParaRPr lang="zh-CN" altLang="en-US" sz="4400" b="1" cap="none" spc="0" dirty="0">
                <a:ln>
                  <a:prstDash val="solid"/>
                </a:ln>
                <a:gradFill rotWithShape="1">
                  <a:gsLst>
                    <a:gs pos="0">
                      <a:schemeClr val="accent4">
                        <a:tint val="70000"/>
                        <a:satMod val="200000"/>
                      </a:schemeClr>
                    </a:gs>
                    <a:gs pos="40000">
                      <a:schemeClr val="accent4">
                        <a:tint val="90000"/>
                        <a:satMod val="130000"/>
                      </a:schemeClr>
                    </a:gs>
                    <a:gs pos="50000">
                      <a:schemeClr val="accent4">
                        <a:tint val="90000"/>
                        <a:satMod val="130000"/>
                      </a:schemeClr>
                    </a:gs>
                    <a:gs pos="68000">
                      <a:schemeClr val="accent4">
                        <a:tint val="90000"/>
                        <a:satMod val="130000"/>
                      </a:schemeClr>
                    </a:gs>
                    <a:gs pos="100000">
                      <a:schemeClr val="accent4">
                        <a:tint val="70000"/>
                        <a:satMod val="200000"/>
                      </a:schemeClr>
                    </a:gs>
                  </a:gsLst>
                  <a:lin ang="5400000"/>
                </a:gradFill>
                <a:effectLst>
                  <a:outerShdw blurRad="88000" dist="50800" dir="5040000" algn="tl">
                    <a:schemeClr val="accent4">
                      <a:tint val="80000"/>
                      <a:satMod val="250000"/>
                      <a:alpha val="45000"/>
                    </a:schemeClr>
                  </a:outerShdw>
                </a:effectLst>
              </a:endParaRPr>
            </a:p>
          </p:txBody>
        </p:sp>
      </p:grpSp>
      <p:sp>
        <p:nvSpPr>
          <p:cNvPr id="20" name="TextBox 19"/>
          <p:cNvSpPr txBox="1"/>
          <p:nvPr/>
        </p:nvSpPr>
        <p:spPr>
          <a:xfrm>
            <a:off x="34024" y="3929058"/>
            <a:ext cx="6001643" cy="2071702"/>
          </a:xfrm>
          <a:prstGeom prst="rect">
            <a:avLst/>
          </a:prstGeom>
          <a:noFill/>
        </p:spPr>
        <p:txBody>
          <a:bodyPr vert="eaVert"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1400" dirty="0" smtClean="0"/>
              <a:t>          有六象六色之说，青所以象东方的木，赤所以象南方的火，白所以象西方的金，黑所以象北方的水，玄所以象天，黄所以象地。除了六正色以外，还有对   应的间色：纁</a:t>
            </a:r>
            <a:r>
              <a:rPr lang="en-US" altLang="zh-CN" sz="1400" dirty="0" smtClean="0"/>
              <a:t>【</a:t>
            </a:r>
            <a:r>
              <a:rPr lang="zh-CN" altLang="en-US" sz="1400" dirty="0" smtClean="0"/>
              <a:t>黄赤色</a:t>
            </a:r>
            <a:r>
              <a:rPr lang="en-US" altLang="zh-CN" sz="1400" dirty="0" smtClean="0"/>
              <a:t>】</a:t>
            </a:r>
            <a:r>
              <a:rPr lang="zh-CN" altLang="en-US" sz="1400" dirty="0" smtClean="0"/>
              <a:t>、紫</a:t>
            </a:r>
            <a:r>
              <a:rPr lang="en-US" altLang="zh-CN" sz="1400" dirty="0" smtClean="0"/>
              <a:t>【</a:t>
            </a:r>
            <a:r>
              <a:rPr lang="zh-CN" altLang="en-US" sz="1400" dirty="0" smtClean="0"/>
              <a:t>青赤色</a:t>
            </a:r>
            <a:r>
              <a:rPr lang="en-US" altLang="zh-CN" sz="1400" dirty="0" smtClean="0"/>
              <a:t>】</a:t>
            </a:r>
            <a:r>
              <a:rPr lang="zh-CN" altLang="en-US" sz="1400" dirty="0" smtClean="0"/>
              <a:t>、红</a:t>
            </a:r>
            <a:r>
              <a:rPr lang="en-US" altLang="zh-CN" sz="1400" dirty="0" smtClean="0"/>
              <a:t>【</a:t>
            </a:r>
            <a:r>
              <a:rPr lang="zh-CN" altLang="en-US" sz="1400" dirty="0" smtClean="0"/>
              <a:t>赤白色</a:t>
            </a:r>
            <a:r>
              <a:rPr lang="en-US" altLang="zh-CN" sz="1400" dirty="0" smtClean="0"/>
              <a:t>】</a:t>
            </a:r>
            <a:r>
              <a:rPr lang="zh-CN" altLang="en-US" sz="1400" dirty="0" smtClean="0"/>
              <a:t>、绿</a:t>
            </a:r>
            <a:r>
              <a:rPr lang="en-US" altLang="zh-CN" sz="1400" dirty="0" smtClean="0"/>
              <a:t>【</a:t>
            </a:r>
            <a:r>
              <a:rPr lang="zh-CN" altLang="en-US" sz="1400" dirty="0" smtClean="0"/>
              <a:t>青黄色</a:t>
            </a:r>
            <a:r>
              <a:rPr lang="en-US" altLang="zh-CN" sz="1400" dirty="0" smtClean="0"/>
              <a:t>】</a:t>
            </a:r>
            <a:r>
              <a:rPr lang="zh-CN" altLang="en-US" sz="1400" dirty="0" smtClean="0"/>
              <a:t>、缥</a:t>
            </a:r>
            <a:r>
              <a:rPr lang="en-US" altLang="zh-CN" sz="1400" dirty="0" smtClean="0"/>
              <a:t>【</a:t>
            </a:r>
            <a:r>
              <a:rPr lang="zh-CN" altLang="en-US" sz="1400" dirty="0" smtClean="0"/>
              <a:t>青白色</a:t>
            </a:r>
            <a:r>
              <a:rPr lang="en-US" altLang="zh-CN" sz="1400" dirty="0" smtClean="0"/>
              <a:t>】</a:t>
            </a:r>
            <a:r>
              <a:rPr lang="zh-CN" altLang="en-US" sz="1400" dirty="0" smtClean="0"/>
              <a:t>。间色也是南北朝以后公服的色制：朱、紫、绯、绿、青，如唐代为三品以上穿紫色官服，四品着深绯色，五品着浅绯色，六品着深绿色，七品着浅绿色，八品着深青色，九品着浅青色。</a:t>
            </a:r>
            <a:endParaRPr lang="zh-CN" altLang="en-US" sz="1400" dirty="0"/>
          </a:p>
        </p:txBody>
      </p:sp>
      <p:grpSp>
        <p:nvGrpSpPr>
          <p:cNvPr id="24" name="组合 23"/>
          <p:cNvGrpSpPr/>
          <p:nvPr/>
        </p:nvGrpSpPr>
        <p:grpSpPr>
          <a:xfrm>
            <a:off x="5857892" y="3857620"/>
            <a:ext cx="857256" cy="1428760"/>
            <a:chOff x="5857892" y="3857620"/>
            <a:chExt cx="857256" cy="1428760"/>
          </a:xfrm>
        </p:grpSpPr>
        <p:sp>
          <p:nvSpPr>
            <p:cNvPr id="22" name="正五边形 21"/>
            <p:cNvSpPr/>
            <p:nvPr/>
          </p:nvSpPr>
          <p:spPr>
            <a:xfrm>
              <a:off x="5857916" y="3857620"/>
              <a:ext cx="857232" cy="785818"/>
            </a:xfrm>
            <a:prstGeom prst="pentagon">
              <a:avLst/>
            </a:prstGeom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3" name="正五边形 22"/>
            <p:cNvSpPr/>
            <p:nvPr/>
          </p:nvSpPr>
          <p:spPr>
            <a:xfrm>
              <a:off x="5857892" y="4500562"/>
              <a:ext cx="857232" cy="785818"/>
            </a:xfrm>
            <a:prstGeom prst="pentagon">
              <a:avLst/>
            </a:prstGeom>
            <a:ln>
              <a:solidFill>
                <a:schemeClr val="accent6">
                  <a:lumMod val="40000"/>
                  <a:lumOff val="60000"/>
                </a:schemeClr>
              </a:solidFill>
            </a:ln>
          </p:spPr>
          <p:style>
            <a:lnRef idx="1">
              <a:schemeClr val="accent6"/>
            </a:lnRef>
            <a:fillRef idx="2">
              <a:schemeClr val="accent6"/>
            </a:fillRef>
            <a:effectRef idx="1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endParaRPr lang="zh-CN" altLang="en-US"/>
            </a:p>
          </p:txBody>
        </p:sp>
        <p:sp>
          <p:nvSpPr>
            <p:cNvPr id="21" name="矩形 20"/>
            <p:cNvSpPr/>
            <p:nvPr/>
          </p:nvSpPr>
          <p:spPr>
            <a:xfrm>
              <a:off x="5904453" y="3857620"/>
              <a:ext cx="810695" cy="769441"/>
            </a:xfrm>
            <a:prstGeom prst="rect">
              <a:avLst/>
            </a:prstGeom>
            <a:noFill/>
          </p:spPr>
          <p:txBody>
            <a:bodyPr wrap="square" lIns="91440" tIns="45720" rIns="91440" bIns="45720">
              <a:spAutoFit/>
            </a:bodyPr>
            <a:lstStyle/>
            <a:p>
              <a:pPr algn="ctr"/>
              <a:r>
                <a:rPr lang="zh-CN" altLang="en-US" sz="4400" b="1" cap="none" spc="50" dirty="0" smtClean="0">
                  <a:ln w="13500">
                    <a:solidFill>
                      <a:schemeClr val="accent1">
                        <a:shade val="2500"/>
                        <a:alpha val="6500"/>
                      </a:schemeClr>
                    </a:solidFill>
                    <a:prstDash val="solid"/>
                  </a:ln>
                  <a:solidFill>
                    <a:srgbClr val="FFCC66"/>
                  </a:solidFill>
                  <a:effectLst>
                    <a:innerShdw blurRad="50900" dist="38500" dir="13500000">
                      <a:srgbClr val="000000">
                        <a:alpha val="60000"/>
                      </a:srgbClr>
                    </a:innerShdw>
                  </a:effectLst>
                </a:rPr>
                <a:t>色</a:t>
              </a:r>
              <a:endParaRPr lang="zh-CN" altLang="en-US" sz="4400" b="1" cap="none" spc="50" dirty="0">
                <a:ln w="13500">
                  <a:solidFill>
                    <a:schemeClr val="accent1">
                      <a:shade val="2500"/>
                      <a:alpha val="6500"/>
                    </a:schemeClr>
                  </a:solidFill>
                  <a:prstDash val="solid"/>
                </a:ln>
                <a:solidFill>
                  <a:srgbClr val="FFCC66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endParaRPr>
            </a:p>
          </p:txBody>
        </p:sp>
      </p:grpSp>
      <p:cxnSp>
        <p:nvCxnSpPr>
          <p:cNvPr id="26" name="直接连接符 25"/>
          <p:cNvCxnSpPr/>
          <p:nvPr/>
        </p:nvCxnSpPr>
        <p:spPr>
          <a:xfrm>
            <a:off x="4437112" y="3779912"/>
            <a:ext cx="2232248" cy="0"/>
          </a:xfrm>
          <a:prstGeom prst="line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prstDash val="dashDot"/>
            <a:headEnd type="diamond" w="med" len="med"/>
            <a:tailEnd type="diamond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27" name="直接连接符 26"/>
          <p:cNvCxnSpPr/>
          <p:nvPr/>
        </p:nvCxnSpPr>
        <p:spPr>
          <a:xfrm>
            <a:off x="188640" y="3779912"/>
            <a:ext cx="864096" cy="0"/>
          </a:xfrm>
          <a:prstGeom prst="line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prstDash val="dashDot"/>
            <a:headEnd type="diamond" w="med" len="med"/>
            <a:tailEnd type="diamond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1" name="直接连接符 30"/>
          <p:cNvCxnSpPr/>
          <p:nvPr/>
        </p:nvCxnSpPr>
        <p:spPr>
          <a:xfrm>
            <a:off x="188640" y="6084168"/>
            <a:ext cx="2160240" cy="0"/>
          </a:xfrm>
          <a:prstGeom prst="line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prstDash val="dashDot"/>
            <a:headEnd type="diamond" w="med" len="med"/>
            <a:tailEnd type="diamond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cxnSp>
        <p:nvCxnSpPr>
          <p:cNvPr id="33" name="直接连接符 32"/>
          <p:cNvCxnSpPr/>
          <p:nvPr/>
        </p:nvCxnSpPr>
        <p:spPr>
          <a:xfrm flipV="1">
            <a:off x="5786264" y="5508104"/>
            <a:ext cx="811088" cy="360040"/>
          </a:xfrm>
          <a:prstGeom prst="line">
            <a:avLst/>
          </a:prstGeom>
          <a:ln w="57150">
            <a:solidFill>
              <a:schemeClr val="accent6">
                <a:lumMod val="60000"/>
                <a:lumOff val="40000"/>
              </a:schemeClr>
            </a:solidFill>
            <a:prstDash val="dashDot"/>
            <a:headEnd type="diamond" w="med" len="med"/>
            <a:tailEnd type="diamond" w="med" len="med"/>
          </a:ln>
        </p:spPr>
        <p:style>
          <a:lnRef idx="1">
            <a:schemeClr val="accent6"/>
          </a:lnRef>
          <a:fillRef idx="0">
            <a:schemeClr val="accent6"/>
          </a:fillRef>
          <a:effectRef idx="0">
            <a:schemeClr val="accent6"/>
          </a:effectRef>
          <a:fontRef idx="minor">
            <a:schemeClr val="tx1"/>
          </a:fontRef>
        </p:style>
      </p:cxnSp>
      <p:sp>
        <p:nvSpPr>
          <p:cNvPr id="28" name="矩形 27"/>
          <p:cNvSpPr/>
          <p:nvPr/>
        </p:nvSpPr>
        <p:spPr>
          <a:xfrm>
            <a:off x="5929330" y="4588377"/>
            <a:ext cx="756938" cy="769441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zh-CN" altLang="en-US" sz="4400" b="1" spc="50" dirty="0" smtClean="0">
                <a:ln w="13500">
                  <a:solidFill>
                    <a:schemeClr val="tx1">
                      <a:alpha val="6500"/>
                    </a:schemeClr>
                  </a:solidFill>
                  <a:prstDash val="solid"/>
                </a:ln>
                <a:solidFill>
                  <a:srgbClr val="FFC000"/>
                </a:solidFill>
                <a:effectLst>
                  <a:innerShdw blurRad="50900" dist="38500" dir="13500000">
                    <a:srgbClr val="000000">
                      <a:alpha val="60000"/>
                    </a:srgbClr>
                  </a:innerShdw>
                </a:effectLst>
              </a:rPr>
              <a:t>彩</a:t>
            </a:r>
            <a:endParaRPr lang="zh-CN" altLang="en-US" sz="4400" b="1" cap="none" spc="50" dirty="0">
              <a:ln w="13500">
                <a:solidFill>
                  <a:schemeClr val="tx1">
                    <a:alpha val="6500"/>
                  </a:schemeClr>
                </a:solidFill>
                <a:prstDash val="solid"/>
              </a:ln>
              <a:solidFill>
                <a:srgbClr val="FFC000"/>
              </a:solidFill>
              <a:effectLst>
                <a:innerShdw blurRad="50900" dist="38500" dir="13500000">
                  <a:srgbClr val="000000">
                    <a:alpha val="60000"/>
                  </a:srgbClr>
                </a:inn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图片 4" descr="1758b04d7f7ffad.jpg"/>
          <p:cNvPicPr>
            <a:picLocks noChangeAspect="1"/>
          </p:cNvPicPr>
          <p:nvPr/>
        </p:nvPicPr>
        <p:blipFill>
          <a:blip r:embed="rId2" cstate="print"/>
          <a:srcRect l="56368" t="1549" r="9051"/>
          <a:stretch>
            <a:fillRect/>
          </a:stretch>
        </p:blipFill>
        <p:spPr>
          <a:xfrm>
            <a:off x="0" y="-1"/>
            <a:ext cx="6858000" cy="9144001"/>
          </a:xfrm>
          <a:prstGeom prst="rect">
            <a:avLst/>
          </a:prstGeom>
        </p:spPr>
      </p:pic>
      <p:sp>
        <p:nvSpPr>
          <p:cNvPr id="3" name="矩形 2"/>
          <p:cNvSpPr/>
          <p:nvPr/>
        </p:nvSpPr>
        <p:spPr>
          <a:xfrm>
            <a:off x="928670" y="3000364"/>
            <a:ext cx="5072098" cy="446276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>
              <a:lnSpc>
                <a:spcPct val="150000"/>
              </a:lnSpc>
            </a:pPr>
            <a:r>
              <a:rPr lang="zh-CN" altLang="en-US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noFill/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华文行楷" pitchFamily="2" charset="-122"/>
                <a:ea typeface="华文行楷" pitchFamily="2" charset="-122"/>
              </a:rPr>
              <a:t>        汉服本身因为具有强大的生命力，其部分元素一直没有灭绝。现代社会的一些重要祭祀、纪念活动、民俗节日等仍能看到汉服的部分元素。</a:t>
            </a:r>
            <a:endParaRPr lang="zh-CN" altLang="en-US" sz="32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noFill/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  <a:latin typeface="华文行楷" pitchFamily="2" charset="-122"/>
              <a:ea typeface="华文行楷" pitchFamily="2" charset="-122"/>
            </a:endParaRPr>
          </a:p>
        </p:txBody>
      </p:sp>
      <p:pic>
        <p:nvPicPr>
          <p:cNvPr id="4" name="图片 3" descr="16-32-40-49-582.jpg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37136" y="7928746"/>
            <a:ext cx="2420888" cy="1215286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372</TotalTime>
  <Words>1851</Words>
  <Application>Microsoft Office PowerPoint</Application>
  <PresentationFormat>全屏显示(4:3)</PresentationFormat>
  <Paragraphs>95</Paragraphs>
  <Slides>8</Slides>
  <Notes>0</Notes>
  <HiddenSlides>0</HiddenSlides>
  <MMClips>0</MMClips>
  <ScaleCrop>false</ScaleCrop>
  <HeadingPairs>
    <vt:vector size="4" baseType="variant">
      <vt:variant>
        <vt:lpstr>主题</vt:lpstr>
      </vt:variant>
      <vt:variant>
        <vt:i4>1</vt:i4>
      </vt:variant>
      <vt:variant>
        <vt:lpstr>幻灯片标题</vt:lpstr>
      </vt:variant>
      <vt:variant>
        <vt:i4>8</vt:i4>
      </vt:variant>
    </vt:vector>
  </HeadingPairs>
  <TitlesOfParts>
    <vt:vector size="9" baseType="lpstr">
      <vt:lpstr>Office 主题</vt:lpstr>
      <vt:lpstr>幻灯片 1</vt:lpstr>
      <vt:lpstr>幻灯片 2</vt:lpstr>
      <vt:lpstr>幻灯片 3</vt:lpstr>
      <vt:lpstr>幻灯片 4</vt:lpstr>
      <vt:lpstr>幻灯片 5</vt:lpstr>
      <vt:lpstr>幻灯片 6</vt:lpstr>
      <vt:lpstr>幻灯片 7</vt:lpstr>
      <vt:lpstr>幻灯片 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幻灯片 1</dc:title>
  <cp:lastModifiedBy>MC SYSTEM</cp:lastModifiedBy>
  <cp:revision>52</cp:revision>
  <dcterms:modified xsi:type="dcterms:W3CDTF">2018-07-11T07:00:39Z</dcterms:modified>
</cp:coreProperties>
</file>