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71" r:id="rId3"/>
    <p:sldId id="272" r:id="rId4"/>
    <p:sldId id="273" r:id="rId5"/>
    <p:sldId id="259" r:id="rId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57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7EE8AD-3181-4150-9F24-45017F479607}" type="datetimeFigureOut">
              <a:rPr lang="zh-CN" altLang="en-US" smtClean="0"/>
              <a:t>2020/9/22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D627FE-2186-41FF-9EA0-6B8B214FD77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89560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D627FE-2186-41FF-9EA0-6B8B214FD778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13029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0F4D47F-31CA-420F-B253-69D94AFEC1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46C9E91A-45D1-47D2-A63F-BB10CA6D9EA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7226FBF-8DB5-4411-BF75-8871DE2945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8D1F7-440A-4FD2-8E17-9981F8321F91}" type="datetimeFigureOut">
              <a:rPr lang="zh-CN" altLang="en-US" smtClean="0"/>
              <a:t>2020/9/22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BAE5F9D-C50B-4316-BDC3-B217C25C9C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5C1E27B-9B33-48DB-A32C-56E5A0D18F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D72FB-02A1-4FF9-9DE1-0C5A47C6078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88013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B62C627-43ED-4FA2-A60C-DDC86BE12A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670A2F1-10DA-4F0F-BB27-F63A0F2775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0580ADE-81BB-4DB1-81DC-3EE6901B56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8D1F7-440A-4FD2-8E17-9981F8321F91}" type="datetimeFigureOut">
              <a:rPr lang="zh-CN" altLang="en-US" smtClean="0"/>
              <a:t>2020/9/22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ADA130D-C226-45B8-8139-384B9AAE38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BFDA19E-77FC-4193-8C32-BF9AB01537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D72FB-02A1-4FF9-9DE1-0C5A47C6078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44497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865210C-61AA-41B5-97F2-BD5BEABCF0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4D61F306-E2E5-4300-9ED4-EF14E4A613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F28C9F1-2630-478A-9240-84B7CF8FDF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8D1F7-440A-4FD2-8E17-9981F8321F91}" type="datetimeFigureOut">
              <a:rPr lang="zh-CN" altLang="en-US" smtClean="0"/>
              <a:t>2020/9/22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5397D69-468F-479B-84CA-3B2329EEEA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0E86AB7-6B1B-486C-A0E3-32245BBEA2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D72FB-02A1-4FF9-9DE1-0C5A47C6078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8151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11310E2-617A-4B9C-ABE7-2E70FC0F14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02C45267-FF60-45D6-8493-EF4527A1C82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38BAE3CE-CCD4-4124-A3DA-FEAD2C7B28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AB1AEDA7-4C82-492C-B7C0-43F241763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8D1F7-440A-4FD2-8E17-9981F8321F91}" type="datetimeFigureOut">
              <a:rPr lang="zh-CN" altLang="en-US" smtClean="0"/>
              <a:t>2020/9/22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2294AE1E-D84E-481E-8446-8CB2DC24A7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10DB899B-AC49-4803-9381-FC2270387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D72FB-02A1-4FF9-9DE1-0C5A47C6078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9413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7B97F54-EE27-40B9-A68C-436C70A8F7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5ECD3BC2-717A-4E1C-BF6B-FBE51D4B2F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31DFFDC5-2414-4E24-8DBB-4BBFF50B55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41943C90-1F07-4F41-8EAE-7C5ED1A65D6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CB80A231-D0CB-46FA-B326-6052ABFF39F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F1481A4A-9F1C-45AF-A3C8-EA4CC7D0E2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8D1F7-440A-4FD2-8E17-9981F8321F91}" type="datetimeFigureOut">
              <a:rPr lang="zh-CN" altLang="en-US" smtClean="0"/>
              <a:t>2020/9/22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A13EDD3C-AF4C-4BD6-9A21-16ACA4085C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97EA1674-DB94-4508-B3F8-5D04E4515F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D72FB-02A1-4FF9-9DE1-0C5A47C6078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82541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FCD85F5-1C79-443E-9C20-AB875274A0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012A7CCF-F9FB-4734-8C68-4A427ADF6E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8D1F7-440A-4FD2-8E17-9981F8321F91}" type="datetimeFigureOut">
              <a:rPr lang="zh-CN" altLang="en-US" smtClean="0"/>
              <a:t>2020/9/22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C9BCE2AA-653D-4E02-BEAF-C10DBC9040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B57CE70C-744E-489B-891A-69A0932194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D72FB-02A1-4FF9-9DE1-0C5A47C6078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49294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B031F38D-701C-4E7D-8F55-520C01D8C5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8D1F7-440A-4FD2-8E17-9981F8321F91}" type="datetimeFigureOut">
              <a:rPr lang="zh-CN" altLang="en-US" smtClean="0"/>
              <a:t>2020/9/22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1C72A0C8-4802-4210-BD52-49D9F2257E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D302D071-8649-4A8F-86F3-EB78347AE5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D72FB-02A1-4FF9-9DE1-0C5A47C6078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22303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84C3D71-08E1-485C-803F-A16B938465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0258709F-B360-4B3D-801F-4272F115C6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F8220C4F-E440-4C50-A5F5-9B95461120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79A3210C-30F0-4C22-A415-8053BFFAA5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8D1F7-440A-4FD2-8E17-9981F8321F91}" type="datetimeFigureOut">
              <a:rPr lang="zh-CN" altLang="en-US" smtClean="0"/>
              <a:t>2020/9/22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9A216EEC-7930-4ABF-B9CE-35E9AD6ECA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B872E028-1B12-4D9B-AF0F-801D3F276F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D72FB-02A1-4FF9-9DE1-0C5A47C6078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5057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07FFD55-982F-41B1-A2DA-CFE685AE3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1E412FEA-1C89-4397-83F9-5A6BB93311A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9E191DE1-4647-4742-9873-A02FEE6CC7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07EE421E-F01D-4F1D-AD0F-F13D670A47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8D1F7-440A-4FD2-8E17-9981F8321F91}" type="datetimeFigureOut">
              <a:rPr lang="zh-CN" altLang="en-US" smtClean="0"/>
              <a:t>2020/9/22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4C359476-32A8-438B-A1F8-2C234CC86D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86D9FCE6-400F-4AFE-873F-B4A428AB22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D72FB-02A1-4FF9-9DE1-0C5A47C6078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5545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7B9202E-DF51-44CB-9F86-3109FF4C7B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0F78A7B8-7158-4252-A5CF-A41169C110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AB7E310-DD06-4EB3-A3A9-9AC05AEF42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8D1F7-440A-4FD2-8E17-9981F8321F91}" type="datetimeFigureOut">
              <a:rPr lang="zh-CN" altLang="en-US" smtClean="0"/>
              <a:t>2020/9/22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6A741DF-B115-42F2-B5FE-A9DDEF6B02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66D42C7-962E-4C57-8B67-18F2AF7785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D72FB-02A1-4FF9-9DE1-0C5A47C6078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8489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8F3BE051-100C-43C6-9A94-225BFF7BAEA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2B69716B-06D0-4CC5-A482-9983F41FA5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A3BE2B6-C1D6-4D19-8BC9-9A484A8C51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8D1F7-440A-4FD2-8E17-9981F8321F91}" type="datetimeFigureOut">
              <a:rPr lang="zh-CN" altLang="en-US" smtClean="0"/>
              <a:t>2020/9/22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D1C7AE3-D2C0-416F-857B-5CFFFEEC23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08E3C04-9FB7-4BCD-84DD-7171929524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D72FB-02A1-4FF9-9DE1-0C5A47C6078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17572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6B8D8F7B-B7BB-4DBF-8424-319FEEF41E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EE856E58-4605-4D0B-AC00-5890CDD989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1CB3A3D-6168-41FC-ACF0-F0F334B0BBB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8D1F7-440A-4FD2-8E17-9981F8321F91}" type="datetimeFigureOut">
              <a:rPr lang="zh-CN" altLang="en-US" smtClean="0"/>
              <a:t>2020/9/22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A1674FB-5DAC-4E20-BE66-E378C35F558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57FE438-B128-4EC4-8F3A-95541BAFD62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BD72FB-02A1-4FF9-9DE1-0C5A47C6078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46340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F25C322-29CF-4215-8A3E-1BD90C6898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493246"/>
          </a:xfrm>
        </p:spPr>
        <p:txBody>
          <a:bodyPr>
            <a:normAutofit/>
          </a:bodyPr>
          <a:lstStyle/>
          <a:p>
            <a:r>
              <a:rPr lang="zh-CN" altLang="en-US" sz="4800" b="1" dirty="0"/>
              <a:t>观察实验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AA6E6DDC-D26B-4D00-B073-A8096E26A75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732567"/>
            <a:ext cx="9144000" cy="1031359"/>
          </a:xfrm>
        </p:spPr>
        <p:txBody>
          <a:bodyPr>
            <a:normAutofit/>
          </a:bodyPr>
          <a:lstStyle/>
          <a:p>
            <a:r>
              <a:rPr lang="zh-CN" altLang="en-US" sz="5400" dirty="0">
                <a:solidFill>
                  <a:srgbClr val="FF0000"/>
                </a:solidFill>
              </a:rPr>
              <a:t>蚯蚓和花甲</a:t>
            </a:r>
          </a:p>
        </p:txBody>
      </p:sp>
    </p:spTree>
    <p:extLst>
      <p:ext uri="{BB962C8B-B14F-4D97-AF65-F5344CB8AC3E}">
        <p14:creationId xmlns:p14="http://schemas.microsoft.com/office/powerpoint/2010/main" val="24643137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>
            <a:extLst>
              <a:ext uri="{FF2B5EF4-FFF2-40B4-BE49-F238E27FC236}">
                <a16:creationId xmlns:a16="http://schemas.microsoft.com/office/drawing/2014/main" id="{0DCE069B-633F-4B7F-A0CB-ECD75755E0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48726" y="5138739"/>
            <a:ext cx="1152525" cy="522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6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6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前端</a:t>
            </a:r>
          </a:p>
        </p:txBody>
      </p:sp>
      <p:sp>
        <p:nvSpPr>
          <p:cNvPr id="17411" name="Text Box 3">
            <a:extLst>
              <a:ext uri="{FF2B5EF4-FFF2-40B4-BE49-F238E27FC236}">
                <a16:creationId xmlns:a16="http://schemas.microsoft.com/office/drawing/2014/main" id="{3651598F-6F22-4128-BBA9-150DA9AFC5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34439" y="4383089"/>
            <a:ext cx="1152525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6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6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环带</a:t>
            </a:r>
          </a:p>
        </p:txBody>
      </p:sp>
      <p:sp>
        <p:nvSpPr>
          <p:cNvPr id="17412" name="Text Box 4">
            <a:extLst>
              <a:ext uri="{FF2B5EF4-FFF2-40B4-BE49-F238E27FC236}">
                <a16:creationId xmlns:a16="http://schemas.microsoft.com/office/drawing/2014/main" id="{0F4DC640-628B-4F3D-ADDF-F770B082F0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63014" y="3500439"/>
            <a:ext cx="1152525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6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6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体节</a:t>
            </a:r>
          </a:p>
        </p:txBody>
      </p:sp>
      <p:sp>
        <p:nvSpPr>
          <p:cNvPr id="17413" name="Text Box 5">
            <a:extLst>
              <a:ext uri="{FF2B5EF4-FFF2-40B4-BE49-F238E27FC236}">
                <a16:creationId xmlns:a16="http://schemas.microsoft.com/office/drawing/2014/main" id="{B76B5530-BB79-4D51-8A05-44565EC426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43964" y="2409826"/>
            <a:ext cx="1152525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6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6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后端</a:t>
            </a:r>
          </a:p>
        </p:txBody>
      </p:sp>
      <p:pic>
        <p:nvPicPr>
          <p:cNvPr id="15366" name="Picture 6" descr="d56b36345d8cd5705bb5f5c0">
            <a:extLst>
              <a:ext uri="{FF2B5EF4-FFF2-40B4-BE49-F238E27FC236}">
                <a16:creationId xmlns:a16="http://schemas.microsoft.com/office/drawing/2014/main" id="{7C11616C-4B9D-482E-A3ED-ED187DE343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1863" y="1916113"/>
            <a:ext cx="6227762" cy="436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7" name="Line 7">
            <a:extLst>
              <a:ext uri="{FF2B5EF4-FFF2-40B4-BE49-F238E27FC236}">
                <a16:creationId xmlns:a16="http://schemas.microsoft.com/office/drawing/2014/main" id="{E6E44601-D0A2-45D7-B959-A05AB79DA8FC}"/>
              </a:ext>
            </a:extLst>
          </p:cNvPr>
          <p:cNvSpPr>
            <a:spLocks noChangeShapeType="1"/>
          </p:cNvSpPr>
          <p:nvPr/>
        </p:nvSpPr>
        <p:spPr bwMode="auto">
          <a:xfrm>
            <a:off x="7286626" y="5373688"/>
            <a:ext cx="154781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68" name="Line 8">
            <a:extLst>
              <a:ext uri="{FF2B5EF4-FFF2-40B4-BE49-F238E27FC236}">
                <a16:creationId xmlns:a16="http://schemas.microsoft.com/office/drawing/2014/main" id="{5473C7B2-BBDA-4C96-858C-0E5BA9BF7869}"/>
              </a:ext>
            </a:extLst>
          </p:cNvPr>
          <p:cNvSpPr>
            <a:spLocks noChangeShapeType="1"/>
          </p:cNvSpPr>
          <p:nvPr/>
        </p:nvSpPr>
        <p:spPr bwMode="auto">
          <a:xfrm>
            <a:off x="6529388" y="4645025"/>
            <a:ext cx="23050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69" name="Line 9">
            <a:extLst>
              <a:ext uri="{FF2B5EF4-FFF2-40B4-BE49-F238E27FC236}">
                <a16:creationId xmlns:a16="http://schemas.microsoft.com/office/drawing/2014/main" id="{C039E583-C7EF-4DB7-BB9D-487BDF598C2C}"/>
              </a:ext>
            </a:extLst>
          </p:cNvPr>
          <p:cNvSpPr>
            <a:spLocks noChangeShapeType="1"/>
          </p:cNvSpPr>
          <p:nvPr/>
        </p:nvSpPr>
        <p:spPr bwMode="auto">
          <a:xfrm>
            <a:off x="6094413" y="3771900"/>
            <a:ext cx="27368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70" name="Line 10">
            <a:extLst>
              <a:ext uri="{FF2B5EF4-FFF2-40B4-BE49-F238E27FC236}">
                <a16:creationId xmlns:a16="http://schemas.microsoft.com/office/drawing/2014/main" id="{5BCEEBAF-CFC7-4065-86ED-9C42E6C9EE04}"/>
              </a:ext>
            </a:extLst>
          </p:cNvPr>
          <p:cNvSpPr>
            <a:spLocks noChangeShapeType="1"/>
          </p:cNvSpPr>
          <p:nvPr/>
        </p:nvSpPr>
        <p:spPr bwMode="auto">
          <a:xfrm>
            <a:off x="2713038" y="2636838"/>
            <a:ext cx="6121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71" name="TextBox 1">
            <a:extLst>
              <a:ext uri="{FF2B5EF4-FFF2-40B4-BE49-F238E27FC236}">
                <a16:creationId xmlns:a16="http://schemas.microsoft.com/office/drawing/2014/main" id="{7153F97C-34D4-4B3D-8A60-6C44889F16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1862" y="765176"/>
            <a:ext cx="568749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6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6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6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一、蚯蚓</a:t>
            </a:r>
            <a:r>
              <a:rPr lang="en-US" altLang="zh-CN" sz="36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—</a:t>
            </a:r>
            <a:r>
              <a:rPr lang="zh-CN" altLang="en-US" sz="36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环节动物（</a:t>
            </a:r>
            <a:r>
              <a:rPr lang="en-US" altLang="zh-CN" sz="36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P9</a:t>
            </a:r>
            <a:r>
              <a:rPr lang="zh-CN" altLang="en-US" sz="36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）</a:t>
            </a:r>
            <a:endParaRPr lang="zh-CN" altLang="en-US" sz="3200" b="1" dirty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71" name="TextBox 1">
            <a:extLst>
              <a:ext uri="{FF2B5EF4-FFF2-40B4-BE49-F238E27FC236}">
                <a16:creationId xmlns:a16="http://schemas.microsoft.com/office/drawing/2014/main" id="{7153F97C-34D4-4B3D-8A60-6C44889F16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1863" y="765176"/>
            <a:ext cx="463487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6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6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6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一、蚯蚓</a:t>
            </a:r>
            <a:r>
              <a:rPr lang="en-US" altLang="zh-CN" sz="36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—</a:t>
            </a:r>
            <a:r>
              <a:rPr lang="zh-CN" altLang="en-US" sz="36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环节动物</a:t>
            </a:r>
            <a:endParaRPr lang="zh-CN" altLang="en-US" sz="3200" b="1" dirty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41E75C8-7E9C-46A4-8F2F-A8C01C2544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19090" y="2140320"/>
            <a:ext cx="815424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6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6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6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36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、你敢摸我吗？</a:t>
            </a:r>
            <a:r>
              <a:rPr lang="en-US" altLang="zh-CN" sz="36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——2</a:t>
            </a:r>
            <a:r>
              <a:rPr lang="zh-CN" altLang="en-US" sz="36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人小组，</a:t>
            </a:r>
            <a:r>
              <a:rPr lang="en-US" altLang="zh-CN" sz="36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5min</a:t>
            </a:r>
          </a:p>
        </p:txBody>
      </p:sp>
      <p:sp>
        <p:nvSpPr>
          <p:cNvPr id="4" name="TextBox 1">
            <a:extLst>
              <a:ext uri="{FF2B5EF4-FFF2-40B4-BE49-F238E27FC236}">
                <a16:creationId xmlns:a16="http://schemas.microsoft.com/office/drawing/2014/main" id="{26230FEC-E918-4FE2-AFEF-51511D6CEE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19090" y="3469297"/>
            <a:ext cx="815424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6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6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6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你能否感觉出来我的体表有黏液、刚毛？</a:t>
            </a:r>
            <a:endParaRPr lang="zh-CN" altLang="en-US" sz="3200" b="1" dirty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6382368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71" name="TextBox 1">
            <a:extLst>
              <a:ext uri="{FF2B5EF4-FFF2-40B4-BE49-F238E27FC236}">
                <a16:creationId xmlns:a16="http://schemas.microsoft.com/office/drawing/2014/main" id="{7153F97C-34D4-4B3D-8A60-6C44889F16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1863" y="765176"/>
            <a:ext cx="463487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6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6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6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一、蚯蚓</a:t>
            </a:r>
            <a:r>
              <a:rPr lang="en-US" altLang="zh-CN" sz="36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—</a:t>
            </a:r>
            <a:r>
              <a:rPr lang="zh-CN" altLang="en-US" sz="36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环节动物</a:t>
            </a:r>
            <a:endParaRPr lang="zh-CN" altLang="en-US" sz="3200" b="1" dirty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41E75C8-7E9C-46A4-8F2F-A8C01C2544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7820" y="2134544"/>
            <a:ext cx="848386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6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6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6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36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、看哪里跑得快？</a:t>
            </a:r>
            <a:r>
              <a:rPr lang="en-US" altLang="zh-CN" sz="36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——2</a:t>
            </a:r>
            <a:r>
              <a:rPr lang="zh-CN" altLang="en-US" sz="36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人小组</a:t>
            </a:r>
            <a:r>
              <a:rPr lang="en-US" altLang="zh-CN" sz="36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, 5min</a:t>
            </a:r>
            <a:endParaRPr lang="zh-CN" altLang="en-US" sz="3200" b="1" dirty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" name="TextBox 1">
            <a:extLst>
              <a:ext uri="{FF2B5EF4-FFF2-40B4-BE49-F238E27FC236}">
                <a16:creationId xmlns:a16="http://schemas.microsoft.com/office/drawing/2014/main" id="{698A3721-18B9-4817-99C9-6D53590907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82615" y="3110507"/>
            <a:ext cx="8154249" cy="2400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6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6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>
                <a:solidFill>
                  <a:srgbClr val="ABBD9D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zh-CN" altLang="en-US" sz="36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在玻璃还是纸板上跑的快？</a:t>
            </a:r>
            <a:endParaRPr lang="en-US" altLang="zh-CN" sz="3600" b="1" dirty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——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相同的运动路程</a:t>
            </a:r>
            <a:endParaRPr lang="en-US" altLang="zh-CN" sz="32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——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计时</a:t>
            </a:r>
            <a:endParaRPr lang="en-US" altLang="zh-CN" sz="32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——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单一变量、重复实验、对照实验</a:t>
            </a:r>
          </a:p>
        </p:txBody>
      </p:sp>
    </p:spTree>
    <p:extLst>
      <p:ext uri="{BB962C8B-B14F-4D97-AF65-F5344CB8AC3E}">
        <p14:creationId xmlns:p14="http://schemas.microsoft.com/office/powerpoint/2010/main" val="375642485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IMG_5096">
            <a:extLst>
              <a:ext uri="{FF2B5EF4-FFF2-40B4-BE49-F238E27FC236}">
                <a16:creationId xmlns:a16="http://schemas.microsoft.com/office/drawing/2014/main" id="{BC3FD6BE-444D-4192-BFBD-DF0A59A13D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13" t="6140" r="22528" b="2333"/>
          <a:stretch>
            <a:fillRect/>
          </a:stretch>
        </p:blipFill>
        <p:spPr bwMode="auto">
          <a:xfrm>
            <a:off x="3381153" y="1219200"/>
            <a:ext cx="6592187" cy="510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Text Box 3">
            <a:extLst>
              <a:ext uri="{FF2B5EF4-FFF2-40B4-BE49-F238E27FC236}">
                <a16:creationId xmlns:a16="http://schemas.microsoft.com/office/drawing/2014/main" id="{6C42E3DD-B122-4CD0-93A9-AE03A2A6B0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8800" y="228601"/>
            <a:ext cx="83058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3600" b="1" dirty="0">
                <a:latin typeface="华文楷体" panose="02010600040101010101" pitchFamily="2" charset="-122"/>
                <a:ea typeface="黑体" panose="02010609060101010101" pitchFamily="49" charset="-122"/>
              </a:rPr>
              <a:t>二、缢蛏</a:t>
            </a:r>
            <a:r>
              <a:rPr lang="en-US" altLang="zh-CN" sz="3600" b="1" dirty="0">
                <a:latin typeface="华文楷体" panose="02010600040101010101" pitchFamily="2" charset="-122"/>
                <a:ea typeface="黑体" panose="02010609060101010101" pitchFamily="49" charset="-122"/>
              </a:rPr>
              <a:t>——</a:t>
            </a:r>
            <a:r>
              <a:rPr lang="zh-CN" altLang="en-US" sz="3600" b="1" dirty="0">
                <a:latin typeface="华文楷体" panose="02010600040101010101" pitchFamily="2" charset="-122"/>
                <a:ea typeface="黑体" panose="02010609060101010101" pitchFamily="49" charset="-122"/>
              </a:rPr>
              <a:t>软体动物（</a:t>
            </a:r>
            <a:r>
              <a:rPr lang="en-US" altLang="zh-CN" sz="3600" b="1" dirty="0">
                <a:latin typeface="华文楷体" panose="02010600040101010101" pitchFamily="2" charset="-122"/>
                <a:ea typeface="黑体" panose="02010609060101010101" pitchFamily="49" charset="-122"/>
              </a:rPr>
              <a:t>P12</a:t>
            </a:r>
            <a:r>
              <a:rPr lang="zh-CN" altLang="en-US" sz="3600" b="1" dirty="0">
                <a:latin typeface="华文楷体" panose="02010600040101010101" pitchFamily="2" charset="-122"/>
                <a:ea typeface="黑体" panose="02010609060101010101" pitchFamily="49" charset="-122"/>
              </a:rPr>
              <a:t>）</a:t>
            </a:r>
            <a:endParaRPr lang="en-US" altLang="zh-CN" sz="3600" b="1" dirty="0">
              <a:latin typeface="华文楷体" panose="02010600040101010101" pitchFamily="2" charset="-122"/>
              <a:ea typeface="黑体" panose="02010609060101010101" pitchFamily="49" charset="-122"/>
            </a:endParaRPr>
          </a:p>
        </p:txBody>
      </p:sp>
      <p:sp>
        <p:nvSpPr>
          <p:cNvPr id="6149" name="Oval 5">
            <a:extLst>
              <a:ext uri="{FF2B5EF4-FFF2-40B4-BE49-F238E27FC236}">
                <a16:creationId xmlns:a16="http://schemas.microsoft.com/office/drawing/2014/main" id="{E89FA636-3ED4-466A-911E-57CB9629AA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79777" y="1600200"/>
            <a:ext cx="990601" cy="609600"/>
          </a:xfrm>
          <a:prstGeom prst="ellipse">
            <a:avLst/>
          </a:prstGeom>
          <a:solidFill>
            <a:schemeClr val="bg1">
              <a:alpha val="0"/>
            </a:schemeClr>
          </a:solidFill>
          <a:ln w="31750">
            <a:solidFill>
              <a:srgbClr val="FF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2800"/>
          </a:p>
        </p:txBody>
      </p:sp>
      <p:sp>
        <p:nvSpPr>
          <p:cNvPr id="6150" name="Arc 6">
            <a:extLst>
              <a:ext uri="{FF2B5EF4-FFF2-40B4-BE49-F238E27FC236}">
                <a16:creationId xmlns:a16="http://schemas.microsoft.com/office/drawing/2014/main" id="{A72D09C5-B605-4B2E-B62D-B099AFE3D4DD}"/>
              </a:ext>
            </a:extLst>
          </p:cNvPr>
          <p:cNvSpPr>
            <a:spLocks/>
          </p:cNvSpPr>
          <p:nvPr/>
        </p:nvSpPr>
        <p:spPr bwMode="auto">
          <a:xfrm>
            <a:off x="6166770" y="1089026"/>
            <a:ext cx="700088" cy="461963"/>
          </a:xfrm>
          <a:custGeom>
            <a:avLst/>
            <a:gdLst>
              <a:gd name="T0" fmla="*/ 0 w 39201"/>
              <a:gd name="T1" fmla="*/ 2147483646 h 21600"/>
              <a:gd name="T2" fmla="*/ 2147483646 w 39201"/>
              <a:gd name="T3" fmla="*/ 2147483646 h 21600"/>
              <a:gd name="T4" fmla="*/ 2147483646 w 39201"/>
              <a:gd name="T5" fmla="*/ 2147483646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39201" h="21600" fill="none" extrusionOk="0">
                <a:moveTo>
                  <a:pt x="0" y="9079"/>
                </a:moveTo>
                <a:cubicBezTo>
                  <a:pt x="4052" y="3382"/>
                  <a:pt x="10610" y="-1"/>
                  <a:pt x="17601" y="0"/>
                </a:cubicBezTo>
                <a:cubicBezTo>
                  <a:pt x="29530" y="0"/>
                  <a:pt x="39201" y="9670"/>
                  <a:pt x="39201" y="21600"/>
                </a:cubicBezTo>
              </a:path>
              <a:path w="39201" h="21600" stroke="0" extrusionOk="0">
                <a:moveTo>
                  <a:pt x="0" y="9079"/>
                </a:moveTo>
                <a:cubicBezTo>
                  <a:pt x="4052" y="3382"/>
                  <a:pt x="10610" y="-1"/>
                  <a:pt x="17601" y="0"/>
                </a:cubicBezTo>
                <a:cubicBezTo>
                  <a:pt x="29530" y="0"/>
                  <a:pt x="39201" y="9670"/>
                  <a:pt x="39201" y="21600"/>
                </a:cubicBezTo>
                <a:lnTo>
                  <a:pt x="17601" y="21600"/>
                </a:lnTo>
                <a:lnTo>
                  <a:pt x="0" y="9079"/>
                </a:lnTo>
                <a:close/>
              </a:path>
            </a:pathLst>
          </a:custGeom>
          <a:noFill/>
          <a:ln w="349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151" name="Text Box 7">
            <a:extLst>
              <a:ext uri="{FF2B5EF4-FFF2-40B4-BE49-F238E27FC236}">
                <a16:creationId xmlns:a16="http://schemas.microsoft.com/office/drawing/2014/main" id="{EFAAEEC1-429D-40A3-BADD-8383798721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47859" y="1019175"/>
            <a:ext cx="7000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000" b="1" dirty="0">
                <a:latin typeface="华文楷体" panose="02010600040101010101" pitchFamily="2" charset="-122"/>
                <a:ea typeface="黑体" panose="02010609060101010101" pitchFamily="49" charset="-122"/>
              </a:rPr>
              <a:t>分泌</a:t>
            </a:r>
          </a:p>
        </p:txBody>
      </p:sp>
      <p:sp>
        <p:nvSpPr>
          <p:cNvPr id="8" name="Oval 5">
            <a:extLst>
              <a:ext uri="{FF2B5EF4-FFF2-40B4-BE49-F238E27FC236}">
                <a16:creationId xmlns:a16="http://schemas.microsoft.com/office/drawing/2014/main" id="{E1A46502-BCA2-4DC4-9A33-6DE10345B3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27042" y="5791200"/>
            <a:ext cx="478466" cy="457200"/>
          </a:xfrm>
          <a:prstGeom prst="ellipse">
            <a:avLst/>
          </a:prstGeom>
          <a:solidFill>
            <a:schemeClr val="bg1">
              <a:alpha val="0"/>
            </a:schemeClr>
          </a:solidFill>
          <a:ln w="31750">
            <a:solidFill>
              <a:srgbClr val="FF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2800"/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C95225F0-1DE5-4514-91F4-23DA2126D389}"/>
              </a:ext>
            </a:extLst>
          </p:cNvPr>
          <p:cNvSpPr txBox="1"/>
          <p:nvPr/>
        </p:nvSpPr>
        <p:spPr>
          <a:xfrm>
            <a:off x="1387548" y="1632098"/>
            <a:ext cx="2392325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主要结构：</a:t>
            </a:r>
            <a:endParaRPr lang="en-US" altLang="zh-CN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贝壳</a:t>
            </a:r>
            <a:endParaRPr lang="en-US" altLang="zh-CN" sz="32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外套膜</a:t>
            </a:r>
            <a:endParaRPr lang="en-US" altLang="zh-CN" sz="32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足</a:t>
            </a:r>
            <a:endParaRPr lang="en-US" altLang="zh-CN" sz="32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鳃</a:t>
            </a:r>
            <a:endParaRPr lang="en-US" altLang="zh-CN" sz="32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入水管</a:t>
            </a:r>
            <a:endParaRPr lang="en-US" altLang="zh-CN" sz="32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出水管</a:t>
            </a:r>
            <a:endParaRPr lang="en-US" altLang="zh-CN" sz="32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消化器官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 animBg="1"/>
      <p:bldP spid="6151" grpId="0" autoUpdateAnimBg="0"/>
      <p:bldP spid="8" grpId="0" animBg="1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114</Words>
  <Application>Microsoft Office PowerPoint</Application>
  <PresentationFormat>宽屏</PresentationFormat>
  <Paragraphs>27</Paragraphs>
  <Slides>5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11" baseType="lpstr">
      <vt:lpstr>等线</vt:lpstr>
      <vt:lpstr>等线 Light</vt:lpstr>
      <vt:lpstr>华文楷体</vt:lpstr>
      <vt:lpstr>宋体</vt:lpstr>
      <vt:lpstr>Arial</vt:lpstr>
      <vt:lpstr>Office 主题​​</vt:lpstr>
      <vt:lpstr>观察实验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朱 术超</dc:creator>
  <cp:lastModifiedBy>朱 术超</cp:lastModifiedBy>
  <cp:revision>28</cp:revision>
  <dcterms:created xsi:type="dcterms:W3CDTF">2020-09-21T01:23:15Z</dcterms:created>
  <dcterms:modified xsi:type="dcterms:W3CDTF">2020-09-22T01:23:41Z</dcterms:modified>
</cp:coreProperties>
</file>