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6" r:id="rId3"/>
    <p:sldMasterId id="2147483668" r:id="rId4"/>
    <p:sldMasterId id="2147483675" r:id="rId5"/>
  </p:sldMasterIdLst>
  <p:notesMasterIdLst>
    <p:notesMasterId r:id="rId8"/>
  </p:notesMasterIdLst>
  <p:sldIdLst>
    <p:sldId id="288" r:id="rId6"/>
    <p:sldId id="350" r:id="rId7"/>
    <p:sldId id="283" r:id="rId9"/>
    <p:sldId id="290" r:id="rId10"/>
    <p:sldId id="326" r:id="rId11"/>
    <p:sldId id="265" r:id="rId12"/>
    <p:sldId id="354" r:id="rId13"/>
    <p:sldId id="327" r:id="rId14"/>
    <p:sldId id="289" r:id="rId15"/>
    <p:sldId id="337" r:id="rId16"/>
    <p:sldId id="351" r:id="rId17"/>
    <p:sldId id="352" r:id="rId18"/>
    <p:sldId id="328" r:id="rId19"/>
    <p:sldId id="338" r:id="rId20"/>
    <p:sldId id="332" r:id="rId21"/>
    <p:sldId id="339" r:id="rId22"/>
    <p:sldId id="340" r:id="rId23"/>
    <p:sldId id="331" r:id="rId24"/>
    <p:sldId id="330" r:id="rId25"/>
    <p:sldId id="336" r:id="rId26"/>
    <p:sldId id="333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8F3"/>
    <a:srgbClr val="FFFFFC"/>
    <a:srgbClr val="F5F2EB"/>
    <a:srgbClr val="A2A2A0"/>
    <a:srgbClr val="C7BA99"/>
    <a:srgbClr val="304758"/>
    <a:srgbClr val="756364"/>
    <a:srgbClr val="F8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1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1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1" Type="http://schemas.openxmlformats.org/officeDocument/2006/relationships/commentAuthors" Target="commentAuthors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5T10:51:06.681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A60B83-97F0-419B-A934-BB1D7F07182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BDC54-1F29-4A21-93FE-1ECB15FCE69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874463" y="2954229"/>
            <a:ext cx="5221538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626058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5287332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8459296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4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2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2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5443537" y="1918811"/>
            <a:ext cx="6391274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2133600"/>
            <a:ext cx="10972800" cy="60350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133600"/>
            <a:ext cx="10972800" cy="603504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874463" y="2954229"/>
            <a:ext cx="5221538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626058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5287332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8459296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4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2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2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5443537" y="1918811"/>
            <a:ext cx="6391274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874463" y="2954229"/>
            <a:ext cx="5221538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626058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5287332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8459296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4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2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2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5443537" y="1918811"/>
            <a:ext cx="6391274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2354F-8A2D-4D4D-A108-BB421DCA03D5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microsoft.com/office/2007/relationships/hdphoto" Target="../media/image2.wdp"/><Relationship Id="rId8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7.xml"/><Relationship Id="rId1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theme" Target="../theme/theme3.xml"/><Relationship Id="rId8" Type="http://schemas.microsoft.com/office/2007/relationships/hdphoto" Target="../media/image2.wdp"/><Relationship Id="rId7" Type="http://schemas.openxmlformats.org/officeDocument/2006/relationships/image" Target="../media/image1.png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9" Type="http://schemas.microsoft.com/office/2007/relationships/hdphoto" Target="../media/image2.wdp"/><Relationship Id="rId8" Type="http://schemas.openxmlformats.org/officeDocument/2006/relationships/image" Target="../media/image1.png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0" Type="http://schemas.openxmlformats.org/officeDocument/2006/relationships/theme" Target="../theme/theme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8" descr="22458PICkZz_10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69" b="84206"/>
          <a:stretch>
            <a:fillRect/>
          </a:stretch>
        </p:blipFill>
        <p:spPr bwMode="auto">
          <a:xfrm>
            <a:off x="0" y="1"/>
            <a:ext cx="1219200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6" descr="22458PICkZz_102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49" b="82805"/>
          <a:stretch>
            <a:fillRect/>
          </a:stretch>
        </p:blipFill>
        <p:spPr bwMode="auto">
          <a:xfrm>
            <a:off x="0" y="6550025"/>
            <a:ext cx="121920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slide" Target="slide13.xml"/><Relationship Id="rId4" Type="http://schemas.openxmlformats.org/officeDocument/2006/relationships/slide" Target="slide10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9.png"/><Relationship Id="rId3" Type="http://schemas.openxmlformats.org/officeDocument/2006/relationships/slide" Target="slide1.xml"/><Relationship Id="rId2" Type="http://schemas.openxmlformats.org/officeDocument/2006/relationships/image" Target="../media/image8.png"/><Relationship Id="rId1" Type="http://schemas.openxmlformats.org/officeDocument/2006/relationships/slide" Target="sl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9.png"/><Relationship Id="rId1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comments" Target="../comments/comment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0.png"/><Relationship Id="rId1" Type="http://schemas.openxmlformats.org/officeDocument/2006/relationships/slide" Target="slide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1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" Target="slide13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8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/>
          <p:cNvSpPr/>
          <p:nvPr/>
        </p:nvSpPr>
        <p:spPr>
          <a:xfrm>
            <a:off x="1849434" y="4560238"/>
            <a:ext cx="818133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楷体" panose="02010609060101010101" pitchFamily="49" charset="-122"/>
                <a:cs typeface="+mn-cs"/>
              </a:rPr>
              <a:t>夜，从夕，亦声。入舍休息。是天下万众入舍睡觉的时间。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楷体" panose="02010609060101010101" pitchFamily="49" charset="-122"/>
                <a:cs typeface="+mn-cs"/>
              </a:rPr>
              <a:t>                             ——《说文解字》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37908" y="781473"/>
            <a:ext cx="3676650" cy="3714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74"/>
            <a:ext cx="12273023" cy="6858000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1466215" y="3068320"/>
            <a:ext cx="9260205" cy="1814830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楷体" panose="02010609060101010101" pitchFamily="49" charset="-122"/>
                <a:cs typeface="+mn-cs"/>
              </a:rPr>
              <a:t>今人不见古时月，今月曾经照古人。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/>
                <a:ea typeface="楷体" panose="02010609060101010101" pitchFamily="49" charset="-122"/>
                <a:cs typeface="+mn-cs"/>
              </a:rPr>
              <a:t>                             ——李白《把酒问月》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594"/>
            <a:ext cx="12273023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122744" y="4140770"/>
            <a:ext cx="5270257" cy="292820"/>
            <a:chOff x="4767" y="371293"/>
            <a:chExt cx="5270257" cy="29282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弧形 7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弧形 10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弧形 13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弧形 15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3932141" y="4714515"/>
            <a:ext cx="5143741" cy="162225"/>
            <a:chOff x="6553196" y="756682"/>
            <a:chExt cx="5143741" cy="162225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弧形 20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弧形 21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弧形 23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弧形 25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2132925" y="2012212"/>
            <a:ext cx="7571304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dirty="0">
                <a:latin typeface="华文行楷" panose="02010800040101010101" pitchFamily="2" charset="-122"/>
                <a:ea typeface="华文行楷" panose="02010800040101010101" pitchFamily="2" charset="-122"/>
              </a:rPr>
              <a:t>记承天寺夜游</a:t>
            </a:r>
            <a:endParaRPr lang="en-US" altLang="zh-CN" sz="9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宋</a:t>
            </a:r>
            <a:r>
              <a:rPr lang="en-US" altLang="zh-CN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苏轼</a:t>
            </a:r>
            <a:endParaRPr lang="zh-CN" altLang="en-US" sz="5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159816" cy="31813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-775215" y="777534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805345" y="1017968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"/>
          <p:cNvSpPr>
            <a:spLocks noGrp="1" noChangeArrowheads="1"/>
          </p:cNvSpPr>
          <p:nvPr/>
        </p:nvSpPr>
        <p:spPr bwMode="auto">
          <a:xfrm>
            <a:off x="2307950" y="82992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lIns="90170" tIns="46990" rIns="90170" bIns="46990" anchor="ctr"/>
          <a:lstStyle/>
          <a:p>
            <a:pPr algn="ctr" eaLnBrk="0" hangingPunct="0"/>
            <a:r>
              <a:rPr lang="zh-CN" altLang="en-US" sz="6600" b="1" dirty="0">
                <a:ea typeface="楷体" panose="02010609060101010101" pitchFamily="49" charset="-122"/>
              </a:rPr>
              <a:t>学习目标</a:t>
            </a:r>
            <a:endParaRPr lang="zh-CN" altLang="en-US" sz="6600" b="1" dirty="0">
              <a:ea typeface="楷体" panose="02010609060101010101" pitchFamily="49" charset="-122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307950" y="2440005"/>
            <a:ext cx="8533121" cy="2494280"/>
          </a:xfrm>
          <a:prstGeom prst="rect">
            <a:avLst/>
          </a:prstGeom>
          <a:noFill/>
          <a:ln>
            <a:noFill/>
          </a:ln>
        </p:spPr>
        <p:txBody>
          <a:bodyPr wrap="square" lIns="90170" tIns="46990" rIns="90170" bIns="4699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1</a:t>
            </a:r>
            <a:r>
              <a:rPr lang="en-US" altLang="zh-CN" sz="4000" b="1" dirty="0">
                <a:ea typeface="楷体" panose="020106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有感情地</a:t>
            </a:r>
            <a:r>
              <a:rPr lang="zh-CN" altLang="en-US" sz="4000" b="1" dirty="0">
                <a:solidFill>
                  <a:srgbClr val="CC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朗读并背诵</a:t>
            </a: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课文；</a:t>
            </a:r>
            <a:endParaRPr lang="zh-CN" altLang="en-US" sz="4000" b="1" dirty="0"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2</a:t>
            </a:r>
            <a:r>
              <a:rPr lang="en-US" altLang="zh-CN" sz="4000" b="1" dirty="0">
                <a:ea typeface="楷体" panose="020106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借助注释</a:t>
            </a:r>
            <a:r>
              <a:rPr lang="zh-CN" altLang="en-US" sz="4000" b="1" dirty="0">
                <a:solidFill>
                  <a:srgbClr val="CC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理解文意</a:t>
            </a: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；</a:t>
            </a:r>
            <a:endParaRPr lang="zh-CN" altLang="en-US" sz="4000" b="1" dirty="0"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3</a:t>
            </a:r>
            <a:r>
              <a:rPr lang="en-US" altLang="zh-CN" sz="4000" b="1" dirty="0">
                <a:ea typeface="楷体" panose="02010609060101010101" pitchFamily="49" charset="-122"/>
                <a:sym typeface="Arial" panose="020B0604020202020204" pitchFamily="34" charset="0"/>
              </a:rPr>
              <a:t>.</a:t>
            </a:r>
            <a:r>
              <a:rPr lang="zh-CN" altLang="en-US" sz="4000" b="1" dirty="0">
                <a:solidFill>
                  <a:srgbClr val="CC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品悟</a:t>
            </a:r>
            <a:r>
              <a:rPr lang="zh-CN" altLang="en-US" sz="4000" b="1" dirty="0">
                <a:ea typeface="楷体" panose="02010609060101010101" pitchFamily="49" charset="-122"/>
                <a:sym typeface="Arial" panose="020B0604020202020204" pitchFamily="34" charset="0"/>
              </a:rPr>
              <a:t>“闲”字的意蕴。</a:t>
            </a:r>
            <a:endParaRPr lang="zh-CN" altLang="en-US" sz="4000" b="1" dirty="0"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07179" y="1212302"/>
            <a:ext cx="883920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记 承 天 寺 夜 游                                    苏 轼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                            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502920" y="2880995"/>
            <a:ext cx="9151620" cy="304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元丰六年十月十二日夜，解衣欲睡，月色入</a:t>
            </a:r>
            <a:r>
              <a:rPr lang="zh-CN" altLang="en-US" sz="32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户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，欣然起行。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念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无与为乐者，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遂</a:t>
            </a:r>
            <a:r>
              <a:rPr lang="zh-CN" altLang="en-US" sz="32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cs typeface="Verdana" panose="020B0604030504040204" pitchFamily="34" charset="0"/>
              </a:rPr>
              <a:t>（suì）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至承天寺寻张怀民。怀民亦未寝，相与步于中庭。庭下如积水空明，水中藻、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荇</a:t>
            </a:r>
            <a:r>
              <a:rPr lang="zh-CN" altLang="en-US" sz="32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cs typeface="Verdana" panose="020B0604030504040204" pitchFamily="34" charset="0"/>
              </a:rPr>
              <a:t>（xìng）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交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横</a:t>
            </a:r>
            <a:r>
              <a:rPr lang="zh-CN" altLang="en-US" sz="32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cs typeface="Verdana" panose="020B0604030504040204" pitchFamily="34" charset="0"/>
                <a:sym typeface="+mn-ea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cs typeface="Verdana" panose="020B0604030504040204" pitchFamily="34" charset="0"/>
                <a:sym typeface="+mn-ea"/>
              </a:rPr>
              <a:t>h</a:t>
            </a:r>
            <a:r>
              <a:rPr lang="zh-CN" altLang="en-US" sz="32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cs typeface="Verdana" panose="020B0604030504040204" pitchFamily="34" charset="0"/>
                <a:sym typeface="+mn-ea"/>
              </a:rPr>
              <a:t>éng）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盖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竹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柏</a:t>
            </a:r>
            <a:r>
              <a:rPr lang="zh-CN" altLang="en-US" sz="32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cs typeface="Verdana" panose="020B0604030504040204" pitchFamily="34" charset="0"/>
              </a:rPr>
              <a:t>（bǎi）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影也。何夜无月？何处无竹柏？但少闲人如吾两人者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耳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848254" y="1922328"/>
            <a:ext cx="9269515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元丰六年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十月十二日夜，解衣欲睡，月色入户，欣然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起行。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念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无与为乐者，</a:t>
            </a:r>
            <a:endParaRPr lang="en-US" altLang="zh-CN" sz="3600" dirty="0">
              <a:solidFill>
                <a:prstClr val="black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0" hangingPunct="0"/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遂（suì）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至承天寺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寻张怀民。怀民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亦未寝，相与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步于中庭。庭下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如积水空明，水中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藻、荇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（xìng）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交横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（héng）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盖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竹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柏（bǎi）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影也。何夜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无月？何处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无竹柏？但少闲人</a:t>
            </a:r>
            <a:r>
              <a:rPr lang="zh-CN" altLang="en-US" sz="3600" b="1" i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如吾两人者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耳</a:t>
            </a:r>
            <a:r>
              <a:rPr lang="zh-CN" altLang="en-US" sz="3600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3600" dirty="0">
              <a:solidFill>
                <a:prstClr val="black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820230" y="0"/>
            <a:ext cx="883920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5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记 承 天 寺 夜 游                                    </a:t>
            </a:r>
            <a:r>
              <a:rPr lang="zh-CN" altLang="en-US" sz="5400" dirty="0">
                <a:latin typeface="隶书" panose="02010509060101010101" pitchFamily="49" charset="-122"/>
                <a:ea typeface="隶书" panose="02010509060101010101" pitchFamily="49" charset="-122"/>
              </a:rPr>
              <a:t>苏 轼</a:t>
            </a:r>
            <a:endParaRPr lang="zh-CN" altLang="en-US" sz="54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                               </a:t>
            </a:r>
            <a:endParaRPr lang="zh-CN" altLang="en-US" sz="5400" dirty="0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050" y="1646555"/>
            <a:ext cx="2219960" cy="5211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403225" y="986155"/>
            <a:ext cx="982726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80000"/>
              </a:lnSpc>
            </a:pP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    元丰六年十月十二日夜，解衣欲睡，月色入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户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欣然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起行。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念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无与为乐者，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遂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至承天寺寻张怀民。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怀民亦未寝，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相与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步于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中庭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。庭下如积水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空明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，水中藻、荇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交横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盖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竹柏影也。何夜无月？何处无竹柏？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但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少闲人如吾两人者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耳</a:t>
            </a:r>
            <a:r>
              <a:rPr lang="zh-CN" altLang="en-US" sz="36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3600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2209800" y="-7620"/>
            <a:ext cx="7772400" cy="841375"/>
          </a:xfrm>
          <a:prstGeom prst="rect">
            <a:avLst/>
          </a:prstGeom>
          <a:noFill/>
          <a:ln>
            <a:noFill/>
          </a:ln>
        </p:spPr>
        <p:txBody>
          <a:bodyPr lIns="90170" tIns="46990" rIns="90170" bIns="46990" anchor="ctr"/>
          <a:p>
            <a:pPr algn="ctr" eaLnBrk="0" hangingPunct="0"/>
            <a:r>
              <a:rPr lang="zh-CN" altLang="en-US" sz="4800" b="1" dirty="0">
                <a:ea typeface="楷体" panose="02010609060101010101" pitchFamily="49" charset="-122"/>
              </a:rPr>
              <a:t>梳理文意</a:t>
            </a:r>
            <a:endParaRPr lang="zh-CN" altLang="en-US" sz="4800" b="1" dirty="0"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9900" y="2866390"/>
            <a:ext cx="5759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门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19475" y="2874645"/>
            <a:ext cx="22580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考虑、</a:t>
            </a: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想到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83985" y="286639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于是、就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44035" y="3893820"/>
            <a:ext cx="10287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一起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03225" y="4838065"/>
            <a:ext cx="14458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水澄澈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93465" y="4838107"/>
            <a:ext cx="16764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交错</a:t>
            </a: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纵横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509260" y="4792611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大概是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32505" y="581578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只是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312569" y="5895563"/>
            <a:ext cx="2495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语气词，罢了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33465" y="3893820"/>
            <a:ext cx="13931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院子里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98880" y="2859405"/>
            <a:ext cx="22021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高兴的样子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1" grpId="0"/>
      <p:bldP spid="12" grpId="0"/>
      <p:bldP spid="13" grpId="0"/>
      <p:bldP spid="16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2681711" y="1373896"/>
            <a:ext cx="526297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念</a:t>
            </a:r>
            <a:r>
              <a:rPr lang="zh-CN" altLang="en-US" sz="66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无与</a:t>
            </a:r>
            <a:r>
              <a:rPr lang="zh-CN" altLang="en-US" sz="6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为乐</a:t>
            </a:r>
            <a:r>
              <a:rPr lang="zh-CN" altLang="en-US" sz="66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者</a:t>
            </a:r>
            <a:endParaRPr lang="zh-CN" altLang="en-US" sz="6600" dirty="0"/>
          </a:p>
        </p:txBody>
      </p:sp>
      <p:sp>
        <p:nvSpPr>
          <p:cNvPr id="25" name="TextBox 1"/>
          <p:cNvSpPr txBox="1"/>
          <p:nvPr/>
        </p:nvSpPr>
        <p:spPr>
          <a:xfrm>
            <a:off x="735330" y="3133090"/>
            <a:ext cx="9156065" cy="1322070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此次夜游，苏轼</a:t>
            </a:r>
            <a:r>
              <a:rPr lang="zh-CN" altLang="en-US" sz="40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找到了乐趣吗？如有，因何而乐？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请结合文本说说你的理解。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5" name="图片 14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4636" y="5106138"/>
            <a:ext cx="1609725" cy="220027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10121567" y="5606110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隶书" panose="02010800040101010101" pitchFamily="2" charset="-122"/>
                <a:ea typeface="华文隶书" panose="02010800040101010101" pitchFamily="2" charset="-122"/>
                <a:hlinkClick r:id="rId4" action="ppaction://hlinksldjump"/>
              </a:rPr>
              <a:t>夜游</a:t>
            </a:r>
            <a:endParaRPr lang="zh-CN" altLang="en-US" sz="36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3" name="图片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34940" y="4628262"/>
            <a:ext cx="3310415" cy="27312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32012" y="586854"/>
            <a:ext cx="4891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品“夜游”之情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2"/>
          <p:cNvSpPr txBox="1">
            <a:spLocks noChangeArrowheads="1"/>
          </p:cNvSpPr>
          <p:nvPr/>
        </p:nvSpPr>
        <p:spPr>
          <a:xfrm>
            <a:off x="1141603" y="1340058"/>
            <a:ext cx="583940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庭下如积水空明，水中藻、荇交横，盖竹柏影也。</a:t>
            </a:r>
            <a:endParaRPr kumimoji="0" lang="en-US" altLang="zh-CN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pic>
        <p:nvPicPr>
          <p:cNvPr id="25" name="图片 12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235" y="1564907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"/>
          <p:cNvSpPr txBox="1">
            <a:spLocks noChangeArrowheads="1"/>
          </p:cNvSpPr>
          <p:nvPr/>
        </p:nvSpPr>
        <p:spPr>
          <a:xfrm>
            <a:off x="1141602" y="1335931"/>
            <a:ext cx="583940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庭下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积水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空明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，水中藻、荇交横，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盖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竹柏影也。</a:t>
            </a:r>
            <a:endParaRPr kumimoji="0" lang="en-US" altLang="zh-CN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sp>
        <p:nvSpPr>
          <p:cNvPr id="28" name="TextBox 1"/>
          <p:cNvSpPr txBox="1"/>
          <p:nvPr/>
        </p:nvSpPr>
        <p:spPr>
          <a:xfrm>
            <a:off x="111410" y="4647612"/>
            <a:ext cx="9874992" cy="1322070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庭院中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月光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像积水一样清明澄澈，水中藻、荇交错纵横，</a:t>
            </a:r>
            <a:r>
              <a:rPr lang="zh-CN" altLang="en-US" sz="40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大概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是竹柏的影子啊。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6" name="图片 15" descr="图片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2374" y="5121124"/>
            <a:ext cx="1609725" cy="2200275"/>
          </a:xfrm>
          <a:prstGeom prst="rect">
            <a:avLst/>
          </a:prstGeom>
        </p:spPr>
      </p:pic>
      <p:sp>
        <p:nvSpPr>
          <p:cNvPr id="17" name="文本框 16">
            <a:hlinkClick r:id="rId1" action="ppaction://hlinksldjump"/>
          </p:cNvPr>
          <p:cNvSpPr txBox="1"/>
          <p:nvPr/>
        </p:nvSpPr>
        <p:spPr>
          <a:xfrm>
            <a:off x="10289305" y="5621096"/>
            <a:ext cx="4903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夜游</a:t>
            </a:r>
            <a:endParaRPr lang="zh-CN" altLang="en-US" sz="40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141730" y="2785745"/>
            <a:ext cx="7809865" cy="1568450"/>
          </a:xfrm>
          <a:prstGeom prst="rect">
            <a:avLst/>
          </a:prstGeom>
          <a:solidFill>
            <a:srgbClr val="FBF8F3">
              <a:alpha val="74000"/>
            </a:srgbClr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>
            <a:spAutoFit/>
          </a:bodyPr>
          <a:p>
            <a:pPr algn="l"/>
            <a:r>
              <a:rPr lang="zh-CN" altLang="en-US" sz="3200" b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以动写静</a:t>
            </a:r>
            <a:r>
              <a:rPr lang="en-US" altLang="zh-CN" sz="3200" b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3200" b="1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endParaRPr lang="zh-CN" altLang="en-US" sz="3200" b="1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l"/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月光澄碧、竹影斑驳、幽静迷人的夜景。</a:t>
            </a:r>
            <a:endParaRPr lang="zh-CN" altLang="en-US" sz="3200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l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愉悦、闲适</a:t>
            </a:r>
            <a:r>
              <a:rPr lang="zh-CN" altLang="en-US" sz="32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的心情。</a:t>
            </a:r>
            <a:endParaRPr lang="zh-CN" altLang="en-US" sz="3200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bldLvl="0" animBg="1"/>
      <p:bldP spid="10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图片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8674" y="4915852"/>
            <a:ext cx="1609725" cy="2200275"/>
          </a:xfrm>
          <a:prstGeom prst="rect">
            <a:avLst/>
          </a:prstGeom>
        </p:spPr>
      </p:pic>
      <p:sp>
        <p:nvSpPr>
          <p:cNvPr id="24" name="文本框 23">
            <a:hlinkClick r:id="rId3" action="ppaction://hlinksldjump"/>
          </p:cNvPr>
          <p:cNvSpPr txBox="1"/>
          <p:nvPr/>
        </p:nvSpPr>
        <p:spPr>
          <a:xfrm>
            <a:off x="9425605" y="5415824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隶书" panose="02010800040101010101" pitchFamily="2" charset="-122"/>
                <a:ea typeface="华文隶书" panose="02010800040101010101" pitchFamily="2" charset="-122"/>
              </a:rPr>
              <a:t>夜游</a:t>
            </a:r>
            <a:endParaRPr lang="zh-CN" altLang="en-US" sz="36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37347" y="1389138"/>
            <a:ext cx="73216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遂</a:t>
            </a:r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至承天寺寻张怀民。怀民亦未寝，相与步于中庭。</a:t>
            </a:r>
            <a:endParaRPr lang="zh-CN" altLang="en-US" sz="4800" dirty="0"/>
          </a:p>
        </p:txBody>
      </p:sp>
      <p:sp>
        <p:nvSpPr>
          <p:cNvPr id="26" name="矩形 25"/>
          <p:cNvSpPr/>
          <p:nvPr/>
        </p:nvSpPr>
        <p:spPr>
          <a:xfrm>
            <a:off x="1323266" y="1385668"/>
            <a:ext cx="73216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遂</a:t>
            </a:r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至承天寺寻张怀民。怀民</a:t>
            </a: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亦</a:t>
            </a:r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未寝，</a:t>
            </a: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相与步</a:t>
            </a:r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于中庭。</a:t>
            </a:r>
            <a:endParaRPr lang="zh-CN" altLang="en-US" sz="4800" dirty="0"/>
          </a:p>
        </p:txBody>
      </p:sp>
      <p:sp>
        <p:nvSpPr>
          <p:cNvPr id="100" name="文本框 99"/>
          <p:cNvSpPr txBox="1"/>
          <p:nvPr/>
        </p:nvSpPr>
        <p:spPr>
          <a:xfrm>
            <a:off x="2019935" y="3347085"/>
            <a:ext cx="5829935" cy="1641475"/>
          </a:xfrm>
          <a:prstGeom prst="rect">
            <a:avLst/>
          </a:prstGeom>
          <a:solidFill>
            <a:srgbClr val="FBF8F3">
              <a:alpha val="74000"/>
            </a:srgbClr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>
            <a:spAutoFit/>
          </a:bodyPr>
          <a:p>
            <a:pPr algn="l">
              <a:lnSpc>
                <a:spcPct val="140000"/>
              </a:lnSpc>
            </a:pPr>
            <a:r>
              <a:rPr lang="zh-CN" sz="3600" b="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境遇相似，情趣相投</a:t>
            </a:r>
            <a:endParaRPr lang="zh-CN" altLang="en-US" sz="3600" dirty="0">
              <a:solidFill>
                <a:srgbClr val="0070C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l">
              <a:lnSpc>
                <a:spcPct val="140000"/>
              </a:lnSpc>
            </a:pPr>
            <a:r>
              <a:rPr lang="zh-CN" altLang="en-US" sz="3600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有友相伴的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愉悦、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惊喜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0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"/>
          <p:cNvSpPr txBox="1"/>
          <p:nvPr/>
        </p:nvSpPr>
        <p:spPr>
          <a:xfrm>
            <a:off x="1458910" y="4985358"/>
            <a:ext cx="9817919" cy="1077218"/>
          </a:xfrm>
          <a:prstGeom prst="rect">
            <a:avLst/>
          </a:prstGeom>
          <a:ln w="12700">
            <a:solidFill>
              <a:srgbClr val="A2A2A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十一月二十九日，出狱，被贬黄州，充团练副使，不准擅离该地区，无权签署公文。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458910" y="1825833"/>
            <a:ext cx="9817919" cy="1077218"/>
          </a:xfrm>
          <a:prstGeom prst="rect">
            <a:avLst/>
          </a:prstGeom>
          <a:ln w="12700">
            <a:solidFill>
              <a:srgbClr val="A2A2A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元丰二年七月，苏轼被御史李定等人以新法诗句蔑视朝廷为由弹劾，引发“乌台诗案”。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458910" y="3750955"/>
            <a:ext cx="9817919" cy="584775"/>
          </a:xfrm>
          <a:prstGeom prst="rect">
            <a:avLst/>
          </a:prstGeom>
          <a:ln w="12700">
            <a:solidFill>
              <a:srgbClr val="A2A2A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八月，被捕入狱。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893962" y="820298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背景资料</a:t>
            </a:r>
            <a:endParaRPr kumimoji="0" lang="zh-CN" alt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pic>
        <p:nvPicPr>
          <p:cNvPr id="27" name="图片 26" descr="图片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2275" y="4915337"/>
            <a:ext cx="1609725" cy="2200275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11049206" y="5415309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隶书" panose="02010800040101010101" pitchFamily="2" charset="-122"/>
              <a:ea typeface="华文隶书" panose="0201080004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Text Box 3"/>
          <p:cNvSpPr>
            <a:spLocks noGrp="1" noChangeArrowheads="1"/>
          </p:cNvSpPr>
          <p:nvPr>
            <p:ph type="body" idx="4294967295"/>
          </p:nvPr>
        </p:nvSpPr>
        <p:spPr>
          <a:xfrm>
            <a:off x="1351721" y="442914"/>
            <a:ext cx="9581321" cy="5043487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  <a:hlinkClick r:id="rId1" action="ppaction://hlinksldjump"/>
              </a:rPr>
              <a:t>资料链接：</a:t>
            </a:r>
            <a:endParaRPr kumimoji="0" lang="zh-CN" altLang="en-US" sz="4000" dirty="0">
              <a:solidFill>
                <a:srgbClr val="CC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kumimoji="0"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张怀民，元丰六年被贬黄州，初寓居承天寺，张怀民虽屈居主簿（</a:t>
            </a:r>
            <a:r>
              <a:rPr kumimoji="0" lang="en-US" altLang="zh-CN" sz="4000" dirty="0" err="1">
                <a:latin typeface="隶书" panose="02010509060101010101" pitchFamily="49" charset="-122"/>
                <a:ea typeface="隶书" panose="02010509060101010101" pitchFamily="49" charset="-122"/>
              </a:rPr>
              <a:t>bù</a:t>
            </a:r>
            <a:r>
              <a:rPr kumimoji="0"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）之类的小官，但</a:t>
            </a: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心胸坦然</a:t>
            </a:r>
            <a:r>
              <a:rPr kumimoji="0"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，决</a:t>
            </a: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不挂怀贬谪</a:t>
            </a:r>
            <a:r>
              <a:rPr kumimoji="0" lang="en-US" altLang="zh-CN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kumimoji="0" lang="en-US" altLang="zh-CN" sz="4000" dirty="0" err="1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zhé</a:t>
            </a:r>
            <a:r>
              <a:rPr kumimoji="0" lang="en-US" altLang="zh-CN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之事</a:t>
            </a:r>
            <a:r>
              <a:rPr kumimoji="0"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，公务之余，</a:t>
            </a: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以山水怡情悦性，处逆境而无悲戚之容</a:t>
            </a:r>
            <a:r>
              <a:rPr kumimoji="0"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，是位品格</a:t>
            </a:r>
            <a:r>
              <a:rPr kumimoji="0" lang="zh-CN" altLang="en-US" sz="40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清高超逸</a:t>
            </a:r>
            <a:r>
              <a:rPr kumimoji="0"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的人。</a:t>
            </a:r>
            <a:endParaRPr kumimoji="0"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endParaRPr kumimoji="0" lang="en-US" altLang="zh-CN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46455" y="4415790"/>
            <a:ext cx="1087945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得罪以来，深自闭塞，扁舟草履，放浪山水间，与樵渔杂处，往往为醉人所推骂，辄自喜渐不为人识。</a:t>
            </a: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平生亲友，无一字见及，有书与之亦不答，</a:t>
            </a: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自幸庶几免矣。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637052">
                  <a:lumMod val="50000"/>
                </a:srgb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——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苏轼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答李端叔书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（元丰四年）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637052">
                  <a:lumMod val="50000"/>
                </a:srgb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5627370" y="517525"/>
            <a:ext cx="6395085" cy="1619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图片 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6941" y="4670912"/>
            <a:ext cx="3310415" cy="27312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158240" y="2000885"/>
            <a:ext cx="37230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清闲之人</a:t>
            </a:r>
            <a:endParaRPr lang="zh-CN" altLang="en-US" sz="44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0379" y="199046"/>
            <a:ext cx="4184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论“夜游”之人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>
          <a:xfrm>
            <a:off x="600852" y="927788"/>
            <a:ext cx="8686800" cy="16703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 何夜无月？何处无竹柏？</a:t>
            </a:r>
            <a:endParaRPr lang="en-US" altLang="zh-CN" sz="4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但少闲人如吾两人者耳。</a:t>
            </a:r>
            <a:endParaRPr lang="zh-CN" altLang="en-US" sz="4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608670" y="923343"/>
            <a:ext cx="8686800" cy="16703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 何夜无月</a:t>
            </a:r>
            <a:r>
              <a:rPr lang="zh-CN" altLang="en-US" sz="4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何处无竹柏</a:t>
            </a:r>
            <a:r>
              <a:rPr lang="zh-CN" altLang="en-US" sz="4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en-US" altLang="zh-CN" sz="4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但</a:t>
            </a: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少</a:t>
            </a:r>
            <a:r>
              <a:rPr lang="zh-CN" altLang="en-US" sz="4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闲人</a:t>
            </a: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如吾两人者</a:t>
            </a:r>
            <a:r>
              <a:rPr lang="zh-CN" altLang="en-US" sz="4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耳</a:t>
            </a:r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4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7550" y="4163060"/>
            <a:ext cx="2872105" cy="2453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ct val="120000"/>
              </a:lnSpc>
              <a:buClrTx/>
              <a:buSzTx/>
              <a:buFontTx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分层分析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l">
              <a:lnSpc>
                <a:spcPct val="120000"/>
              </a:lnSpc>
              <a:buClrTx/>
              <a:buSzTx/>
              <a:buFontTx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清闲的原因：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l">
              <a:lnSpc>
                <a:spcPct val="120000"/>
              </a:lnSpc>
              <a:buClrTx/>
              <a:buSzTx/>
              <a:buFontTx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清闲的结果：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l">
              <a:lnSpc>
                <a:spcPct val="120000"/>
              </a:lnSpc>
              <a:buClrTx/>
              <a:buSzTx/>
              <a:buFontTx/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清闲的心境：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96130" y="4777740"/>
            <a:ext cx="3400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宋体" panose="02010600030101010101" pitchFamily="2" charset="-122"/>
                <a:sym typeface="+mn-ea"/>
              </a:rPr>
              <a:t>官场失意，不被重用</a:t>
            </a:r>
            <a:endParaRPr lang="zh-CN" altLang="en-US" sz="2800" b="1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436735" y="4732020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苦闷，抑郁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11370" y="5407025"/>
            <a:ext cx="3400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宋体" panose="02010600030101010101" pitchFamily="2" charset="-122"/>
                <a:sym typeface="+mn-ea"/>
              </a:rPr>
              <a:t>夜游赏月，闲情雅致</a:t>
            </a:r>
            <a:endParaRPr lang="zh-CN" altLang="en-US" sz="2800" b="1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436735" y="5346065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闲适，愉悦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657090" y="6038850"/>
            <a:ext cx="483044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b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宋体" panose="02010600030101010101" pitchFamily="2" charset="-122"/>
                <a:sym typeface="+mn-ea"/>
              </a:rPr>
              <a:t>空明，罢了（</a:t>
            </a:r>
            <a:r>
              <a:rPr lang="zh-CN" altLang="en-US" sz="2800" b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宋体" panose="02010600030101010101" pitchFamily="2" charset="-122"/>
                <a:sym typeface="+mn-ea"/>
              </a:rPr>
              <a:t>耳，</a:t>
            </a:r>
            <a:r>
              <a:rPr lang="zh-CN" altLang="en-US" sz="2800" b="1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  <a:cs typeface="宋体" panose="02010600030101010101" pitchFamily="2" charset="-122"/>
                <a:sym typeface="+mn-ea"/>
              </a:rPr>
              <a:t>仅此而已）</a:t>
            </a:r>
            <a:endParaRPr lang="zh-CN" altLang="en-US" sz="2800" b="1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36735" y="5975985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乐观，旷达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36625" y="2828925"/>
            <a:ext cx="10318115" cy="1198880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l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哪一夜没有</a:t>
            </a: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月光？哪里没有竹子和柏树？</a:t>
            </a:r>
            <a:r>
              <a:rPr lang="zh-CN" altLang="en-US" sz="36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只是</a:t>
            </a: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缺少像我们两人这样的清闲之人</a:t>
            </a:r>
            <a:r>
              <a:rPr lang="zh-CN" altLang="en-US" sz="36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罢了</a:t>
            </a: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en-US" sz="3600" b="1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9" grpId="0"/>
      <p:bldP spid="23" grpId="1"/>
      <p:bldP spid="6" grpId="0"/>
      <p:bldP spid="5" grpId="0"/>
      <p:bldP spid="8" grpId="0"/>
      <p:bldP spid="7" grpId="0"/>
      <p:bldP spid="9" grpId="0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矩形 2"/>
          <p:cNvSpPr>
            <a:spLocks noChangeArrowheads="1"/>
          </p:cNvSpPr>
          <p:nvPr/>
        </p:nvSpPr>
        <p:spPr bwMode="auto">
          <a:xfrm>
            <a:off x="1225011" y="1440907"/>
            <a:ext cx="9042224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定风波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</a:t>
            </a:r>
            <a:b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</a:b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莫听穿林打叶声，何妨吟啸且徐行。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竹杖芒鞋轻似马，谁怕？一蓑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(</a:t>
            </a:r>
            <a:r>
              <a:rPr kumimoji="0" lang="en-US" altLang="zh-CN" sz="400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suō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)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烟雨任平生。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料峭春风吹酒醒，微冷。山头斜照却相迎。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回首向来萧瑟处，归去，也无风雨也无晴。</a:t>
            </a:r>
            <a:r>
              <a:rPr kumimoji="1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</a:t>
            </a:r>
            <a:r>
              <a:rPr kumimoji="1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</a:t>
            </a:r>
            <a:endParaRPr kumimoji="1" lang="zh-CN" altLang="en-US" sz="400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endParaRPr kumimoji="0" lang="zh-CN" altLang="en-US" sz="40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50825" y="333375"/>
            <a:ext cx="33845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黄州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1102858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6953129" y="120042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323850" y="3344862"/>
            <a:ext cx="6684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庭下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也。</a:t>
            </a:r>
            <a:endParaRPr lang="zh-CN" altLang="en-US" sz="3200" b="1" dirty="0">
              <a:solidFill>
                <a:srgbClr val="000000"/>
              </a:solidFill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7950" y="4713287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？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？但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者耳。</a:t>
            </a:r>
            <a:endParaRPr lang="zh-CN" altLang="en-US" sz="3200" b="1" dirty="0">
              <a:solidFill>
                <a:srgbClr val="000000"/>
              </a:solidFill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0" y="1790172"/>
            <a:ext cx="9525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</a:rPr>
              <a:t>元丰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起行。念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。怀民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anose="02010609060101010101" pitchFamily="49" charset="-122"/>
                <a:sym typeface="Arial" panose="020B0604020202020204" pitchFamily="34" charset="0"/>
              </a:rPr>
              <a:t>。</a:t>
            </a:r>
            <a:endParaRPr lang="zh-CN" altLang="en-US" sz="3200" b="1" dirty="0">
              <a:solidFill>
                <a:srgbClr val="000000"/>
              </a:solidFill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2" name="Text Box 9"/>
          <p:cNvSpPr txBox="1">
            <a:spLocks noChangeArrowheads="1"/>
          </p:cNvSpPr>
          <p:nvPr/>
        </p:nvSpPr>
        <p:spPr bwMode="auto">
          <a:xfrm>
            <a:off x="1979613" y="421747"/>
            <a:ext cx="3444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" panose="02010609060101010101" pitchFamily="49" charset="-122"/>
              </a:rPr>
              <a:t>记承天寺夜游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65200" y="965200"/>
            <a:ext cx="98721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推荐阅读：</a:t>
            </a:r>
            <a:endParaRPr lang="en-US" altLang="zh-CN" sz="4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林语堂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苏东坡传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4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苏东坡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东坡志林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zh-CN" altLang="en-US" sz="4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09934" y="928048"/>
            <a:ext cx="9184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6000" dirty="0"/>
          </a:p>
        </p:txBody>
      </p:sp>
      <p:sp>
        <p:nvSpPr>
          <p:cNvPr id="5" name="矩形 4"/>
          <p:cNvSpPr/>
          <p:nvPr/>
        </p:nvSpPr>
        <p:spPr>
          <a:xfrm>
            <a:off x="857509" y="1943711"/>
            <a:ext cx="893473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一个空明的人才能找到这样的知己。</a:t>
            </a:r>
            <a:endParaRPr lang="zh-CN" altLang="en-US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一个空明的人才能看见这样的月色。</a:t>
            </a:r>
            <a:endParaRPr lang="zh-CN" altLang="en-US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一个空明的人才能悟到人生的真谛。</a:t>
            </a:r>
            <a:endParaRPr lang="en-US" altLang="zh-CN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12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9817" y="1645383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7171" y="5107285"/>
            <a:ext cx="1609725" cy="2200275"/>
          </a:xfrm>
          <a:prstGeom prst="rect">
            <a:avLst/>
          </a:prstGeom>
        </p:spPr>
      </p:pic>
      <p:sp>
        <p:nvSpPr>
          <p:cNvPr id="24" name="文本框 23">
            <a:hlinkClick r:id="rId1" action="ppaction://hlinksldjump"/>
          </p:cNvPr>
          <p:cNvSpPr txBox="1"/>
          <p:nvPr/>
        </p:nvSpPr>
        <p:spPr>
          <a:xfrm>
            <a:off x="9704102" y="5607257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隶书" panose="02010800040101010101" pitchFamily="2" charset="-122"/>
              <a:ea typeface="华文隶书" panose="0201080004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0933" y="1354667"/>
            <a:ext cx="10301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余至黄州二年，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日以困匮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，故人马正卿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哀余乏食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，为于郡中请故营地数十亩，使得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躬耕其中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。地既久荒为茨棘瓦砾之场，而岁又大旱，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垦辟之劳，筋力殆尽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。释耒而叹，乃作是诗，自愍其勤，庶几来岁之入以忘其劳焉。                  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——《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东坡八首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序（元丰四年）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4208" y="5062538"/>
            <a:ext cx="1609725" cy="2200275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9521139" y="5562510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隶书" panose="02010800040101010101" pitchFamily="2" charset="-122"/>
              <a:ea typeface="华文隶书" panose="0201080004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6895" y="1927920"/>
            <a:ext cx="94642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临皋亭下八十数步，便是大江，其半是峨眉雪水，吾饮食沐浴皆取焉，何必归乡哉！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江山风月，本无常主，闲者便是主人。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闻范子丰新第园池，与此孰胜？所不如者，上无两税及助役钱耳。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                                                    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    ——《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临皋闲题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2"/>
          <p:cNvSpPr txBox="1">
            <a:spLocks noChangeArrowheads="1"/>
          </p:cNvSpPr>
          <p:nvPr/>
        </p:nvSpPr>
        <p:spPr>
          <a:xfrm>
            <a:off x="1141603" y="1340058"/>
            <a:ext cx="91256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庭下如积水空明，水中藻、荇交横，盖竹柏影也。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pic>
        <p:nvPicPr>
          <p:cNvPr id="25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"/>
          <p:cNvSpPr txBox="1">
            <a:spLocks noChangeArrowheads="1"/>
          </p:cNvSpPr>
          <p:nvPr/>
        </p:nvSpPr>
        <p:spPr>
          <a:xfrm>
            <a:off x="1109648" y="1337458"/>
            <a:ext cx="91256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庭下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如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积水空明，水中藻、荇交横，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盖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竹柏影也。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sp>
        <p:nvSpPr>
          <p:cNvPr id="28" name="TextBox 1"/>
          <p:cNvSpPr txBox="1"/>
          <p:nvPr/>
        </p:nvSpPr>
        <p:spPr>
          <a:xfrm>
            <a:off x="355412" y="4856222"/>
            <a:ext cx="9616732" cy="1323439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庭院中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(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月光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)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像水一样清明澄澈，水中藻、荇交错纵横，原来是竹柏的影子啊。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9" name="TextBox 5"/>
          <p:cNvSpPr txBox="1"/>
          <p:nvPr/>
        </p:nvSpPr>
        <p:spPr>
          <a:xfrm>
            <a:off x="1659776" y="236074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赏“夜游之</a:t>
            </a: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景</a:t>
            </a: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”</a:t>
            </a:r>
            <a:endParaRPr kumimoji="0" lang="zh-CN" altLang="en-US" sz="7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141603" y="3095540"/>
            <a:ext cx="91256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j-cs"/>
              </a:rPr>
              <a:t>庭下积水空明，水中藻、荇交横，竹柏影也。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j-cs"/>
            </a:endParaRPr>
          </a:p>
        </p:txBody>
      </p:sp>
      <p:pic>
        <p:nvPicPr>
          <p:cNvPr id="18" name="图片 1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201" y="91525"/>
            <a:ext cx="1609725" cy="220027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31730" y="591497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隶书" panose="02010800040101010101" pitchFamily="2" charset="-122"/>
              <a:ea typeface="华文隶书" panose="0201080004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8" grpId="0" animBg="1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35466" y="1507067"/>
            <a:ext cx="106426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试笔自书（又名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在儋耳书①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》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，写于苏轼谪居海南时期）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细黑" panose="02010600040101010101" charset="-122"/>
              <a:ea typeface="幼圆" panose="020105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苏轼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细黑" panose="02010600040101010101" charset="-122"/>
              <a:ea typeface="幼圆" panose="020105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吾始至南海，环视天水无际，凄然伤之曰：”何时得出此岛耶？“已而思之：天地在积水之中，九州在大瀛海中，中国在四海中之中，有生孰不在岛者？覆盆水于地，芥浮于水，蚁附于芥，茫然不知所济。少焉水涸，蚁即径去；见其类，出涕曰：”几不复与子相见。“岂知俯仰之间，有方轨②八达之路乎？念此可以一笑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细黑" panose="02010600040101010101" charset="-122"/>
              <a:ea typeface="幼圆" panose="02010509060101010101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 panose="02010600040101010101" charset="-122"/>
                <a:ea typeface="幼圆" panose="02010509060101010101" charset="-122"/>
                <a:cs typeface="+mn-cs"/>
              </a:rPr>
              <a:t>戊寅九月十二日，与客饮薄酒小醉，信笔书此纸。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细黑" panose="02010600040101010101" charset="-122"/>
              <a:ea typeface="幼圆" panose="02010509060101010101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中国风">
      <a:majorFont>
        <a:latin typeface="华文细黑"/>
        <a:ea typeface="方正清刻本悦宋简体"/>
        <a:cs typeface=""/>
      </a:majorFont>
      <a:minorFont>
        <a:latin typeface="华文细黑"/>
        <a:ea typeface="幼圆"/>
        <a:cs typeface="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中国风">
      <a:majorFont>
        <a:latin typeface="华文细黑"/>
        <a:ea typeface="方正清刻本悦宋简体"/>
        <a:cs typeface=""/>
      </a:majorFont>
      <a:minorFont>
        <a:latin typeface="华文细黑"/>
        <a:ea typeface="幼圆"/>
        <a:cs typeface="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中国风">
      <a:majorFont>
        <a:latin typeface="华文细黑"/>
        <a:ea typeface="方正清刻本悦宋简体"/>
        <a:cs typeface=""/>
      </a:majorFont>
      <a:minorFont>
        <a:latin typeface="华文细黑"/>
        <a:ea typeface="幼圆"/>
        <a:cs typeface="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2568</Words>
  <Application>WPS 演示</Application>
  <PresentationFormat>宽屏</PresentationFormat>
  <Paragraphs>178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21</vt:i4>
      </vt:variant>
    </vt:vector>
  </HeadingPairs>
  <TitlesOfParts>
    <vt:vector size="46" baseType="lpstr">
      <vt:lpstr>Arial</vt:lpstr>
      <vt:lpstr>宋体</vt:lpstr>
      <vt:lpstr>Wingdings</vt:lpstr>
      <vt:lpstr>Calibri</vt:lpstr>
      <vt:lpstr>Roboto Regular</vt:lpstr>
      <vt:lpstr>华文细黑</vt:lpstr>
      <vt:lpstr>幼圆</vt:lpstr>
      <vt:lpstr>Times New Roman</vt:lpstr>
      <vt:lpstr>楷体</vt:lpstr>
      <vt:lpstr>华文行楷</vt:lpstr>
      <vt:lpstr>Times New Roman</vt:lpstr>
      <vt:lpstr>楷体_GB2312</vt:lpstr>
      <vt:lpstr>隶书</vt:lpstr>
      <vt:lpstr>Verdana</vt:lpstr>
      <vt:lpstr>黑体</vt:lpstr>
      <vt:lpstr>华文隶书</vt:lpstr>
      <vt:lpstr>微软雅黑</vt:lpstr>
      <vt:lpstr>Arial Unicode MS</vt:lpstr>
      <vt:lpstr>Segoe Print</vt:lpstr>
      <vt:lpstr>等线</vt:lpstr>
      <vt:lpstr>新宋体</vt:lpstr>
      <vt:lpstr>回顾</vt:lpstr>
      <vt:lpstr>自定义设计方案</vt:lpstr>
      <vt:lpstr>1_回顾</vt:lpstr>
      <vt:lpstr>2_回顾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中国风古风类</dc:title>
  <dc:creator>admin</dc:creator>
  <cp:keywords>RP</cp:keywords>
  <dc:description>RP</dc:description>
  <dc:subject>RP</dc:subject>
  <cp:category>RP</cp:category>
  <cp:lastModifiedBy>577570579</cp:lastModifiedBy>
  <cp:revision>254</cp:revision>
  <dcterms:created xsi:type="dcterms:W3CDTF">2015-11-23T01:47:00Z</dcterms:created>
  <dcterms:modified xsi:type="dcterms:W3CDTF">2020-09-27T07:53:53Z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