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48" r:id="rId1"/>
  </p:sldMasterIdLst>
  <p:notesMasterIdLst>
    <p:notesMasterId r:id="rId2"/>
  </p:notesMasterIdLst>
  <p:sldIdLst>
    <p:sldId id="367" r:id="rId3"/>
    <p:sldId id="618" r:id="rId4"/>
    <p:sldId id="619" r:id="rId5"/>
    <p:sldId id="479" r:id="rId6"/>
    <p:sldId id="524" r:id="rId7"/>
    <p:sldId id="478" r:id="rId8"/>
    <p:sldId id="525" r:id="rId9"/>
    <p:sldId id="480" r:id="rId10"/>
    <p:sldId id="545" r:id="rId11"/>
    <p:sldId id="620" r:id="rId12"/>
    <p:sldId id="597" r:id="rId13"/>
    <p:sldId id="476" r:id="rId14"/>
    <p:sldId id="487" r:id="rId15"/>
    <p:sldId id="546" r:id="rId16"/>
    <p:sldId id="548" r:id="rId17"/>
    <p:sldId id="547" r:id="rId18"/>
    <p:sldId id="549" r:id="rId19"/>
    <p:sldId id="490" r:id="rId20"/>
    <p:sldId id="598" r:id="rId21"/>
    <p:sldId id="599" r:id="rId22"/>
    <p:sldId id="600" r:id="rId23"/>
    <p:sldId id="601" r:id="rId24"/>
    <p:sldId id="602" r:id="rId25"/>
    <p:sldId id="648" r:id="rId26"/>
    <p:sldId id="550" r:id="rId27"/>
    <p:sldId id="551" r:id="rId28"/>
    <p:sldId id="553" r:id="rId29"/>
    <p:sldId id="515" r:id="rId30"/>
    <p:sldId id="603" r:id="rId31"/>
    <p:sldId id="604" r:id="rId32"/>
    <p:sldId id="516" r:id="rId33"/>
    <p:sldId id="517" r:id="rId34"/>
    <p:sldId id="649" r:id="rId35"/>
    <p:sldId id="650" r:id="rId36"/>
  </p:sldIdLst>
  <p:sldSz cx="12192000" cy="6858000"/>
  <p:notesSz cx="6858000" cy="9144000"/>
  <p:custDataLst>
    <p:tags r:id="rId3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04" d="100"/>
          <a:sy n="104" d="100"/>
        </p:scale>
        <p:origin x="732" y="108"/>
      </p:cViewPr>
      <p:guideLst/>
    </p:cSldViewPr>
  </p:slideViewPr>
  <p:notesTextViewPr>
    <p:cViewPr>
      <p:scale>
        <a:sx n="1" d="1"/>
        <a:sy n="1" d="1"/>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 Type="http://schemas.openxmlformats.org/officeDocument/2006/relationships/slide" Target="slides/slide1.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tags" Target="tags/tag2.xml" /><Relationship Id="rId38" Type="http://schemas.openxmlformats.org/officeDocument/2006/relationships/presProps" Target="presProps.xml" /><Relationship Id="rId39" Type="http://schemas.openxmlformats.org/officeDocument/2006/relationships/viewProps" Target="viewProps.xml" /><Relationship Id="rId4" Type="http://schemas.openxmlformats.org/officeDocument/2006/relationships/slide" Target="slides/slide2.xml" /><Relationship Id="rId40" Type="http://schemas.openxmlformats.org/officeDocument/2006/relationships/theme" Target="theme/theme1.xml" /><Relationship Id="rId41" Type="http://schemas.openxmlformats.org/officeDocument/2006/relationships/tableStyles" Target="tableStyles.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2.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3.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5.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6.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8.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12.xml" /><Relationship Id="rId2" Type="http://schemas.openxmlformats.org/officeDocument/2006/relationships/notesMaster" Target="../notesMasters/notesMaster1.xml" /></Relationships>
</file>

<file path=ppt/notesSlides/_rels/notesSlide12.xml.rels>&#65279;<?xml version="1.0" encoding="utf-8" standalone="yes"?><Relationships xmlns="http://schemas.openxmlformats.org/package/2006/relationships"><Relationship Id="rId1" Type="http://schemas.openxmlformats.org/officeDocument/2006/relationships/slide" Target="../slides/slide13.xml" /><Relationship Id="rId2" Type="http://schemas.openxmlformats.org/officeDocument/2006/relationships/notesMaster" Target="../notesMasters/notesMaster1.xml" /></Relationships>
</file>

<file path=ppt/notesSlides/_rels/notesSlide13.xml.rels>&#65279;<?xml version="1.0" encoding="utf-8" standalone="yes"?><Relationships xmlns="http://schemas.openxmlformats.org/package/2006/relationships"><Relationship Id="rId1" Type="http://schemas.openxmlformats.org/officeDocument/2006/relationships/slide" Target="../slides/slide14.xml" /><Relationship Id="rId2" Type="http://schemas.openxmlformats.org/officeDocument/2006/relationships/notesMaster" Target="../notesMasters/notesMaster1.xml" /></Relationships>
</file>

<file path=ppt/notesSlides/_rels/notesSlide14.xml.rels>&#65279;<?xml version="1.0" encoding="utf-8" standalone="yes"?><Relationships xmlns="http://schemas.openxmlformats.org/package/2006/relationships"><Relationship Id="rId1" Type="http://schemas.openxmlformats.org/officeDocument/2006/relationships/slide" Target="../slides/slide15.xml" /><Relationship Id="rId2" Type="http://schemas.openxmlformats.org/officeDocument/2006/relationships/notesMaster" Target="../notesMasters/notesMaster1.xml" /></Relationships>
</file>

<file path=ppt/notesSlides/_rels/notesSlide15.xml.rels>&#65279;<?xml version="1.0" encoding="utf-8" standalone="yes"?><Relationships xmlns="http://schemas.openxmlformats.org/package/2006/relationships"><Relationship Id="rId1" Type="http://schemas.openxmlformats.org/officeDocument/2006/relationships/slide" Target="../slides/slide16.xml" /><Relationship Id="rId2" Type="http://schemas.openxmlformats.org/officeDocument/2006/relationships/notesMaster" Target="../notesMasters/notesMaster1.xml" /></Relationships>
</file>

<file path=ppt/notesSlides/_rels/notesSlide16.xml.rels>&#65279;<?xml version="1.0" encoding="utf-8" standalone="yes"?><Relationships xmlns="http://schemas.openxmlformats.org/package/2006/relationships"><Relationship Id="rId1" Type="http://schemas.openxmlformats.org/officeDocument/2006/relationships/slide" Target="../slides/slide17.xml" /><Relationship Id="rId2" Type="http://schemas.openxmlformats.org/officeDocument/2006/relationships/notesMaster" Target="../notesMasters/notesMaster1.xml" /></Relationships>
</file>

<file path=ppt/notesSlides/_rels/notesSlide17.xml.rels>&#65279;<?xml version="1.0" encoding="utf-8" standalone="yes"?><Relationships xmlns="http://schemas.openxmlformats.org/package/2006/relationships"><Relationship Id="rId1" Type="http://schemas.openxmlformats.org/officeDocument/2006/relationships/slide" Target="../slides/slide18.xml" /><Relationship Id="rId2" Type="http://schemas.openxmlformats.org/officeDocument/2006/relationships/notesMaster" Target="../notesMasters/notesMaster1.xml" /></Relationships>
</file>

<file path=ppt/notesSlides/_rels/notesSlide18.xml.rels>&#65279;<?xml version="1.0" encoding="utf-8" standalone="yes"?><Relationships xmlns="http://schemas.openxmlformats.org/package/2006/relationships"><Relationship Id="rId1" Type="http://schemas.openxmlformats.org/officeDocument/2006/relationships/slide" Target="../slides/slide19.xml" /><Relationship Id="rId2" Type="http://schemas.openxmlformats.org/officeDocument/2006/relationships/notesMaster" Target="../notesMasters/notesMaster1.xml" /></Relationships>
</file>

<file path=ppt/notesSlides/_rels/notesSlide19.xml.rels>&#65279;<?xml version="1.0" encoding="utf-8" standalone="yes"?><Relationships xmlns="http://schemas.openxmlformats.org/package/2006/relationships"><Relationship Id="rId1" Type="http://schemas.openxmlformats.org/officeDocument/2006/relationships/slide" Target="../slides/slide20.xml" /><Relationship Id="rId2" Type="http://schemas.openxmlformats.org/officeDocument/2006/relationships/notesMaster" Target="../notesMasters/notesMaster1.xml" /></Relationships>
</file>

<file path=ppt/notesSlides/_rels/notesSlide20.xml.rels>&#65279;<?xml version="1.0" encoding="utf-8" standalone="yes"?><Relationships xmlns="http://schemas.openxmlformats.org/package/2006/relationships"><Relationship Id="rId1" Type="http://schemas.openxmlformats.org/officeDocument/2006/relationships/slide" Target="../slides/slide21.xml" /><Relationship Id="rId2" Type="http://schemas.openxmlformats.org/officeDocument/2006/relationships/notesMaster" Target="../notesMasters/notesMaster1.xml" /></Relationships>
</file>

<file path=ppt/notesSlides/_rels/notesSlide21.xml.rels>&#65279;<?xml version="1.0" encoding="utf-8" standalone="yes"?><Relationships xmlns="http://schemas.openxmlformats.org/package/2006/relationships"><Relationship Id="rId1" Type="http://schemas.openxmlformats.org/officeDocument/2006/relationships/slide" Target="../slides/slide22.xml" /><Relationship Id="rId2" Type="http://schemas.openxmlformats.org/officeDocument/2006/relationships/notesMaster" Target="../notesMasters/notesMaster1.xml" /></Relationships>
</file>

<file path=ppt/notesSlides/_rels/notesSlide22.xml.rels>&#65279;<?xml version="1.0" encoding="utf-8" standalone="yes"?><Relationships xmlns="http://schemas.openxmlformats.org/package/2006/relationships"><Relationship Id="rId1" Type="http://schemas.openxmlformats.org/officeDocument/2006/relationships/slide" Target="../slides/slide23.xml" /><Relationship Id="rId2" Type="http://schemas.openxmlformats.org/officeDocument/2006/relationships/notesMaster" Target="../notesMasters/notesMaster1.xml" /></Relationships>
</file>

<file path=ppt/notesSlides/_rels/notesSlide23.xml.rels>&#65279;<?xml version="1.0" encoding="utf-8" standalone="yes"?><Relationships xmlns="http://schemas.openxmlformats.org/package/2006/relationships"><Relationship Id="rId1" Type="http://schemas.openxmlformats.org/officeDocument/2006/relationships/slide" Target="../slides/slide24.xml" /><Relationship Id="rId2" Type="http://schemas.openxmlformats.org/officeDocument/2006/relationships/notesMaster" Target="../notesMasters/notesMaster1.xml" /></Relationships>
</file>

<file path=ppt/notesSlides/_rels/notesSlide24.xml.rels>&#65279;<?xml version="1.0" encoding="utf-8" standalone="yes"?><Relationships xmlns="http://schemas.openxmlformats.org/package/2006/relationships"><Relationship Id="rId1" Type="http://schemas.openxmlformats.org/officeDocument/2006/relationships/slide" Target="../slides/slide25.xml" /><Relationship Id="rId2" Type="http://schemas.openxmlformats.org/officeDocument/2006/relationships/notesMaster" Target="../notesMasters/notesMaster1.xml" /></Relationships>
</file>

<file path=ppt/notesSlides/_rels/notesSlide25.xml.rels>&#65279;<?xml version="1.0" encoding="utf-8" standalone="yes"?><Relationships xmlns="http://schemas.openxmlformats.org/package/2006/relationships"><Relationship Id="rId1" Type="http://schemas.openxmlformats.org/officeDocument/2006/relationships/slide" Target="../slides/slide26.xml" /><Relationship Id="rId2" Type="http://schemas.openxmlformats.org/officeDocument/2006/relationships/notesMaster" Target="../notesMasters/notesMaster1.xml" /></Relationships>
</file>

<file path=ppt/notesSlides/_rels/notesSlide26.xml.rels>&#65279;<?xml version="1.0" encoding="utf-8" standalone="yes"?><Relationships xmlns="http://schemas.openxmlformats.org/package/2006/relationships"><Relationship Id="rId1" Type="http://schemas.openxmlformats.org/officeDocument/2006/relationships/slide" Target="../slides/slide27.xml" /><Relationship Id="rId2" Type="http://schemas.openxmlformats.org/officeDocument/2006/relationships/notesMaster" Target="../notesMasters/notesMaster1.xml" /></Relationships>
</file>

<file path=ppt/notesSlides/_rels/notesSlide27.xml.rels>&#65279;<?xml version="1.0" encoding="utf-8" standalone="yes"?><Relationships xmlns="http://schemas.openxmlformats.org/package/2006/relationships"><Relationship Id="rId1" Type="http://schemas.openxmlformats.org/officeDocument/2006/relationships/slide" Target="../slides/slide28.xml" /><Relationship Id="rId2" Type="http://schemas.openxmlformats.org/officeDocument/2006/relationships/notesMaster" Target="../notesMasters/notesMaster1.xml" /></Relationships>
</file>

<file path=ppt/notesSlides/_rels/notesSlide28.xml.rels>&#65279;<?xml version="1.0" encoding="utf-8" standalone="yes"?><Relationships xmlns="http://schemas.openxmlformats.org/package/2006/relationships"><Relationship Id="rId1" Type="http://schemas.openxmlformats.org/officeDocument/2006/relationships/slide" Target="../slides/slide29.xml" /><Relationship Id="rId2" Type="http://schemas.openxmlformats.org/officeDocument/2006/relationships/notesMaster" Target="../notesMasters/notesMaster1.xml" /></Relationships>
</file>

<file path=ppt/notesSlides/_rels/notesSlide29.xml.rels>&#65279;<?xml version="1.0" encoding="utf-8" standalone="yes"?><Relationships xmlns="http://schemas.openxmlformats.org/package/2006/relationships"><Relationship Id="rId1" Type="http://schemas.openxmlformats.org/officeDocument/2006/relationships/slide" Target="../slides/slide30.xml" /><Relationship Id="rId2" Type="http://schemas.openxmlformats.org/officeDocument/2006/relationships/notesMaster" Target="../notesMasters/notesMaster1.xml" /></Relationships>
</file>

<file path=ppt/notesSlides/_rels/notesSlide30.xml.rels>&#65279;<?xml version="1.0" encoding="utf-8" standalone="yes"?><Relationships xmlns="http://schemas.openxmlformats.org/package/2006/relationships"><Relationship Id="rId1" Type="http://schemas.openxmlformats.org/officeDocument/2006/relationships/slide" Target="../slides/slide31.xml" /><Relationship Id="rId2" Type="http://schemas.openxmlformats.org/officeDocument/2006/relationships/notesMaster" Target="../notesMasters/notesMaster1.xml" /></Relationships>
</file>

<file path=ppt/notesSlides/_rels/notesSlide31.xml.rels>&#65279;<?xml version="1.0" encoding="utf-8" standalone="yes"?><Relationships xmlns="http://schemas.openxmlformats.org/package/2006/relationships"><Relationship Id="rId1" Type="http://schemas.openxmlformats.org/officeDocument/2006/relationships/slide" Target="../slides/slide32.xml" /><Relationship Id="rId2" Type="http://schemas.openxmlformats.org/officeDocument/2006/relationships/notesMaster" Target="../notesMasters/notesMaster1.xml" /></Relationships>
</file>

<file path=ppt/notesSlides/_rels/notesSlide32.xml.rels>&#65279;<?xml version="1.0" encoding="utf-8" standalone="yes"?><Relationships xmlns="http://schemas.openxmlformats.org/package/2006/relationships"><Relationship Id="rId1" Type="http://schemas.openxmlformats.org/officeDocument/2006/relationships/slide" Target="../slides/slide33.xml" /><Relationship Id="rId2" Type="http://schemas.openxmlformats.org/officeDocument/2006/relationships/notesMaster" Target="../notesMasters/notesMaster1.xml" /></Relationships>
</file>

<file path=ppt/notesSlides/_rels/notesSlide33.xml.rels>&#65279;<?xml version="1.0" encoding="utf-8" standalone="yes"?><Relationships xmlns="http://schemas.openxmlformats.org/package/2006/relationships"><Relationship Id="rId1" Type="http://schemas.openxmlformats.org/officeDocument/2006/relationships/slide" Target="../slides/slide34.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203152-9403-460D-AF64-A1ED637F6C06}" type="slidenum">
              <a:rPr lang="zh-CN" altLang="en-US" smtClean="0"/>
              <a:t>2</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203152-9403-460D-AF64-A1ED637F6C06}" type="slidenum">
              <a:rPr lang="zh-CN" altLang="en-US" smtClean="0"/>
              <a:t>3</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203152-9403-460D-AF64-A1ED637F6C06}" type="slidenum">
              <a:rPr lang="zh-CN" altLang="en-US" smtClean="0"/>
              <a:t>4</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203152-9403-460D-AF64-A1ED637F6C06}" type="slidenum">
              <a:rPr lang="zh-CN" altLang="en-US" smtClean="0"/>
              <a:t>5</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203152-9403-460D-AF64-A1ED637F6C06}" type="slidenum">
              <a:rPr lang="zh-CN" altLang="en-US" smtClean="0"/>
              <a:t>6</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203152-9403-460D-AF64-A1ED637F6C06}" type="slidenum">
              <a:rPr lang="zh-CN" altLang="en-US" smtClean="0"/>
              <a:t>7</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203152-9403-460D-AF64-A1ED637F6C06}" type="slidenum">
              <a:rPr lang="zh-CN" altLang="en-US" smtClean="0"/>
              <a:t>8</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203152-9403-460D-AF64-A1ED637F6C06}" type="slidenum">
              <a:rPr lang="zh-CN" altLang="en-US" smtClean="0"/>
              <a:t>9</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203152-9403-460D-AF64-A1ED637F6C06}" type="slidenum">
              <a:rPr lang="zh-CN" altLang="en-US" smtClean="0"/>
              <a:t>10</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203152-9403-460D-AF64-A1ED637F6C06}" type="slidenum">
              <a:rPr lang="zh-CN" altLang="en-US" smtClean="0"/>
              <a:t>11</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203152-9403-460D-AF64-A1ED637F6C06}" type="slidenum">
              <a:rPr lang="zh-CN" altLang="en-US" smtClean="0"/>
              <a:t>12</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203152-9403-460D-AF64-A1ED637F6C06}" type="slidenum">
              <a:rPr lang="zh-CN" altLang="en-US" smtClean="0"/>
              <a:t>13</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203152-9403-460D-AF64-A1ED637F6C06}" type="slidenum">
              <a:rPr lang="zh-CN" altLang="en-US" smtClean="0"/>
              <a:t>14</a:t>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203152-9403-460D-AF64-A1ED637F6C06}" type="slidenum">
              <a:rPr lang="zh-CN" altLang="en-US" smtClean="0"/>
              <a:t>15</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203152-9403-460D-AF64-A1ED637F6C06}" type="slidenum">
              <a:rPr lang="zh-CN" altLang="en-US" smtClean="0"/>
              <a:t>16</a:t>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203152-9403-460D-AF64-A1ED637F6C06}" type="slidenum">
              <a:rPr lang="zh-CN" altLang="en-US" smtClean="0"/>
              <a:t>17</a:t>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203152-9403-460D-AF64-A1ED637F6C06}" type="slidenum">
              <a:rPr lang="zh-CN" altLang="en-US" smtClean="0"/>
              <a:t>18</a:t>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203152-9403-460D-AF64-A1ED637F6C06}" type="slidenum">
              <a:rPr lang="zh-CN" altLang="en-US" smtClean="0"/>
              <a:t>19</a:t>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203152-9403-460D-AF64-A1ED637F6C06}" type="slidenum">
              <a:rPr lang="zh-CN" altLang="en-US" smtClean="0"/>
              <a:t>20</a:t>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203152-9403-460D-AF64-A1ED637F6C06}" type="slidenum">
              <a:rPr lang="zh-CN" altLang="en-US" smtClean="0"/>
              <a:t>21</a:t>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203152-9403-460D-AF64-A1ED637F6C06}" type="slidenum">
              <a:rPr lang="zh-CN" altLang="en-US" smtClean="0"/>
              <a:t>22</a:t>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203152-9403-460D-AF64-A1ED637F6C06}" type="slidenum">
              <a:rPr lang="zh-CN" altLang="en-US" smtClean="0"/>
              <a:t>23</a:t>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203152-9403-460D-AF64-A1ED637F6C06}" type="slidenum">
              <a:rPr lang="zh-CN" altLang="en-US" smtClean="0"/>
              <a:t>24</a:t>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203152-9403-460D-AF64-A1ED637F6C06}" type="slidenum">
              <a:rPr lang="zh-CN" altLang="en-US" smtClean="0"/>
              <a:t>25</a:t>
            </a:fld>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203152-9403-460D-AF64-A1ED637F6C06}" type="slidenum">
              <a:rPr lang="zh-CN" altLang="en-US" smtClean="0"/>
              <a:t>26</a:t>
            </a:fld>
            <a:endParaRPr lang="zh-CN"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203152-9403-460D-AF64-A1ED637F6C06}" type="slidenum">
              <a:rPr lang="zh-CN" altLang="en-US" smtClean="0"/>
              <a:t>27</a:t>
            </a:fld>
            <a:endParaRPr lang="zh-CN"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203152-9403-460D-AF64-A1ED637F6C06}" type="slidenum">
              <a:rPr lang="zh-CN" altLang="en-US" smtClean="0"/>
              <a:t>28</a:t>
            </a:fld>
            <a:endParaRPr lang="zh-CN"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203152-9403-460D-AF64-A1ED637F6C06}" type="slidenum">
              <a:rPr lang="zh-CN" altLang="en-US" smtClean="0"/>
              <a:t>29</a:t>
            </a:fld>
            <a:endParaRPr lang="zh-CN"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203152-9403-460D-AF64-A1ED637F6C06}" type="slidenum">
              <a:rPr lang="zh-CN" altLang="en-US" smtClean="0"/>
              <a:t>30</a:t>
            </a:fld>
            <a:endParaRPr lang="zh-CN"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203152-9403-460D-AF64-A1ED637F6C06}" type="slidenum">
              <a:rPr lang="zh-CN" altLang="en-US" smtClean="0"/>
              <a:t>31</a:t>
            </a:fld>
            <a:endParaRPr lang="zh-CN"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203152-9403-460D-AF64-A1ED637F6C06}" type="slidenum">
              <a:rPr lang="zh-CN" altLang="en-US" smtClean="0"/>
              <a:t>32</a:t>
            </a:fld>
            <a:endParaRPr lang="zh-CN"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203152-9403-460D-AF64-A1ED637F6C06}" type="slidenum">
              <a:rPr lang="zh-CN" altLang="en-US" smtClean="0"/>
              <a:t>33</a:t>
            </a:fld>
            <a:endParaRPr lang="zh-CN"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203152-9403-460D-AF64-A1ED637F6C06}" type="slidenum">
              <a:rPr lang="zh-CN" altLang="en-US" smtClean="0"/>
              <a:t>34</a:t>
            </a:fld>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914400" y="2130425"/>
            <a:ext cx="10363200" cy="1470025"/>
          </a:xfr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lgn="r" eaLnBrk="1" fontAlgn="base" hangingPunct="1"/>
            <a:fld id="{9A0DB2DC-4C9A-4742-B13C-FB6460FD3503}" type="slidenum">
              <a:rPr lang="en-US" altLang="zh-CN" sz="1400" strike="noStrike" noProof="1">
                <a:latin typeface="Arial" panose="020b0604020202020204" pitchFamily="34" charset="0"/>
                <a:ea typeface="宋体" panose="02010600030101010101" pitchFamily="2" charset="-122"/>
                <a:cs typeface="+mn-ea"/>
              </a:rPr>
              <a:t/>
            </a:fld>
            <a:endParaRPr lang="en-US" altLang="zh-CN" sz="1400" strike="noStrike" noProof="1"/>
          </a:p>
        </p:txBody>
      </p:sp>
    </p:spTree>
  </p:cSld>
  <p:clrMapOvr>
    <a:masterClrMapping/>
  </p:clrMapOvr>
  <p:transition spd="slow">
    <p:wheel spokes="8"/>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lgn="r" eaLnBrk="1" fontAlgn="base" hangingPunct="1"/>
            <a:fld id="{9A0DB2DC-4C9A-4742-B13C-FB6460FD3503}" type="slidenum">
              <a:rPr lang="en-US" altLang="zh-CN" sz="1400" strike="noStrike" noProof="1">
                <a:latin typeface="Arial" panose="020b0604020202020204" pitchFamily="34" charset="0"/>
                <a:ea typeface="宋体" panose="02010600030101010101" pitchFamily="2" charset="-122"/>
                <a:cs typeface="+mn-ea"/>
              </a:rPr>
              <a:t/>
            </a:fld>
            <a:endParaRPr lang="en-US" altLang="zh-CN" sz="1400" strike="noStrike" noProof="1"/>
          </a:p>
        </p:txBody>
      </p:sp>
    </p:spTree>
  </p:cSld>
  <p:clrMapOvr>
    <a:masterClrMapping/>
  </p:clrMapOvr>
  <p:transition spd="slow">
    <p:wheel spokes="8"/>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963084" y="4406900"/>
            <a:ext cx="10363200" cy="1362075"/>
          </a:xfr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lgn="r" eaLnBrk="1" fontAlgn="base" hangingPunct="1"/>
            <a:fld id="{9A0DB2DC-4C9A-4742-B13C-FB6460FD3503}" type="slidenum">
              <a:rPr lang="en-US" altLang="zh-CN" sz="1400" strike="noStrike" noProof="1">
                <a:latin typeface="Arial" panose="020b0604020202020204" pitchFamily="34" charset="0"/>
                <a:ea typeface="宋体" panose="02010600030101010101" pitchFamily="2" charset="-122"/>
                <a:cs typeface="+mn-ea"/>
              </a:rPr>
              <a:t/>
            </a:fld>
            <a:endParaRPr lang="en-US" altLang="zh-CN" sz="1400" strike="noStrike" noProof="1"/>
          </a:p>
        </p:txBody>
      </p:sp>
    </p:spTree>
  </p:cSld>
  <p:clrMapOvr>
    <a:masterClrMapping/>
  </p:clrMapOvr>
  <p:transition spd="slow">
    <p:wheel spokes="8"/>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609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6197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algn="r" eaLnBrk="1" fontAlgn="base" hangingPunct="1"/>
            <a:fld id="{9A0DB2DC-4C9A-4742-B13C-FB6460FD3503}" type="slidenum">
              <a:rPr lang="en-US" altLang="zh-CN" sz="1400" strike="noStrike" noProof="1">
                <a:latin typeface="Arial" panose="020b0604020202020204" pitchFamily="34" charset="0"/>
                <a:ea typeface="宋体" panose="02010600030101010101" pitchFamily="2" charset="-122"/>
                <a:cs typeface="+mn-ea"/>
              </a:rPr>
              <a:t/>
            </a:fld>
            <a:endParaRPr lang="en-US" altLang="zh-CN" sz="1400" strike="noStrike" noProof="1"/>
          </a:p>
        </p:txBody>
      </p:sp>
    </p:spTree>
  </p:cSld>
  <p:clrMapOvr>
    <a:masterClrMapping/>
  </p:clrMapOvr>
  <p:transition spd="slow">
    <p:wheel spokes="8"/>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6193367"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6193367"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lstStyle/>
          <a:p>
            <a:pPr lvl="0" algn="r" eaLnBrk="1" fontAlgn="base" hangingPunct="1"/>
            <a:fld id="{9A0DB2DC-4C9A-4742-B13C-FB6460FD3503}" type="slidenum">
              <a:rPr lang="en-US" altLang="zh-CN" sz="1400" strike="noStrike" noProof="1">
                <a:latin typeface="Arial" panose="020b0604020202020204" pitchFamily="34" charset="0"/>
                <a:ea typeface="宋体" panose="02010600030101010101" pitchFamily="2" charset="-122"/>
                <a:cs typeface="+mn-ea"/>
              </a:rPr>
              <a:t/>
            </a:fld>
            <a:endParaRPr lang="en-US" altLang="zh-CN" sz="1400" strike="noStrike" noProof="1"/>
          </a:p>
        </p:txBody>
      </p:sp>
    </p:spTree>
  </p:cSld>
  <p:clrMapOvr>
    <a:masterClrMapping/>
  </p:clrMapOvr>
  <p:transition spd="slow">
    <p:wheel spokes="8"/>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lvl="0" algn="r" eaLnBrk="1" fontAlgn="base" hangingPunct="1"/>
            <a:fld id="{9A0DB2DC-4C9A-4742-B13C-FB6460FD3503}" type="slidenum">
              <a:rPr lang="en-US" altLang="zh-CN" sz="1400" strike="noStrike" noProof="1">
                <a:latin typeface="Arial" panose="020b0604020202020204" pitchFamily="34" charset="0"/>
                <a:ea typeface="宋体" panose="02010600030101010101" pitchFamily="2" charset="-122"/>
                <a:cs typeface="+mn-ea"/>
              </a:rPr>
              <a:t/>
            </a:fld>
            <a:endParaRPr lang="en-US" altLang="zh-CN" sz="1400" strike="noStrike" noProof="1"/>
          </a:p>
        </p:txBody>
      </p:sp>
    </p:spTree>
  </p:cSld>
  <p:clrMapOvr>
    <a:masterClrMapping/>
  </p:clrMapOvr>
  <p:transition spd="slow">
    <p:wheel spokes="8"/>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lvl="0" algn="r" eaLnBrk="1" fontAlgn="base" hangingPunct="1"/>
            <a:fld id="{9A0DB2DC-4C9A-4742-B13C-FB6460FD3503}" type="slidenum">
              <a:rPr lang="en-US" altLang="zh-CN" sz="1400" strike="noStrike" noProof="1">
                <a:latin typeface="Arial" panose="020b0604020202020204" pitchFamily="34" charset="0"/>
                <a:ea typeface="宋体" panose="02010600030101010101" pitchFamily="2" charset="-122"/>
                <a:cs typeface="+mn-ea"/>
              </a:rPr>
              <a:t/>
            </a:fld>
            <a:endParaRPr lang="en-US" altLang="zh-CN" sz="1400" strike="noStrike" noProof="1"/>
          </a:p>
        </p:txBody>
      </p:sp>
    </p:spTree>
  </p:cSld>
  <p:clrMapOvr>
    <a:masterClrMapping/>
  </p:clrMapOvr>
  <p:transition spd="slow">
    <p:wheel spokes="8"/>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609600" y="273050"/>
            <a:ext cx="4011084" cy="1162050"/>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766733" y="273050"/>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09600" y="1435100"/>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algn="r" eaLnBrk="1" fontAlgn="base" hangingPunct="1"/>
            <a:fld id="{9A0DB2DC-4C9A-4742-B13C-FB6460FD3503}" type="slidenum">
              <a:rPr lang="en-US" altLang="zh-CN" sz="1400" strike="noStrike" noProof="1">
                <a:latin typeface="Arial" panose="020b0604020202020204" pitchFamily="34" charset="0"/>
                <a:ea typeface="宋体" panose="02010600030101010101" pitchFamily="2" charset="-122"/>
                <a:cs typeface="+mn-ea"/>
              </a:rPr>
              <a:t/>
            </a:fld>
            <a:endParaRPr lang="en-US" altLang="zh-CN" sz="1400" strike="noStrike" noProof="1"/>
          </a:p>
        </p:txBody>
      </p:sp>
    </p:spTree>
  </p:cSld>
  <p:clrMapOvr>
    <a:masterClrMapping/>
  </p:clrMapOvr>
  <p:transition spd="slow">
    <p:wheel spokes="8"/>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2389717" y="612775"/>
            <a:ext cx="73152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algn="r" eaLnBrk="1" fontAlgn="base" hangingPunct="1"/>
            <a:fld id="{9A0DB2DC-4C9A-4742-B13C-FB6460FD3503}" type="slidenum">
              <a:rPr lang="en-US" altLang="zh-CN" sz="1400" strike="noStrike" noProof="1">
                <a:latin typeface="Arial" panose="020b0604020202020204" pitchFamily="34" charset="0"/>
                <a:ea typeface="宋体" panose="02010600030101010101" pitchFamily="2" charset="-122"/>
                <a:cs typeface="+mn-ea"/>
              </a:rPr>
              <a:t/>
            </a:fld>
            <a:endParaRPr lang="en-US" altLang="zh-CN" sz="1400" strike="noStrike" noProof="1"/>
          </a:p>
        </p:txBody>
      </p:sp>
    </p:spTree>
  </p:cSld>
  <p:clrMapOvr>
    <a:masterClrMapping/>
  </p:clrMapOvr>
  <p:transition spd="slow">
    <p:wheel spokes="8"/>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lgn="r" eaLnBrk="1" fontAlgn="base" hangingPunct="1"/>
            <a:fld id="{9A0DB2DC-4C9A-4742-B13C-FB6460FD3503}" type="slidenum">
              <a:rPr lang="en-US" altLang="zh-CN" sz="1400" strike="noStrike" noProof="1">
                <a:latin typeface="Arial" panose="020b0604020202020204" pitchFamily="34" charset="0"/>
                <a:ea typeface="宋体" panose="02010600030101010101" pitchFamily="2" charset="-122"/>
                <a:cs typeface="+mn-ea"/>
              </a:rPr>
              <a:t/>
            </a:fld>
            <a:endParaRPr lang="en-US" altLang="zh-CN" sz="1400" strike="noStrike" noProof="1"/>
          </a:p>
        </p:txBody>
      </p:sp>
    </p:spTree>
  </p:cSld>
  <p:clrMapOvr>
    <a:masterClrMapping/>
  </p:clrMapOvr>
  <p:transition spd="slow">
    <p:wheel spokes="8"/>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8839200" y="274638"/>
            <a:ext cx="2743200" cy="5851525"/>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09600" y="274638"/>
            <a:ext cx="8026400" cy="5851525"/>
          </a:xfr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lgn="r" eaLnBrk="1" fontAlgn="base" hangingPunct="1"/>
            <a:fld id="{9A0DB2DC-4C9A-4742-B13C-FB6460FD3503}" type="slidenum">
              <a:rPr lang="en-US" altLang="zh-CN" sz="1400" strike="noStrike" noProof="1">
                <a:latin typeface="Arial" panose="020b0604020202020204" pitchFamily="34" charset="0"/>
                <a:ea typeface="宋体" panose="02010600030101010101" pitchFamily="2" charset="-122"/>
                <a:cs typeface="+mn-ea"/>
              </a:rPr>
              <a:t/>
            </a:fld>
            <a:endParaRPr lang="en-US" altLang="zh-CN" sz="1400" strike="noStrike" noProof="1"/>
          </a:p>
        </p:txBody>
      </p:sp>
    </p:spTree>
  </p:cSld>
  <p:clrMapOvr>
    <a:masterClrMapping/>
  </p:clrMapOvr>
  <p:transition spd="slow">
    <p:wheel spokes="8"/>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封面">
    <p:spTree>
      <p:nvGrpSpPr>
        <p:cNvPr id="1" name=""/>
        <p:cNvGrpSpPr/>
        <p:nvPr/>
      </p:nvGrpSpPr>
      <p:grpSpPr>
        <a:xfrm>
          <a:off x="0" y="0"/>
          <a:ext cx="0" cy="0"/>
        </a:xfrm>
      </p:grpSpPr>
    </p:spTree>
  </p:cSld>
  <p:clrMapOvr>
    <a:masterClrMapping/>
  </p:clrMapOvr>
  <mc:AlternateContent>
    <mc:Choice xmlns:p14="http://schemas.microsoft.com/office/powerpoint/2010/main" Requires="p14">
      <p:transition spd="med" p14:dur="700">
        <p:fade/>
      </p:transition>
    </mc:Choice>
    <mc:Fallback>
      <p:transition spd="med">
        <p:fade/>
      </p:transition>
    </mc:Fallback>
  </mc:AlternateContent>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gradFill rotWithShape="0">
          <a:gsLst>
            <a:gs pos="0">
              <a:srgbClr val="6A8486">
                <a:alpha val="100000"/>
              </a:srgbClr>
            </a:gs>
            <a:gs pos="50000">
              <a:srgbClr val="9ABEC1">
                <a:alpha val="100000"/>
              </a:srgbClr>
            </a:gs>
            <a:gs pos="100000">
              <a:srgbClr val="B8E3E6">
                <a:alpha val="100000"/>
              </a:srgbClr>
            </a:gs>
          </a:gsLst>
          <a:lin ang="5400000"/>
        </a:gradFill>
        <a:effectLst/>
      </p:bgPr>
    </p:bg>
    <p:spTree>
      <p:nvGrpSpPr>
        <p:cNvPr id="1" name=""/>
        <p:cNvGrpSpPr/>
        <p:nvPr/>
      </p:nvGrpSpPr>
      <p:grpSpPr/>
      <p:sp>
        <p:nvSpPr>
          <p:cNvPr id="1026" name="Rectangle 2"/>
          <p:cNvSpPr>
            <a:spLocks noGrp="1"/>
          </p:cNvSpPr>
          <p:nvPr>
            <p:ph type="title"/>
          </p:nvPr>
        </p:nvSpPr>
        <p:spPr>
          <a:xfrm>
            <a:off x="609600" y="274638"/>
            <a:ext cx="10972800" cy="1143000"/>
          </a:xfrm>
          <a:prstGeom prst="rect">
            <a:avLst/>
          </a:prstGeom>
          <a:noFill/>
          <a:ln w="9525">
            <a:noFill/>
          </a:ln>
        </p:spPr>
        <p:txBody>
          <a:bodyPr anchor="ctr"/>
          <a:lstStyle/>
          <a:p>
            <a:pPr lvl="0"/>
            <a:r>
              <a:rPr lang="zh-CN" altLang="en-US"/>
              <a:t>单击此处编辑母版标题样式</a:t>
            </a:r>
            <a:endParaRPr lang="zh-CN" altLang="en-US"/>
          </a:p>
        </p:txBody>
      </p:sp>
      <p:sp>
        <p:nvSpPr>
          <p:cNvPr id="1027" name="Rectangle 3"/>
          <p:cNvSpPr>
            <a:spLocks noGrp="1"/>
          </p:cNvSpPr>
          <p:nvPr>
            <p:ph type="body" idx="5"/>
          </p:nvPr>
        </p:nvSpPr>
        <p:spPr>
          <a:xfrm>
            <a:off x="609600" y="1600200"/>
            <a:ext cx="10972800" cy="4525963"/>
          </a:xfrm>
          <a:prstGeom prst="rect">
            <a:avLst/>
          </a:prstGeom>
          <a:noFill/>
          <a:ln w="9525">
            <a:noFill/>
          </a:ln>
        </p:spPr>
        <p:txBody>
          <a:bodyPr anchor="t"/>
          <a:lstStyle/>
          <a:p>
            <a:pPr lvl="0" indent="-342900"/>
            <a:r>
              <a:rPr lang="zh-CN" altLang="en-US"/>
              <a:t>单击此处编辑母版文本样式</a:t>
            </a:r>
            <a:endParaRPr lang="zh-CN" altLang="en-US"/>
          </a:p>
          <a:p>
            <a:pPr lvl="1" indent="-285750"/>
            <a:r>
              <a:rPr lang="zh-CN" altLang="en-US"/>
              <a:t>第二级</a:t>
            </a:r>
            <a:endParaRPr lang="zh-CN" altLang="en-US"/>
          </a:p>
          <a:p>
            <a:pPr lvl="2" indent="-228600"/>
            <a:r>
              <a:rPr lang="zh-CN" altLang="en-US"/>
              <a:t>第三级</a:t>
            </a:r>
            <a:endParaRPr lang="zh-CN" altLang="en-US"/>
          </a:p>
          <a:p>
            <a:pPr lvl="3" indent="-228600"/>
            <a:r>
              <a:rPr lang="zh-CN" altLang="en-US"/>
              <a:t>第四级</a:t>
            </a:r>
            <a:endParaRPr lang="zh-CN" altLang="en-US"/>
          </a:p>
          <a:p>
            <a:pPr lvl="4" indent="-228600"/>
            <a:r>
              <a:rPr lang="zh-CN" altLang="en-US"/>
              <a:t>第五级</a:t>
            </a:r>
            <a:endParaRPr lang="zh-CN" altLang="en-US"/>
          </a:p>
        </p:txBody>
      </p:sp>
      <p:sp>
        <p:nvSpPr>
          <p:cNvPr id="23556" name="Rectangle 4"/>
          <p:cNvSpPr>
            <a:spLocks noGrp="1" noChangeArrowheads="1"/>
          </p:cNvSpPr>
          <p:nvPr>
            <p:ph type="dt" sz="half" idx="2"/>
          </p:nvPr>
        </p:nvSpPr>
        <p:spPr bwMode="auto">
          <a:xfrm>
            <a:off x="609600" y="6245225"/>
            <a:ext cx="2844800" cy="476250"/>
          </a:xfrm>
          <a:prstGeom prst="rect">
            <a:avLst/>
          </a:prstGeom>
          <a:noFill/>
          <a:ln w="9525">
            <a:noFill/>
            <a:miter lim="800000"/>
          </a:ln>
          <a:effectLst/>
        </p:spPr>
        <p:txBody>
          <a:bodyPr vert="horz" wrap="square" lIns="91440" tIns="45720" rIns="91440" bIns="45720" numCol="1" anchor="t" anchorCtr="0" compatLnSpc="1"/>
          <a:lstStyle>
            <a:lvl1pPr>
              <a:defRPr sz="1400" smtClean="0">
                <a:latin typeface="Arial" panose="020b0604020202020204" pitchFamily="34" charset="0"/>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3557" name="Rectangle 5"/>
          <p:cNvSpPr>
            <a:spLocks noGrp="1" noChangeArrowheads="1"/>
          </p:cNvSpPr>
          <p:nvPr>
            <p:ph type="ftr" sz="quarter" idx="3"/>
          </p:nvPr>
        </p:nvSpPr>
        <p:spPr bwMode="auto">
          <a:xfrm>
            <a:off x="4165600" y="6245225"/>
            <a:ext cx="3860800" cy="476250"/>
          </a:xfrm>
          <a:prstGeom prst="rect">
            <a:avLst/>
          </a:prstGeom>
          <a:noFill/>
          <a:ln w="9525">
            <a:noFill/>
            <a:miter lim="800000"/>
          </a:ln>
          <a:effectLst/>
        </p:spPr>
        <p:txBody>
          <a:bodyPr vert="horz" wrap="square" lIns="91440" tIns="45720" rIns="91440" bIns="45720" numCol="1" anchor="t" anchorCtr="0" compatLnSpc="1"/>
          <a:lstStyle>
            <a:lvl1pPr algn="ctr">
              <a:defRPr sz="1400" smtClean="0">
                <a:latin typeface="Arial" panose="020b0604020202020204" pitchFamily="34" charset="0"/>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3558" name="Rectangle 6"/>
          <p:cNvSpPr>
            <a:spLocks noGrp="1" noChangeArrowheads="1"/>
          </p:cNvSpPr>
          <p:nvPr>
            <p:ph type="sldNum" sz="quarter" idx="4"/>
          </p:nvPr>
        </p:nvSpPr>
        <p:spPr bwMode="auto">
          <a:xfrm>
            <a:off x="8737600" y="6245225"/>
            <a:ext cx="2844800" cy="476250"/>
          </a:xfrm>
          <a:prstGeom prst="rect">
            <a:avLst/>
          </a:prstGeom>
          <a:noFill/>
          <a:ln w="9525">
            <a:noFill/>
            <a:miter lim="800000"/>
          </a:ln>
          <a:effectLst/>
        </p:spPr>
        <p:txBody>
          <a:bodyPr vert="horz" wrap="square" lIns="91440" tIns="45720" rIns="91440" bIns="45720" numCol="1" anchor="t" anchorCtr="0" compatLnSpc="1"/>
          <a:lstStyle/>
          <a:p>
            <a:pPr lvl="0" algn="r" eaLnBrk="1" fontAlgn="base" hangingPunct="1"/>
            <a:fld id="{9A0DB2DC-4C9A-4742-B13C-FB6460FD3503}" type="slidenum">
              <a:rPr lang="en-US" altLang="zh-CN" sz="1400" strike="noStrike" noProof="1">
                <a:latin typeface="Arial" panose="020b0604020202020204" pitchFamily="34" charset="0"/>
                <a:ea typeface="宋体" panose="02010600030101010101" pitchFamily="2" charset="-122"/>
                <a:cs typeface="+mn-ea"/>
              </a:rPr>
              <a:t/>
            </a:fld>
            <a:endParaRPr lang="en-US" altLang="zh-CN" sz="1400" strike="noStrike" noProof="1"/>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spd="slow">
    <p:wheel spokes="8"/>
  </p:transition>
  <p:timing/>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png" /><Relationship Id="rId3" Type="http://schemas.openxmlformats.org/officeDocument/2006/relationships/image" Target="../media/image2.jpeg" /><Relationship Id="rId4" Type="http://schemas.openxmlformats.org/officeDocument/2006/relationships/image" Target="../media/image3.pn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xml" /><Relationship Id="rId3" Type="http://schemas.openxmlformats.org/officeDocument/2006/relationships/image" Target="../media/image4.jpeg" /><Relationship Id="rId4" Type="http://schemas.openxmlformats.org/officeDocument/2006/relationships/image" Target="../media/image5.jpeg" /><Relationship Id="rId5" Type="http://schemas.openxmlformats.org/officeDocument/2006/relationships/image" Target="../media/image3.pn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2.xml" /><Relationship Id="rId3" Type="http://schemas.openxmlformats.org/officeDocument/2006/relationships/image" Target="../media/image3.pn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3.xml" /><Relationship Id="rId3" Type="http://schemas.openxmlformats.org/officeDocument/2006/relationships/image" Target="../media/image6.jpeg" /><Relationship Id="rId4" Type="http://schemas.openxmlformats.org/officeDocument/2006/relationships/tags" Target="../tags/tag1.xml" /><Relationship Id="rId5" Type="http://schemas.openxmlformats.org/officeDocument/2006/relationships/image" Target="../media/image3.pn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4.xml" /><Relationship Id="rId3" Type="http://schemas.openxmlformats.org/officeDocument/2006/relationships/image" Target="../media/image3.pn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5.xml" /><Relationship Id="rId3" Type="http://schemas.openxmlformats.org/officeDocument/2006/relationships/image" Target="../media/image7.jpeg" /><Relationship Id="rId4" Type="http://schemas.openxmlformats.org/officeDocument/2006/relationships/image" Target="../media/image3.pn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6.xml" /><Relationship Id="rId3" Type="http://schemas.openxmlformats.org/officeDocument/2006/relationships/image" Target="../media/image3.pn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7.xml" /><Relationship Id="rId3" Type="http://schemas.openxmlformats.org/officeDocument/2006/relationships/image" Target="../media/image3.pn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8.xml" /><Relationship Id="rId3" Type="http://schemas.openxmlformats.org/officeDocument/2006/relationships/image" Target="../media/image8.jpeg" /><Relationship Id="rId4" Type="http://schemas.openxmlformats.org/officeDocument/2006/relationships/image" Target="../media/image3.pn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9.xml" /><Relationship Id="rId3" Type="http://schemas.openxmlformats.org/officeDocument/2006/relationships/image" Target="../media/image9.jpeg" /><Relationship Id="rId4" Type="http://schemas.openxmlformats.org/officeDocument/2006/relationships/image" Target="../media/image3.pn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10.xml" /><Relationship Id="rId3" Type="http://schemas.openxmlformats.org/officeDocument/2006/relationships/image" Target="../media/image3.pn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11.xml" /><Relationship Id="rId3" Type="http://schemas.openxmlformats.org/officeDocument/2006/relationships/image" Target="../media/image10.png" /><Relationship Id="rId4" Type="http://schemas.openxmlformats.org/officeDocument/2006/relationships/image" Target="../media/image11.png" /><Relationship Id="rId5" Type="http://schemas.openxmlformats.org/officeDocument/2006/relationships/image" Target="../media/image3.pn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12.xml" /><Relationship Id="rId3" Type="http://schemas.openxmlformats.org/officeDocument/2006/relationships/image" Target="../media/image10.png" /><Relationship Id="rId4" Type="http://schemas.openxmlformats.org/officeDocument/2006/relationships/image" Target="../media/image3.pn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13.xml" /><Relationship Id="rId3" Type="http://schemas.openxmlformats.org/officeDocument/2006/relationships/image" Target="../media/image10.png" /><Relationship Id="rId4" Type="http://schemas.openxmlformats.org/officeDocument/2006/relationships/image" Target="../media/image3.pn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14.xml" /><Relationship Id="rId3" Type="http://schemas.openxmlformats.org/officeDocument/2006/relationships/image" Target="../media/image10.png" /><Relationship Id="rId4" Type="http://schemas.openxmlformats.org/officeDocument/2006/relationships/image" Target="../media/image3.pn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15.xml" /><Relationship Id="rId3" Type="http://schemas.openxmlformats.org/officeDocument/2006/relationships/image" Target="../media/image10.png" /><Relationship Id="rId4" Type="http://schemas.openxmlformats.org/officeDocument/2006/relationships/image" Target="../media/image3.pn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16.xml" /><Relationship Id="rId3" Type="http://schemas.openxmlformats.org/officeDocument/2006/relationships/image" Target="../media/image10.png" /><Relationship Id="rId4" Type="http://schemas.openxmlformats.org/officeDocument/2006/relationships/image" Target="../media/image3.pn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17.xml" /><Relationship Id="rId3" Type="http://schemas.openxmlformats.org/officeDocument/2006/relationships/image" Target="../media/image10.png" /><Relationship Id="rId4" Type="http://schemas.openxmlformats.org/officeDocument/2006/relationships/image" Target="../media/image3.pn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18.xml" /><Relationship Id="rId3" Type="http://schemas.openxmlformats.org/officeDocument/2006/relationships/image" Target="../media/image10.png" /><Relationship Id="rId4" Type="http://schemas.openxmlformats.org/officeDocument/2006/relationships/image" Target="../media/image3.pn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19.xml" /><Relationship Id="rId3" Type="http://schemas.openxmlformats.org/officeDocument/2006/relationships/image" Target="../media/image10.png" /><Relationship Id="rId4" Type="http://schemas.openxmlformats.org/officeDocument/2006/relationships/image" Target="../media/image3.pn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20.xml" /><Relationship Id="rId3" Type="http://schemas.openxmlformats.org/officeDocument/2006/relationships/image" Target="../media/image10.png" /><Relationship Id="rId4" Type="http://schemas.openxmlformats.org/officeDocument/2006/relationships/image" Target="../media/image3.pn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21.xml" /><Relationship Id="rId3" Type="http://schemas.openxmlformats.org/officeDocument/2006/relationships/image" Target="../media/image10.png" /><Relationship Id="rId4" Type="http://schemas.openxmlformats.org/officeDocument/2006/relationships/image" Target="../media/image3.pn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22.xml" /><Relationship Id="rId3" Type="http://schemas.openxmlformats.org/officeDocument/2006/relationships/image" Target="../media/image10.png" /><Relationship Id="rId4" Type="http://schemas.openxmlformats.org/officeDocument/2006/relationships/image" Target="../media/image3.pn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23.xml" /><Relationship Id="rId3" Type="http://schemas.openxmlformats.org/officeDocument/2006/relationships/image" Target="../media/image10.png" /><Relationship Id="rId4" Type="http://schemas.openxmlformats.org/officeDocument/2006/relationships/image" Target="../media/image3.png"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24.xml" /><Relationship Id="rId3" Type="http://schemas.openxmlformats.org/officeDocument/2006/relationships/image" Target="../media/image3.png"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25.xml" /><Relationship Id="rId3" Type="http://schemas.openxmlformats.org/officeDocument/2006/relationships/image" Target="../media/image3.png"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26.xml" /><Relationship Id="rId3" Type="http://schemas.openxmlformats.org/officeDocument/2006/relationships/image" Target="../media/image3.png"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27.xml" /><Relationship Id="rId3" Type="http://schemas.openxmlformats.org/officeDocument/2006/relationships/image" Target="../media/image3.png"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28.xml" /><Relationship Id="rId3" Type="http://schemas.openxmlformats.org/officeDocument/2006/relationships/image" Target="../media/image3.png"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29.xml" /><Relationship Id="rId3" Type="http://schemas.openxmlformats.org/officeDocument/2006/relationships/image" Target="../media/image12.png" /><Relationship Id="rId4" Type="http://schemas.openxmlformats.org/officeDocument/2006/relationships/image" Target="../media/image3.png"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30.xml" /><Relationship Id="rId3" Type="http://schemas.openxmlformats.org/officeDocument/2006/relationships/image" Target="../media/image3.png"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31.xml" /><Relationship Id="rId3" Type="http://schemas.openxmlformats.org/officeDocument/2006/relationships/image" Target="../media/image3.png"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32.xml" /><Relationship Id="rId3" Type="http://schemas.openxmlformats.org/officeDocument/2006/relationships/image" Target="../media/image3.png"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33.xml" /><Relationship Id="rId3" Type="http://schemas.openxmlformats.org/officeDocument/2006/relationships/image" Target="../media/image13.png" /><Relationship Id="rId4" Type="http://schemas.openxmlformats.org/officeDocument/2006/relationships/image" Target="../media/image3.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4"/>
          <a:stretch>
            <a:fillRect/>
          </a:stretch>
        </a:blipFill>
        <a:effectLst/>
      </p:bgPr>
    </p:bg>
    <p:spTree>
      <p:nvGrpSpPr>
        <p:cNvPr id="1" name=""/>
        <p:cNvGrpSpPr/>
        <p:nvPr/>
      </p:nvGrpSpPr>
      <p:grpSpPr>
        <a:xfrm>
          <a:off x="0" y="0"/>
          <a:ext cx="0" cy="0"/>
        </a:xfrm>
      </p:grpSpPr>
      <p:pic>
        <p:nvPicPr>
          <p:cNvPr id="2" name="图片 1" descr="学科网丨精品分中心logo"/>
          <p:cNvPicPr>
            <a:picLocks noChangeAspect="1"/>
          </p:cNvPicPr>
          <p:nvPr/>
        </p:nvPicPr>
        <p:blipFill>
          <a:blip r:embed="rId2"/>
          <a:stretch>
            <a:fillRect/>
          </a:stretch>
        </p:blipFill>
        <p:spPr>
          <a:xfrm>
            <a:off x="0" y="0"/>
            <a:ext cx="3524885" cy="486410"/>
          </a:xfrm>
          <a:prstGeom prst="rect">
            <a:avLst/>
          </a:prstGeom>
        </p:spPr>
      </p:pic>
      <p:sp>
        <p:nvSpPr>
          <p:cNvPr id="5" name="文本框 4"/>
          <p:cNvSpPr txBox="1"/>
          <p:nvPr/>
        </p:nvSpPr>
        <p:spPr>
          <a:xfrm>
            <a:off x="6929120" y="0"/>
            <a:ext cx="5262880" cy="1322070"/>
          </a:xfrm>
          <a:prstGeom prst="rect">
            <a:avLst/>
          </a:prstGeom>
          <a:noFill/>
        </p:spPr>
        <p:txBody>
          <a:bodyPr wrap="none" rtlCol="0">
            <a:spAutoFit/>
          </a:bodyPr>
          <a:lstStyle/>
          <a:p>
            <a:r>
              <a:rPr lang="en-US" altLang="zh-CN" sz="4000" b="1">
                <a:solidFill>
                  <a:schemeClr val="accent2"/>
                </a:solidFill>
                <a:effectLst>
                  <a:outerShdw blurRad="38100" dist="25400" dir="5400000" algn="ctr" rotWithShape="0">
                    <a:srgbClr val="6E747A">
                      <a:alpha val="43000"/>
                    </a:srgbClr>
                  </a:outerShdw>
                </a:effectLst>
                <a:latin typeface="微软雅黑" panose="020b0503020204020204" charset="-122"/>
                <a:ea typeface="微软雅黑" panose="020b0503020204020204" charset="-122"/>
                <a:cs typeface="微软雅黑" panose="020b0503020204020204" charset="-122"/>
              </a:rPr>
              <a:t>2021</a:t>
            </a:r>
            <a:r>
              <a:rPr lang="zh-CN" altLang="zh-CN" sz="4000" b="1">
                <a:solidFill>
                  <a:schemeClr val="accent2"/>
                </a:solidFill>
                <a:effectLst>
                  <a:outerShdw blurRad="38100" dist="25400" dir="5400000" algn="ctr" rotWithShape="0">
                    <a:srgbClr val="6E747A">
                      <a:alpha val="43000"/>
                    </a:srgbClr>
                  </a:outerShdw>
                </a:effectLst>
                <a:latin typeface="微软雅黑" panose="020b0503020204020204" charset="-122"/>
                <a:ea typeface="微软雅黑" panose="020b0503020204020204" charset="-122"/>
                <a:cs typeface="微软雅黑" panose="020b0503020204020204" charset="-122"/>
              </a:rPr>
              <a:t>中考</a:t>
            </a:r>
            <a:r>
              <a:rPr lang="zh-CN" altLang="en-US" sz="4000" b="1">
                <a:solidFill>
                  <a:schemeClr val="accent2"/>
                </a:solidFill>
                <a:effectLst>
                  <a:outerShdw blurRad="38100" dist="25400" dir="5400000" algn="ctr" rotWithShape="0">
                    <a:srgbClr val="6E747A">
                      <a:alpha val="43000"/>
                    </a:srgbClr>
                  </a:outerShdw>
                </a:effectLst>
                <a:latin typeface="微软雅黑" panose="020b0503020204020204" charset="-122"/>
                <a:ea typeface="微软雅黑" panose="020b0503020204020204" charset="-122"/>
                <a:cs typeface="微软雅黑" panose="020b0503020204020204" charset="-122"/>
              </a:rPr>
              <a:t>道德与法治</a:t>
            </a:r>
            <a:endParaRPr lang="zh-CN" altLang="en-US" sz="4000">
              <a:solidFill>
                <a:srgbClr val="C00000"/>
              </a:solidFill>
              <a:latin typeface="华文行楷" panose="02010800040101010101" charset="-122"/>
              <a:ea typeface="华文行楷" panose="02010800040101010101" charset="-122"/>
            </a:endParaRPr>
          </a:p>
          <a:p>
            <a:r>
              <a:rPr lang="zh-CN" altLang="en-US" sz="4000" b="1">
                <a:solidFill>
                  <a:srgbClr val="C00000"/>
                </a:solidFill>
                <a:latin typeface="微软雅黑" panose="020b0503020204020204" charset="-122"/>
                <a:ea typeface="微软雅黑" panose="020b0503020204020204" charset="-122"/>
              </a:rPr>
              <a:t>时政热点专题课件</a:t>
            </a:r>
            <a:r>
              <a:rPr lang="zh-CN" altLang="en-US" sz="1600" b="1" smtClean="0">
                <a:solidFill>
                  <a:schemeClr val="tx1"/>
                </a:solidFill>
                <a:latin typeface="微软雅黑" panose="020b0503020204020204" charset="-122"/>
                <a:ea typeface="微软雅黑" panose="020b0503020204020204" charset="-122"/>
                <a:cs typeface="微软雅黑" panose="020b0503020204020204" charset="-122"/>
              </a:rPr>
              <a:t>（</a:t>
            </a:r>
            <a:r>
              <a:rPr lang="zh-CN" altLang="en-US" sz="1600" b="1">
                <a:solidFill>
                  <a:schemeClr val="tx1"/>
                </a:solidFill>
                <a:latin typeface="微软雅黑" panose="020b0503020204020204" charset="-122"/>
                <a:ea typeface="微软雅黑" panose="020b0503020204020204" charset="-122"/>
                <a:cs typeface="微软雅黑" panose="020b0503020204020204" charset="-122"/>
              </a:rPr>
              <a:t>部编</a:t>
            </a:r>
            <a:r>
              <a:rPr lang="zh-CN" altLang="en-US" sz="1600" b="1" smtClean="0">
                <a:solidFill>
                  <a:schemeClr val="tx1"/>
                </a:solidFill>
                <a:latin typeface="微软雅黑" panose="020b0503020204020204" charset="-122"/>
                <a:ea typeface="微软雅黑" panose="020b0503020204020204" charset="-122"/>
                <a:cs typeface="微软雅黑" panose="020b0503020204020204" charset="-122"/>
              </a:rPr>
              <a:t>版</a:t>
            </a:r>
            <a:r>
              <a:rPr lang="zh-CN" altLang="en-US" sz="1600" b="1">
                <a:solidFill>
                  <a:schemeClr val="tx1"/>
                </a:solidFill>
                <a:latin typeface="微软雅黑" panose="020b0503020204020204" charset="-122"/>
                <a:ea typeface="微软雅黑" panose="020b0503020204020204" charset="-122"/>
                <a:cs typeface="微软雅黑" panose="020b0503020204020204" charset="-122"/>
              </a:rPr>
              <a:t>）</a:t>
            </a:r>
            <a:endParaRPr lang="zh-CN" altLang="en-US" sz="1600" b="1">
              <a:solidFill>
                <a:schemeClr val="tx1"/>
              </a:solidFill>
              <a:latin typeface="微软雅黑" panose="020b0503020204020204" charset="-122"/>
              <a:ea typeface="微软雅黑" panose="020b0503020204020204" charset="-122"/>
              <a:cs typeface="微软雅黑" panose="020b0503020204020204" charset="-122"/>
            </a:endParaRPr>
          </a:p>
        </p:txBody>
      </p:sp>
      <p:sp>
        <p:nvSpPr>
          <p:cNvPr id="4" name="矩形 3"/>
          <p:cNvSpPr/>
          <p:nvPr/>
        </p:nvSpPr>
        <p:spPr>
          <a:xfrm>
            <a:off x="6929120" y="2771140"/>
            <a:ext cx="4738370" cy="2368550"/>
          </a:xfrm>
          <a:prstGeom prst="rect">
            <a:avLst/>
          </a:prstGeom>
          <a:solidFill>
            <a:schemeClr val="accent2">
              <a:lumMod val="60000"/>
              <a:lumOff val="40000"/>
            </a:schemeClr>
          </a:solidFill>
          <a:ln>
            <a:noFill/>
          </a:ln>
        </p:spPr>
        <p:txBody>
          <a:bodyPr wrap="square" rtlCol="0" anchor="t">
            <a:spAutoFit/>
          </a:bodyPr>
          <a:lstStyle/>
          <a:p>
            <a:pPr algn="ctr"/>
            <a:r>
              <a:rPr lang="zh-CN" altLang="en-US" sz="4000" b="1">
                <a:ln w="10160">
                  <a:solidFill>
                    <a:schemeClr val="accent5"/>
                  </a:solidFill>
                  <a:prstDash val="solid"/>
                </a:ln>
                <a:solidFill>
                  <a:srgbClr val="FF0000"/>
                </a:solidFill>
                <a:effectLst>
                  <a:outerShdw blurRad="38100" dist="22860" dir="5400000" algn="tl" rotWithShape="0">
                    <a:srgbClr val="000000">
                      <a:alpha val="30000"/>
                    </a:srgbClr>
                  </a:outerShdw>
                </a:effectLst>
                <a:latin typeface="微软雅黑" panose="020b0503020204020204" charset="-122"/>
                <a:ea typeface="微软雅黑" panose="020b0503020204020204" charset="-122"/>
                <a:cs typeface="微软雅黑" panose="020b0503020204020204" charset="-122"/>
              </a:rPr>
              <a:t>专题  </a:t>
            </a:r>
            <a:r>
              <a:rPr lang="en-US" altLang="zh-CN" sz="4000" b="1">
                <a:ln w="10160">
                  <a:solidFill>
                    <a:schemeClr val="accent5"/>
                  </a:solidFill>
                  <a:prstDash val="solid"/>
                </a:ln>
                <a:solidFill>
                  <a:srgbClr val="FF0000"/>
                </a:solidFill>
                <a:effectLst>
                  <a:outerShdw blurRad="38100" dist="22860" dir="5400000" algn="tl" rotWithShape="0">
                    <a:srgbClr val="000000">
                      <a:alpha val="30000"/>
                    </a:srgbClr>
                  </a:outerShdw>
                </a:effectLst>
                <a:latin typeface="微软雅黑" panose="020b0503020204020204" charset="-122"/>
                <a:ea typeface="微软雅黑" panose="020b0503020204020204" charset="-122"/>
                <a:cs typeface="微软雅黑" panose="020b0503020204020204" charset="-122"/>
              </a:rPr>
              <a:t>08</a:t>
            </a:r>
            <a:r>
              <a:rPr lang="en-US" altLang="zh-CN" sz="6000"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微软雅黑" panose="020b0503020204020204" charset="-122"/>
                <a:ea typeface="微软雅黑" panose="020b0503020204020204" charset="-122"/>
                <a:cs typeface="微软雅黑" panose="020b0503020204020204" charset="-122"/>
              </a:rPr>
              <a:t> </a:t>
            </a:r>
            <a:r>
              <a:rPr lang="en-US" altLang="zh-CN" sz="6000"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 </a:t>
            </a:r>
            <a:endParaRPr lang="en-US" altLang="zh-CN" sz="6000"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a:p>
            <a:pPr algn="ctr"/>
            <a:r>
              <a:rPr lang="zh-CN" altLang="zh-CN" sz="4400" b="1">
                <a:solidFill>
                  <a:schemeClr val="tx1"/>
                </a:solidFill>
                <a:effectLst>
                  <a:outerShdw blurRad="38100" dist="19050" dir="2700000" algn="tl" rotWithShape="0">
                    <a:schemeClr val="dk1">
                      <a:alpha val="40000"/>
                    </a:schemeClr>
                  </a:outerShdw>
                </a:effectLst>
                <a:latin typeface="方正粗黑宋简体" panose="02000000000000000000" charset="-122"/>
                <a:ea typeface="方正粗黑宋简体" panose="02000000000000000000" charset="-122"/>
              </a:rPr>
              <a:t>坚持绿色发展</a:t>
            </a:r>
            <a:endParaRPr lang="zh-CN" altLang="zh-CN" sz="4400" b="1">
              <a:solidFill>
                <a:schemeClr val="tx1"/>
              </a:solidFill>
              <a:effectLst>
                <a:outerShdw blurRad="38100" dist="19050" dir="2700000" algn="tl" rotWithShape="0">
                  <a:schemeClr val="dk1">
                    <a:alpha val="40000"/>
                  </a:schemeClr>
                </a:outerShdw>
              </a:effectLst>
              <a:latin typeface="方正粗黑宋简体" panose="02000000000000000000" charset="-122"/>
              <a:ea typeface="方正粗黑宋简体" panose="02000000000000000000" charset="-122"/>
            </a:endParaRPr>
          </a:p>
          <a:p>
            <a:pPr algn="ctr"/>
            <a:r>
              <a:rPr lang="zh-CN" altLang="zh-CN" sz="4400" b="1">
                <a:solidFill>
                  <a:schemeClr val="tx1"/>
                </a:solidFill>
                <a:effectLst>
                  <a:outerShdw blurRad="38100" dist="19050" dir="2700000" algn="tl" rotWithShape="0">
                    <a:schemeClr val="dk1">
                      <a:alpha val="40000"/>
                    </a:schemeClr>
                  </a:outerShdw>
                </a:effectLst>
                <a:latin typeface="方正粗黑宋简体" panose="02000000000000000000" charset="-122"/>
                <a:ea typeface="方正粗黑宋简体" panose="02000000000000000000" charset="-122"/>
              </a:rPr>
              <a:t>建设美丽家园</a:t>
            </a:r>
            <a:endParaRPr lang="zh-CN" altLang="zh-CN" sz="4400" b="1">
              <a:solidFill>
                <a:schemeClr val="tx1"/>
              </a:solidFill>
              <a:effectLst>
                <a:outerShdw blurRad="38100" dist="19050" dir="2700000" algn="tl" rotWithShape="0">
                  <a:schemeClr val="dk1">
                    <a:alpha val="40000"/>
                  </a:schemeClr>
                </a:outerShdw>
              </a:effectLst>
              <a:latin typeface="方正粗黑宋简体" panose="02000000000000000000" charset="-122"/>
              <a:ea typeface="方正粗黑宋简体" panose="02000000000000000000" charset="-122"/>
            </a:endParaRPr>
          </a:p>
        </p:txBody>
      </p:sp>
      <p:pic>
        <p:nvPicPr>
          <p:cNvPr id="6" name="图片 5" descr="9bb254a1c84640e1b62d91caa0fabb2e_th"/>
          <p:cNvPicPr>
            <a:picLocks noChangeAspect="1"/>
          </p:cNvPicPr>
          <p:nvPr/>
        </p:nvPicPr>
        <p:blipFill>
          <a:blip r:embed="rId3"/>
          <a:stretch>
            <a:fillRect/>
          </a:stretch>
        </p:blipFill>
        <p:spPr>
          <a:xfrm>
            <a:off x="116840" y="989965"/>
            <a:ext cx="6706870" cy="5109210"/>
          </a:xfrm>
          <a:prstGeom prst="rect">
            <a:avLst/>
          </a:prstGeom>
        </p:spPr>
      </p:pic>
    </p:spTree>
  </p:cSld>
  <p:clrMapOvr>
    <a:masterClrMapping/>
  </p:clrMapOvr>
  <p:transition spd="slow">
    <p:wheel spokes="8"/>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5"/>
          <a:stretch>
            <a:fillRect/>
          </a:stretch>
        </a:blipFill>
        <a:effectLst/>
      </p:bgPr>
    </p:bg>
    <p:spTree>
      <p:nvGrpSpPr>
        <p:cNvPr id="1" name=""/>
        <p:cNvGrpSpPr/>
        <p:nvPr/>
      </p:nvGrpSpPr>
      <p:grpSpPr>
        <a:xfrm>
          <a:off x="0" y="0"/>
          <a:ext cx="0" cy="0"/>
        </a:xfrm>
      </p:grpSpPr>
      <p:sp>
        <p:nvSpPr>
          <p:cNvPr id="28" name="任意多边形 27"/>
          <p:cNvSpPr/>
          <p:nvPr/>
        </p:nvSpPr>
        <p:spPr>
          <a:xfrm>
            <a:off x="163513" y="1576864"/>
            <a:ext cx="3752850" cy="285750"/>
          </a:xfrm>
          <a:custGeom>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任意多边形 29"/>
          <p:cNvSpPr/>
          <p:nvPr/>
        </p:nvSpPr>
        <p:spPr>
          <a:xfrm>
            <a:off x="163513" y="1419925"/>
            <a:ext cx="3036168" cy="285750"/>
          </a:xfrm>
          <a:custGeom>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TextBox 28"/>
          <p:cNvSpPr txBox="1"/>
          <p:nvPr/>
        </p:nvSpPr>
        <p:spPr>
          <a:xfrm>
            <a:off x="163830" y="597535"/>
            <a:ext cx="1643380" cy="922020"/>
          </a:xfrm>
          <a:prstGeom prst="rect">
            <a:avLst/>
          </a:prstGeom>
          <a:noFill/>
        </p:spPr>
        <p:txBody>
          <a:bodyPr wrap="square" rtlCol="0">
            <a:spAutoFit/>
          </a:bodyPr>
          <a:lstStyle/>
          <a:p>
            <a:r>
              <a:rPr lang="zh-CN" altLang="en-US" sz="4400">
                <a:latin typeface="方正粗黑宋简体" panose="02000000000000000000" charset="-122"/>
                <a:ea typeface="方正粗黑宋简体" panose="02000000000000000000" charset="-122"/>
              </a:rPr>
              <a:t>目</a:t>
            </a:r>
            <a:r>
              <a:rPr lang="zh-CN" altLang="en-US" sz="5400" smtClean="0">
                <a:latin typeface="微软雅黑" panose="020b0503020204020204" charset="-122"/>
                <a:ea typeface="微软雅黑" panose="020b0503020204020204" charset="-122"/>
              </a:rPr>
              <a:t> </a:t>
            </a:r>
            <a:r>
              <a:rPr lang="zh-CN" altLang="en-US" sz="4400">
                <a:latin typeface="方正粗黑宋简体" panose="02000000000000000000" charset="-122"/>
                <a:ea typeface="方正粗黑宋简体" panose="02000000000000000000" charset="-122"/>
              </a:rPr>
              <a:t>录</a:t>
            </a:r>
            <a:endParaRPr lang="zh-CN" altLang="en-US" sz="4400">
              <a:latin typeface="方正粗黑宋简体" panose="02000000000000000000" charset="-122"/>
              <a:ea typeface="方正粗黑宋简体" panose="02000000000000000000" charset="-122"/>
            </a:endParaRPr>
          </a:p>
        </p:txBody>
      </p:sp>
      <p:sp>
        <p:nvSpPr>
          <p:cNvPr id="16" name="矩形 15"/>
          <p:cNvSpPr/>
          <p:nvPr/>
        </p:nvSpPr>
        <p:spPr>
          <a:xfrm rot="2700000">
            <a:off x="4115030" y="2948581"/>
            <a:ext cx="865595" cy="865595"/>
          </a:xfrm>
          <a:prstGeom prst="rect">
            <a:avLst/>
          </a:prstGeom>
          <a:blipFill dpi="0" rotWithShape="1">
            <a:blip r:embed="rId3">
              <a:extLst>
                <a:ext uri="{28A0092B-C50C-407E-A947-70E740481C1C}">
                  <a14:useLocalDpi xmlns:a14="http://schemas.microsoft.com/office/drawing/2010/main" val="0"/>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rot="2700000">
            <a:off x="1669926" y="2450731"/>
            <a:ext cx="1861296" cy="1861296"/>
          </a:xfrm>
          <a:prstGeom prst="rect">
            <a:avLst/>
          </a:prstGeom>
          <a:blipFill dpi="0" rotWithShape="1">
            <a:blip r:embed="rId4">
              <a:extLst>
                <a:ext uri="{28A0092B-C50C-407E-A947-70E740481C1C}">
                  <a14:useLocalDpi xmlns:a14="http://schemas.microsoft.com/office/drawing/2010/main" val="0"/>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 name="组合 6"/>
          <p:cNvGrpSpPr/>
          <p:nvPr/>
        </p:nvGrpSpPr>
        <p:grpSpPr>
          <a:xfrm>
            <a:off x="6228667" y="794998"/>
            <a:ext cx="865595" cy="865595"/>
            <a:chOff x="5545407" y="1502388"/>
            <a:chExt cx="865595" cy="865595"/>
          </a:xfrm>
        </p:grpSpPr>
        <p:sp>
          <p:nvSpPr>
            <p:cNvPr id="2" name="矩形 1"/>
            <p:cNvSpPr/>
            <p:nvPr/>
          </p:nvSpPr>
          <p:spPr>
            <a:xfrm rot="2700000">
              <a:off x="5545407" y="1502388"/>
              <a:ext cx="865595" cy="865595"/>
            </a:xfrm>
            <a:prstGeom prst="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zh-CN" altLang="en-US"/>
            </a:p>
          </p:txBody>
        </p:sp>
        <p:sp>
          <p:nvSpPr>
            <p:cNvPr id="3" name="TextBox 2"/>
            <p:cNvSpPr txBox="1"/>
            <p:nvPr/>
          </p:nvSpPr>
          <p:spPr>
            <a:xfrm>
              <a:off x="5773892" y="1519686"/>
              <a:ext cx="408623" cy="830997"/>
            </a:xfrm>
            <a:prstGeom prst="rect">
              <a:avLst/>
            </a:prstGeom>
            <a:noFill/>
          </p:spPr>
          <p:txBody>
            <a:bodyPr wrap="square" rtlCol="0">
              <a:spAutoFit/>
            </a:bodyPr>
            <a:lstStyle/>
            <a:p>
              <a:r>
                <a:rPr lang="en-US" altLang="zh-CN" sz="4800" b="1" smtClean="0">
                  <a:ln w="18415" cmpd="sng">
                    <a:solidFill>
                      <a:srgbClr val="FFFFFF"/>
                    </a:solidFill>
                    <a:prstDash val="solid"/>
                  </a:ln>
                  <a:solidFill>
                    <a:srgbClr val="FFFFFF"/>
                  </a:solidFill>
                  <a:effectLst>
                    <a:outerShdw blurRad="63500" dir="3600000" algn="tl" rotWithShape="0">
                      <a:srgbClr val="000000">
                        <a:alpha val="70000"/>
                      </a:srgbClr>
                    </a:outerShdw>
                  </a:effectLst>
                </a:rPr>
                <a:t>1</a:t>
              </a:r>
              <a:endParaRPr lang="zh-CN" altLang="en-US" sz="4800" b="1">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pSp>
      <p:grpSp>
        <p:nvGrpSpPr>
          <p:cNvPr id="6" name="组合 5"/>
          <p:cNvGrpSpPr/>
          <p:nvPr/>
        </p:nvGrpSpPr>
        <p:grpSpPr>
          <a:xfrm>
            <a:off x="5545415" y="1501996"/>
            <a:ext cx="865595" cy="865595"/>
            <a:chOff x="4894540" y="2168111"/>
            <a:chExt cx="865595" cy="865595"/>
          </a:xfrm>
        </p:grpSpPr>
        <p:sp>
          <p:nvSpPr>
            <p:cNvPr id="13" name="矩形 12"/>
            <p:cNvSpPr/>
            <p:nvPr/>
          </p:nvSpPr>
          <p:spPr>
            <a:xfrm rot="2700000">
              <a:off x="4894540" y="2168111"/>
              <a:ext cx="865595" cy="865595"/>
            </a:xfrm>
            <a:prstGeom prst="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zh-CN" altLang="en-US"/>
            </a:p>
          </p:txBody>
        </p:sp>
        <p:sp>
          <p:nvSpPr>
            <p:cNvPr id="20" name="TextBox 19"/>
            <p:cNvSpPr txBox="1"/>
            <p:nvPr/>
          </p:nvSpPr>
          <p:spPr>
            <a:xfrm>
              <a:off x="5123025" y="2185409"/>
              <a:ext cx="408623" cy="830997"/>
            </a:xfrm>
            <a:prstGeom prst="rect">
              <a:avLst/>
            </a:prstGeom>
            <a:noFill/>
          </p:spPr>
          <p:txBody>
            <a:bodyPr wrap="square" rtlCol="0">
              <a:spAutoFit/>
            </a:bodyPr>
            <a:lstStyle/>
            <a:p>
              <a:r>
                <a:rPr lang="en-US" altLang="zh-CN" sz="4800" b="1" smtClean="0">
                  <a:ln w="18415" cmpd="sng">
                    <a:solidFill>
                      <a:srgbClr val="FFFFFF"/>
                    </a:solidFill>
                    <a:prstDash val="solid"/>
                  </a:ln>
                  <a:solidFill>
                    <a:srgbClr val="FFFFFF"/>
                  </a:solidFill>
                  <a:effectLst>
                    <a:outerShdw blurRad="63500" dir="3600000" algn="tl" rotWithShape="0">
                      <a:srgbClr val="000000">
                        <a:alpha val="70000"/>
                      </a:srgbClr>
                    </a:outerShdw>
                  </a:effectLst>
                </a:rPr>
                <a:t>2</a:t>
              </a:r>
              <a:endParaRPr lang="zh-CN" altLang="en-US" sz="4800" b="1">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pSp>
      <p:grpSp>
        <p:nvGrpSpPr>
          <p:cNvPr id="5" name="组合 4"/>
          <p:cNvGrpSpPr/>
          <p:nvPr/>
        </p:nvGrpSpPr>
        <p:grpSpPr>
          <a:xfrm>
            <a:off x="4886032" y="2209872"/>
            <a:ext cx="865595" cy="865595"/>
            <a:chOff x="4924767" y="3752287"/>
            <a:chExt cx="865595" cy="865595"/>
          </a:xfrm>
        </p:grpSpPr>
        <p:sp>
          <p:nvSpPr>
            <p:cNvPr id="14" name="矩形 13"/>
            <p:cNvSpPr/>
            <p:nvPr/>
          </p:nvSpPr>
          <p:spPr>
            <a:xfrm rot="2700000">
              <a:off x="4924767" y="3752287"/>
              <a:ext cx="865595" cy="865595"/>
            </a:xfrm>
            <a:prstGeom prst="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zh-CN" altLang="en-US"/>
            </a:p>
          </p:txBody>
        </p:sp>
        <p:sp>
          <p:nvSpPr>
            <p:cNvPr id="21" name="TextBox 20"/>
            <p:cNvSpPr txBox="1"/>
            <p:nvPr/>
          </p:nvSpPr>
          <p:spPr>
            <a:xfrm>
              <a:off x="5123025" y="3769585"/>
              <a:ext cx="408623" cy="830997"/>
            </a:xfrm>
            <a:prstGeom prst="rect">
              <a:avLst/>
            </a:prstGeom>
            <a:noFill/>
          </p:spPr>
          <p:txBody>
            <a:bodyPr wrap="square" rtlCol="0">
              <a:spAutoFit/>
            </a:bodyPr>
            <a:lstStyle/>
            <a:p>
              <a:r>
                <a:rPr lang="en-US" altLang="zh-CN" sz="4800" b="1" smtClean="0">
                  <a:ln w="18415" cmpd="sng">
                    <a:solidFill>
                      <a:srgbClr val="FFFFFF"/>
                    </a:solidFill>
                    <a:prstDash val="solid"/>
                  </a:ln>
                  <a:solidFill>
                    <a:srgbClr val="FFFFFF"/>
                  </a:solidFill>
                  <a:effectLst>
                    <a:outerShdw blurRad="63500" dir="3600000" algn="tl" rotWithShape="0">
                      <a:srgbClr val="000000">
                        <a:alpha val="70000"/>
                      </a:srgbClr>
                    </a:outerShdw>
                  </a:effectLst>
                </a:rPr>
                <a:t>3</a:t>
              </a:r>
              <a:endParaRPr lang="zh-CN" altLang="en-US" sz="4800" b="1">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pSp>
      <p:grpSp>
        <p:nvGrpSpPr>
          <p:cNvPr id="4" name="组合 3"/>
          <p:cNvGrpSpPr/>
          <p:nvPr/>
        </p:nvGrpSpPr>
        <p:grpSpPr>
          <a:xfrm>
            <a:off x="5545665" y="4434563"/>
            <a:ext cx="865595" cy="865595"/>
            <a:chOff x="5581225" y="4397098"/>
            <a:chExt cx="865595" cy="865595"/>
          </a:xfrm>
        </p:grpSpPr>
        <p:sp>
          <p:nvSpPr>
            <p:cNvPr id="15" name="矩形 14"/>
            <p:cNvSpPr/>
            <p:nvPr/>
          </p:nvSpPr>
          <p:spPr>
            <a:xfrm rot="2700000">
              <a:off x="5581225" y="4397098"/>
              <a:ext cx="865595" cy="865595"/>
            </a:xfrm>
            <a:prstGeom prst="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zh-CN" altLang="en-US"/>
            </a:p>
          </p:txBody>
        </p:sp>
        <p:sp>
          <p:nvSpPr>
            <p:cNvPr id="22" name="TextBox 21"/>
            <p:cNvSpPr txBox="1"/>
            <p:nvPr/>
          </p:nvSpPr>
          <p:spPr>
            <a:xfrm>
              <a:off x="5809710" y="4414396"/>
              <a:ext cx="408623" cy="829945"/>
            </a:xfrm>
            <a:prstGeom prst="rect">
              <a:avLst/>
            </a:prstGeom>
            <a:noFill/>
          </p:spPr>
          <p:txBody>
            <a:bodyPr wrap="square" rtlCol="0">
              <a:spAutoFit/>
            </a:bodyPr>
            <a:lstStyle/>
            <a:p>
              <a:r>
                <a:rPr lang="en-US" sz="4800" b="1" smtClean="0">
                  <a:ln w="18415" cmpd="sng">
                    <a:solidFill>
                      <a:srgbClr val="FFFFFF"/>
                    </a:solidFill>
                    <a:prstDash val="solid"/>
                  </a:ln>
                  <a:solidFill>
                    <a:srgbClr val="FFFFFF"/>
                  </a:solidFill>
                  <a:effectLst>
                    <a:outerShdw blurRad="63500" dir="3600000" algn="tl" rotWithShape="0">
                      <a:srgbClr val="000000">
                        <a:alpha val="70000"/>
                      </a:srgbClr>
                    </a:outerShdw>
                  </a:effectLst>
                </a:rPr>
                <a:t>5</a:t>
              </a:r>
              <a:endParaRPr lang="en-US" sz="4800" b="1">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pSp>
      <p:sp>
        <p:nvSpPr>
          <p:cNvPr id="9" name="TextBox 8"/>
          <p:cNvSpPr txBox="1"/>
          <p:nvPr/>
        </p:nvSpPr>
        <p:spPr>
          <a:xfrm>
            <a:off x="7125335" y="1059815"/>
            <a:ext cx="2882900" cy="583565"/>
          </a:xfrm>
          <a:prstGeom prst="rect">
            <a:avLst/>
          </a:prstGeom>
          <a:noFill/>
        </p:spPr>
        <p:txBody>
          <a:bodyPr wrap="square" rtlCol="0">
            <a:spAutoFit/>
          </a:bodyPr>
          <a:lstStyle/>
          <a:p>
            <a:pPr algn="ctr"/>
            <a:r>
              <a:rPr lang="zh-CN" altLang="en-US" sz="3200" smtClean="0">
                <a:latin typeface="方正粗黑宋简体" panose="02000000000000000000" charset="-122"/>
                <a:ea typeface="方正粗黑宋简体" panose="02000000000000000000" charset="-122"/>
              </a:rPr>
              <a:t>必备基础知识</a:t>
            </a:r>
            <a:endParaRPr lang="zh-CN" altLang="en-US" sz="3200" smtClean="0">
              <a:latin typeface="方正粗黑宋简体" panose="02000000000000000000" charset="-122"/>
              <a:ea typeface="方正粗黑宋简体" panose="02000000000000000000" charset="-122"/>
            </a:endParaRPr>
          </a:p>
        </p:txBody>
      </p:sp>
      <p:sp>
        <p:nvSpPr>
          <p:cNvPr id="36" name="TextBox 35"/>
          <p:cNvSpPr txBox="1"/>
          <p:nvPr/>
        </p:nvSpPr>
        <p:spPr>
          <a:xfrm>
            <a:off x="6456680" y="1862455"/>
            <a:ext cx="2305050" cy="583565"/>
          </a:xfrm>
          <a:prstGeom prst="rect">
            <a:avLst/>
          </a:prstGeom>
          <a:noFill/>
        </p:spPr>
        <p:txBody>
          <a:bodyPr wrap="square" rtlCol="0">
            <a:spAutoFit/>
          </a:bodyPr>
          <a:lstStyle/>
          <a:p>
            <a:pPr algn="ctr"/>
            <a:r>
              <a:rPr lang="zh-CN" altLang="en-US" sz="3200" smtClean="0">
                <a:latin typeface="方正粗黑宋简体" panose="02000000000000000000" charset="-122"/>
                <a:ea typeface="方正粗黑宋简体" panose="02000000000000000000" charset="-122"/>
                <a:sym typeface="+mn-ea"/>
              </a:rPr>
              <a:t>时政材料</a:t>
            </a:r>
            <a:endParaRPr lang="zh-CN" altLang="en-US" sz="3200" smtClean="0">
              <a:latin typeface="方正粗黑宋简体" panose="02000000000000000000" charset="-122"/>
              <a:ea typeface="方正粗黑宋简体" panose="02000000000000000000" charset="-122"/>
              <a:sym typeface="+mn-ea"/>
            </a:endParaRPr>
          </a:p>
        </p:txBody>
      </p:sp>
      <p:sp>
        <p:nvSpPr>
          <p:cNvPr id="37" name="TextBox 36"/>
          <p:cNvSpPr txBox="1"/>
          <p:nvPr/>
        </p:nvSpPr>
        <p:spPr>
          <a:xfrm>
            <a:off x="5774179" y="2671476"/>
            <a:ext cx="2304256" cy="583565"/>
          </a:xfrm>
          <a:prstGeom prst="rect">
            <a:avLst/>
          </a:prstGeom>
          <a:noFill/>
        </p:spPr>
        <p:txBody>
          <a:bodyPr wrap="square" rtlCol="0">
            <a:spAutoFit/>
          </a:bodyPr>
          <a:lstStyle/>
          <a:p>
            <a:pPr algn="ctr"/>
            <a:r>
              <a:rPr lang="zh-CN" altLang="zh-CN" sz="3200" smtClean="0">
                <a:latin typeface="方正粗黑宋简体" panose="02000000000000000000" charset="-122"/>
                <a:ea typeface="方正粗黑宋简体" panose="02000000000000000000" charset="-122"/>
              </a:rPr>
              <a:t>考点关联</a:t>
            </a:r>
            <a:endParaRPr lang="zh-CN" altLang="zh-CN" sz="3200" smtClean="0">
              <a:latin typeface="方正粗黑宋简体" panose="02000000000000000000" charset="-122"/>
              <a:ea typeface="方正粗黑宋简体" panose="02000000000000000000" charset="-122"/>
            </a:endParaRPr>
          </a:p>
        </p:txBody>
      </p:sp>
      <p:sp>
        <p:nvSpPr>
          <p:cNvPr id="38" name="TextBox 37"/>
          <p:cNvSpPr txBox="1"/>
          <p:nvPr/>
        </p:nvSpPr>
        <p:spPr>
          <a:xfrm>
            <a:off x="6457558" y="4402289"/>
            <a:ext cx="2304256" cy="583565"/>
          </a:xfrm>
          <a:prstGeom prst="rect">
            <a:avLst/>
          </a:prstGeom>
          <a:noFill/>
        </p:spPr>
        <p:txBody>
          <a:bodyPr wrap="square" rtlCol="0">
            <a:spAutoFit/>
          </a:bodyPr>
          <a:lstStyle/>
          <a:p>
            <a:pPr algn="ctr"/>
            <a:r>
              <a:rPr lang="zh-CN" altLang="en-US" sz="3200">
                <a:latin typeface="方正粗黑宋简体" panose="02000000000000000000" charset="-122"/>
                <a:ea typeface="方正粗黑宋简体" panose="02000000000000000000" charset="-122"/>
                <a:sym typeface="+mn-ea"/>
              </a:rPr>
              <a:t>要点链接</a:t>
            </a:r>
            <a:endParaRPr lang="zh-CN" altLang="en-US" sz="3200" smtClean="0">
              <a:latin typeface="方正粗黑宋简体" panose="02000000000000000000" charset="-122"/>
              <a:ea typeface="方正粗黑宋简体" panose="02000000000000000000" charset="-122"/>
              <a:sym typeface="+mn-ea"/>
            </a:endParaRPr>
          </a:p>
        </p:txBody>
      </p:sp>
      <p:grpSp>
        <p:nvGrpSpPr>
          <p:cNvPr id="10" name="组合 9"/>
          <p:cNvGrpSpPr/>
          <p:nvPr/>
        </p:nvGrpSpPr>
        <p:grpSpPr>
          <a:xfrm>
            <a:off x="4856055" y="3703043"/>
            <a:ext cx="865595" cy="865595"/>
            <a:chOff x="5581225" y="4397098"/>
            <a:chExt cx="865595" cy="865595"/>
          </a:xfrm>
        </p:grpSpPr>
        <p:sp>
          <p:nvSpPr>
            <p:cNvPr id="11" name="矩形 10"/>
            <p:cNvSpPr/>
            <p:nvPr/>
          </p:nvSpPr>
          <p:spPr>
            <a:xfrm rot="2700000">
              <a:off x="5581225" y="4397098"/>
              <a:ext cx="865595" cy="865595"/>
            </a:xfrm>
            <a:prstGeom prst="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zh-CN" altLang="en-US"/>
            </a:p>
          </p:txBody>
        </p:sp>
        <p:sp>
          <p:nvSpPr>
            <p:cNvPr id="12" name="TextBox 21"/>
            <p:cNvSpPr txBox="1"/>
            <p:nvPr/>
          </p:nvSpPr>
          <p:spPr>
            <a:xfrm>
              <a:off x="5809710" y="4414396"/>
              <a:ext cx="408623" cy="830997"/>
            </a:xfrm>
            <a:prstGeom prst="rect">
              <a:avLst/>
            </a:prstGeom>
            <a:noFill/>
          </p:spPr>
          <p:txBody>
            <a:bodyPr wrap="square" rtlCol="0">
              <a:spAutoFit/>
            </a:bodyPr>
            <a:lstStyle/>
            <a:p>
              <a:r>
                <a:rPr lang="en-US" altLang="zh-CN" sz="4800" b="1" smtClean="0">
                  <a:ln w="18415" cmpd="sng">
                    <a:solidFill>
                      <a:srgbClr val="FFFFFF"/>
                    </a:solidFill>
                    <a:prstDash val="solid"/>
                  </a:ln>
                  <a:solidFill>
                    <a:srgbClr val="FFFFFF"/>
                  </a:solidFill>
                  <a:effectLst>
                    <a:outerShdw blurRad="63500" dir="3600000" algn="tl" rotWithShape="0">
                      <a:srgbClr val="000000">
                        <a:alpha val="70000"/>
                      </a:srgbClr>
                    </a:outerShdw>
                  </a:effectLst>
                </a:rPr>
                <a:t>4</a:t>
              </a:r>
              <a:endParaRPr lang="zh-CN" altLang="en-US" sz="4800" b="1">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pSp>
      <p:sp>
        <p:nvSpPr>
          <p:cNvPr id="18" name="TextBox 37"/>
          <p:cNvSpPr txBox="1"/>
          <p:nvPr/>
        </p:nvSpPr>
        <p:spPr>
          <a:xfrm>
            <a:off x="5901298" y="3671404"/>
            <a:ext cx="2304256" cy="583565"/>
          </a:xfrm>
          <a:prstGeom prst="rect">
            <a:avLst/>
          </a:prstGeom>
          <a:noFill/>
        </p:spPr>
        <p:txBody>
          <a:bodyPr wrap="square" rtlCol="0">
            <a:spAutoFit/>
          </a:bodyPr>
          <a:lstStyle/>
          <a:p>
            <a:pPr algn="ctr"/>
            <a:r>
              <a:rPr lang="zh-CN" altLang="en-US" sz="3200" smtClean="0">
                <a:latin typeface="方正粗黑宋简体" panose="02000000000000000000" charset="-122"/>
                <a:ea typeface="方正粗黑宋简体" panose="02000000000000000000" charset="-122"/>
                <a:sym typeface="+mn-ea"/>
              </a:rPr>
              <a:t>热点命题</a:t>
            </a:r>
            <a:endParaRPr lang="zh-CN" altLang="en-US" sz="3200" b="1">
              <a:latin typeface="微软雅黑" panose="020b0503020204020204" charset="-122"/>
              <a:ea typeface="微软雅黑" panose="020b0503020204020204" charset="-122"/>
            </a:endParaRPr>
          </a:p>
        </p:txBody>
      </p:sp>
      <p:grpSp>
        <p:nvGrpSpPr>
          <p:cNvPr id="19" name="组合 18"/>
          <p:cNvGrpSpPr/>
          <p:nvPr/>
        </p:nvGrpSpPr>
        <p:grpSpPr>
          <a:xfrm>
            <a:off x="6228925" y="5165448"/>
            <a:ext cx="865595" cy="865595"/>
            <a:chOff x="5581225" y="4397098"/>
            <a:chExt cx="865595" cy="865595"/>
          </a:xfrm>
        </p:grpSpPr>
        <p:sp>
          <p:nvSpPr>
            <p:cNvPr id="24" name="矩形 23"/>
            <p:cNvSpPr/>
            <p:nvPr/>
          </p:nvSpPr>
          <p:spPr>
            <a:xfrm rot="2700000">
              <a:off x="5581225" y="4397098"/>
              <a:ext cx="865595" cy="865595"/>
            </a:xfrm>
            <a:prstGeom prst="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zh-CN" altLang="en-US"/>
            </a:p>
          </p:txBody>
        </p:sp>
        <p:sp>
          <p:nvSpPr>
            <p:cNvPr id="25" name="TextBox 21"/>
            <p:cNvSpPr txBox="1"/>
            <p:nvPr/>
          </p:nvSpPr>
          <p:spPr>
            <a:xfrm>
              <a:off x="5809710" y="4414396"/>
              <a:ext cx="408623" cy="829945"/>
            </a:xfrm>
            <a:prstGeom prst="rect">
              <a:avLst/>
            </a:prstGeom>
            <a:noFill/>
          </p:spPr>
          <p:txBody>
            <a:bodyPr wrap="square" rtlCol="0">
              <a:spAutoFit/>
            </a:bodyPr>
            <a:lstStyle/>
            <a:p>
              <a:r>
                <a:rPr lang="en-US" sz="4800" b="1" smtClean="0">
                  <a:ln w="18415" cmpd="sng">
                    <a:solidFill>
                      <a:srgbClr val="FFFFFF"/>
                    </a:solidFill>
                    <a:prstDash val="solid"/>
                  </a:ln>
                  <a:solidFill>
                    <a:srgbClr val="FFFFFF"/>
                  </a:solidFill>
                  <a:effectLst>
                    <a:outerShdw blurRad="63500" dir="3600000" algn="tl" rotWithShape="0">
                      <a:srgbClr val="000000">
                        <a:alpha val="70000"/>
                      </a:srgbClr>
                    </a:outerShdw>
                  </a:effectLst>
                </a:rPr>
                <a:t>6</a:t>
              </a:r>
              <a:endParaRPr lang="en-US" sz="4800" b="1">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pSp>
      <p:sp>
        <p:nvSpPr>
          <p:cNvPr id="26" name="TextBox 37"/>
          <p:cNvSpPr txBox="1"/>
          <p:nvPr/>
        </p:nvSpPr>
        <p:spPr>
          <a:xfrm>
            <a:off x="7125335" y="5306060"/>
            <a:ext cx="2656205" cy="583565"/>
          </a:xfrm>
          <a:prstGeom prst="rect">
            <a:avLst/>
          </a:prstGeom>
          <a:noFill/>
        </p:spPr>
        <p:txBody>
          <a:bodyPr wrap="square" rtlCol="0">
            <a:spAutoFit/>
          </a:bodyPr>
          <a:lstStyle/>
          <a:p>
            <a:pPr algn="ctr"/>
            <a:r>
              <a:rPr lang="zh-CN" altLang="en-US" sz="3200" smtClean="0">
                <a:latin typeface="方正粗黑宋简体" panose="02000000000000000000" charset="-122"/>
                <a:ea typeface="方正粗黑宋简体" panose="02000000000000000000" charset="-122"/>
              </a:rPr>
              <a:t>专题提分演练</a:t>
            </a:r>
            <a:endParaRPr lang="zh-CN" altLang="en-US" sz="3200" smtClean="0">
              <a:latin typeface="方正粗黑宋简体" panose="02000000000000000000" charset="-122"/>
              <a:ea typeface="方正粗黑宋简体" panose="02000000000000000000" charset="-122"/>
            </a:endParaRPr>
          </a:p>
        </p:txBody>
      </p:sp>
    </p:spTree>
  </p:cSld>
  <p:clrMapOvr>
    <a:masterClrMapping/>
  </p:clrMapOvr>
  <p:transition spd="slow">
    <p:push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afterGroup">
                            <p:stCondLst>
                              <p:cond delay="0"/>
                            </p:stCondLst>
                            <p:childTnLst>
                              <p:par>
                                <p:cTn id="11" presetID="1" presetClass="entr" presetSubtype="0"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6"/>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7"/>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afterGroup">
                            <p:stCondLst>
                              <p:cond delay="0"/>
                            </p:stCondLst>
                            <p:childTnLst>
                              <p:par>
                                <p:cTn id="23" presetID="1" presetClass="entr" presetSubtype="0" fill="hold" nodeType="clickEffect">
                                  <p:stCondLst>
                                    <p:cond delay="0"/>
                                  </p:stCondLst>
                                  <p:childTnLst>
                                    <p:set>
                                      <p:cBhvr>
                                        <p:cTn id="24" dur="1" fill="hold">
                                          <p:stCondLst>
                                            <p:cond delay="0"/>
                                          </p:stCondLst>
                                        </p:cTn>
                                        <p:tgtEl>
                                          <p:spTgt spid="10"/>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afterGroup">
                            <p:stCondLst>
                              <p:cond delay="0"/>
                            </p:stCondLst>
                            <p:childTnLst>
                              <p:par>
                                <p:cTn id="29" presetID="1" presetClass="entr" presetSubtype="0" fill="hold" nodeType="clickEffect">
                                  <p:stCondLst>
                                    <p:cond delay="0"/>
                                  </p:stCondLst>
                                  <p:childTnLst>
                                    <p:set>
                                      <p:cBhvr>
                                        <p:cTn id="30" dur="1" fill="hold">
                                          <p:stCondLst>
                                            <p:cond delay="0"/>
                                          </p:stCondLst>
                                        </p:cTn>
                                        <p:tgtEl>
                                          <p:spTgt spid="4"/>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after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8"/>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afterGroup">
                            <p:stCondLst>
                              <p:cond delay="0"/>
                            </p:stCondLst>
                            <p:childTnLst>
                              <p:par>
                                <p:cTn id="37" presetID="1" presetClass="entr" presetSubtype="0" fill="hold" nodeType="clickEffect">
                                  <p:stCondLst>
                                    <p:cond delay="0"/>
                                  </p:stCondLst>
                                  <p:childTnLst>
                                    <p:set>
                                      <p:cBhvr>
                                        <p:cTn id="38" dur="1" fill="hold">
                                          <p:stCondLst>
                                            <p:cond delay="0"/>
                                          </p:stCondLst>
                                        </p:cTn>
                                        <p:tgtEl>
                                          <p:spTgt spid="19"/>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afterGroup">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36" grpId="0"/>
      <p:bldP spid="37" grpId="0"/>
      <p:bldP spid="18" grpId="0"/>
      <p:bldP spid="38" grpId="0"/>
      <p:bldP spid="26" grpId="0"/>
    </p:bld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3"/>
          <a:stretch>
            <a:fillRect/>
          </a:stretch>
        </a:blipFill>
        <a:effectLst/>
      </p:bgPr>
    </p:bg>
    <p:spTree>
      <p:nvGrpSpPr>
        <p:cNvPr id="1" name=""/>
        <p:cNvGrpSpPr/>
        <p:nvPr/>
      </p:nvGrpSpPr>
      <p:grpSpPr>
        <a:xfrm>
          <a:off x="0" y="0"/>
          <a:ext cx="0" cy="0"/>
        </a:xfrm>
      </p:grpSpPr>
      <p:sp>
        <p:nvSpPr>
          <p:cNvPr id="30" name="任意多边形 29"/>
          <p:cNvSpPr/>
          <p:nvPr/>
        </p:nvSpPr>
        <p:spPr>
          <a:xfrm>
            <a:off x="0" y="768350"/>
            <a:ext cx="3035935" cy="133350"/>
          </a:xfrm>
          <a:custGeom>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TextBox 28"/>
          <p:cNvSpPr txBox="1"/>
          <p:nvPr/>
        </p:nvSpPr>
        <p:spPr>
          <a:xfrm>
            <a:off x="780415" y="123190"/>
            <a:ext cx="3125470" cy="645160"/>
          </a:xfrm>
          <a:prstGeom prst="rect">
            <a:avLst/>
          </a:prstGeom>
          <a:noFill/>
        </p:spPr>
        <p:txBody>
          <a:bodyPr wrap="square" rtlCol="0">
            <a:spAutoFit/>
          </a:bodyPr>
          <a:lstStyle/>
          <a:p>
            <a:r>
              <a:rPr lang="zh-CN" altLang="en-US" sz="3600">
                <a:latin typeface="方正粗黑宋简体" panose="02000000000000000000" charset="-122"/>
                <a:ea typeface="方正粗黑宋简体" panose="02000000000000000000" charset="-122"/>
              </a:rPr>
              <a:t>必备基础知识</a:t>
            </a:r>
            <a:endParaRPr lang="zh-CN" altLang="en-US" sz="3600">
              <a:latin typeface="方正粗黑宋简体" panose="02000000000000000000" charset="-122"/>
              <a:ea typeface="方正粗黑宋简体" panose="02000000000000000000" charset="-122"/>
            </a:endParaRPr>
          </a:p>
        </p:txBody>
      </p:sp>
      <p:sp>
        <p:nvSpPr>
          <p:cNvPr id="9" name="TextBox 8"/>
          <p:cNvSpPr txBox="1"/>
          <p:nvPr/>
        </p:nvSpPr>
        <p:spPr>
          <a:xfrm>
            <a:off x="107950" y="768350"/>
            <a:ext cx="12084050" cy="5492750"/>
          </a:xfrm>
          <a:prstGeom prst="rect">
            <a:avLst/>
          </a:prstGeom>
          <a:noFill/>
          <a:ln w="12700" cmpd="sng">
            <a:solidFill>
              <a:schemeClr val="accent2"/>
            </a:solidFill>
            <a:prstDash val="sysDash"/>
          </a:ln>
        </p:spPr>
        <p:txBody>
          <a:bodyPr wrap="square" rtlCol="0">
            <a:spAutoFit/>
          </a:bodyPr>
          <a:lstStyle/>
          <a:p>
            <a:pPr lvl="0" indent="457200" algn="just" fontAlgn="auto">
              <a:lnSpc>
                <a:spcPct val="150000"/>
              </a:lnSpc>
              <a:buClrTx/>
              <a:buSzTx/>
              <a:buFontTx/>
            </a:pPr>
            <a:r>
              <a:rPr smtClean="0">
                <a:latin typeface="方正粗黑宋简体" panose="02000000000000000000" charset="-122"/>
                <a:ea typeface="方正粗黑宋简体" panose="02000000000000000000" charset="-122"/>
                <a:sym typeface="+mn-ea"/>
              </a:rPr>
              <a:t>1</a:t>
            </a:r>
            <a:r>
              <a:rPr lang="zh-CN" smtClean="0">
                <a:latin typeface="方正粗黑宋简体" panose="02000000000000000000" charset="-122"/>
                <a:ea typeface="方正粗黑宋简体" panose="02000000000000000000" charset="-122"/>
                <a:sym typeface="+mn-ea"/>
              </a:rPr>
              <a:t>、</a:t>
            </a:r>
            <a:r>
              <a:rPr smtClean="0">
                <a:latin typeface="方正粗黑宋简体" panose="02000000000000000000" charset="-122"/>
                <a:ea typeface="方正粗黑宋简体" panose="02000000000000000000" charset="-122"/>
                <a:sym typeface="+mn-ea"/>
              </a:rPr>
              <a:t>人口问题始终是我国面临的</a:t>
            </a:r>
            <a:r>
              <a:rPr smtClean="0">
                <a:solidFill>
                  <a:srgbClr val="FF0000"/>
                </a:solidFill>
                <a:latin typeface="方正粗黑宋简体" panose="02000000000000000000" charset="-122"/>
                <a:ea typeface="方正粗黑宋简体" panose="02000000000000000000" charset="-122"/>
                <a:sym typeface="+mn-ea"/>
              </a:rPr>
              <a:t>全局性、长期性、战略性</a:t>
            </a:r>
            <a:r>
              <a:rPr smtClean="0">
                <a:latin typeface="方正粗黑宋简体" panose="02000000000000000000" charset="-122"/>
                <a:ea typeface="方正粗黑宋简体" panose="02000000000000000000" charset="-122"/>
                <a:sym typeface="+mn-ea"/>
              </a:rPr>
              <a:t>问题，必须长期坚持计划生育基本国策。</a:t>
            </a:r>
            <a:endParaRPr smtClean="0">
              <a:latin typeface="方正粗黑宋简体" panose="02000000000000000000" charset="-122"/>
              <a:ea typeface="方正粗黑宋简体" panose="02000000000000000000" charset="-122"/>
              <a:sym typeface="+mn-ea"/>
            </a:endParaRPr>
          </a:p>
          <a:p>
            <a:pPr lvl="0" indent="457200" algn="just" fontAlgn="auto">
              <a:lnSpc>
                <a:spcPct val="150000"/>
              </a:lnSpc>
              <a:buClrTx/>
              <a:buSzTx/>
              <a:buFontTx/>
            </a:pPr>
            <a:r>
              <a:rPr smtClean="0">
                <a:latin typeface="方正粗黑宋简体" panose="02000000000000000000" charset="-122"/>
                <a:ea typeface="方正粗黑宋简体" panose="02000000000000000000" charset="-122"/>
                <a:sym typeface="+mn-ea"/>
              </a:rPr>
              <a:t>2</a:t>
            </a:r>
            <a:r>
              <a:rPr lang="zh-CN" smtClean="0">
                <a:latin typeface="方正粗黑宋简体" panose="02000000000000000000" charset="-122"/>
                <a:ea typeface="方正粗黑宋简体" panose="02000000000000000000" charset="-122"/>
                <a:sym typeface="+mn-ea"/>
              </a:rPr>
              <a:t>、</a:t>
            </a:r>
            <a:r>
              <a:rPr smtClean="0">
                <a:latin typeface="方正粗黑宋简体" panose="02000000000000000000" charset="-122"/>
                <a:ea typeface="方正粗黑宋简体" panose="02000000000000000000" charset="-122"/>
                <a:sym typeface="+mn-ea"/>
              </a:rPr>
              <a:t>自然为人类的生存与发展提供滋养和必要条件。</a:t>
            </a:r>
            <a:r>
              <a:rPr smtClean="0">
                <a:solidFill>
                  <a:srgbClr val="FF0000"/>
                </a:solidFill>
                <a:latin typeface="方正粗黑宋简体" panose="02000000000000000000" charset="-122"/>
                <a:ea typeface="方正粗黑宋简体" panose="02000000000000000000" charset="-122"/>
                <a:sym typeface="+mn-ea"/>
              </a:rPr>
              <a:t>人与自然相互依存，共生共荣</a:t>
            </a:r>
            <a:r>
              <a:rPr smtClean="0">
                <a:latin typeface="方正粗黑宋简体" panose="02000000000000000000" charset="-122"/>
                <a:ea typeface="方正粗黑宋简体" panose="02000000000000000000" charset="-122"/>
                <a:sym typeface="+mn-ea"/>
              </a:rPr>
              <a:t>。</a:t>
            </a:r>
            <a:endParaRPr smtClean="0">
              <a:latin typeface="方正粗黑宋简体" panose="02000000000000000000" charset="-122"/>
              <a:ea typeface="方正粗黑宋简体" panose="02000000000000000000" charset="-122"/>
              <a:sym typeface="+mn-ea"/>
            </a:endParaRPr>
          </a:p>
          <a:p>
            <a:pPr lvl="0" indent="457200" algn="just" fontAlgn="auto">
              <a:lnSpc>
                <a:spcPct val="150000"/>
              </a:lnSpc>
              <a:buClrTx/>
              <a:buSzTx/>
              <a:buFontTx/>
            </a:pPr>
            <a:r>
              <a:rPr smtClean="0">
                <a:latin typeface="方正粗黑宋简体" panose="02000000000000000000" charset="-122"/>
                <a:ea typeface="方正粗黑宋简体" panose="02000000000000000000" charset="-122"/>
                <a:sym typeface="+mn-ea"/>
              </a:rPr>
              <a:t>3</a:t>
            </a:r>
            <a:r>
              <a:rPr lang="zh-CN" smtClean="0">
                <a:latin typeface="方正粗黑宋简体" panose="02000000000000000000" charset="-122"/>
                <a:ea typeface="方正粗黑宋简体" panose="02000000000000000000" charset="-122"/>
                <a:sym typeface="+mn-ea"/>
              </a:rPr>
              <a:t>、</a:t>
            </a:r>
            <a:r>
              <a:rPr smtClean="0">
                <a:latin typeface="方正粗黑宋简体" panose="02000000000000000000" charset="-122"/>
                <a:ea typeface="方正粗黑宋简体" panose="02000000000000000000" charset="-122"/>
                <a:sym typeface="+mn-ea"/>
              </a:rPr>
              <a:t>建设生态文明，促进人与自然和谐共生，要坚持</a:t>
            </a:r>
            <a:r>
              <a:rPr smtClean="0">
                <a:solidFill>
                  <a:srgbClr val="FF0000"/>
                </a:solidFill>
                <a:latin typeface="方正粗黑宋简体" panose="02000000000000000000" charset="-122"/>
                <a:ea typeface="方正粗黑宋简体" panose="02000000000000000000" charset="-122"/>
                <a:sym typeface="+mn-ea"/>
              </a:rPr>
              <a:t>节约资源和保护环境</a:t>
            </a:r>
            <a:r>
              <a:rPr smtClean="0">
                <a:latin typeface="方正粗黑宋简体" panose="02000000000000000000" charset="-122"/>
                <a:ea typeface="方正粗黑宋简体" panose="02000000000000000000" charset="-122"/>
                <a:sym typeface="+mn-ea"/>
              </a:rPr>
              <a:t>的基本国策;坚持</a:t>
            </a:r>
            <a:r>
              <a:rPr smtClean="0">
                <a:solidFill>
                  <a:srgbClr val="FF0000"/>
                </a:solidFill>
                <a:latin typeface="方正粗黑宋简体" panose="02000000000000000000" charset="-122"/>
                <a:ea typeface="方正粗黑宋简体" panose="02000000000000000000" charset="-122"/>
                <a:sym typeface="+mn-ea"/>
              </a:rPr>
              <a:t>创新、协调、绿色、开放、共享</a:t>
            </a:r>
            <a:r>
              <a:rPr smtClean="0">
                <a:latin typeface="方正粗黑宋简体" panose="02000000000000000000" charset="-122"/>
                <a:ea typeface="方正粗黑宋简体" panose="02000000000000000000" charset="-122"/>
                <a:sym typeface="+mn-ea"/>
              </a:rPr>
              <a:t>的发展理念，实现中华民族永续发展。</a:t>
            </a:r>
            <a:endParaRPr smtClean="0">
              <a:latin typeface="方正粗黑宋简体" panose="02000000000000000000" charset="-122"/>
              <a:ea typeface="方正粗黑宋简体" panose="02000000000000000000" charset="-122"/>
              <a:sym typeface="+mn-ea"/>
            </a:endParaRPr>
          </a:p>
          <a:p>
            <a:pPr lvl="0" indent="457200" algn="just" fontAlgn="auto">
              <a:lnSpc>
                <a:spcPct val="150000"/>
              </a:lnSpc>
              <a:buClrTx/>
              <a:buSzTx/>
              <a:buFontTx/>
            </a:pPr>
            <a:r>
              <a:rPr smtClean="0">
                <a:latin typeface="方正粗黑宋简体" panose="02000000000000000000" charset="-122"/>
                <a:ea typeface="方正粗黑宋简体" panose="02000000000000000000" charset="-122"/>
                <a:sym typeface="+mn-ea"/>
              </a:rPr>
              <a:t>4</a:t>
            </a:r>
            <a:r>
              <a:rPr lang="zh-CN" smtClean="0">
                <a:latin typeface="方正粗黑宋简体" panose="02000000000000000000" charset="-122"/>
                <a:ea typeface="方正粗黑宋简体" panose="02000000000000000000" charset="-122"/>
                <a:sym typeface="+mn-ea"/>
              </a:rPr>
              <a:t>、</a:t>
            </a:r>
            <a:r>
              <a:rPr smtClean="0">
                <a:solidFill>
                  <a:srgbClr val="FF0000"/>
                </a:solidFill>
                <a:latin typeface="方正粗黑宋简体" panose="02000000000000000000" charset="-122"/>
                <a:ea typeface="方正粗黑宋简体" panose="02000000000000000000" charset="-122"/>
                <a:sym typeface="+mn-ea"/>
              </a:rPr>
              <a:t>生态文明</a:t>
            </a:r>
            <a:r>
              <a:rPr smtClean="0">
                <a:latin typeface="方正粗黑宋简体" panose="02000000000000000000" charset="-122"/>
                <a:ea typeface="方正粗黑宋简体" panose="02000000000000000000" charset="-122"/>
                <a:sym typeface="+mn-ea"/>
              </a:rPr>
              <a:t>是人类的共识，也是时代的选择。建设生态文明就是造福人类。</a:t>
            </a:r>
            <a:endParaRPr smtClean="0">
              <a:latin typeface="方正粗黑宋简体" panose="02000000000000000000" charset="-122"/>
              <a:ea typeface="方正粗黑宋简体" panose="02000000000000000000" charset="-122"/>
              <a:sym typeface="+mn-ea"/>
            </a:endParaRPr>
          </a:p>
          <a:p>
            <a:pPr lvl="0" indent="457200" algn="just" fontAlgn="auto">
              <a:lnSpc>
                <a:spcPct val="150000"/>
              </a:lnSpc>
              <a:buClrTx/>
              <a:buSzTx/>
              <a:buFontTx/>
            </a:pPr>
            <a:r>
              <a:rPr smtClean="0">
                <a:latin typeface="方正粗黑宋简体" panose="02000000000000000000" charset="-122"/>
                <a:ea typeface="方正粗黑宋简体" panose="02000000000000000000" charset="-122"/>
                <a:sym typeface="+mn-ea"/>
              </a:rPr>
              <a:t>5</a:t>
            </a:r>
            <a:r>
              <a:rPr lang="zh-CN" smtClean="0">
                <a:latin typeface="方正粗黑宋简体" panose="02000000000000000000" charset="-122"/>
                <a:ea typeface="方正粗黑宋简体" panose="02000000000000000000" charset="-122"/>
                <a:sym typeface="+mn-ea"/>
              </a:rPr>
              <a:t>、</a:t>
            </a:r>
            <a:r>
              <a:rPr smtClean="0">
                <a:latin typeface="方正粗黑宋简体" panose="02000000000000000000" charset="-122"/>
                <a:ea typeface="方正粗黑宋简体" panose="02000000000000000000" charset="-122"/>
                <a:sym typeface="+mn-ea"/>
              </a:rPr>
              <a:t> </a:t>
            </a:r>
            <a:r>
              <a:rPr u="sng" smtClean="0">
                <a:latin typeface="方正粗黑宋简体" panose="02000000000000000000" charset="-122"/>
                <a:ea typeface="方正粗黑宋简体" panose="02000000000000000000" charset="-122"/>
                <a:sym typeface="+mn-ea"/>
              </a:rPr>
              <a:t>保护生态环境就是保护生产力，改善生态环境就</a:t>
            </a:r>
            <a:r>
              <a:rPr lang="zh-CN" u="sng" smtClean="0">
                <a:latin typeface="方正粗黑宋简体" panose="02000000000000000000" charset="-122"/>
                <a:ea typeface="方正粗黑宋简体" panose="02000000000000000000" charset="-122"/>
                <a:sym typeface="+mn-ea"/>
              </a:rPr>
              <a:t>是</a:t>
            </a:r>
            <a:r>
              <a:rPr u="sng" smtClean="0">
                <a:latin typeface="方正粗黑宋简体" panose="02000000000000000000" charset="-122"/>
                <a:ea typeface="方正粗黑宋简体" panose="02000000000000000000" charset="-122"/>
                <a:sym typeface="+mn-ea"/>
              </a:rPr>
              <a:t>发展生产力</a:t>
            </a:r>
            <a:r>
              <a:rPr smtClean="0">
                <a:latin typeface="方正粗黑宋简体" panose="02000000000000000000" charset="-122"/>
                <a:ea typeface="方正粗黑宋简体" panose="02000000000000000000" charset="-122"/>
                <a:sym typeface="+mn-ea"/>
              </a:rPr>
              <a:t>，</a:t>
            </a:r>
            <a:r>
              <a:rPr u="sng" smtClean="0">
                <a:latin typeface="方正粗黑宋简体" panose="02000000000000000000" charset="-122"/>
                <a:ea typeface="方正粗黑宋简体" panose="02000000000000000000" charset="-122"/>
                <a:sym typeface="+mn-ea"/>
              </a:rPr>
              <a:t>决不能以牺牲环境浪费资源为代价，换取一时的经济增长</a:t>
            </a:r>
            <a:r>
              <a:rPr smtClean="0">
                <a:latin typeface="方正粗黑宋简体" panose="02000000000000000000" charset="-122"/>
                <a:ea typeface="方正粗黑宋简体" panose="02000000000000000000" charset="-122"/>
                <a:sym typeface="+mn-ea"/>
              </a:rPr>
              <a:t>。要处理好经济发展与生态环境保护的关系</a:t>
            </a:r>
            <a:r>
              <a:rPr lang="zh-CN" smtClean="0">
                <a:latin typeface="方正粗黑宋简体" panose="02000000000000000000" charset="-122"/>
                <a:ea typeface="方正粗黑宋简体" panose="02000000000000000000" charset="-122"/>
                <a:sym typeface="+mn-ea"/>
              </a:rPr>
              <a:t>。</a:t>
            </a:r>
            <a:endParaRPr smtClean="0">
              <a:latin typeface="方正粗黑宋简体" panose="02000000000000000000" charset="-122"/>
              <a:ea typeface="方正粗黑宋简体" panose="02000000000000000000" charset="-122"/>
              <a:sym typeface="+mn-ea"/>
            </a:endParaRPr>
          </a:p>
          <a:p>
            <a:pPr lvl="0" indent="457200" algn="just" fontAlgn="auto">
              <a:lnSpc>
                <a:spcPct val="150000"/>
              </a:lnSpc>
              <a:buClrTx/>
              <a:buSzTx/>
              <a:buFontTx/>
            </a:pPr>
            <a:r>
              <a:rPr smtClean="0">
                <a:latin typeface="方正粗黑宋简体" panose="02000000000000000000" charset="-122"/>
                <a:ea typeface="方正粗黑宋简体" panose="02000000000000000000" charset="-122"/>
                <a:sym typeface="+mn-ea"/>
              </a:rPr>
              <a:t>6</a:t>
            </a:r>
            <a:r>
              <a:rPr lang="zh-CN" smtClean="0">
                <a:latin typeface="方正粗黑宋简体" panose="02000000000000000000" charset="-122"/>
                <a:ea typeface="方正粗黑宋简体" panose="02000000000000000000" charset="-122"/>
                <a:sym typeface="+mn-ea"/>
              </a:rPr>
              <a:t>、</a:t>
            </a:r>
            <a:r>
              <a:rPr smtClean="0">
                <a:solidFill>
                  <a:srgbClr val="FF0000"/>
                </a:solidFill>
                <a:latin typeface="方正粗黑宋简体" panose="02000000000000000000" charset="-122"/>
                <a:ea typeface="方正粗黑宋简体" panose="02000000000000000000" charset="-122"/>
                <a:sym typeface="+mn-ea"/>
              </a:rPr>
              <a:t>绿水青山就是金山银山</a:t>
            </a:r>
            <a:r>
              <a:rPr smtClean="0">
                <a:latin typeface="方正粗黑宋简体" panose="02000000000000000000" charset="-122"/>
                <a:ea typeface="方正粗黑宋简体" panose="02000000000000000000" charset="-122"/>
                <a:sym typeface="+mn-ea"/>
              </a:rPr>
              <a:t>。我们既要绿水青山,也要金山银山。</a:t>
            </a:r>
            <a:endParaRPr smtClean="0">
              <a:latin typeface="方正粗黑宋简体" panose="02000000000000000000" charset="-122"/>
              <a:ea typeface="方正粗黑宋简体" panose="02000000000000000000" charset="-122"/>
              <a:sym typeface="+mn-ea"/>
            </a:endParaRPr>
          </a:p>
          <a:p>
            <a:pPr lvl="0" indent="457200" algn="just" fontAlgn="auto">
              <a:lnSpc>
                <a:spcPct val="150000"/>
              </a:lnSpc>
              <a:buClrTx/>
              <a:buSzTx/>
              <a:buFontTx/>
            </a:pPr>
            <a:r>
              <a:rPr smtClean="0">
                <a:latin typeface="方正粗黑宋简体" panose="02000000000000000000" charset="-122"/>
                <a:ea typeface="方正粗黑宋简体" panose="02000000000000000000" charset="-122"/>
                <a:sym typeface="+mn-ea"/>
              </a:rPr>
              <a:t>7</a:t>
            </a:r>
            <a:r>
              <a:rPr lang="zh-CN" smtClean="0">
                <a:latin typeface="方正粗黑宋简体" panose="02000000000000000000" charset="-122"/>
                <a:ea typeface="方正粗黑宋简体" panose="02000000000000000000" charset="-122"/>
                <a:sym typeface="+mn-ea"/>
              </a:rPr>
              <a:t>、</a:t>
            </a:r>
            <a:r>
              <a:rPr u="sng" smtClean="0">
                <a:latin typeface="方正粗黑宋简体" panose="02000000000000000000" charset="-122"/>
                <a:ea typeface="方正粗黑宋简体" panose="02000000000000000000" charset="-122"/>
                <a:sym typeface="+mn-ea"/>
              </a:rPr>
              <a:t>建设生态文明,必须严守资源消耗上限、环境质量底线、生态保护红线</a:t>
            </a:r>
            <a:r>
              <a:rPr smtClean="0">
                <a:latin typeface="方正粗黑宋简体" panose="02000000000000000000" charset="-122"/>
                <a:ea typeface="方正粗黑宋简体" panose="02000000000000000000" charset="-122"/>
                <a:sym typeface="+mn-ea"/>
              </a:rPr>
              <a:t>。只有实行最严格的生态环境保护制度,全面建立资源高效利用制度,健全生态保护和修复制度,严明生态环境责任制度,严密的法治,才能为生态文明建设提供可靠保障。</a:t>
            </a:r>
            <a:endParaRPr smtClean="0">
              <a:latin typeface="方正粗黑宋简体" panose="02000000000000000000" charset="-122"/>
              <a:ea typeface="方正粗黑宋简体" panose="02000000000000000000" charset="-122"/>
              <a:sym typeface="+mn-ea"/>
            </a:endParaRPr>
          </a:p>
          <a:p>
            <a:pPr lvl="0" indent="457200" algn="just" fontAlgn="auto">
              <a:lnSpc>
                <a:spcPct val="150000"/>
              </a:lnSpc>
              <a:buClrTx/>
              <a:buSzTx/>
              <a:buFontTx/>
            </a:pPr>
            <a:r>
              <a:rPr smtClean="0">
                <a:latin typeface="方正粗黑宋简体" panose="02000000000000000000" charset="-122"/>
                <a:ea typeface="方正粗黑宋简体" panose="02000000000000000000" charset="-122"/>
                <a:sym typeface="+mn-ea"/>
              </a:rPr>
              <a:t>8</a:t>
            </a:r>
            <a:r>
              <a:rPr lang="zh-CN" smtClean="0">
                <a:latin typeface="方正粗黑宋简体" panose="02000000000000000000" charset="-122"/>
                <a:ea typeface="方正粗黑宋简体" panose="02000000000000000000" charset="-122"/>
                <a:sym typeface="+mn-ea"/>
              </a:rPr>
              <a:t>、</a:t>
            </a:r>
            <a:r>
              <a:rPr u="sng" smtClean="0">
                <a:latin typeface="方正粗黑宋简体" panose="02000000000000000000" charset="-122"/>
                <a:ea typeface="方正粗黑宋简体" panose="02000000000000000000" charset="-122"/>
                <a:sym typeface="+mn-ea"/>
              </a:rPr>
              <a:t>树立可持续发展和环保意识、绿色低碳生活理念</a:t>
            </a:r>
            <a:r>
              <a:rPr smtClean="0">
                <a:latin typeface="方正粗黑宋简体" panose="02000000000000000000" charset="-122"/>
                <a:ea typeface="方正粗黑宋简体" panose="02000000000000000000" charset="-122"/>
                <a:sym typeface="+mn-ea"/>
              </a:rPr>
              <a:t>;从日常生活中的小事做起，自觉履行节约资源和保护环境的义务。</a:t>
            </a:r>
            <a:endParaRPr smtClean="0">
              <a:latin typeface="方正粗黑宋简体" panose="02000000000000000000" charset="-122"/>
              <a:ea typeface="方正粗黑宋简体" panose="02000000000000000000" charset="-122"/>
              <a:sym typeface="+mn-ea"/>
            </a:endParaRPr>
          </a:p>
        </p:txBody>
      </p:sp>
    </p:spTree>
  </p:cSld>
  <p:clrMapOvr>
    <a:masterClrMapping/>
  </p:clrMapOvr>
  <p:transition spd="slow">
    <p:push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5"/>
          <a:stretch>
            <a:fillRect/>
          </a:stretch>
        </a:blipFill>
        <a:effectLst/>
      </p:bgPr>
    </p:bg>
    <p:spTree>
      <p:nvGrpSpPr>
        <p:cNvPr id="1" name=""/>
        <p:cNvGrpSpPr/>
        <p:nvPr/>
      </p:nvGrpSpPr>
      <p:grpSpPr>
        <a:xfrm>
          <a:off x="0" y="0"/>
          <a:ext cx="0" cy="0"/>
        </a:xfrm>
      </p:grpSpPr>
      <p:sp>
        <p:nvSpPr>
          <p:cNvPr id="30" name="任意多边形 29"/>
          <p:cNvSpPr/>
          <p:nvPr/>
        </p:nvSpPr>
        <p:spPr>
          <a:xfrm>
            <a:off x="0" y="768350"/>
            <a:ext cx="3035935" cy="133350"/>
          </a:xfrm>
          <a:custGeom>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TextBox 28"/>
          <p:cNvSpPr txBox="1"/>
          <p:nvPr/>
        </p:nvSpPr>
        <p:spPr>
          <a:xfrm>
            <a:off x="780415" y="123190"/>
            <a:ext cx="2070735" cy="645160"/>
          </a:xfrm>
          <a:prstGeom prst="rect">
            <a:avLst/>
          </a:prstGeom>
          <a:noFill/>
        </p:spPr>
        <p:txBody>
          <a:bodyPr wrap="square" rtlCol="0">
            <a:spAutoFit/>
          </a:bodyPr>
          <a:lstStyle/>
          <a:p>
            <a:r>
              <a:rPr lang="zh-CN" altLang="en-US" sz="3600">
                <a:latin typeface="方正粗黑宋简体" panose="02000000000000000000" charset="-122"/>
                <a:ea typeface="方正粗黑宋简体" panose="02000000000000000000" charset="-122"/>
                <a:sym typeface="+mn-ea"/>
              </a:rPr>
              <a:t>时政</a:t>
            </a:r>
            <a:r>
              <a:rPr lang="zh-CN" altLang="en-US" sz="3600">
                <a:latin typeface="方正粗黑宋简体" panose="02000000000000000000" charset="-122"/>
                <a:ea typeface="方正粗黑宋简体" panose="02000000000000000000" charset="-122"/>
              </a:rPr>
              <a:t>材料</a:t>
            </a:r>
            <a:endParaRPr lang="zh-CN" altLang="en-US" sz="3600">
              <a:latin typeface="方正粗黑宋简体" panose="02000000000000000000" charset="-122"/>
              <a:ea typeface="方正粗黑宋简体" panose="02000000000000000000" charset="-122"/>
            </a:endParaRPr>
          </a:p>
        </p:txBody>
      </p:sp>
      <p:grpSp>
        <p:nvGrpSpPr>
          <p:cNvPr id="7" name="组合 6"/>
          <p:cNvGrpSpPr/>
          <p:nvPr/>
        </p:nvGrpSpPr>
        <p:grpSpPr>
          <a:xfrm>
            <a:off x="2851006" y="162560"/>
            <a:ext cx="558309" cy="829945"/>
            <a:chOff x="5545183" y="1279390"/>
            <a:chExt cx="865819" cy="1312424"/>
          </a:xfrm>
        </p:grpSpPr>
        <p:sp>
          <p:nvSpPr>
            <p:cNvPr id="2" name="矩形 1"/>
            <p:cNvSpPr/>
            <p:nvPr/>
          </p:nvSpPr>
          <p:spPr>
            <a:xfrm rot="2700000">
              <a:off x="5545407" y="1502388"/>
              <a:ext cx="865595" cy="865595"/>
            </a:xfrm>
            <a:prstGeom prst="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zh-CN" altLang="en-US"/>
            </a:p>
          </p:txBody>
        </p:sp>
        <p:sp>
          <p:nvSpPr>
            <p:cNvPr id="3" name="TextBox 2"/>
            <p:cNvSpPr txBox="1"/>
            <p:nvPr/>
          </p:nvSpPr>
          <p:spPr>
            <a:xfrm>
              <a:off x="5545183" y="1279390"/>
              <a:ext cx="409426" cy="1312424"/>
            </a:xfrm>
            <a:prstGeom prst="rect">
              <a:avLst/>
            </a:prstGeom>
            <a:noFill/>
          </p:spPr>
          <p:txBody>
            <a:bodyPr wrap="square" rtlCol="0">
              <a:spAutoFit/>
            </a:bodyPr>
            <a:lstStyle/>
            <a:p>
              <a:r>
                <a:rPr lang="en-US" altLang="zh-CN" sz="4800" b="1" smtClean="0">
                  <a:ln w="18415" cmpd="sng">
                    <a:solidFill>
                      <a:srgbClr val="FFFFFF"/>
                    </a:solidFill>
                    <a:prstDash val="solid"/>
                  </a:ln>
                  <a:solidFill>
                    <a:srgbClr val="FFFFFF"/>
                  </a:solidFill>
                  <a:effectLst>
                    <a:outerShdw blurRad="63500" dir="3600000" algn="tl" rotWithShape="0">
                      <a:srgbClr val="000000">
                        <a:alpha val="70000"/>
                      </a:srgbClr>
                    </a:outerShdw>
                  </a:effectLst>
                </a:rPr>
                <a:t>1</a:t>
              </a:r>
              <a:endParaRPr lang="zh-CN" altLang="en-US" sz="4800" b="1">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pSp>
      <p:sp>
        <p:nvSpPr>
          <p:cNvPr id="9" name="TextBox 8"/>
          <p:cNvSpPr txBox="1"/>
          <p:nvPr/>
        </p:nvSpPr>
        <p:spPr>
          <a:xfrm>
            <a:off x="173990" y="901700"/>
            <a:ext cx="6316980" cy="5631180"/>
          </a:xfrm>
          <a:prstGeom prst="rect">
            <a:avLst/>
          </a:prstGeom>
          <a:noFill/>
          <a:ln w="12700" cmpd="sng">
            <a:solidFill>
              <a:schemeClr val="accent2"/>
            </a:solidFill>
            <a:prstDash val="sysDash"/>
          </a:ln>
        </p:spPr>
        <p:txBody>
          <a:bodyPr wrap="square" rtlCol="0">
            <a:spAutoFit/>
          </a:bodyPr>
          <a:lstStyle/>
          <a:p>
            <a:pPr lvl="0" algn="just">
              <a:lnSpc>
                <a:spcPct val="200000"/>
              </a:lnSpc>
              <a:buClrTx/>
              <a:buSzTx/>
              <a:buFontTx/>
            </a:pPr>
            <a:r>
              <a:rPr smtClean="0">
                <a:latin typeface="方正粗黑宋简体" panose="02000000000000000000" charset="-122"/>
                <a:ea typeface="方正粗黑宋简体" panose="02000000000000000000" charset="-122"/>
                <a:sym typeface="+mn-ea"/>
              </a:rPr>
              <a:t>材料    2020 年4月20日，中共中央总书记、国家主席、中央军委主席习近平来到陕西省商洛市柞水县秦岭牛背梁国家级自然保护区，考察秦岭生态保护情况。习近平强调，</a:t>
            </a:r>
            <a:r>
              <a:rPr u="sng" smtClean="0">
                <a:latin typeface="方正粗黑宋简体" panose="02000000000000000000" charset="-122"/>
                <a:ea typeface="方正粗黑宋简体" panose="02000000000000000000" charset="-122"/>
                <a:sym typeface="+mn-ea"/>
              </a:rPr>
              <a:t>保护好秦岭生态环境，对确保中华民族长盛不衰、实现“两个一百年”奋斗目标、实现可持续发展具有十分重大而深远的意义</a:t>
            </a:r>
            <a:r>
              <a:rPr smtClean="0">
                <a:latin typeface="方正粗黑宋简体" panose="02000000000000000000" charset="-122"/>
                <a:ea typeface="方正粗黑宋简体" panose="02000000000000000000" charset="-122"/>
                <a:sym typeface="+mn-ea"/>
              </a:rPr>
              <a:t>。</a:t>
            </a:r>
            <a:endParaRPr smtClean="0">
              <a:latin typeface="方正粗黑宋简体" panose="02000000000000000000" charset="-122"/>
              <a:ea typeface="方正粗黑宋简体" panose="02000000000000000000" charset="-122"/>
              <a:sym typeface="+mn-ea"/>
            </a:endParaRPr>
          </a:p>
          <a:p>
            <a:pPr lvl="0" algn="just">
              <a:lnSpc>
                <a:spcPct val="200000"/>
              </a:lnSpc>
              <a:buClrTx/>
              <a:buSzTx/>
              <a:buFontTx/>
            </a:pPr>
            <a:r>
              <a:rPr smtClean="0">
                <a:latin typeface="方正粗黑宋简体" panose="02000000000000000000" charset="-122"/>
                <a:ea typeface="方正粗黑宋简体" panose="02000000000000000000" charset="-122"/>
                <a:sym typeface="+mn-ea"/>
              </a:rPr>
              <a:t>材料     2020年5月22日，习近平总书记在参加十三届全国人大三次会议内蒙古代表团审议时强调，</a:t>
            </a:r>
            <a:r>
              <a:rPr u="sng" smtClean="0">
                <a:latin typeface="方正粗黑宋简体" panose="02000000000000000000" charset="-122"/>
                <a:ea typeface="方正粗黑宋简体" panose="02000000000000000000" charset="-122"/>
                <a:sym typeface="+mn-ea"/>
              </a:rPr>
              <a:t>坚持以人民为中心的发展思想，保持加强生态文明建设的战略定力，牢固树立生态优先、绿色发展的导向，持续打好蓝天、碧水、净土保卫战</a:t>
            </a:r>
            <a:r>
              <a:rPr smtClean="0">
                <a:latin typeface="方正粗黑宋简体" panose="02000000000000000000" charset="-122"/>
                <a:ea typeface="方正粗黑宋简体" panose="02000000000000000000" charset="-122"/>
                <a:sym typeface="+mn-ea"/>
              </a:rPr>
              <a:t>，把祖国北疆这道万里绿色长城构筑得更加牢固。</a:t>
            </a:r>
            <a:endParaRPr smtClean="0">
              <a:latin typeface="方正粗黑宋简体" panose="02000000000000000000" charset="-122"/>
              <a:ea typeface="方正粗黑宋简体" panose="02000000000000000000" charset="-122"/>
              <a:sym typeface="+mn-ea"/>
            </a:endParaRPr>
          </a:p>
        </p:txBody>
      </p:sp>
      <p:sp>
        <p:nvSpPr>
          <p:cNvPr id="4" name="文本框 3"/>
          <p:cNvSpPr txBox="1"/>
          <p:nvPr/>
        </p:nvSpPr>
        <p:spPr>
          <a:xfrm>
            <a:off x="3521075" y="307975"/>
            <a:ext cx="2969895" cy="460375"/>
          </a:xfrm>
          <a:prstGeom prst="rect">
            <a:avLst/>
          </a:prstGeom>
          <a:noFill/>
          <a:ln w="28575" cmpd="sng">
            <a:solidFill>
              <a:schemeClr val="accent1">
                <a:shade val="50000"/>
              </a:schemeClr>
            </a:solidFill>
            <a:prstDash val="sysDot"/>
          </a:ln>
        </p:spPr>
        <p:txBody>
          <a:bodyPr wrap="square" rtlCol="0">
            <a:spAutoFit/>
          </a:bodyPr>
          <a:lstStyle/>
          <a:p>
            <a:r>
              <a:rPr lang="zh-CN" altLang="en-US" sz="2400" b="1">
                <a:solidFill>
                  <a:srgbClr val="FF0000"/>
                </a:solidFill>
                <a:latin typeface="微软雅黑" panose="020b0503020204020204" charset="-122"/>
                <a:ea typeface="微软雅黑" panose="020b0503020204020204" charset="-122"/>
              </a:rPr>
              <a:t>生态文明  碧水蓝天</a:t>
            </a:r>
            <a:endParaRPr lang="zh-CN" altLang="en-US" sz="2400" b="1">
              <a:solidFill>
                <a:srgbClr val="FF0000"/>
              </a:solidFill>
              <a:latin typeface="微软雅黑" panose="020b0503020204020204" charset="-122"/>
              <a:ea typeface="微软雅黑" panose="020b0503020204020204" charset="-122"/>
            </a:endParaRPr>
          </a:p>
        </p:txBody>
      </p:sp>
      <p:pic>
        <p:nvPicPr>
          <p:cNvPr id="6" name="图片 5" descr="b1c100049c114a2690f7fa9736aeafbb_th"/>
          <p:cNvPicPr>
            <a:picLocks noChangeAspect="1"/>
          </p:cNvPicPr>
          <p:nvPr>
            <p:custDataLst>
              <p:tags r:id="rId4"/>
            </p:custDataLst>
          </p:nvPr>
        </p:nvPicPr>
        <p:blipFill>
          <a:blip r:embed="rId3"/>
          <a:stretch>
            <a:fillRect/>
          </a:stretch>
        </p:blipFill>
        <p:spPr>
          <a:xfrm>
            <a:off x="6725285" y="3851275"/>
            <a:ext cx="5252720" cy="2918460"/>
          </a:xfrm>
          <a:prstGeom prst="rect">
            <a:avLst/>
          </a:prstGeom>
        </p:spPr>
      </p:pic>
      <p:sp>
        <p:nvSpPr>
          <p:cNvPr id="13" name="文本框 12"/>
          <p:cNvSpPr txBox="1"/>
          <p:nvPr/>
        </p:nvSpPr>
        <p:spPr>
          <a:xfrm>
            <a:off x="6725285" y="307975"/>
            <a:ext cx="5361305" cy="3576955"/>
          </a:xfrm>
          <a:prstGeom prst="rect">
            <a:avLst/>
          </a:prstGeom>
          <a:noFill/>
          <a:ln w="28575" cmpd="sng">
            <a:solidFill>
              <a:schemeClr val="accent1">
                <a:shade val="50000"/>
              </a:schemeClr>
            </a:solidFill>
            <a:prstDash val="sysDot"/>
          </a:ln>
        </p:spPr>
        <p:txBody>
          <a:bodyPr wrap="square" rtlCol="0" anchor="t">
            <a:spAutoFit/>
          </a:bodyPr>
          <a:lstStyle/>
          <a:p>
            <a:pPr algn="just">
              <a:lnSpc>
                <a:spcPct val="140000"/>
              </a:lnSpc>
              <a:buClrTx/>
              <a:buSzTx/>
              <a:buFontTx/>
            </a:pPr>
            <a:r>
              <a:rPr smtClean="0">
                <a:latin typeface="方正粗黑宋简体" panose="02000000000000000000" charset="-122"/>
                <a:ea typeface="方正粗黑宋简体" panose="02000000000000000000" charset="-122"/>
                <a:sym typeface="+mn-ea"/>
              </a:rPr>
              <a:t>材料    2020年6月29日至7月5日是我国第30个全国节能宣传周，主题为“</a:t>
            </a:r>
            <a:r>
              <a:rPr smtClean="0">
                <a:solidFill>
                  <a:srgbClr val="FF0000"/>
                </a:solidFill>
                <a:latin typeface="方正粗黑宋简体" panose="02000000000000000000" charset="-122"/>
                <a:ea typeface="方正粗黑宋简体" panose="02000000000000000000" charset="-122"/>
                <a:sym typeface="+mn-ea"/>
              </a:rPr>
              <a:t>绿色低碳，全面小康</a:t>
            </a:r>
            <a:r>
              <a:rPr smtClean="0">
                <a:latin typeface="方正粗黑宋简体" panose="02000000000000000000" charset="-122"/>
                <a:ea typeface="方正粗黑宋简体" panose="02000000000000000000" charset="-122"/>
                <a:sym typeface="+mn-ea"/>
              </a:rPr>
              <a:t>”， 6月29日，国家机关事务管理局、教育部在京共同举办2020年全国公共机构节能宣传周“云启动”仪式。教育部副部长孙尧出席启动仪式并致辞。他指出，推进能源资源节约和生态环境保护工作，是生态文明建设的必然要求。要培育生态道德和行为准则，让生态意识深入人心、绿色理念融入血液、节约文化蔚然成风。</a:t>
            </a:r>
            <a:endParaRPr lang="zh-CN" altLang="en-US"/>
          </a:p>
        </p:txBody>
      </p:sp>
    </p:spTree>
  </p:cSld>
  <p:clrMapOvr>
    <a:masterClrMapping/>
  </p:clrMapOvr>
  <p:transition spd="slow">
    <p:push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ox(in)">
                                      <p:cBhvr>
                                        <p:cTn id="12" dur="2000"/>
                                        <p:tgtEl>
                                          <p:spTgt spid="13"/>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8" presetClass="entr" presetSubtype="16"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diamond(in)">
                                      <p:cBhvr>
                                        <p:cTn id="1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3"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3"/>
          <a:stretch>
            <a:fillRect/>
          </a:stretch>
        </a:blipFill>
        <a:effectLst/>
      </p:bgPr>
    </p:bg>
    <p:spTree>
      <p:nvGrpSpPr>
        <p:cNvPr id="1" name=""/>
        <p:cNvGrpSpPr/>
        <p:nvPr/>
      </p:nvGrpSpPr>
      <p:grpSpPr>
        <a:xfrm>
          <a:off x="0" y="0"/>
          <a:ext cx="0" cy="0"/>
        </a:xfrm>
      </p:grpSpPr>
      <p:sp>
        <p:nvSpPr>
          <p:cNvPr id="30" name="任意多边形 29"/>
          <p:cNvSpPr/>
          <p:nvPr/>
        </p:nvSpPr>
        <p:spPr>
          <a:xfrm>
            <a:off x="0" y="768350"/>
            <a:ext cx="3035935" cy="133350"/>
          </a:xfrm>
          <a:custGeom>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TextBox 28"/>
          <p:cNvSpPr txBox="1"/>
          <p:nvPr/>
        </p:nvSpPr>
        <p:spPr>
          <a:xfrm>
            <a:off x="780415" y="123190"/>
            <a:ext cx="2153285" cy="645160"/>
          </a:xfrm>
          <a:prstGeom prst="rect">
            <a:avLst/>
          </a:prstGeom>
          <a:noFill/>
        </p:spPr>
        <p:txBody>
          <a:bodyPr wrap="square" rtlCol="0">
            <a:spAutoFit/>
          </a:bodyPr>
          <a:lstStyle/>
          <a:p>
            <a:r>
              <a:rPr lang="zh-CN" altLang="en-US" sz="3600">
                <a:latin typeface="方正粗黑宋简体" panose="02000000000000000000" charset="-122"/>
                <a:ea typeface="方正粗黑宋简体" panose="02000000000000000000" charset="-122"/>
              </a:rPr>
              <a:t>时政材料</a:t>
            </a:r>
            <a:endParaRPr lang="zh-CN" altLang="en-US" sz="3600">
              <a:latin typeface="方正粗黑宋简体" panose="02000000000000000000" charset="-122"/>
              <a:ea typeface="方正粗黑宋简体" panose="02000000000000000000" charset="-122"/>
            </a:endParaRPr>
          </a:p>
        </p:txBody>
      </p:sp>
      <p:sp>
        <p:nvSpPr>
          <p:cNvPr id="9" name="TextBox 8"/>
          <p:cNvSpPr txBox="1"/>
          <p:nvPr/>
        </p:nvSpPr>
        <p:spPr>
          <a:xfrm>
            <a:off x="347345" y="992505"/>
            <a:ext cx="7552055" cy="5906770"/>
          </a:xfrm>
          <a:prstGeom prst="rect">
            <a:avLst/>
          </a:prstGeom>
          <a:noFill/>
          <a:ln w="28575" cmpd="sng">
            <a:solidFill>
              <a:schemeClr val="accent1">
                <a:shade val="50000"/>
              </a:schemeClr>
            </a:solidFill>
            <a:prstDash val="sysDot"/>
          </a:ln>
        </p:spPr>
        <p:txBody>
          <a:bodyPr wrap="square" rtlCol="0">
            <a:spAutoFit/>
          </a:bodyPr>
          <a:lstStyle/>
          <a:p>
            <a:pPr algn="just">
              <a:lnSpc>
                <a:spcPct val="210000"/>
              </a:lnSpc>
            </a:pPr>
            <a:r>
              <a:rPr lang="zh-CN" altLang="en-US" smtClean="0">
                <a:latin typeface="方正粗黑宋简体" panose="02000000000000000000" charset="-122"/>
                <a:ea typeface="方正粗黑宋简体" panose="02000000000000000000" charset="-122"/>
              </a:rPr>
              <a:t>材料    </a:t>
            </a:r>
            <a:r>
              <a:rPr smtClean="0">
                <a:latin typeface="方正粗黑宋简体" panose="02000000000000000000" charset="-122"/>
                <a:ea typeface="方正粗黑宋简体" panose="02000000000000000000" charset="-122"/>
              </a:rPr>
              <a:t>2020年6月5日是第49个世界环境日。今年环境日的主题是：“</a:t>
            </a:r>
            <a:r>
              <a:rPr smtClean="0">
                <a:solidFill>
                  <a:srgbClr val="FF0000"/>
                </a:solidFill>
                <a:latin typeface="方正粗黑宋简体" panose="02000000000000000000" charset="-122"/>
                <a:ea typeface="方正粗黑宋简体" panose="02000000000000000000" charset="-122"/>
              </a:rPr>
              <a:t>美丽中国，我是行动者</a:t>
            </a:r>
            <a:r>
              <a:rPr smtClean="0">
                <a:latin typeface="方正粗黑宋简体" panose="02000000000000000000" charset="-122"/>
                <a:ea typeface="方正粗黑宋简体" panose="02000000000000000000" charset="-122"/>
              </a:rPr>
              <a:t>。”生态环境部和各地生态环境部门举办了丰富多彩的活动，动员社会各界</a:t>
            </a:r>
            <a:r>
              <a:rPr u="sng" smtClean="0">
                <a:latin typeface="方正粗黑宋简体" panose="02000000000000000000" charset="-122"/>
                <a:ea typeface="方正粗黑宋简体" panose="02000000000000000000" charset="-122"/>
              </a:rPr>
              <a:t>自觉践行绿色生产生活方式，走绿色发展道路，共同建设美丽中国</a:t>
            </a:r>
            <a:r>
              <a:rPr smtClean="0">
                <a:latin typeface="方正粗黑宋简体" panose="02000000000000000000" charset="-122"/>
                <a:ea typeface="方正粗黑宋简体" panose="02000000000000000000" charset="-122"/>
              </a:rPr>
              <a:t>。下一步，我国将保持方向不变、力度不减，突出精准治污、科学治污、依法治污，以更加有力的举措坚决打赢打好污染防治攻坚战，推动生态环境质量持续好转。</a:t>
            </a:r>
            <a:endParaRPr smtClean="0">
              <a:latin typeface="方正粗黑宋简体" panose="02000000000000000000" charset="-122"/>
              <a:ea typeface="方正粗黑宋简体" panose="02000000000000000000" charset="-122"/>
            </a:endParaRPr>
          </a:p>
          <a:p>
            <a:pPr algn="just">
              <a:lnSpc>
                <a:spcPct val="210000"/>
              </a:lnSpc>
            </a:pPr>
            <a:r>
              <a:rPr smtClean="0">
                <a:latin typeface="方正粗黑宋简体" panose="02000000000000000000" charset="-122"/>
                <a:ea typeface="方正粗黑宋简体" panose="02000000000000000000" charset="-122"/>
              </a:rPr>
              <a:t>材料    2020年5月25日，生态环境部部长黄润秋表示，“十四五”时期，</a:t>
            </a:r>
            <a:r>
              <a:rPr u="sng" smtClean="0">
                <a:latin typeface="方正粗黑宋简体" panose="02000000000000000000" charset="-122"/>
                <a:ea typeface="方正粗黑宋简体" panose="02000000000000000000" charset="-122"/>
              </a:rPr>
              <a:t>我国生态环境保护的形势依然严峻，要继续打好污染防治攻坚战</a:t>
            </a:r>
            <a:r>
              <a:rPr smtClean="0">
                <a:latin typeface="方正粗黑宋简体" panose="02000000000000000000" charset="-122"/>
                <a:ea typeface="方正粗黑宋简体" panose="02000000000000000000" charset="-122"/>
              </a:rPr>
              <a:t>，生态环境部还将启动第二轮第二批中央生态环境保护督察，围绕解决老百姓所反映的周围的、身边的一些突出生态环境问题开展督察。</a:t>
            </a:r>
            <a:endParaRPr smtClean="0">
              <a:latin typeface="方正粗黑宋简体" panose="02000000000000000000" charset="-122"/>
              <a:ea typeface="方正粗黑宋简体" panose="02000000000000000000" charset="-122"/>
            </a:endParaRPr>
          </a:p>
        </p:txBody>
      </p:sp>
      <p:grpSp>
        <p:nvGrpSpPr>
          <p:cNvPr id="5" name="组合 4"/>
          <p:cNvGrpSpPr/>
          <p:nvPr/>
        </p:nvGrpSpPr>
        <p:grpSpPr>
          <a:xfrm>
            <a:off x="2851006" y="162560"/>
            <a:ext cx="558309" cy="829945"/>
            <a:chOff x="5545183" y="1279390"/>
            <a:chExt cx="865819" cy="1312424"/>
          </a:xfrm>
        </p:grpSpPr>
        <p:sp>
          <p:nvSpPr>
            <p:cNvPr id="8" name="矩形 7"/>
            <p:cNvSpPr/>
            <p:nvPr/>
          </p:nvSpPr>
          <p:spPr>
            <a:xfrm rot="2700000">
              <a:off x="5545407" y="1502388"/>
              <a:ext cx="865595" cy="865595"/>
            </a:xfrm>
            <a:prstGeom prst="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zh-CN" altLang="en-US"/>
            </a:p>
          </p:txBody>
        </p:sp>
        <p:sp>
          <p:nvSpPr>
            <p:cNvPr id="10" name="TextBox 2"/>
            <p:cNvSpPr txBox="1"/>
            <p:nvPr/>
          </p:nvSpPr>
          <p:spPr>
            <a:xfrm>
              <a:off x="5545183" y="1279390"/>
              <a:ext cx="409426" cy="1312424"/>
            </a:xfrm>
            <a:prstGeom prst="rect">
              <a:avLst/>
            </a:prstGeom>
            <a:noFill/>
          </p:spPr>
          <p:txBody>
            <a:bodyPr wrap="square" rtlCol="0">
              <a:spAutoFit/>
            </a:bodyPr>
            <a:lstStyle/>
            <a:p>
              <a:r>
                <a:rPr lang="en-US" sz="4800" b="1" smtClean="0">
                  <a:ln w="18415" cmpd="sng">
                    <a:solidFill>
                      <a:srgbClr val="FFFFFF"/>
                    </a:solidFill>
                    <a:prstDash val="solid"/>
                  </a:ln>
                  <a:solidFill>
                    <a:srgbClr val="FFFFFF"/>
                  </a:solidFill>
                  <a:effectLst>
                    <a:outerShdw blurRad="63500" dir="3600000" algn="tl" rotWithShape="0">
                      <a:srgbClr val="000000">
                        <a:alpha val="70000"/>
                      </a:srgbClr>
                    </a:outerShdw>
                  </a:effectLst>
                </a:rPr>
                <a:t>1</a:t>
              </a:r>
              <a:endParaRPr lang="en-US" sz="4800" b="1">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pSp>
      <p:sp>
        <p:nvSpPr>
          <p:cNvPr id="2" name="任意多边形 1"/>
          <p:cNvSpPr/>
          <p:nvPr/>
        </p:nvSpPr>
        <p:spPr>
          <a:xfrm rot="10800000">
            <a:off x="9054465" y="768350"/>
            <a:ext cx="3035935" cy="133350"/>
          </a:xfrm>
          <a:custGeom>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TextBox 28"/>
          <p:cNvSpPr txBox="1"/>
          <p:nvPr/>
        </p:nvSpPr>
        <p:spPr>
          <a:xfrm>
            <a:off x="9495790" y="123190"/>
            <a:ext cx="2153285" cy="645160"/>
          </a:xfrm>
          <a:prstGeom prst="rect">
            <a:avLst/>
          </a:prstGeom>
          <a:noFill/>
        </p:spPr>
        <p:txBody>
          <a:bodyPr wrap="square" rtlCol="0">
            <a:spAutoFit/>
          </a:bodyPr>
          <a:lstStyle/>
          <a:p>
            <a:r>
              <a:rPr lang="zh-CN" altLang="en-US" sz="3600">
                <a:latin typeface="方正粗黑宋简体" panose="02000000000000000000" charset="-122"/>
                <a:ea typeface="方正粗黑宋简体" panose="02000000000000000000" charset="-122"/>
              </a:rPr>
              <a:t>考点关联</a:t>
            </a:r>
            <a:endParaRPr lang="zh-CN" altLang="en-US" sz="3600">
              <a:latin typeface="方正粗黑宋简体" panose="02000000000000000000" charset="-122"/>
              <a:ea typeface="方正粗黑宋简体" panose="02000000000000000000" charset="-122"/>
            </a:endParaRPr>
          </a:p>
        </p:txBody>
      </p:sp>
      <p:sp>
        <p:nvSpPr>
          <p:cNvPr id="4" name="燕尾形 3"/>
          <p:cNvSpPr/>
          <p:nvPr/>
        </p:nvSpPr>
        <p:spPr>
          <a:xfrm rot="5400000">
            <a:off x="8446135" y="525145"/>
            <a:ext cx="596900" cy="619125"/>
          </a:xfrm>
          <a:prstGeom prst="chevron">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8435340" y="1270635"/>
            <a:ext cx="3551555" cy="3319780"/>
          </a:xfrm>
          <a:prstGeom prst="rect">
            <a:avLst/>
          </a:prstGeom>
          <a:noFill/>
          <a:ln w="28575" cmpd="sng">
            <a:solidFill>
              <a:schemeClr val="accent2"/>
            </a:solidFill>
            <a:prstDash val="sysDot"/>
          </a:ln>
        </p:spPr>
        <p:txBody>
          <a:bodyPr wrap="square" rtlCol="0">
            <a:spAutoFit/>
          </a:bodyPr>
          <a:lstStyle/>
          <a:p>
            <a:pPr>
              <a:lnSpc>
                <a:spcPct val="210000"/>
              </a:lnSpc>
            </a:pPr>
            <a:r>
              <a:rPr lang="en-US" altLang="zh-CN" sz="2000" b="1"/>
              <a:t>1</a:t>
            </a:r>
            <a:r>
              <a:rPr lang="zh-CN" altLang="en-US" sz="2000" b="1"/>
              <a:t>、</a:t>
            </a:r>
            <a:r>
              <a:rPr lang="zh-CN" altLang="en-US" sz="2000" b="1">
                <a:solidFill>
                  <a:srgbClr val="FF0000"/>
                </a:solidFill>
              </a:rPr>
              <a:t>绿色发展理念</a:t>
            </a:r>
            <a:endParaRPr lang="zh-CN" altLang="en-US" sz="2000" b="1">
              <a:solidFill>
                <a:srgbClr val="FF0000"/>
              </a:solidFill>
            </a:endParaRPr>
          </a:p>
          <a:p>
            <a:pPr>
              <a:lnSpc>
                <a:spcPct val="210000"/>
              </a:lnSpc>
            </a:pPr>
            <a:r>
              <a:rPr lang="en-US" altLang="zh-CN" sz="2000" b="1"/>
              <a:t>2、</a:t>
            </a:r>
            <a:r>
              <a:rPr lang="zh-CN" altLang="en-US" sz="2000" b="1">
                <a:solidFill>
                  <a:srgbClr val="FF0000"/>
                </a:solidFill>
              </a:rPr>
              <a:t>可持续发展理念</a:t>
            </a:r>
            <a:endParaRPr lang="zh-CN" altLang="en-US" sz="2000" b="1">
              <a:solidFill>
                <a:srgbClr val="FF0000"/>
              </a:solidFill>
            </a:endParaRPr>
          </a:p>
          <a:p>
            <a:pPr>
              <a:lnSpc>
                <a:spcPct val="210000"/>
              </a:lnSpc>
            </a:pPr>
            <a:r>
              <a:rPr lang="en-US" altLang="zh-CN" sz="2000" b="1"/>
              <a:t>3、</a:t>
            </a:r>
            <a:r>
              <a:rPr lang="zh-CN" altLang="en-US" sz="2000" b="1">
                <a:solidFill>
                  <a:srgbClr val="FF0000"/>
                </a:solidFill>
                <a:sym typeface="+mn-ea"/>
              </a:rPr>
              <a:t>绿水</a:t>
            </a:r>
            <a:r>
              <a:rPr lang="zh-CN" altLang="en-US" sz="2000" b="1">
                <a:solidFill>
                  <a:srgbClr val="FF0000"/>
                </a:solidFill>
              </a:rPr>
              <a:t>青山就是金山银山</a:t>
            </a:r>
            <a:endParaRPr lang="zh-CN" altLang="en-US" sz="2000" b="1">
              <a:solidFill>
                <a:srgbClr val="FF0000"/>
              </a:solidFill>
            </a:endParaRPr>
          </a:p>
          <a:p>
            <a:pPr>
              <a:lnSpc>
                <a:spcPct val="210000"/>
              </a:lnSpc>
            </a:pPr>
            <a:r>
              <a:rPr lang="en-US" altLang="zh-CN" sz="2000" b="1"/>
              <a:t>4、</a:t>
            </a:r>
            <a:r>
              <a:rPr lang="zh-CN" altLang="en-US" sz="2000" b="1">
                <a:solidFill>
                  <a:srgbClr val="FF0000"/>
                </a:solidFill>
              </a:rPr>
              <a:t>正确处理好发展经济和保护环境之间的关系</a:t>
            </a:r>
            <a:endParaRPr lang="zh-CN" altLang="en-US" sz="2000" b="1">
              <a:solidFill>
                <a:srgbClr val="FF0000"/>
              </a:solidFill>
            </a:endParaRPr>
          </a:p>
        </p:txBody>
      </p:sp>
      <p:sp>
        <p:nvSpPr>
          <p:cNvPr id="11" name="文本框 10"/>
          <p:cNvSpPr txBox="1"/>
          <p:nvPr/>
        </p:nvSpPr>
        <p:spPr>
          <a:xfrm>
            <a:off x="3521075" y="307975"/>
            <a:ext cx="2969895" cy="460375"/>
          </a:xfrm>
          <a:prstGeom prst="rect">
            <a:avLst/>
          </a:prstGeom>
          <a:noFill/>
          <a:ln w="28575" cmpd="sng">
            <a:solidFill>
              <a:schemeClr val="accent1">
                <a:shade val="50000"/>
              </a:schemeClr>
            </a:solidFill>
            <a:prstDash val="sysDot"/>
          </a:ln>
        </p:spPr>
        <p:txBody>
          <a:bodyPr wrap="square" rtlCol="0">
            <a:spAutoFit/>
          </a:bodyPr>
          <a:lstStyle/>
          <a:p>
            <a:r>
              <a:rPr lang="zh-CN" altLang="en-US" sz="2400" b="1">
                <a:solidFill>
                  <a:srgbClr val="FF0000"/>
                </a:solidFill>
                <a:latin typeface="微软雅黑" panose="020b0503020204020204" charset="-122"/>
                <a:ea typeface="微软雅黑" panose="020b0503020204020204" charset="-122"/>
              </a:rPr>
              <a:t>生态文明  碧水蓝天</a:t>
            </a:r>
            <a:endParaRPr lang="zh-CN" altLang="en-US" sz="2400" b="1">
              <a:solidFill>
                <a:srgbClr val="FF0000"/>
              </a:solidFill>
              <a:latin typeface="微软雅黑" panose="020b0503020204020204" charset="-122"/>
              <a:ea typeface="微软雅黑" panose="020b0503020204020204" charset="-122"/>
            </a:endParaRPr>
          </a:p>
        </p:txBody>
      </p:sp>
      <p:sp>
        <p:nvSpPr>
          <p:cNvPr id="76" name="Freeform 53"/>
          <p:cNvSpPr>
            <a:spLocks noEditPoints="1"/>
          </p:cNvSpPr>
          <p:nvPr/>
        </p:nvSpPr>
        <p:spPr bwMode="black">
          <a:xfrm>
            <a:off x="10837545" y="4649470"/>
            <a:ext cx="1053465" cy="1957070"/>
          </a:xfrm>
          <a:custGeom>
            <a:gdLst>
              <a:gd name="T0" fmla="*/ 466 w 1443"/>
              <a:gd name="T1" fmla="*/ 0 h 1627"/>
              <a:gd name="T2" fmla="*/ 466 w 1443"/>
              <a:gd name="T3" fmla="*/ 294 h 1627"/>
              <a:gd name="T4" fmla="*/ 0 w 1443"/>
              <a:gd name="T5" fmla="*/ 1173 h 1627"/>
              <a:gd name="T6" fmla="*/ 48 w 1443"/>
              <a:gd name="T7" fmla="*/ 1230 h 1627"/>
              <a:gd name="T8" fmla="*/ 186 w 1443"/>
              <a:gd name="T9" fmla="*/ 1363 h 1627"/>
              <a:gd name="T10" fmla="*/ 210 w 1443"/>
              <a:gd name="T11" fmla="*/ 1455 h 1627"/>
              <a:gd name="T12" fmla="*/ 31 w 1443"/>
              <a:gd name="T13" fmla="*/ 1545 h 1627"/>
              <a:gd name="T14" fmla="*/ 49 w 1443"/>
              <a:gd name="T15" fmla="*/ 1554 h 1627"/>
              <a:gd name="T16" fmla="*/ 61 w 1443"/>
              <a:gd name="T17" fmla="*/ 1620 h 1627"/>
              <a:gd name="T18" fmla="*/ 73 w 1443"/>
              <a:gd name="T19" fmla="*/ 1553 h 1627"/>
              <a:gd name="T20" fmla="*/ 210 w 1443"/>
              <a:gd name="T21" fmla="*/ 1525 h 1627"/>
              <a:gd name="T22" fmla="*/ 215 w 1443"/>
              <a:gd name="T23" fmla="*/ 1537 h 1627"/>
              <a:gd name="T24" fmla="*/ 228 w 1443"/>
              <a:gd name="T25" fmla="*/ 1594 h 1627"/>
              <a:gd name="T26" fmla="*/ 258 w 1443"/>
              <a:gd name="T27" fmla="*/ 1627 h 1627"/>
              <a:gd name="T28" fmla="*/ 271 w 1443"/>
              <a:gd name="T29" fmla="*/ 1594 h 1627"/>
              <a:gd name="T30" fmla="*/ 276 w 1443"/>
              <a:gd name="T31" fmla="*/ 1537 h 1627"/>
              <a:gd name="T32" fmla="*/ 411 w 1443"/>
              <a:gd name="T33" fmla="*/ 1541 h 1627"/>
              <a:gd name="T34" fmla="*/ 388 w 1443"/>
              <a:gd name="T35" fmla="*/ 1586 h 1627"/>
              <a:gd name="T36" fmla="*/ 457 w 1443"/>
              <a:gd name="T37" fmla="*/ 1586 h 1627"/>
              <a:gd name="T38" fmla="*/ 435 w 1443"/>
              <a:gd name="T39" fmla="*/ 1543 h 1627"/>
              <a:gd name="T40" fmla="*/ 452 w 1443"/>
              <a:gd name="T41" fmla="*/ 1504 h 1627"/>
              <a:gd name="T42" fmla="*/ 276 w 1443"/>
              <a:gd name="T43" fmla="*/ 1363 h 1627"/>
              <a:gd name="T44" fmla="*/ 299 w 1443"/>
              <a:gd name="T45" fmla="*/ 1230 h 1627"/>
              <a:gd name="T46" fmla="*/ 514 w 1443"/>
              <a:gd name="T47" fmla="*/ 1182 h 1627"/>
              <a:gd name="T48" fmla="*/ 494 w 1443"/>
              <a:gd name="T49" fmla="*/ 1134 h 1627"/>
              <a:gd name="T50" fmla="*/ 538 w 1443"/>
              <a:gd name="T51" fmla="*/ 1491 h 1627"/>
              <a:gd name="T52" fmla="*/ 722 w 1443"/>
              <a:gd name="T53" fmla="*/ 1528 h 1627"/>
              <a:gd name="T54" fmla="*/ 816 w 1443"/>
              <a:gd name="T55" fmla="*/ 1053 h 1627"/>
              <a:gd name="T56" fmla="*/ 817 w 1443"/>
              <a:gd name="T57" fmla="*/ 1052 h 1627"/>
              <a:gd name="T58" fmla="*/ 818 w 1443"/>
              <a:gd name="T59" fmla="*/ 1027 h 1627"/>
              <a:gd name="T60" fmla="*/ 439 w 1443"/>
              <a:gd name="T61" fmla="*/ 938 h 1627"/>
              <a:gd name="T62" fmla="*/ 820 w 1443"/>
              <a:gd name="T63" fmla="*/ 772 h 1627"/>
              <a:gd name="T64" fmla="*/ 1231 w 1443"/>
              <a:gd name="T65" fmla="*/ 760 h 1627"/>
              <a:gd name="T66" fmla="*/ 1245 w 1443"/>
              <a:gd name="T67" fmla="*/ 707 h 1627"/>
              <a:gd name="T68" fmla="*/ 1428 w 1443"/>
              <a:gd name="T69" fmla="*/ 267 h 1627"/>
              <a:gd name="T70" fmla="*/ 1235 w 1443"/>
              <a:gd name="T71" fmla="*/ 687 h 1627"/>
              <a:gd name="T72" fmla="*/ 1215 w 1443"/>
              <a:gd name="T73" fmla="*/ 700 h 1627"/>
              <a:gd name="T74" fmla="*/ 898 w 1443"/>
              <a:gd name="T75" fmla="*/ 693 h 1627"/>
              <a:gd name="T76" fmla="*/ 507 w 1443"/>
              <a:gd name="T77" fmla="*/ 615 h 1627"/>
              <a:gd name="T78" fmla="*/ 415 w 1443"/>
              <a:gd name="T79" fmla="*/ 354 h 1627"/>
              <a:gd name="T80" fmla="*/ 196 w 1443"/>
              <a:gd name="T81" fmla="*/ 456 h 1627"/>
              <a:gd name="T82" fmla="*/ 138 w 1443"/>
              <a:gd name="T83" fmla="*/ 730 h 1627"/>
              <a:gd name="T84" fmla="*/ 90 w 1443"/>
              <a:gd name="T85" fmla="*/ 530 h 1627"/>
              <a:gd name="T86" fmla="*/ 6 w 1443"/>
              <a:gd name="T87" fmla="*/ 578 h 1627"/>
              <a:gd name="T88" fmla="*/ 49 w 1443"/>
              <a:gd name="T89" fmla="*/ 966 h 1627"/>
              <a:gd name="T90" fmla="*/ 48 w 1443"/>
              <a:gd name="T91" fmla="*/ 1125 h 1627"/>
              <a:gd name="T92" fmla="*/ 96 w 1443"/>
              <a:gd name="T93" fmla="*/ 1084 h 1627"/>
              <a:gd name="T94" fmla="*/ 96 w 1443"/>
              <a:gd name="T95" fmla="*/ 1125 h 1627"/>
              <a:gd name="T96" fmla="*/ 1084 w 1443"/>
              <a:gd name="T97" fmla="*/ 1519 h 1627"/>
              <a:gd name="T98" fmla="*/ 824 w 1443"/>
              <a:gd name="T99" fmla="*/ 1618 h 1627"/>
              <a:gd name="T100" fmla="*/ 1443 w 1443"/>
              <a:gd name="T101" fmla="*/ 1519 h 1627"/>
              <a:gd name="T102" fmla="*/ 1293 w 1443"/>
              <a:gd name="T103" fmla="*/ 870 h 1627"/>
              <a:gd name="T104" fmla="*/ 1443 w 1443"/>
              <a:gd name="T105" fmla="*/ 772 h 1627"/>
              <a:gd name="T106" fmla="*/ 586 w 1443"/>
              <a:gd name="T107" fmla="*/ 870 h 1627"/>
              <a:gd name="T108" fmla="*/ 1084 w 1443"/>
              <a:gd name="T109" fmla="*/ 1519 h 162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43" h="1627">
                <a:moveTo>
                  <a:pt x="613" y="147"/>
                </a:moveTo>
                <a:cubicBezTo>
                  <a:pt x="613" y="65"/>
                  <a:pt x="547" y="0"/>
                  <a:pt x="466" y="0"/>
                </a:cubicBezTo>
                <a:cubicBezTo>
                  <a:pt x="385" y="0"/>
                  <a:pt x="319" y="65"/>
                  <a:pt x="319" y="147"/>
                </a:cubicBezTo>
                <a:cubicBezTo>
                  <a:pt x="319" y="228"/>
                  <a:pt x="385" y="294"/>
                  <a:pt x="466" y="294"/>
                </a:cubicBezTo>
                <a:cubicBezTo>
                  <a:pt x="547" y="294"/>
                  <a:pt x="613" y="228"/>
                  <a:pt x="613" y="147"/>
                </a:cubicBezTo>
                <a:close/>
                <a:moveTo>
                  <a:pt x="0" y="1173"/>
                </a:moveTo>
                <a:cubicBezTo>
                  <a:pt x="0" y="1182"/>
                  <a:pt x="0" y="1182"/>
                  <a:pt x="0" y="1182"/>
                </a:cubicBezTo>
                <a:cubicBezTo>
                  <a:pt x="0" y="1208"/>
                  <a:pt x="22" y="1230"/>
                  <a:pt x="48" y="1230"/>
                </a:cubicBezTo>
                <a:cubicBezTo>
                  <a:pt x="186" y="1230"/>
                  <a:pt x="186" y="1230"/>
                  <a:pt x="186" y="1230"/>
                </a:cubicBezTo>
                <a:cubicBezTo>
                  <a:pt x="186" y="1363"/>
                  <a:pt x="186" y="1363"/>
                  <a:pt x="186" y="1363"/>
                </a:cubicBezTo>
                <a:cubicBezTo>
                  <a:pt x="210" y="1363"/>
                  <a:pt x="210" y="1363"/>
                  <a:pt x="210" y="1363"/>
                </a:cubicBezTo>
                <a:cubicBezTo>
                  <a:pt x="210" y="1455"/>
                  <a:pt x="210" y="1455"/>
                  <a:pt x="210" y="1455"/>
                </a:cubicBezTo>
                <a:cubicBezTo>
                  <a:pt x="31" y="1504"/>
                  <a:pt x="31" y="1504"/>
                  <a:pt x="31" y="1504"/>
                </a:cubicBezTo>
                <a:cubicBezTo>
                  <a:pt x="31" y="1545"/>
                  <a:pt x="31" y="1545"/>
                  <a:pt x="31" y="1545"/>
                </a:cubicBezTo>
                <a:cubicBezTo>
                  <a:pt x="49" y="1543"/>
                  <a:pt x="49" y="1543"/>
                  <a:pt x="49" y="1543"/>
                </a:cubicBezTo>
                <a:cubicBezTo>
                  <a:pt x="49" y="1554"/>
                  <a:pt x="49" y="1554"/>
                  <a:pt x="49" y="1554"/>
                </a:cubicBezTo>
                <a:cubicBezTo>
                  <a:pt x="36" y="1558"/>
                  <a:pt x="26" y="1571"/>
                  <a:pt x="26" y="1586"/>
                </a:cubicBezTo>
                <a:cubicBezTo>
                  <a:pt x="26" y="1605"/>
                  <a:pt x="42" y="1620"/>
                  <a:pt x="61" y="1620"/>
                </a:cubicBezTo>
                <a:cubicBezTo>
                  <a:pt x="80" y="1620"/>
                  <a:pt x="95" y="1605"/>
                  <a:pt x="95" y="1586"/>
                </a:cubicBezTo>
                <a:cubicBezTo>
                  <a:pt x="95" y="1571"/>
                  <a:pt x="86" y="1558"/>
                  <a:pt x="73" y="1553"/>
                </a:cubicBezTo>
                <a:cubicBezTo>
                  <a:pt x="73" y="1541"/>
                  <a:pt x="73" y="1541"/>
                  <a:pt x="73" y="1541"/>
                </a:cubicBezTo>
                <a:cubicBezTo>
                  <a:pt x="210" y="1525"/>
                  <a:pt x="210" y="1525"/>
                  <a:pt x="210" y="1525"/>
                </a:cubicBezTo>
                <a:cubicBezTo>
                  <a:pt x="210" y="1537"/>
                  <a:pt x="210" y="1537"/>
                  <a:pt x="210" y="1537"/>
                </a:cubicBezTo>
                <a:cubicBezTo>
                  <a:pt x="215" y="1537"/>
                  <a:pt x="215" y="1537"/>
                  <a:pt x="215" y="1537"/>
                </a:cubicBezTo>
                <a:cubicBezTo>
                  <a:pt x="215" y="1594"/>
                  <a:pt x="215" y="1594"/>
                  <a:pt x="215" y="1594"/>
                </a:cubicBezTo>
                <a:cubicBezTo>
                  <a:pt x="228" y="1594"/>
                  <a:pt x="228" y="1594"/>
                  <a:pt x="228" y="1594"/>
                </a:cubicBezTo>
                <a:cubicBezTo>
                  <a:pt x="228" y="1627"/>
                  <a:pt x="228" y="1627"/>
                  <a:pt x="228" y="1627"/>
                </a:cubicBezTo>
                <a:cubicBezTo>
                  <a:pt x="258" y="1627"/>
                  <a:pt x="258" y="1627"/>
                  <a:pt x="258" y="1627"/>
                </a:cubicBezTo>
                <a:cubicBezTo>
                  <a:pt x="258" y="1594"/>
                  <a:pt x="258" y="1594"/>
                  <a:pt x="258" y="1594"/>
                </a:cubicBezTo>
                <a:cubicBezTo>
                  <a:pt x="271" y="1594"/>
                  <a:pt x="271" y="1594"/>
                  <a:pt x="271" y="1594"/>
                </a:cubicBezTo>
                <a:cubicBezTo>
                  <a:pt x="271" y="1537"/>
                  <a:pt x="271" y="1537"/>
                  <a:pt x="271" y="1537"/>
                </a:cubicBezTo>
                <a:cubicBezTo>
                  <a:pt x="276" y="1537"/>
                  <a:pt x="276" y="1537"/>
                  <a:pt x="276" y="1537"/>
                </a:cubicBezTo>
                <a:cubicBezTo>
                  <a:pt x="276" y="1525"/>
                  <a:pt x="276" y="1525"/>
                  <a:pt x="276" y="1525"/>
                </a:cubicBezTo>
                <a:cubicBezTo>
                  <a:pt x="411" y="1541"/>
                  <a:pt x="411" y="1541"/>
                  <a:pt x="411" y="1541"/>
                </a:cubicBezTo>
                <a:cubicBezTo>
                  <a:pt x="411" y="1553"/>
                  <a:pt x="411" y="1553"/>
                  <a:pt x="411" y="1553"/>
                </a:cubicBezTo>
                <a:cubicBezTo>
                  <a:pt x="398" y="1558"/>
                  <a:pt x="388" y="1571"/>
                  <a:pt x="388" y="1586"/>
                </a:cubicBezTo>
                <a:cubicBezTo>
                  <a:pt x="388" y="1605"/>
                  <a:pt x="404" y="1620"/>
                  <a:pt x="423" y="1620"/>
                </a:cubicBezTo>
                <a:cubicBezTo>
                  <a:pt x="442" y="1620"/>
                  <a:pt x="457" y="1605"/>
                  <a:pt x="457" y="1586"/>
                </a:cubicBezTo>
                <a:cubicBezTo>
                  <a:pt x="457" y="1571"/>
                  <a:pt x="448" y="1558"/>
                  <a:pt x="435" y="1554"/>
                </a:cubicBezTo>
                <a:cubicBezTo>
                  <a:pt x="435" y="1543"/>
                  <a:pt x="435" y="1543"/>
                  <a:pt x="435" y="1543"/>
                </a:cubicBezTo>
                <a:cubicBezTo>
                  <a:pt x="452" y="1545"/>
                  <a:pt x="452" y="1545"/>
                  <a:pt x="452" y="1545"/>
                </a:cubicBezTo>
                <a:cubicBezTo>
                  <a:pt x="452" y="1504"/>
                  <a:pt x="452" y="1504"/>
                  <a:pt x="452" y="1504"/>
                </a:cubicBezTo>
                <a:cubicBezTo>
                  <a:pt x="276" y="1456"/>
                  <a:pt x="276" y="1456"/>
                  <a:pt x="276" y="1456"/>
                </a:cubicBezTo>
                <a:cubicBezTo>
                  <a:pt x="276" y="1363"/>
                  <a:pt x="276" y="1363"/>
                  <a:pt x="276" y="1363"/>
                </a:cubicBezTo>
                <a:cubicBezTo>
                  <a:pt x="299" y="1363"/>
                  <a:pt x="299" y="1363"/>
                  <a:pt x="299" y="1363"/>
                </a:cubicBezTo>
                <a:cubicBezTo>
                  <a:pt x="299" y="1230"/>
                  <a:pt x="299" y="1230"/>
                  <a:pt x="299" y="1230"/>
                </a:cubicBezTo>
                <a:cubicBezTo>
                  <a:pt x="466" y="1230"/>
                  <a:pt x="466" y="1230"/>
                  <a:pt x="466" y="1230"/>
                </a:cubicBezTo>
                <a:cubicBezTo>
                  <a:pt x="493" y="1230"/>
                  <a:pt x="514" y="1208"/>
                  <a:pt x="514" y="1182"/>
                </a:cubicBezTo>
                <a:cubicBezTo>
                  <a:pt x="514" y="1173"/>
                  <a:pt x="514" y="1173"/>
                  <a:pt x="514" y="1173"/>
                </a:cubicBezTo>
                <a:cubicBezTo>
                  <a:pt x="514" y="1157"/>
                  <a:pt x="506" y="1143"/>
                  <a:pt x="494" y="1134"/>
                </a:cubicBezTo>
                <a:cubicBezTo>
                  <a:pt x="609" y="1134"/>
                  <a:pt x="609" y="1134"/>
                  <a:pt x="609" y="1134"/>
                </a:cubicBezTo>
                <a:cubicBezTo>
                  <a:pt x="538" y="1491"/>
                  <a:pt x="538" y="1491"/>
                  <a:pt x="538" y="1491"/>
                </a:cubicBezTo>
                <a:cubicBezTo>
                  <a:pt x="528" y="1539"/>
                  <a:pt x="562" y="1586"/>
                  <a:pt x="613" y="1596"/>
                </a:cubicBezTo>
                <a:cubicBezTo>
                  <a:pt x="664" y="1606"/>
                  <a:pt x="713" y="1576"/>
                  <a:pt x="722" y="1528"/>
                </a:cubicBezTo>
                <a:cubicBezTo>
                  <a:pt x="816" y="1057"/>
                  <a:pt x="816" y="1057"/>
                  <a:pt x="816" y="1057"/>
                </a:cubicBezTo>
                <a:cubicBezTo>
                  <a:pt x="816" y="1056"/>
                  <a:pt x="816" y="1054"/>
                  <a:pt x="816" y="1053"/>
                </a:cubicBezTo>
                <a:cubicBezTo>
                  <a:pt x="816" y="1053"/>
                  <a:pt x="816" y="1053"/>
                  <a:pt x="816" y="1053"/>
                </a:cubicBezTo>
                <a:cubicBezTo>
                  <a:pt x="817" y="1053"/>
                  <a:pt x="817" y="1052"/>
                  <a:pt x="817" y="1052"/>
                </a:cubicBezTo>
                <a:cubicBezTo>
                  <a:pt x="817" y="1051"/>
                  <a:pt x="817" y="1051"/>
                  <a:pt x="817" y="1051"/>
                </a:cubicBezTo>
                <a:cubicBezTo>
                  <a:pt x="818" y="1043"/>
                  <a:pt x="818" y="1035"/>
                  <a:pt x="818" y="1027"/>
                </a:cubicBezTo>
                <a:cubicBezTo>
                  <a:pt x="813" y="977"/>
                  <a:pt x="771" y="938"/>
                  <a:pt x="720" y="938"/>
                </a:cubicBezTo>
                <a:cubicBezTo>
                  <a:pt x="439" y="938"/>
                  <a:pt x="439" y="938"/>
                  <a:pt x="439" y="938"/>
                </a:cubicBezTo>
                <a:cubicBezTo>
                  <a:pt x="474" y="772"/>
                  <a:pt x="474" y="772"/>
                  <a:pt x="474" y="772"/>
                </a:cubicBezTo>
                <a:cubicBezTo>
                  <a:pt x="820" y="772"/>
                  <a:pt x="820" y="772"/>
                  <a:pt x="820" y="772"/>
                </a:cubicBezTo>
                <a:cubicBezTo>
                  <a:pt x="835" y="772"/>
                  <a:pt x="849" y="767"/>
                  <a:pt x="861" y="760"/>
                </a:cubicBezTo>
                <a:cubicBezTo>
                  <a:pt x="1231" y="760"/>
                  <a:pt x="1231" y="760"/>
                  <a:pt x="1231" y="760"/>
                </a:cubicBezTo>
                <a:cubicBezTo>
                  <a:pt x="1231" y="717"/>
                  <a:pt x="1231" y="717"/>
                  <a:pt x="1231" y="717"/>
                </a:cubicBezTo>
                <a:cubicBezTo>
                  <a:pt x="1238" y="717"/>
                  <a:pt x="1251" y="709"/>
                  <a:pt x="1245" y="707"/>
                </a:cubicBezTo>
                <a:cubicBezTo>
                  <a:pt x="1258" y="712"/>
                  <a:pt x="1258" y="712"/>
                  <a:pt x="1258" y="712"/>
                </a:cubicBezTo>
                <a:cubicBezTo>
                  <a:pt x="1427" y="272"/>
                  <a:pt x="1255" y="721"/>
                  <a:pt x="1428" y="267"/>
                </a:cubicBezTo>
                <a:cubicBezTo>
                  <a:pt x="1372" y="246"/>
                  <a:pt x="1400" y="256"/>
                  <a:pt x="1400" y="256"/>
                </a:cubicBezTo>
                <a:cubicBezTo>
                  <a:pt x="1235" y="687"/>
                  <a:pt x="1235" y="687"/>
                  <a:pt x="1235" y="687"/>
                </a:cubicBezTo>
                <a:cubicBezTo>
                  <a:pt x="1234" y="686"/>
                  <a:pt x="1232" y="686"/>
                  <a:pt x="1231" y="686"/>
                </a:cubicBezTo>
                <a:cubicBezTo>
                  <a:pt x="1223" y="686"/>
                  <a:pt x="1216" y="692"/>
                  <a:pt x="1215" y="700"/>
                </a:cubicBezTo>
                <a:cubicBezTo>
                  <a:pt x="898" y="700"/>
                  <a:pt x="898" y="700"/>
                  <a:pt x="898" y="700"/>
                </a:cubicBezTo>
                <a:cubicBezTo>
                  <a:pt x="898" y="698"/>
                  <a:pt x="898" y="695"/>
                  <a:pt x="898" y="693"/>
                </a:cubicBezTo>
                <a:cubicBezTo>
                  <a:pt x="898" y="650"/>
                  <a:pt x="863" y="615"/>
                  <a:pt x="820" y="615"/>
                </a:cubicBezTo>
                <a:cubicBezTo>
                  <a:pt x="507" y="615"/>
                  <a:pt x="507" y="615"/>
                  <a:pt x="507" y="615"/>
                </a:cubicBezTo>
                <a:cubicBezTo>
                  <a:pt x="526" y="525"/>
                  <a:pt x="526" y="525"/>
                  <a:pt x="526" y="525"/>
                </a:cubicBezTo>
                <a:cubicBezTo>
                  <a:pt x="542" y="447"/>
                  <a:pt x="492" y="371"/>
                  <a:pt x="415" y="354"/>
                </a:cubicBezTo>
                <a:cubicBezTo>
                  <a:pt x="367" y="344"/>
                  <a:pt x="367" y="344"/>
                  <a:pt x="367" y="344"/>
                </a:cubicBezTo>
                <a:cubicBezTo>
                  <a:pt x="289" y="328"/>
                  <a:pt x="213" y="378"/>
                  <a:pt x="196" y="456"/>
                </a:cubicBezTo>
                <a:cubicBezTo>
                  <a:pt x="151" y="670"/>
                  <a:pt x="151" y="670"/>
                  <a:pt x="151" y="670"/>
                </a:cubicBezTo>
                <a:cubicBezTo>
                  <a:pt x="138" y="730"/>
                  <a:pt x="138" y="730"/>
                  <a:pt x="138" y="730"/>
                </a:cubicBezTo>
                <a:cubicBezTo>
                  <a:pt x="138" y="578"/>
                  <a:pt x="138" y="578"/>
                  <a:pt x="138" y="578"/>
                </a:cubicBezTo>
                <a:cubicBezTo>
                  <a:pt x="138" y="552"/>
                  <a:pt x="117" y="530"/>
                  <a:pt x="90" y="530"/>
                </a:cubicBezTo>
                <a:cubicBezTo>
                  <a:pt x="54" y="530"/>
                  <a:pt x="54" y="530"/>
                  <a:pt x="54" y="530"/>
                </a:cubicBezTo>
                <a:cubicBezTo>
                  <a:pt x="28" y="530"/>
                  <a:pt x="6" y="552"/>
                  <a:pt x="6" y="578"/>
                </a:cubicBezTo>
                <a:cubicBezTo>
                  <a:pt x="6" y="918"/>
                  <a:pt x="6" y="918"/>
                  <a:pt x="6" y="918"/>
                </a:cubicBezTo>
                <a:cubicBezTo>
                  <a:pt x="6" y="943"/>
                  <a:pt x="25" y="964"/>
                  <a:pt x="49" y="966"/>
                </a:cubicBezTo>
                <a:cubicBezTo>
                  <a:pt x="49" y="1125"/>
                  <a:pt x="49" y="1125"/>
                  <a:pt x="49" y="1125"/>
                </a:cubicBezTo>
                <a:cubicBezTo>
                  <a:pt x="48" y="1125"/>
                  <a:pt x="48" y="1125"/>
                  <a:pt x="48" y="1125"/>
                </a:cubicBezTo>
                <a:cubicBezTo>
                  <a:pt x="22" y="1125"/>
                  <a:pt x="0" y="1146"/>
                  <a:pt x="0" y="1173"/>
                </a:cubicBezTo>
                <a:close/>
                <a:moveTo>
                  <a:pt x="96" y="1084"/>
                </a:moveTo>
                <a:cubicBezTo>
                  <a:pt x="106" y="1101"/>
                  <a:pt x="121" y="1116"/>
                  <a:pt x="140" y="1125"/>
                </a:cubicBezTo>
                <a:cubicBezTo>
                  <a:pt x="96" y="1125"/>
                  <a:pt x="96" y="1125"/>
                  <a:pt x="96" y="1125"/>
                </a:cubicBezTo>
                <a:lnTo>
                  <a:pt x="96" y="1084"/>
                </a:lnTo>
                <a:close/>
                <a:moveTo>
                  <a:pt x="1084" y="1519"/>
                </a:moveTo>
                <a:cubicBezTo>
                  <a:pt x="824" y="1519"/>
                  <a:pt x="824" y="1519"/>
                  <a:pt x="824" y="1519"/>
                </a:cubicBezTo>
                <a:cubicBezTo>
                  <a:pt x="824" y="1618"/>
                  <a:pt x="824" y="1618"/>
                  <a:pt x="824" y="1618"/>
                </a:cubicBezTo>
                <a:cubicBezTo>
                  <a:pt x="1443" y="1618"/>
                  <a:pt x="1443" y="1618"/>
                  <a:pt x="1443" y="1618"/>
                </a:cubicBezTo>
                <a:cubicBezTo>
                  <a:pt x="1443" y="1519"/>
                  <a:pt x="1443" y="1519"/>
                  <a:pt x="1443" y="1519"/>
                </a:cubicBezTo>
                <a:cubicBezTo>
                  <a:pt x="1293" y="1519"/>
                  <a:pt x="1293" y="1519"/>
                  <a:pt x="1293" y="1519"/>
                </a:cubicBezTo>
                <a:cubicBezTo>
                  <a:pt x="1293" y="870"/>
                  <a:pt x="1293" y="870"/>
                  <a:pt x="1293" y="870"/>
                </a:cubicBezTo>
                <a:cubicBezTo>
                  <a:pt x="1443" y="870"/>
                  <a:pt x="1443" y="870"/>
                  <a:pt x="1443" y="870"/>
                </a:cubicBezTo>
                <a:cubicBezTo>
                  <a:pt x="1443" y="772"/>
                  <a:pt x="1443" y="772"/>
                  <a:pt x="1443" y="772"/>
                </a:cubicBezTo>
                <a:cubicBezTo>
                  <a:pt x="586" y="772"/>
                  <a:pt x="586" y="772"/>
                  <a:pt x="586" y="772"/>
                </a:cubicBezTo>
                <a:cubicBezTo>
                  <a:pt x="586" y="870"/>
                  <a:pt x="586" y="870"/>
                  <a:pt x="586" y="870"/>
                </a:cubicBezTo>
                <a:cubicBezTo>
                  <a:pt x="1084" y="870"/>
                  <a:pt x="1084" y="870"/>
                  <a:pt x="1084" y="870"/>
                </a:cubicBezTo>
                <a:lnTo>
                  <a:pt x="1084" y="1519"/>
                </a:lnTo>
                <a:close/>
              </a:path>
            </a:pathLst>
          </a:custGeom>
          <a:solidFill>
            <a:srgbClr val="0070C0"/>
          </a:solidFill>
          <a:ln>
            <a:noFill/>
          </a:ln>
        </p:spPr>
        <p:txBody>
          <a:bodyPr vert="horz" wrap="square" lIns="57072" tIns="28535" rIns="57072" bIns="28535" numCol="1" anchor="t" anchorCtr="0" compatLnSpc="1"/>
          <a:lstStyle/>
          <a:p>
            <a:pPr marL="0" marR="0" lvl="0" indent="0" defTabSz="913130" eaLnBrk="1" fontAlgn="auto" latinLnBrk="0" hangingPunct="1">
              <a:lnSpc>
                <a:spcPct val="100000"/>
              </a:lnSpc>
              <a:spcBef>
                <a:spcPct val="0"/>
              </a:spcBef>
              <a:spcAft>
                <a:spcPct val="0"/>
              </a:spcAft>
              <a:buClrTx/>
              <a:buSzTx/>
              <a:buFontTx/>
              <a:buNone/>
              <a:defRPr/>
            </a:pPr>
            <a:endParaRPr kumimoji="0" lang="en-US" sz="1800" b="0" i="0" u="none" strike="noStrike" kern="0" cap="none" spc="0" normalizeH="0" baseline="0" noProof="0">
              <a:ln>
                <a:noFill/>
              </a:ln>
              <a:solidFill>
                <a:prstClr val="black"/>
              </a:solidFill>
              <a:effectLst/>
              <a:uLnTx/>
              <a:uFillTx/>
            </a:endParaRPr>
          </a:p>
        </p:txBody>
      </p:sp>
    </p:spTree>
  </p:cSld>
  <p:clrMapOvr>
    <a:masterClrMapping/>
  </p:clrMapOvr>
  <p:transition spd="slow">
    <p:push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fill="hold"/>
                                        <p:tgtEl>
                                          <p:spTgt spid="2"/>
                                        </p:tgtEl>
                                        <p:attrNameLst>
                                          <p:attrName>ppt_x</p:attrName>
                                        </p:attrNameLst>
                                      </p:cBhvr>
                                      <p:tavLst>
                                        <p:tav tm="0">
                                          <p:val>
                                            <p:strVal val="#ppt_x"/>
                                          </p:val>
                                        </p:tav>
                                        <p:tav tm="100000">
                                          <p:val>
                                            <p:strVal val="#ppt_x"/>
                                          </p:val>
                                        </p:tav>
                                      </p:tavLst>
                                    </p:anim>
                                    <p:anim calcmode="lin" valueType="num">
                                      <p:cBhvr additive="base">
                                        <p:cTn id="17" dur="500" fill="hold"/>
                                        <p:tgtEl>
                                          <p:spTgt spid="2"/>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additive="base">
                                        <p:cTn id="20" dur="500" fill="hold"/>
                                        <p:tgtEl>
                                          <p:spTgt spid="4"/>
                                        </p:tgtEl>
                                        <p:attrNameLst>
                                          <p:attrName>ppt_x</p:attrName>
                                        </p:attrNameLst>
                                      </p:cBhvr>
                                      <p:tavLst>
                                        <p:tav tm="0">
                                          <p:val>
                                            <p:strVal val="#ppt_x"/>
                                          </p:val>
                                        </p:tav>
                                        <p:tav tm="100000">
                                          <p:val>
                                            <p:strVal val="#ppt_x"/>
                                          </p:val>
                                        </p:tav>
                                      </p:tavLst>
                                    </p:anim>
                                    <p:anim calcmode="lin" valueType="num">
                                      <p:cBhvr additive="base">
                                        <p:cTn id="21"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2" fill="hold" nodeType="clickPar">
                      <p:stCondLst>
                        <p:cond delay="indefinite"/>
                      </p:stCondLst>
                      <p:childTnLst>
                        <p:par>
                          <p:cTn id="23" fill="hold" nodeType="afterGroup">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500" fill="hold"/>
                                        <p:tgtEl>
                                          <p:spTgt spid="6"/>
                                        </p:tgtEl>
                                        <p:attrNameLst>
                                          <p:attrName>ppt_x</p:attrName>
                                        </p:attrNameLst>
                                      </p:cBhvr>
                                      <p:tavLst>
                                        <p:tav tm="0">
                                          <p:val>
                                            <p:strVal val="#ppt_x"/>
                                          </p:val>
                                        </p:tav>
                                        <p:tav tm="100000">
                                          <p:val>
                                            <p:strVal val="#ppt_x"/>
                                          </p:val>
                                        </p:tav>
                                      </p:tavLst>
                                    </p:anim>
                                    <p:anim calcmode="lin" valueType="num">
                                      <p:cBhvr additive="base">
                                        <p:cTn id="27"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3" grpId="0"/>
      <p:bldP spid="2" grpId="0"/>
      <p:bldP spid="4" grpId="0"/>
      <p:bldP spid="6"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4"/>
          <a:stretch>
            <a:fillRect/>
          </a:stretch>
        </a:blipFill>
        <a:effectLst/>
      </p:bgPr>
    </p:bg>
    <p:spTree>
      <p:nvGrpSpPr>
        <p:cNvPr id="1" name=""/>
        <p:cNvGrpSpPr/>
        <p:nvPr/>
      </p:nvGrpSpPr>
      <p:grpSpPr>
        <a:xfrm>
          <a:off x="0" y="0"/>
          <a:ext cx="0" cy="0"/>
        </a:xfrm>
      </p:grpSpPr>
      <p:sp>
        <p:nvSpPr>
          <p:cNvPr id="30" name="任意多边形 29"/>
          <p:cNvSpPr/>
          <p:nvPr/>
        </p:nvSpPr>
        <p:spPr>
          <a:xfrm>
            <a:off x="0" y="768350"/>
            <a:ext cx="3035935" cy="133350"/>
          </a:xfrm>
          <a:custGeom>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TextBox 28"/>
          <p:cNvSpPr txBox="1"/>
          <p:nvPr/>
        </p:nvSpPr>
        <p:spPr>
          <a:xfrm>
            <a:off x="780415" y="123190"/>
            <a:ext cx="2255520" cy="645160"/>
          </a:xfrm>
          <a:prstGeom prst="rect">
            <a:avLst/>
          </a:prstGeom>
          <a:noFill/>
        </p:spPr>
        <p:txBody>
          <a:bodyPr wrap="square" rtlCol="0">
            <a:spAutoFit/>
          </a:bodyPr>
          <a:lstStyle/>
          <a:p>
            <a:r>
              <a:rPr lang="zh-CN" altLang="en-US" sz="3600">
                <a:latin typeface="方正粗黑宋简体" panose="02000000000000000000" charset="-122"/>
                <a:ea typeface="方正粗黑宋简体" panose="02000000000000000000" charset="-122"/>
                <a:sym typeface="+mn-ea"/>
              </a:rPr>
              <a:t>时政</a:t>
            </a:r>
            <a:r>
              <a:rPr lang="zh-CN" altLang="en-US" sz="3600">
                <a:latin typeface="方正粗黑宋简体" panose="02000000000000000000" charset="-122"/>
                <a:ea typeface="方正粗黑宋简体" panose="02000000000000000000" charset="-122"/>
              </a:rPr>
              <a:t>材料</a:t>
            </a:r>
            <a:endParaRPr lang="zh-CN" altLang="en-US" sz="3600">
              <a:latin typeface="方正粗黑宋简体" panose="02000000000000000000" charset="-122"/>
              <a:ea typeface="方正粗黑宋简体" panose="02000000000000000000" charset="-122"/>
            </a:endParaRPr>
          </a:p>
        </p:txBody>
      </p:sp>
      <p:sp>
        <p:nvSpPr>
          <p:cNvPr id="9" name="TextBox 8"/>
          <p:cNvSpPr txBox="1"/>
          <p:nvPr/>
        </p:nvSpPr>
        <p:spPr>
          <a:xfrm>
            <a:off x="300990" y="1143000"/>
            <a:ext cx="7232650" cy="5184775"/>
          </a:xfrm>
          <a:prstGeom prst="rect">
            <a:avLst/>
          </a:prstGeom>
          <a:noFill/>
          <a:ln w="28575" cmpd="sng">
            <a:solidFill>
              <a:schemeClr val="accent1">
                <a:shade val="50000"/>
              </a:schemeClr>
            </a:solidFill>
            <a:prstDash val="sysDot"/>
          </a:ln>
        </p:spPr>
        <p:txBody>
          <a:bodyPr wrap="square" rtlCol="0">
            <a:spAutoFit/>
          </a:bodyPr>
          <a:lstStyle/>
          <a:p>
            <a:pPr algn="just">
              <a:lnSpc>
                <a:spcPct val="180000"/>
              </a:lnSpc>
            </a:pPr>
            <a:r>
              <a:rPr lang="zh-CN" altLang="en-US" sz="2000" smtClean="0">
                <a:latin typeface="方正粗黑宋简体" panose="02000000000000000000" charset="-122"/>
                <a:ea typeface="方正粗黑宋简体" panose="02000000000000000000" charset="-122"/>
              </a:rPr>
              <a:t>材料    </a:t>
            </a:r>
            <a:r>
              <a:rPr lang="zh-CN" altLang="en-US" u="sng" smtClean="0">
                <a:latin typeface="方正粗黑宋简体" panose="02000000000000000000" charset="-122"/>
                <a:ea typeface="方正粗黑宋简体" panose="02000000000000000000" charset="-122"/>
              </a:rPr>
              <a:t>中国进入</a:t>
            </a:r>
            <a:r>
              <a:rPr lang="zh-CN" altLang="en-US" u="sng" smtClean="0">
                <a:solidFill>
                  <a:srgbClr val="FF0000"/>
                </a:solidFill>
                <a:latin typeface="方正粗黑宋简体" panose="02000000000000000000" charset="-122"/>
                <a:ea typeface="方正粗黑宋简体" panose="02000000000000000000" charset="-122"/>
              </a:rPr>
              <a:t>垃圾分类</a:t>
            </a:r>
            <a:r>
              <a:rPr lang="zh-CN" altLang="en-US" u="sng" smtClean="0">
                <a:latin typeface="方正粗黑宋简体" panose="02000000000000000000" charset="-122"/>
                <a:ea typeface="方正粗黑宋简体" panose="02000000000000000000" charset="-122"/>
              </a:rPr>
              <a:t>“强制时代”</a:t>
            </a:r>
            <a:r>
              <a:rPr lang="zh-CN" altLang="en-US" smtClean="0">
                <a:latin typeface="方正粗黑宋简体" panose="02000000000000000000" charset="-122"/>
                <a:ea typeface="方正粗黑宋简体" panose="02000000000000000000" charset="-122"/>
              </a:rPr>
              <a:t>，</a:t>
            </a:r>
            <a:r>
              <a:rPr lang="zh-CN" altLang="en-US" u="sng" smtClean="0">
                <a:latin typeface="方正粗黑宋简体" panose="02000000000000000000" charset="-122"/>
                <a:ea typeface="方正粗黑宋简体" panose="02000000000000000000" charset="-122"/>
              </a:rPr>
              <a:t>全国各地市都制定了垃圾分类管理条例和生活垃圾分类标准</a:t>
            </a:r>
            <a:r>
              <a:rPr lang="zh-CN" altLang="en-US" smtClean="0">
                <a:latin typeface="方正粗黑宋简体" panose="02000000000000000000" charset="-122"/>
                <a:ea typeface="方正粗黑宋简体" panose="02000000000000000000" charset="-122"/>
              </a:rPr>
              <a:t>。2020年5月1日，新修订的《北京市生活垃圾管理条例》正式落地实施。条例中明确了北京分类垃圾定义为厨余垃圾、有害垃圾、其他垃圾和可回收物四类;个人不按照规定分类投放垃圾将面临200元罚款;单位未将生活垃圾分别投放至相应收集容器，且拒不改正的，将获1万元以上5万元以下罚款等多项新规。</a:t>
            </a:r>
            <a:endParaRPr lang="zh-CN" altLang="en-US" smtClean="0">
              <a:latin typeface="方正粗黑宋简体" panose="02000000000000000000" charset="-122"/>
              <a:ea typeface="方正粗黑宋简体" panose="02000000000000000000" charset="-122"/>
            </a:endParaRPr>
          </a:p>
          <a:p>
            <a:pPr algn="just">
              <a:lnSpc>
                <a:spcPct val="180000"/>
              </a:lnSpc>
            </a:pPr>
            <a:r>
              <a:rPr lang="zh-CN" altLang="en-US" sz="2000" smtClean="0">
                <a:latin typeface="方正粗黑宋简体" panose="02000000000000000000" charset="-122"/>
                <a:ea typeface="方正粗黑宋简体" panose="02000000000000000000" charset="-122"/>
              </a:rPr>
              <a:t>材料    </a:t>
            </a:r>
            <a:r>
              <a:rPr lang="zh-CN" altLang="en-US" smtClean="0">
                <a:latin typeface="方正粗黑宋简体" panose="02000000000000000000" charset="-122"/>
                <a:ea typeface="方正粗黑宋简体" panose="02000000000000000000" charset="-122"/>
              </a:rPr>
              <a:t>2020年6月5日是世界环境日。在抓好常态化疫情防控的同时，各地举办相关活动,展示生态文明建设成果，鼓励人人参与到美丽中国建设中来。习近平总书记强调:“</a:t>
            </a:r>
            <a:r>
              <a:rPr lang="zh-CN" altLang="en-US" u="sng" smtClean="0">
                <a:latin typeface="方正粗黑宋简体" panose="02000000000000000000" charset="-122"/>
                <a:ea typeface="方正粗黑宋简体" panose="02000000000000000000" charset="-122"/>
              </a:rPr>
              <a:t>实行垃圾分类，关系广大人民群众生活环境，关系节约使用资源，也是社会文明水平的一个重要体现</a:t>
            </a:r>
            <a:r>
              <a:rPr lang="zh-CN" altLang="en-US" smtClean="0">
                <a:latin typeface="方正粗黑宋简体" panose="02000000000000000000" charset="-122"/>
                <a:ea typeface="方正粗黑宋简体" panose="02000000000000000000" charset="-122"/>
              </a:rPr>
              <a:t>。”</a:t>
            </a:r>
            <a:endParaRPr lang="zh-CN" altLang="en-US" smtClean="0">
              <a:latin typeface="方正粗黑宋简体" panose="02000000000000000000" charset="-122"/>
              <a:ea typeface="方正粗黑宋简体" panose="02000000000000000000" charset="-122"/>
            </a:endParaRPr>
          </a:p>
        </p:txBody>
      </p:sp>
      <p:grpSp>
        <p:nvGrpSpPr>
          <p:cNvPr id="5" name="组合 4"/>
          <p:cNvGrpSpPr/>
          <p:nvPr/>
        </p:nvGrpSpPr>
        <p:grpSpPr>
          <a:xfrm>
            <a:off x="2851006" y="162560"/>
            <a:ext cx="558309" cy="829945"/>
            <a:chOff x="5545183" y="1279390"/>
            <a:chExt cx="865819" cy="1312424"/>
          </a:xfrm>
        </p:grpSpPr>
        <p:sp>
          <p:nvSpPr>
            <p:cNvPr id="8" name="矩形 7"/>
            <p:cNvSpPr/>
            <p:nvPr/>
          </p:nvSpPr>
          <p:spPr>
            <a:xfrm rot="2700000">
              <a:off x="5545407" y="1502388"/>
              <a:ext cx="865595" cy="865595"/>
            </a:xfrm>
            <a:prstGeom prst="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zh-CN" altLang="en-US"/>
            </a:p>
          </p:txBody>
        </p:sp>
        <p:sp>
          <p:nvSpPr>
            <p:cNvPr id="10" name="TextBox 2"/>
            <p:cNvSpPr txBox="1"/>
            <p:nvPr/>
          </p:nvSpPr>
          <p:spPr>
            <a:xfrm>
              <a:off x="5545183" y="1279390"/>
              <a:ext cx="409426" cy="1312424"/>
            </a:xfrm>
            <a:prstGeom prst="rect">
              <a:avLst/>
            </a:prstGeom>
            <a:noFill/>
          </p:spPr>
          <p:txBody>
            <a:bodyPr wrap="square" rtlCol="0">
              <a:spAutoFit/>
            </a:bodyPr>
            <a:lstStyle/>
            <a:p>
              <a:r>
                <a:rPr lang="en-US" sz="4800" b="1" smtClean="0">
                  <a:ln w="18415" cmpd="sng">
                    <a:solidFill>
                      <a:srgbClr val="FFFFFF"/>
                    </a:solidFill>
                    <a:prstDash val="solid"/>
                  </a:ln>
                  <a:solidFill>
                    <a:srgbClr val="FFFFFF"/>
                  </a:solidFill>
                  <a:effectLst>
                    <a:outerShdw blurRad="63500" dir="3600000" algn="tl" rotWithShape="0">
                      <a:srgbClr val="000000">
                        <a:alpha val="70000"/>
                      </a:srgbClr>
                    </a:outerShdw>
                  </a:effectLst>
                </a:rPr>
                <a:t>2</a:t>
              </a:r>
              <a:endParaRPr lang="en-US" sz="4800" b="1">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pSp>
      <p:sp>
        <p:nvSpPr>
          <p:cNvPr id="11" name="文本框 10"/>
          <p:cNvSpPr txBox="1"/>
          <p:nvPr/>
        </p:nvSpPr>
        <p:spPr>
          <a:xfrm>
            <a:off x="3552190" y="307975"/>
            <a:ext cx="3451860" cy="460375"/>
          </a:xfrm>
          <a:prstGeom prst="rect">
            <a:avLst/>
          </a:prstGeom>
          <a:noFill/>
          <a:ln w="28575" cmpd="sng">
            <a:solidFill>
              <a:schemeClr val="accent1">
                <a:shade val="50000"/>
              </a:schemeClr>
            </a:solidFill>
            <a:prstDash val="sysDot"/>
          </a:ln>
        </p:spPr>
        <p:txBody>
          <a:bodyPr wrap="square" rtlCol="0">
            <a:spAutoFit/>
          </a:bodyPr>
          <a:lstStyle/>
          <a:p>
            <a:r>
              <a:rPr lang="zh-CN" altLang="en-US" sz="2400" b="1">
                <a:solidFill>
                  <a:srgbClr val="FF0000"/>
                </a:solidFill>
                <a:latin typeface="微软雅黑" panose="020b0503020204020204" charset="-122"/>
                <a:ea typeface="微软雅黑" panose="020b0503020204020204" charset="-122"/>
              </a:rPr>
              <a:t>垃圾分类  低碳节能减排</a:t>
            </a:r>
            <a:endParaRPr lang="zh-CN" altLang="en-US" sz="2400" b="1">
              <a:solidFill>
                <a:srgbClr val="FF0000"/>
              </a:solidFill>
              <a:latin typeface="微软雅黑" panose="020b0503020204020204" charset="-122"/>
              <a:ea typeface="微软雅黑" panose="020b0503020204020204" charset="-122"/>
            </a:endParaRPr>
          </a:p>
        </p:txBody>
      </p:sp>
      <p:pic>
        <p:nvPicPr>
          <p:cNvPr id="2" name="图片 1" descr="488578ad88e1bf9d03daddc5df6f2ec3"/>
          <p:cNvPicPr>
            <a:picLocks noChangeAspect="1"/>
          </p:cNvPicPr>
          <p:nvPr/>
        </p:nvPicPr>
        <p:blipFill>
          <a:blip r:embed="rId3"/>
          <a:stretch>
            <a:fillRect/>
          </a:stretch>
        </p:blipFill>
        <p:spPr>
          <a:xfrm>
            <a:off x="7672070" y="1143000"/>
            <a:ext cx="4403725" cy="5185410"/>
          </a:xfrm>
          <a:prstGeom prst="rect">
            <a:avLst/>
          </a:prstGeom>
        </p:spPr>
      </p:pic>
    </p:spTree>
  </p:cSld>
  <p:clrMapOvr>
    <a:masterClrMapping/>
  </p:clrMapOvr>
  <p:transition spd="slow">
    <p:push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amond(in)">
                                      <p:cBhvr>
                                        <p:cTn id="7" dur="2000"/>
                                        <p:tgtEl>
                                          <p:spTgt spid="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3"/>
          <a:stretch>
            <a:fillRect/>
          </a:stretch>
        </a:blipFill>
        <a:effectLst/>
      </p:bgPr>
    </p:bg>
    <p:spTree>
      <p:nvGrpSpPr>
        <p:cNvPr id="1" name=""/>
        <p:cNvGrpSpPr/>
        <p:nvPr/>
      </p:nvGrpSpPr>
      <p:grpSpPr>
        <a:xfrm>
          <a:off x="0" y="0"/>
          <a:ext cx="0" cy="0"/>
        </a:xfrm>
      </p:grpSpPr>
      <p:sp>
        <p:nvSpPr>
          <p:cNvPr id="30" name="任意多边形 29"/>
          <p:cNvSpPr/>
          <p:nvPr/>
        </p:nvSpPr>
        <p:spPr>
          <a:xfrm>
            <a:off x="0" y="768350"/>
            <a:ext cx="3035935" cy="133350"/>
          </a:xfrm>
          <a:custGeom>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TextBox 28"/>
          <p:cNvSpPr txBox="1"/>
          <p:nvPr/>
        </p:nvSpPr>
        <p:spPr>
          <a:xfrm>
            <a:off x="780415" y="123190"/>
            <a:ext cx="2153285" cy="645160"/>
          </a:xfrm>
          <a:prstGeom prst="rect">
            <a:avLst/>
          </a:prstGeom>
          <a:noFill/>
        </p:spPr>
        <p:txBody>
          <a:bodyPr wrap="square" rtlCol="0">
            <a:spAutoFit/>
          </a:bodyPr>
          <a:lstStyle/>
          <a:p>
            <a:r>
              <a:rPr lang="zh-CN" altLang="en-US" sz="3600">
                <a:latin typeface="方正粗黑宋简体" panose="02000000000000000000" charset="-122"/>
                <a:ea typeface="方正粗黑宋简体" panose="02000000000000000000" charset="-122"/>
              </a:rPr>
              <a:t>时政材料</a:t>
            </a:r>
            <a:endParaRPr lang="zh-CN" altLang="en-US" sz="3600">
              <a:latin typeface="方正粗黑宋简体" panose="02000000000000000000" charset="-122"/>
              <a:ea typeface="方正粗黑宋简体" panose="02000000000000000000" charset="-122"/>
            </a:endParaRPr>
          </a:p>
        </p:txBody>
      </p:sp>
      <p:sp>
        <p:nvSpPr>
          <p:cNvPr id="9" name="TextBox 8"/>
          <p:cNvSpPr txBox="1"/>
          <p:nvPr/>
        </p:nvSpPr>
        <p:spPr>
          <a:xfrm>
            <a:off x="363855" y="992505"/>
            <a:ext cx="7585075" cy="5373370"/>
          </a:xfrm>
          <a:prstGeom prst="rect">
            <a:avLst/>
          </a:prstGeom>
          <a:noFill/>
          <a:ln w="28575" cmpd="sng">
            <a:solidFill>
              <a:schemeClr val="accent1">
                <a:shade val="50000"/>
              </a:schemeClr>
            </a:solidFill>
            <a:prstDash val="sysDot"/>
          </a:ln>
        </p:spPr>
        <p:txBody>
          <a:bodyPr wrap="square" rtlCol="0">
            <a:spAutoFit/>
          </a:bodyPr>
          <a:lstStyle/>
          <a:p>
            <a:pPr algn="just">
              <a:lnSpc>
                <a:spcPct val="170000"/>
              </a:lnSpc>
            </a:pPr>
            <a:r>
              <a:rPr sz="2000" smtClean="0">
                <a:latin typeface="方正粗黑宋简体" panose="02000000000000000000" charset="-122"/>
                <a:ea typeface="方正粗黑宋简体" panose="02000000000000000000" charset="-122"/>
              </a:rPr>
              <a:t>材料   </a:t>
            </a:r>
            <a:r>
              <a:rPr smtClean="0">
                <a:latin typeface="方正粗黑宋简体" panose="02000000000000000000" charset="-122"/>
                <a:ea typeface="方正粗黑宋简体" panose="02000000000000000000" charset="-122"/>
              </a:rPr>
              <a:t>   2020年7月2日，</a:t>
            </a:r>
            <a:r>
              <a:rPr u="sng" smtClean="0">
                <a:latin typeface="方正粗黑宋简体" panose="02000000000000000000" charset="-122"/>
                <a:ea typeface="方正粗黑宋简体" panose="02000000000000000000" charset="-122"/>
              </a:rPr>
              <a:t>在第八个全国低碳日</a:t>
            </a:r>
            <a:r>
              <a:rPr smtClean="0">
                <a:latin typeface="方正粗黑宋简体" panose="02000000000000000000" charset="-122"/>
                <a:ea typeface="方正粗黑宋简体" panose="02000000000000000000" charset="-122"/>
              </a:rPr>
              <a:t>到来之际，低碳冬奥微信小程序正式上线,通过为每位参与者设立低碳账户、奖励碳积分,鼓励公众在日常生活中</a:t>
            </a:r>
            <a:r>
              <a:rPr i="1" smtClean="0">
                <a:latin typeface="方正粗黑宋简体" panose="02000000000000000000" charset="-122"/>
                <a:ea typeface="方正粗黑宋简体" panose="02000000000000000000" charset="-122"/>
              </a:rPr>
              <a:t>积极参与低碳行动，为实现低碳冬奥贡献力量</a:t>
            </a:r>
            <a:r>
              <a:rPr smtClean="0">
                <a:latin typeface="方正粗黑宋简体" panose="02000000000000000000" charset="-122"/>
                <a:ea typeface="方正粗黑宋简体" panose="02000000000000000000" charset="-122"/>
              </a:rPr>
              <a:t>。</a:t>
            </a:r>
            <a:r>
              <a:rPr smtClean="0">
                <a:solidFill>
                  <a:srgbClr val="FF0000"/>
                </a:solidFill>
                <a:latin typeface="方正粗黑宋简体" panose="02000000000000000000" charset="-122"/>
                <a:ea typeface="方正粗黑宋简体" panose="02000000000000000000" charset="-122"/>
              </a:rPr>
              <a:t>绿色出行、光盘行动、垃圾分类</a:t>
            </a:r>
            <a:r>
              <a:rPr smtClean="0">
                <a:latin typeface="方正粗黑宋简体" panose="02000000000000000000" charset="-122"/>
                <a:ea typeface="方正粗黑宋简体" panose="02000000000000000000" charset="-122"/>
              </a:rPr>
              <a:t>.....这些环保低碳的做法即日起都将被北京冬奥组委纳入奖励范畴。</a:t>
            </a:r>
            <a:endParaRPr smtClean="0">
              <a:latin typeface="方正粗黑宋简体" panose="02000000000000000000" charset="-122"/>
              <a:ea typeface="方正粗黑宋简体" panose="02000000000000000000" charset="-122"/>
            </a:endParaRPr>
          </a:p>
          <a:p>
            <a:pPr algn="just">
              <a:lnSpc>
                <a:spcPct val="170000"/>
              </a:lnSpc>
            </a:pPr>
            <a:r>
              <a:rPr smtClean="0">
                <a:latin typeface="方正粗黑宋简体" panose="02000000000000000000" charset="-122"/>
                <a:ea typeface="方正粗黑宋简体" panose="02000000000000000000" charset="-122"/>
                <a:sym typeface="+mn-ea"/>
              </a:rPr>
              <a:t>       </a:t>
            </a:r>
            <a:r>
              <a:rPr smtClean="0">
                <a:latin typeface="方正粗黑宋简体" panose="02000000000000000000" charset="-122"/>
                <a:ea typeface="方正粗黑宋简体" panose="02000000000000000000" charset="-122"/>
              </a:rPr>
              <a:t>7月2日是今年的全国低碳日,活动主题是“绿色低碳，全面小康”。提倡低碳生活，从源头减少资源消耗2③，不仅能提升个人的生活品质，也能为经济高质量发展贡献绿色力量。</a:t>
            </a:r>
            <a:endParaRPr smtClean="0">
              <a:latin typeface="方正粗黑宋简体" panose="02000000000000000000" charset="-122"/>
              <a:ea typeface="方正粗黑宋简体" panose="02000000000000000000" charset="-122"/>
            </a:endParaRPr>
          </a:p>
          <a:p>
            <a:pPr algn="just">
              <a:lnSpc>
                <a:spcPct val="170000"/>
              </a:lnSpc>
            </a:pPr>
            <a:r>
              <a:rPr sz="2000" smtClean="0">
                <a:latin typeface="方正粗黑宋简体" panose="02000000000000000000" charset="-122"/>
                <a:ea typeface="方正粗黑宋简体" panose="02000000000000000000" charset="-122"/>
                <a:sym typeface="+mn-ea"/>
              </a:rPr>
              <a:t>材料</a:t>
            </a:r>
            <a:r>
              <a:rPr smtClean="0">
                <a:latin typeface="方正粗黑宋简体" panose="02000000000000000000" charset="-122"/>
                <a:ea typeface="方正粗黑宋简体" panose="02000000000000000000" charset="-122"/>
                <a:sym typeface="+mn-ea"/>
              </a:rPr>
              <a:t>     </a:t>
            </a:r>
            <a:r>
              <a:rPr smtClean="0">
                <a:latin typeface="方正粗黑宋简体" panose="02000000000000000000" charset="-122"/>
                <a:ea typeface="方正粗黑宋简体" panose="02000000000000000000" charset="-122"/>
              </a:rPr>
              <a:t>2020年6月29日9时,2020年</a:t>
            </a:r>
            <a:r>
              <a:rPr smtClean="0">
                <a:solidFill>
                  <a:srgbClr val="FF0000"/>
                </a:solidFill>
                <a:latin typeface="方正粗黑宋简体" panose="02000000000000000000" charset="-122"/>
                <a:ea typeface="方正粗黑宋简体" panose="02000000000000000000" charset="-122"/>
              </a:rPr>
              <a:t>全国节能宣传周</a:t>
            </a:r>
            <a:r>
              <a:rPr smtClean="0">
                <a:latin typeface="方正粗黑宋简体" panose="02000000000000000000" charset="-122"/>
                <a:ea typeface="方正粗黑宋简体" panose="02000000000000000000" charset="-122"/>
              </a:rPr>
              <a:t>活动正式启动3。这是首次采用线上方式启动全国节能宣传周</a:t>
            </a:r>
            <a:r>
              <a:rPr lang="zh-CN" smtClean="0">
                <a:latin typeface="方正粗黑宋简体" panose="02000000000000000000" charset="-122"/>
                <a:ea typeface="方正粗黑宋简体" panose="02000000000000000000" charset="-122"/>
              </a:rPr>
              <a:t>，</a:t>
            </a:r>
            <a:r>
              <a:rPr smtClean="0">
                <a:latin typeface="方正粗黑宋简体" panose="02000000000000000000" charset="-122"/>
                <a:ea typeface="方正粗黑宋简体" panose="02000000000000000000" charset="-122"/>
              </a:rPr>
              <a:t>是在常态化疫情防控下开展全国节能宣传活动,宣传节能理念、传播节能知识、推广节能技术的积极探索。</a:t>
            </a:r>
            <a:endParaRPr smtClean="0">
              <a:latin typeface="方正粗黑宋简体" panose="02000000000000000000" charset="-122"/>
              <a:ea typeface="方正粗黑宋简体" panose="02000000000000000000" charset="-122"/>
            </a:endParaRPr>
          </a:p>
        </p:txBody>
      </p:sp>
      <p:grpSp>
        <p:nvGrpSpPr>
          <p:cNvPr id="5" name="组合 4"/>
          <p:cNvGrpSpPr/>
          <p:nvPr/>
        </p:nvGrpSpPr>
        <p:grpSpPr>
          <a:xfrm>
            <a:off x="2933556" y="162560"/>
            <a:ext cx="558309" cy="829945"/>
            <a:chOff x="5545183" y="1279390"/>
            <a:chExt cx="865819" cy="1312424"/>
          </a:xfrm>
        </p:grpSpPr>
        <p:sp>
          <p:nvSpPr>
            <p:cNvPr id="8" name="矩形 7"/>
            <p:cNvSpPr/>
            <p:nvPr/>
          </p:nvSpPr>
          <p:spPr>
            <a:xfrm rot="2700000">
              <a:off x="5545407" y="1502388"/>
              <a:ext cx="865595" cy="865595"/>
            </a:xfrm>
            <a:prstGeom prst="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zh-CN" altLang="en-US"/>
            </a:p>
          </p:txBody>
        </p:sp>
        <p:sp>
          <p:nvSpPr>
            <p:cNvPr id="10" name="TextBox 2"/>
            <p:cNvSpPr txBox="1"/>
            <p:nvPr/>
          </p:nvSpPr>
          <p:spPr>
            <a:xfrm>
              <a:off x="5545183" y="1279390"/>
              <a:ext cx="409426" cy="1312424"/>
            </a:xfrm>
            <a:prstGeom prst="rect">
              <a:avLst/>
            </a:prstGeom>
            <a:noFill/>
          </p:spPr>
          <p:txBody>
            <a:bodyPr wrap="square" rtlCol="0">
              <a:spAutoFit/>
            </a:bodyPr>
            <a:lstStyle/>
            <a:p>
              <a:r>
                <a:rPr lang="en-US" altLang="zh-CN" sz="4800" b="1" smtClean="0">
                  <a:ln w="18415" cmpd="sng">
                    <a:solidFill>
                      <a:srgbClr val="FFFFFF"/>
                    </a:solidFill>
                    <a:prstDash val="solid"/>
                  </a:ln>
                  <a:solidFill>
                    <a:srgbClr val="FFFFFF"/>
                  </a:solidFill>
                  <a:effectLst>
                    <a:outerShdw blurRad="63500" dir="3600000" algn="tl" rotWithShape="0">
                      <a:srgbClr val="000000">
                        <a:alpha val="70000"/>
                      </a:srgbClr>
                    </a:outerShdw>
                  </a:effectLst>
                </a:rPr>
                <a:t>2</a:t>
              </a:r>
              <a:endParaRPr lang="zh-CN" altLang="en-US" sz="4800" b="1">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pSp>
      <p:sp>
        <p:nvSpPr>
          <p:cNvPr id="2" name="任意多边形 1"/>
          <p:cNvSpPr/>
          <p:nvPr/>
        </p:nvSpPr>
        <p:spPr>
          <a:xfrm rot="10800000">
            <a:off x="9054465" y="768350"/>
            <a:ext cx="3035935" cy="133350"/>
          </a:xfrm>
          <a:custGeom>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TextBox 28"/>
          <p:cNvSpPr txBox="1"/>
          <p:nvPr/>
        </p:nvSpPr>
        <p:spPr>
          <a:xfrm>
            <a:off x="9495790" y="123190"/>
            <a:ext cx="2153285" cy="645160"/>
          </a:xfrm>
          <a:prstGeom prst="rect">
            <a:avLst/>
          </a:prstGeom>
          <a:noFill/>
        </p:spPr>
        <p:txBody>
          <a:bodyPr wrap="square" rtlCol="0">
            <a:spAutoFit/>
          </a:bodyPr>
          <a:lstStyle/>
          <a:p>
            <a:r>
              <a:rPr lang="zh-CN" altLang="en-US" sz="3600">
                <a:latin typeface="方正粗黑宋简体" panose="02000000000000000000" charset="-122"/>
                <a:ea typeface="方正粗黑宋简体" panose="02000000000000000000" charset="-122"/>
              </a:rPr>
              <a:t>考点关联</a:t>
            </a:r>
            <a:endParaRPr lang="zh-CN" altLang="en-US" sz="3600">
              <a:latin typeface="方正粗黑宋简体" panose="02000000000000000000" charset="-122"/>
              <a:ea typeface="方正粗黑宋简体" panose="02000000000000000000" charset="-122"/>
            </a:endParaRPr>
          </a:p>
        </p:txBody>
      </p:sp>
      <p:sp>
        <p:nvSpPr>
          <p:cNvPr id="4" name="燕尾形 3"/>
          <p:cNvSpPr/>
          <p:nvPr/>
        </p:nvSpPr>
        <p:spPr>
          <a:xfrm rot="5400000">
            <a:off x="8446135" y="525145"/>
            <a:ext cx="596900" cy="619125"/>
          </a:xfrm>
          <a:prstGeom prst="chevron">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8435340" y="1318260"/>
            <a:ext cx="3456305" cy="4831080"/>
          </a:xfrm>
          <a:prstGeom prst="rect">
            <a:avLst/>
          </a:prstGeom>
          <a:noFill/>
          <a:ln w="28575" cmpd="sng">
            <a:solidFill>
              <a:schemeClr val="accent2"/>
            </a:solidFill>
            <a:prstDash val="sysDot"/>
          </a:ln>
        </p:spPr>
        <p:txBody>
          <a:bodyPr wrap="square" rtlCol="0">
            <a:spAutoFit/>
          </a:bodyPr>
          <a:lstStyle/>
          <a:p>
            <a:pPr algn="l">
              <a:lnSpc>
                <a:spcPct val="220000"/>
              </a:lnSpc>
            </a:pPr>
            <a:r>
              <a:rPr lang="en-US" altLang="zh-CN" sz="2000" b="1"/>
              <a:t>1</a:t>
            </a:r>
            <a:r>
              <a:rPr lang="zh-CN" altLang="en-US" sz="2000" b="1"/>
              <a:t>、</a:t>
            </a:r>
            <a:r>
              <a:rPr lang="zh-CN" altLang="en-US" sz="2000" b="1">
                <a:solidFill>
                  <a:srgbClr val="FF0000"/>
                </a:solidFill>
              </a:rPr>
              <a:t>我国的资源、环境国情</a:t>
            </a:r>
            <a:endParaRPr lang="zh-CN" altLang="en-US" sz="2000" b="1">
              <a:solidFill>
                <a:srgbClr val="FF0000"/>
              </a:solidFill>
            </a:endParaRPr>
          </a:p>
          <a:p>
            <a:pPr algn="l">
              <a:lnSpc>
                <a:spcPct val="220000"/>
              </a:lnSpc>
            </a:pPr>
            <a:r>
              <a:rPr lang="en-US" altLang="zh-CN" sz="2000" b="1"/>
              <a:t>2</a:t>
            </a:r>
            <a:r>
              <a:rPr lang="zh-CN" altLang="en-US" sz="2000" b="1"/>
              <a:t>、</a:t>
            </a:r>
            <a:r>
              <a:rPr lang="zh-CN" altLang="en-US" sz="2000" b="1">
                <a:solidFill>
                  <a:srgbClr val="FF0000"/>
                </a:solidFill>
              </a:rPr>
              <a:t>建设资源节约型、环境友好型社会</a:t>
            </a:r>
            <a:endParaRPr lang="zh-CN" altLang="en-US" sz="2000" b="1">
              <a:solidFill>
                <a:srgbClr val="FF0000"/>
              </a:solidFill>
            </a:endParaRPr>
          </a:p>
          <a:p>
            <a:pPr algn="l">
              <a:lnSpc>
                <a:spcPct val="220000"/>
              </a:lnSpc>
            </a:pPr>
            <a:r>
              <a:rPr lang="en-US" altLang="zh-CN" sz="2000" b="1"/>
              <a:t>3</a:t>
            </a:r>
            <a:r>
              <a:rPr lang="zh-CN" altLang="en-US" sz="2000" b="1"/>
              <a:t>、</a:t>
            </a:r>
            <a:r>
              <a:rPr lang="zh-CN" altLang="en-US" sz="2000" b="1">
                <a:solidFill>
                  <a:srgbClr val="FF0000"/>
                </a:solidFill>
                <a:sym typeface="+mn-ea"/>
              </a:rPr>
              <a:t>走绿色发展、可持续发展道路</a:t>
            </a:r>
            <a:endParaRPr lang="zh-CN" altLang="en-US" sz="2000" b="1">
              <a:solidFill>
                <a:srgbClr val="FF0000"/>
              </a:solidFill>
              <a:sym typeface="+mn-ea"/>
            </a:endParaRPr>
          </a:p>
          <a:p>
            <a:pPr algn="l">
              <a:lnSpc>
                <a:spcPct val="220000"/>
              </a:lnSpc>
            </a:pPr>
            <a:r>
              <a:rPr lang="en-US" altLang="zh-CN" sz="2000" b="1"/>
              <a:t>4、</a:t>
            </a:r>
            <a:r>
              <a:rPr lang="zh-CN" altLang="en-US" sz="2000" b="1">
                <a:solidFill>
                  <a:srgbClr val="FF0000"/>
                </a:solidFill>
              </a:rPr>
              <a:t>人与自然和谐相处</a:t>
            </a:r>
            <a:endParaRPr lang="zh-CN" altLang="en-US" sz="2000" b="1">
              <a:solidFill>
                <a:srgbClr val="FF0000"/>
              </a:solidFill>
            </a:endParaRPr>
          </a:p>
          <a:p>
            <a:pPr algn="l">
              <a:lnSpc>
                <a:spcPct val="220000"/>
              </a:lnSpc>
            </a:pPr>
            <a:r>
              <a:rPr lang="en-US" altLang="zh-CN" sz="2000" b="1"/>
              <a:t>5、</a:t>
            </a:r>
            <a:r>
              <a:rPr lang="zh-CN" altLang="en-US" sz="2000" b="1">
                <a:solidFill>
                  <a:srgbClr val="FF0000"/>
                </a:solidFill>
              </a:rPr>
              <a:t>全面建成小康社会</a:t>
            </a:r>
            <a:endParaRPr lang="zh-CN" altLang="en-US" sz="2000" b="1">
              <a:solidFill>
                <a:srgbClr val="FF0000"/>
              </a:solidFill>
            </a:endParaRPr>
          </a:p>
        </p:txBody>
      </p:sp>
      <p:sp>
        <p:nvSpPr>
          <p:cNvPr id="11" name="文本框 10"/>
          <p:cNvSpPr txBox="1"/>
          <p:nvPr/>
        </p:nvSpPr>
        <p:spPr>
          <a:xfrm>
            <a:off x="3552190" y="307975"/>
            <a:ext cx="3451860" cy="460375"/>
          </a:xfrm>
          <a:prstGeom prst="rect">
            <a:avLst/>
          </a:prstGeom>
          <a:noFill/>
          <a:ln w="28575" cmpd="sng">
            <a:solidFill>
              <a:schemeClr val="accent1">
                <a:shade val="50000"/>
              </a:schemeClr>
            </a:solidFill>
            <a:prstDash val="sysDot"/>
          </a:ln>
        </p:spPr>
        <p:txBody>
          <a:bodyPr wrap="square" rtlCol="0">
            <a:spAutoFit/>
          </a:bodyPr>
          <a:lstStyle/>
          <a:p>
            <a:r>
              <a:rPr lang="zh-CN" altLang="en-US" sz="2400" b="1">
                <a:solidFill>
                  <a:srgbClr val="FF0000"/>
                </a:solidFill>
                <a:latin typeface="微软雅黑" panose="020b0503020204020204" charset="-122"/>
                <a:ea typeface="微软雅黑" panose="020b0503020204020204" charset="-122"/>
              </a:rPr>
              <a:t>垃圾分类  低碳节能减排</a:t>
            </a:r>
            <a:endParaRPr lang="zh-CN" altLang="en-US" sz="2400" b="1">
              <a:solidFill>
                <a:srgbClr val="FF0000"/>
              </a:solidFill>
              <a:latin typeface="微软雅黑" panose="020b0503020204020204" charset="-122"/>
              <a:ea typeface="微软雅黑" panose="020b0503020204020204" charset="-122"/>
            </a:endParaRPr>
          </a:p>
        </p:txBody>
      </p:sp>
    </p:spTree>
  </p:cSld>
  <p:clrMapOvr>
    <a:masterClrMapping/>
  </p:clrMapOvr>
  <p:transition spd="slow">
    <p:push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fill="hold"/>
                                        <p:tgtEl>
                                          <p:spTgt spid="2"/>
                                        </p:tgtEl>
                                        <p:attrNameLst>
                                          <p:attrName>ppt_x</p:attrName>
                                        </p:attrNameLst>
                                      </p:cBhvr>
                                      <p:tavLst>
                                        <p:tav tm="0">
                                          <p:val>
                                            <p:strVal val="#ppt_x"/>
                                          </p:val>
                                        </p:tav>
                                        <p:tav tm="100000">
                                          <p:val>
                                            <p:strVal val="#ppt_x"/>
                                          </p:val>
                                        </p:tav>
                                      </p:tavLst>
                                    </p:anim>
                                    <p:anim calcmode="lin" valueType="num">
                                      <p:cBhvr additive="base">
                                        <p:cTn id="17" dur="500" fill="hold"/>
                                        <p:tgtEl>
                                          <p:spTgt spid="2"/>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additive="base">
                                        <p:cTn id="20" dur="500" fill="hold"/>
                                        <p:tgtEl>
                                          <p:spTgt spid="4"/>
                                        </p:tgtEl>
                                        <p:attrNameLst>
                                          <p:attrName>ppt_x</p:attrName>
                                        </p:attrNameLst>
                                      </p:cBhvr>
                                      <p:tavLst>
                                        <p:tav tm="0">
                                          <p:val>
                                            <p:strVal val="#ppt_x"/>
                                          </p:val>
                                        </p:tav>
                                        <p:tav tm="100000">
                                          <p:val>
                                            <p:strVal val="#ppt_x"/>
                                          </p:val>
                                        </p:tav>
                                      </p:tavLst>
                                    </p:anim>
                                    <p:anim calcmode="lin" valueType="num">
                                      <p:cBhvr additive="base">
                                        <p:cTn id="21"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2" fill="hold" nodeType="clickPar">
                      <p:stCondLst>
                        <p:cond delay="indefinite"/>
                      </p:stCondLst>
                      <p:childTnLst>
                        <p:par>
                          <p:cTn id="23" fill="hold" nodeType="afterGroup">
                            <p:stCondLst>
                              <p:cond delay="0"/>
                            </p:stCondLst>
                            <p:childTnLst>
                              <p:par>
                                <p:cTn id="24" presetID="4" presetClass="entr" presetSubtype="16"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box(in)">
                                      <p:cBhvr>
                                        <p:cTn id="26"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3" grpId="0"/>
      <p:bldP spid="2" grpId="0"/>
      <p:bldP spid="4" grpId="0"/>
      <p:bldP spid="6"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3"/>
          <a:stretch>
            <a:fillRect/>
          </a:stretch>
        </a:blipFill>
        <a:effectLst/>
      </p:bgPr>
    </p:bg>
    <p:spTree>
      <p:nvGrpSpPr>
        <p:cNvPr id="1" name=""/>
        <p:cNvGrpSpPr/>
        <p:nvPr/>
      </p:nvGrpSpPr>
      <p:grpSpPr>
        <a:xfrm>
          <a:off x="0" y="0"/>
          <a:ext cx="0" cy="0"/>
        </a:xfrm>
      </p:grpSpPr>
      <p:sp>
        <p:nvSpPr>
          <p:cNvPr id="30" name="任意多边形 29"/>
          <p:cNvSpPr/>
          <p:nvPr/>
        </p:nvSpPr>
        <p:spPr>
          <a:xfrm>
            <a:off x="0" y="768350"/>
            <a:ext cx="3035935" cy="133350"/>
          </a:xfrm>
          <a:custGeom>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TextBox 28"/>
          <p:cNvSpPr txBox="1"/>
          <p:nvPr/>
        </p:nvSpPr>
        <p:spPr>
          <a:xfrm>
            <a:off x="780415" y="123190"/>
            <a:ext cx="2519680" cy="645160"/>
          </a:xfrm>
          <a:prstGeom prst="rect">
            <a:avLst/>
          </a:prstGeom>
          <a:noFill/>
        </p:spPr>
        <p:txBody>
          <a:bodyPr wrap="square" rtlCol="0">
            <a:spAutoFit/>
          </a:bodyPr>
          <a:lstStyle/>
          <a:p>
            <a:r>
              <a:rPr lang="zh-CN" altLang="en-US" sz="3600">
                <a:latin typeface="方正粗黑宋简体" panose="02000000000000000000" charset="-122"/>
                <a:ea typeface="方正粗黑宋简体" panose="02000000000000000000" charset="-122"/>
                <a:sym typeface="+mn-ea"/>
              </a:rPr>
              <a:t>时政</a:t>
            </a:r>
            <a:r>
              <a:rPr lang="zh-CN" altLang="en-US" sz="3600">
                <a:latin typeface="方正粗黑宋简体" panose="02000000000000000000" charset="-122"/>
                <a:ea typeface="方正粗黑宋简体" panose="02000000000000000000" charset="-122"/>
              </a:rPr>
              <a:t>材料</a:t>
            </a:r>
            <a:endParaRPr lang="zh-CN" altLang="en-US" sz="3600">
              <a:latin typeface="方正粗黑宋简体" panose="02000000000000000000" charset="-122"/>
              <a:ea typeface="方正粗黑宋简体" panose="02000000000000000000" charset="-122"/>
            </a:endParaRPr>
          </a:p>
        </p:txBody>
      </p:sp>
      <p:sp>
        <p:nvSpPr>
          <p:cNvPr id="9" name="TextBox 8"/>
          <p:cNvSpPr txBox="1"/>
          <p:nvPr/>
        </p:nvSpPr>
        <p:spPr>
          <a:xfrm>
            <a:off x="300990" y="901700"/>
            <a:ext cx="11655425" cy="5327650"/>
          </a:xfrm>
          <a:prstGeom prst="rect">
            <a:avLst/>
          </a:prstGeom>
          <a:noFill/>
          <a:ln w="28575" cmpd="sng">
            <a:solidFill>
              <a:schemeClr val="accent1">
                <a:shade val="50000"/>
              </a:schemeClr>
            </a:solidFill>
            <a:prstDash val="sysDot"/>
          </a:ln>
        </p:spPr>
        <p:txBody>
          <a:bodyPr wrap="square" rtlCol="0">
            <a:spAutoFit/>
          </a:bodyPr>
          <a:lstStyle/>
          <a:p>
            <a:pPr algn="just">
              <a:lnSpc>
                <a:spcPct val="230000"/>
              </a:lnSpc>
            </a:pPr>
            <a:r>
              <a:rPr sz="2000" smtClean="0">
                <a:latin typeface="方正粗黑宋简体" panose="02000000000000000000" charset="-122"/>
                <a:ea typeface="方正粗黑宋简体" panose="02000000000000000000" charset="-122"/>
                <a:sym typeface="+mn-ea"/>
              </a:rPr>
              <a:t>材料    </a:t>
            </a:r>
            <a:r>
              <a:rPr smtClean="0">
                <a:latin typeface="方正粗黑宋简体" panose="02000000000000000000" charset="-122"/>
                <a:ea typeface="方正粗黑宋简体" panose="02000000000000000000" charset="-122"/>
                <a:sym typeface="+mn-ea"/>
              </a:rPr>
              <a:t> 中共中央总书记、国家主席、中央军委主席习近平对制止餐饮浪费行为作出重要指示。他指出，餐饮浪费现象，触目惊心、令人痛心!“谁知盘中餐，粒粒皆辛苦。”尽管我国粮食生产连年丰收，对粮食安全还是始终要有危机意识，今年全球新冠肺炎疫情所带来的影响更是给我们敲响了警钟。习近平强调，</a:t>
            </a:r>
            <a:r>
              <a:rPr u="sng" smtClean="0">
                <a:latin typeface="方正粗黑宋简体" panose="02000000000000000000" charset="-122"/>
                <a:ea typeface="方正粗黑宋简体" panose="02000000000000000000" charset="-122"/>
                <a:sym typeface="+mn-ea"/>
              </a:rPr>
              <a:t>要加强立法，强化监管，采取有效措施，建立长效机制，坚决制止餐饮浪费行为</a:t>
            </a:r>
            <a:r>
              <a:rPr smtClean="0">
                <a:latin typeface="方正粗黑宋简体" panose="02000000000000000000" charset="-122"/>
                <a:ea typeface="方正粗黑宋简体" panose="02000000000000000000" charset="-122"/>
                <a:sym typeface="+mn-ea"/>
              </a:rPr>
              <a:t>。要进一步加强宣传教育，切实培养节约习惯，</a:t>
            </a:r>
            <a:r>
              <a:rPr i="1" smtClean="0">
                <a:latin typeface="方正粗黑宋简体" panose="02000000000000000000" charset="-122"/>
                <a:ea typeface="方正粗黑宋简体" panose="02000000000000000000" charset="-122"/>
                <a:sym typeface="+mn-ea"/>
              </a:rPr>
              <a:t>在全社会营造浪费可耻、节约为荣的氛围。</a:t>
            </a:r>
            <a:endParaRPr i="1" smtClean="0">
              <a:latin typeface="方正粗黑宋简体" panose="02000000000000000000" charset="-122"/>
              <a:ea typeface="方正粗黑宋简体" panose="02000000000000000000" charset="-122"/>
              <a:sym typeface="+mn-ea"/>
            </a:endParaRPr>
          </a:p>
          <a:p>
            <a:pPr algn="just">
              <a:lnSpc>
                <a:spcPct val="230000"/>
              </a:lnSpc>
            </a:pPr>
            <a:r>
              <a:rPr sz="2000" smtClean="0">
                <a:latin typeface="方正粗黑宋简体" panose="02000000000000000000" charset="-122"/>
                <a:ea typeface="方正粗黑宋简体" panose="02000000000000000000" charset="-122"/>
                <a:sym typeface="+mn-ea"/>
              </a:rPr>
              <a:t>材料    </a:t>
            </a:r>
            <a:r>
              <a:rPr smtClean="0">
                <a:latin typeface="方正粗黑宋简体" panose="02000000000000000000" charset="-122"/>
                <a:ea typeface="方正粗黑宋简体" panose="02000000000000000000" charset="-122"/>
                <a:sym typeface="+mn-ea"/>
              </a:rPr>
              <a:t>2020年8 月，习近平总书记的重要指示在全社会引发广泛共鸣， 一场号召人们珍惜粮食、对餐饮浪费行为说“不”的行动正在全国开展:中国消费者协会向广大消费者发出倡议;各地各部门出台举措建立长效机制;多地餐饮企业创新服务，如分餐制、半份菜、“N-1”点餐模式;多个平台对大胃王吃播进行了整治......</a:t>
            </a:r>
            <a:endParaRPr smtClean="0">
              <a:latin typeface="方正粗黑宋简体" panose="02000000000000000000" charset="-122"/>
              <a:ea typeface="方正粗黑宋简体" panose="02000000000000000000" charset="-122"/>
              <a:sym typeface="+mn-ea"/>
            </a:endParaRPr>
          </a:p>
        </p:txBody>
      </p:sp>
      <p:grpSp>
        <p:nvGrpSpPr>
          <p:cNvPr id="5" name="组合 4"/>
          <p:cNvGrpSpPr/>
          <p:nvPr/>
        </p:nvGrpSpPr>
        <p:grpSpPr>
          <a:xfrm>
            <a:off x="2933556" y="162560"/>
            <a:ext cx="558309" cy="829945"/>
            <a:chOff x="5545183" y="1279390"/>
            <a:chExt cx="865819" cy="1312424"/>
          </a:xfrm>
        </p:grpSpPr>
        <p:sp>
          <p:nvSpPr>
            <p:cNvPr id="8" name="矩形 7"/>
            <p:cNvSpPr/>
            <p:nvPr/>
          </p:nvSpPr>
          <p:spPr>
            <a:xfrm rot="2700000">
              <a:off x="5545407" y="1502388"/>
              <a:ext cx="865595" cy="865595"/>
            </a:xfrm>
            <a:prstGeom prst="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zh-CN" altLang="en-US"/>
            </a:p>
          </p:txBody>
        </p:sp>
        <p:sp>
          <p:nvSpPr>
            <p:cNvPr id="10" name="TextBox 2"/>
            <p:cNvSpPr txBox="1"/>
            <p:nvPr/>
          </p:nvSpPr>
          <p:spPr>
            <a:xfrm>
              <a:off x="5545183" y="1279390"/>
              <a:ext cx="409426" cy="1312424"/>
            </a:xfrm>
            <a:prstGeom prst="rect">
              <a:avLst/>
            </a:prstGeom>
            <a:noFill/>
          </p:spPr>
          <p:txBody>
            <a:bodyPr wrap="square" rtlCol="0">
              <a:spAutoFit/>
            </a:bodyPr>
            <a:lstStyle/>
            <a:p>
              <a:r>
                <a:rPr lang="en-US" altLang="zh-CN" sz="4800" b="1" smtClean="0">
                  <a:ln w="18415" cmpd="sng">
                    <a:solidFill>
                      <a:srgbClr val="FFFFFF"/>
                    </a:solidFill>
                    <a:prstDash val="solid"/>
                  </a:ln>
                  <a:solidFill>
                    <a:srgbClr val="FFFFFF"/>
                  </a:solidFill>
                  <a:effectLst>
                    <a:outerShdw blurRad="63500" dir="3600000" algn="tl" rotWithShape="0">
                      <a:srgbClr val="000000">
                        <a:alpha val="70000"/>
                      </a:srgbClr>
                    </a:outerShdw>
                  </a:effectLst>
                </a:rPr>
                <a:t>3</a:t>
              </a:r>
              <a:endParaRPr lang="zh-CN" altLang="en-US" sz="4800" b="1">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pSp>
      <p:sp>
        <p:nvSpPr>
          <p:cNvPr id="11" name="文本框 10"/>
          <p:cNvSpPr txBox="1"/>
          <p:nvPr/>
        </p:nvSpPr>
        <p:spPr>
          <a:xfrm>
            <a:off x="3552190" y="307975"/>
            <a:ext cx="2959735" cy="460375"/>
          </a:xfrm>
          <a:prstGeom prst="rect">
            <a:avLst/>
          </a:prstGeom>
          <a:noFill/>
          <a:ln w="28575" cmpd="sng">
            <a:solidFill>
              <a:schemeClr val="accent1">
                <a:shade val="50000"/>
              </a:schemeClr>
            </a:solidFill>
            <a:prstDash val="sysDot"/>
          </a:ln>
        </p:spPr>
        <p:txBody>
          <a:bodyPr wrap="square" rtlCol="0">
            <a:spAutoFit/>
          </a:bodyPr>
          <a:lstStyle/>
          <a:p>
            <a:r>
              <a:rPr lang="zh-CN" altLang="en-US" sz="2400" b="1">
                <a:solidFill>
                  <a:srgbClr val="FF0000"/>
                </a:solidFill>
                <a:latin typeface="微软雅黑" panose="020b0503020204020204" charset="-122"/>
                <a:ea typeface="微软雅黑" panose="020b0503020204020204" charset="-122"/>
              </a:rPr>
              <a:t>厉行节约  反对浪费</a:t>
            </a:r>
            <a:endParaRPr lang="zh-CN" altLang="en-US" sz="2400" b="1">
              <a:solidFill>
                <a:srgbClr val="FF0000"/>
              </a:solidFill>
              <a:latin typeface="微软雅黑" panose="020b0503020204020204" charset="-122"/>
              <a:ea typeface="微软雅黑" panose="020b0503020204020204" charset="-122"/>
            </a:endParaRPr>
          </a:p>
        </p:txBody>
      </p:sp>
    </p:spTree>
  </p:cSld>
  <p:clrMapOvr>
    <a:masterClrMapping/>
  </p:clrMapOvr>
  <p:transition spd="slow">
    <p:push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4"/>
          <a:stretch>
            <a:fillRect/>
          </a:stretch>
        </a:blipFill>
        <a:effectLst/>
      </p:bgPr>
    </p:bg>
    <p:spTree>
      <p:nvGrpSpPr>
        <p:cNvPr id="1" name=""/>
        <p:cNvGrpSpPr/>
        <p:nvPr/>
      </p:nvGrpSpPr>
      <p:grpSpPr>
        <a:xfrm>
          <a:off x="0" y="0"/>
          <a:ext cx="0" cy="0"/>
        </a:xfrm>
      </p:grpSpPr>
      <p:sp>
        <p:nvSpPr>
          <p:cNvPr id="30" name="任意多边形 29"/>
          <p:cNvSpPr/>
          <p:nvPr/>
        </p:nvSpPr>
        <p:spPr>
          <a:xfrm>
            <a:off x="0" y="768350"/>
            <a:ext cx="3035935" cy="133350"/>
          </a:xfrm>
          <a:custGeom>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TextBox 28"/>
          <p:cNvSpPr txBox="1"/>
          <p:nvPr/>
        </p:nvSpPr>
        <p:spPr>
          <a:xfrm>
            <a:off x="780415" y="123190"/>
            <a:ext cx="2153285" cy="645160"/>
          </a:xfrm>
          <a:prstGeom prst="rect">
            <a:avLst/>
          </a:prstGeom>
          <a:noFill/>
        </p:spPr>
        <p:txBody>
          <a:bodyPr wrap="square" rtlCol="0">
            <a:spAutoFit/>
          </a:bodyPr>
          <a:lstStyle/>
          <a:p>
            <a:r>
              <a:rPr lang="zh-CN" altLang="en-US" sz="3600">
                <a:latin typeface="方正粗黑宋简体" panose="02000000000000000000" charset="-122"/>
                <a:ea typeface="方正粗黑宋简体" panose="02000000000000000000" charset="-122"/>
              </a:rPr>
              <a:t>时政材料</a:t>
            </a:r>
            <a:endParaRPr lang="zh-CN" altLang="en-US" sz="3600">
              <a:latin typeface="方正粗黑宋简体" panose="02000000000000000000" charset="-122"/>
              <a:ea typeface="方正粗黑宋简体" panose="02000000000000000000" charset="-122"/>
            </a:endParaRPr>
          </a:p>
        </p:txBody>
      </p:sp>
      <p:sp>
        <p:nvSpPr>
          <p:cNvPr id="9" name="TextBox 8"/>
          <p:cNvSpPr txBox="1"/>
          <p:nvPr/>
        </p:nvSpPr>
        <p:spPr>
          <a:xfrm>
            <a:off x="363855" y="992505"/>
            <a:ext cx="7437120" cy="3063240"/>
          </a:xfrm>
          <a:prstGeom prst="rect">
            <a:avLst/>
          </a:prstGeom>
          <a:noFill/>
          <a:ln w="28575" cmpd="sng">
            <a:solidFill>
              <a:schemeClr val="accent1">
                <a:shade val="50000"/>
              </a:schemeClr>
            </a:solidFill>
            <a:prstDash val="sysDot"/>
          </a:ln>
        </p:spPr>
        <p:txBody>
          <a:bodyPr wrap="square" rtlCol="0">
            <a:spAutoFit/>
          </a:bodyPr>
          <a:lstStyle/>
          <a:p>
            <a:pPr algn="just">
              <a:lnSpc>
                <a:spcPct val="210000"/>
              </a:lnSpc>
            </a:pPr>
            <a:r>
              <a:rPr sz="2000" smtClean="0">
                <a:latin typeface="方正粗黑宋简体" panose="02000000000000000000" charset="-122"/>
                <a:ea typeface="方正粗黑宋简体" panose="02000000000000000000" charset="-122"/>
                <a:sym typeface="+mn-ea"/>
              </a:rPr>
              <a:t>材料     </a:t>
            </a:r>
            <a:r>
              <a:rPr smtClean="0">
                <a:latin typeface="方正粗黑宋简体" panose="02000000000000000000" charset="-122"/>
                <a:ea typeface="方正粗黑宋简体" panose="02000000000000000000" charset="-122"/>
                <a:sym typeface="+mn-ea"/>
              </a:rPr>
              <a:t> 新冠肺炎疫情的发生，让</a:t>
            </a:r>
            <a:r>
              <a:rPr u="sng" smtClean="0">
                <a:latin typeface="方正粗黑宋简体" panose="02000000000000000000" charset="-122"/>
                <a:ea typeface="方正粗黑宋简体" panose="02000000000000000000" charset="-122"/>
                <a:sym typeface="+mn-ea"/>
              </a:rPr>
              <a:t>“分餐制”“公筷制”</a:t>
            </a:r>
            <a:r>
              <a:rPr smtClean="0">
                <a:latin typeface="方正粗黑宋简体" panose="02000000000000000000" charset="-122"/>
                <a:ea typeface="方正粗黑宋简体" panose="02000000000000000000" charset="-122"/>
                <a:sym typeface="+mn-ea"/>
              </a:rPr>
              <a:t>再次走进大众视野，成为热点话题。</a:t>
            </a:r>
            <a:r>
              <a:rPr u="sng" smtClean="0">
                <a:latin typeface="方正粗黑宋简体" panose="02000000000000000000" charset="-122"/>
                <a:ea typeface="方正粗黑宋简体" panose="02000000000000000000" charset="-122"/>
                <a:sym typeface="+mn-ea"/>
              </a:rPr>
              <a:t>“分餐”“公筷”无疑是一场传统文化和习俗的餐桌革命</a:t>
            </a:r>
            <a:r>
              <a:rPr smtClean="0">
                <a:latin typeface="方正粗黑宋简体" panose="02000000000000000000" charset="-122"/>
                <a:ea typeface="方正粗黑宋简体" panose="02000000000000000000" charset="-122"/>
                <a:sym typeface="+mn-ea"/>
              </a:rPr>
              <a:t>。上海等地积极宣传倡议，引导人们树立守护生命健康的意识;北京等地推出促进分餐制、公筷制的条例、标准，国家也在积极推进相关法律法规的制定，规范文明就餐行为</a:t>
            </a:r>
            <a:r>
              <a:rPr lang="zh-CN" smtClean="0">
                <a:latin typeface="方正粗黑宋简体" panose="02000000000000000000" charset="-122"/>
                <a:ea typeface="方正粗黑宋简体" panose="02000000000000000000" charset="-122"/>
                <a:sym typeface="+mn-ea"/>
              </a:rPr>
              <a:t>。</a:t>
            </a:r>
            <a:endParaRPr lang="zh-CN" smtClean="0">
              <a:latin typeface="方正粗黑宋简体" panose="02000000000000000000" charset="-122"/>
              <a:ea typeface="方正粗黑宋简体" panose="02000000000000000000" charset="-122"/>
              <a:sym typeface="+mn-ea"/>
            </a:endParaRPr>
          </a:p>
        </p:txBody>
      </p:sp>
      <p:sp>
        <p:nvSpPr>
          <p:cNvPr id="2" name="任意多边形 1"/>
          <p:cNvSpPr/>
          <p:nvPr/>
        </p:nvSpPr>
        <p:spPr>
          <a:xfrm rot="10800000">
            <a:off x="9054465" y="768350"/>
            <a:ext cx="3035935" cy="133350"/>
          </a:xfrm>
          <a:custGeom>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TextBox 28"/>
          <p:cNvSpPr txBox="1"/>
          <p:nvPr/>
        </p:nvSpPr>
        <p:spPr>
          <a:xfrm>
            <a:off x="9495790" y="123190"/>
            <a:ext cx="2153285" cy="645160"/>
          </a:xfrm>
          <a:prstGeom prst="rect">
            <a:avLst/>
          </a:prstGeom>
          <a:noFill/>
        </p:spPr>
        <p:txBody>
          <a:bodyPr wrap="square" rtlCol="0">
            <a:spAutoFit/>
          </a:bodyPr>
          <a:lstStyle/>
          <a:p>
            <a:r>
              <a:rPr lang="zh-CN" altLang="en-US" sz="3600">
                <a:latin typeface="方正粗黑宋简体" panose="02000000000000000000" charset="-122"/>
                <a:ea typeface="方正粗黑宋简体" panose="02000000000000000000" charset="-122"/>
              </a:rPr>
              <a:t>考点关联</a:t>
            </a:r>
            <a:endParaRPr lang="zh-CN" altLang="en-US" sz="3600">
              <a:latin typeface="方正粗黑宋简体" panose="02000000000000000000" charset="-122"/>
              <a:ea typeface="方正粗黑宋简体" panose="02000000000000000000" charset="-122"/>
            </a:endParaRPr>
          </a:p>
        </p:txBody>
      </p:sp>
      <p:sp>
        <p:nvSpPr>
          <p:cNvPr id="4" name="燕尾形 3"/>
          <p:cNvSpPr/>
          <p:nvPr/>
        </p:nvSpPr>
        <p:spPr>
          <a:xfrm rot="5400000">
            <a:off x="8446135" y="525145"/>
            <a:ext cx="596900" cy="619125"/>
          </a:xfrm>
          <a:prstGeom prst="chevron">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8152765" y="1133475"/>
            <a:ext cx="3044190" cy="4707890"/>
          </a:xfrm>
          <a:prstGeom prst="rect">
            <a:avLst/>
          </a:prstGeom>
          <a:noFill/>
          <a:ln w="28575" cmpd="sng">
            <a:solidFill>
              <a:schemeClr val="accent2"/>
            </a:solidFill>
            <a:prstDash val="sysDot"/>
          </a:ln>
        </p:spPr>
        <p:txBody>
          <a:bodyPr wrap="square" rtlCol="0">
            <a:spAutoFit/>
          </a:bodyPr>
          <a:lstStyle/>
          <a:p>
            <a:pPr algn="l">
              <a:lnSpc>
                <a:spcPct val="250000"/>
              </a:lnSpc>
            </a:pPr>
            <a:r>
              <a:rPr lang="en-US" altLang="zh-CN" sz="2000" b="1"/>
              <a:t>1</a:t>
            </a:r>
            <a:r>
              <a:rPr lang="zh-CN" altLang="en-US" sz="2000" b="1"/>
              <a:t>、</a:t>
            </a:r>
            <a:r>
              <a:rPr lang="zh-CN" altLang="en-US" sz="2000" b="1">
                <a:solidFill>
                  <a:srgbClr val="FF0000"/>
                </a:solidFill>
              </a:rPr>
              <a:t>我国的人口、资源国情</a:t>
            </a:r>
            <a:endParaRPr lang="zh-CN" altLang="en-US" sz="2000" b="1">
              <a:solidFill>
                <a:srgbClr val="FF0000"/>
              </a:solidFill>
            </a:endParaRPr>
          </a:p>
          <a:p>
            <a:pPr algn="l">
              <a:lnSpc>
                <a:spcPct val="250000"/>
              </a:lnSpc>
            </a:pPr>
            <a:r>
              <a:rPr lang="en-US" altLang="zh-CN" sz="2000" b="1"/>
              <a:t>2</a:t>
            </a:r>
            <a:r>
              <a:rPr lang="zh-CN" altLang="en-US" sz="2000" b="1"/>
              <a:t>、</a:t>
            </a:r>
            <a:r>
              <a:rPr lang="zh-CN" altLang="en-US" sz="2000" b="1">
                <a:solidFill>
                  <a:srgbClr val="FF0000"/>
                </a:solidFill>
              </a:rPr>
              <a:t>节约资源、保护环境的基本国策</a:t>
            </a:r>
            <a:endParaRPr lang="zh-CN" altLang="en-US" sz="2000" b="1">
              <a:solidFill>
                <a:srgbClr val="FF0000"/>
              </a:solidFill>
            </a:endParaRPr>
          </a:p>
          <a:p>
            <a:pPr algn="l">
              <a:lnSpc>
                <a:spcPct val="250000"/>
              </a:lnSpc>
            </a:pPr>
            <a:r>
              <a:rPr lang="en-US" altLang="zh-CN" sz="2000" b="1"/>
              <a:t>3</a:t>
            </a:r>
            <a:r>
              <a:rPr lang="zh-CN" altLang="en-US" sz="2000" b="1"/>
              <a:t>、</a:t>
            </a:r>
            <a:r>
              <a:rPr lang="zh-CN" sz="2000" b="1">
                <a:solidFill>
                  <a:srgbClr val="FF0000"/>
                </a:solidFill>
              </a:rPr>
              <a:t>艰苦奋斗、勤俭节约是中华民族的传统美德</a:t>
            </a:r>
            <a:endParaRPr lang="zh-CN" sz="2000" b="1">
              <a:solidFill>
                <a:srgbClr val="FF0000"/>
              </a:solidFill>
            </a:endParaRPr>
          </a:p>
        </p:txBody>
      </p:sp>
      <p:sp>
        <p:nvSpPr>
          <p:cNvPr id="76" name="Freeform 53"/>
          <p:cNvSpPr>
            <a:spLocks noEditPoints="1"/>
          </p:cNvSpPr>
          <p:nvPr/>
        </p:nvSpPr>
        <p:spPr bwMode="black">
          <a:xfrm>
            <a:off x="11289665" y="4837430"/>
            <a:ext cx="590550" cy="1773555"/>
          </a:xfrm>
          <a:custGeom>
            <a:gdLst>
              <a:gd name="T0" fmla="*/ 466 w 1443"/>
              <a:gd name="T1" fmla="*/ 0 h 1627"/>
              <a:gd name="T2" fmla="*/ 466 w 1443"/>
              <a:gd name="T3" fmla="*/ 294 h 1627"/>
              <a:gd name="T4" fmla="*/ 0 w 1443"/>
              <a:gd name="T5" fmla="*/ 1173 h 1627"/>
              <a:gd name="T6" fmla="*/ 48 w 1443"/>
              <a:gd name="T7" fmla="*/ 1230 h 1627"/>
              <a:gd name="T8" fmla="*/ 186 w 1443"/>
              <a:gd name="T9" fmla="*/ 1363 h 1627"/>
              <a:gd name="T10" fmla="*/ 210 w 1443"/>
              <a:gd name="T11" fmla="*/ 1455 h 1627"/>
              <a:gd name="T12" fmla="*/ 31 w 1443"/>
              <a:gd name="T13" fmla="*/ 1545 h 1627"/>
              <a:gd name="T14" fmla="*/ 49 w 1443"/>
              <a:gd name="T15" fmla="*/ 1554 h 1627"/>
              <a:gd name="T16" fmla="*/ 61 w 1443"/>
              <a:gd name="T17" fmla="*/ 1620 h 1627"/>
              <a:gd name="T18" fmla="*/ 73 w 1443"/>
              <a:gd name="T19" fmla="*/ 1553 h 1627"/>
              <a:gd name="T20" fmla="*/ 210 w 1443"/>
              <a:gd name="T21" fmla="*/ 1525 h 1627"/>
              <a:gd name="T22" fmla="*/ 215 w 1443"/>
              <a:gd name="T23" fmla="*/ 1537 h 1627"/>
              <a:gd name="T24" fmla="*/ 228 w 1443"/>
              <a:gd name="T25" fmla="*/ 1594 h 1627"/>
              <a:gd name="T26" fmla="*/ 258 w 1443"/>
              <a:gd name="T27" fmla="*/ 1627 h 1627"/>
              <a:gd name="T28" fmla="*/ 271 w 1443"/>
              <a:gd name="T29" fmla="*/ 1594 h 1627"/>
              <a:gd name="T30" fmla="*/ 276 w 1443"/>
              <a:gd name="T31" fmla="*/ 1537 h 1627"/>
              <a:gd name="T32" fmla="*/ 411 w 1443"/>
              <a:gd name="T33" fmla="*/ 1541 h 1627"/>
              <a:gd name="T34" fmla="*/ 388 w 1443"/>
              <a:gd name="T35" fmla="*/ 1586 h 1627"/>
              <a:gd name="T36" fmla="*/ 457 w 1443"/>
              <a:gd name="T37" fmla="*/ 1586 h 1627"/>
              <a:gd name="T38" fmla="*/ 435 w 1443"/>
              <a:gd name="T39" fmla="*/ 1543 h 1627"/>
              <a:gd name="T40" fmla="*/ 452 w 1443"/>
              <a:gd name="T41" fmla="*/ 1504 h 1627"/>
              <a:gd name="T42" fmla="*/ 276 w 1443"/>
              <a:gd name="T43" fmla="*/ 1363 h 1627"/>
              <a:gd name="T44" fmla="*/ 299 w 1443"/>
              <a:gd name="T45" fmla="*/ 1230 h 1627"/>
              <a:gd name="T46" fmla="*/ 514 w 1443"/>
              <a:gd name="T47" fmla="*/ 1182 h 1627"/>
              <a:gd name="T48" fmla="*/ 494 w 1443"/>
              <a:gd name="T49" fmla="*/ 1134 h 1627"/>
              <a:gd name="T50" fmla="*/ 538 w 1443"/>
              <a:gd name="T51" fmla="*/ 1491 h 1627"/>
              <a:gd name="T52" fmla="*/ 722 w 1443"/>
              <a:gd name="T53" fmla="*/ 1528 h 1627"/>
              <a:gd name="T54" fmla="*/ 816 w 1443"/>
              <a:gd name="T55" fmla="*/ 1053 h 1627"/>
              <a:gd name="T56" fmla="*/ 817 w 1443"/>
              <a:gd name="T57" fmla="*/ 1052 h 1627"/>
              <a:gd name="T58" fmla="*/ 818 w 1443"/>
              <a:gd name="T59" fmla="*/ 1027 h 1627"/>
              <a:gd name="T60" fmla="*/ 439 w 1443"/>
              <a:gd name="T61" fmla="*/ 938 h 1627"/>
              <a:gd name="T62" fmla="*/ 820 w 1443"/>
              <a:gd name="T63" fmla="*/ 772 h 1627"/>
              <a:gd name="T64" fmla="*/ 1231 w 1443"/>
              <a:gd name="T65" fmla="*/ 760 h 1627"/>
              <a:gd name="T66" fmla="*/ 1245 w 1443"/>
              <a:gd name="T67" fmla="*/ 707 h 1627"/>
              <a:gd name="T68" fmla="*/ 1428 w 1443"/>
              <a:gd name="T69" fmla="*/ 267 h 1627"/>
              <a:gd name="T70" fmla="*/ 1235 w 1443"/>
              <a:gd name="T71" fmla="*/ 687 h 1627"/>
              <a:gd name="T72" fmla="*/ 1215 w 1443"/>
              <a:gd name="T73" fmla="*/ 700 h 1627"/>
              <a:gd name="T74" fmla="*/ 898 w 1443"/>
              <a:gd name="T75" fmla="*/ 693 h 1627"/>
              <a:gd name="T76" fmla="*/ 507 w 1443"/>
              <a:gd name="T77" fmla="*/ 615 h 1627"/>
              <a:gd name="T78" fmla="*/ 415 w 1443"/>
              <a:gd name="T79" fmla="*/ 354 h 1627"/>
              <a:gd name="T80" fmla="*/ 196 w 1443"/>
              <a:gd name="T81" fmla="*/ 456 h 1627"/>
              <a:gd name="T82" fmla="*/ 138 w 1443"/>
              <a:gd name="T83" fmla="*/ 730 h 1627"/>
              <a:gd name="T84" fmla="*/ 90 w 1443"/>
              <a:gd name="T85" fmla="*/ 530 h 1627"/>
              <a:gd name="T86" fmla="*/ 6 w 1443"/>
              <a:gd name="T87" fmla="*/ 578 h 1627"/>
              <a:gd name="T88" fmla="*/ 49 w 1443"/>
              <a:gd name="T89" fmla="*/ 966 h 1627"/>
              <a:gd name="T90" fmla="*/ 48 w 1443"/>
              <a:gd name="T91" fmla="*/ 1125 h 1627"/>
              <a:gd name="T92" fmla="*/ 96 w 1443"/>
              <a:gd name="T93" fmla="*/ 1084 h 1627"/>
              <a:gd name="T94" fmla="*/ 96 w 1443"/>
              <a:gd name="T95" fmla="*/ 1125 h 1627"/>
              <a:gd name="T96" fmla="*/ 1084 w 1443"/>
              <a:gd name="T97" fmla="*/ 1519 h 1627"/>
              <a:gd name="T98" fmla="*/ 824 w 1443"/>
              <a:gd name="T99" fmla="*/ 1618 h 1627"/>
              <a:gd name="T100" fmla="*/ 1443 w 1443"/>
              <a:gd name="T101" fmla="*/ 1519 h 1627"/>
              <a:gd name="T102" fmla="*/ 1293 w 1443"/>
              <a:gd name="T103" fmla="*/ 870 h 1627"/>
              <a:gd name="T104" fmla="*/ 1443 w 1443"/>
              <a:gd name="T105" fmla="*/ 772 h 1627"/>
              <a:gd name="T106" fmla="*/ 586 w 1443"/>
              <a:gd name="T107" fmla="*/ 870 h 1627"/>
              <a:gd name="T108" fmla="*/ 1084 w 1443"/>
              <a:gd name="T109" fmla="*/ 1519 h 1627"/>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43" h="1627">
                <a:moveTo>
                  <a:pt x="613" y="147"/>
                </a:moveTo>
                <a:cubicBezTo>
                  <a:pt x="613" y="65"/>
                  <a:pt x="547" y="0"/>
                  <a:pt x="466" y="0"/>
                </a:cubicBezTo>
                <a:cubicBezTo>
                  <a:pt x="385" y="0"/>
                  <a:pt x="319" y="65"/>
                  <a:pt x="319" y="147"/>
                </a:cubicBezTo>
                <a:cubicBezTo>
                  <a:pt x="319" y="228"/>
                  <a:pt x="385" y="294"/>
                  <a:pt x="466" y="294"/>
                </a:cubicBezTo>
                <a:cubicBezTo>
                  <a:pt x="547" y="294"/>
                  <a:pt x="613" y="228"/>
                  <a:pt x="613" y="147"/>
                </a:cubicBezTo>
                <a:close/>
                <a:moveTo>
                  <a:pt x="0" y="1173"/>
                </a:moveTo>
                <a:cubicBezTo>
                  <a:pt x="0" y="1182"/>
                  <a:pt x="0" y="1182"/>
                  <a:pt x="0" y="1182"/>
                </a:cubicBezTo>
                <a:cubicBezTo>
                  <a:pt x="0" y="1208"/>
                  <a:pt x="22" y="1230"/>
                  <a:pt x="48" y="1230"/>
                </a:cubicBezTo>
                <a:cubicBezTo>
                  <a:pt x="186" y="1230"/>
                  <a:pt x="186" y="1230"/>
                  <a:pt x="186" y="1230"/>
                </a:cubicBezTo>
                <a:cubicBezTo>
                  <a:pt x="186" y="1363"/>
                  <a:pt x="186" y="1363"/>
                  <a:pt x="186" y="1363"/>
                </a:cubicBezTo>
                <a:cubicBezTo>
                  <a:pt x="210" y="1363"/>
                  <a:pt x="210" y="1363"/>
                  <a:pt x="210" y="1363"/>
                </a:cubicBezTo>
                <a:cubicBezTo>
                  <a:pt x="210" y="1455"/>
                  <a:pt x="210" y="1455"/>
                  <a:pt x="210" y="1455"/>
                </a:cubicBezTo>
                <a:cubicBezTo>
                  <a:pt x="31" y="1504"/>
                  <a:pt x="31" y="1504"/>
                  <a:pt x="31" y="1504"/>
                </a:cubicBezTo>
                <a:cubicBezTo>
                  <a:pt x="31" y="1545"/>
                  <a:pt x="31" y="1545"/>
                  <a:pt x="31" y="1545"/>
                </a:cubicBezTo>
                <a:cubicBezTo>
                  <a:pt x="49" y="1543"/>
                  <a:pt x="49" y="1543"/>
                  <a:pt x="49" y="1543"/>
                </a:cubicBezTo>
                <a:cubicBezTo>
                  <a:pt x="49" y="1554"/>
                  <a:pt x="49" y="1554"/>
                  <a:pt x="49" y="1554"/>
                </a:cubicBezTo>
                <a:cubicBezTo>
                  <a:pt x="36" y="1558"/>
                  <a:pt x="26" y="1571"/>
                  <a:pt x="26" y="1586"/>
                </a:cubicBezTo>
                <a:cubicBezTo>
                  <a:pt x="26" y="1605"/>
                  <a:pt x="42" y="1620"/>
                  <a:pt x="61" y="1620"/>
                </a:cubicBezTo>
                <a:cubicBezTo>
                  <a:pt x="80" y="1620"/>
                  <a:pt x="95" y="1605"/>
                  <a:pt x="95" y="1586"/>
                </a:cubicBezTo>
                <a:cubicBezTo>
                  <a:pt x="95" y="1571"/>
                  <a:pt x="86" y="1558"/>
                  <a:pt x="73" y="1553"/>
                </a:cubicBezTo>
                <a:cubicBezTo>
                  <a:pt x="73" y="1541"/>
                  <a:pt x="73" y="1541"/>
                  <a:pt x="73" y="1541"/>
                </a:cubicBezTo>
                <a:cubicBezTo>
                  <a:pt x="210" y="1525"/>
                  <a:pt x="210" y="1525"/>
                  <a:pt x="210" y="1525"/>
                </a:cubicBezTo>
                <a:cubicBezTo>
                  <a:pt x="210" y="1537"/>
                  <a:pt x="210" y="1537"/>
                  <a:pt x="210" y="1537"/>
                </a:cubicBezTo>
                <a:cubicBezTo>
                  <a:pt x="215" y="1537"/>
                  <a:pt x="215" y="1537"/>
                  <a:pt x="215" y="1537"/>
                </a:cubicBezTo>
                <a:cubicBezTo>
                  <a:pt x="215" y="1594"/>
                  <a:pt x="215" y="1594"/>
                  <a:pt x="215" y="1594"/>
                </a:cubicBezTo>
                <a:cubicBezTo>
                  <a:pt x="228" y="1594"/>
                  <a:pt x="228" y="1594"/>
                  <a:pt x="228" y="1594"/>
                </a:cubicBezTo>
                <a:cubicBezTo>
                  <a:pt x="228" y="1627"/>
                  <a:pt x="228" y="1627"/>
                  <a:pt x="228" y="1627"/>
                </a:cubicBezTo>
                <a:cubicBezTo>
                  <a:pt x="258" y="1627"/>
                  <a:pt x="258" y="1627"/>
                  <a:pt x="258" y="1627"/>
                </a:cubicBezTo>
                <a:cubicBezTo>
                  <a:pt x="258" y="1594"/>
                  <a:pt x="258" y="1594"/>
                  <a:pt x="258" y="1594"/>
                </a:cubicBezTo>
                <a:cubicBezTo>
                  <a:pt x="271" y="1594"/>
                  <a:pt x="271" y="1594"/>
                  <a:pt x="271" y="1594"/>
                </a:cubicBezTo>
                <a:cubicBezTo>
                  <a:pt x="271" y="1537"/>
                  <a:pt x="271" y="1537"/>
                  <a:pt x="271" y="1537"/>
                </a:cubicBezTo>
                <a:cubicBezTo>
                  <a:pt x="276" y="1537"/>
                  <a:pt x="276" y="1537"/>
                  <a:pt x="276" y="1537"/>
                </a:cubicBezTo>
                <a:cubicBezTo>
                  <a:pt x="276" y="1525"/>
                  <a:pt x="276" y="1525"/>
                  <a:pt x="276" y="1525"/>
                </a:cubicBezTo>
                <a:cubicBezTo>
                  <a:pt x="411" y="1541"/>
                  <a:pt x="411" y="1541"/>
                  <a:pt x="411" y="1541"/>
                </a:cubicBezTo>
                <a:cubicBezTo>
                  <a:pt x="411" y="1553"/>
                  <a:pt x="411" y="1553"/>
                  <a:pt x="411" y="1553"/>
                </a:cubicBezTo>
                <a:cubicBezTo>
                  <a:pt x="398" y="1558"/>
                  <a:pt x="388" y="1571"/>
                  <a:pt x="388" y="1586"/>
                </a:cubicBezTo>
                <a:cubicBezTo>
                  <a:pt x="388" y="1605"/>
                  <a:pt x="404" y="1620"/>
                  <a:pt x="423" y="1620"/>
                </a:cubicBezTo>
                <a:cubicBezTo>
                  <a:pt x="442" y="1620"/>
                  <a:pt x="457" y="1605"/>
                  <a:pt x="457" y="1586"/>
                </a:cubicBezTo>
                <a:cubicBezTo>
                  <a:pt x="457" y="1571"/>
                  <a:pt x="448" y="1558"/>
                  <a:pt x="435" y="1554"/>
                </a:cubicBezTo>
                <a:cubicBezTo>
                  <a:pt x="435" y="1543"/>
                  <a:pt x="435" y="1543"/>
                  <a:pt x="435" y="1543"/>
                </a:cubicBezTo>
                <a:cubicBezTo>
                  <a:pt x="452" y="1545"/>
                  <a:pt x="452" y="1545"/>
                  <a:pt x="452" y="1545"/>
                </a:cubicBezTo>
                <a:cubicBezTo>
                  <a:pt x="452" y="1504"/>
                  <a:pt x="452" y="1504"/>
                  <a:pt x="452" y="1504"/>
                </a:cubicBezTo>
                <a:cubicBezTo>
                  <a:pt x="276" y="1456"/>
                  <a:pt x="276" y="1456"/>
                  <a:pt x="276" y="1456"/>
                </a:cubicBezTo>
                <a:cubicBezTo>
                  <a:pt x="276" y="1363"/>
                  <a:pt x="276" y="1363"/>
                  <a:pt x="276" y="1363"/>
                </a:cubicBezTo>
                <a:cubicBezTo>
                  <a:pt x="299" y="1363"/>
                  <a:pt x="299" y="1363"/>
                  <a:pt x="299" y="1363"/>
                </a:cubicBezTo>
                <a:cubicBezTo>
                  <a:pt x="299" y="1230"/>
                  <a:pt x="299" y="1230"/>
                  <a:pt x="299" y="1230"/>
                </a:cubicBezTo>
                <a:cubicBezTo>
                  <a:pt x="466" y="1230"/>
                  <a:pt x="466" y="1230"/>
                  <a:pt x="466" y="1230"/>
                </a:cubicBezTo>
                <a:cubicBezTo>
                  <a:pt x="493" y="1230"/>
                  <a:pt x="514" y="1208"/>
                  <a:pt x="514" y="1182"/>
                </a:cubicBezTo>
                <a:cubicBezTo>
                  <a:pt x="514" y="1173"/>
                  <a:pt x="514" y="1173"/>
                  <a:pt x="514" y="1173"/>
                </a:cubicBezTo>
                <a:cubicBezTo>
                  <a:pt x="514" y="1157"/>
                  <a:pt x="506" y="1143"/>
                  <a:pt x="494" y="1134"/>
                </a:cubicBezTo>
                <a:cubicBezTo>
                  <a:pt x="609" y="1134"/>
                  <a:pt x="609" y="1134"/>
                  <a:pt x="609" y="1134"/>
                </a:cubicBezTo>
                <a:cubicBezTo>
                  <a:pt x="538" y="1491"/>
                  <a:pt x="538" y="1491"/>
                  <a:pt x="538" y="1491"/>
                </a:cubicBezTo>
                <a:cubicBezTo>
                  <a:pt x="528" y="1539"/>
                  <a:pt x="562" y="1586"/>
                  <a:pt x="613" y="1596"/>
                </a:cubicBezTo>
                <a:cubicBezTo>
                  <a:pt x="664" y="1606"/>
                  <a:pt x="713" y="1576"/>
                  <a:pt x="722" y="1528"/>
                </a:cubicBezTo>
                <a:cubicBezTo>
                  <a:pt x="816" y="1057"/>
                  <a:pt x="816" y="1057"/>
                  <a:pt x="816" y="1057"/>
                </a:cubicBezTo>
                <a:cubicBezTo>
                  <a:pt x="816" y="1056"/>
                  <a:pt x="816" y="1054"/>
                  <a:pt x="816" y="1053"/>
                </a:cubicBezTo>
                <a:cubicBezTo>
                  <a:pt x="816" y="1053"/>
                  <a:pt x="816" y="1053"/>
                  <a:pt x="816" y="1053"/>
                </a:cubicBezTo>
                <a:cubicBezTo>
                  <a:pt x="817" y="1053"/>
                  <a:pt x="817" y="1052"/>
                  <a:pt x="817" y="1052"/>
                </a:cubicBezTo>
                <a:cubicBezTo>
                  <a:pt x="817" y="1051"/>
                  <a:pt x="817" y="1051"/>
                  <a:pt x="817" y="1051"/>
                </a:cubicBezTo>
                <a:cubicBezTo>
                  <a:pt x="818" y="1043"/>
                  <a:pt x="818" y="1035"/>
                  <a:pt x="818" y="1027"/>
                </a:cubicBezTo>
                <a:cubicBezTo>
                  <a:pt x="813" y="977"/>
                  <a:pt x="771" y="938"/>
                  <a:pt x="720" y="938"/>
                </a:cubicBezTo>
                <a:cubicBezTo>
                  <a:pt x="439" y="938"/>
                  <a:pt x="439" y="938"/>
                  <a:pt x="439" y="938"/>
                </a:cubicBezTo>
                <a:cubicBezTo>
                  <a:pt x="474" y="772"/>
                  <a:pt x="474" y="772"/>
                  <a:pt x="474" y="772"/>
                </a:cubicBezTo>
                <a:cubicBezTo>
                  <a:pt x="820" y="772"/>
                  <a:pt x="820" y="772"/>
                  <a:pt x="820" y="772"/>
                </a:cubicBezTo>
                <a:cubicBezTo>
                  <a:pt x="835" y="772"/>
                  <a:pt x="849" y="767"/>
                  <a:pt x="861" y="760"/>
                </a:cubicBezTo>
                <a:cubicBezTo>
                  <a:pt x="1231" y="760"/>
                  <a:pt x="1231" y="760"/>
                  <a:pt x="1231" y="760"/>
                </a:cubicBezTo>
                <a:cubicBezTo>
                  <a:pt x="1231" y="717"/>
                  <a:pt x="1231" y="717"/>
                  <a:pt x="1231" y="717"/>
                </a:cubicBezTo>
                <a:cubicBezTo>
                  <a:pt x="1238" y="717"/>
                  <a:pt x="1251" y="709"/>
                  <a:pt x="1245" y="707"/>
                </a:cubicBezTo>
                <a:cubicBezTo>
                  <a:pt x="1258" y="712"/>
                  <a:pt x="1258" y="712"/>
                  <a:pt x="1258" y="712"/>
                </a:cubicBezTo>
                <a:cubicBezTo>
                  <a:pt x="1427" y="272"/>
                  <a:pt x="1255" y="721"/>
                  <a:pt x="1428" y="267"/>
                </a:cubicBezTo>
                <a:cubicBezTo>
                  <a:pt x="1372" y="246"/>
                  <a:pt x="1400" y="256"/>
                  <a:pt x="1400" y="256"/>
                </a:cubicBezTo>
                <a:cubicBezTo>
                  <a:pt x="1235" y="687"/>
                  <a:pt x="1235" y="687"/>
                  <a:pt x="1235" y="687"/>
                </a:cubicBezTo>
                <a:cubicBezTo>
                  <a:pt x="1234" y="686"/>
                  <a:pt x="1232" y="686"/>
                  <a:pt x="1231" y="686"/>
                </a:cubicBezTo>
                <a:cubicBezTo>
                  <a:pt x="1223" y="686"/>
                  <a:pt x="1216" y="692"/>
                  <a:pt x="1215" y="700"/>
                </a:cubicBezTo>
                <a:cubicBezTo>
                  <a:pt x="898" y="700"/>
                  <a:pt x="898" y="700"/>
                  <a:pt x="898" y="700"/>
                </a:cubicBezTo>
                <a:cubicBezTo>
                  <a:pt x="898" y="698"/>
                  <a:pt x="898" y="695"/>
                  <a:pt x="898" y="693"/>
                </a:cubicBezTo>
                <a:cubicBezTo>
                  <a:pt x="898" y="650"/>
                  <a:pt x="863" y="615"/>
                  <a:pt x="820" y="615"/>
                </a:cubicBezTo>
                <a:cubicBezTo>
                  <a:pt x="507" y="615"/>
                  <a:pt x="507" y="615"/>
                  <a:pt x="507" y="615"/>
                </a:cubicBezTo>
                <a:cubicBezTo>
                  <a:pt x="526" y="525"/>
                  <a:pt x="526" y="525"/>
                  <a:pt x="526" y="525"/>
                </a:cubicBezTo>
                <a:cubicBezTo>
                  <a:pt x="542" y="447"/>
                  <a:pt x="492" y="371"/>
                  <a:pt x="415" y="354"/>
                </a:cubicBezTo>
                <a:cubicBezTo>
                  <a:pt x="367" y="344"/>
                  <a:pt x="367" y="344"/>
                  <a:pt x="367" y="344"/>
                </a:cubicBezTo>
                <a:cubicBezTo>
                  <a:pt x="289" y="328"/>
                  <a:pt x="213" y="378"/>
                  <a:pt x="196" y="456"/>
                </a:cubicBezTo>
                <a:cubicBezTo>
                  <a:pt x="151" y="670"/>
                  <a:pt x="151" y="670"/>
                  <a:pt x="151" y="670"/>
                </a:cubicBezTo>
                <a:cubicBezTo>
                  <a:pt x="138" y="730"/>
                  <a:pt x="138" y="730"/>
                  <a:pt x="138" y="730"/>
                </a:cubicBezTo>
                <a:cubicBezTo>
                  <a:pt x="138" y="578"/>
                  <a:pt x="138" y="578"/>
                  <a:pt x="138" y="578"/>
                </a:cubicBezTo>
                <a:cubicBezTo>
                  <a:pt x="138" y="552"/>
                  <a:pt x="117" y="530"/>
                  <a:pt x="90" y="530"/>
                </a:cubicBezTo>
                <a:cubicBezTo>
                  <a:pt x="54" y="530"/>
                  <a:pt x="54" y="530"/>
                  <a:pt x="54" y="530"/>
                </a:cubicBezTo>
                <a:cubicBezTo>
                  <a:pt x="28" y="530"/>
                  <a:pt x="6" y="552"/>
                  <a:pt x="6" y="578"/>
                </a:cubicBezTo>
                <a:cubicBezTo>
                  <a:pt x="6" y="918"/>
                  <a:pt x="6" y="918"/>
                  <a:pt x="6" y="918"/>
                </a:cubicBezTo>
                <a:cubicBezTo>
                  <a:pt x="6" y="943"/>
                  <a:pt x="25" y="964"/>
                  <a:pt x="49" y="966"/>
                </a:cubicBezTo>
                <a:cubicBezTo>
                  <a:pt x="49" y="1125"/>
                  <a:pt x="49" y="1125"/>
                  <a:pt x="49" y="1125"/>
                </a:cubicBezTo>
                <a:cubicBezTo>
                  <a:pt x="48" y="1125"/>
                  <a:pt x="48" y="1125"/>
                  <a:pt x="48" y="1125"/>
                </a:cubicBezTo>
                <a:cubicBezTo>
                  <a:pt x="22" y="1125"/>
                  <a:pt x="0" y="1146"/>
                  <a:pt x="0" y="1173"/>
                </a:cubicBezTo>
                <a:close/>
                <a:moveTo>
                  <a:pt x="96" y="1084"/>
                </a:moveTo>
                <a:cubicBezTo>
                  <a:pt x="106" y="1101"/>
                  <a:pt x="121" y="1116"/>
                  <a:pt x="140" y="1125"/>
                </a:cubicBezTo>
                <a:cubicBezTo>
                  <a:pt x="96" y="1125"/>
                  <a:pt x="96" y="1125"/>
                  <a:pt x="96" y="1125"/>
                </a:cubicBezTo>
                <a:lnTo>
                  <a:pt x="96" y="1084"/>
                </a:lnTo>
                <a:close/>
                <a:moveTo>
                  <a:pt x="1084" y="1519"/>
                </a:moveTo>
                <a:cubicBezTo>
                  <a:pt x="824" y="1519"/>
                  <a:pt x="824" y="1519"/>
                  <a:pt x="824" y="1519"/>
                </a:cubicBezTo>
                <a:cubicBezTo>
                  <a:pt x="824" y="1618"/>
                  <a:pt x="824" y="1618"/>
                  <a:pt x="824" y="1618"/>
                </a:cubicBezTo>
                <a:cubicBezTo>
                  <a:pt x="1443" y="1618"/>
                  <a:pt x="1443" y="1618"/>
                  <a:pt x="1443" y="1618"/>
                </a:cubicBezTo>
                <a:cubicBezTo>
                  <a:pt x="1443" y="1519"/>
                  <a:pt x="1443" y="1519"/>
                  <a:pt x="1443" y="1519"/>
                </a:cubicBezTo>
                <a:cubicBezTo>
                  <a:pt x="1293" y="1519"/>
                  <a:pt x="1293" y="1519"/>
                  <a:pt x="1293" y="1519"/>
                </a:cubicBezTo>
                <a:cubicBezTo>
                  <a:pt x="1293" y="870"/>
                  <a:pt x="1293" y="870"/>
                  <a:pt x="1293" y="870"/>
                </a:cubicBezTo>
                <a:cubicBezTo>
                  <a:pt x="1443" y="870"/>
                  <a:pt x="1443" y="870"/>
                  <a:pt x="1443" y="870"/>
                </a:cubicBezTo>
                <a:cubicBezTo>
                  <a:pt x="1443" y="772"/>
                  <a:pt x="1443" y="772"/>
                  <a:pt x="1443" y="772"/>
                </a:cubicBezTo>
                <a:cubicBezTo>
                  <a:pt x="586" y="772"/>
                  <a:pt x="586" y="772"/>
                  <a:pt x="586" y="772"/>
                </a:cubicBezTo>
                <a:cubicBezTo>
                  <a:pt x="586" y="870"/>
                  <a:pt x="586" y="870"/>
                  <a:pt x="586" y="870"/>
                </a:cubicBezTo>
                <a:cubicBezTo>
                  <a:pt x="1084" y="870"/>
                  <a:pt x="1084" y="870"/>
                  <a:pt x="1084" y="870"/>
                </a:cubicBezTo>
                <a:lnTo>
                  <a:pt x="1084" y="1519"/>
                </a:lnTo>
                <a:close/>
              </a:path>
            </a:pathLst>
          </a:custGeom>
          <a:solidFill>
            <a:srgbClr val="0070C0"/>
          </a:solidFill>
          <a:ln>
            <a:noFill/>
          </a:ln>
        </p:spPr>
        <p:txBody>
          <a:bodyPr vert="horz" wrap="square" lIns="57072" tIns="28535" rIns="57072" bIns="28535" numCol="1" anchor="t" anchorCtr="0" compatLnSpc="1"/>
          <a:lstStyle/>
          <a:p>
            <a:pPr marL="0" marR="0" lvl="0" indent="0" defTabSz="913130" eaLnBrk="1" fontAlgn="auto" latinLnBrk="0" hangingPunct="1">
              <a:lnSpc>
                <a:spcPct val="100000"/>
              </a:lnSpc>
              <a:spcBef>
                <a:spcPct val="0"/>
              </a:spcBef>
              <a:spcAft>
                <a:spcPct val="0"/>
              </a:spcAft>
              <a:buClrTx/>
              <a:buSzTx/>
              <a:buFontTx/>
              <a:buNone/>
              <a:defRPr/>
            </a:pPr>
            <a:endParaRPr kumimoji="0" lang="en-US" sz="1800" b="0" i="0" u="none" strike="noStrike" kern="0" cap="none" spc="0" normalizeH="0" baseline="0" noProof="0">
              <a:ln>
                <a:noFill/>
              </a:ln>
              <a:solidFill>
                <a:prstClr val="black"/>
              </a:solidFill>
              <a:effectLst/>
              <a:uLnTx/>
              <a:uFillTx/>
            </a:endParaRPr>
          </a:p>
        </p:txBody>
      </p:sp>
      <p:grpSp>
        <p:nvGrpSpPr>
          <p:cNvPr id="7" name="组合 6"/>
          <p:cNvGrpSpPr/>
          <p:nvPr/>
        </p:nvGrpSpPr>
        <p:grpSpPr>
          <a:xfrm>
            <a:off x="2933556" y="162560"/>
            <a:ext cx="558309" cy="829945"/>
            <a:chOff x="5545183" y="1279390"/>
            <a:chExt cx="865819" cy="1312424"/>
          </a:xfrm>
        </p:grpSpPr>
        <p:sp>
          <p:nvSpPr>
            <p:cNvPr id="12" name="矩形 11"/>
            <p:cNvSpPr/>
            <p:nvPr/>
          </p:nvSpPr>
          <p:spPr>
            <a:xfrm rot="2700000">
              <a:off x="5545407" y="1502388"/>
              <a:ext cx="865595" cy="865595"/>
            </a:xfrm>
            <a:prstGeom prst="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zh-CN" altLang="en-US"/>
            </a:p>
          </p:txBody>
        </p:sp>
        <p:sp>
          <p:nvSpPr>
            <p:cNvPr id="13" name="TextBox 2"/>
            <p:cNvSpPr txBox="1"/>
            <p:nvPr/>
          </p:nvSpPr>
          <p:spPr>
            <a:xfrm>
              <a:off x="5545183" y="1279390"/>
              <a:ext cx="409426" cy="1312424"/>
            </a:xfrm>
            <a:prstGeom prst="rect">
              <a:avLst/>
            </a:prstGeom>
            <a:noFill/>
          </p:spPr>
          <p:txBody>
            <a:bodyPr wrap="square" rtlCol="0">
              <a:spAutoFit/>
            </a:bodyPr>
            <a:lstStyle/>
            <a:p>
              <a:r>
                <a:rPr lang="en-US" altLang="zh-CN" sz="4800" b="1" smtClean="0">
                  <a:ln w="18415" cmpd="sng">
                    <a:solidFill>
                      <a:srgbClr val="FFFFFF"/>
                    </a:solidFill>
                    <a:prstDash val="solid"/>
                  </a:ln>
                  <a:solidFill>
                    <a:srgbClr val="FFFFFF"/>
                  </a:solidFill>
                  <a:effectLst>
                    <a:outerShdw blurRad="63500" dir="3600000" algn="tl" rotWithShape="0">
                      <a:srgbClr val="000000">
                        <a:alpha val="70000"/>
                      </a:srgbClr>
                    </a:outerShdw>
                  </a:effectLst>
                </a:rPr>
                <a:t>3</a:t>
              </a:r>
              <a:endParaRPr lang="zh-CN" altLang="en-US" sz="4800" b="1">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pSp>
      <p:sp>
        <p:nvSpPr>
          <p:cNvPr id="11" name="文本框 10"/>
          <p:cNvSpPr txBox="1"/>
          <p:nvPr/>
        </p:nvSpPr>
        <p:spPr>
          <a:xfrm>
            <a:off x="3552190" y="307975"/>
            <a:ext cx="2959735" cy="460375"/>
          </a:xfrm>
          <a:prstGeom prst="rect">
            <a:avLst/>
          </a:prstGeom>
          <a:noFill/>
          <a:ln w="28575" cmpd="sng">
            <a:solidFill>
              <a:schemeClr val="accent1">
                <a:shade val="50000"/>
              </a:schemeClr>
            </a:solidFill>
            <a:prstDash val="sysDot"/>
          </a:ln>
        </p:spPr>
        <p:txBody>
          <a:bodyPr wrap="square" rtlCol="0">
            <a:spAutoFit/>
          </a:bodyPr>
          <a:lstStyle/>
          <a:p>
            <a:r>
              <a:rPr lang="zh-CN" altLang="en-US" sz="2400" b="1">
                <a:solidFill>
                  <a:srgbClr val="FF0000"/>
                </a:solidFill>
                <a:latin typeface="微软雅黑" panose="020b0503020204020204" charset="-122"/>
                <a:ea typeface="微软雅黑" panose="020b0503020204020204" charset="-122"/>
              </a:rPr>
              <a:t>厉行节约  反对浪费</a:t>
            </a:r>
            <a:endParaRPr lang="zh-CN" altLang="en-US" sz="2400" b="1">
              <a:solidFill>
                <a:srgbClr val="FF0000"/>
              </a:solidFill>
              <a:latin typeface="微软雅黑" panose="020b0503020204020204" charset="-122"/>
              <a:ea typeface="微软雅黑" panose="020b0503020204020204" charset="-122"/>
            </a:endParaRPr>
          </a:p>
        </p:txBody>
      </p:sp>
      <p:pic>
        <p:nvPicPr>
          <p:cNvPr id="5" name="图片 4" descr="IMG002719937e9344396902125"/>
          <p:cNvPicPr>
            <a:picLocks noChangeAspect="1"/>
          </p:cNvPicPr>
          <p:nvPr/>
        </p:nvPicPr>
        <p:blipFill>
          <a:blip r:embed="rId3"/>
          <a:stretch>
            <a:fillRect/>
          </a:stretch>
        </p:blipFill>
        <p:spPr>
          <a:xfrm>
            <a:off x="363855" y="4055745"/>
            <a:ext cx="7437120" cy="2695575"/>
          </a:xfrm>
          <a:prstGeom prst="rect">
            <a:avLst/>
          </a:prstGeom>
        </p:spPr>
      </p:pic>
    </p:spTree>
  </p:cSld>
  <p:clrMapOvr>
    <a:masterClrMapping/>
  </p:clrMapOvr>
  <p:transition spd="slow">
    <p:push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fill="hold"/>
                                        <p:tgtEl>
                                          <p:spTgt spid="2"/>
                                        </p:tgtEl>
                                        <p:attrNameLst>
                                          <p:attrName>ppt_x</p:attrName>
                                        </p:attrNameLst>
                                      </p:cBhvr>
                                      <p:tavLst>
                                        <p:tav tm="0">
                                          <p:val>
                                            <p:strVal val="#ppt_x"/>
                                          </p:val>
                                        </p:tav>
                                        <p:tav tm="100000">
                                          <p:val>
                                            <p:strVal val="#ppt_x"/>
                                          </p:val>
                                        </p:tav>
                                      </p:tavLst>
                                    </p:anim>
                                    <p:anim calcmode="lin" valueType="num">
                                      <p:cBhvr additive="base">
                                        <p:cTn id="17" dur="500" fill="hold"/>
                                        <p:tgtEl>
                                          <p:spTgt spid="2"/>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additive="base">
                                        <p:cTn id="20" dur="500" fill="hold"/>
                                        <p:tgtEl>
                                          <p:spTgt spid="4"/>
                                        </p:tgtEl>
                                        <p:attrNameLst>
                                          <p:attrName>ppt_x</p:attrName>
                                        </p:attrNameLst>
                                      </p:cBhvr>
                                      <p:tavLst>
                                        <p:tav tm="0">
                                          <p:val>
                                            <p:strVal val="#ppt_x"/>
                                          </p:val>
                                        </p:tav>
                                        <p:tav tm="100000">
                                          <p:val>
                                            <p:strVal val="#ppt_x"/>
                                          </p:val>
                                        </p:tav>
                                      </p:tavLst>
                                    </p:anim>
                                    <p:anim calcmode="lin" valueType="num">
                                      <p:cBhvr additive="base">
                                        <p:cTn id="21"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2" fill="hold" nodeType="clickPar">
                      <p:stCondLst>
                        <p:cond delay="indefinite"/>
                      </p:stCondLst>
                      <p:childTnLst>
                        <p:par>
                          <p:cTn id="23" fill="hold" nodeType="afterGroup">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500" fill="hold"/>
                                        <p:tgtEl>
                                          <p:spTgt spid="6"/>
                                        </p:tgtEl>
                                        <p:attrNameLst>
                                          <p:attrName>ppt_x</p:attrName>
                                        </p:attrNameLst>
                                      </p:cBhvr>
                                      <p:tavLst>
                                        <p:tav tm="0">
                                          <p:val>
                                            <p:strVal val="#ppt_x"/>
                                          </p:val>
                                        </p:tav>
                                        <p:tav tm="100000">
                                          <p:val>
                                            <p:strVal val="#ppt_x"/>
                                          </p:val>
                                        </p:tav>
                                      </p:tavLst>
                                    </p:anim>
                                    <p:anim calcmode="lin" valueType="num">
                                      <p:cBhvr additive="base">
                                        <p:cTn id="27"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afterGroup">
                            <p:stCondLst>
                              <p:cond delay="0"/>
                            </p:stCondLst>
                            <p:childTnLst>
                              <p:par>
                                <p:cTn id="30" presetID="8" presetClass="entr" presetSubtype="16" fill="hold" nodeType="click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diamond(in)">
                                      <p:cBhvr>
                                        <p:cTn id="3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3" grpId="0"/>
      <p:bldP spid="2" grpId="0"/>
      <p:bldP spid="4" grpId="0"/>
      <p:bldP spid="6"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4"/>
          <a:stretch>
            <a:fillRect/>
          </a:stretch>
        </a:blipFill>
        <a:effectLst/>
      </p:bgPr>
    </p:bg>
    <p:spTree>
      <p:nvGrpSpPr>
        <p:cNvPr id="1" name=""/>
        <p:cNvGrpSpPr/>
        <p:nvPr/>
      </p:nvGrpSpPr>
      <p:grpSpPr>
        <a:xfrm>
          <a:off x="0" y="0"/>
          <a:ext cx="0" cy="0"/>
        </a:xfrm>
      </p:grpSpPr>
      <p:sp>
        <p:nvSpPr>
          <p:cNvPr id="30" name="任意多边形 29"/>
          <p:cNvSpPr/>
          <p:nvPr/>
        </p:nvSpPr>
        <p:spPr>
          <a:xfrm>
            <a:off x="0" y="768350"/>
            <a:ext cx="3035935" cy="133350"/>
          </a:xfrm>
          <a:custGeom>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TextBox 28"/>
          <p:cNvSpPr txBox="1"/>
          <p:nvPr/>
        </p:nvSpPr>
        <p:spPr>
          <a:xfrm>
            <a:off x="780415" y="123190"/>
            <a:ext cx="2255520" cy="645160"/>
          </a:xfrm>
          <a:prstGeom prst="rect">
            <a:avLst/>
          </a:prstGeom>
          <a:noFill/>
        </p:spPr>
        <p:txBody>
          <a:bodyPr wrap="square" rtlCol="0">
            <a:spAutoFit/>
          </a:bodyPr>
          <a:lstStyle/>
          <a:p>
            <a:r>
              <a:rPr lang="zh-CN" altLang="en-US" sz="3600">
                <a:latin typeface="方正粗黑宋简体" panose="02000000000000000000" charset="-122"/>
                <a:ea typeface="方正粗黑宋简体" panose="02000000000000000000" charset="-122"/>
                <a:sym typeface="+mn-ea"/>
              </a:rPr>
              <a:t>时政</a:t>
            </a:r>
            <a:r>
              <a:rPr lang="zh-CN" altLang="en-US" sz="3600">
                <a:latin typeface="方正粗黑宋简体" panose="02000000000000000000" charset="-122"/>
                <a:ea typeface="方正粗黑宋简体" panose="02000000000000000000" charset="-122"/>
              </a:rPr>
              <a:t>材料</a:t>
            </a:r>
            <a:endParaRPr lang="zh-CN" altLang="en-US" sz="3600">
              <a:latin typeface="方正粗黑宋简体" panose="02000000000000000000" charset="-122"/>
              <a:ea typeface="方正粗黑宋简体" panose="02000000000000000000" charset="-122"/>
            </a:endParaRPr>
          </a:p>
        </p:txBody>
      </p:sp>
      <p:sp>
        <p:nvSpPr>
          <p:cNvPr id="9" name="TextBox 8"/>
          <p:cNvSpPr txBox="1"/>
          <p:nvPr/>
        </p:nvSpPr>
        <p:spPr>
          <a:xfrm>
            <a:off x="322580" y="1143000"/>
            <a:ext cx="7232650" cy="5389245"/>
          </a:xfrm>
          <a:prstGeom prst="rect">
            <a:avLst/>
          </a:prstGeom>
          <a:noFill/>
          <a:ln w="28575" cmpd="sng">
            <a:solidFill>
              <a:schemeClr val="accent1">
                <a:shade val="50000"/>
              </a:schemeClr>
            </a:solidFill>
            <a:prstDash val="sysDot"/>
          </a:ln>
        </p:spPr>
        <p:txBody>
          <a:bodyPr wrap="square" rtlCol="0">
            <a:spAutoFit/>
          </a:bodyPr>
          <a:lstStyle/>
          <a:p>
            <a:pPr algn="just">
              <a:lnSpc>
                <a:spcPct val="210000"/>
              </a:lnSpc>
            </a:pPr>
            <a:r>
              <a:rPr lang="zh-CN" altLang="en-US" sz="2000" smtClean="0">
                <a:latin typeface="方正粗黑宋简体" panose="02000000000000000000" charset="-122"/>
                <a:ea typeface="方正粗黑宋简体" panose="02000000000000000000" charset="-122"/>
              </a:rPr>
              <a:t>材料    </a:t>
            </a:r>
            <a:r>
              <a:rPr lang="zh-CN" altLang="en-US" smtClean="0">
                <a:latin typeface="方正粗黑宋简体" panose="02000000000000000000" charset="-122"/>
                <a:ea typeface="方正粗黑宋简体" panose="02000000000000000000" charset="-122"/>
              </a:rPr>
              <a:t>  2020年2月24日，十三届全国人大常委会第十六次会议表决通过了《</a:t>
            </a:r>
            <a:r>
              <a:rPr lang="zh-CN" altLang="en-US" smtClean="0">
                <a:solidFill>
                  <a:srgbClr val="FF0000"/>
                </a:solidFill>
                <a:latin typeface="方正粗黑宋简体" panose="02000000000000000000" charset="-122"/>
                <a:ea typeface="方正粗黑宋简体" panose="02000000000000000000" charset="-122"/>
              </a:rPr>
              <a:t>关于全面禁止非法野生动物交易、革除滥食野生动物陋习、切实保障人民群众生命健康安全的决定</a:t>
            </a:r>
            <a:r>
              <a:rPr lang="zh-CN" altLang="en-US" smtClean="0">
                <a:latin typeface="方正粗黑宋简体" panose="02000000000000000000" charset="-122"/>
                <a:ea typeface="方正粗黑宋简体" panose="02000000000000000000" charset="-122"/>
              </a:rPr>
              <a:t>》(以下简称《决定》),《决定》在野生动物保护法的基础上，以全面禁止食用野生动物为导向，扩大法律调整范围，</a:t>
            </a:r>
            <a:r>
              <a:rPr lang="zh-CN" altLang="en-US" u="sng" smtClean="0">
                <a:latin typeface="方正粗黑宋简体" panose="02000000000000000000" charset="-122"/>
                <a:ea typeface="方正粗黑宋简体" panose="02000000000000000000" charset="-122"/>
              </a:rPr>
              <a:t>确立了全面禁止食用野生动物的制度，从源头上防范和控制重大公共卫生安全风险。</a:t>
            </a:r>
            <a:endParaRPr lang="zh-CN" altLang="en-US" smtClean="0">
              <a:latin typeface="方正粗黑宋简体" panose="02000000000000000000" charset="-122"/>
              <a:ea typeface="方正粗黑宋简体" panose="02000000000000000000" charset="-122"/>
            </a:endParaRPr>
          </a:p>
          <a:p>
            <a:pPr algn="just">
              <a:lnSpc>
                <a:spcPct val="210000"/>
              </a:lnSpc>
            </a:pPr>
            <a:r>
              <a:rPr lang="zh-CN" altLang="en-US" smtClean="0">
                <a:latin typeface="方正粗黑宋简体" panose="02000000000000000000" charset="-122"/>
                <a:ea typeface="方正粗黑宋简体" panose="02000000000000000000" charset="-122"/>
              </a:rPr>
              <a:t>材料    新版《北京市野生动物保护管理条例》(以下简称《条例》)于2020年6月1日起正式实施。《条例》</a:t>
            </a:r>
            <a:r>
              <a:rPr lang="zh-CN" altLang="en-US" u="sng" smtClean="0">
                <a:latin typeface="方正粗黑宋简体" panose="02000000000000000000" charset="-122"/>
                <a:ea typeface="方正粗黑宋简体" panose="02000000000000000000" charset="-122"/>
              </a:rPr>
              <a:t>将野生动物保护管理工作纳入生态文明建设考核体系，实施全域全年禁猎，加大对违法行为的处罚</a:t>
            </a:r>
            <a:r>
              <a:rPr lang="zh-CN" altLang="en-US" smtClean="0">
                <a:latin typeface="方正粗黑宋简体" panose="02000000000000000000" charset="-122"/>
                <a:ea typeface="方正粗黑宋简体" panose="02000000000000000000" charset="-122"/>
              </a:rPr>
              <a:t>。</a:t>
            </a:r>
            <a:endParaRPr lang="zh-CN" altLang="en-US" smtClean="0">
              <a:latin typeface="方正粗黑宋简体" panose="02000000000000000000" charset="-122"/>
              <a:ea typeface="方正粗黑宋简体" panose="02000000000000000000" charset="-122"/>
            </a:endParaRPr>
          </a:p>
        </p:txBody>
      </p:sp>
      <p:grpSp>
        <p:nvGrpSpPr>
          <p:cNvPr id="5" name="组合 4"/>
          <p:cNvGrpSpPr/>
          <p:nvPr/>
        </p:nvGrpSpPr>
        <p:grpSpPr>
          <a:xfrm>
            <a:off x="2851006" y="162560"/>
            <a:ext cx="558309" cy="829945"/>
            <a:chOff x="5545183" y="1279390"/>
            <a:chExt cx="865819" cy="1312424"/>
          </a:xfrm>
        </p:grpSpPr>
        <p:sp>
          <p:nvSpPr>
            <p:cNvPr id="8" name="矩形 7"/>
            <p:cNvSpPr/>
            <p:nvPr/>
          </p:nvSpPr>
          <p:spPr>
            <a:xfrm rot="2700000">
              <a:off x="5545407" y="1502388"/>
              <a:ext cx="865595" cy="865595"/>
            </a:xfrm>
            <a:prstGeom prst="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zh-CN" altLang="en-US"/>
            </a:p>
          </p:txBody>
        </p:sp>
        <p:sp>
          <p:nvSpPr>
            <p:cNvPr id="10" name="TextBox 2"/>
            <p:cNvSpPr txBox="1"/>
            <p:nvPr/>
          </p:nvSpPr>
          <p:spPr>
            <a:xfrm>
              <a:off x="5545183" y="1279390"/>
              <a:ext cx="409426" cy="1312424"/>
            </a:xfrm>
            <a:prstGeom prst="rect">
              <a:avLst/>
            </a:prstGeom>
            <a:noFill/>
          </p:spPr>
          <p:txBody>
            <a:bodyPr wrap="square" rtlCol="0">
              <a:spAutoFit/>
            </a:bodyPr>
            <a:lstStyle/>
            <a:p>
              <a:r>
                <a:rPr lang="en-US" sz="4800" b="1" smtClean="0">
                  <a:ln w="18415" cmpd="sng">
                    <a:solidFill>
                      <a:srgbClr val="FFFFFF"/>
                    </a:solidFill>
                    <a:prstDash val="solid"/>
                  </a:ln>
                  <a:solidFill>
                    <a:srgbClr val="FFFFFF"/>
                  </a:solidFill>
                  <a:effectLst>
                    <a:outerShdw blurRad="63500" dir="3600000" algn="tl" rotWithShape="0">
                      <a:srgbClr val="000000">
                        <a:alpha val="70000"/>
                      </a:srgbClr>
                    </a:outerShdw>
                  </a:effectLst>
                </a:rPr>
                <a:t>4</a:t>
              </a:r>
              <a:endParaRPr lang="en-US" sz="4800" b="1">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pSp>
      <p:sp>
        <p:nvSpPr>
          <p:cNvPr id="14" name="文本框 13"/>
          <p:cNvSpPr txBox="1"/>
          <p:nvPr/>
        </p:nvSpPr>
        <p:spPr>
          <a:xfrm>
            <a:off x="3603625" y="307975"/>
            <a:ext cx="3533775" cy="460375"/>
          </a:xfrm>
          <a:prstGeom prst="rect">
            <a:avLst/>
          </a:prstGeom>
          <a:noFill/>
          <a:ln w="28575" cmpd="sng">
            <a:solidFill>
              <a:schemeClr val="accent1">
                <a:shade val="50000"/>
              </a:schemeClr>
            </a:solidFill>
            <a:prstDash val="sysDot"/>
          </a:ln>
        </p:spPr>
        <p:txBody>
          <a:bodyPr wrap="square" rtlCol="0">
            <a:spAutoFit/>
          </a:bodyPr>
          <a:lstStyle/>
          <a:p>
            <a:r>
              <a:rPr lang="zh-CN" altLang="en-US" sz="2400" b="1">
                <a:solidFill>
                  <a:srgbClr val="FF0000"/>
                </a:solidFill>
                <a:latin typeface="微软雅黑" panose="020b0503020204020204" charset="-122"/>
                <a:ea typeface="微软雅黑" panose="020b0503020204020204" charset="-122"/>
              </a:rPr>
              <a:t>保护野生动物  和谐自然</a:t>
            </a:r>
            <a:endParaRPr lang="zh-CN" altLang="en-US" sz="2400" b="1">
              <a:solidFill>
                <a:srgbClr val="FF0000"/>
              </a:solidFill>
              <a:latin typeface="微软雅黑" panose="020b0503020204020204" charset="-122"/>
              <a:ea typeface="微软雅黑" panose="020b0503020204020204" charset="-122"/>
            </a:endParaRPr>
          </a:p>
        </p:txBody>
      </p:sp>
      <p:pic>
        <p:nvPicPr>
          <p:cNvPr id="3" name="图片 2" descr="2177-1G10616142W32"/>
          <p:cNvPicPr>
            <a:picLocks noChangeAspect="1"/>
          </p:cNvPicPr>
          <p:nvPr/>
        </p:nvPicPr>
        <p:blipFill>
          <a:blip r:embed="rId3"/>
          <a:stretch>
            <a:fillRect/>
          </a:stretch>
        </p:blipFill>
        <p:spPr>
          <a:xfrm>
            <a:off x="7853680" y="1143000"/>
            <a:ext cx="4085590" cy="5293360"/>
          </a:xfrm>
          <a:prstGeom prst="rect">
            <a:avLst/>
          </a:prstGeom>
        </p:spPr>
      </p:pic>
    </p:spTree>
  </p:cSld>
  <p:clrMapOvr>
    <a:masterClrMapping/>
  </p:clrMapOvr>
  <p:transition spd="slow">
    <p:push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amond(in)">
                                      <p:cBhvr>
                                        <p:cTn id="7" dur="2000"/>
                                        <p:tgtEl>
                                          <p:spTgt spid="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ox(in)">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3"/>
          <a:stretch>
            <a:fillRect/>
          </a:stretch>
        </a:blipFill>
        <a:effectLst/>
      </p:bgPr>
    </p:bg>
    <p:spTree>
      <p:nvGrpSpPr>
        <p:cNvPr id="1" name=""/>
        <p:cNvGrpSpPr/>
        <p:nvPr/>
      </p:nvGrpSpPr>
      <p:grpSpPr>
        <a:xfrm>
          <a:off x="0" y="0"/>
          <a:ext cx="0" cy="0"/>
        </a:xfrm>
      </p:grpSpPr>
      <p:sp>
        <p:nvSpPr>
          <p:cNvPr id="30" name="任意多边形 29"/>
          <p:cNvSpPr/>
          <p:nvPr/>
        </p:nvSpPr>
        <p:spPr>
          <a:xfrm>
            <a:off x="0" y="768350"/>
            <a:ext cx="3035935" cy="133350"/>
          </a:xfrm>
          <a:custGeom>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TextBox 28"/>
          <p:cNvSpPr txBox="1"/>
          <p:nvPr/>
        </p:nvSpPr>
        <p:spPr>
          <a:xfrm>
            <a:off x="780415" y="123190"/>
            <a:ext cx="2153285" cy="645160"/>
          </a:xfrm>
          <a:prstGeom prst="rect">
            <a:avLst/>
          </a:prstGeom>
          <a:noFill/>
        </p:spPr>
        <p:txBody>
          <a:bodyPr wrap="square" rtlCol="0">
            <a:spAutoFit/>
          </a:bodyPr>
          <a:lstStyle/>
          <a:p>
            <a:r>
              <a:rPr lang="zh-CN" altLang="en-US" sz="3600">
                <a:latin typeface="方正粗黑宋简体" panose="02000000000000000000" charset="-122"/>
                <a:ea typeface="方正粗黑宋简体" panose="02000000000000000000" charset="-122"/>
              </a:rPr>
              <a:t>时政材料</a:t>
            </a:r>
            <a:endParaRPr lang="zh-CN" altLang="en-US" sz="3600">
              <a:latin typeface="方正粗黑宋简体" panose="02000000000000000000" charset="-122"/>
              <a:ea typeface="方正粗黑宋简体" panose="02000000000000000000" charset="-122"/>
            </a:endParaRPr>
          </a:p>
        </p:txBody>
      </p:sp>
      <p:sp>
        <p:nvSpPr>
          <p:cNvPr id="9" name="TextBox 8"/>
          <p:cNvSpPr txBox="1"/>
          <p:nvPr/>
        </p:nvSpPr>
        <p:spPr>
          <a:xfrm>
            <a:off x="380365" y="887095"/>
            <a:ext cx="8055610" cy="5408295"/>
          </a:xfrm>
          <a:prstGeom prst="rect">
            <a:avLst/>
          </a:prstGeom>
          <a:noFill/>
          <a:ln w="28575" cmpd="sng">
            <a:solidFill>
              <a:schemeClr val="accent1">
                <a:shade val="50000"/>
              </a:schemeClr>
            </a:solidFill>
            <a:prstDash val="sysDot"/>
          </a:ln>
        </p:spPr>
        <p:txBody>
          <a:bodyPr wrap="square" rtlCol="0">
            <a:spAutoFit/>
          </a:bodyPr>
          <a:lstStyle/>
          <a:p>
            <a:pPr algn="just">
              <a:lnSpc>
                <a:spcPct val="270000"/>
              </a:lnSpc>
            </a:pPr>
            <a:r>
              <a:rPr sz="2000" smtClean="0">
                <a:latin typeface="方正粗黑宋简体" panose="02000000000000000000" charset="-122"/>
                <a:ea typeface="方正粗黑宋简体" panose="02000000000000000000" charset="-122"/>
                <a:sym typeface="+mn-ea"/>
              </a:rPr>
              <a:t>材料     </a:t>
            </a:r>
            <a:r>
              <a:rPr smtClean="0">
                <a:latin typeface="方正粗黑宋简体" panose="02000000000000000000" charset="-122"/>
                <a:ea typeface="方正粗黑宋简体" panose="02000000000000000000" charset="-122"/>
                <a:sym typeface="+mn-ea"/>
              </a:rPr>
              <a:t>  树木挺拔,绿草如茵，各色花儿点缀其中.....晨跑、快走，已成运动爱好者每天的必修“课程”。这些年，兰州变美了，昔日乱糟糟的地方变成鸟语花香的生态绿地。公园、湿地、健身步道，到处都是漂亮的景观，道路边也是绿意满满，真让人舒心。而这份快乐更得益于黄河风情线生态的改善。“绿是城市之肺，水是城市之魂”，兰州的城市绿化是甘肃省生态建设的一个缩影。近年来，甘肃省持之以恒推进生态文明建设，着力构建城市生态屏障，努力形成</a:t>
            </a:r>
            <a:r>
              <a:rPr u="sng" smtClean="0">
                <a:latin typeface="方正粗黑宋简体" panose="02000000000000000000" charset="-122"/>
                <a:ea typeface="方正粗黑宋简体" panose="02000000000000000000" charset="-122"/>
                <a:sym typeface="+mn-ea"/>
              </a:rPr>
              <a:t>人与自然和谐发展新格局</a:t>
            </a:r>
            <a:r>
              <a:rPr smtClean="0">
                <a:latin typeface="方正粗黑宋简体" panose="02000000000000000000" charset="-122"/>
                <a:ea typeface="方正粗黑宋简体" panose="02000000000000000000" charset="-122"/>
                <a:sym typeface="+mn-ea"/>
              </a:rPr>
              <a:t>。</a:t>
            </a:r>
            <a:endParaRPr smtClean="0">
              <a:latin typeface="方正粗黑宋简体" panose="02000000000000000000" charset="-122"/>
              <a:ea typeface="方正粗黑宋简体" panose="02000000000000000000" charset="-122"/>
              <a:sym typeface="+mn-ea"/>
            </a:endParaRPr>
          </a:p>
        </p:txBody>
      </p:sp>
      <p:sp>
        <p:nvSpPr>
          <p:cNvPr id="2" name="任意多边形 1"/>
          <p:cNvSpPr/>
          <p:nvPr/>
        </p:nvSpPr>
        <p:spPr>
          <a:xfrm rot="10800000">
            <a:off x="9054465" y="768350"/>
            <a:ext cx="3035935" cy="133350"/>
          </a:xfrm>
          <a:custGeom>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TextBox 28"/>
          <p:cNvSpPr txBox="1"/>
          <p:nvPr/>
        </p:nvSpPr>
        <p:spPr>
          <a:xfrm>
            <a:off x="9495790" y="123190"/>
            <a:ext cx="2153285" cy="645160"/>
          </a:xfrm>
          <a:prstGeom prst="rect">
            <a:avLst/>
          </a:prstGeom>
          <a:noFill/>
        </p:spPr>
        <p:txBody>
          <a:bodyPr wrap="square" rtlCol="0">
            <a:spAutoFit/>
          </a:bodyPr>
          <a:lstStyle/>
          <a:p>
            <a:r>
              <a:rPr lang="zh-CN" altLang="en-US" sz="3600">
                <a:latin typeface="方正粗黑宋简体" panose="02000000000000000000" charset="-122"/>
                <a:ea typeface="方正粗黑宋简体" panose="02000000000000000000" charset="-122"/>
              </a:rPr>
              <a:t>考点关联</a:t>
            </a:r>
            <a:endParaRPr lang="zh-CN" altLang="en-US" sz="3600">
              <a:latin typeface="方正粗黑宋简体" panose="02000000000000000000" charset="-122"/>
              <a:ea typeface="方正粗黑宋简体" panose="02000000000000000000" charset="-122"/>
            </a:endParaRPr>
          </a:p>
        </p:txBody>
      </p:sp>
      <p:sp>
        <p:nvSpPr>
          <p:cNvPr id="4" name="燕尾形 3"/>
          <p:cNvSpPr/>
          <p:nvPr/>
        </p:nvSpPr>
        <p:spPr>
          <a:xfrm rot="5400000">
            <a:off x="8446135" y="525145"/>
            <a:ext cx="596900" cy="619125"/>
          </a:xfrm>
          <a:prstGeom prst="chevron">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8810625" y="1133475"/>
            <a:ext cx="3173095" cy="5169535"/>
          </a:xfrm>
          <a:prstGeom prst="rect">
            <a:avLst/>
          </a:prstGeom>
          <a:noFill/>
          <a:ln w="28575" cmpd="sng">
            <a:solidFill>
              <a:schemeClr val="accent2"/>
            </a:solidFill>
            <a:prstDash val="sysDot"/>
          </a:ln>
        </p:spPr>
        <p:txBody>
          <a:bodyPr wrap="square" rtlCol="0">
            <a:spAutoFit/>
          </a:bodyPr>
          <a:lstStyle/>
          <a:p>
            <a:pPr algn="l">
              <a:lnSpc>
                <a:spcPct val="330000"/>
              </a:lnSpc>
            </a:pPr>
            <a:r>
              <a:rPr lang="en-US" altLang="zh-CN" sz="2000" b="1"/>
              <a:t>1</a:t>
            </a:r>
            <a:r>
              <a:rPr lang="zh-CN" altLang="en-US" sz="2000" b="1"/>
              <a:t>、</a:t>
            </a:r>
            <a:r>
              <a:rPr lang="zh-CN" altLang="en-US" sz="2000" b="1">
                <a:solidFill>
                  <a:srgbClr val="FF0000"/>
                </a:solidFill>
              </a:rPr>
              <a:t>珍爱生命，尊重自然、顺应自然、善待自然</a:t>
            </a:r>
            <a:endParaRPr lang="zh-CN" altLang="en-US" sz="2000" b="1">
              <a:solidFill>
                <a:srgbClr val="FF0000"/>
              </a:solidFill>
            </a:endParaRPr>
          </a:p>
          <a:p>
            <a:pPr algn="l">
              <a:lnSpc>
                <a:spcPct val="330000"/>
              </a:lnSpc>
            </a:pPr>
            <a:r>
              <a:rPr lang="en-US" altLang="zh-CN" sz="2000" b="1"/>
              <a:t>2</a:t>
            </a:r>
            <a:r>
              <a:rPr lang="zh-CN" altLang="en-US" sz="2000" b="1"/>
              <a:t>、</a:t>
            </a:r>
            <a:r>
              <a:rPr lang="zh-CN" altLang="en-US" sz="2000" b="1">
                <a:solidFill>
                  <a:srgbClr val="FF0000"/>
                </a:solidFill>
              </a:rPr>
              <a:t>人与自然和谐发展</a:t>
            </a:r>
            <a:endParaRPr lang="zh-CN" altLang="en-US" sz="2000" b="1">
              <a:solidFill>
                <a:srgbClr val="FF0000"/>
              </a:solidFill>
            </a:endParaRPr>
          </a:p>
          <a:p>
            <a:pPr algn="l">
              <a:lnSpc>
                <a:spcPct val="330000"/>
              </a:lnSpc>
            </a:pPr>
            <a:r>
              <a:rPr lang="en-US" altLang="zh-CN" sz="2000" b="1"/>
              <a:t>3</a:t>
            </a:r>
            <a:r>
              <a:rPr lang="zh-CN" altLang="en-US" sz="2000" b="1"/>
              <a:t>、</a:t>
            </a:r>
            <a:r>
              <a:rPr lang="zh-CN" altLang="en-US" sz="2000" b="1">
                <a:solidFill>
                  <a:srgbClr val="FF0000"/>
                </a:solidFill>
              </a:rPr>
              <a:t>生态安全、公共卫生安全、人类生命健康安全</a:t>
            </a:r>
            <a:endParaRPr lang="zh-CN" altLang="en-US" sz="2000" b="1">
              <a:solidFill>
                <a:srgbClr val="FF0000"/>
              </a:solidFill>
            </a:endParaRPr>
          </a:p>
        </p:txBody>
      </p:sp>
      <p:grpSp>
        <p:nvGrpSpPr>
          <p:cNvPr id="7" name="组合 6"/>
          <p:cNvGrpSpPr/>
          <p:nvPr/>
        </p:nvGrpSpPr>
        <p:grpSpPr>
          <a:xfrm>
            <a:off x="2933556" y="162560"/>
            <a:ext cx="558309" cy="829945"/>
            <a:chOff x="5545183" y="1279390"/>
            <a:chExt cx="865819" cy="1312424"/>
          </a:xfrm>
        </p:grpSpPr>
        <p:sp>
          <p:nvSpPr>
            <p:cNvPr id="12" name="矩形 11"/>
            <p:cNvSpPr/>
            <p:nvPr/>
          </p:nvSpPr>
          <p:spPr>
            <a:xfrm rot="2700000">
              <a:off x="5545407" y="1502388"/>
              <a:ext cx="865595" cy="865595"/>
            </a:xfrm>
            <a:prstGeom prst="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zh-CN" altLang="en-US"/>
            </a:p>
          </p:txBody>
        </p:sp>
        <p:sp>
          <p:nvSpPr>
            <p:cNvPr id="13" name="TextBox 2"/>
            <p:cNvSpPr txBox="1"/>
            <p:nvPr/>
          </p:nvSpPr>
          <p:spPr>
            <a:xfrm>
              <a:off x="5545183" y="1279390"/>
              <a:ext cx="409426" cy="1312424"/>
            </a:xfrm>
            <a:prstGeom prst="rect">
              <a:avLst/>
            </a:prstGeom>
            <a:noFill/>
          </p:spPr>
          <p:txBody>
            <a:bodyPr wrap="square" rtlCol="0">
              <a:spAutoFit/>
            </a:bodyPr>
            <a:lstStyle/>
            <a:p>
              <a:r>
                <a:rPr lang="en-US" altLang="zh-CN" sz="4800" b="1" smtClean="0">
                  <a:ln w="18415" cmpd="sng">
                    <a:solidFill>
                      <a:srgbClr val="FFFFFF"/>
                    </a:solidFill>
                    <a:prstDash val="solid"/>
                  </a:ln>
                  <a:solidFill>
                    <a:srgbClr val="FFFFFF"/>
                  </a:solidFill>
                  <a:effectLst>
                    <a:outerShdw blurRad="63500" dir="3600000" algn="tl" rotWithShape="0">
                      <a:srgbClr val="000000">
                        <a:alpha val="70000"/>
                      </a:srgbClr>
                    </a:outerShdw>
                  </a:effectLst>
                </a:rPr>
                <a:t>4</a:t>
              </a:r>
              <a:endParaRPr lang="zh-CN" altLang="en-US" sz="4800" b="1">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pSp>
      <p:sp>
        <p:nvSpPr>
          <p:cNvPr id="14" name="文本框 13"/>
          <p:cNvSpPr txBox="1"/>
          <p:nvPr/>
        </p:nvSpPr>
        <p:spPr>
          <a:xfrm>
            <a:off x="3603625" y="307975"/>
            <a:ext cx="3533775" cy="460375"/>
          </a:xfrm>
          <a:prstGeom prst="rect">
            <a:avLst/>
          </a:prstGeom>
          <a:noFill/>
          <a:ln w="28575" cmpd="sng">
            <a:solidFill>
              <a:schemeClr val="accent1">
                <a:shade val="50000"/>
              </a:schemeClr>
            </a:solidFill>
            <a:prstDash val="sysDot"/>
          </a:ln>
        </p:spPr>
        <p:txBody>
          <a:bodyPr wrap="square" rtlCol="0">
            <a:spAutoFit/>
          </a:bodyPr>
          <a:lstStyle/>
          <a:p>
            <a:r>
              <a:rPr lang="zh-CN" altLang="en-US" sz="2400" b="1">
                <a:solidFill>
                  <a:srgbClr val="FF0000"/>
                </a:solidFill>
                <a:latin typeface="微软雅黑" panose="020b0503020204020204" charset="-122"/>
                <a:ea typeface="微软雅黑" panose="020b0503020204020204" charset="-122"/>
              </a:rPr>
              <a:t>保护野生动物  和谐自然</a:t>
            </a:r>
            <a:endParaRPr lang="zh-CN" altLang="en-US" sz="2400" b="1">
              <a:solidFill>
                <a:srgbClr val="FF0000"/>
              </a:solidFill>
              <a:latin typeface="微软雅黑" panose="020b0503020204020204" charset="-122"/>
              <a:ea typeface="微软雅黑" panose="020b0503020204020204" charset="-122"/>
            </a:endParaRPr>
          </a:p>
        </p:txBody>
      </p:sp>
    </p:spTree>
  </p:cSld>
  <p:clrMapOvr>
    <a:masterClrMapping/>
  </p:clrMapOvr>
  <p:transition spd="slow">
    <p:push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fill="hold"/>
                                        <p:tgtEl>
                                          <p:spTgt spid="2"/>
                                        </p:tgtEl>
                                        <p:attrNameLst>
                                          <p:attrName>ppt_x</p:attrName>
                                        </p:attrNameLst>
                                      </p:cBhvr>
                                      <p:tavLst>
                                        <p:tav tm="0">
                                          <p:val>
                                            <p:strVal val="#ppt_x"/>
                                          </p:val>
                                        </p:tav>
                                        <p:tav tm="100000">
                                          <p:val>
                                            <p:strVal val="#ppt_x"/>
                                          </p:val>
                                        </p:tav>
                                      </p:tavLst>
                                    </p:anim>
                                    <p:anim calcmode="lin" valueType="num">
                                      <p:cBhvr additive="base">
                                        <p:cTn id="17" dur="500" fill="hold"/>
                                        <p:tgtEl>
                                          <p:spTgt spid="2"/>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additive="base">
                                        <p:cTn id="20" dur="500" fill="hold"/>
                                        <p:tgtEl>
                                          <p:spTgt spid="4"/>
                                        </p:tgtEl>
                                        <p:attrNameLst>
                                          <p:attrName>ppt_x</p:attrName>
                                        </p:attrNameLst>
                                      </p:cBhvr>
                                      <p:tavLst>
                                        <p:tav tm="0">
                                          <p:val>
                                            <p:strVal val="#ppt_x"/>
                                          </p:val>
                                        </p:tav>
                                        <p:tav tm="100000">
                                          <p:val>
                                            <p:strVal val="#ppt_x"/>
                                          </p:val>
                                        </p:tav>
                                      </p:tavLst>
                                    </p:anim>
                                    <p:anim calcmode="lin" valueType="num">
                                      <p:cBhvr additive="base">
                                        <p:cTn id="21"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2" fill="hold" nodeType="clickPar">
                      <p:stCondLst>
                        <p:cond delay="indefinite"/>
                      </p:stCondLst>
                      <p:childTnLst>
                        <p:par>
                          <p:cTn id="23" fill="hold" nodeType="afterGroup">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500" fill="hold"/>
                                        <p:tgtEl>
                                          <p:spTgt spid="6"/>
                                        </p:tgtEl>
                                        <p:attrNameLst>
                                          <p:attrName>ppt_x</p:attrName>
                                        </p:attrNameLst>
                                      </p:cBhvr>
                                      <p:tavLst>
                                        <p:tav tm="0">
                                          <p:val>
                                            <p:strVal val="#ppt_x"/>
                                          </p:val>
                                        </p:tav>
                                        <p:tav tm="100000">
                                          <p:val>
                                            <p:strVal val="#ppt_x"/>
                                          </p:val>
                                        </p:tav>
                                      </p:tavLst>
                                    </p:anim>
                                    <p:anim calcmode="lin" valueType="num">
                                      <p:cBhvr additive="base">
                                        <p:cTn id="27"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3" grpId="0"/>
      <p:bldP spid="2" grpId="0"/>
      <p:bldP spid="4" grpId="0"/>
      <p:bldP spid="6"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5"/>
          <a:stretch>
            <a:fillRect/>
          </a:stretch>
        </a:blipFill>
        <a:effectLst/>
      </p:bgPr>
    </p:bg>
    <p:spTree>
      <p:nvGrpSpPr>
        <p:cNvPr id="1" name=""/>
        <p:cNvGrpSpPr/>
        <p:nvPr/>
      </p:nvGrpSpPr>
      <p:grpSpPr>
        <a:xfrm>
          <a:off x="0" y="0"/>
          <a:ext cx="0" cy="0"/>
        </a:xfrm>
      </p:grpSpPr>
      <p:sp>
        <p:nvSpPr>
          <p:cNvPr id="30" name="任意多边形 29"/>
          <p:cNvSpPr/>
          <p:nvPr/>
        </p:nvSpPr>
        <p:spPr>
          <a:xfrm>
            <a:off x="0" y="768350"/>
            <a:ext cx="3065145" cy="76200"/>
          </a:xfrm>
          <a:custGeom>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TextBox 28"/>
          <p:cNvSpPr txBox="1"/>
          <p:nvPr/>
        </p:nvSpPr>
        <p:spPr>
          <a:xfrm>
            <a:off x="796925" y="123190"/>
            <a:ext cx="2163445" cy="645160"/>
          </a:xfrm>
          <a:prstGeom prst="rect">
            <a:avLst/>
          </a:prstGeom>
          <a:noFill/>
        </p:spPr>
        <p:txBody>
          <a:bodyPr wrap="square" rtlCol="0">
            <a:spAutoFit/>
          </a:bodyPr>
          <a:lstStyle/>
          <a:p>
            <a:r>
              <a:rPr lang="zh-CN" altLang="en-US" sz="3600">
                <a:latin typeface="方正粗黑宋简体" panose="02000000000000000000" charset="-122"/>
                <a:ea typeface="方正粗黑宋简体" panose="02000000000000000000" charset="-122"/>
              </a:rPr>
              <a:t>热点命题</a:t>
            </a:r>
            <a:endParaRPr lang="zh-CN" altLang="en-US" sz="3600">
              <a:latin typeface="方正粗黑宋简体" panose="02000000000000000000" charset="-122"/>
              <a:ea typeface="方正粗黑宋简体" panose="02000000000000000000" charset="-122"/>
            </a:endParaRPr>
          </a:p>
        </p:txBody>
      </p:sp>
      <p:grpSp>
        <p:nvGrpSpPr>
          <p:cNvPr id="7" name="组合 6"/>
          <p:cNvGrpSpPr/>
          <p:nvPr/>
        </p:nvGrpSpPr>
        <p:grpSpPr>
          <a:xfrm>
            <a:off x="623570" y="1114338"/>
            <a:ext cx="635000" cy="829945"/>
            <a:chOff x="5545407" y="1335622"/>
            <a:chExt cx="865595" cy="1083652"/>
          </a:xfrm>
        </p:grpSpPr>
        <p:sp>
          <p:nvSpPr>
            <p:cNvPr id="2" name="矩形 1"/>
            <p:cNvSpPr/>
            <p:nvPr/>
          </p:nvSpPr>
          <p:spPr>
            <a:xfrm rot="2700000">
              <a:off x="5545407" y="1502388"/>
              <a:ext cx="865595" cy="865595"/>
            </a:xfrm>
            <a:prstGeom prst="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zh-CN" altLang="en-US"/>
            </a:p>
          </p:txBody>
        </p:sp>
        <p:sp>
          <p:nvSpPr>
            <p:cNvPr id="3" name="TextBox 2"/>
            <p:cNvSpPr txBox="1"/>
            <p:nvPr/>
          </p:nvSpPr>
          <p:spPr>
            <a:xfrm>
              <a:off x="5604268" y="1335622"/>
              <a:ext cx="409426" cy="1083652"/>
            </a:xfrm>
            <a:prstGeom prst="rect">
              <a:avLst/>
            </a:prstGeom>
            <a:noFill/>
          </p:spPr>
          <p:txBody>
            <a:bodyPr wrap="square" rtlCol="0">
              <a:spAutoFit/>
            </a:bodyPr>
            <a:lstStyle/>
            <a:p>
              <a:r>
                <a:rPr lang="en-US" altLang="zh-CN" sz="4800" b="1" smtClean="0">
                  <a:ln w="18415" cmpd="sng">
                    <a:solidFill>
                      <a:srgbClr val="FFFFFF"/>
                    </a:solidFill>
                    <a:prstDash val="solid"/>
                  </a:ln>
                  <a:solidFill>
                    <a:srgbClr val="FFFFFF"/>
                  </a:solidFill>
                  <a:effectLst>
                    <a:outerShdw blurRad="63500" dir="3600000" algn="tl" rotWithShape="0">
                      <a:srgbClr val="000000">
                        <a:alpha val="70000"/>
                      </a:srgbClr>
                    </a:outerShdw>
                  </a:effectLst>
                </a:rPr>
                <a:t>1</a:t>
              </a:r>
              <a:endParaRPr lang="zh-CN" altLang="en-US" sz="4800" b="1">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pSp>
      <p:sp>
        <p:nvSpPr>
          <p:cNvPr id="9" name="TextBox 8"/>
          <p:cNvSpPr txBox="1"/>
          <p:nvPr/>
        </p:nvSpPr>
        <p:spPr>
          <a:xfrm>
            <a:off x="1399540" y="1329690"/>
            <a:ext cx="1560830" cy="3107690"/>
          </a:xfrm>
          <a:prstGeom prst="rect">
            <a:avLst/>
          </a:prstGeom>
          <a:noFill/>
          <a:ln w="28575" cmpd="sng">
            <a:solidFill>
              <a:schemeClr val="accent2"/>
            </a:solidFill>
            <a:prstDash val="sysDot"/>
          </a:ln>
        </p:spPr>
        <p:txBody>
          <a:bodyPr wrap="square" rtlCol="0">
            <a:spAutoFit/>
          </a:bodyPr>
          <a:lstStyle/>
          <a:p>
            <a:pPr indent="457200" algn="ctr" fontAlgn="auto">
              <a:lnSpc>
                <a:spcPct val="140000"/>
              </a:lnSpc>
            </a:pPr>
            <a:r>
              <a:rPr lang="zh-CN" altLang="en-US" sz="2000" b="1" smtClean="0">
                <a:solidFill>
                  <a:srgbClr val="FF0000"/>
                </a:solidFill>
                <a:latin typeface="方正粗黑宋简体" panose="02000000000000000000" charset="-122"/>
                <a:ea typeface="方正粗黑宋简体" panose="02000000000000000000" charset="-122"/>
              </a:rPr>
              <a:t>我国的一系列环保举措体现了哪些基本国策、发展战略和发展理念?</a:t>
            </a:r>
            <a:endParaRPr lang="zh-CN" altLang="en-US" sz="2000" b="1" smtClean="0">
              <a:solidFill>
                <a:srgbClr val="FF0000"/>
              </a:solidFill>
              <a:latin typeface="方正粗黑宋简体" panose="02000000000000000000" charset="-122"/>
              <a:ea typeface="方正粗黑宋简体" panose="02000000000000000000" charset="-122"/>
            </a:endParaRPr>
          </a:p>
        </p:txBody>
      </p:sp>
      <p:sp>
        <p:nvSpPr>
          <p:cNvPr id="37" name="TextBox 36"/>
          <p:cNvSpPr txBox="1"/>
          <p:nvPr/>
        </p:nvSpPr>
        <p:spPr>
          <a:xfrm>
            <a:off x="3387725" y="844550"/>
            <a:ext cx="8804275" cy="2553335"/>
          </a:xfrm>
          <a:prstGeom prst="rect">
            <a:avLst/>
          </a:prstGeom>
          <a:noFill/>
          <a:ln w="28575" cmpd="sng">
            <a:solidFill>
              <a:schemeClr val="accent1">
                <a:shade val="50000"/>
              </a:schemeClr>
            </a:solidFill>
            <a:prstDash val="sysDot"/>
          </a:ln>
        </p:spPr>
        <p:txBody>
          <a:bodyPr wrap="square" rtlCol="0">
            <a:spAutoFit/>
          </a:bodyPr>
          <a:lstStyle/>
          <a:p>
            <a:pPr lvl="0" indent="457200" algn="just" fontAlgn="auto">
              <a:lnSpc>
                <a:spcPct val="200000"/>
              </a:lnSpc>
              <a:buClrTx/>
              <a:buSzTx/>
              <a:buFontTx/>
            </a:pPr>
            <a:r>
              <a:rPr lang="zh-CN" altLang="en-US" sz="2000" smtClean="0">
                <a:latin typeface="方正粗黑宋简体" panose="02000000000000000000" charset="-122"/>
                <a:ea typeface="方正粗黑宋简体" panose="02000000000000000000" charset="-122"/>
                <a:sym typeface="+mn-ea"/>
              </a:rPr>
              <a:t>(1)基本国策:节约资源和保护环境的基本国策。</a:t>
            </a:r>
            <a:endParaRPr lang="zh-CN" altLang="en-US" sz="2000" smtClean="0">
              <a:latin typeface="方正粗黑宋简体" panose="02000000000000000000" charset="-122"/>
              <a:ea typeface="方正粗黑宋简体" panose="02000000000000000000" charset="-122"/>
              <a:sym typeface="+mn-ea"/>
            </a:endParaRPr>
          </a:p>
          <a:p>
            <a:pPr lvl="0" indent="457200" algn="just" fontAlgn="auto">
              <a:lnSpc>
                <a:spcPct val="200000"/>
              </a:lnSpc>
              <a:buClrTx/>
              <a:buSzTx/>
              <a:buFontTx/>
            </a:pPr>
            <a:r>
              <a:rPr lang="zh-CN" altLang="en-US" sz="2000" smtClean="0">
                <a:latin typeface="方正粗黑宋简体" panose="02000000000000000000" charset="-122"/>
                <a:ea typeface="方正粗黑宋简体" panose="02000000000000000000" charset="-122"/>
                <a:sym typeface="+mn-ea"/>
              </a:rPr>
              <a:t>(2)发展战略:可持续发展战略。</a:t>
            </a:r>
            <a:endParaRPr lang="zh-CN" altLang="en-US" sz="2000" smtClean="0">
              <a:latin typeface="方正粗黑宋简体" panose="02000000000000000000" charset="-122"/>
              <a:ea typeface="方正粗黑宋简体" panose="02000000000000000000" charset="-122"/>
              <a:sym typeface="+mn-ea"/>
            </a:endParaRPr>
          </a:p>
          <a:p>
            <a:pPr lvl="0" indent="457200" algn="just" fontAlgn="auto">
              <a:lnSpc>
                <a:spcPct val="200000"/>
              </a:lnSpc>
              <a:buClrTx/>
              <a:buSzTx/>
              <a:buFontTx/>
            </a:pPr>
            <a:r>
              <a:rPr lang="zh-CN" altLang="en-US" sz="2000" smtClean="0">
                <a:latin typeface="方正粗黑宋简体" panose="02000000000000000000" charset="-122"/>
                <a:ea typeface="方正粗黑宋简体" panose="02000000000000000000" charset="-122"/>
                <a:sym typeface="+mn-ea"/>
              </a:rPr>
              <a:t>(3)发展理念:创新、协调、绿色、开放、共享的发展理念；人与自然和谐共生理念；绿水青山就是金山银山等。</a:t>
            </a:r>
            <a:endParaRPr lang="zh-CN" altLang="en-US" sz="2000" smtClean="0">
              <a:latin typeface="方正粗黑宋简体" panose="02000000000000000000" charset="-122"/>
              <a:ea typeface="方正粗黑宋简体" panose="02000000000000000000" charset="-122"/>
              <a:sym typeface="+mn-ea"/>
            </a:endParaRPr>
          </a:p>
        </p:txBody>
      </p:sp>
      <p:sp>
        <p:nvSpPr>
          <p:cNvPr id="6" name="任意多边形 5"/>
          <p:cNvSpPr/>
          <p:nvPr/>
        </p:nvSpPr>
        <p:spPr>
          <a:xfrm rot="10800000">
            <a:off x="4030980" y="751840"/>
            <a:ext cx="8161020" cy="76200"/>
          </a:xfrm>
          <a:custGeom>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28"/>
          <p:cNvSpPr txBox="1"/>
          <p:nvPr/>
        </p:nvSpPr>
        <p:spPr>
          <a:xfrm>
            <a:off x="9128125" y="106680"/>
            <a:ext cx="2355215" cy="645160"/>
          </a:xfrm>
          <a:prstGeom prst="rect">
            <a:avLst/>
          </a:prstGeom>
          <a:noFill/>
        </p:spPr>
        <p:txBody>
          <a:bodyPr wrap="square" rtlCol="0">
            <a:spAutoFit/>
          </a:bodyPr>
          <a:lstStyle/>
          <a:p>
            <a:r>
              <a:rPr lang="zh-CN" altLang="en-US" sz="3600">
                <a:latin typeface="方正粗黑宋简体" panose="02000000000000000000" charset="-122"/>
                <a:ea typeface="方正粗黑宋简体" panose="02000000000000000000" charset="-122"/>
              </a:rPr>
              <a:t>要点链接</a:t>
            </a:r>
            <a:endParaRPr lang="zh-CN" altLang="en-US" sz="3600">
              <a:latin typeface="方正粗黑宋简体" panose="02000000000000000000" charset="-122"/>
              <a:ea typeface="方正粗黑宋简体" panose="02000000000000000000" charset="-122"/>
            </a:endParaRPr>
          </a:p>
        </p:txBody>
      </p:sp>
      <p:grpSp>
        <p:nvGrpSpPr>
          <p:cNvPr id="10" name="组合 9"/>
          <p:cNvGrpSpPr/>
          <p:nvPr/>
        </p:nvGrpSpPr>
        <p:grpSpPr>
          <a:xfrm rot="20040000">
            <a:off x="115570" y="5177155"/>
            <a:ext cx="1402715" cy="963295"/>
            <a:chOff x="3346092" y="276819"/>
            <a:chExt cx="4201768" cy="5854396"/>
          </a:xfrm>
          <a:effectLst>
            <a:outerShdw blurRad="76200" dir="18900000" sy="23000" kx="-1200000" algn="bl" rotWithShape="0">
              <a:prstClr val="black">
                <a:alpha val="20000"/>
              </a:prstClr>
            </a:outerShdw>
          </a:effectLst>
        </p:grpSpPr>
        <p:pic>
          <p:nvPicPr>
            <p:cNvPr id="11" name="图片 10"/>
            <p:cNvPicPr>
              <a:picLocks noChangeAspect="1"/>
            </p:cNvPicPr>
            <p:nvPr/>
          </p:nvPicPr>
          <p:blipFill>
            <a:blip r:embed="rId3">
              <a:grayscl/>
              <a:extLst>
                <a:ext uri="{28A0092B-C50C-407E-A947-70E740481C1C}">
                  <a14:useLocalDpi xmlns:a14="http://schemas.microsoft.com/office/drawing/2010/main" val="0"/>
                </a:ext>
              </a:extLst>
            </a:blip>
            <a:stretch>
              <a:fillRect/>
            </a:stretch>
          </p:blipFill>
          <p:spPr>
            <a:xfrm>
              <a:off x="3346092" y="276819"/>
              <a:ext cx="4201768" cy="4737057"/>
            </a:xfrm>
            <a:prstGeom prst="rect">
              <a:avLst/>
            </a:prstGeom>
            <a:noFill/>
            <a:ln>
              <a:noFill/>
            </a:ln>
          </p:spPr>
        </p:pic>
        <p:sp>
          <p:nvSpPr>
            <p:cNvPr id="12" name="椭圆 11"/>
            <p:cNvSpPr/>
            <p:nvPr/>
          </p:nvSpPr>
          <p:spPr>
            <a:xfrm>
              <a:off x="4834851" y="5295461"/>
              <a:ext cx="835755" cy="835754"/>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4" name="图片 3" descr="QQ截图20210409122700"/>
          <p:cNvPicPr>
            <a:picLocks noChangeAspect="1"/>
          </p:cNvPicPr>
          <p:nvPr/>
        </p:nvPicPr>
        <p:blipFill>
          <a:blip r:embed="rId4"/>
          <a:stretch>
            <a:fillRect/>
          </a:stretch>
        </p:blipFill>
        <p:spPr>
          <a:xfrm>
            <a:off x="3387725" y="3542030"/>
            <a:ext cx="8804910" cy="3181350"/>
          </a:xfrm>
          <a:prstGeom prst="rect">
            <a:avLst/>
          </a:prstGeom>
        </p:spPr>
      </p:pic>
    </p:spTree>
  </p:cSld>
  <p:clrMapOvr>
    <a:masterClrMapping/>
  </p:clrMapOvr>
  <p:transition spd="slow">
    <p:push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2" presetClass="entr" presetSubtype="4"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afterGroup">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 fill="hold"/>
                                        <p:tgtEl>
                                          <p:spTgt spid="8"/>
                                        </p:tgtEl>
                                        <p:attrNameLst>
                                          <p:attrName>ppt_x</p:attrName>
                                        </p:attrNameLst>
                                      </p:cBhvr>
                                      <p:tavLst>
                                        <p:tav tm="0">
                                          <p:val>
                                            <p:strVal val="#ppt_x"/>
                                          </p:val>
                                        </p:tav>
                                        <p:tav tm="100000">
                                          <p:val>
                                            <p:strVal val="#ppt_x"/>
                                          </p:val>
                                        </p:tav>
                                      </p:tavLst>
                                    </p:anim>
                                    <p:anim calcmode="lin" valueType="num">
                                      <p:cBhvr additive="base">
                                        <p:cTn id="2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9" fill="hold" nodeType="clickPar">
                      <p:stCondLst>
                        <p:cond delay="indefinite"/>
                      </p:stCondLst>
                      <p:childTnLst>
                        <p:par>
                          <p:cTn id="30" fill="hold" nodeType="afterGroup">
                            <p:stCondLst>
                              <p:cond delay="0"/>
                            </p:stCondLst>
                            <p:childTnLst>
                              <p:par>
                                <p:cTn id="31" presetID="3" presetClass="entr" presetSubtype="10" fill="hold" grpId="0" nodeType="clickEffect">
                                  <p:stCondLst>
                                    <p:cond delay="0"/>
                                  </p:stCondLst>
                                  <p:childTnLst>
                                    <p:set>
                                      <p:cBhvr>
                                        <p:cTn id="32" dur="1" fill="hold">
                                          <p:stCondLst>
                                            <p:cond delay="0"/>
                                          </p:stCondLst>
                                        </p:cTn>
                                        <p:tgtEl>
                                          <p:spTgt spid="37"/>
                                        </p:tgtEl>
                                        <p:attrNameLst>
                                          <p:attrName>style.visibility</p:attrName>
                                        </p:attrNameLst>
                                      </p:cBhvr>
                                      <p:to>
                                        <p:strVal val="visible"/>
                                      </p:to>
                                    </p:set>
                                    <p:animEffect transition="in" filter="blinds(horizontal)">
                                      <p:cBhvr>
                                        <p:cTn id="33" dur="500"/>
                                        <p:tgtEl>
                                          <p:spTgt spid="37"/>
                                        </p:tgtEl>
                                      </p:cBhvr>
                                    </p:animEffect>
                                  </p:childTnLst>
                                </p:cTn>
                              </p:par>
                            </p:childTnLst>
                          </p:cTn>
                        </p:par>
                      </p:childTnLst>
                    </p:cTn>
                  </p:par>
                  <p:par>
                    <p:cTn id="34" fill="hold" nodeType="clickPar">
                      <p:stCondLst>
                        <p:cond delay="indefinite"/>
                      </p:stCondLst>
                      <p:childTnLst>
                        <p:par>
                          <p:cTn id="35" fill="hold" nodeType="afterGroup">
                            <p:stCondLst>
                              <p:cond delay="0"/>
                            </p:stCondLst>
                            <p:childTnLst>
                              <p:par>
                                <p:cTn id="36" presetID="3" presetClass="entr" presetSubtype="10" fill="hold" nodeType="click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blinds(horizontal)">
                                      <p:cBhvr>
                                        <p:cTn id="3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6" grpId="0"/>
      <p:bldP spid="8" grpId="0"/>
      <p:bldP spid="37"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4"/>
          <a:stretch>
            <a:fillRect/>
          </a:stretch>
        </a:blipFill>
        <a:effectLst/>
      </p:bgPr>
    </p:bg>
    <p:spTree>
      <p:nvGrpSpPr>
        <p:cNvPr id="1" name=""/>
        <p:cNvGrpSpPr/>
        <p:nvPr/>
      </p:nvGrpSpPr>
      <p:grpSpPr>
        <a:xfrm>
          <a:off x="0" y="0"/>
          <a:ext cx="0" cy="0"/>
        </a:xfrm>
      </p:grpSpPr>
      <p:sp>
        <p:nvSpPr>
          <p:cNvPr id="30" name="任意多边形 29"/>
          <p:cNvSpPr/>
          <p:nvPr/>
        </p:nvSpPr>
        <p:spPr>
          <a:xfrm>
            <a:off x="0" y="768350"/>
            <a:ext cx="2438400" cy="76835"/>
          </a:xfrm>
          <a:custGeom>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 name="组合 6"/>
          <p:cNvGrpSpPr/>
          <p:nvPr/>
        </p:nvGrpSpPr>
        <p:grpSpPr>
          <a:xfrm>
            <a:off x="242570" y="1130848"/>
            <a:ext cx="635000" cy="829945"/>
            <a:chOff x="5545407" y="1335622"/>
            <a:chExt cx="865595" cy="1083652"/>
          </a:xfrm>
        </p:grpSpPr>
        <p:sp>
          <p:nvSpPr>
            <p:cNvPr id="2" name="矩形 1"/>
            <p:cNvSpPr/>
            <p:nvPr/>
          </p:nvSpPr>
          <p:spPr>
            <a:xfrm rot="2700000">
              <a:off x="5545407" y="1502388"/>
              <a:ext cx="865595" cy="865595"/>
            </a:xfrm>
            <a:prstGeom prst="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zh-CN" altLang="en-US"/>
            </a:p>
          </p:txBody>
        </p:sp>
        <p:sp>
          <p:nvSpPr>
            <p:cNvPr id="3" name="TextBox 2"/>
            <p:cNvSpPr txBox="1"/>
            <p:nvPr/>
          </p:nvSpPr>
          <p:spPr>
            <a:xfrm>
              <a:off x="5604268" y="1335622"/>
              <a:ext cx="409426" cy="1083652"/>
            </a:xfrm>
            <a:prstGeom prst="rect">
              <a:avLst/>
            </a:prstGeom>
            <a:noFill/>
          </p:spPr>
          <p:txBody>
            <a:bodyPr wrap="square" rtlCol="0">
              <a:spAutoFit/>
            </a:bodyPr>
            <a:lstStyle/>
            <a:p>
              <a:r>
                <a:rPr lang="en-US" altLang="zh-CN" sz="4800" b="1" smtClean="0">
                  <a:ln w="18415" cmpd="sng">
                    <a:solidFill>
                      <a:srgbClr val="FFFFFF"/>
                    </a:solidFill>
                    <a:prstDash val="solid"/>
                  </a:ln>
                  <a:solidFill>
                    <a:srgbClr val="FFFFFF"/>
                  </a:solidFill>
                  <a:effectLst>
                    <a:outerShdw blurRad="63500" dir="3600000" algn="tl" rotWithShape="0">
                      <a:srgbClr val="000000">
                        <a:alpha val="70000"/>
                      </a:srgbClr>
                    </a:outerShdw>
                  </a:effectLst>
                </a:rPr>
                <a:t>2</a:t>
              </a:r>
              <a:endParaRPr lang="zh-CN" altLang="en-US" sz="4800" b="1">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pSp>
      <p:sp>
        <p:nvSpPr>
          <p:cNvPr id="9" name="TextBox 8"/>
          <p:cNvSpPr txBox="1"/>
          <p:nvPr/>
        </p:nvSpPr>
        <p:spPr>
          <a:xfrm>
            <a:off x="1069975" y="1306195"/>
            <a:ext cx="1576070" cy="3476625"/>
          </a:xfrm>
          <a:prstGeom prst="rect">
            <a:avLst/>
          </a:prstGeom>
          <a:noFill/>
          <a:ln w="28575" cmpd="sng">
            <a:solidFill>
              <a:schemeClr val="accent2"/>
            </a:solidFill>
            <a:prstDash val="sysDot"/>
          </a:ln>
        </p:spPr>
        <p:txBody>
          <a:bodyPr wrap="square" rtlCol="0">
            <a:spAutoFit/>
          </a:bodyPr>
          <a:lstStyle/>
          <a:p>
            <a:pPr indent="457200" algn="just" fontAlgn="auto">
              <a:lnSpc>
                <a:spcPct val="220000"/>
              </a:lnSpc>
            </a:pPr>
            <a:r>
              <a:rPr sz="2000" b="1" smtClean="0">
                <a:solidFill>
                  <a:srgbClr val="FF0000"/>
                </a:solidFill>
                <a:latin typeface="方正粗黑宋简体" panose="02000000000000000000" charset="-122"/>
                <a:ea typeface="方正粗黑宋简体" panose="02000000000000000000" charset="-122"/>
              </a:rPr>
              <a:t>我国修改和制定一系列环保法律法规有什么意义?</a:t>
            </a:r>
            <a:endParaRPr sz="2000" b="1" smtClean="0">
              <a:solidFill>
                <a:srgbClr val="FF0000"/>
              </a:solidFill>
              <a:latin typeface="方正粗黑宋简体" panose="02000000000000000000" charset="-122"/>
              <a:ea typeface="方正粗黑宋简体" panose="02000000000000000000" charset="-122"/>
            </a:endParaRPr>
          </a:p>
        </p:txBody>
      </p:sp>
      <p:sp>
        <p:nvSpPr>
          <p:cNvPr id="37" name="TextBox 36"/>
          <p:cNvSpPr txBox="1"/>
          <p:nvPr/>
        </p:nvSpPr>
        <p:spPr>
          <a:xfrm>
            <a:off x="2801620" y="844550"/>
            <a:ext cx="9211945" cy="6000750"/>
          </a:xfrm>
          <a:prstGeom prst="rect">
            <a:avLst/>
          </a:prstGeom>
          <a:noFill/>
          <a:ln w="28575" cmpd="sng">
            <a:solidFill>
              <a:schemeClr val="accent2"/>
            </a:solidFill>
            <a:prstDash val="sysDot"/>
          </a:ln>
        </p:spPr>
        <p:txBody>
          <a:bodyPr wrap="square" rtlCol="0">
            <a:spAutoFit/>
          </a:bodyPr>
          <a:lstStyle/>
          <a:p>
            <a:pPr lvl="0" indent="457200" algn="just" fontAlgn="auto">
              <a:lnSpc>
                <a:spcPct val="240000"/>
              </a:lnSpc>
              <a:buClrTx/>
              <a:buSzTx/>
              <a:buFontTx/>
            </a:pPr>
            <a:r>
              <a:rPr lang="zh-CN" altLang="en-US" sz="2000" smtClean="0">
                <a:latin typeface="方正粗黑宋简体" panose="02000000000000000000" charset="-122"/>
                <a:ea typeface="方正粗黑宋简体" panose="02000000000000000000" charset="-122"/>
                <a:sym typeface="+mn-ea"/>
              </a:rPr>
              <a:t>(1)有利于规范人们的行为，增强人们节约资源、保护环境的意识，减少资源浪费和环境污染现象的发生。</a:t>
            </a:r>
            <a:endParaRPr lang="zh-CN" altLang="en-US" sz="2000" smtClean="0">
              <a:latin typeface="方正粗黑宋简体" panose="02000000000000000000" charset="-122"/>
              <a:ea typeface="方正粗黑宋简体" panose="02000000000000000000" charset="-122"/>
              <a:sym typeface="+mn-ea"/>
            </a:endParaRPr>
          </a:p>
          <a:p>
            <a:pPr lvl="0" indent="457200" algn="just" fontAlgn="auto">
              <a:lnSpc>
                <a:spcPct val="240000"/>
              </a:lnSpc>
              <a:buClrTx/>
              <a:buSzTx/>
              <a:buFontTx/>
            </a:pPr>
            <a:r>
              <a:rPr lang="zh-CN" altLang="en-US" sz="2000" smtClean="0">
                <a:latin typeface="方正粗黑宋简体" panose="02000000000000000000" charset="-122"/>
                <a:ea typeface="方正粗黑宋简体" panose="02000000000000000000" charset="-122"/>
                <a:sym typeface="+mn-ea"/>
              </a:rPr>
              <a:t>(2)有利于贯彻落实节约资源和保护环境的基本国策，实施可持续发展战略，坚持绿色发展，建设资源节约型、环境友好型社会。</a:t>
            </a:r>
            <a:endParaRPr lang="zh-CN" altLang="en-US" sz="2000" smtClean="0">
              <a:latin typeface="方正粗黑宋简体" panose="02000000000000000000" charset="-122"/>
              <a:ea typeface="方正粗黑宋简体" panose="02000000000000000000" charset="-122"/>
              <a:sym typeface="+mn-ea"/>
            </a:endParaRPr>
          </a:p>
          <a:p>
            <a:pPr lvl="0" indent="457200" algn="just" fontAlgn="auto">
              <a:lnSpc>
                <a:spcPct val="240000"/>
              </a:lnSpc>
              <a:buClrTx/>
              <a:buSzTx/>
              <a:buFontTx/>
            </a:pPr>
            <a:r>
              <a:rPr lang="zh-CN" altLang="en-US" sz="2000" smtClean="0">
                <a:latin typeface="方正粗黑宋简体" panose="02000000000000000000" charset="-122"/>
                <a:ea typeface="方正粗黑宋简体" panose="02000000000000000000" charset="-122"/>
                <a:sym typeface="+mn-ea"/>
              </a:rPr>
              <a:t>(3)有利于维护生态平衡，推进生态文明建设,实现人与自然和谐共生。</a:t>
            </a:r>
            <a:endParaRPr lang="zh-CN" altLang="en-US" sz="2000" smtClean="0">
              <a:latin typeface="方正粗黑宋简体" panose="02000000000000000000" charset="-122"/>
              <a:ea typeface="方正粗黑宋简体" panose="02000000000000000000" charset="-122"/>
              <a:sym typeface="+mn-ea"/>
            </a:endParaRPr>
          </a:p>
          <a:p>
            <a:pPr lvl="0" indent="457200" algn="just" fontAlgn="auto">
              <a:lnSpc>
                <a:spcPct val="240000"/>
              </a:lnSpc>
              <a:buClrTx/>
              <a:buSzTx/>
              <a:buFontTx/>
            </a:pPr>
            <a:r>
              <a:rPr lang="zh-CN" altLang="en-US" sz="2000" smtClean="0">
                <a:latin typeface="方正粗黑宋简体" panose="02000000000000000000" charset="-122"/>
                <a:ea typeface="方正粗黑宋简体" panose="02000000000000000000" charset="-122"/>
                <a:sym typeface="+mn-ea"/>
              </a:rPr>
              <a:t>(4)有利于贯彻落实全面依法治国基本方略，坚持科学立法，弘扬法治精神.推进法治中国建设。</a:t>
            </a:r>
            <a:endParaRPr lang="zh-CN" altLang="en-US" sz="2000" smtClean="0">
              <a:latin typeface="方正粗黑宋简体" panose="02000000000000000000" charset="-122"/>
              <a:ea typeface="方正粗黑宋简体" panose="02000000000000000000" charset="-122"/>
              <a:sym typeface="+mn-ea"/>
            </a:endParaRPr>
          </a:p>
          <a:p>
            <a:pPr lvl="0" indent="457200" algn="just" fontAlgn="auto">
              <a:lnSpc>
                <a:spcPct val="240000"/>
              </a:lnSpc>
              <a:buClrTx/>
              <a:buSzTx/>
              <a:buFontTx/>
            </a:pPr>
            <a:r>
              <a:rPr lang="zh-CN" altLang="en-US" sz="2000" smtClean="0">
                <a:latin typeface="方正粗黑宋简体" panose="02000000000000000000" charset="-122"/>
                <a:ea typeface="方正粗黑宋简体" panose="02000000000000000000" charset="-122"/>
                <a:sym typeface="+mn-ea"/>
              </a:rPr>
              <a:t>(5)有利于践行以人民为中心的发展思想。</a:t>
            </a:r>
            <a:endParaRPr lang="zh-CN" altLang="en-US" sz="2000" smtClean="0">
              <a:latin typeface="方正粗黑宋简体" panose="02000000000000000000" charset="-122"/>
              <a:ea typeface="方正粗黑宋简体" panose="02000000000000000000" charset="-122"/>
              <a:sym typeface="+mn-ea"/>
            </a:endParaRPr>
          </a:p>
        </p:txBody>
      </p:sp>
      <p:sp>
        <p:nvSpPr>
          <p:cNvPr id="6" name="任意多边形 5"/>
          <p:cNvSpPr/>
          <p:nvPr/>
        </p:nvSpPr>
        <p:spPr>
          <a:xfrm rot="10800000">
            <a:off x="2800985" y="775970"/>
            <a:ext cx="9391015" cy="76200"/>
          </a:xfrm>
          <a:custGeom>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28"/>
          <p:cNvSpPr txBox="1"/>
          <p:nvPr/>
        </p:nvSpPr>
        <p:spPr>
          <a:xfrm>
            <a:off x="9128125" y="123190"/>
            <a:ext cx="2355215" cy="645160"/>
          </a:xfrm>
          <a:prstGeom prst="rect">
            <a:avLst/>
          </a:prstGeom>
          <a:noFill/>
        </p:spPr>
        <p:txBody>
          <a:bodyPr wrap="square" rtlCol="0">
            <a:spAutoFit/>
          </a:bodyPr>
          <a:lstStyle/>
          <a:p>
            <a:r>
              <a:rPr lang="zh-CN" altLang="en-US" sz="3600">
                <a:latin typeface="方正粗黑宋简体" panose="02000000000000000000" charset="-122"/>
                <a:ea typeface="方正粗黑宋简体" panose="02000000000000000000" charset="-122"/>
              </a:rPr>
              <a:t>要点链接</a:t>
            </a:r>
            <a:endParaRPr lang="zh-CN" altLang="en-US" sz="3600">
              <a:latin typeface="方正粗黑宋简体" panose="02000000000000000000" charset="-122"/>
              <a:ea typeface="方正粗黑宋简体" panose="02000000000000000000" charset="-122"/>
            </a:endParaRPr>
          </a:p>
        </p:txBody>
      </p:sp>
      <p:grpSp>
        <p:nvGrpSpPr>
          <p:cNvPr id="10" name="组合 9"/>
          <p:cNvGrpSpPr/>
          <p:nvPr/>
        </p:nvGrpSpPr>
        <p:grpSpPr>
          <a:xfrm rot="21180000">
            <a:off x="-167005" y="4980940"/>
            <a:ext cx="1236980" cy="880110"/>
            <a:chOff x="3346092" y="276819"/>
            <a:chExt cx="4201768" cy="5854396"/>
          </a:xfrm>
          <a:effectLst>
            <a:outerShdw blurRad="76200" dir="18900000" sy="23000" kx="-1200000" algn="bl" rotWithShape="0">
              <a:prstClr val="black">
                <a:alpha val="20000"/>
              </a:prstClr>
            </a:outerShdw>
          </a:effectLst>
        </p:grpSpPr>
        <p:pic>
          <p:nvPicPr>
            <p:cNvPr id="11" name="图片 10"/>
            <p:cNvPicPr>
              <a:picLocks noChangeAspect="1"/>
            </p:cNvPicPr>
            <p:nvPr/>
          </p:nvPicPr>
          <p:blipFill>
            <a:blip r:embed="rId3">
              <a:grayscl/>
              <a:extLst>
                <a:ext uri="{28A0092B-C50C-407E-A947-70E740481C1C}">
                  <a14:useLocalDpi xmlns:a14="http://schemas.microsoft.com/office/drawing/2010/main" val="0"/>
                </a:ext>
              </a:extLst>
            </a:blip>
            <a:stretch>
              <a:fillRect/>
            </a:stretch>
          </p:blipFill>
          <p:spPr>
            <a:xfrm>
              <a:off x="3346092" y="276819"/>
              <a:ext cx="4201768" cy="4737057"/>
            </a:xfrm>
            <a:prstGeom prst="rect">
              <a:avLst/>
            </a:prstGeom>
            <a:noFill/>
            <a:ln>
              <a:noFill/>
            </a:ln>
          </p:spPr>
        </p:pic>
        <p:sp>
          <p:nvSpPr>
            <p:cNvPr id="12" name="椭圆 11"/>
            <p:cNvSpPr/>
            <p:nvPr/>
          </p:nvSpPr>
          <p:spPr>
            <a:xfrm>
              <a:off x="4834851" y="5295461"/>
              <a:ext cx="835755" cy="835754"/>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 name="TextBox 28"/>
          <p:cNvSpPr txBox="1"/>
          <p:nvPr/>
        </p:nvSpPr>
        <p:spPr>
          <a:xfrm>
            <a:off x="481965" y="123190"/>
            <a:ext cx="2163445" cy="645160"/>
          </a:xfrm>
          <a:prstGeom prst="rect">
            <a:avLst/>
          </a:prstGeom>
          <a:noFill/>
        </p:spPr>
        <p:txBody>
          <a:bodyPr wrap="square" rtlCol="0">
            <a:spAutoFit/>
          </a:bodyPr>
          <a:lstStyle/>
          <a:p>
            <a:r>
              <a:rPr lang="zh-CN" altLang="en-US" sz="3600">
                <a:latin typeface="方正粗黑宋简体" panose="02000000000000000000" charset="-122"/>
                <a:ea typeface="方正粗黑宋简体" panose="02000000000000000000" charset="-122"/>
              </a:rPr>
              <a:t>热点命题</a:t>
            </a:r>
            <a:endParaRPr lang="zh-CN" altLang="en-US" sz="3600">
              <a:latin typeface="方正粗黑宋简体" panose="02000000000000000000" charset="-122"/>
              <a:ea typeface="方正粗黑宋简体" panose="02000000000000000000" charset="-122"/>
            </a:endParaRPr>
          </a:p>
        </p:txBody>
      </p:sp>
    </p:spTree>
  </p:cSld>
  <p:clrMapOvr>
    <a:masterClrMapping/>
  </p:clrMapOvr>
  <p:transition spd="slow">
    <p:push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2" presetClass="entr" presetSubtype="4"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afterGroup">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9" fill="hold" nodeType="clickPar">
                      <p:stCondLst>
                        <p:cond delay="indefinite"/>
                      </p:stCondLst>
                      <p:childTnLst>
                        <p:par>
                          <p:cTn id="30" fill="hold" nodeType="afterGroup">
                            <p:stCondLst>
                              <p:cond delay="0"/>
                            </p:stCondLst>
                            <p:childTnLst>
                              <p:par>
                                <p:cTn id="31" presetID="3" presetClass="entr" presetSubtype="10" fill="hold" grpId="0" nodeType="clickEffect">
                                  <p:stCondLst>
                                    <p:cond delay="0"/>
                                  </p:stCondLst>
                                  <p:childTnLst>
                                    <p:set>
                                      <p:cBhvr>
                                        <p:cTn id="32" dur="1" fill="hold">
                                          <p:stCondLst>
                                            <p:cond delay="0"/>
                                          </p:stCondLst>
                                        </p:cTn>
                                        <p:tgtEl>
                                          <p:spTgt spid="37"/>
                                        </p:tgtEl>
                                        <p:attrNameLst>
                                          <p:attrName>style.visibility</p:attrName>
                                        </p:attrNameLst>
                                      </p:cBhvr>
                                      <p:to>
                                        <p:strVal val="visible"/>
                                      </p:to>
                                    </p:set>
                                    <p:animEffect transition="in" filter="blinds(horizontal)">
                                      <p:cBhvr>
                                        <p:cTn id="33"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8" grpId="0"/>
      <p:bldP spid="6" grpId="0"/>
      <p:bldP spid="37"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4"/>
          <a:stretch>
            <a:fillRect/>
          </a:stretch>
        </a:blipFill>
        <a:effectLst/>
      </p:bgPr>
    </p:bg>
    <p:spTree>
      <p:nvGrpSpPr>
        <p:cNvPr id="1" name=""/>
        <p:cNvGrpSpPr/>
        <p:nvPr/>
      </p:nvGrpSpPr>
      <p:grpSpPr>
        <a:xfrm>
          <a:off x="0" y="0"/>
          <a:ext cx="0" cy="0"/>
        </a:xfrm>
      </p:grpSpPr>
      <p:sp>
        <p:nvSpPr>
          <p:cNvPr id="30" name="任意多边形 29"/>
          <p:cNvSpPr/>
          <p:nvPr/>
        </p:nvSpPr>
        <p:spPr>
          <a:xfrm>
            <a:off x="0" y="768350"/>
            <a:ext cx="3065145" cy="76200"/>
          </a:xfrm>
          <a:custGeom>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 name="组合 6"/>
          <p:cNvGrpSpPr/>
          <p:nvPr/>
        </p:nvGrpSpPr>
        <p:grpSpPr>
          <a:xfrm>
            <a:off x="623570" y="1114338"/>
            <a:ext cx="635000" cy="829945"/>
            <a:chOff x="5545407" y="1335622"/>
            <a:chExt cx="865595" cy="1083652"/>
          </a:xfrm>
        </p:grpSpPr>
        <p:sp>
          <p:nvSpPr>
            <p:cNvPr id="2" name="矩形 1"/>
            <p:cNvSpPr/>
            <p:nvPr/>
          </p:nvSpPr>
          <p:spPr>
            <a:xfrm rot="2700000">
              <a:off x="5545407" y="1502388"/>
              <a:ext cx="865595" cy="865595"/>
            </a:xfrm>
            <a:prstGeom prst="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zh-CN" altLang="en-US"/>
            </a:p>
          </p:txBody>
        </p:sp>
        <p:sp>
          <p:nvSpPr>
            <p:cNvPr id="3" name="TextBox 2"/>
            <p:cNvSpPr txBox="1"/>
            <p:nvPr/>
          </p:nvSpPr>
          <p:spPr>
            <a:xfrm>
              <a:off x="5604268" y="1335622"/>
              <a:ext cx="409426" cy="1083652"/>
            </a:xfrm>
            <a:prstGeom prst="rect">
              <a:avLst/>
            </a:prstGeom>
            <a:noFill/>
          </p:spPr>
          <p:txBody>
            <a:bodyPr wrap="square" rtlCol="0">
              <a:spAutoFit/>
            </a:bodyPr>
            <a:lstStyle/>
            <a:p>
              <a:r>
                <a:rPr lang="en-US" sz="4800" b="1" smtClean="0">
                  <a:ln w="18415" cmpd="sng">
                    <a:solidFill>
                      <a:srgbClr val="FFFFFF"/>
                    </a:solidFill>
                    <a:prstDash val="solid"/>
                  </a:ln>
                  <a:solidFill>
                    <a:srgbClr val="FFFFFF"/>
                  </a:solidFill>
                  <a:effectLst>
                    <a:outerShdw blurRad="63500" dir="3600000" algn="tl" rotWithShape="0">
                      <a:srgbClr val="000000">
                        <a:alpha val="70000"/>
                      </a:srgbClr>
                    </a:outerShdw>
                  </a:effectLst>
                </a:rPr>
                <a:t>3</a:t>
              </a:r>
              <a:endParaRPr lang="en-US" sz="4800" b="1">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pSp>
      <p:sp>
        <p:nvSpPr>
          <p:cNvPr id="9" name="TextBox 8"/>
          <p:cNvSpPr txBox="1"/>
          <p:nvPr/>
        </p:nvSpPr>
        <p:spPr>
          <a:xfrm>
            <a:off x="1399540" y="1329690"/>
            <a:ext cx="1560830" cy="3753485"/>
          </a:xfrm>
          <a:prstGeom prst="rect">
            <a:avLst/>
          </a:prstGeom>
          <a:noFill/>
          <a:ln w="28575" cmpd="sng">
            <a:solidFill>
              <a:schemeClr val="accent2"/>
            </a:solidFill>
            <a:prstDash val="sysDot"/>
          </a:ln>
        </p:spPr>
        <p:txBody>
          <a:bodyPr wrap="square" rtlCol="0">
            <a:spAutoFit/>
          </a:bodyPr>
          <a:lstStyle/>
          <a:p>
            <a:pPr lvl="0" indent="457200" algn="just">
              <a:lnSpc>
                <a:spcPct val="170000"/>
              </a:lnSpc>
              <a:buClrTx/>
              <a:buSzTx/>
              <a:buFontTx/>
            </a:pPr>
            <a:r>
              <a:rPr sz="2000" b="1" smtClean="0">
                <a:solidFill>
                  <a:srgbClr val="FF0000"/>
                </a:solidFill>
                <a:latin typeface="方正粗黑宋简体" panose="02000000000000000000" charset="-122"/>
                <a:ea typeface="方正粗黑宋简体" panose="02000000000000000000" charset="-122"/>
                <a:sym typeface="+mn-ea"/>
              </a:rPr>
              <a:t>概括党和政府重视生态文明建设的必要性。(为什么要推进生态文明建设?)</a:t>
            </a:r>
            <a:endParaRPr sz="2000" b="1" smtClean="0">
              <a:solidFill>
                <a:srgbClr val="FF0000"/>
              </a:solidFill>
              <a:latin typeface="方正粗黑宋简体" panose="02000000000000000000" charset="-122"/>
              <a:ea typeface="方正粗黑宋简体" panose="02000000000000000000" charset="-122"/>
              <a:sym typeface="+mn-ea"/>
            </a:endParaRPr>
          </a:p>
        </p:txBody>
      </p:sp>
      <p:sp>
        <p:nvSpPr>
          <p:cNvPr id="37" name="TextBox 36"/>
          <p:cNvSpPr txBox="1"/>
          <p:nvPr/>
        </p:nvSpPr>
        <p:spPr>
          <a:xfrm>
            <a:off x="3763645" y="844550"/>
            <a:ext cx="8289925" cy="5908040"/>
          </a:xfrm>
          <a:prstGeom prst="rect">
            <a:avLst/>
          </a:prstGeom>
          <a:noFill/>
          <a:ln w="28575" cmpd="sng">
            <a:solidFill>
              <a:schemeClr val="accent2"/>
            </a:solidFill>
            <a:prstDash val="sysDot"/>
          </a:ln>
        </p:spPr>
        <p:txBody>
          <a:bodyPr wrap="square" rtlCol="0">
            <a:spAutoFit/>
          </a:bodyPr>
          <a:lstStyle/>
          <a:p>
            <a:pPr lvl="0" indent="457200" algn="just" fontAlgn="auto">
              <a:lnSpc>
                <a:spcPct val="270000"/>
              </a:lnSpc>
              <a:buClrTx/>
              <a:buSzTx/>
              <a:buFontTx/>
            </a:pPr>
            <a:r>
              <a:rPr lang="zh-CN" altLang="en-US" sz="2000" smtClean="0">
                <a:latin typeface="方正粗黑宋简体" panose="02000000000000000000" charset="-122"/>
                <a:ea typeface="方正粗黑宋简体" panose="02000000000000000000" charset="-122"/>
                <a:sym typeface="+mn-ea"/>
              </a:rPr>
              <a:t>(1)我国面临严峻的资源环境形势。</a:t>
            </a:r>
            <a:endParaRPr lang="zh-CN" altLang="en-US" sz="2000" smtClean="0">
              <a:latin typeface="方正粗黑宋简体" panose="02000000000000000000" charset="-122"/>
              <a:ea typeface="方正粗黑宋简体" panose="02000000000000000000" charset="-122"/>
              <a:sym typeface="+mn-ea"/>
            </a:endParaRPr>
          </a:p>
          <a:p>
            <a:pPr lvl="0" indent="457200" algn="just" fontAlgn="auto">
              <a:lnSpc>
                <a:spcPct val="270000"/>
              </a:lnSpc>
              <a:buClrTx/>
              <a:buSzTx/>
              <a:buFontTx/>
            </a:pPr>
            <a:r>
              <a:rPr lang="zh-CN" altLang="en-US" sz="2000" smtClean="0">
                <a:latin typeface="方正粗黑宋简体" panose="02000000000000000000" charset="-122"/>
                <a:ea typeface="方正粗黑宋简体" panose="02000000000000000000" charset="-122"/>
                <a:sym typeface="+mn-ea"/>
              </a:rPr>
              <a:t>(</a:t>
            </a:r>
            <a:r>
              <a:rPr lang="en-US" altLang="zh-CN" sz="2000" smtClean="0">
                <a:latin typeface="方正粗黑宋简体" panose="02000000000000000000" charset="-122"/>
                <a:ea typeface="方正粗黑宋简体" panose="02000000000000000000" charset="-122"/>
                <a:sym typeface="+mn-ea"/>
              </a:rPr>
              <a:t>2</a:t>
            </a:r>
            <a:r>
              <a:rPr lang="zh-CN" altLang="en-US" sz="2000" smtClean="0">
                <a:latin typeface="方正粗黑宋简体" panose="02000000000000000000" charset="-122"/>
                <a:ea typeface="方正粗黑宋简体" panose="02000000000000000000" charset="-122"/>
                <a:sym typeface="+mn-ea"/>
              </a:rPr>
              <a:t>)生态文明建设事关人民的根本福祉和中华民族的永续发展。</a:t>
            </a:r>
            <a:endParaRPr lang="zh-CN" altLang="en-US" sz="2000" smtClean="0">
              <a:latin typeface="方正粗黑宋简体" panose="02000000000000000000" charset="-122"/>
              <a:ea typeface="方正粗黑宋简体" panose="02000000000000000000" charset="-122"/>
              <a:sym typeface="+mn-ea"/>
            </a:endParaRPr>
          </a:p>
          <a:p>
            <a:pPr lvl="0" indent="457200" algn="just" fontAlgn="auto">
              <a:lnSpc>
                <a:spcPct val="270000"/>
              </a:lnSpc>
              <a:buClrTx/>
              <a:buSzTx/>
              <a:buFontTx/>
            </a:pPr>
            <a:r>
              <a:rPr lang="zh-CN" altLang="en-US" sz="2000" smtClean="0">
                <a:latin typeface="方正粗黑宋简体" panose="02000000000000000000" charset="-122"/>
                <a:ea typeface="方正粗黑宋简体" panose="02000000000000000000" charset="-122"/>
                <a:sym typeface="+mn-ea"/>
              </a:rPr>
              <a:t>(</a:t>
            </a:r>
            <a:r>
              <a:rPr lang="en-US" altLang="zh-CN" sz="2000" smtClean="0">
                <a:latin typeface="方正粗黑宋简体" panose="02000000000000000000" charset="-122"/>
                <a:ea typeface="方正粗黑宋简体" panose="02000000000000000000" charset="-122"/>
                <a:sym typeface="+mn-ea"/>
              </a:rPr>
              <a:t>3</a:t>
            </a:r>
            <a:r>
              <a:rPr lang="zh-CN" altLang="en-US" sz="2000" smtClean="0">
                <a:latin typeface="方正粗黑宋简体" panose="02000000000000000000" charset="-122"/>
                <a:ea typeface="方正粗黑宋简体" panose="02000000000000000000" charset="-122"/>
                <a:sym typeface="+mn-ea"/>
              </a:rPr>
              <a:t>)生态文明建设是中国特色社会主义的重要内容。</a:t>
            </a:r>
            <a:endParaRPr lang="zh-CN" altLang="en-US" sz="2000" smtClean="0">
              <a:latin typeface="方正粗黑宋简体" panose="02000000000000000000" charset="-122"/>
              <a:ea typeface="方正粗黑宋简体" panose="02000000000000000000" charset="-122"/>
              <a:sym typeface="+mn-ea"/>
            </a:endParaRPr>
          </a:p>
          <a:p>
            <a:pPr lvl="0" indent="457200" algn="just" fontAlgn="auto">
              <a:lnSpc>
                <a:spcPct val="270000"/>
              </a:lnSpc>
              <a:buClrTx/>
              <a:buSzTx/>
              <a:buFontTx/>
            </a:pPr>
            <a:r>
              <a:rPr lang="zh-CN" altLang="en-US" sz="2000" smtClean="0">
                <a:latin typeface="方正粗黑宋简体" panose="02000000000000000000" charset="-122"/>
                <a:ea typeface="方正粗黑宋简体" panose="02000000000000000000" charset="-122"/>
                <a:sym typeface="+mn-ea"/>
              </a:rPr>
              <a:t>(</a:t>
            </a:r>
            <a:r>
              <a:rPr lang="en-US" altLang="zh-CN" sz="2000" smtClean="0">
                <a:latin typeface="方正粗黑宋简体" panose="02000000000000000000" charset="-122"/>
                <a:ea typeface="方正粗黑宋简体" panose="02000000000000000000" charset="-122"/>
                <a:sym typeface="+mn-ea"/>
              </a:rPr>
              <a:t>4</a:t>
            </a:r>
            <a:r>
              <a:rPr lang="zh-CN" altLang="en-US" sz="2000" smtClean="0">
                <a:latin typeface="方正粗黑宋简体" panose="02000000000000000000" charset="-122"/>
                <a:ea typeface="方正粗黑宋简体" panose="02000000000000000000" charset="-122"/>
                <a:sym typeface="+mn-ea"/>
              </a:rPr>
              <a:t>)这是坚持节约资源和保护环境的基本国策，建设资源节约型、环境友好型社会的要求。</a:t>
            </a:r>
            <a:endParaRPr lang="zh-CN" altLang="en-US" sz="2000" smtClean="0">
              <a:latin typeface="方正粗黑宋简体" panose="02000000000000000000" charset="-122"/>
              <a:ea typeface="方正粗黑宋简体" panose="02000000000000000000" charset="-122"/>
              <a:sym typeface="+mn-ea"/>
            </a:endParaRPr>
          </a:p>
          <a:p>
            <a:pPr lvl="0" indent="457200" algn="just" fontAlgn="auto">
              <a:lnSpc>
                <a:spcPct val="270000"/>
              </a:lnSpc>
              <a:buClrTx/>
              <a:buSzTx/>
              <a:buFontTx/>
            </a:pPr>
            <a:r>
              <a:rPr lang="zh-CN" altLang="en-US" sz="2000" smtClean="0">
                <a:latin typeface="方正粗黑宋简体" panose="02000000000000000000" charset="-122"/>
                <a:ea typeface="方正粗黑宋简体" panose="02000000000000000000" charset="-122"/>
                <a:sym typeface="+mn-ea"/>
              </a:rPr>
              <a:t>(</a:t>
            </a:r>
            <a:r>
              <a:rPr lang="en-US" altLang="zh-CN" sz="2000" smtClean="0">
                <a:latin typeface="方正粗黑宋简体" panose="02000000000000000000" charset="-122"/>
                <a:ea typeface="方正粗黑宋简体" panose="02000000000000000000" charset="-122"/>
                <a:sym typeface="+mn-ea"/>
              </a:rPr>
              <a:t>5</a:t>
            </a:r>
            <a:r>
              <a:rPr lang="zh-CN" altLang="en-US" sz="2000" smtClean="0">
                <a:latin typeface="方正粗黑宋简体" panose="02000000000000000000" charset="-122"/>
                <a:ea typeface="方正粗黑宋简体" panose="02000000000000000000" charset="-122"/>
                <a:sym typeface="+mn-ea"/>
              </a:rPr>
              <a:t>)这是实现经济社会可持续发展，适应经济社会发展新常态的需要。</a:t>
            </a:r>
            <a:endParaRPr lang="zh-CN" altLang="en-US" sz="2000" smtClean="0">
              <a:latin typeface="方正粗黑宋简体" panose="02000000000000000000" charset="-122"/>
              <a:ea typeface="方正粗黑宋简体" panose="02000000000000000000" charset="-122"/>
              <a:sym typeface="+mn-ea"/>
            </a:endParaRPr>
          </a:p>
          <a:p>
            <a:pPr lvl="0" indent="457200" algn="just" fontAlgn="auto">
              <a:lnSpc>
                <a:spcPct val="270000"/>
              </a:lnSpc>
              <a:buClrTx/>
              <a:buSzTx/>
              <a:buFontTx/>
            </a:pPr>
            <a:r>
              <a:rPr lang="zh-CN" altLang="en-US" sz="2000" smtClean="0">
                <a:latin typeface="方正粗黑宋简体" panose="02000000000000000000" charset="-122"/>
                <a:ea typeface="方正粗黑宋简体" panose="02000000000000000000" charset="-122"/>
                <a:sym typeface="+mn-ea"/>
              </a:rPr>
              <a:t>(</a:t>
            </a:r>
            <a:r>
              <a:rPr lang="en-US" altLang="zh-CN" sz="2000" smtClean="0">
                <a:latin typeface="方正粗黑宋简体" panose="02000000000000000000" charset="-122"/>
                <a:ea typeface="方正粗黑宋简体" panose="02000000000000000000" charset="-122"/>
                <a:sym typeface="+mn-ea"/>
              </a:rPr>
              <a:t>6</a:t>
            </a:r>
            <a:r>
              <a:rPr lang="zh-CN" altLang="en-US" sz="2000" smtClean="0">
                <a:latin typeface="方正粗黑宋简体" panose="02000000000000000000" charset="-122"/>
                <a:ea typeface="方正粗黑宋简体" panose="02000000000000000000" charset="-122"/>
                <a:sym typeface="+mn-ea"/>
              </a:rPr>
              <a:t>)这是不断满足人民日益增长的美好生活需要的要求。</a:t>
            </a:r>
            <a:endParaRPr lang="zh-CN" altLang="en-US" sz="2000" smtClean="0">
              <a:latin typeface="方正粗黑宋简体" panose="02000000000000000000" charset="-122"/>
              <a:ea typeface="方正粗黑宋简体" panose="02000000000000000000" charset="-122"/>
              <a:sym typeface="+mn-ea"/>
            </a:endParaRPr>
          </a:p>
        </p:txBody>
      </p:sp>
      <p:sp>
        <p:nvSpPr>
          <p:cNvPr id="6" name="任意多边形 5"/>
          <p:cNvSpPr/>
          <p:nvPr/>
        </p:nvSpPr>
        <p:spPr>
          <a:xfrm rot="10800000">
            <a:off x="4030980" y="768350"/>
            <a:ext cx="8161020" cy="76200"/>
          </a:xfrm>
          <a:custGeom>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28"/>
          <p:cNvSpPr txBox="1"/>
          <p:nvPr/>
        </p:nvSpPr>
        <p:spPr>
          <a:xfrm>
            <a:off x="9128125" y="123190"/>
            <a:ext cx="2355215" cy="645160"/>
          </a:xfrm>
          <a:prstGeom prst="rect">
            <a:avLst/>
          </a:prstGeom>
          <a:noFill/>
        </p:spPr>
        <p:txBody>
          <a:bodyPr wrap="square" rtlCol="0">
            <a:spAutoFit/>
          </a:bodyPr>
          <a:lstStyle/>
          <a:p>
            <a:r>
              <a:rPr lang="zh-CN" altLang="en-US" sz="3600">
                <a:latin typeface="方正粗黑宋简体" panose="02000000000000000000" charset="-122"/>
                <a:ea typeface="方正粗黑宋简体" panose="02000000000000000000" charset="-122"/>
              </a:rPr>
              <a:t>要点链接</a:t>
            </a:r>
            <a:endParaRPr lang="zh-CN" altLang="en-US" sz="3600">
              <a:latin typeface="方正粗黑宋简体" panose="02000000000000000000" charset="-122"/>
              <a:ea typeface="方正粗黑宋简体" panose="02000000000000000000" charset="-122"/>
            </a:endParaRPr>
          </a:p>
        </p:txBody>
      </p:sp>
      <p:grpSp>
        <p:nvGrpSpPr>
          <p:cNvPr id="10" name="组合 9"/>
          <p:cNvGrpSpPr/>
          <p:nvPr/>
        </p:nvGrpSpPr>
        <p:grpSpPr>
          <a:xfrm>
            <a:off x="1399540" y="5300980"/>
            <a:ext cx="1402715" cy="963295"/>
            <a:chOff x="3346092" y="276819"/>
            <a:chExt cx="4201768" cy="5854396"/>
          </a:xfrm>
          <a:effectLst>
            <a:outerShdw blurRad="76200" dir="18900000" sy="23000" kx="-1200000" algn="bl" rotWithShape="0">
              <a:prstClr val="black">
                <a:alpha val="20000"/>
              </a:prstClr>
            </a:outerShdw>
          </a:effectLst>
        </p:grpSpPr>
        <p:pic>
          <p:nvPicPr>
            <p:cNvPr id="11" name="图片 10"/>
            <p:cNvPicPr>
              <a:picLocks noChangeAspect="1"/>
            </p:cNvPicPr>
            <p:nvPr/>
          </p:nvPicPr>
          <p:blipFill>
            <a:blip r:embed="rId3">
              <a:grayscl/>
              <a:extLst>
                <a:ext uri="{28A0092B-C50C-407E-A947-70E740481C1C}">
                  <a14:useLocalDpi xmlns:a14="http://schemas.microsoft.com/office/drawing/2010/main" val="0"/>
                </a:ext>
              </a:extLst>
            </a:blip>
            <a:stretch>
              <a:fillRect/>
            </a:stretch>
          </p:blipFill>
          <p:spPr>
            <a:xfrm>
              <a:off x="3346092" y="276819"/>
              <a:ext cx="4201768" cy="4737057"/>
            </a:xfrm>
            <a:prstGeom prst="rect">
              <a:avLst/>
            </a:prstGeom>
            <a:noFill/>
            <a:ln>
              <a:noFill/>
            </a:ln>
          </p:spPr>
        </p:pic>
        <p:sp>
          <p:nvSpPr>
            <p:cNvPr id="12" name="椭圆 11"/>
            <p:cNvSpPr/>
            <p:nvPr/>
          </p:nvSpPr>
          <p:spPr>
            <a:xfrm>
              <a:off x="4834851" y="5295461"/>
              <a:ext cx="835755" cy="835754"/>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 name="TextBox 28"/>
          <p:cNvSpPr txBox="1"/>
          <p:nvPr/>
        </p:nvSpPr>
        <p:spPr>
          <a:xfrm>
            <a:off x="796925" y="123190"/>
            <a:ext cx="2163445" cy="645160"/>
          </a:xfrm>
          <a:prstGeom prst="rect">
            <a:avLst/>
          </a:prstGeom>
          <a:noFill/>
        </p:spPr>
        <p:txBody>
          <a:bodyPr wrap="square" rtlCol="0">
            <a:spAutoFit/>
          </a:bodyPr>
          <a:lstStyle/>
          <a:p>
            <a:r>
              <a:rPr lang="zh-CN" altLang="en-US" sz="3600">
                <a:latin typeface="方正粗黑宋简体" panose="02000000000000000000" charset="-122"/>
                <a:ea typeface="方正粗黑宋简体" panose="02000000000000000000" charset="-122"/>
              </a:rPr>
              <a:t>热点命题</a:t>
            </a:r>
            <a:endParaRPr lang="zh-CN" altLang="en-US" sz="3600">
              <a:latin typeface="方正粗黑宋简体" panose="02000000000000000000" charset="-122"/>
              <a:ea typeface="方正粗黑宋简体" panose="02000000000000000000" charset="-122"/>
            </a:endParaRPr>
          </a:p>
        </p:txBody>
      </p:sp>
    </p:spTree>
  </p:cSld>
  <p:clrMapOvr>
    <a:masterClrMapping/>
  </p:clrMapOvr>
  <p:transition spd="slow">
    <p:push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2" presetClass="entr" presetSubtype="4"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afterGroup">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9" fill="hold" nodeType="clickPar">
                      <p:stCondLst>
                        <p:cond delay="indefinite"/>
                      </p:stCondLst>
                      <p:childTnLst>
                        <p:par>
                          <p:cTn id="30" fill="hold" nodeType="afterGroup">
                            <p:stCondLst>
                              <p:cond delay="0"/>
                            </p:stCondLst>
                            <p:childTnLst>
                              <p:par>
                                <p:cTn id="31" presetID="8" presetClass="entr" presetSubtype="16" fill="hold" grpId="0" nodeType="clickEffect">
                                  <p:stCondLst>
                                    <p:cond delay="0"/>
                                  </p:stCondLst>
                                  <p:childTnLst>
                                    <p:set>
                                      <p:cBhvr>
                                        <p:cTn id="32" dur="1" fill="hold">
                                          <p:stCondLst>
                                            <p:cond delay="0"/>
                                          </p:stCondLst>
                                        </p:cTn>
                                        <p:tgtEl>
                                          <p:spTgt spid="37"/>
                                        </p:tgtEl>
                                        <p:attrNameLst>
                                          <p:attrName>style.visibility</p:attrName>
                                        </p:attrNameLst>
                                      </p:cBhvr>
                                      <p:to>
                                        <p:strVal val="visible"/>
                                      </p:to>
                                    </p:set>
                                    <p:animEffect transition="in" filter="diamond(in)">
                                      <p:cBhvr>
                                        <p:cTn id="33" dur="20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8" grpId="0"/>
      <p:bldP spid="6" grpId="0"/>
      <p:bldP spid="37"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4"/>
          <a:stretch>
            <a:fillRect/>
          </a:stretch>
        </a:blipFill>
        <a:effectLst/>
      </p:bgPr>
    </p:bg>
    <p:spTree>
      <p:nvGrpSpPr>
        <p:cNvPr id="1" name=""/>
        <p:cNvGrpSpPr/>
        <p:nvPr/>
      </p:nvGrpSpPr>
      <p:grpSpPr>
        <a:xfrm>
          <a:off x="0" y="0"/>
          <a:ext cx="0" cy="0"/>
        </a:xfrm>
      </p:grpSpPr>
      <p:sp>
        <p:nvSpPr>
          <p:cNvPr id="30" name="任意多边形 29"/>
          <p:cNvSpPr/>
          <p:nvPr/>
        </p:nvSpPr>
        <p:spPr>
          <a:xfrm>
            <a:off x="0" y="768350"/>
            <a:ext cx="3065145" cy="76200"/>
          </a:xfrm>
          <a:custGeom>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 name="组合 6"/>
          <p:cNvGrpSpPr/>
          <p:nvPr/>
        </p:nvGrpSpPr>
        <p:grpSpPr>
          <a:xfrm>
            <a:off x="623570" y="1130848"/>
            <a:ext cx="635000" cy="829945"/>
            <a:chOff x="5545407" y="1335622"/>
            <a:chExt cx="865595" cy="1083652"/>
          </a:xfrm>
        </p:grpSpPr>
        <p:sp>
          <p:nvSpPr>
            <p:cNvPr id="2" name="矩形 1"/>
            <p:cNvSpPr/>
            <p:nvPr/>
          </p:nvSpPr>
          <p:spPr>
            <a:xfrm rot="2700000">
              <a:off x="5545407" y="1502388"/>
              <a:ext cx="865595" cy="865595"/>
            </a:xfrm>
            <a:prstGeom prst="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zh-CN" altLang="en-US"/>
            </a:p>
          </p:txBody>
        </p:sp>
        <p:sp>
          <p:nvSpPr>
            <p:cNvPr id="3" name="TextBox 2"/>
            <p:cNvSpPr txBox="1"/>
            <p:nvPr/>
          </p:nvSpPr>
          <p:spPr>
            <a:xfrm>
              <a:off x="5604268" y="1335622"/>
              <a:ext cx="409426" cy="1083652"/>
            </a:xfrm>
            <a:prstGeom prst="rect">
              <a:avLst/>
            </a:prstGeom>
            <a:noFill/>
          </p:spPr>
          <p:txBody>
            <a:bodyPr wrap="square" rtlCol="0">
              <a:spAutoFit/>
            </a:bodyPr>
            <a:lstStyle/>
            <a:p>
              <a:r>
                <a:rPr lang="en-US" sz="4800" b="1" smtClean="0">
                  <a:ln w="18415" cmpd="sng">
                    <a:solidFill>
                      <a:srgbClr val="FFFFFF"/>
                    </a:solidFill>
                    <a:prstDash val="solid"/>
                  </a:ln>
                  <a:solidFill>
                    <a:srgbClr val="FFFFFF"/>
                  </a:solidFill>
                  <a:effectLst>
                    <a:outerShdw blurRad="63500" dir="3600000" algn="tl" rotWithShape="0">
                      <a:srgbClr val="000000">
                        <a:alpha val="70000"/>
                      </a:srgbClr>
                    </a:outerShdw>
                  </a:effectLst>
                </a:rPr>
                <a:t>4</a:t>
              </a:r>
              <a:endParaRPr lang="en-US" sz="4800" b="1">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pSp>
      <p:sp>
        <p:nvSpPr>
          <p:cNvPr id="9" name="TextBox 8"/>
          <p:cNvSpPr txBox="1"/>
          <p:nvPr/>
        </p:nvSpPr>
        <p:spPr>
          <a:xfrm>
            <a:off x="1581150" y="3970020"/>
            <a:ext cx="1690370" cy="2748280"/>
          </a:xfrm>
          <a:prstGeom prst="rect">
            <a:avLst/>
          </a:prstGeom>
          <a:noFill/>
          <a:ln w="28575" cmpd="sng">
            <a:solidFill>
              <a:schemeClr val="accent2"/>
            </a:solidFill>
            <a:prstDash val="sysDot"/>
          </a:ln>
        </p:spPr>
        <p:txBody>
          <a:bodyPr wrap="square" rtlCol="0">
            <a:spAutoFit/>
          </a:bodyPr>
          <a:lstStyle/>
          <a:p>
            <a:pPr indent="457200" algn="just" fontAlgn="auto">
              <a:lnSpc>
                <a:spcPct val="240000"/>
              </a:lnSpc>
            </a:pPr>
            <a:r>
              <a:rPr smtClean="0">
                <a:solidFill>
                  <a:srgbClr val="FF0000"/>
                </a:solidFill>
                <a:latin typeface="方正粗黑宋简体" panose="02000000000000000000" charset="-122"/>
                <a:ea typeface="方正粗黑宋简体" panose="02000000000000000000" charset="-122"/>
              </a:rPr>
              <a:t>加强秦岭(黄河)生态保护有哪些重要意义?</a:t>
            </a:r>
            <a:endParaRPr smtClean="0">
              <a:solidFill>
                <a:srgbClr val="FF0000"/>
              </a:solidFill>
              <a:latin typeface="方正粗黑宋简体" panose="02000000000000000000" charset="-122"/>
              <a:ea typeface="方正粗黑宋简体" panose="02000000000000000000" charset="-122"/>
            </a:endParaRPr>
          </a:p>
        </p:txBody>
      </p:sp>
      <p:sp>
        <p:nvSpPr>
          <p:cNvPr id="37" name="TextBox 36"/>
          <p:cNvSpPr txBox="1"/>
          <p:nvPr/>
        </p:nvSpPr>
        <p:spPr>
          <a:xfrm>
            <a:off x="4412615" y="844550"/>
            <a:ext cx="7779385" cy="1999615"/>
          </a:xfrm>
          <a:prstGeom prst="rect">
            <a:avLst/>
          </a:prstGeom>
          <a:noFill/>
          <a:ln w="28575" cmpd="sng">
            <a:solidFill>
              <a:schemeClr val="accent2"/>
            </a:solidFill>
            <a:prstDash val="sysDot"/>
          </a:ln>
        </p:spPr>
        <p:txBody>
          <a:bodyPr wrap="square" rtlCol="0">
            <a:spAutoFit/>
          </a:bodyPr>
          <a:lstStyle/>
          <a:p>
            <a:pPr lvl="0" indent="457200" algn="just" fontAlgn="auto">
              <a:lnSpc>
                <a:spcPct val="140000"/>
              </a:lnSpc>
              <a:buClrTx/>
              <a:buSzTx/>
              <a:buFontTx/>
            </a:pPr>
            <a:r>
              <a:rPr sz="2000" smtClean="0">
                <a:latin typeface="方正粗黑宋简体" panose="02000000000000000000" charset="-122"/>
                <a:ea typeface="方正粗黑宋简体" panose="02000000000000000000" charset="-122"/>
                <a:sym typeface="+mn-ea"/>
              </a:rPr>
              <a:t>(1)我国坚持节约资源和保护环境基本国策。</a:t>
            </a:r>
            <a:endParaRPr sz="2000" smtClean="0">
              <a:latin typeface="方正粗黑宋简体" panose="02000000000000000000" charset="-122"/>
              <a:ea typeface="方正粗黑宋简体" panose="02000000000000000000" charset="-122"/>
              <a:sym typeface="+mn-ea"/>
            </a:endParaRPr>
          </a:p>
          <a:p>
            <a:pPr lvl="0" indent="457200" algn="just" fontAlgn="auto">
              <a:lnSpc>
                <a:spcPct val="140000"/>
              </a:lnSpc>
              <a:buClrTx/>
              <a:buSzTx/>
              <a:buFontTx/>
            </a:pPr>
            <a:r>
              <a:rPr sz="2000" smtClean="0">
                <a:latin typeface="方正粗黑宋简体" panose="02000000000000000000" charset="-122"/>
                <a:ea typeface="方正粗黑宋简体" panose="02000000000000000000" charset="-122"/>
                <a:sym typeface="+mn-ea"/>
              </a:rPr>
              <a:t>(2)我国坚持建设生态文明，促进人与自然和谐共生。</a:t>
            </a:r>
            <a:endParaRPr sz="2000" smtClean="0">
              <a:latin typeface="方正粗黑宋简体" panose="02000000000000000000" charset="-122"/>
              <a:ea typeface="方正粗黑宋简体" panose="02000000000000000000" charset="-122"/>
              <a:sym typeface="+mn-ea"/>
            </a:endParaRPr>
          </a:p>
          <a:p>
            <a:pPr lvl="0" indent="457200" algn="just" fontAlgn="auto">
              <a:lnSpc>
                <a:spcPct val="140000"/>
              </a:lnSpc>
              <a:buClrTx/>
              <a:buSzTx/>
              <a:buFontTx/>
            </a:pPr>
            <a:r>
              <a:rPr sz="2000" smtClean="0">
                <a:latin typeface="方正粗黑宋简体" panose="02000000000000000000" charset="-122"/>
                <a:ea typeface="方正粗黑宋简体" panose="02000000000000000000" charset="-122"/>
                <a:sym typeface="+mn-ea"/>
              </a:rPr>
              <a:t>(3)我国坚持绿色发展理念。</a:t>
            </a:r>
            <a:endParaRPr sz="2000" smtClean="0">
              <a:latin typeface="方正粗黑宋简体" panose="02000000000000000000" charset="-122"/>
              <a:ea typeface="方正粗黑宋简体" panose="02000000000000000000" charset="-122"/>
              <a:sym typeface="+mn-ea"/>
            </a:endParaRPr>
          </a:p>
          <a:p>
            <a:pPr lvl="0" indent="457200" algn="just" fontAlgn="auto">
              <a:lnSpc>
                <a:spcPct val="200000"/>
              </a:lnSpc>
              <a:buClrTx/>
              <a:buSzTx/>
              <a:buFontTx/>
            </a:pPr>
            <a:r>
              <a:rPr sz="2000" smtClean="0">
                <a:latin typeface="方正粗黑宋简体" panose="02000000000000000000" charset="-122"/>
                <a:ea typeface="方正粗黑宋简体" panose="02000000000000000000" charset="-122"/>
                <a:sym typeface="+mn-ea"/>
              </a:rPr>
              <a:t>(4)我国坚持实施可持续发展战略。</a:t>
            </a:r>
            <a:endParaRPr sz="2000" smtClean="0">
              <a:latin typeface="方正粗黑宋简体" panose="02000000000000000000" charset="-122"/>
              <a:ea typeface="方正粗黑宋简体" panose="02000000000000000000" charset="-122"/>
              <a:sym typeface="+mn-ea"/>
            </a:endParaRPr>
          </a:p>
        </p:txBody>
      </p:sp>
      <p:sp>
        <p:nvSpPr>
          <p:cNvPr id="6" name="任意多边形 5"/>
          <p:cNvSpPr/>
          <p:nvPr/>
        </p:nvSpPr>
        <p:spPr>
          <a:xfrm rot="10800000">
            <a:off x="4030980" y="768350"/>
            <a:ext cx="8161020" cy="76200"/>
          </a:xfrm>
          <a:custGeom>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28"/>
          <p:cNvSpPr txBox="1"/>
          <p:nvPr/>
        </p:nvSpPr>
        <p:spPr>
          <a:xfrm>
            <a:off x="9128125" y="123190"/>
            <a:ext cx="2355215" cy="645160"/>
          </a:xfrm>
          <a:prstGeom prst="rect">
            <a:avLst/>
          </a:prstGeom>
          <a:noFill/>
        </p:spPr>
        <p:txBody>
          <a:bodyPr wrap="square" rtlCol="0">
            <a:spAutoFit/>
          </a:bodyPr>
          <a:lstStyle/>
          <a:p>
            <a:r>
              <a:rPr lang="zh-CN" altLang="en-US" sz="3600">
                <a:latin typeface="方正粗黑宋简体" panose="02000000000000000000" charset="-122"/>
                <a:ea typeface="方正粗黑宋简体" panose="02000000000000000000" charset="-122"/>
              </a:rPr>
              <a:t>要点链接</a:t>
            </a:r>
            <a:endParaRPr lang="zh-CN" altLang="en-US" sz="3600">
              <a:latin typeface="方正粗黑宋简体" panose="02000000000000000000" charset="-122"/>
              <a:ea typeface="方正粗黑宋简体" panose="02000000000000000000" charset="-122"/>
            </a:endParaRPr>
          </a:p>
        </p:txBody>
      </p:sp>
      <p:grpSp>
        <p:nvGrpSpPr>
          <p:cNvPr id="10" name="组合 9"/>
          <p:cNvGrpSpPr/>
          <p:nvPr/>
        </p:nvGrpSpPr>
        <p:grpSpPr>
          <a:xfrm rot="1560000">
            <a:off x="0" y="3397885"/>
            <a:ext cx="1169670" cy="787400"/>
            <a:chOff x="3346092" y="276819"/>
            <a:chExt cx="4201768" cy="5854396"/>
          </a:xfrm>
          <a:effectLst>
            <a:outerShdw blurRad="76200" dir="18900000" sy="23000" kx="-1200000" algn="bl" rotWithShape="0">
              <a:prstClr val="black">
                <a:alpha val="20000"/>
              </a:prstClr>
            </a:outerShdw>
          </a:effectLst>
        </p:grpSpPr>
        <p:pic>
          <p:nvPicPr>
            <p:cNvPr id="11" name="图片 10"/>
            <p:cNvPicPr>
              <a:picLocks noChangeAspect="1"/>
            </p:cNvPicPr>
            <p:nvPr/>
          </p:nvPicPr>
          <p:blipFill>
            <a:blip r:embed="rId3">
              <a:grayscl/>
              <a:extLst>
                <a:ext uri="{28A0092B-C50C-407E-A947-70E740481C1C}">
                  <a14:useLocalDpi xmlns:a14="http://schemas.microsoft.com/office/drawing/2010/main" val="0"/>
                </a:ext>
              </a:extLst>
            </a:blip>
            <a:stretch>
              <a:fillRect/>
            </a:stretch>
          </p:blipFill>
          <p:spPr>
            <a:xfrm>
              <a:off x="3346092" y="276819"/>
              <a:ext cx="4201768" cy="4737057"/>
            </a:xfrm>
            <a:prstGeom prst="rect">
              <a:avLst/>
            </a:prstGeom>
            <a:noFill/>
            <a:ln>
              <a:noFill/>
            </a:ln>
          </p:spPr>
        </p:pic>
        <p:sp>
          <p:nvSpPr>
            <p:cNvPr id="12" name="椭圆 11"/>
            <p:cNvSpPr/>
            <p:nvPr/>
          </p:nvSpPr>
          <p:spPr>
            <a:xfrm>
              <a:off x="4834851" y="5295461"/>
              <a:ext cx="835755" cy="835754"/>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 name="组合 3"/>
          <p:cNvGrpSpPr/>
          <p:nvPr/>
        </p:nvGrpSpPr>
        <p:grpSpPr>
          <a:xfrm>
            <a:off x="623570" y="5234218"/>
            <a:ext cx="635000" cy="829945"/>
            <a:chOff x="5545407" y="1335622"/>
            <a:chExt cx="865595" cy="1083652"/>
          </a:xfrm>
        </p:grpSpPr>
        <p:sp>
          <p:nvSpPr>
            <p:cNvPr id="5" name="矩形 4"/>
            <p:cNvSpPr/>
            <p:nvPr/>
          </p:nvSpPr>
          <p:spPr>
            <a:xfrm rot="2700000">
              <a:off x="5545407" y="1502388"/>
              <a:ext cx="865595" cy="865595"/>
            </a:xfrm>
            <a:prstGeom prst="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zh-CN" altLang="en-US"/>
            </a:p>
          </p:txBody>
        </p:sp>
        <p:sp>
          <p:nvSpPr>
            <p:cNvPr id="13" name="TextBox 2"/>
            <p:cNvSpPr txBox="1"/>
            <p:nvPr/>
          </p:nvSpPr>
          <p:spPr>
            <a:xfrm>
              <a:off x="5604268" y="1335622"/>
              <a:ext cx="409426" cy="1083652"/>
            </a:xfrm>
            <a:prstGeom prst="rect">
              <a:avLst/>
            </a:prstGeom>
            <a:noFill/>
          </p:spPr>
          <p:txBody>
            <a:bodyPr wrap="square" rtlCol="0">
              <a:spAutoFit/>
            </a:bodyPr>
            <a:lstStyle/>
            <a:p>
              <a:r>
                <a:rPr lang="en-US" sz="4800" b="1">
                  <a:ln w="18415" cmpd="sng">
                    <a:solidFill>
                      <a:srgbClr val="FFFFFF"/>
                    </a:solidFill>
                    <a:prstDash val="solid"/>
                  </a:ln>
                  <a:solidFill>
                    <a:srgbClr val="FFFFFF"/>
                  </a:solidFill>
                  <a:effectLst>
                    <a:outerShdw blurRad="63500" dir="3600000" algn="tl" rotWithShape="0">
                      <a:srgbClr val="000000">
                        <a:alpha val="70000"/>
                      </a:srgbClr>
                    </a:outerShdw>
                  </a:effectLst>
                </a:rPr>
                <a:t>5</a:t>
              </a:r>
              <a:endParaRPr lang="en-US" sz="4800" b="1">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pSp>
      <p:sp>
        <p:nvSpPr>
          <p:cNvPr id="14" name="TextBox 8"/>
          <p:cNvSpPr txBox="1"/>
          <p:nvPr/>
        </p:nvSpPr>
        <p:spPr>
          <a:xfrm>
            <a:off x="1544955" y="844550"/>
            <a:ext cx="1726565" cy="1938020"/>
          </a:xfrm>
          <a:prstGeom prst="rect">
            <a:avLst/>
          </a:prstGeom>
          <a:noFill/>
          <a:ln w="28575" cmpd="sng">
            <a:solidFill>
              <a:schemeClr val="accent2"/>
            </a:solidFill>
            <a:prstDash val="sysDot"/>
          </a:ln>
        </p:spPr>
        <p:txBody>
          <a:bodyPr wrap="square" rtlCol="0">
            <a:spAutoFit/>
          </a:bodyPr>
          <a:lstStyle/>
          <a:p>
            <a:pPr indent="457200" algn="just" fontAlgn="auto">
              <a:lnSpc>
                <a:spcPct val="150000"/>
              </a:lnSpc>
              <a:buClrTx/>
              <a:buSzTx/>
              <a:buFontTx/>
            </a:pPr>
            <a:r>
              <a:rPr lang="zh-CN" altLang="en-US" sz="2000" smtClean="0">
                <a:solidFill>
                  <a:srgbClr val="FF0000"/>
                </a:solidFill>
                <a:latin typeface="方正粗黑宋简体" panose="02000000000000000000" charset="-122"/>
                <a:ea typeface="方正粗黑宋简体" panose="02000000000000000000" charset="-122"/>
              </a:rPr>
              <a:t>习近平考察秦岭(黄河)生态保护情况说明了什么?</a:t>
            </a:r>
            <a:endParaRPr lang="zh-CN" altLang="en-US" sz="2000" smtClean="0">
              <a:solidFill>
                <a:srgbClr val="FF0000"/>
              </a:solidFill>
              <a:latin typeface="方正粗黑宋简体" panose="02000000000000000000" charset="-122"/>
              <a:ea typeface="方正粗黑宋简体" panose="02000000000000000000" charset="-122"/>
            </a:endParaRPr>
          </a:p>
        </p:txBody>
      </p:sp>
      <p:sp>
        <p:nvSpPr>
          <p:cNvPr id="15" name="TextBox 36"/>
          <p:cNvSpPr txBox="1"/>
          <p:nvPr/>
        </p:nvSpPr>
        <p:spPr>
          <a:xfrm>
            <a:off x="4412615" y="3970020"/>
            <a:ext cx="7779385" cy="2553335"/>
          </a:xfrm>
          <a:prstGeom prst="rect">
            <a:avLst/>
          </a:prstGeom>
          <a:noFill/>
          <a:ln w="28575" cmpd="sng">
            <a:solidFill>
              <a:schemeClr val="accent2"/>
            </a:solidFill>
            <a:prstDash val="sysDash"/>
          </a:ln>
        </p:spPr>
        <p:txBody>
          <a:bodyPr wrap="square" rtlCol="0">
            <a:spAutoFit/>
          </a:bodyPr>
          <a:lstStyle/>
          <a:p>
            <a:pPr lvl="0" indent="457200" algn="just" fontAlgn="auto">
              <a:lnSpc>
                <a:spcPct val="160000"/>
              </a:lnSpc>
              <a:buClrTx/>
              <a:buSzTx/>
              <a:buFontTx/>
            </a:pPr>
            <a:r>
              <a:rPr lang="zh-CN" altLang="en-US" sz="2000" smtClean="0">
                <a:latin typeface="方正粗黑宋简体" panose="02000000000000000000" charset="-122"/>
                <a:ea typeface="方正粗黑宋简体" panose="02000000000000000000" charset="-122"/>
                <a:sym typeface="+mn-ea"/>
              </a:rPr>
              <a:t>(1)有利于保护生物多样性，构筑生态安全屏障。</a:t>
            </a:r>
            <a:endParaRPr lang="zh-CN" altLang="en-US" sz="2000" smtClean="0">
              <a:latin typeface="方正粗黑宋简体" panose="02000000000000000000" charset="-122"/>
              <a:ea typeface="方正粗黑宋简体" panose="02000000000000000000" charset="-122"/>
              <a:sym typeface="+mn-ea"/>
            </a:endParaRPr>
          </a:p>
          <a:p>
            <a:pPr lvl="0" indent="457200" algn="just" fontAlgn="auto">
              <a:lnSpc>
                <a:spcPct val="160000"/>
              </a:lnSpc>
              <a:buClrTx/>
              <a:buSzTx/>
              <a:buFontTx/>
            </a:pPr>
            <a:r>
              <a:rPr lang="zh-CN" altLang="en-US" sz="2000" smtClean="0">
                <a:latin typeface="方正粗黑宋简体" panose="02000000000000000000" charset="-122"/>
                <a:ea typeface="方正粗黑宋简体" panose="02000000000000000000" charset="-122"/>
                <a:sym typeface="+mn-ea"/>
              </a:rPr>
              <a:t>(2)有利于坚持走绿色发展道路，实现可持续发展，促进人与自然和谐共生。</a:t>
            </a:r>
            <a:endParaRPr lang="zh-CN" altLang="en-US" sz="2000" smtClean="0">
              <a:latin typeface="方正粗黑宋简体" panose="02000000000000000000" charset="-122"/>
              <a:ea typeface="方正粗黑宋简体" panose="02000000000000000000" charset="-122"/>
              <a:sym typeface="+mn-ea"/>
            </a:endParaRPr>
          </a:p>
          <a:p>
            <a:pPr lvl="0" indent="457200" algn="just" fontAlgn="auto">
              <a:lnSpc>
                <a:spcPct val="160000"/>
              </a:lnSpc>
              <a:buClrTx/>
              <a:buSzTx/>
              <a:buFontTx/>
            </a:pPr>
            <a:r>
              <a:rPr lang="zh-CN" altLang="en-US" sz="2000" smtClean="0">
                <a:latin typeface="方正粗黑宋简体" panose="02000000000000000000" charset="-122"/>
                <a:ea typeface="方正粗黑宋简体" panose="02000000000000000000" charset="-122"/>
                <a:sym typeface="+mn-ea"/>
              </a:rPr>
              <a:t>(3)有利于推进我国生态文明建设,建设美丽中国,实现中华民族永续发展。</a:t>
            </a:r>
            <a:endParaRPr lang="zh-CN" altLang="en-US" sz="2000" smtClean="0">
              <a:latin typeface="方正粗黑宋简体" panose="02000000000000000000" charset="-122"/>
              <a:ea typeface="方正粗黑宋简体" panose="02000000000000000000" charset="-122"/>
              <a:sym typeface="+mn-ea"/>
            </a:endParaRPr>
          </a:p>
        </p:txBody>
      </p:sp>
      <p:cxnSp>
        <p:nvCxnSpPr>
          <p:cNvPr id="16" name="肘形连接符 15"/>
          <p:cNvCxnSpPr>
            <a:stCxn id="9" idx="3"/>
          </p:cNvCxnSpPr>
          <p:nvPr/>
        </p:nvCxnSpPr>
        <p:spPr>
          <a:xfrm>
            <a:off x="3271520" y="5344160"/>
            <a:ext cx="1078230" cy="211455"/>
          </a:xfrm>
          <a:prstGeom prst="bentConnector3">
            <a:avLst>
              <a:gd name="adj1" fmla="val 50000"/>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肘形连接符 16"/>
          <p:cNvCxnSpPr>
            <a:stCxn id="14" idx="3"/>
          </p:cNvCxnSpPr>
          <p:nvPr/>
        </p:nvCxnSpPr>
        <p:spPr>
          <a:xfrm>
            <a:off x="3271520" y="1813560"/>
            <a:ext cx="1141095" cy="553720"/>
          </a:xfrm>
          <a:prstGeom prst="bentConnector3">
            <a:avLst>
              <a:gd name="adj1" fmla="val 50028"/>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8" name="TextBox 28"/>
          <p:cNvSpPr txBox="1"/>
          <p:nvPr/>
        </p:nvSpPr>
        <p:spPr>
          <a:xfrm>
            <a:off x="796925" y="123190"/>
            <a:ext cx="2163445" cy="645160"/>
          </a:xfrm>
          <a:prstGeom prst="rect">
            <a:avLst/>
          </a:prstGeom>
          <a:noFill/>
        </p:spPr>
        <p:txBody>
          <a:bodyPr wrap="square" rtlCol="0">
            <a:spAutoFit/>
          </a:bodyPr>
          <a:lstStyle/>
          <a:p>
            <a:r>
              <a:rPr lang="zh-CN" altLang="en-US" sz="3600">
                <a:latin typeface="方正粗黑宋简体" panose="02000000000000000000" charset="-122"/>
                <a:ea typeface="方正粗黑宋简体" panose="02000000000000000000" charset="-122"/>
              </a:rPr>
              <a:t>热点命题</a:t>
            </a:r>
            <a:endParaRPr lang="zh-CN" altLang="en-US" sz="3600">
              <a:latin typeface="方正粗黑宋简体" panose="02000000000000000000" charset="-122"/>
              <a:ea typeface="方正粗黑宋简体" panose="02000000000000000000" charset="-122"/>
            </a:endParaRPr>
          </a:p>
        </p:txBody>
      </p:sp>
    </p:spTree>
  </p:cSld>
  <p:clrMapOvr>
    <a:masterClrMapping/>
  </p:clrMapOvr>
  <p:transition spd="slow">
    <p:push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2" presetClass="entr" presetSubtype="4"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afterGroup">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9" fill="hold" nodeType="clickPar">
                      <p:stCondLst>
                        <p:cond delay="indefinite"/>
                      </p:stCondLst>
                      <p:childTnLst>
                        <p:par>
                          <p:cTn id="30" fill="hold" nodeType="afterGroup">
                            <p:stCondLst>
                              <p:cond delay="0"/>
                            </p:stCondLst>
                            <p:childTnLst>
                              <p:par>
                                <p:cTn id="31" presetID="2" presetClass="entr" presetSubtype="4" fill="hold" nodeType="click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500" fill="hold"/>
                                        <p:tgtEl>
                                          <p:spTgt spid="17"/>
                                        </p:tgtEl>
                                        <p:attrNameLst>
                                          <p:attrName>ppt_x</p:attrName>
                                        </p:attrNameLst>
                                      </p:cBhvr>
                                      <p:tavLst>
                                        <p:tav tm="0">
                                          <p:val>
                                            <p:strVal val="#ppt_x"/>
                                          </p:val>
                                        </p:tav>
                                        <p:tav tm="100000">
                                          <p:val>
                                            <p:strVal val="#ppt_x"/>
                                          </p:val>
                                        </p:tav>
                                      </p:tavLst>
                                    </p:anim>
                                    <p:anim calcmode="lin" valueType="num">
                                      <p:cBhvr additive="base">
                                        <p:cTn id="34" dur="500" fill="hold"/>
                                        <p:tgtEl>
                                          <p:spTgt spid="17"/>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37"/>
                                        </p:tgtEl>
                                        <p:attrNameLst>
                                          <p:attrName>style.visibility</p:attrName>
                                        </p:attrNameLst>
                                      </p:cBhvr>
                                      <p:to>
                                        <p:strVal val="visible"/>
                                      </p:to>
                                    </p:set>
                                    <p:anim calcmode="lin" valueType="num">
                                      <p:cBhvr additive="base">
                                        <p:cTn id="37" dur="500" fill="hold"/>
                                        <p:tgtEl>
                                          <p:spTgt spid="37"/>
                                        </p:tgtEl>
                                        <p:attrNameLst>
                                          <p:attrName>ppt_x</p:attrName>
                                        </p:attrNameLst>
                                      </p:cBhvr>
                                      <p:tavLst>
                                        <p:tav tm="0">
                                          <p:val>
                                            <p:strVal val="#ppt_x"/>
                                          </p:val>
                                        </p:tav>
                                        <p:tav tm="100000">
                                          <p:val>
                                            <p:strVal val="#ppt_x"/>
                                          </p:val>
                                        </p:tav>
                                      </p:tavLst>
                                    </p:anim>
                                    <p:anim calcmode="lin" valueType="num">
                                      <p:cBhvr additive="base">
                                        <p:cTn id="38"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2" presetClass="entr" presetSubtype="4" fill="hold" nodeType="click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additive="base">
                                        <p:cTn id="43" dur="500" fill="hold"/>
                                        <p:tgtEl>
                                          <p:spTgt spid="4"/>
                                        </p:tgtEl>
                                        <p:attrNameLst>
                                          <p:attrName>ppt_x</p:attrName>
                                        </p:attrNameLst>
                                      </p:cBhvr>
                                      <p:tavLst>
                                        <p:tav tm="0">
                                          <p:val>
                                            <p:strVal val="#ppt_x"/>
                                          </p:val>
                                        </p:tav>
                                        <p:tav tm="100000">
                                          <p:val>
                                            <p:strVal val="#ppt_x"/>
                                          </p:val>
                                        </p:tav>
                                      </p:tavLst>
                                    </p:anim>
                                    <p:anim calcmode="lin" valueType="num">
                                      <p:cBhvr additive="base">
                                        <p:cTn id="4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afterGroup">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500" fill="hold"/>
                                        <p:tgtEl>
                                          <p:spTgt spid="9"/>
                                        </p:tgtEl>
                                        <p:attrNameLst>
                                          <p:attrName>ppt_x</p:attrName>
                                        </p:attrNameLst>
                                      </p:cBhvr>
                                      <p:tavLst>
                                        <p:tav tm="0">
                                          <p:val>
                                            <p:strVal val="#ppt_x"/>
                                          </p:val>
                                        </p:tav>
                                        <p:tav tm="100000">
                                          <p:val>
                                            <p:strVal val="#ppt_x"/>
                                          </p:val>
                                        </p:tav>
                                      </p:tavLst>
                                    </p:anim>
                                    <p:anim calcmode="lin" valueType="num">
                                      <p:cBhvr additive="base">
                                        <p:cTn id="5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afterGroup">
                            <p:stCondLst>
                              <p:cond delay="0"/>
                            </p:stCondLst>
                            <p:childTnLst>
                              <p:par>
                                <p:cTn id="53" presetID="2" presetClass="entr" presetSubtype="4" fill="hold" nodeType="clickEffect">
                                  <p:stCondLst>
                                    <p:cond delay="0"/>
                                  </p:stCondLst>
                                  <p:childTnLst>
                                    <p:set>
                                      <p:cBhvr>
                                        <p:cTn id="54" dur="1" fill="hold">
                                          <p:stCondLst>
                                            <p:cond delay="0"/>
                                          </p:stCondLst>
                                        </p:cTn>
                                        <p:tgtEl>
                                          <p:spTgt spid="16"/>
                                        </p:tgtEl>
                                        <p:attrNameLst>
                                          <p:attrName>style.visibility</p:attrName>
                                        </p:attrNameLst>
                                      </p:cBhvr>
                                      <p:to>
                                        <p:strVal val="visible"/>
                                      </p:to>
                                    </p:set>
                                    <p:anim calcmode="lin" valueType="num">
                                      <p:cBhvr additive="base">
                                        <p:cTn id="55" dur="500" fill="hold"/>
                                        <p:tgtEl>
                                          <p:spTgt spid="16"/>
                                        </p:tgtEl>
                                        <p:attrNameLst>
                                          <p:attrName>ppt_x</p:attrName>
                                        </p:attrNameLst>
                                      </p:cBhvr>
                                      <p:tavLst>
                                        <p:tav tm="0">
                                          <p:val>
                                            <p:strVal val="#ppt_x"/>
                                          </p:val>
                                        </p:tav>
                                        <p:tav tm="100000">
                                          <p:val>
                                            <p:strVal val="#ppt_x"/>
                                          </p:val>
                                        </p:tav>
                                      </p:tavLst>
                                    </p:anim>
                                    <p:anim calcmode="lin" valueType="num">
                                      <p:cBhvr additive="base">
                                        <p:cTn id="5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57" fill="hold" nodeType="clickPar">
                      <p:stCondLst>
                        <p:cond delay="indefinite"/>
                      </p:stCondLst>
                      <p:childTnLst>
                        <p:par>
                          <p:cTn id="58" fill="hold" nodeType="afterGroup">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5"/>
                                        </p:tgtEl>
                                        <p:attrNameLst>
                                          <p:attrName>style.visibility</p:attrName>
                                        </p:attrNameLst>
                                      </p:cBhvr>
                                      <p:to>
                                        <p:strVal val="visible"/>
                                      </p:to>
                                    </p:set>
                                    <p:anim calcmode="lin" valueType="num">
                                      <p:cBhvr additive="base">
                                        <p:cTn id="61" dur="500" fill="hold"/>
                                        <p:tgtEl>
                                          <p:spTgt spid="15"/>
                                        </p:tgtEl>
                                        <p:attrNameLst>
                                          <p:attrName>ppt_x</p:attrName>
                                        </p:attrNameLst>
                                      </p:cBhvr>
                                      <p:tavLst>
                                        <p:tav tm="0">
                                          <p:val>
                                            <p:strVal val="#ppt_x"/>
                                          </p:val>
                                        </p:tav>
                                        <p:tav tm="100000">
                                          <p:val>
                                            <p:strVal val="#ppt_x"/>
                                          </p:val>
                                        </p:tav>
                                      </p:tavLst>
                                    </p:anim>
                                    <p:anim calcmode="lin" valueType="num">
                                      <p:cBhvr additive="base">
                                        <p:cTn id="6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8" grpId="0"/>
      <p:bldP spid="6" grpId="0"/>
      <p:bldP spid="37" grpId="0"/>
      <p:bldP spid="9" grpId="0"/>
      <p:bldP spid="15"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4"/>
          <a:stretch>
            <a:fillRect/>
          </a:stretch>
        </a:blipFill>
        <a:effectLst/>
      </p:bgPr>
    </p:bg>
    <p:spTree>
      <p:nvGrpSpPr>
        <p:cNvPr id="1" name=""/>
        <p:cNvGrpSpPr/>
        <p:nvPr/>
      </p:nvGrpSpPr>
      <p:grpSpPr>
        <a:xfrm>
          <a:off x="0" y="0"/>
          <a:ext cx="0" cy="0"/>
        </a:xfrm>
      </p:grpSpPr>
      <p:sp>
        <p:nvSpPr>
          <p:cNvPr id="30" name="任意多边形 29"/>
          <p:cNvSpPr/>
          <p:nvPr/>
        </p:nvSpPr>
        <p:spPr>
          <a:xfrm>
            <a:off x="0" y="768350"/>
            <a:ext cx="3065145" cy="76200"/>
          </a:xfrm>
          <a:custGeom>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 name="组合 6"/>
          <p:cNvGrpSpPr/>
          <p:nvPr/>
        </p:nvGrpSpPr>
        <p:grpSpPr>
          <a:xfrm>
            <a:off x="306705" y="1130848"/>
            <a:ext cx="635000" cy="829945"/>
            <a:chOff x="5545407" y="1335622"/>
            <a:chExt cx="865595" cy="1083652"/>
          </a:xfrm>
        </p:grpSpPr>
        <p:sp>
          <p:nvSpPr>
            <p:cNvPr id="2" name="矩形 1"/>
            <p:cNvSpPr/>
            <p:nvPr/>
          </p:nvSpPr>
          <p:spPr>
            <a:xfrm rot="2700000">
              <a:off x="5545407" y="1502388"/>
              <a:ext cx="865595" cy="865595"/>
            </a:xfrm>
            <a:prstGeom prst="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zh-CN" altLang="en-US"/>
            </a:p>
          </p:txBody>
        </p:sp>
        <p:sp>
          <p:nvSpPr>
            <p:cNvPr id="3" name="TextBox 2"/>
            <p:cNvSpPr txBox="1"/>
            <p:nvPr/>
          </p:nvSpPr>
          <p:spPr>
            <a:xfrm>
              <a:off x="5604268" y="1335622"/>
              <a:ext cx="409426" cy="1083652"/>
            </a:xfrm>
            <a:prstGeom prst="rect">
              <a:avLst/>
            </a:prstGeom>
            <a:noFill/>
          </p:spPr>
          <p:txBody>
            <a:bodyPr wrap="square" rtlCol="0">
              <a:spAutoFit/>
            </a:bodyPr>
            <a:lstStyle/>
            <a:p>
              <a:r>
                <a:rPr lang="en-US" sz="4800" b="1" smtClean="0">
                  <a:ln w="18415" cmpd="sng">
                    <a:solidFill>
                      <a:srgbClr val="FFFFFF"/>
                    </a:solidFill>
                    <a:prstDash val="solid"/>
                  </a:ln>
                  <a:solidFill>
                    <a:srgbClr val="FFFFFF"/>
                  </a:solidFill>
                  <a:effectLst>
                    <a:outerShdw blurRad="63500" dir="3600000" algn="tl" rotWithShape="0">
                      <a:srgbClr val="000000">
                        <a:alpha val="70000"/>
                      </a:srgbClr>
                    </a:outerShdw>
                  </a:effectLst>
                </a:rPr>
                <a:t>6</a:t>
              </a:r>
              <a:endParaRPr lang="en-US" sz="4800" b="1">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pSp>
      <p:sp>
        <p:nvSpPr>
          <p:cNvPr id="9" name="TextBox 8"/>
          <p:cNvSpPr txBox="1"/>
          <p:nvPr/>
        </p:nvSpPr>
        <p:spPr>
          <a:xfrm>
            <a:off x="1489075" y="963295"/>
            <a:ext cx="1339215" cy="2673985"/>
          </a:xfrm>
          <a:prstGeom prst="rect">
            <a:avLst/>
          </a:prstGeom>
          <a:noFill/>
          <a:ln w="28575" cmpd="sng">
            <a:solidFill>
              <a:schemeClr val="accent2"/>
            </a:solidFill>
            <a:prstDash val="sysDot"/>
          </a:ln>
        </p:spPr>
        <p:txBody>
          <a:bodyPr wrap="square" rtlCol="0">
            <a:spAutoFit/>
          </a:bodyPr>
          <a:lstStyle/>
          <a:p>
            <a:pPr lvl="0" indent="457200" algn="just">
              <a:lnSpc>
                <a:spcPct val="210000"/>
              </a:lnSpc>
              <a:buClrTx/>
              <a:buSzTx/>
              <a:buFontTx/>
            </a:pPr>
            <a:r>
              <a:rPr sz="2000" b="1" smtClean="0">
                <a:solidFill>
                  <a:srgbClr val="FF0000"/>
                </a:solidFill>
                <a:latin typeface="方正粗黑宋简体" panose="02000000000000000000" charset="-122"/>
                <a:ea typeface="方正粗黑宋简体" panose="02000000000000000000" charset="-122"/>
                <a:sym typeface="+mn-ea"/>
              </a:rPr>
              <a:t>如何坚持走绿色发展道路?</a:t>
            </a:r>
            <a:endParaRPr sz="2000" b="1" smtClean="0">
              <a:solidFill>
                <a:srgbClr val="FF0000"/>
              </a:solidFill>
              <a:latin typeface="方正粗黑宋简体" panose="02000000000000000000" charset="-122"/>
              <a:ea typeface="方正粗黑宋简体" panose="02000000000000000000" charset="-122"/>
              <a:sym typeface="+mn-ea"/>
            </a:endParaRPr>
          </a:p>
        </p:txBody>
      </p:sp>
      <p:sp>
        <p:nvSpPr>
          <p:cNvPr id="37" name="TextBox 36"/>
          <p:cNvSpPr txBox="1"/>
          <p:nvPr/>
        </p:nvSpPr>
        <p:spPr>
          <a:xfrm>
            <a:off x="3366135" y="844550"/>
            <a:ext cx="8825865" cy="5846445"/>
          </a:xfrm>
          <a:prstGeom prst="rect">
            <a:avLst/>
          </a:prstGeom>
          <a:noFill/>
          <a:ln w="28575" cmpd="sng">
            <a:solidFill>
              <a:schemeClr val="accent2"/>
            </a:solidFill>
            <a:prstDash val="sysDot"/>
          </a:ln>
        </p:spPr>
        <p:txBody>
          <a:bodyPr wrap="square" rtlCol="0">
            <a:spAutoFit/>
          </a:bodyPr>
          <a:lstStyle/>
          <a:p>
            <a:pPr lvl="0" indent="457200" algn="just" fontAlgn="auto">
              <a:lnSpc>
                <a:spcPct val="170000"/>
              </a:lnSpc>
              <a:buClrTx/>
              <a:buSzTx/>
              <a:buFontTx/>
            </a:pPr>
            <a:r>
              <a:rPr sz="2000" smtClean="0">
                <a:latin typeface="方正粗黑宋简体" panose="02000000000000000000" charset="-122"/>
                <a:ea typeface="方正粗黑宋简体" panose="02000000000000000000" charset="-122"/>
                <a:sym typeface="+mn-ea"/>
              </a:rPr>
              <a:t>(1)要处理好经济发展与生态环境保护的关系:决不能以牺牲环境、资源能源为代价，换取一时的经济增长;既要绿水青山，也要金山银山。</a:t>
            </a:r>
            <a:endParaRPr sz="2000" smtClean="0">
              <a:latin typeface="方正粗黑宋简体" panose="02000000000000000000" charset="-122"/>
              <a:ea typeface="方正粗黑宋简体" panose="02000000000000000000" charset="-122"/>
              <a:sym typeface="+mn-ea"/>
            </a:endParaRPr>
          </a:p>
          <a:p>
            <a:pPr lvl="0" indent="457200" algn="just" fontAlgn="auto">
              <a:lnSpc>
                <a:spcPct val="170000"/>
              </a:lnSpc>
              <a:buClrTx/>
              <a:buSzTx/>
              <a:buFontTx/>
            </a:pPr>
            <a:r>
              <a:rPr sz="2000" smtClean="0">
                <a:latin typeface="方正粗黑宋简体" panose="02000000000000000000" charset="-122"/>
                <a:ea typeface="方正粗黑宋简体" panose="02000000000000000000" charset="-122"/>
                <a:sym typeface="+mn-ea"/>
              </a:rPr>
              <a:t>(</a:t>
            </a:r>
            <a:r>
              <a:rPr lang="en-US" sz="2000" smtClean="0">
                <a:latin typeface="方正粗黑宋简体" panose="02000000000000000000" charset="-122"/>
                <a:ea typeface="方正粗黑宋简体" panose="02000000000000000000" charset="-122"/>
                <a:sym typeface="+mn-ea"/>
              </a:rPr>
              <a:t>2</a:t>
            </a:r>
            <a:r>
              <a:rPr sz="2000" smtClean="0">
                <a:latin typeface="方正粗黑宋简体" panose="02000000000000000000" charset="-122"/>
                <a:ea typeface="方正粗黑宋简体" panose="02000000000000000000" charset="-122"/>
                <a:sym typeface="+mn-ea"/>
              </a:rPr>
              <a:t>)坚持绿色富国，让人民群众切实感受到经济发展带来的环境效益。坚持绿色惠民，将良好生态环境作为最普惠的民生福祉，激发人民群众的绿色创造热情，实现绿色富国之梦。</a:t>
            </a:r>
            <a:endParaRPr sz="2000" smtClean="0">
              <a:latin typeface="方正粗黑宋简体" panose="02000000000000000000" charset="-122"/>
              <a:ea typeface="方正粗黑宋简体" panose="02000000000000000000" charset="-122"/>
              <a:sym typeface="+mn-ea"/>
            </a:endParaRPr>
          </a:p>
          <a:p>
            <a:pPr lvl="0" indent="457200" algn="just" fontAlgn="auto">
              <a:lnSpc>
                <a:spcPct val="170000"/>
              </a:lnSpc>
              <a:buClrTx/>
              <a:buSzTx/>
              <a:buFontTx/>
            </a:pPr>
            <a:r>
              <a:rPr sz="2000" smtClean="0">
                <a:latin typeface="方正粗黑宋简体" panose="02000000000000000000" charset="-122"/>
                <a:ea typeface="方正粗黑宋简体" panose="02000000000000000000" charset="-122"/>
                <a:sym typeface="+mn-ea"/>
              </a:rPr>
              <a:t>(</a:t>
            </a:r>
            <a:r>
              <a:rPr lang="en-US" sz="2000" smtClean="0">
                <a:latin typeface="方正粗黑宋简体" panose="02000000000000000000" charset="-122"/>
                <a:ea typeface="方正粗黑宋简体" panose="02000000000000000000" charset="-122"/>
                <a:sym typeface="+mn-ea"/>
              </a:rPr>
              <a:t>3</a:t>
            </a:r>
            <a:r>
              <a:rPr sz="2000" smtClean="0">
                <a:latin typeface="方正粗黑宋简体" panose="02000000000000000000" charset="-122"/>
                <a:ea typeface="方正粗黑宋简体" panose="02000000000000000000" charset="-122"/>
                <a:sym typeface="+mn-ea"/>
              </a:rPr>
              <a:t>)坚持节约优先、保护优先、自然恢复为主的方针，大力倡导节能、环保、低碳、文明的绿色生产生活方式，让绿色发展理念渗透到人们日常生活细节中，成为每个社会成员的自觉行为。</a:t>
            </a:r>
            <a:endParaRPr sz="2000" smtClean="0">
              <a:latin typeface="方正粗黑宋简体" panose="02000000000000000000" charset="-122"/>
              <a:ea typeface="方正粗黑宋简体" panose="02000000000000000000" charset="-122"/>
              <a:sym typeface="+mn-ea"/>
            </a:endParaRPr>
          </a:p>
          <a:p>
            <a:pPr lvl="0" indent="457200" algn="just" fontAlgn="auto">
              <a:lnSpc>
                <a:spcPct val="170000"/>
              </a:lnSpc>
              <a:buClrTx/>
              <a:buSzTx/>
              <a:buFontTx/>
            </a:pPr>
            <a:r>
              <a:rPr sz="2000" smtClean="0">
                <a:latin typeface="方正粗黑宋简体" panose="02000000000000000000" charset="-122"/>
                <a:ea typeface="方正粗黑宋简体" panose="02000000000000000000" charset="-122"/>
                <a:sym typeface="+mn-ea"/>
              </a:rPr>
              <a:t>(</a:t>
            </a:r>
            <a:r>
              <a:rPr lang="en-US" sz="2000" smtClean="0">
                <a:latin typeface="方正粗黑宋简体" panose="02000000000000000000" charset="-122"/>
                <a:ea typeface="方正粗黑宋简体" panose="02000000000000000000" charset="-122"/>
                <a:sym typeface="+mn-ea"/>
              </a:rPr>
              <a:t>4</a:t>
            </a:r>
            <a:r>
              <a:rPr sz="2000" smtClean="0">
                <a:latin typeface="方正粗黑宋简体" panose="02000000000000000000" charset="-122"/>
                <a:ea typeface="方正粗黑宋简体" panose="02000000000000000000" charset="-122"/>
                <a:sym typeface="+mn-ea"/>
              </a:rPr>
              <a:t>)必须严守资源消耗上限、环境质量底线、生态保护红线。只有实行最严格的生态环境保护制度，全面建立资源高效利用制度，健全生态保护和修复制度，严明生态环境保护责任制度，才能为生态文明建设提供可靠保障。</a:t>
            </a:r>
            <a:endParaRPr sz="2000" smtClean="0">
              <a:latin typeface="方正粗黑宋简体" panose="02000000000000000000" charset="-122"/>
              <a:ea typeface="方正粗黑宋简体" panose="02000000000000000000" charset="-122"/>
              <a:sym typeface="+mn-ea"/>
            </a:endParaRPr>
          </a:p>
        </p:txBody>
      </p:sp>
      <p:sp>
        <p:nvSpPr>
          <p:cNvPr id="6" name="任意多边形 5"/>
          <p:cNvSpPr/>
          <p:nvPr/>
        </p:nvSpPr>
        <p:spPr>
          <a:xfrm rot="10800000">
            <a:off x="4030980" y="768350"/>
            <a:ext cx="8161020" cy="76200"/>
          </a:xfrm>
          <a:custGeom>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28"/>
          <p:cNvSpPr txBox="1"/>
          <p:nvPr/>
        </p:nvSpPr>
        <p:spPr>
          <a:xfrm>
            <a:off x="9128125" y="123190"/>
            <a:ext cx="2355215" cy="645160"/>
          </a:xfrm>
          <a:prstGeom prst="rect">
            <a:avLst/>
          </a:prstGeom>
          <a:noFill/>
        </p:spPr>
        <p:txBody>
          <a:bodyPr wrap="square" rtlCol="0">
            <a:spAutoFit/>
          </a:bodyPr>
          <a:lstStyle/>
          <a:p>
            <a:r>
              <a:rPr lang="zh-CN" altLang="en-US" sz="3600">
                <a:latin typeface="方正粗黑宋简体" panose="02000000000000000000" charset="-122"/>
                <a:ea typeface="方正粗黑宋简体" panose="02000000000000000000" charset="-122"/>
              </a:rPr>
              <a:t>要点链接</a:t>
            </a:r>
            <a:endParaRPr lang="zh-CN" altLang="en-US" sz="3600">
              <a:latin typeface="方正粗黑宋简体" panose="02000000000000000000" charset="-122"/>
              <a:ea typeface="方正粗黑宋简体" panose="02000000000000000000" charset="-122"/>
            </a:endParaRPr>
          </a:p>
        </p:txBody>
      </p:sp>
      <p:grpSp>
        <p:nvGrpSpPr>
          <p:cNvPr id="10" name="组合 9"/>
          <p:cNvGrpSpPr/>
          <p:nvPr/>
        </p:nvGrpSpPr>
        <p:grpSpPr>
          <a:xfrm rot="20220000">
            <a:off x="1059180" y="4011295"/>
            <a:ext cx="1402715" cy="963295"/>
            <a:chOff x="3346092" y="276819"/>
            <a:chExt cx="4201768" cy="5854396"/>
          </a:xfrm>
          <a:effectLst>
            <a:outerShdw blurRad="76200" dir="18900000" sy="23000" kx="-1200000" algn="bl" rotWithShape="0">
              <a:prstClr val="black">
                <a:alpha val="20000"/>
              </a:prstClr>
            </a:outerShdw>
          </a:effectLst>
        </p:grpSpPr>
        <p:pic>
          <p:nvPicPr>
            <p:cNvPr id="11" name="图片 10"/>
            <p:cNvPicPr>
              <a:picLocks noChangeAspect="1"/>
            </p:cNvPicPr>
            <p:nvPr/>
          </p:nvPicPr>
          <p:blipFill>
            <a:blip r:embed="rId3">
              <a:grayscl/>
              <a:extLst>
                <a:ext uri="{28A0092B-C50C-407E-A947-70E740481C1C}">
                  <a14:useLocalDpi xmlns:a14="http://schemas.microsoft.com/office/drawing/2010/main" val="0"/>
                </a:ext>
              </a:extLst>
            </a:blip>
            <a:stretch>
              <a:fillRect/>
            </a:stretch>
          </p:blipFill>
          <p:spPr>
            <a:xfrm>
              <a:off x="3346092" y="276819"/>
              <a:ext cx="4201768" cy="4737057"/>
            </a:xfrm>
            <a:prstGeom prst="rect">
              <a:avLst/>
            </a:prstGeom>
            <a:noFill/>
            <a:ln>
              <a:noFill/>
            </a:ln>
          </p:spPr>
        </p:pic>
        <p:sp>
          <p:nvSpPr>
            <p:cNvPr id="12" name="椭圆 11"/>
            <p:cNvSpPr/>
            <p:nvPr/>
          </p:nvSpPr>
          <p:spPr>
            <a:xfrm>
              <a:off x="4834851" y="5295461"/>
              <a:ext cx="835755" cy="835754"/>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 name="TextBox 28"/>
          <p:cNvSpPr txBox="1"/>
          <p:nvPr/>
        </p:nvSpPr>
        <p:spPr>
          <a:xfrm>
            <a:off x="796925" y="123190"/>
            <a:ext cx="2163445" cy="645160"/>
          </a:xfrm>
          <a:prstGeom prst="rect">
            <a:avLst/>
          </a:prstGeom>
          <a:noFill/>
        </p:spPr>
        <p:txBody>
          <a:bodyPr wrap="square" rtlCol="0">
            <a:spAutoFit/>
          </a:bodyPr>
          <a:lstStyle/>
          <a:p>
            <a:r>
              <a:rPr lang="zh-CN" altLang="en-US" sz="3600">
                <a:latin typeface="方正粗黑宋简体" panose="02000000000000000000" charset="-122"/>
                <a:ea typeface="方正粗黑宋简体" panose="02000000000000000000" charset="-122"/>
              </a:rPr>
              <a:t>热点命题</a:t>
            </a:r>
            <a:endParaRPr lang="zh-CN" altLang="en-US" sz="3600">
              <a:latin typeface="方正粗黑宋简体" panose="02000000000000000000" charset="-122"/>
              <a:ea typeface="方正粗黑宋简体" panose="02000000000000000000" charset="-122"/>
            </a:endParaRPr>
          </a:p>
        </p:txBody>
      </p:sp>
    </p:spTree>
  </p:cSld>
  <p:clrMapOvr>
    <a:masterClrMapping/>
  </p:clrMapOvr>
  <p:transition spd="slow">
    <p:push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2" presetClass="entr" presetSubtype="4"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afterGroup">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9" fill="hold" nodeType="clickPar">
                      <p:stCondLst>
                        <p:cond delay="indefinite"/>
                      </p:stCondLst>
                      <p:childTnLst>
                        <p:par>
                          <p:cTn id="30" fill="hold" nodeType="afterGroup">
                            <p:stCondLst>
                              <p:cond delay="0"/>
                            </p:stCondLst>
                            <p:childTnLst>
                              <p:par>
                                <p:cTn id="31" presetID="8" presetClass="entr" presetSubtype="16" fill="hold" grpId="0" nodeType="clickEffect">
                                  <p:stCondLst>
                                    <p:cond delay="0"/>
                                  </p:stCondLst>
                                  <p:childTnLst>
                                    <p:set>
                                      <p:cBhvr>
                                        <p:cTn id="32" dur="1" fill="hold">
                                          <p:stCondLst>
                                            <p:cond delay="0"/>
                                          </p:stCondLst>
                                        </p:cTn>
                                        <p:tgtEl>
                                          <p:spTgt spid="37"/>
                                        </p:tgtEl>
                                        <p:attrNameLst>
                                          <p:attrName>style.visibility</p:attrName>
                                        </p:attrNameLst>
                                      </p:cBhvr>
                                      <p:to>
                                        <p:strVal val="visible"/>
                                      </p:to>
                                    </p:set>
                                    <p:animEffect transition="in" filter="diamond(in)">
                                      <p:cBhvr>
                                        <p:cTn id="33" dur="20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8" grpId="0"/>
      <p:bldP spid="6" grpId="0"/>
      <p:bldP spid="37"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4"/>
          <a:stretch>
            <a:fillRect/>
          </a:stretch>
        </a:blipFill>
        <a:effectLst/>
      </p:bgPr>
    </p:bg>
    <p:spTree>
      <p:nvGrpSpPr>
        <p:cNvPr id="1" name=""/>
        <p:cNvGrpSpPr/>
        <p:nvPr/>
      </p:nvGrpSpPr>
      <p:grpSpPr>
        <a:xfrm>
          <a:off x="0" y="0"/>
          <a:ext cx="0" cy="0"/>
        </a:xfrm>
      </p:grpSpPr>
      <p:sp>
        <p:nvSpPr>
          <p:cNvPr id="30" name="任意多边形 29"/>
          <p:cNvSpPr/>
          <p:nvPr/>
        </p:nvSpPr>
        <p:spPr>
          <a:xfrm>
            <a:off x="0" y="768350"/>
            <a:ext cx="3065145" cy="76200"/>
          </a:xfrm>
          <a:custGeom>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 name="组合 6"/>
          <p:cNvGrpSpPr/>
          <p:nvPr/>
        </p:nvGrpSpPr>
        <p:grpSpPr>
          <a:xfrm>
            <a:off x="623570" y="1130848"/>
            <a:ext cx="635000" cy="829945"/>
            <a:chOff x="5545407" y="1335622"/>
            <a:chExt cx="865595" cy="1083652"/>
          </a:xfrm>
        </p:grpSpPr>
        <p:sp>
          <p:nvSpPr>
            <p:cNvPr id="2" name="矩形 1"/>
            <p:cNvSpPr/>
            <p:nvPr/>
          </p:nvSpPr>
          <p:spPr>
            <a:xfrm rot="2700000">
              <a:off x="5545407" y="1502388"/>
              <a:ext cx="865595" cy="865595"/>
            </a:xfrm>
            <a:prstGeom prst="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zh-CN" altLang="en-US"/>
            </a:p>
          </p:txBody>
        </p:sp>
        <p:sp>
          <p:nvSpPr>
            <p:cNvPr id="3" name="TextBox 2"/>
            <p:cNvSpPr txBox="1"/>
            <p:nvPr/>
          </p:nvSpPr>
          <p:spPr>
            <a:xfrm>
              <a:off x="5604268" y="1335622"/>
              <a:ext cx="409426" cy="1083652"/>
            </a:xfrm>
            <a:prstGeom prst="rect">
              <a:avLst/>
            </a:prstGeom>
            <a:noFill/>
          </p:spPr>
          <p:txBody>
            <a:bodyPr wrap="square" rtlCol="0">
              <a:spAutoFit/>
            </a:bodyPr>
            <a:lstStyle/>
            <a:p>
              <a:r>
                <a:rPr lang="en-US" sz="4800" b="1" smtClean="0">
                  <a:ln w="18415" cmpd="sng">
                    <a:solidFill>
                      <a:srgbClr val="FFFFFF"/>
                    </a:solidFill>
                    <a:prstDash val="solid"/>
                  </a:ln>
                  <a:solidFill>
                    <a:srgbClr val="FFFFFF"/>
                  </a:solidFill>
                  <a:effectLst>
                    <a:outerShdw blurRad="63500" dir="3600000" algn="tl" rotWithShape="0">
                      <a:srgbClr val="000000">
                        <a:alpha val="70000"/>
                      </a:srgbClr>
                    </a:outerShdw>
                  </a:effectLst>
                </a:rPr>
                <a:t>7</a:t>
              </a:r>
              <a:endParaRPr lang="en-US" sz="4800" b="1">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pSp>
      <p:sp>
        <p:nvSpPr>
          <p:cNvPr id="9" name="TextBox 8"/>
          <p:cNvSpPr txBox="1"/>
          <p:nvPr/>
        </p:nvSpPr>
        <p:spPr>
          <a:xfrm>
            <a:off x="1597660" y="4266565"/>
            <a:ext cx="1466215" cy="1938020"/>
          </a:xfrm>
          <a:prstGeom prst="rect">
            <a:avLst/>
          </a:prstGeom>
          <a:noFill/>
          <a:ln w="28575" cmpd="sng">
            <a:solidFill>
              <a:schemeClr val="accent2"/>
            </a:solidFill>
            <a:prstDash val="sysDot"/>
          </a:ln>
        </p:spPr>
        <p:txBody>
          <a:bodyPr wrap="square" rtlCol="0">
            <a:spAutoFit/>
          </a:bodyPr>
          <a:lstStyle/>
          <a:p>
            <a:pPr indent="457200" algn="just" fontAlgn="auto">
              <a:lnSpc>
                <a:spcPct val="150000"/>
              </a:lnSpc>
            </a:pPr>
            <a:r>
              <a:rPr lang="zh-CN" altLang="en-US" sz="2000" smtClean="0">
                <a:solidFill>
                  <a:srgbClr val="FF0000"/>
                </a:solidFill>
                <a:latin typeface="方正粗黑宋简体" panose="02000000000000000000" charset="-122"/>
                <a:ea typeface="方正粗黑宋简体" panose="02000000000000000000" charset="-122"/>
              </a:rPr>
              <a:t>实施生活垃圾分类制度有什么意义?</a:t>
            </a:r>
            <a:endParaRPr lang="zh-CN" altLang="en-US" sz="2000" smtClean="0">
              <a:solidFill>
                <a:srgbClr val="FF0000"/>
              </a:solidFill>
              <a:latin typeface="方正粗黑宋简体" panose="02000000000000000000" charset="-122"/>
              <a:ea typeface="方正粗黑宋简体" panose="02000000000000000000" charset="-122"/>
            </a:endParaRPr>
          </a:p>
        </p:txBody>
      </p:sp>
      <p:sp>
        <p:nvSpPr>
          <p:cNvPr id="37" name="TextBox 36"/>
          <p:cNvSpPr txBox="1"/>
          <p:nvPr/>
        </p:nvSpPr>
        <p:spPr>
          <a:xfrm>
            <a:off x="3597910" y="844550"/>
            <a:ext cx="8594090" cy="2676525"/>
          </a:xfrm>
          <a:prstGeom prst="rect">
            <a:avLst/>
          </a:prstGeom>
          <a:noFill/>
          <a:ln w="28575" cmpd="sng">
            <a:solidFill>
              <a:schemeClr val="accent2"/>
            </a:solidFill>
            <a:prstDash val="sysDot"/>
          </a:ln>
        </p:spPr>
        <p:txBody>
          <a:bodyPr wrap="square" rtlCol="0">
            <a:spAutoFit/>
          </a:bodyPr>
          <a:lstStyle/>
          <a:p>
            <a:pPr lvl="0" indent="457200" algn="just" fontAlgn="auto">
              <a:lnSpc>
                <a:spcPct val="140000"/>
              </a:lnSpc>
              <a:buClrTx/>
              <a:buSzTx/>
              <a:buFontTx/>
            </a:pPr>
            <a:r>
              <a:rPr sz="2000" smtClean="0">
                <a:latin typeface="方正粗黑宋简体" panose="02000000000000000000" charset="-122"/>
                <a:ea typeface="方正粗黑宋简体" panose="02000000000000000000" charset="-122"/>
                <a:sym typeface="+mn-ea"/>
              </a:rPr>
              <a:t>(1)树立绿色低碳生活理念，养成物尽其用、减少废弃物的文明行为。</a:t>
            </a:r>
            <a:endParaRPr sz="2000" smtClean="0">
              <a:latin typeface="方正粗黑宋简体" panose="02000000000000000000" charset="-122"/>
              <a:ea typeface="方正粗黑宋简体" panose="02000000000000000000" charset="-122"/>
              <a:sym typeface="+mn-ea"/>
            </a:endParaRPr>
          </a:p>
          <a:p>
            <a:pPr lvl="0" indent="457200" algn="just" fontAlgn="auto">
              <a:lnSpc>
                <a:spcPct val="140000"/>
              </a:lnSpc>
              <a:buClrTx/>
              <a:buSzTx/>
              <a:buFontTx/>
            </a:pPr>
            <a:r>
              <a:rPr sz="2000" smtClean="0">
                <a:latin typeface="方正粗黑宋简体" panose="02000000000000000000" charset="-122"/>
                <a:ea typeface="方正粗黑宋简体" panose="02000000000000000000" charset="-122"/>
                <a:sym typeface="+mn-ea"/>
              </a:rPr>
              <a:t>(2)拒绝购买过度包装产品，选购无包装、简易包装、大容量包装产品。</a:t>
            </a:r>
            <a:endParaRPr sz="2000" smtClean="0">
              <a:latin typeface="方正粗黑宋简体" panose="02000000000000000000" charset="-122"/>
              <a:ea typeface="方正粗黑宋简体" panose="02000000000000000000" charset="-122"/>
              <a:sym typeface="+mn-ea"/>
            </a:endParaRPr>
          </a:p>
          <a:p>
            <a:pPr lvl="0" indent="457200" algn="just" fontAlgn="auto">
              <a:lnSpc>
                <a:spcPct val="140000"/>
              </a:lnSpc>
              <a:buClrTx/>
              <a:buSzTx/>
              <a:buFontTx/>
            </a:pPr>
            <a:r>
              <a:rPr sz="2000" smtClean="0">
                <a:latin typeface="方正粗黑宋简体" panose="02000000000000000000" charset="-122"/>
                <a:ea typeface="方正粗黑宋简体" panose="02000000000000000000" charset="-122"/>
                <a:sym typeface="+mn-ea"/>
              </a:rPr>
              <a:t>(3)少用或不用一-次性产品，选购和使用可再生材料制品。</a:t>
            </a:r>
            <a:endParaRPr sz="2000" smtClean="0">
              <a:latin typeface="方正粗黑宋简体" panose="02000000000000000000" charset="-122"/>
              <a:ea typeface="方正粗黑宋简体" panose="02000000000000000000" charset="-122"/>
              <a:sym typeface="+mn-ea"/>
            </a:endParaRPr>
          </a:p>
          <a:p>
            <a:pPr lvl="0" indent="457200" algn="just" fontAlgn="auto">
              <a:lnSpc>
                <a:spcPct val="140000"/>
              </a:lnSpc>
              <a:buClrTx/>
              <a:buSzTx/>
              <a:buFontTx/>
            </a:pPr>
            <a:r>
              <a:rPr sz="2000" smtClean="0">
                <a:latin typeface="方正粗黑宋简体" panose="02000000000000000000" charset="-122"/>
                <a:ea typeface="方正粗黑宋简体" panose="02000000000000000000" charset="-122"/>
                <a:sym typeface="+mn-ea"/>
              </a:rPr>
              <a:t>(4)节约粮食,减少浪费,适量点餐，践行“光盘行动”。</a:t>
            </a:r>
            <a:endParaRPr sz="2000" smtClean="0">
              <a:latin typeface="方正粗黑宋简体" panose="02000000000000000000" charset="-122"/>
              <a:ea typeface="方正粗黑宋简体" panose="02000000000000000000" charset="-122"/>
              <a:sym typeface="+mn-ea"/>
            </a:endParaRPr>
          </a:p>
          <a:p>
            <a:pPr lvl="0" indent="457200" algn="just" fontAlgn="auto">
              <a:lnSpc>
                <a:spcPct val="140000"/>
              </a:lnSpc>
              <a:buClrTx/>
              <a:buSzTx/>
              <a:buFontTx/>
            </a:pPr>
            <a:r>
              <a:rPr sz="2000" smtClean="0">
                <a:latin typeface="方正粗黑宋简体" panose="02000000000000000000" charset="-122"/>
                <a:ea typeface="方正粗黑宋简体" panose="02000000000000000000" charset="-122"/>
                <a:sym typeface="+mn-ea"/>
              </a:rPr>
              <a:t>(5)绿色出行,尽量搭乘公共交通工具，减少私家车出行，多骑自行车或步行等。</a:t>
            </a:r>
            <a:endParaRPr sz="2000" smtClean="0">
              <a:latin typeface="方正粗黑宋简体" panose="02000000000000000000" charset="-122"/>
              <a:ea typeface="方正粗黑宋简体" panose="02000000000000000000" charset="-122"/>
              <a:sym typeface="+mn-ea"/>
            </a:endParaRPr>
          </a:p>
        </p:txBody>
      </p:sp>
      <p:sp>
        <p:nvSpPr>
          <p:cNvPr id="6" name="任意多边形 5"/>
          <p:cNvSpPr/>
          <p:nvPr/>
        </p:nvSpPr>
        <p:spPr>
          <a:xfrm rot="10800000">
            <a:off x="4030980" y="768350"/>
            <a:ext cx="8161020" cy="76200"/>
          </a:xfrm>
          <a:custGeom>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28"/>
          <p:cNvSpPr txBox="1"/>
          <p:nvPr/>
        </p:nvSpPr>
        <p:spPr>
          <a:xfrm>
            <a:off x="9128125" y="123190"/>
            <a:ext cx="2355215" cy="645160"/>
          </a:xfrm>
          <a:prstGeom prst="rect">
            <a:avLst/>
          </a:prstGeom>
          <a:noFill/>
        </p:spPr>
        <p:txBody>
          <a:bodyPr wrap="square" rtlCol="0">
            <a:spAutoFit/>
          </a:bodyPr>
          <a:lstStyle/>
          <a:p>
            <a:r>
              <a:rPr lang="zh-CN" altLang="en-US" sz="3600">
                <a:latin typeface="方正粗黑宋简体" panose="02000000000000000000" charset="-122"/>
                <a:ea typeface="方正粗黑宋简体" panose="02000000000000000000" charset="-122"/>
              </a:rPr>
              <a:t>要点链接</a:t>
            </a:r>
            <a:endParaRPr lang="zh-CN" altLang="en-US" sz="3600">
              <a:latin typeface="方正粗黑宋简体" panose="02000000000000000000" charset="-122"/>
              <a:ea typeface="方正粗黑宋简体" panose="02000000000000000000" charset="-122"/>
            </a:endParaRPr>
          </a:p>
        </p:txBody>
      </p:sp>
      <p:grpSp>
        <p:nvGrpSpPr>
          <p:cNvPr id="10" name="组合 9"/>
          <p:cNvGrpSpPr/>
          <p:nvPr/>
        </p:nvGrpSpPr>
        <p:grpSpPr>
          <a:xfrm rot="1560000">
            <a:off x="0" y="3397885"/>
            <a:ext cx="1169670" cy="787400"/>
            <a:chOff x="3346092" y="276819"/>
            <a:chExt cx="4201768" cy="5854396"/>
          </a:xfrm>
          <a:effectLst>
            <a:outerShdw blurRad="76200" dir="18900000" sy="23000" kx="-1200000" algn="bl" rotWithShape="0">
              <a:prstClr val="black">
                <a:alpha val="20000"/>
              </a:prstClr>
            </a:outerShdw>
          </a:effectLst>
        </p:grpSpPr>
        <p:pic>
          <p:nvPicPr>
            <p:cNvPr id="11" name="图片 10"/>
            <p:cNvPicPr>
              <a:picLocks noChangeAspect="1"/>
            </p:cNvPicPr>
            <p:nvPr/>
          </p:nvPicPr>
          <p:blipFill>
            <a:blip r:embed="rId3">
              <a:grayscl/>
              <a:extLst>
                <a:ext uri="{28A0092B-C50C-407E-A947-70E740481C1C}">
                  <a14:useLocalDpi xmlns:a14="http://schemas.microsoft.com/office/drawing/2010/main" val="0"/>
                </a:ext>
              </a:extLst>
            </a:blip>
            <a:stretch>
              <a:fillRect/>
            </a:stretch>
          </p:blipFill>
          <p:spPr>
            <a:xfrm>
              <a:off x="3346092" y="276819"/>
              <a:ext cx="4201768" cy="4737057"/>
            </a:xfrm>
            <a:prstGeom prst="rect">
              <a:avLst/>
            </a:prstGeom>
            <a:noFill/>
            <a:ln>
              <a:noFill/>
            </a:ln>
          </p:spPr>
        </p:pic>
        <p:sp>
          <p:nvSpPr>
            <p:cNvPr id="12" name="椭圆 11"/>
            <p:cNvSpPr/>
            <p:nvPr/>
          </p:nvSpPr>
          <p:spPr>
            <a:xfrm>
              <a:off x="4834851" y="5295461"/>
              <a:ext cx="835755" cy="835754"/>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 name="组合 3"/>
          <p:cNvGrpSpPr/>
          <p:nvPr/>
        </p:nvGrpSpPr>
        <p:grpSpPr>
          <a:xfrm>
            <a:off x="623570" y="5234218"/>
            <a:ext cx="635000" cy="829945"/>
            <a:chOff x="5545407" y="1335622"/>
            <a:chExt cx="865595" cy="1083652"/>
          </a:xfrm>
        </p:grpSpPr>
        <p:sp>
          <p:nvSpPr>
            <p:cNvPr id="5" name="矩形 4"/>
            <p:cNvSpPr/>
            <p:nvPr/>
          </p:nvSpPr>
          <p:spPr>
            <a:xfrm rot="2700000">
              <a:off x="5545407" y="1502388"/>
              <a:ext cx="865595" cy="865595"/>
            </a:xfrm>
            <a:prstGeom prst="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zh-CN" altLang="en-US"/>
            </a:p>
          </p:txBody>
        </p:sp>
        <p:sp>
          <p:nvSpPr>
            <p:cNvPr id="13" name="TextBox 2"/>
            <p:cNvSpPr txBox="1"/>
            <p:nvPr/>
          </p:nvSpPr>
          <p:spPr>
            <a:xfrm>
              <a:off x="5604268" y="1335622"/>
              <a:ext cx="409426" cy="1083652"/>
            </a:xfrm>
            <a:prstGeom prst="rect">
              <a:avLst/>
            </a:prstGeom>
            <a:noFill/>
          </p:spPr>
          <p:txBody>
            <a:bodyPr wrap="square" rtlCol="0">
              <a:spAutoFit/>
            </a:bodyPr>
            <a:lstStyle/>
            <a:p>
              <a:r>
                <a:rPr lang="en-US" sz="4800" b="1">
                  <a:ln w="18415" cmpd="sng">
                    <a:solidFill>
                      <a:srgbClr val="FFFFFF"/>
                    </a:solidFill>
                    <a:prstDash val="solid"/>
                  </a:ln>
                  <a:solidFill>
                    <a:srgbClr val="FFFFFF"/>
                  </a:solidFill>
                  <a:effectLst>
                    <a:outerShdw blurRad="63500" dir="3600000" algn="tl" rotWithShape="0">
                      <a:srgbClr val="000000">
                        <a:alpha val="70000"/>
                      </a:srgbClr>
                    </a:outerShdw>
                  </a:effectLst>
                </a:rPr>
                <a:t>8</a:t>
              </a:r>
              <a:endParaRPr lang="en-US" sz="4800" b="1">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pSp>
      <p:sp>
        <p:nvSpPr>
          <p:cNvPr id="14" name="TextBox 8"/>
          <p:cNvSpPr txBox="1"/>
          <p:nvPr/>
        </p:nvSpPr>
        <p:spPr>
          <a:xfrm>
            <a:off x="1597660" y="844550"/>
            <a:ext cx="1466850" cy="2707005"/>
          </a:xfrm>
          <a:prstGeom prst="rect">
            <a:avLst/>
          </a:prstGeom>
          <a:noFill/>
          <a:ln w="28575" cmpd="sng">
            <a:solidFill>
              <a:schemeClr val="accent2"/>
            </a:solidFill>
            <a:prstDash val="sysDot"/>
          </a:ln>
        </p:spPr>
        <p:txBody>
          <a:bodyPr wrap="square" rtlCol="0">
            <a:spAutoFit/>
          </a:bodyPr>
          <a:lstStyle/>
          <a:p>
            <a:pPr indent="457200" algn="ctr" fontAlgn="auto">
              <a:lnSpc>
                <a:spcPct val="170000"/>
              </a:lnSpc>
            </a:pPr>
            <a:r>
              <a:rPr lang="zh-CN" altLang="en-US" sz="2000" smtClean="0">
                <a:solidFill>
                  <a:srgbClr val="FF0000"/>
                </a:solidFill>
                <a:latin typeface="方正粗黑宋简体" panose="02000000000000000000" charset="-122"/>
                <a:ea typeface="方正粗黑宋简体" panose="02000000000000000000" charset="-122"/>
              </a:rPr>
              <a:t>坚持绿色发展，建设美丽中国，我们青少年应该怎么做?</a:t>
            </a:r>
            <a:endParaRPr lang="zh-CN" altLang="en-US" sz="2000" smtClean="0">
              <a:solidFill>
                <a:srgbClr val="FF0000"/>
              </a:solidFill>
              <a:latin typeface="方正粗黑宋简体" panose="02000000000000000000" charset="-122"/>
              <a:ea typeface="方正粗黑宋简体" panose="02000000000000000000" charset="-122"/>
            </a:endParaRPr>
          </a:p>
        </p:txBody>
      </p:sp>
      <p:sp>
        <p:nvSpPr>
          <p:cNvPr id="15" name="TextBox 36"/>
          <p:cNvSpPr txBox="1"/>
          <p:nvPr/>
        </p:nvSpPr>
        <p:spPr>
          <a:xfrm>
            <a:off x="3598545" y="4173220"/>
            <a:ext cx="8593455" cy="2399665"/>
          </a:xfrm>
          <a:prstGeom prst="rect">
            <a:avLst/>
          </a:prstGeom>
          <a:noFill/>
          <a:ln w="28575" cmpd="sng">
            <a:solidFill>
              <a:schemeClr val="accent2"/>
            </a:solidFill>
            <a:prstDash val="sysDash"/>
          </a:ln>
        </p:spPr>
        <p:txBody>
          <a:bodyPr wrap="square" rtlCol="0">
            <a:spAutoFit/>
          </a:bodyPr>
          <a:lstStyle/>
          <a:p>
            <a:pPr lvl="0" indent="457200" algn="just" fontAlgn="auto">
              <a:lnSpc>
                <a:spcPct val="150000"/>
              </a:lnSpc>
              <a:buClrTx/>
              <a:buSzTx/>
              <a:buFontTx/>
            </a:pPr>
            <a:r>
              <a:rPr sz="2000" smtClean="0">
                <a:latin typeface="方正粗黑宋简体" panose="02000000000000000000" charset="-122"/>
                <a:ea typeface="方正粗黑宋简体" panose="02000000000000000000" charset="-122"/>
                <a:sym typeface="+mn-ea"/>
              </a:rPr>
              <a:t>(1)有利于资源的回收再利用，提高资源利用事，建设资源节约型社会。</a:t>
            </a:r>
            <a:endParaRPr sz="2000" smtClean="0">
              <a:latin typeface="方正粗黑宋简体" panose="02000000000000000000" charset="-122"/>
              <a:ea typeface="方正粗黑宋简体" panose="02000000000000000000" charset="-122"/>
              <a:sym typeface="+mn-ea"/>
            </a:endParaRPr>
          </a:p>
          <a:p>
            <a:pPr lvl="0" indent="457200" algn="just" fontAlgn="auto">
              <a:lnSpc>
                <a:spcPct val="150000"/>
              </a:lnSpc>
              <a:buClrTx/>
              <a:buSzTx/>
              <a:buFontTx/>
            </a:pPr>
            <a:r>
              <a:rPr sz="2000" smtClean="0">
                <a:latin typeface="方正粗黑宋简体" panose="02000000000000000000" charset="-122"/>
                <a:ea typeface="方正粗黑宋简体" panose="02000000000000000000" charset="-122"/>
                <a:sym typeface="+mn-ea"/>
              </a:rPr>
              <a:t>(2)有利于改善我们的生活环境，建设环境友好型社会。</a:t>
            </a:r>
            <a:endParaRPr sz="2000" smtClean="0">
              <a:latin typeface="方正粗黑宋简体" panose="02000000000000000000" charset="-122"/>
              <a:ea typeface="方正粗黑宋简体" panose="02000000000000000000" charset="-122"/>
              <a:sym typeface="+mn-ea"/>
            </a:endParaRPr>
          </a:p>
          <a:p>
            <a:pPr lvl="0" indent="457200" algn="just" fontAlgn="auto">
              <a:lnSpc>
                <a:spcPct val="150000"/>
              </a:lnSpc>
              <a:buClrTx/>
              <a:buSzTx/>
              <a:buFontTx/>
            </a:pPr>
            <a:r>
              <a:rPr sz="2000" smtClean="0">
                <a:latin typeface="方正粗黑宋简体" panose="02000000000000000000" charset="-122"/>
                <a:ea typeface="方正粗黑宋简体" panose="02000000000000000000" charset="-122"/>
                <a:sym typeface="+mn-ea"/>
              </a:rPr>
              <a:t>(3)有利于落实科学发展观，促进资源与环境的协调发展，助力可持续发展。</a:t>
            </a:r>
            <a:endParaRPr sz="2000" smtClean="0">
              <a:latin typeface="方正粗黑宋简体" panose="02000000000000000000" charset="-122"/>
              <a:ea typeface="方正粗黑宋简体" panose="02000000000000000000" charset="-122"/>
              <a:sym typeface="+mn-ea"/>
            </a:endParaRPr>
          </a:p>
          <a:p>
            <a:pPr lvl="0" indent="457200" algn="just" fontAlgn="auto">
              <a:lnSpc>
                <a:spcPct val="150000"/>
              </a:lnSpc>
              <a:buClrTx/>
              <a:buSzTx/>
              <a:buFontTx/>
            </a:pPr>
            <a:r>
              <a:rPr sz="2000" smtClean="0">
                <a:latin typeface="方正粗黑宋简体" panose="02000000000000000000" charset="-122"/>
                <a:ea typeface="方正粗黑宋简体" panose="02000000000000000000" charset="-122"/>
                <a:sym typeface="+mn-ea"/>
              </a:rPr>
              <a:t>(4)有利于落实节约资源和保护环境的基本国策，推动生态文明建设。</a:t>
            </a:r>
            <a:endParaRPr sz="2000" smtClean="0">
              <a:latin typeface="方正粗黑宋简体" panose="02000000000000000000" charset="-122"/>
              <a:ea typeface="方正粗黑宋简体" panose="02000000000000000000" charset="-122"/>
              <a:sym typeface="+mn-ea"/>
            </a:endParaRPr>
          </a:p>
        </p:txBody>
      </p:sp>
      <p:cxnSp>
        <p:nvCxnSpPr>
          <p:cNvPr id="16" name="肘形连接符 15"/>
          <p:cNvCxnSpPr>
            <a:endCxn id="15" idx="1"/>
          </p:cNvCxnSpPr>
          <p:nvPr/>
        </p:nvCxnSpPr>
        <p:spPr>
          <a:xfrm>
            <a:off x="3065780" y="4961255"/>
            <a:ext cx="532765" cy="412115"/>
          </a:xfrm>
          <a:prstGeom prst="bentConnector3">
            <a:avLst>
              <a:gd name="adj1" fmla="val 50060"/>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肘形连接符 16"/>
          <p:cNvCxnSpPr/>
          <p:nvPr/>
        </p:nvCxnSpPr>
        <p:spPr>
          <a:xfrm>
            <a:off x="3065145" y="2190115"/>
            <a:ext cx="533400" cy="419735"/>
          </a:xfrm>
          <a:prstGeom prst="bentConnector3">
            <a:avLst>
              <a:gd name="adj1" fmla="val 50119"/>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8" name="TextBox 28"/>
          <p:cNvSpPr txBox="1"/>
          <p:nvPr/>
        </p:nvSpPr>
        <p:spPr>
          <a:xfrm>
            <a:off x="796925" y="123190"/>
            <a:ext cx="2163445" cy="645160"/>
          </a:xfrm>
          <a:prstGeom prst="rect">
            <a:avLst/>
          </a:prstGeom>
          <a:noFill/>
        </p:spPr>
        <p:txBody>
          <a:bodyPr wrap="square" rtlCol="0">
            <a:spAutoFit/>
          </a:bodyPr>
          <a:lstStyle/>
          <a:p>
            <a:r>
              <a:rPr lang="zh-CN" altLang="en-US" sz="3600">
                <a:latin typeface="方正粗黑宋简体" panose="02000000000000000000" charset="-122"/>
                <a:ea typeface="方正粗黑宋简体" panose="02000000000000000000" charset="-122"/>
              </a:rPr>
              <a:t>热点命题</a:t>
            </a:r>
            <a:endParaRPr lang="zh-CN" altLang="en-US" sz="3600">
              <a:latin typeface="方正粗黑宋简体" panose="02000000000000000000" charset="-122"/>
              <a:ea typeface="方正粗黑宋简体" panose="02000000000000000000" charset="-122"/>
            </a:endParaRPr>
          </a:p>
        </p:txBody>
      </p:sp>
    </p:spTree>
  </p:cSld>
  <p:clrMapOvr>
    <a:masterClrMapping/>
  </p:clrMapOvr>
  <p:transition spd="slow">
    <p:push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2" presetClass="entr" presetSubtype="4"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afterGroup">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9" fill="hold" nodeType="clickPar">
                      <p:stCondLst>
                        <p:cond delay="indefinite"/>
                      </p:stCondLst>
                      <p:childTnLst>
                        <p:par>
                          <p:cTn id="30" fill="hold" nodeType="afterGroup">
                            <p:stCondLst>
                              <p:cond delay="0"/>
                            </p:stCondLst>
                            <p:childTnLst>
                              <p:par>
                                <p:cTn id="31" presetID="2" presetClass="entr" presetSubtype="4" fill="hold" nodeType="click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500" fill="hold"/>
                                        <p:tgtEl>
                                          <p:spTgt spid="17"/>
                                        </p:tgtEl>
                                        <p:attrNameLst>
                                          <p:attrName>ppt_x</p:attrName>
                                        </p:attrNameLst>
                                      </p:cBhvr>
                                      <p:tavLst>
                                        <p:tav tm="0">
                                          <p:val>
                                            <p:strVal val="#ppt_x"/>
                                          </p:val>
                                        </p:tav>
                                        <p:tav tm="100000">
                                          <p:val>
                                            <p:strVal val="#ppt_x"/>
                                          </p:val>
                                        </p:tav>
                                      </p:tavLst>
                                    </p:anim>
                                    <p:anim calcmode="lin" valueType="num">
                                      <p:cBhvr additive="base">
                                        <p:cTn id="34" dur="500" fill="hold"/>
                                        <p:tgtEl>
                                          <p:spTgt spid="17"/>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37"/>
                                        </p:tgtEl>
                                        <p:attrNameLst>
                                          <p:attrName>style.visibility</p:attrName>
                                        </p:attrNameLst>
                                      </p:cBhvr>
                                      <p:to>
                                        <p:strVal val="visible"/>
                                      </p:to>
                                    </p:set>
                                    <p:anim calcmode="lin" valueType="num">
                                      <p:cBhvr additive="base">
                                        <p:cTn id="37" dur="500" fill="hold"/>
                                        <p:tgtEl>
                                          <p:spTgt spid="37"/>
                                        </p:tgtEl>
                                        <p:attrNameLst>
                                          <p:attrName>ppt_x</p:attrName>
                                        </p:attrNameLst>
                                      </p:cBhvr>
                                      <p:tavLst>
                                        <p:tav tm="0">
                                          <p:val>
                                            <p:strVal val="#ppt_x"/>
                                          </p:val>
                                        </p:tav>
                                        <p:tav tm="100000">
                                          <p:val>
                                            <p:strVal val="#ppt_x"/>
                                          </p:val>
                                        </p:tav>
                                      </p:tavLst>
                                    </p:anim>
                                    <p:anim calcmode="lin" valueType="num">
                                      <p:cBhvr additive="base">
                                        <p:cTn id="38"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2" presetClass="entr" presetSubtype="4" fill="hold" nodeType="click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additive="base">
                                        <p:cTn id="43" dur="500" fill="hold"/>
                                        <p:tgtEl>
                                          <p:spTgt spid="4"/>
                                        </p:tgtEl>
                                        <p:attrNameLst>
                                          <p:attrName>ppt_x</p:attrName>
                                        </p:attrNameLst>
                                      </p:cBhvr>
                                      <p:tavLst>
                                        <p:tav tm="0">
                                          <p:val>
                                            <p:strVal val="#ppt_x"/>
                                          </p:val>
                                        </p:tav>
                                        <p:tav tm="100000">
                                          <p:val>
                                            <p:strVal val="#ppt_x"/>
                                          </p:val>
                                        </p:tav>
                                      </p:tavLst>
                                    </p:anim>
                                    <p:anim calcmode="lin" valueType="num">
                                      <p:cBhvr additive="base">
                                        <p:cTn id="4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afterGroup">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500" fill="hold"/>
                                        <p:tgtEl>
                                          <p:spTgt spid="9"/>
                                        </p:tgtEl>
                                        <p:attrNameLst>
                                          <p:attrName>ppt_x</p:attrName>
                                        </p:attrNameLst>
                                      </p:cBhvr>
                                      <p:tavLst>
                                        <p:tav tm="0">
                                          <p:val>
                                            <p:strVal val="#ppt_x"/>
                                          </p:val>
                                        </p:tav>
                                        <p:tav tm="100000">
                                          <p:val>
                                            <p:strVal val="#ppt_x"/>
                                          </p:val>
                                        </p:tav>
                                      </p:tavLst>
                                    </p:anim>
                                    <p:anim calcmode="lin" valueType="num">
                                      <p:cBhvr additive="base">
                                        <p:cTn id="5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afterGroup">
                            <p:stCondLst>
                              <p:cond delay="0"/>
                            </p:stCondLst>
                            <p:childTnLst>
                              <p:par>
                                <p:cTn id="53" presetID="2" presetClass="entr" presetSubtype="4" fill="hold" nodeType="clickEffect">
                                  <p:stCondLst>
                                    <p:cond delay="0"/>
                                  </p:stCondLst>
                                  <p:childTnLst>
                                    <p:set>
                                      <p:cBhvr>
                                        <p:cTn id="54" dur="1" fill="hold">
                                          <p:stCondLst>
                                            <p:cond delay="0"/>
                                          </p:stCondLst>
                                        </p:cTn>
                                        <p:tgtEl>
                                          <p:spTgt spid="16"/>
                                        </p:tgtEl>
                                        <p:attrNameLst>
                                          <p:attrName>style.visibility</p:attrName>
                                        </p:attrNameLst>
                                      </p:cBhvr>
                                      <p:to>
                                        <p:strVal val="visible"/>
                                      </p:to>
                                    </p:set>
                                    <p:anim calcmode="lin" valueType="num">
                                      <p:cBhvr additive="base">
                                        <p:cTn id="55" dur="500" fill="hold"/>
                                        <p:tgtEl>
                                          <p:spTgt spid="16"/>
                                        </p:tgtEl>
                                        <p:attrNameLst>
                                          <p:attrName>ppt_x</p:attrName>
                                        </p:attrNameLst>
                                      </p:cBhvr>
                                      <p:tavLst>
                                        <p:tav tm="0">
                                          <p:val>
                                            <p:strVal val="#ppt_x"/>
                                          </p:val>
                                        </p:tav>
                                        <p:tav tm="100000">
                                          <p:val>
                                            <p:strVal val="#ppt_x"/>
                                          </p:val>
                                        </p:tav>
                                      </p:tavLst>
                                    </p:anim>
                                    <p:anim calcmode="lin" valueType="num">
                                      <p:cBhvr additive="base">
                                        <p:cTn id="5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57" fill="hold" nodeType="clickPar">
                      <p:stCondLst>
                        <p:cond delay="indefinite"/>
                      </p:stCondLst>
                      <p:childTnLst>
                        <p:par>
                          <p:cTn id="58" fill="hold" nodeType="afterGroup">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5"/>
                                        </p:tgtEl>
                                        <p:attrNameLst>
                                          <p:attrName>style.visibility</p:attrName>
                                        </p:attrNameLst>
                                      </p:cBhvr>
                                      <p:to>
                                        <p:strVal val="visible"/>
                                      </p:to>
                                    </p:set>
                                    <p:anim calcmode="lin" valueType="num">
                                      <p:cBhvr additive="base">
                                        <p:cTn id="61" dur="500" fill="hold"/>
                                        <p:tgtEl>
                                          <p:spTgt spid="15"/>
                                        </p:tgtEl>
                                        <p:attrNameLst>
                                          <p:attrName>ppt_x</p:attrName>
                                        </p:attrNameLst>
                                      </p:cBhvr>
                                      <p:tavLst>
                                        <p:tav tm="0">
                                          <p:val>
                                            <p:strVal val="#ppt_x"/>
                                          </p:val>
                                        </p:tav>
                                        <p:tav tm="100000">
                                          <p:val>
                                            <p:strVal val="#ppt_x"/>
                                          </p:val>
                                        </p:tav>
                                      </p:tavLst>
                                    </p:anim>
                                    <p:anim calcmode="lin" valueType="num">
                                      <p:cBhvr additive="base">
                                        <p:cTn id="6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8" grpId="0"/>
      <p:bldP spid="6" grpId="0"/>
      <p:bldP spid="37" grpId="0"/>
      <p:bldP spid="9" grpId="0"/>
      <p:bldP spid="15"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4"/>
          <a:stretch>
            <a:fillRect/>
          </a:stretch>
        </a:blipFill>
        <a:effectLst/>
      </p:bgPr>
    </p:bg>
    <p:spTree>
      <p:nvGrpSpPr>
        <p:cNvPr id="1" name=""/>
        <p:cNvGrpSpPr/>
        <p:nvPr/>
      </p:nvGrpSpPr>
      <p:grpSpPr>
        <a:xfrm>
          <a:off x="0" y="0"/>
          <a:ext cx="0" cy="0"/>
        </a:xfrm>
      </p:grpSpPr>
      <p:sp>
        <p:nvSpPr>
          <p:cNvPr id="30" name="任意多边形 29"/>
          <p:cNvSpPr/>
          <p:nvPr/>
        </p:nvSpPr>
        <p:spPr>
          <a:xfrm>
            <a:off x="0" y="768350"/>
            <a:ext cx="2585085" cy="76200"/>
          </a:xfrm>
          <a:custGeom>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TextBox 8"/>
          <p:cNvSpPr txBox="1"/>
          <p:nvPr/>
        </p:nvSpPr>
        <p:spPr>
          <a:xfrm>
            <a:off x="1078865" y="4090670"/>
            <a:ext cx="1599565" cy="2194560"/>
          </a:xfrm>
          <a:prstGeom prst="rect">
            <a:avLst/>
          </a:prstGeom>
          <a:noFill/>
          <a:ln w="28575" cmpd="sng">
            <a:solidFill>
              <a:schemeClr val="accent2"/>
            </a:solidFill>
            <a:prstDash val="sysDot"/>
          </a:ln>
        </p:spPr>
        <p:txBody>
          <a:bodyPr wrap="square" rtlCol="0">
            <a:spAutoFit/>
          </a:bodyPr>
          <a:lstStyle/>
          <a:p>
            <a:pPr indent="457200" algn="ctr" fontAlgn="auto">
              <a:lnSpc>
                <a:spcPct val="190000"/>
              </a:lnSpc>
            </a:pPr>
            <a:r>
              <a:rPr lang="zh-CN" altLang="en-US" b="1" smtClean="0">
                <a:solidFill>
                  <a:srgbClr val="FF0000"/>
                </a:solidFill>
                <a:latin typeface="方正粗黑宋简体" panose="02000000000000000000" charset="-122"/>
                <a:ea typeface="方正粗黑宋简体" panose="02000000000000000000" charset="-122"/>
              </a:rPr>
              <a:t>国家实施“限塑令”的依据和目的分别是什么?</a:t>
            </a:r>
            <a:endParaRPr lang="zh-CN" altLang="en-US" b="1" smtClean="0">
              <a:solidFill>
                <a:srgbClr val="FF0000"/>
              </a:solidFill>
              <a:latin typeface="方正粗黑宋简体" panose="02000000000000000000" charset="-122"/>
              <a:ea typeface="方正粗黑宋简体" panose="02000000000000000000" charset="-122"/>
            </a:endParaRPr>
          </a:p>
        </p:txBody>
      </p:sp>
      <p:sp>
        <p:nvSpPr>
          <p:cNvPr id="37" name="TextBox 36"/>
          <p:cNvSpPr txBox="1"/>
          <p:nvPr/>
        </p:nvSpPr>
        <p:spPr>
          <a:xfrm>
            <a:off x="3082290" y="768350"/>
            <a:ext cx="9046845" cy="2001520"/>
          </a:xfrm>
          <a:prstGeom prst="rect">
            <a:avLst/>
          </a:prstGeom>
          <a:noFill/>
          <a:ln w="28575" cmpd="sng">
            <a:solidFill>
              <a:schemeClr val="accent2"/>
            </a:solidFill>
            <a:prstDash val="sysDot"/>
          </a:ln>
        </p:spPr>
        <p:txBody>
          <a:bodyPr wrap="square" rtlCol="0">
            <a:spAutoFit/>
          </a:bodyPr>
          <a:lstStyle/>
          <a:p>
            <a:pPr lvl="0" indent="457200" algn="just" fontAlgn="auto">
              <a:lnSpc>
                <a:spcPct val="230000"/>
              </a:lnSpc>
              <a:buClrTx/>
              <a:buSzTx/>
              <a:buFontTx/>
            </a:pPr>
            <a:r>
              <a:rPr lang="zh-CN" altLang="en-US" smtClean="0">
                <a:latin typeface="方正粗黑宋简体" panose="02000000000000000000" charset="-122"/>
                <a:ea typeface="方正粗黑宋简体" panose="02000000000000000000" charset="-122"/>
                <a:sym typeface="+mn-ea"/>
              </a:rPr>
              <a:t>(1)从点滴小事做起，主动对垃圾进行分类，养成分类垃圾的良好习惯。</a:t>
            </a:r>
            <a:endParaRPr lang="zh-CN" altLang="en-US" smtClean="0">
              <a:latin typeface="方正粗黑宋简体" panose="02000000000000000000" charset="-122"/>
              <a:ea typeface="方正粗黑宋简体" panose="02000000000000000000" charset="-122"/>
              <a:sym typeface="+mn-ea"/>
            </a:endParaRPr>
          </a:p>
          <a:p>
            <a:pPr lvl="0" indent="457200" algn="just" fontAlgn="auto">
              <a:lnSpc>
                <a:spcPct val="230000"/>
              </a:lnSpc>
              <a:buClrTx/>
              <a:buSzTx/>
              <a:buFontTx/>
            </a:pPr>
            <a:r>
              <a:rPr lang="zh-CN" altLang="en-US" smtClean="0">
                <a:latin typeface="方正粗黑宋简体" panose="02000000000000000000" charset="-122"/>
                <a:ea typeface="方正粗黑宋简体" panose="02000000000000000000" charset="-122"/>
                <a:sym typeface="+mn-ea"/>
              </a:rPr>
              <a:t>(2)积极向公众宣传垃圾分类的好处。</a:t>
            </a:r>
            <a:endParaRPr lang="zh-CN" altLang="en-US" smtClean="0">
              <a:latin typeface="方正粗黑宋简体" panose="02000000000000000000" charset="-122"/>
              <a:ea typeface="方正粗黑宋简体" panose="02000000000000000000" charset="-122"/>
              <a:sym typeface="+mn-ea"/>
            </a:endParaRPr>
          </a:p>
          <a:p>
            <a:pPr lvl="0" indent="457200" algn="just" fontAlgn="auto">
              <a:lnSpc>
                <a:spcPct val="230000"/>
              </a:lnSpc>
              <a:buClrTx/>
              <a:buSzTx/>
              <a:buFontTx/>
            </a:pPr>
            <a:r>
              <a:rPr lang="zh-CN" altLang="en-US" smtClean="0">
                <a:latin typeface="方正粗黑宋简体" panose="02000000000000000000" charset="-122"/>
                <a:ea typeface="方正粗黑宋简体" panose="02000000000000000000" charset="-122"/>
                <a:sym typeface="+mn-ea"/>
              </a:rPr>
              <a:t>(3)就垃圾分类存在的问题积极向有关部门建言献策。</a:t>
            </a:r>
            <a:endParaRPr lang="zh-CN" altLang="en-US" smtClean="0">
              <a:latin typeface="方正粗黑宋简体" panose="02000000000000000000" charset="-122"/>
              <a:ea typeface="方正粗黑宋简体" panose="02000000000000000000" charset="-122"/>
              <a:sym typeface="+mn-ea"/>
            </a:endParaRPr>
          </a:p>
        </p:txBody>
      </p:sp>
      <p:sp>
        <p:nvSpPr>
          <p:cNvPr id="6" name="任意多边形 5"/>
          <p:cNvSpPr/>
          <p:nvPr/>
        </p:nvSpPr>
        <p:spPr>
          <a:xfrm rot="10800000">
            <a:off x="3082290" y="768350"/>
            <a:ext cx="9109710" cy="76200"/>
          </a:xfrm>
          <a:custGeom>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28"/>
          <p:cNvSpPr txBox="1"/>
          <p:nvPr/>
        </p:nvSpPr>
        <p:spPr>
          <a:xfrm>
            <a:off x="9128125" y="123190"/>
            <a:ext cx="2355215" cy="645160"/>
          </a:xfrm>
          <a:prstGeom prst="rect">
            <a:avLst/>
          </a:prstGeom>
          <a:noFill/>
        </p:spPr>
        <p:txBody>
          <a:bodyPr wrap="square" rtlCol="0">
            <a:spAutoFit/>
          </a:bodyPr>
          <a:lstStyle/>
          <a:p>
            <a:r>
              <a:rPr lang="zh-CN" altLang="en-US" sz="3600">
                <a:latin typeface="方正粗黑宋简体" panose="02000000000000000000" charset="-122"/>
                <a:ea typeface="方正粗黑宋简体" panose="02000000000000000000" charset="-122"/>
              </a:rPr>
              <a:t>要点链接</a:t>
            </a:r>
            <a:endParaRPr lang="zh-CN" altLang="en-US" sz="3600">
              <a:latin typeface="方正粗黑宋简体" panose="02000000000000000000" charset="-122"/>
              <a:ea typeface="方正粗黑宋简体" panose="02000000000000000000" charset="-122"/>
            </a:endParaRPr>
          </a:p>
        </p:txBody>
      </p:sp>
      <p:grpSp>
        <p:nvGrpSpPr>
          <p:cNvPr id="10" name="组合 9"/>
          <p:cNvGrpSpPr/>
          <p:nvPr/>
        </p:nvGrpSpPr>
        <p:grpSpPr>
          <a:xfrm>
            <a:off x="-326390" y="3265170"/>
            <a:ext cx="1402715" cy="963295"/>
            <a:chOff x="3346092" y="276819"/>
            <a:chExt cx="4201768" cy="5854396"/>
          </a:xfrm>
          <a:effectLst>
            <a:outerShdw blurRad="76200" dir="18900000" sy="23000" kx="-1200000" algn="bl" rotWithShape="0">
              <a:prstClr val="black">
                <a:alpha val="20000"/>
              </a:prstClr>
            </a:outerShdw>
          </a:effectLst>
        </p:grpSpPr>
        <p:pic>
          <p:nvPicPr>
            <p:cNvPr id="11" name="图片 10"/>
            <p:cNvPicPr>
              <a:picLocks noChangeAspect="1"/>
            </p:cNvPicPr>
            <p:nvPr/>
          </p:nvPicPr>
          <p:blipFill>
            <a:blip r:embed="rId3">
              <a:grayscl/>
              <a:extLst>
                <a:ext uri="{28A0092B-C50C-407E-A947-70E740481C1C}">
                  <a14:useLocalDpi xmlns:a14="http://schemas.microsoft.com/office/drawing/2010/main" val="0"/>
                </a:ext>
              </a:extLst>
            </a:blip>
            <a:stretch>
              <a:fillRect/>
            </a:stretch>
          </p:blipFill>
          <p:spPr>
            <a:xfrm>
              <a:off x="3346092" y="276819"/>
              <a:ext cx="4201768" cy="4737057"/>
            </a:xfrm>
            <a:prstGeom prst="rect">
              <a:avLst/>
            </a:prstGeom>
            <a:noFill/>
            <a:ln>
              <a:noFill/>
            </a:ln>
          </p:spPr>
        </p:pic>
        <p:sp>
          <p:nvSpPr>
            <p:cNvPr id="12" name="椭圆 11"/>
            <p:cNvSpPr/>
            <p:nvPr/>
          </p:nvSpPr>
          <p:spPr>
            <a:xfrm>
              <a:off x="4834851" y="5295461"/>
              <a:ext cx="835755" cy="835754"/>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 name="TextBox 8"/>
          <p:cNvSpPr txBox="1"/>
          <p:nvPr/>
        </p:nvSpPr>
        <p:spPr>
          <a:xfrm>
            <a:off x="1032510" y="914400"/>
            <a:ext cx="1539240" cy="1863725"/>
          </a:xfrm>
          <a:prstGeom prst="rect">
            <a:avLst/>
          </a:prstGeom>
          <a:noFill/>
          <a:ln w="28575" cmpd="sng">
            <a:solidFill>
              <a:schemeClr val="accent2"/>
            </a:solidFill>
            <a:prstDash val="sysDot"/>
          </a:ln>
        </p:spPr>
        <p:txBody>
          <a:bodyPr wrap="square" rtlCol="0">
            <a:spAutoFit/>
          </a:bodyPr>
          <a:lstStyle/>
          <a:p>
            <a:pPr indent="457200" algn="ctr" fontAlgn="auto">
              <a:lnSpc>
                <a:spcPct val="160000"/>
              </a:lnSpc>
            </a:pPr>
            <a:r>
              <a:rPr lang="zh-CN" altLang="en-US" b="1" smtClean="0">
                <a:solidFill>
                  <a:srgbClr val="FF0000"/>
                </a:solidFill>
                <a:latin typeface="方正粗黑宋简体" panose="02000000000000000000" charset="-122"/>
                <a:ea typeface="方正粗黑宋简体" panose="02000000000000000000" charset="-122"/>
              </a:rPr>
              <a:t>你准备如何从自身做起，做好垃圾分类?</a:t>
            </a:r>
            <a:endParaRPr lang="zh-CN" altLang="en-US" b="1" smtClean="0">
              <a:solidFill>
                <a:srgbClr val="FF0000"/>
              </a:solidFill>
              <a:latin typeface="方正粗黑宋简体" panose="02000000000000000000" charset="-122"/>
              <a:ea typeface="方正粗黑宋简体" panose="02000000000000000000" charset="-122"/>
            </a:endParaRPr>
          </a:p>
        </p:txBody>
      </p:sp>
      <p:sp>
        <p:nvSpPr>
          <p:cNvPr id="15" name="TextBox 36"/>
          <p:cNvSpPr txBox="1"/>
          <p:nvPr/>
        </p:nvSpPr>
        <p:spPr>
          <a:xfrm>
            <a:off x="3065145" y="4090670"/>
            <a:ext cx="8931910" cy="2527935"/>
          </a:xfrm>
          <a:prstGeom prst="rect">
            <a:avLst/>
          </a:prstGeom>
          <a:noFill/>
          <a:ln w="28575" cmpd="sng">
            <a:solidFill>
              <a:schemeClr val="accent2"/>
            </a:solidFill>
            <a:prstDash val="sysDash"/>
          </a:ln>
        </p:spPr>
        <p:txBody>
          <a:bodyPr wrap="square" rtlCol="0">
            <a:spAutoFit/>
          </a:bodyPr>
          <a:lstStyle/>
          <a:p>
            <a:pPr lvl="0" indent="457200" algn="just" fontAlgn="auto">
              <a:lnSpc>
                <a:spcPct val="220000"/>
              </a:lnSpc>
              <a:buClrTx/>
              <a:buSzTx/>
              <a:buFontTx/>
            </a:pPr>
            <a:r>
              <a:rPr lang="zh-CN" altLang="en-US" smtClean="0">
                <a:latin typeface="方正粗黑宋简体" panose="02000000000000000000" charset="-122"/>
                <a:ea typeface="方正粗黑宋简体" panose="02000000000000000000" charset="-122"/>
                <a:sym typeface="+mn-ea"/>
              </a:rPr>
              <a:t>(1)依据:①我国的资源和环境形势十分严峻，不容乐观。②塑料制品难以降解，是白色污染的主要来源，严重污染和破坏环境。</a:t>
            </a:r>
            <a:endParaRPr lang="zh-CN" altLang="en-US" smtClean="0">
              <a:latin typeface="方正粗黑宋简体" panose="02000000000000000000" charset="-122"/>
              <a:ea typeface="方正粗黑宋简体" panose="02000000000000000000" charset="-122"/>
              <a:sym typeface="+mn-ea"/>
            </a:endParaRPr>
          </a:p>
          <a:p>
            <a:pPr lvl="0" indent="457200" algn="just" fontAlgn="auto">
              <a:lnSpc>
                <a:spcPct val="220000"/>
              </a:lnSpc>
              <a:buClrTx/>
              <a:buSzTx/>
              <a:buFontTx/>
            </a:pPr>
            <a:r>
              <a:rPr lang="zh-CN" altLang="en-US" smtClean="0">
                <a:latin typeface="方正粗黑宋简体" panose="02000000000000000000" charset="-122"/>
                <a:ea typeface="方正粗黑宋简体" panose="02000000000000000000" charset="-122"/>
                <a:sym typeface="+mn-ea"/>
              </a:rPr>
              <a:t>(2)目的:①减少白色污染，节约资源，保护生态环境。②实现经济发展和环境保护的协调可持续发展。③建设资源节约型、环境友好型社会。</a:t>
            </a:r>
            <a:endParaRPr lang="zh-CN" altLang="en-US" smtClean="0">
              <a:latin typeface="方正粗黑宋简体" panose="02000000000000000000" charset="-122"/>
              <a:ea typeface="方正粗黑宋简体" panose="02000000000000000000" charset="-122"/>
              <a:sym typeface="+mn-ea"/>
            </a:endParaRPr>
          </a:p>
        </p:txBody>
      </p:sp>
      <p:cxnSp>
        <p:nvCxnSpPr>
          <p:cNvPr id="16" name="肘形连接符 15"/>
          <p:cNvCxnSpPr>
            <a:endCxn id="15" idx="1"/>
          </p:cNvCxnSpPr>
          <p:nvPr/>
        </p:nvCxnSpPr>
        <p:spPr>
          <a:xfrm flipV="1">
            <a:off x="2632075" y="5354955"/>
            <a:ext cx="433070" cy="31115"/>
          </a:xfrm>
          <a:prstGeom prst="bentConnector3">
            <a:avLst>
              <a:gd name="adj1" fmla="val 50147"/>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肘形连接符 16"/>
          <p:cNvCxnSpPr/>
          <p:nvPr/>
        </p:nvCxnSpPr>
        <p:spPr>
          <a:xfrm>
            <a:off x="2567940" y="2033905"/>
            <a:ext cx="497205" cy="200660"/>
          </a:xfrm>
          <a:prstGeom prst="bentConnector3">
            <a:avLst>
              <a:gd name="adj1" fmla="val 50064"/>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8" name="TextBox 28"/>
          <p:cNvSpPr txBox="1"/>
          <p:nvPr/>
        </p:nvSpPr>
        <p:spPr>
          <a:xfrm>
            <a:off x="796925" y="123190"/>
            <a:ext cx="2163445" cy="645160"/>
          </a:xfrm>
          <a:prstGeom prst="rect">
            <a:avLst/>
          </a:prstGeom>
          <a:noFill/>
        </p:spPr>
        <p:txBody>
          <a:bodyPr wrap="square" rtlCol="0">
            <a:spAutoFit/>
          </a:bodyPr>
          <a:lstStyle/>
          <a:p>
            <a:r>
              <a:rPr lang="zh-CN" altLang="en-US" sz="3600">
                <a:latin typeface="方正粗黑宋简体" panose="02000000000000000000" charset="-122"/>
                <a:ea typeface="方正粗黑宋简体" panose="02000000000000000000" charset="-122"/>
              </a:rPr>
              <a:t>热点命题</a:t>
            </a:r>
            <a:endParaRPr lang="zh-CN" altLang="en-US" sz="3600">
              <a:latin typeface="方正粗黑宋简体" panose="02000000000000000000" charset="-122"/>
              <a:ea typeface="方正粗黑宋简体" panose="02000000000000000000" charset="-122"/>
            </a:endParaRPr>
          </a:p>
        </p:txBody>
      </p:sp>
      <p:grpSp>
        <p:nvGrpSpPr>
          <p:cNvPr id="19" name="组合 18"/>
          <p:cNvGrpSpPr/>
          <p:nvPr/>
        </p:nvGrpSpPr>
        <p:grpSpPr>
          <a:xfrm>
            <a:off x="102870" y="1226820"/>
            <a:ext cx="685165" cy="662305"/>
            <a:chOff x="5616310" y="1464550"/>
            <a:chExt cx="865595" cy="1124278"/>
          </a:xfrm>
        </p:grpSpPr>
        <p:sp>
          <p:nvSpPr>
            <p:cNvPr id="20" name="矩形 19"/>
            <p:cNvSpPr/>
            <p:nvPr/>
          </p:nvSpPr>
          <p:spPr>
            <a:xfrm rot="2700000">
              <a:off x="5486968" y="1593891"/>
              <a:ext cx="1124278" cy="865595"/>
            </a:xfrm>
            <a:prstGeom prst="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zh-CN" altLang="en-US"/>
            </a:p>
          </p:txBody>
        </p:sp>
        <p:sp>
          <p:nvSpPr>
            <p:cNvPr id="21" name="TextBox 2"/>
            <p:cNvSpPr txBox="1"/>
            <p:nvPr/>
          </p:nvSpPr>
          <p:spPr>
            <a:xfrm>
              <a:off x="5667792" y="1685508"/>
              <a:ext cx="762930" cy="886056"/>
            </a:xfrm>
            <a:prstGeom prst="rect">
              <a:avLst/>
            </a:prstGeom>
            <a:noFill/>
          </p:spPr>
          <p:txBody>
            <a:bodyPr wrap="square" rtlCol="0">
              <a:spAutoFit/>
            </a:bodyPr>
            <a:lstStyle/>
            <a:p>
              <a:r>
                <a:rPr lang="en-US" sz="2800" b="1" smtClean="0">
                  <a:ln w="18415" cmpd="sng">
                    <a:solidFill>
                      <a:srgbClr val="FFFFFF"/>
                    </a:solidFill>
                    <a:prstDash val="solid"/>
                  </a:ln>
                  <a:solidFill>
                    <a:srgbClr val="FFFFFF"/>
                  </a:solidFill>
                  <a:effectLst>
                    <a:outerShdw blurRad="63500" dir="3600000" algn="tl" rotWithShape="0">
                      <a:srgbClr val="000000">
                        <a:alpha val="70000"/>
                      </a:srgbClr>
                    </a:outerShdw>
                  </a:effectLst>
                </a:rPr>
                <a:t> 9</a:t>
              </a:r>
              <a:endParaRPr lang="en-US" sz="2800" b="1"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pSp>
      <p:grpSp>
        <p:nvGrpSpPr>
          <p:cNvPr id="22" name="组合 21"/>
          <p:cNvGrpSpPr/>
          <p:nvPr/>
        </p:nvGrpSpPr>
        <p:grpSpPr>
          <a:xfrm>
            <a:off x="170815" y="4901565"/>
            <a:ext cx="655955" cy="679450"/>
            <a:chOff x="5616310" y="1464550"/>
            <a:chExt cx="865595" cy="1124278"/>
          </a:xfrm>
        </p:grpSpPr>
        <p:sp>
          <p:nvSpPr>
            <p:cNvPr id="23" name="矩形 22"/>
            <p:cNvSpPr/>
            <p:nvPr/>
          </p:nvSpPr>
          <p:spPr>
            <a:xfrm rot="2700000">
              <a:off x="5486968" y="1593891"/>
              <a:ext cx="1124278" cy="865595"/>
            </a:xfrm>
            <a:prstGeom prst="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zh-CN" altLang="en-US"/>
            </a:p>
          </p:txBody>
        </p:sp>
        <p:sp>
          <p:nvSpPr>
            <p:cNvPr id="24" name="TextBox 2"/>
            <p:cNvSpPr txBox="1"/>
            <p:nvPr/>
          </p:nvSpPr>
          <p:spPr>
            <a:xfrm>
              <a:off x="5667792" y="1685508"/>
              <a:ext cx="762930" cy="863698"/>
            </a:xfrm>
            <a:prstGeom prst="rect">
              <a:avLst/>
            </a:prstGeom>
            <a:noFill/>
          </p:spPr>
          <p:txBody>
            <a:bodyPr wrap="square" rtlCol="0">
              <a:spAutoFit/>
            </a:bodyPr>
            <a:lstStyle/>
            <a:p>
              <a:r>
                <a:rPr lang="en-US" sz="2800" b="1" smtClean="0">
                  <a:ln w="18415" cmpd="sng">
                    <a:solidFill>
                      <a:srgbClr val="FFFFFF"/>
                    </a:solidFill>
                    <a:prstDash val="solid"/>
                  </a:ln>
                  <a:solidFill>
                    <a:srgbClr val="FFFFFF"/>
                  </a:solidFill>
                  <a:effectLst>
                    <a:outerShdw blurRad="63500" dir="3600000" algn="tl" rotWithShape="0">
                      <a:srgbClr val="000000">
                        <a:alpha val="70000"/>
                      </a:srgbClr>
                    </a:outerShdw>
                  </a:effectLst>
                </a:rPr>
                <a:t>10</a:t>
              </a:r>
              <a:endParaRPr lang="en-US" sz="2800" b="1"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pSp>
    </p:spTree>
  </p:cSld>
  <p:clrMapOvr>
    <a:masterClrMapping/>
  </p:clrMapOvr>
  <p:transition spd="slow">
    <p:push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ppt_x"/>
                                          </p:val>
                                        </p:tav>
                                        <p:tav tm="100000">
                                          <p:val>
                                            <p:strVal val="#ppt_x"/>
                                          </p:val>
                                        </p:tav>
                                      </p:tavLst>
                                    </p:anim>
                                    <p:anim calcmode="lin" valueType="num">
                                      <p:cBhvr additive="base">
                                        <p:cTn id="1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afterGroup">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fill="hold"/>
                                        <p:tgtEl>
                                          <p:spTgt spid="6"/>
                                        </p:tgtEl>
                                        <p:attrNameLst>
                                          <p:attrName>ppt_x</p:attrName>
                                        </p:attrNameLst>
                                      </p:cBhvr>
                                      <p:tavLst>
                                        <p:tav tm="0">
                                          <p:val>
                                            <p:strVal val="#ppt_x"/>
                                          </p:val>
                                        </p:tav>
                                        <p:tav tm="100000">
                                          <p:val>
                                            <p:strVal val="#ppt_x"/>
                                          </p:val>
                                        </p:tav>
                                      </p:tavLst>
                                    </p:anim>
                                    <p:anim calcmode="lin" valueType="num">
                                      <p:cBhvr additive="base">
                                        <p:cTn id="2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nodeType="click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ppt_x"/>
                                          </p:val>
                                        </p:tav>
                                        <p:tav tm="100000">
                                          <p:val>
                                            <p:strVal val="#ppt_x"/>
                                          </p:val>
                                        </p:tav>
                                      </p:tavLst>
                                    </p:anim>
                                    <p:anim calcmode="lin" valueType="num">
                                      <p:cBhvr additive="base">
                                        <p:cTn id="28" dur="500" fill="hold"/>
                                        <p:tgtEl>
                                          <p:spTgt spid="17"/>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37"/>
                                        </p:tgtEl>
                                        <p:attrNameLst>
                                          <p:attrName>style.visibility</p:attrName>
                                        </p:attrNameLst>
                                      </p:cBhvr>
                                      <p:to>
                                        <p:strVal val="visible"/>
                                      </p:to>
                                    </p:set>
                                    <p:anim calcmode="lin" valueType="num">
                                      <p:cBhvr additive="base">
                                        <p:cTn id="31" dur="500" fill="hold"/>
                                        <p:tgtEl>
                                          <p:spTgt spid="37"/>
                                        </p:tgtEl>
                                        <p:attrNameLst>
                                          <p:attrName>ppt_x</p:attrName>
                                        </p:attrNameLst>
                                      </p:cBhvr>
                                      <p:tavLst>
                                        <p:tav tm="0">
                                          <p:val>
                                            <p:strVal val="#ppt_x"/>
                                          </p:val>
                                        </p:tav>
                                        <p:tav tm="100000">
                                          <p:val>
                                            <p:strVal val="#ppt_x"/>
                                          </p:val>
                                        </p:tav>
                                      </p:tavLst>
                                    </p:anim>
                                    <p:anim calcmode="lin" valueType="num">
                                      <p:cBhvr additive="base">
                                        <p:cTn id="32"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nodeType="click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additive="base">
                                        <p:cTn id="37" dur="500" fill="hold"/>
                                        <p:tgtEl>
                                          <p:spTgt spid="22"/>
                                        </p:tgtEl>
                                        <p:attrNameLst>
                                          <p:attrName>ppt_x</p:attrName>
                                        </p:attrNameLst>
                                      </p:cBhvr>
                                      <p:tavLst>
                                        <p:tav tm="0">
                                          <p:val>
                                            <p:strVal val="#ppt_x"/>
                                          </p:val>
                                        </p:tav>
                                        <p:tav tm="100000">
                                          <p:val>
                                            <p:strVal val="#ppt_x"/>
                                          </p:val>
                                        </p:tav>
                                      </p:tavLst>
                                    </p:anim>
                                    <p:anim calcmode="lin" valueType="num">
                                      <p:cBhvr additive="base">
                                        <p:cTn id="38" dur="500" fill="hold"/>
                                        <p:tgtEl>
                                          <p:spTgt spid="22"/>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500" fill="hold"/>
                                        <p:tgtEl>
                                          <p:spTgt spid="9"/>
                                        </p:tgtEl>
                                        <p:attrNameLst>
                                          <p:attrName>ppt_x</p:attrName>
                                        </p:attrNameLst>
                                      </p:cBhvr>
                                      <p:tavLst>
                                        <p:tav tm="0">
                                          <p:val>
                                            <p:strVal val="#ppt_x"/>
                                          </p:val>
                                        </p:tav>
                                        <p:tav tm="100000">
                                          <p:val>
                                            <p:strVal val="#ppt_x"/>
                                          </p:val>
                                        </p:tav>
                                      </p:tavLst>
                                    </p:anim>
                                    <p:anim calcmode="lin" valueType="num">
                                      <p:cBhvr additive="base">
                                        <p:cTn id="4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3" fill="hold" nodeType="clickPar">
                      <p:stCondLst>
                        <p:cond delay="indefinite"/>
                      </p:stCondLst>
                      <p:childTnLst>
                        <p:par>
                          <p:cTn id="44" fill="hold" nodeType="afterGroup">
                            <p:stCondLst>
                              <p:cond delay="0"/>
                            </p:stCondLst>
                            <p:childTnLst>
                              <p:par>
                                <p:cTn id="45" presetID="2" presetClass="entr" presetSubtype="4" fill="hold" nodeType="click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500" fill="hold"/>
                                        <p:tgtEl>
                                          <p:spTgt spid="16"/>
                                        </p:tgtEl>
                                        <p:attrNameLst>
                                          <p:attrName>ppt_x</p:attrName>
                                        </p:attrNameLst>
                                      </p:cBhvr>
                                      <p:tavLst>
                                        <p:tav tm="0">
                                          <p:val>
                                            <p:strVal val="#ppt_x"/>
                                          </p:val>
                                        </p:tav>
                                        <p:tav tm="100000">
                                          <p:val>
                                            <p:strVal val="#ppt_x"/>
                                          </p:val>
                                        </p:tav>
                                      </p:tavLst>
                                    </p:anim>
                                    <p:anim calcmode="lin" valueType="num">
                                      <p:cBhvr additive="base">
                                        <p:cTn id="48" dur="500" fill="hold"/>
                                        <p:tgtEl>
                                          <p:spTgt spid="16"/>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5"/>
                                        </p:tgtEl>
                                        <p:attrNameLst>
                                          <p:attrName>style.visibility</p:attrName>
                                        </p:attrNameLst>
                                      </p:cBhvr>
                                      <p:to>
                                        <p:strVal val="visible"/>
                                      </p:to>
                                    </p:set>
                                    <p:anim calcmode="lin" valueType="num">
                                      <p:cBhvr additive="base">
                                        <p:cTn id="51" dur="500" fill="hold"/>
                                        <p:tgtEl>
                                          <p:spTgt spid="15"/>
                                        </p:tgtEl>
                                        <p:attrNameLst>
                                          <p:attrName>ppt_x</p:attrName>
                                        </p:attrNameLst>
                                      </p:cBhvr>
                                      <p:tavLst>
                                        <p:tav tm="0">
                                          <p:val>
                                            <p:strVal val="#ppt_x"/>
                                          </p:val>
                                        </p:tav>
                                        <p:tav tm="100000">
                                          <p:val>
                                            <p:strVal val="#ppt_x"/>
                                          </p:val>
                                        </p:tav>
                                      </p:tavLst>
                                    </p:anim>
                                    <p:anim calcmode="lin" valueType="num">
                                      <p:cBhvr additive="base">
                                        <p:cTn id="5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8" grpId="0"/>
      <p:bldP spid="6" grpId="0"/>
      <p:bldP spid="37" grpId="0"/>
      <p:bldP spid="9" grpId="0"/>
      <p:bldP spid="15"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4"/>
          <a:stretch>
            <a:fillRect/>
          </a:stretch>
        </a:blipFill>
        <a:effectLst/>
      </p:bgPr>
    </p:bg>
    <p:spTree>
      <p:nvGrpSpPr>
        <p:cNvPr id="1" name=""/>
        <p:cNvGrpSpPr/>
        <p:nvPr/>
      </p:nvGrpSpPr>
      <p:grpSpPr>
        <a:xfrm>
          <a:off x="0" y="0"/>
          <a:ext cx="0" cy="0"/>
        </a:xfrm>
      </p:grpSpPr>
      <p:sp>
        <p:nvSpPr>
          <p:cNvPr id="30" name="任意多边形 29"/>
          <p:cNvSpPr/>
          <p:nvPr/>
        </p:nvSpPr>
        <p:spPr>
          <a:xfrm>
            <a:off x="0" y="768350"/>
            <a:ext cx="2585085" cy="76200"/>
          </a:xfrm>
          <a:custGeom>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TextBox 8"/>
          <p:cNvSpPr txBox="1"/>
          <p:nvPr/>
        </p:nvSpPr>
        <p:spPr>
          <a:xfrm>
            <a:off x="1078865" y="3544570"/>
            <a:ext cx="1599565" cy="2584450"/>
          </a:xfrm>
          <a:prstGeom prst="rect">
            <a:avLst/>
          </a:prstGeom>
          <a:noFill/>
          <a:ln w="28575" cmpd="sng">
            <a:solidFill>
              <a:schemeClr val="accent2"/>
            </a:solidFill>
            <a:prstDash val="sysDot"/>
          </a:ln>
        </p:spPr>
        <p:txBody>
          <a:bodyPr wrap="square" rtlCol="0">
            <a:spAutoFit/>
          </a:bodyPr>
          <a:lstStyle/>
          <a:p>
            <a:pPr indent="457200" algn="ctr" fontAlgn="auto">
              <a:lnSpc>
                <a:spcPct val="300000"/>
              </a:lnSpc>
            </a:pPr>
            <a:r>
              <a:rPr lang="zh-CN" altLang="en-US" b="1" smtClean="0">
                <a:solidFill>
                  <a:srgbClr val="FF0000"/>
                </a:solidFill>
                <a:latin typeface="方正粗黑宋简体" panose="02000000000000000000" charset="-122"/>
                <a:ea typeface="方正粗黑宋简体" panose="02000000000000000000" charset="-122"/>
              </a:rPr>
              <a:t>推进快递业绿色包装工作有什么意义?</a:t>
            </a:r>
            <a:endParaRPr lang="zh-CN" altLang="en-US" b="1" smtClean="0">
              <a:solidFill>
                <a:srgbClr val="FF0000"/>
              </a:solidFill>
              <a:latin typeface="方正粗黑宋简体" panose="02000000000000000000" charset="-122"/>
              <a:ea typeface="方正粗黑宋简体" panose="02000000000000000000" charset="-122"/>
            </a:endParaRPr>
          </a:p>
        </p:txBody>
      </p:sp>
      <p:sp>
        <p:nvSpPr>
          <p:cNvPr id="37" name="TextBox 36"/>
          <p:cNvSpPr txBox="1"/>
          <p:nvPr/>
        </p:nvSpPr>
        <p:spPr>
          <a:xfrm>
            <a:off x="3082290" y="768350"/>
            <a:ext cx="9046845" cy="2417445"/>
          </a:xfrm>
          <a:prstGeom prst="rect">
            <a:avLst/>
          </a:prstGeom>
          <a:noFill/>
          <a:ln w="28575" cmpd="sng">
            <a:solidFill>
              <a:schemeClr val="accent2"/>
            </a:solidFill>
            <a:prstDash val="sysDot"/>
          </a:ln>
        </p:spPr>
        <p:txBody>
          <a:bodyPr wrap="square" rtlCol="0">
            <a:spAutoFit/>
          </a:bodyPr>
          <a:lstStyle/>
          <a:p>
            <a:pPr lvl="0" indent="457200" algn="just" fontAlgn="auto">
              <a:lnSpc>
                <a:spcPct val="210000"/>
              </a:lnSpc>
              <a:buClrTx/>
              <a:buSzTx/>
              <a:buFontTx/>
            </a:pPr>
            <a:r>
              <a:rPr lang="zh-CN" altLang="en-US" smtClean="0">
                <a:latin typeface="方正粗黑宋简体" panose="02000000000000000000" charset="-122"/>
                <a:ea typeface="方正粗黑宋简体" panose="02000000000000000000" charset="-122"/>
                <a:sym typeface="+mn-ea"/>
              </a:rPr>
              <a:t>(1)浪费资源，污染环境.阻碍可持续发展进程。</a:t>
            </a:r>
            <a:endParaRPr lang="zh-CN" altLang="en-US" smtClean="0">
              <a:latin typeface="方正粗黑宋简体" panose="02000000000000000000" charset="-122"/>
              <a:ea typeface="方正粗黑宋简体" panose="02000000000000000000" charset="-122"/>
              <a:sym typeface="+mn-ea"/>
            </a:endParaRPr>
          </a:p>
          <a:p>
            <a:pPr lvl="0" indent="457200" algn="just" fontAlgn="auto">
              <a:lnSpc>
                <a:spcPct val="210000"/>
              </a:lnSpc>
              <a:buClrTx/>
              <a:buSzTx/>
              <a:buFontTx/>
            </a:pPr>
            <a:r>
              <a:rPr lang="zh-CN" altLang="en-US" smtClean="0">
                <a:latin typeface="方正粗黑宋简体" panose="02000000000000000000" charset="-122"/>
                <a:ea typeface="方正粗黑宋简体" panose="02000000000000000000" charset="-122"/>
                <a:sym typeface="+mn-ea"/>
              </a:rPr>
              <a:t>(2)使消费者产生错误的消费观念，盲目消费。</a:t>
            </a:r>
            <a:endParaRPr lang="zh-CN" altLang="en-US" smtClean="0">
              <a:latin typeface="方正粗黑宋简体" panose="02000000000000000000" charset="-122"/>
              <a:ea typeface="方正粗黑宋简体" panose="02000000000000000000" charset="-122"/>
              <a:sym typeface="+mn-ea"/>
            </a:endParaRPr>
          </a:p>
          <a:p>
            <a:pPr lvl="0" indent="457200" algn="just" fontAlgn="auto">
              <a:lnSpc>
                <a:spcPct val="210000"/>
              </a:lnSpc>
              <a:buClrTx/>
              <a:buSzTx/>
              <a:buFontTx/>
            </a:pPr>
            <a:r>
              <a:rPr lang="zh-CN" altLang="en-US" smtClean="0">
                <a:latin typeface="方正粗黑宋简体" panose="02000000000000000000" charset="-122"/>
                <a:ea typeface="方正粗黑宋简体" panose="02000000000000000000" charset="-122"/>
                <a:sym typeface="+mn-ea"/>
              </a:rPr>
              <a:t>(3)不利于继承和弘扬勤俭节约的传统美德。</a:t>
            </a:r>
            <a:endParaRPr lang="zh-CN" altLang="en-US" smtClean="0">
              <a:latin typeface="方正粗黑宋简体" panose="02000000000000000000" charset="-122"/>
              <a:ea typeface="方正粗黑宋简体" panose="02000000000000000000" charset="-122"/>
              <a:sym typeface="+mn-ea"/>
            </a:endParaRPr>
          </a:p>
          <a:p>
            <a:pPr lvl="0" indent="457200" algn="just" fontAlgn="auto">
              <a:lnSpc>
                <a:spcPct val="210000"/>
              </a:lnSpc>
              <a:buClrTx/>
              <a:buSzTx/>
              <a:buFontTx/>
            </a:pPr>
            <a:r>
              <a:rPr lang="zh-CN" altLang="en-US" smtClean="0">
                <a:latin typeface="方正粗黑宋简体" panose="02000000000000000000" charset="-122"/>
                <a:ea typeface="方正粗黑宋简体" panose="02000000000000000000" charset="-122"/>
                <a:sym typeface="+mn-ea"/>
              </a:rPr>
              <a:t>(4)不利于我国建设资源节约型、环境友好型社会。</a:t>
            </a:r>
            <a:endParaRPr lang="zh-CN" altLang="en-US" smtClean="0">
              <a:latin typeface="方正粗黑宋简体" panose="02000000000000000000" charset="-122"/>
              <a:ea typeface="方正粗黑宋简体" panose="02000000000000000000" charset="-122"/>
              <a:sym typeface="+mn-ea"/>
            </a:endParaRPr>
          </a:p>
        </p:txBody>
      </p:sp>
      <p:sp>
        <p:nvSpPr>
          <p:cNvPr id="6" name="任意多边形 5"/>
          <p:cNvSpPr/>
          <p:nvPr/>
        </p:nvSpPr>
        <p:spPr>
          <a:xfrm rot="10800000">
            <a:off x="3082290" y="768350"/>
            <a:ext cx="9109710" cy="76200"/>
          </a:xfrm>
          <a:custGeom>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28"/>
          <p:cNvSpPr txBox="1"/>
          <p:nvPr/>
        </p:nvSpPr>
        <p:spPr>
          <a:xfrm>
            <a:off x="9128125" y="123190"/>
            <a:ext cx="2355215" cy="645160"/>
          </a:xfrm>
          <a:prstGeom prst="rect">
            <a:avLst/>
          </a:prstGeom>
          <a:noFill/>
        </p:spPr>
        <p:txBody>
          <a:bodyPr wrap="square" rtlCol="0">
            <a:spAutoFit/>
          </a:bodyPr>
          <a:lstStyle/>
          <a:p>
            <a:r>
              <a:rPr lang="zh-CN" altLang="en-US" sz="3600">
                <a:latin typeface="方正粗黑宋简体" panose="02000000000000000000" charset="-122"/>
                <a:ea typeface="方正粗黑宋简体" panose="02000000000000000000" charset="-122"/>
              </a:rPr>
              <a:t>要点链接</a:t>
            </a:r>
            <a:endParaRPr lang="zh-CN" altLang="en-US" sz="3600">
              <a:latin typeface="方正粗黑宋简体" panose="02000000000000000000" charset="-122"/>
              <a:ea typeface="方正粗黑宋简体" panose="02000000000000000000" charset="-122"/>
            </a:endParaRPr>
          </a:p>
        </p:txBody>
      </p:sp>
      <p:grpSp>
        <p:nvGrpSpPr>
          <p:cNvPr id="10" name="组合 9"/>
          <p:cNvGrpSpPr/>
          <p:nvPr/>
        </p:nvGrpSpPr>
        <p:grpSpPr>
          <a:xfrm>
            <a:off x="-326390" y="3265170"/>
            <a:ext cx="1402715" cy="963295"/>
            <a:chOff x="3346092" y="276819"/>
            <a:chExt cx="4201768" cy="5854396"/>
          </a:xfrm>
          <a:effectLst>
            <a:outerShdw blurRad="76200" dir="18900000" sy="23000" kx="-1200000" algn="bl" rotWithShape="0">
              <a:prstClr val="black">
                <a:alpha val="20000"/>
              </a:prstClr>
            </a:outerShdw>
          </a:effectLst>
        </p:grpSpPr>
        <p:pic>
          <p:nvPicPr>
            <p:cNvPr id="11" name="图片 10"/>
            <p:cNvPicPr>
              <a:picLocks noChangeAspect="1"/>
            </p:cNvPicPr>
            <p:nvPr/>
          </p:nvPicPr>
          <p:blipFill>
            <a:blip r:embed="rId3">
              <a:grayscl/>
              <a:extLst>
                <a:ext uri="{28A0092B-C50C-407E-A947-70E740481C1C}">
                  <a14:useLocalDpi xmlns:a14="http://schemas.microsoft.com/office/drawing/2010/main" val="0"/>
                </a:ext>
              </a:extLst>
            </a:blip>
            <a:stretch>
              <a:fillRect/>
            </a:stretch>
          </p:blipFill>
          <p:spPr>
            <a:xfrm>
              <a:off x="3346092" y="276819"/>
              <a:ext cx="4201768" cy="4737057"/>
            </a:xfrm>
            <a:prstGeom prst="rect">
              <a:avLst/>
            </a:prstGeom>
            <a:noFill/>
            <a:ln>
              <a:noFill/>
            </a:ln>
          </p:spPr>
        </p:pic>
        <p:sp>
          <p:nvSpPr>
            <p:cNvPr id="12" name="椭圆 11"/>
            <p:cNvSpPr/>
            <p:nvPr/>
          </p:nvSpPr>
          <p:spPr>
            <a:xfrm>
              <a:off x="4834851" y="5295461"/>
              <a:ext cx="835755" cy="835754"/>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 name="TextBox 8"/>
          <p:cNvSpPr txBox="1"/>
          <p:nvPr/>
        </p:nvSpPr>
        <p:spPr>
          <a:xfrm>
            <a:off x="1032510" y="914400"/>
            <a:ext cx="1539240" cy="2251710"/>
          </a:xfrm>
          <a:prstGeom prst="rect">
            <a:avLst/>
          </a:prstGeom>
          <a:noFill/>
          <a:ln w="28575" cmpd="sng">
            <a:solidFill>
              <a:schemeClr val="accent2"/>
            </a:solidFill>
            <a:prstDash val="sysDot"/>
          </a:ln>
        </p:spPr>
        <p:txBody>
          <a:bodyPr wrap="square" rtlCol="0">
            <a:spAutoFit/>
          </a:bodyPr>
          <a:lstStyle/>
          <a:p>
            <a:pPr indent="457200" algn="ctr" fontAlgn="auto">
              <a:lnSpc>
                <a:spcPct val="260000"/>
              </a:lnSpc>
            </a:pPr>
            <a:r>
              <a:rPr lang="zh-CN" altLang="en-US" b="1" smtClean="0">
                <a:solidFill>
                  <a:srgbClr val="FF0000"/>
                </a:solidFill>
                <a:latin typeface="方正粗黑宋简体" panose="02000000000000000000" charset="-122"/>
                <a:ea typeface="方正粗黑宋简体" panose="02000000000000000000" charset="-122"/>
              </a:rPr>
              <a:t>快递过度包装的危害有哪些?</a:t>
            </a:r>
            <a:endParaRPr lang="zh-CN" altLang="en-US" b="1" smtClean="0">
              <a:solidFill>
                <a:srgbClr val="FF0000"/>
              </a:solidFill>
              <a:latin typeface="方正粗黑宋简体" panose="02000000000000000000" charset="-122"/>
              <a:ea typeface="方正粗黑宋简体" panose="02000000000000000000" charset="-122"/>
            </a:endParaRPr>
          </a:p>
        </p:txBody>
      </p:sp>
      <p:sp>
        <p:nvSpPr>
          <p:cNvPr id="15" name="TextBox 36"/>
          <p:cNvSpPr txBox="1"/>
          <p:nvPr/>
        </p:nvSpPr>
        <p:spPr>
          <a:xfrm>
            <a:off x="3065145" y="3423285"/>
            <a:ext cx="8931910" cy="2748280"/>
          </a:xfrm>
          <a:prstGeom prst="rect">
            <a:avLst/>
          </a:prstGeom>
          <a:noFill/>
          <a:ln w="28575" cmpd="sng">
            <a:solidFill>
              <a:schemeClr val="accent2"/>
            </a:solidFill>
            <a:prstDash val="sysDash"/>
          </a:ln>
        </p:spPr>
        <p:txBody>
          <a:bodyPr wrap="square" rtlCol="0">
            <a:spAutoFit/>
          </a:bodyPr>
          <a:lstStyle/>
          <a:p>
            <a:pPr lvl="0" indent="457200" algn="just" fontAlgn="auto">
              <a:lnSpc>
                <a:spcPct val="240000"/>
              </a:lnSpc>
              <a:buClrTx/>
              <a:buSzTx/>
              <a:buFontTx/>
            </a:pPr>
            <a:r>
              <a:rPr lang="zh-CN" altLang="en-US" smtClean="0">
                <a:latin typeface="方正粗黑宋简体" panose="02000000000000000000" charset="-122"/>
                <a:ea typeface="方正粗黑宋简体" panose="02000000000000000000" charset="-122"/>
                <a:sym typeface="+mn-ea"/>
              </a:rPr>
              <a:t>(1)有利于人们树立保护环境、合理利用资源的意识,减少资源的浪费，提高资源利用率。</a:t>
            </a:r>
            <a:endParaRPr lang="zh-CN" altLang="en-US" smtClean="0">
              <a:latin typeface="方正粗黑宋简体" panose="02000000000000000000" charset="-122"/>
              <a:ea typeface="方正粗黑宋简体" panose="02000000000000000000" charset="-122"/>
              <a:sym typeface="+mn-ea"/>
            </a:endParaRPr>
          </a:p>
          <a:p>
            <a:pPr lvl="0" indent="457200" algn="just" fontAlgn="auto">
              <a:lnSpc>
                <a:spcPct val="240000"/>
              </a:lnSpc>
              <a:buClrTx/>
              <a:buSzTx/>
              <a:buFontTx/>
            </a:pPr>
            <a:r>
              <a:rPr lang="zh-CN" altLang="en-US" smtClean="0">
                <a:latin typeface="方正粗黑宋简体" panose="02000000000000000000" charset="-122"/>
                <a:ea typeface="方正粗黑宋简体" panose="02000000000000000000" charset="-122"/>
                <a:sym typeface="+mn-ea"/>
              </a:rPr>
              <a:t>(2)有利于落实科学发展观，构建资源节约型、环境友好型社会。</a:t>
            </a:r>
            <a:endParaRPr lang="zh-CN" altLang="en-US" smtClean="0">
              <a:latin typeface="方正粗黑宋简体" panose="02000000000000000000" charset="-122"/>
              <a:ea typeface="方正粗黑宋简体" panose="02000000000000000000" charset="-122"/>
              <a:sym typeface="+mn-ea"/>
            </a:endParaRPr>
          </a:p>
          <a:p>
            <a:pPr lvl="0" indent="457200" algn="just" fontAlgn="auto">
              <a:lnSpc>
                <a:spcPct val="240000"/>
              </a:lnSpc>
              <a:buClrTx/>
              <a:buSzTx/>
              <a:buFontTx/>
            </a:pPr>
            <a:r>
              <a:rPr lang="zh-CN" altLang="en-US" smtClean="0">
                <a:latin typeface="方正粗黑宋简体" panose="02000000000000000000" charset="-122"/>
                <a:ea typeface="方正粗黑宋简体" panose="02000000000000000000" charset="-122"/>
                <a:sym typeface="+mn-ea"/>
              </a:rPr>
              <a:t>(3)有利于发展循环经济，促进人与自然和谐共生，建设美丽中国。</a:t>
            </a:r>
            <a:endParaRPr lang="zh-CN" altLang="en-US" smtClean="0">
              <a:latin typeface="方正粗黑宋简体" panose="02000000000000000000" charset="-122"/>
              <a:ea typeface="方正粗黑宋简体" panose="02000000000000000000" charset="-122"/>
              <a:sym typeface="+mn-ea"/>
            </a:endParaRPr>
          </a:p>
        </p:txBody>
      </p:sp>
      <p:cxnSp>
        <p:nvCxnSpPr>
          <p:cNvPr id="16" name="肘形连接符 15"/>
          <p:cNvCxnSpPr>
            <a:endCxn id="15" idx="1"/>
          </p:cNvCxnSpPr>
          <p:nvPr/>
        </p:nvCxnSpPr>
        <p:spPr>
          <a:xfrm flipV="1">
            <a:off x="2652395" y="4797425"/>
            <a:ext cx="412750" cy="265430"/>
          </a:xfrm>
          <a:prstGeom prst="bentConnector3">
            <a:avLst>
              <a:gd name="adj1" fmla="val 50154"/>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肘形连接符 16"/>
          <p:cNvCxnSpPr/>
          <p:nvPr/>
        </p:nvCxnSpPr>
        <p:spPr>
          <a:xfrm>
            <a:off x="2567940" y="2033905"/>
            <a:ext cx="497205" cy="200660"/>
          </a:xfrm>
          <a:prstGeom prst="bentConnector3">
            <a:avLst>
              <a:gd name="adj1" fmla="val 50064"/>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8" name="TextBox 28"/>
          <p:cNvSpPr txBox="1"/>
          <p:nvPr/>
        </p:nvSpPr>
        <p:spPr>
          <a:xfrm>
            <a:off x="796925" y="123190"/>
            <a:ext cx="2163445" cy="645160"/>
          </a:xfrm>
          <a:prstGeom prst="rect">
            <a:avLst/>
          </a:prstGeom>
          <a:noFill/>
        </p:spPr>
        <p:txBody>
          <a:bodyPr wrap="square" rtlCol="0">
            <a:spAutoFit/>
          </a:bodyPr>
          <a:lstStyle/>
          <a:p>
            <a:r>
              <a:rPr lang="zh-CN" altLang="en-US" sz="3600">
                <a:latin typeface="方正粗黑宋简体" panose="02000000000000000000" charset="-122"/>
                <a:ea typeface="方正粗黑宋简体" panose="02000000000000000000" charset="-122"/>
              </a:rPr>
              <a:t>热点命题</a:t>
            </a:r>
            <a:endParaRPr lang="zh-CN" altLang="en-US" sz="3600">
              <a:latin typeface="方正粗黑宋简体" panose="02000000000000000000" charset="-122"/>
              <a:ea typeface="方正粗黑宋简体" panose="02000000000000000000" charset="-122"/>
            </a:endParaRPr>
          </a:p>
        </p:txBody>
      </p:sp>
      <p:grpSp>
        <p:nvGrpSpPr>
          <p:cNvPr id="19" name="组合 18"/>
          <p:cNvGrpSpPr/>
          <p:nvPr/>
        </p:nvGrpSpPr>
        <p:grpSpPr>
          <a:xfrm>
            <a:off x="102870" y="1226820"/>
            <a:ext cx="685165" cy="662305"/>
            <a:chOff x="5616310" y="1464550"/>
            <a:chExt cx="865595" cy="1124278"/>
          </a:xfrm>
        </p:grpSpPr>
        <p:sp>
          <p:nvSpPr>
            <p:cNvPr id="20" name="矩形 19"/>
            <p:cNvSpPr/>
            <p:nvPr/>
          </p:nvSpPr>
          <p:spPr>
            <a:xfrm rot="2700000">
              <a:off x="5486968" y="1593891"/>
              <a:ext cx="1124278" cy="865595"/>
            </a:xfrm>
            <a:prstGeom prst="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zh-CN" altLang="en-US"/>
            </a:p>
          </p:txBody>
        </p:sp>
        <p:sp>
          <p:nvSpPr>
            <p:cNvPr id="21" name="TextBox 2"/>
            <p:cNvSpPr txBox="1"/>
            <p:nvPr/>
          </p:nvSpPr>
          <p:spPr>
            <a:xfrm>
              <a:off x="5667792" y="1685508"/>
              <a:ext cx="762930" cy="886056"/>
            </a:xfrm>
            <a:prstGeom prst="rect">
              <a:avLst/>
            </a:prstGeom>
            <a:noFill/>
          </p:spPr>
          <p:txBody>
            <a:bodyPr wrap="square" rtlCol="0">
              <a:spAutoFit/>
            </a:bodyPr>
            <a:lstStyle/>
            <a:p>
              <a:r>
                <a:rPr lang="en-US" sz="2800" b="1" smtClean="0">
                  <a:ln w="18415" cmpd="sng">
                    <a:solidFill>
                      <a:srgbClr val="FFFFFF"/>
                    </a:solidFill>
                    <a:prstDash val="solid"/>
                  </a:ln>
                  <a:solidFill>
                    <a:srgbClr val="FFFFFF"/>
                  </a:solidFill>
                  <a:effectLst>
                    <a:outerShdw blurRad="63500" dir="3600000" algn="tl" rotWithShape="0">
                      <a:srgbClr val="000000">
                        <a:alpha val="70000"/>
                      </a:srgbClr>
                    </a:outerShdw>
                  </a:effectLst>
                </a:rPr>
                <a:t>11</a:t>
              </a:r>
              <a:endParaRPr lang="en-US" sz="2800" b="1"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pSp>
      <p:grpSp>
        <p:nvGrpSpPr>
          <p:cNvPr id="22" name="组合 21"/>
          <p:cNvGrpSpPr/>
          <p:nvPr/>
        </p:nvGrpSpPr>
        <p:grpSpPr>
          <a:xfrm>
            <a:off x="170815" y="4901565"/>
            <a:ext cx="655955" cy="679450"/>
            <a:chOff x="5616310" y="1464550"/>
            <a:chExt cx="865595" cy="1124278"/>
          </a:xfrm>
        </p:grpSpPr>
        <p:sp>
          <p:nvSpPr>
            <p:cNvPr id="23" name="矩形 22"/>
            <p:cNvSpPr/>
            <p:nvPr/>
          </p:nvSpPr>
          <p:spPr>
            <a:xfrm rot="2700000">
              <a:off x="5486968" y="1593891"/>
              <a:ext cx="1124278" cy="865595"/>
            </a:xfrm>
            <a:prstGeom prst="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zh-CN" altLang="en-US"/>
            </a:p>
          </p:txBody>
        </p:sp>
        <p:sp>
          <p:nvSpPr>
            <p:cNvPr id="24" name="TextBox 2"/>
            <p:cNvSpPr txBox="1"/>
            <p:nvPr/>
          </p:nvSpPr>
          <p:spPr>
            <a:xfrm>
              <a:off x="5667792" y="1685508"/>
              <a:ext cx="762930" cy="863698"/>
            </a:xfrm>
            <a:prstGeom prst="rect">
              <a:avLst/>
            </a:prstGeom>
            <a:noFill/>
          </p:spPr>
          <p:txBody>
            <a:bodyPr wrap="square" rtlCol="0">
              <a:spAutoFit/>
            </a:bodyPr>
            <a:lstStyle/>
            <a:p>
              <a:r>
                <a:rPr lang="en-US" sz="2800" b="1" smtClean="0">
                  <a:ln w="18415" cmpd="sng">
                    <a:solidFill>
                      <a:srgbClr val="FFFFFF"/>
                    </a:solidFill>
                    <a:prstDash val="solid"/>
                  </a:ln>
                  <a:solidFill>
                    <a:srgbClr val="FFFFFF"/>
                  </a:solidFill>
                  <a:effectLst>
                    <a:outerShdw blurRad="63500" dir="3600000" algn="tl" rotWithShape="0">
                      <a:srgbClr val="000000">
                        <a:alpha val="70000"/>
                      </a:srgbClr>
                    </a:outerShdw>
                  </a:effectLst>
                </a:rPr>
                <a:t>12</a:t>
              </a:r>
              <a:endParaRPr lang="en-US" sz="2800" b="1"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pSp>
    </p:spTree>
  </p:cSld>
  <p:clrMapOvr>
    <a:masterClrMapping/>
  </p:clrMapOvr>
  <p:transition spd="slow">
    <p:push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ppt_x"/>
                                          </p:val>
                                        </p:tav>
                                        <p:tav tm="100000">
                                          <p:val>
                                            <p:strVal val="#ppt_x"/>
                                          </p:val>
                                        </p:tav>
                                      </p:tavLst>
                                    </p:anim>
                                    <p:anim calcmode="lin" valueType="num">
                                      <p:cBhvr additive="base">
                                        <p:cTn id="1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afterGroup">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fill="hold"/>
                                        <p:tgtEl>
                                          <p:spTgt spid="6"/>
                                        </p:tgtEl>
                                        <p:attrNameLst>
                                          <p:attrName>ppt_x</p:attrName>
                                        </p:attrNameLst>
                                      </p:cBhvr>
                                      <p:tavLst>
                                        <p:tav tm="0">
                                          <p:val>
                                            <p:strVal val="#ppt_x"/>
                                          </p:val>
                                        </p:tav>
                                        <p:tav tm="100000">
                                          <p:val>
                                            <p:strVal val="#ppt_x"/>
                                          </p:val>
                                        </p:tav>
                                      </p:tavLst>
                                    </p:anim>
                                    <p:anim calcmode="lin" valueType="num">
                                      <p:cBhvr additive="base">
                                        <p:cTn id="2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nodeType="click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ppt_x"/>
                                          </p:val>
                                        </p:tav>
                                        <p:tav tm="100000">
                                          <p:val>
                                            <p:strVal val="#ppt_x"/>
                                          </p:val>
                                        </p:tav>
                                      </p:tavLst>
                                    </p:anim>
                                    <p:anim calcmode="lin" valueType="num">
                                      <p:cBhvr additive="base">
                                        <p:cTn id="28" dur="500" fill="hold"/>
                                        <p:tgtEl>
                                          <p:spTgt spid="17"/>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37"/>
                                        </p:tgtEl>
                                        <p:attrNameLst>
                                          <p:attrName>style.visibility</p:attrName>
                                        </p:attrNameLst>
                                      </p:cBhvr>
                                      <p:to>
                                        <p:strVal val="visible"/>
                                      </p:to>
                                    </p:set>
                                    <p:anim calcmode="lin" valueType="num">
                                      <p:cBhvr additive="base">
                                        <p:cTn id="31" dur="500" fill="hold"/>
                                        <p:tgtEl>
                                          <p:spTgt spid="37"/>
                                        </p:tgtEl>
                                        <p:attrNameLst>
                                          <p:attrName>ppt_x</p:attrName>
                                        </p:attrNameLst>
                                      </p:cBhvr>
                                      <p:tavLst>
                                        <p:tav tm="0">
                                          <p:val>
                                            <p:strVal val="#ppt_x"/>
                                          </p:val>
                                        </p:tav>
                                        <p:tav tm="100000">
                                          <p:val>
                                            <p:strVal val="#ppt_x"/>
                                          </p:val>
                                        </p:tav>
                                      </p:tavLst>
                                    </p:anim>
                                    <p:anim calcmode="lin" valueType="num">
                                      <p:cBhvr additive="base">
                                        <p:cTn id="32"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nodeType="click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additive="base">
                                        <p:cTn id="37" dur="500" fill="hold"/>
                                        <p:tgtEl>
                                          <p:spTgt spid="22"/>
                                        </p:tgtEl>
                                        <p:attrNameLst>
                                          <p:attrName>ppt_x</p:attrName>
                                        </p:attrNameLst>
                                      </p:cBhvr>
                                      <p:tavLst>
                                        <p:tav tm="0">
                                          <p:val>
                                            <p:strVal val="#ppt_x"/>
                                          </p:val>
                                        </p:tav>
                                        <p:tav tm="100000">
                                          <p:val>
                                            <p:strVal val="#ppt_x"/>
                                          </p:val>
                                        </p:tav>
                                      </p:tavLst>
                                    </p:anim>
                                    <p:anim calcmode="lin" valueType="num">
                                      <p:cBhvr additive="base">
                                        <p:cTn id="38" dur="500" fill="hold"/>
                                        <p:tgtEl>
                                          <p:spTgt spid="22"/>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500" fill="hold"/>
                                        <p:tgtEl>
                                          <p:spTgt spid="9"/>
                                        </p:tgtEl>
                                        <p:attrNameLst>
                                          <p:attrName>ppt_x</p:attrName>
                                        </p:attrNameLst>
                                      </p:cBhvr>
                                      <p:tavLst>
                                        <p:tav tm="0">
                                          <p:val>
                                            <p:strVal val="#ppt_x"/>
                                          </p:val>
                                        </p:tav>
                                        <p:tav tm="100000">
                                          <p:val>
                                            <p:strVal val="#ppt_x"/>
                                          </p:val>
                                        </p:tav>
                                      </p:tavLst>
                                    </p:anim>
                                    <p:anim calcmode="lin" valueType="num">
                                      <p:cBhvr additive="base">
                                        <p:cTn id="4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3" fill="hold" nodeType="clickPar">
                      <p:stCondLst>
                        <p:cond delay="indefinite"/>
                      </p:stCondLst>
                      <p:childTnLst>
                        <p:par>
                          <p:cTn id="44" fill="hold" nodeType="afterGroup">
                            <p:stCondLst>
                              <p:cond delay="0"/>
                            </p:stCondLst>
                            <p:childTnLst>
                              <p:par>
                                <p:cTn id="45" presetID="2" presetClass="entr" presetSubtype="4" fill="hold" nodeType="click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500" fill="hold"/>
                                        <p:tgtEl>
                                          <p:spTgt spid="16"/>
                                        </p:tgtEl>
                                        <p:attrNameLst>
                                          <p:attrName>ppt_x</p:attrName>
                                        </p:attrNameLst>
                                      </p:cBhvr>
                                      <p:tavLst>
                                        <p:tav tm="0">
                                          <p:val>
                                            <p:strVal val="#ppt_x"/>
                                          </p:val>
                                        </p:tav>
                                        <p:tav tm="100000">
                                          <p:val>
                                            <p:strVal val="#ppt_x"/>
                                          </p:val>
                                        </p:tav>
                                      </p:tavLst>
                                    </p:anim>
                                    <p:anim calcmode="lin" valueType="num">
                                      <p:cBhvr additive="base">
                                        <p:cTn id="48" dur="500" fill="hold"/>
                                        <p:tgtEl>
                                          <p:spTgt spid="16"/>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5"/>
                                        </p:tgtEl>
                                        <p:attrNameLst>
                                          <p:attrName>style.visibility</p:attrName>
                                        </p:attrNameLst>
                                      </p:cBhvr>
                                      <p:to>
                                        <p:strVal val="visible"/>
                                      </p:to>
                                    </p:set>
                                    <p:anim calcmode="lin" valueType="num">
                                      <p:cBhvr additive="base">
                                        <p:cTn id="51" dur="500" fill="hold"/>
                                        <p:tgtEl>
                                          <p:spTgt spid="15"/>
                                        </p:tgtEl>
                                        <p:attrNameLst>
                                          <p:attrName>ppt_x</p:attrName>
                                        </p:attrNameLst>
                                      </p:cBhvr>
                                      <p:tavLst>
                                        <p:tav tm="0">
                                          <p:val>
                                            <p:strVal val="#ppt_x"/>
                                          </p:val>
                                        </p:tav>
                                        <p:tav tm="100000">
                                          <p:val>
                                            <p:strVal val="#ppt_x"/>
                                          </p:val>
                                        </p:tav>
                                      </p:tavLst>
                                    </p:anim>
                                    <p:anim calcmode="lin" valueType="num">
                                      <p:cBhvr additive="base">
                                        <p:cTn id="5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8" grpId="0"/>
      <p:bldP spid="6" grpId="0"/>
      <p:bldP spid="37" grpId="0"/>
      <p:bldP spid="9" grpId="0"/>
      <p:bldP spid="15"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4"/>
          <a:stretch>
            <a:fillRect/>
          </a:stretch>
        </a:blipFill>
        <a:effectLst/>
      </p:bgPr>
    </p:bg>
    <p:spTree>
      <p:nvGrpSpPr>
        <p:cNvPr id="1" name=""/>
        <p:cNvGrpSpPr/>
        <p:nvPr/>
      </p:nvGrpSpPr>
      <p:grpSpPr>
        <a:xfrm>
          <a:off x="0" y="0"/>
          <a:ext cx="0" cy="0"/>
        </a:xfrm>
      </p:grpSpPr>
      <p:sp>
        <p:nvSpPr>
          <p:cNvPr id="30" name="任意多边形 29"/>
          <p:cNvSpPr/>
          <p:nvPr/>
        </p:nvSpPr>
        <p:spPr>
          <a:xfrm>
            <a:off x="0" y="768350"/>
            <a:ext cx="2585085" cy="76200"/>
          </a:xfrm>
          <a:custGeom>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TextBox 36"/>
          <p:cNvSpPr txBox="1"/>
          <p:nvPr/>
        </p:nvSpPr>
        <p:spPr>
          <a:xfrm>
            <a:off x="3082290" y="768350"/>
            <a:ext cx="9046845" cy="5906770"/>
          </a:xfrm>
          <a:prstGeom prst="rect">
            <a:avLst/>
          </a:prstGeom>
          <a:noFill/>
          <a:ln w="28575" cmpd="sng">
            <a:solidFill>
              <a:schemeClr val="accent2"/>
            </a:solidFill>
            <a:prstDash val="sysDot"/>
          </a:ln>
        </p:spPr>
        <p:txBody>
          <a:bodyPr wrap="square" rtlCol="0">
            <a:spAutoFit/>
          </a:bodyPr>
          <a:lstStyle/>
          <a:p>
            <a:pPr lvl="0" indent="457200" algn="just" fontAlgn="auto">
              <a:lnSpc>
                <a:spcPct val="210000"/>
              </a:lnSpc>
              <a:buClrTx/>
              <a:buSzTx/>
              <a:buFontTx/>
            </a:pPr>
            <a:r>
              <a:rPr lang="zh-CN" altLang="en-US" smtClean="0">
                <a:latin typeface="方正粗黑宋简体" panose="02000000000000000000" charset="-122"/>
                <a:ea typeface="方正粗黑宋简体" panose="02000000000000000000" charset="-122"/>
                <a:sym typeface="+mn-ea"/>
              </a:rPr>
              <a:t>(1)国家:①制定相应的法律法规，遇制过度包装造成的资源浪费。②要加大检查、监督处罚的力度，发现卖塑行为及过度包装问题及时整改。③加强宜传教育，使人们认识到过度包装和白色污染的危害。④增强人们的节约意识和环保意识，倡导健康文明的生活方式。</a:t>
            </a:r>
            <a:endParaRPr lang="zh-CN" altLang="en-US" smtClean="0">
              <a:latin typeface="方正粗黑宋简体" panose="02000000000000000000" charset="-122"/>
              <a:ea typeface="方正粗黑宋简体" panose="02000000000000000000" charset="-122"/>
              <a:sym typeface="+mn-ea"/>
            </a:endParaRPr>
          </a:p>
          <a:p>
            <a:pPr lvl="0" indent="457200" algn="just" fontAlgn="auto">
              <a:lnSpc>
                <a:spcPct val="210000"/>
              </a:lnSpc>
              <a:buClrTx/>
              <a:buSzTx/>
              <a:buFontTx/>
            </a:pPr>
            <a:r>
              <a:rPr lang="zh-CN" altLang="en-US" smtClean="0">
                <a:latin typeface="方正粗黑宋简体" panose="02000000000000000000" charset="-122"/>
                <a:ea typeface="方正粗黑宋简体" panose="02000000000000000000" charset="-122"/>
                <a:sym typeface="+mn-ea"/>
              </a:rPr>
              <a:t>(2)企业:①遵纪守法，依法规范自身行为。②通过科技创新提高塑料袋的环保性能，防止白色污染。③主动向消费者推荐可循环购物袋。</a:t>
            </a:r>
            <a:endParaRPr lang="zh-CN" altLang="en-US" smtClean="0">
              <a:latin typeface="方正粗黑宋简体" panose="02000000000000000000" charset="-122"/>
              <a:ea typeface="方正粗黑宋简体" panose="02000000000000000000" charset="-122"/>
              <a:sym typeface="+mn-ea"/>
            </a:endParaRPr>
          </a:p>
          <a:p>
            <a:pPr lvl="0" indent="457200" algn="just" fontAlgn="auto">
              <a:lnSpc>
                <a:spcPct val="210000"/>
              </a:lnSpc>
              <a:buClrTx/>
              <a:buSzTx/>
              <a:buFontTx/>
            </a:pPr>
            <a:r>
              <a:rPr lang="zh-CN" altLang="en-US" smtClean="0">
                <a:latin typeface="方正粗黑宋简体" panose="02000000000000000000" charset="-122"/>
                <a:ea typeface="方正粗黑宋简体" panose="02000000000000000000" charset="-122"/>
                <a:sym typeface="+mn-ea"/>
              </a:rPr>
              <a:t>(3)消费者:①树立环保意识和节约意识,养成良好的购物习惯。②积极宣传一次性塑料袋的危害。③积极行使监督权，向相关部门举报非法使用和销售塑料制品的行为。</a:t>
            </a:r>
            <a:endParaRPr lang="zh-CN" altLang="en-US" smtClean="0">
              <a:latin typeface="方正粗黑宋简体" panose="02000000000000000000" charset="-122"/>
              <a:ea typeface="方正粗黑宋简体" panose="02000000000000000000" charset="-122"/>
              <a:sym typeface="+mn-ea"/>
            </a:endParaRPr>
          </a:p>
          <a:p>
            <a:pPr lvl="0" indent="457200" algn="just" fontAlgn="auto">
              <a:lnSpc>
                <a:spcPct val="210000"/>
              </a:lnSpc>
              <a:buClrTx/>
              <a:buSzTx/>
              <a:buFontTx/>
            </a:pPr>
            <a:r>
              <a:rPr lang="zh-CN" altLang="en-US" smtClean="0">
                <a:latin typeface="方正粗黑宋简体" panose="02000000000000000000" charset="-122"/>
                <a:ea typeface="方正粗黑宋简体" panose="02000000000000000000" charset="-122"/>
                <a:sym typeface="+mn-ea"/>
              </a:rPr>
              <a:t>(4)中学生:①不购买过度包装的商品。②少吃烧烤食品。③学会对垃圾分类处理。④不使用一次性物品。⑤买菜购物使用环保购物袋等。</a:t>
            </a:r>
            <a:endParaRPr lang="zh-CN" altLang="en-US" smtClean="0">
              <a:latin typeface="方正粗黑宋简体" panose="02000000000000000000" charset="-122"/>
              <a:ea typeface="方正粗黑宋简体" panose="02000000000000000000" charset="-122"/>
              <a:sym typeface="+mn-ea"/>
            </a:endParaRPr>
          </a:p>
        </p:txBody>
      </p:sp>
      <p:sp>
        <p:nvSpPr>
          <p:cNvPr id="6" name="任意多边形 5"/>
          <p:cNvSpPr/>
          <p:nvPr/>
        </p:nvSpPr>
        <p:spPr>
          <a:xfrm rot="10800000">
            <a:off x="3082290" y="768350"/>
            <a:ext cx="9109710" cy="76200"/>
          </a:xfrm>
          <a:custGeom>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28"/>
          <p:cNvSpPr txBox="1"/>
          <p:nvPr/>
        </p:nvSpPr>
        <p:spPr>
          <a:xfrm>
            <a:off x="9128125" y="123190"/>
            <a:ext cx="2355215" cy="645160"/>
          </a:xfrm>
          <a:prstGeom prst="rect">
            <a:avLst/>
          </a:prstGeom>
          <a:noFill/>
        </p:spPr>
        <p:txBody>
          <a:bodyPr wrap="square" rtlCol="0">
            <a:spAutoFit/>
          </a:bodyPr>
          <a:lstStyle/>
          <a:p>
            <a:r>
              <a:rPr lang="zh-CN" altLang="en-US" sz="3600">
                <a:latin typeface="方正粗黑宋简体" panose="02000000000000000000" charset="-122"/>
                <a:ea typeface="方正粗黑宋简体" panose="02000000000000000000" charset="-122"/>
              </a:rPr>
              <a:t>要点链接</a:t>
            </a:r>
            <a:endParaRPr lang="zh-CN" altLang="en-US" sz="3600">
              <a:latin typeface="方正粗黑宋简体" panose="02000000000000000000" charset="-122"/>
              <a:ea typeface="方正粗黑宋简体" panose="02000000000000000000" charset="-122"/>
            </a:endParaRPr>
          </a:p>
        </p:txBody>
      </p:sp>
      <p:grpSp>
        <p:nvGrpSpPr>
          <p:cNvPr id="10" name="组合 9"/>
          <p:cNvGrpSpPr/>
          <p:nvPr/>
        </p:nvGrpSpPr>
        <p:grpSpPr>
          <a:xfrm>
            <a:off x="-326390" y="3265170"/>
            <a:ext cx="1402715" cy="963295"/>
            <a:chOff x="3346092" y="276819"/>
            <a:chExt cx="4201768" cy="5854396"/>
          </a:xfrm>
          <a:effectLst>
            <a:outerShdw blurRad="76200" dir="18900000" sy="23000" kx="-1200000" algn="bl" rotWithShape="0">
              <a:prstClr val="black">
                <a:alpha val="20000"/>
              </a:prstClr>
            </a:outerShdw>
          </a:effectLst>
        </p:grpSpPr>
        <p:pic>
          <p:nvPicPr>
            <p:cNvPr id="11" name="图片 10"/>
            <p:cNvPicPr>
              <a:picLocks noChangeAspect="1"/>
            </p:cNvPicPr>
            <p:nvPr/>
          </p:nvPicPr>
          <p:blipFill>
            <a:blip r:embed="rId3">
              <a:grayscl/>
              <a:extLst>
                <a:ext uri="{28A0092B-C50C-407E-A947-70E740481C1C}">
                  <a14:useLocalDpi xmlns:a14="http://schemas.microsoft.com/office/drawing/2010/main" val="0"/>
                </a:ext>
              </a:extLst>
            </a:blip>
            <a:stretch>
              <a:fillRect/>
            </a:stretch>
          </p:blipFill>
          <p:spPr>
            <a:xfrm>
              <a:off x="3346092" y="276819"/>
              <a:ext cx="4201768" cy="4737057"/>
            </a:xfrm>
            <a:prstGeom prst="rect">
              <a:avLst/>
            </a:prstGeom>
            <a:noFill/>
            <a:ln>
              <a:noFill/>
            </a:ln>
          </p:spPr>
        </p:pic>
        <p:sp>
          <p:nvSpPr>
            <p:cNvPr id="12" name="椭圆 11"/>
            <p:cNvSpPr/>
            <p:nvPr/>
          </p:nvSpPr>
          <p:spPr>
            <a:xfrm>
              <a:off x="4834851" y="5295461"/>
              <a:ext cx="835755" cy="835754"/>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 name="TextBox 8"/>
          <p:cNvSpPr txBox="1"/>
          <p:nvPr/>
        </p:nvSpPr>
        <p:spPr>
          <a:xfrm>
            <a:off x="1032510" y="914400"/>
            <a:ext cx="1539240" cy="5242560"/>
          </a:xfrm>
          <a:prstGeom prst="rect">
            <a:avLst/>
          </a:prstGeom>
          <a:noFill/>
          <a:ln w="28575" cmpd="sng">
            <a:solidFill>
              <a:schemeClr val="accent2"/>
            </a:solidFill>
            <a:prstDash val="sysDot"/>
          </a:ln>
        </p:spPr>
        <p:txBody>
          <a:bodyPr wrap="square" rtlCol="0">
            <a:spAutoFit/>
          </a:bodyPr>
          <a:lstStyle/>
          <a:p>
            <a:pPr indent="457200" algn="ctr" fontAlgn="auto">
              <a:lnSpc>
                <a:spcPct val="310000"/>
              </a:lnSpc>
            </a:pPr>
            <a:r>
              <a:rPr lang="zh-CN" altLang="en-US" b="1" smtClean="0">
                <a:solidFill>
                  <a:srgbClr val="FF0000"/>
                </a:solidFill>
                <a:latin typeface="方正粗黑宋简体" panose="02000000000000000000" charset="-122"/>
                <a:ea typeface="方正粗黑宋简体" panose="02000000000000000000" charset="-122"/>
              </a:rPr>
              <a:t>美丽中国，人人共建。实行绿色消费，请你提出合理化建议</a:t>
            </a:r>
            <a:endParaRPr lang="zh-CN" altLang="en-US" b="1" smtClean="0">
              <a:solidFill>
                <a:srgbClr val="FF0000"/>
              </a:solidFill>
              <a:latin typeface="方正粗黑宋简体" panose="02000000000000000000" charset="-122"/>
              <a:ea typeface="方正粗黑宋简体" panose="02000000000000000000" charset="-122"/>
            </a:endParaRPr>
          </a:p>
        </p:txBody>
      </p:sp>
      <p:cxnSp>
        <p:nvCxnSpPr>
          <p:cNvPr id="17" name="肘形连接符 16"/>
          <p:cNvCxnSpPr/>
          <p:nvPr/>
        </p:nvCxnSpPr>
        <p:spPr>
          <a:xfrm>
            <a:off x="2585085" y="3737610"/>
            <a:ext cx="497205" cy="200660"/>
          </a:xfrm>
          <a:prstGeom prst="bentConnector3">
            <a:avLst>
              <a:gd name="adj1" fmla="val 50064"/>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8" name="TextBox 28"/>
          <p:cNvSpPr txBox="1"/>
          <p:nvPr/>
        </p:nvSpPr>
        <p:spPr>
          <a:xfrm>
            <a:off x="796925" y="123190"/>
            <a:ext cx="2163445" cy="645160"/>
          </a:xfrm>
          <a:prstGeom prst="rect">
            <a:avLst/>
          </a:prstGeom>
          <a:noFill/>
        </p:spPr>
        <p:txBody>
          <a:bodyPr wrap="square" rtlCol="0">
            <a:spAutoFit/>
          </a:bodyPr>
          <a:lstStyle/>
          <a:p>
            <a:r>
              <a:rPr lang="zh-CN" altLang="en-US" sz="3600">
                <a:latin typeface="方正粗黑宋简体" panose="02000000000000000000" charset="-122"/>
                <a:ea typeface="方正粗黑宋简体" panose="02000000000000000000" charset="-122"/>
              </a:rPr>
              <a:t>热点命题</a:t>
            </a:r>
            <a:endParaRPr lang="zh-CN" altLang="en-US" sz="3600">
              <a:latin typeface="方正粗黑宋简体" panose="02000000000000000000" charset="-122"/>
              <a:ea typeface="方正粗黑宋简体" panose="02000000000000000000" charset="-122"/>
            </a:endParaRPr>
          </a:p>
        </p:txBody>
      </p:sp>
      <p:grpSp>
        <p:nvGrpSpPr>
          <p:cNvPr id="19" name="组合 18"/>
          <p:cNvGrpSpPr/>
          <p:nvPr/>
        </p:nvGrpSpPr>
        <p:grpSpPr>
          <a:xfrm>
            <a:off x="102870" y="1226820"/>
            <a:ext cx="685165" cy="662305"/>
            <a:chOff x="5616310" y="1464550"/>
            <a:chExt cx="865595" cy="1124278"/>
          </a:xfrm>
        </p:grpSpPr>
        <p:sp>
          <p:nvSpPr>
            <p:cNvPr id="20" name="矩形 19"/>
            <p:cNvSpPr/>
            <p:nvPr/>
          </p:nvSpPr>
          <p:spPr>
            <a:xfrm rot="2700000">
              <a:off x="5486968" y="1593891"/>
              <a:ext cx="1124278" cy="865595"/>
            </a:xfrm>
            <a:prstGeom prst="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zh-CN" altLang="en-US"/>
            </a:p>
          </p:txBody>
        </p:sp>
        <p:sp>
          <p:nvSpPr>
            <p:cNvPr id="21" name="TextBox 2"/>
            <p:cNvSpPr txBox="1"/>
            <p:nvPr/>
          </p:nvSpPr>
          <p:spPr>
            <a:xfrm>
              <a:off x="5667792" y="1685508"/>
              <a:ext cx="762930" cy="886056"/>
            </a:xfrm>
            <a:prstGeom prst="rect">
              <a:avLst/>
            </a:prstGeom>
            <a:noFill/>
          </p:spPr>
          <p:txBody>
            <a:bodyPr wrap="square" rtlCol="0">
              <a:spAutoFit/>
            </a:bodyPr>
            <a:lstStyle/>
            <a:p>
              <a:r>
                <a:rPr lang="en-US" sz="2800" b="1" smtClean="0">
                  <a:ln w="18415" cmpd="sng">
                    <a:solidFill>
                      <a:srgbClr val="FFFFFF"/>
                    </a:solidFill>
                    <a:prstDash val="solid"/>
                  </a:ln>
                  <a:solidFill>
                    <a:srgbClr val="FFFFFF"/>
                  </a:solidFill>
                  <a:effectLst>
                    <a:outerShdw blurRad="63500" dir="3600000" algn="tl" rotWithShape="0">
                      <a:srgbClr val="000000">
                        <a:alpha val="70000"/>
                      </a:srgbClr>
                    </a:outerShdw>
                  </a:effectLst>
                </a:rPr>
                <a:t>13</a:t>
              </a:r>
              <a:endParaRPr lang="en-US" sz="2800" b="1"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pSp>
      <p:sp>
        <p:nvSpPr>
          <p:cNvPr id="24" name="TextBox 2"/>
          <p:cNvSpPr txBox="1"/>
          <p:nvPr/>
        </p:nvSpPr>
        <p:spPr>
          <a:xfrm>
            <a:off x="209550" y="5034915"/>
            <a:ext cx="577850" cy="521970"/>
          </a:xfrm>
          <a:prstGeom prst="rect">
            <a:avLst/>
          </a:prstGeom>
          <a:noFill/>
        </p:spPr>
        <p:txBody>
          <a:bodyPr wrap="square" rtlCol="0">
            <a:spAutoFit/>
          </a:bodyPr>
          <a:lstStyle/>
          <a:p>
            <a:r>
              <a:rPr lang="en-US" sz="2800" b="1" smtClean="0">
                <a:ln w="18415" cmpd="sng">
                  <a:solidFill>
                    <a:srgbClr val="FFFFFF"/>
                  </a:solidFill>
                  <a:prstDash val="solid"/>
                </a:ln>
                <a:solidFill>
                  <a:srgbClr val="FFFFFF"/>
                </a:solidFill>
                <a:effectLst>
                  <a:outerShdw blurRad="63500" dir="3600000" algn="tl" rotWithShape="0">
                    <a:srgbClr val="000000">
                      <a:alpha val="70000"/>
                    </a:srgbClr>
                  </a:outerShdw>
                </a:effectLst>
              </a:rPr>
              <a:t>1</a:t>
            </a:r>
            <a:endParaRPr lang="en-US" sz="2800" b="1"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cSld>
  <p:clrMapOvr>
    <a:masterClrMapping/>
  </p:clrMapOvr>
  <p:transition spd="slow">
    <p:push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ppt_x"/>
                                          </p:val>
                                        </p:tav>
                                        <p:tav tm="100000">
                                          <p:val>
                                            <p:strVal val="#ppt_x"/>
                                          </p:val>
                                        </p:tav>
                                      </p:tavLst>
                                    </p:anim>
                                    <p:anim calcmode="lin" valueType="num">
                                      <p:cBhvr additive="base">
                                        <p:cTn id="1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afterGroup">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fill="hold"/>
                                        <p:tgtEl>
                                          <p:spTgt spid="6"/>
                                        </p:tgtEl>
                                        <p:attrNameLst>
                                          <p:attrName>ppt_x</p:attrName>
                                        </p:attrNameLst>
                                      </p:cBhvr>
                                      <p:tavLst>
                                        <p:tav tm="0">
                                          <p:val>
                                            <p:strVal val="#ppt_x"/>
                                          </p:val>
                                        </p:tav>
                                        <p:tav tm="100000">
                                          <p:val>
                                            <p:strVal val="#ppt_x"/>
                                          </p:val>
                                        </p:tav>
                                      </p:tavLst>
                                    </p:anim>
                                    <p:anim calcmode="lin" valueType="num">
                                      <p:cBhvr additive="base">
                                        <p:cTn id="2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nodeType="click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ppt_x"/>
                                          </p:val>
                                        </p:tav>
                                        <p:tav tm="100000">
                                          <p:val>
                                            <p:strVal val="#ppt_x"/>
                                          </p:val>
                                        </p:tav>
                                      </p:tavLst>
                                    </p:anim>
                                    <p:anim calcmode="lin" valueType="num">
                                      <p:cBhvr additive="base">
                                        <p:cTn id="28" dur="500" fill="hold"/>
                                        <p:tgtEl>
                                          <p:spTgt spid="17"/>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37"/>
                                        </p:tgtEl>
                                        <p:attrNameLst>
                                          <p:attrName>style.visibility</p:attrName>
                                        </p:attrNameLst>
                                      </p:cBhvr>
                                      <p:to>
                                        <p:strVal val="visible"/>
                                      </p:to>
                                    </p:set>
                                    <p:anim calcmode="lin" valueType="num">
                                      <p:cBhvr additive="base">
                                        <p:cTn id="31" dur="500" fill="hold"/>
                                        <p:tgtEl>
                                          <p:spTgt spid="37"/>
                                        </p:tgtEl>
                                        <p:attrNameLst>
                                          <p:attrName>ppt_x</p:attrName>
                                        </p:attrNameLst>
                                      </p:cBhvr>
                                      <p:tavLst>
                                        <p:tav tm="0">
                                          <p:val>
                                            <p:strVal val="#ppt_x"/>
                                          </p:val>
                                        </p:tav>
                                        <p:tav tm="100000">
                                          <p:val>
                                            <p:strVal val="#ppt_x"/>
                                          </p:val>
                                        </p:tav>
                                      </p:tavLst>
                                    </p:anim>
                                    <p:anim calcmode="lin" valueType="num">
                                      <p:cBhvr additive="base">
                                        <p:cTn id="32"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8" grpId="0"/>
      <p:bldP spid="6" grpId="0"/>
      <p:bldP spid="37"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4"/>
          <a:stretch>
            <a:fillRect/>
          </a:stretch>
        </a:blipFill>
        <a:effectLst/>
      </p:bgPr>
    </p:bg>
    <p:spTree>
      <p:nvGrpSpPr>
        <p:cNvPr id="1" name=""/>
        <p:cNvGrpSpPr/>
        <p:nvPr/>
      </p:nvGrpSpPr>
      <p:grpSpPr>
        <a:xfrm>
          <a:off x="0" y="0"/>
          <a:ext cx="0" cy="0"/>
        </a:xfrm>
      </p:grpSpPr>
      <p:sp>
        <p:nvSpPr>
          <p:cNvPr id="30" name="任意多边形 29"/>
          <p:cNvSpPr/>
          <p:nvPr/>
        </p:nvSpPr>
        <p:spPr>
          <a:xfrm>
            <a:off x="0" y="768350"/>
            <a:ext cx="2585085" cy="76200"/>
          </a:xfrm>
          <a:custGeom>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TextBox 8"/>
          <p:cNvSpPr txBox="1"/>
          <p:nvPr/>
        </p:nvSpPr>
        <p:spPr>
          <a:xfrm>
            <a:off x="1078865" y="4228465"/>
            <a:ext cx="1599565" cy="2084070"/>
          </a:xfrm>
          <a:prstGeom prst="rect">
            <a:avLst/>
          </a:prstGeom>
          <a:noFill/>
          <a:ln w="28575" cmpd="sng">
            <a:solidFill>
              <a:schemeClr val="accent2"/>
            </a:solidFill>
            <a:prstDash val="sysDot"/>
          </a:ln>
        </p:spPr>
        <p:txBody>
          <a:bodyPr wrap="square" rtlCol="0">
            <a:spAutoFit/>
          </a:bodyPr>
          <a:lstStyle/>
          <a:p>
            <a:pPr indent="457200" algn="ctr" fontAlgn="auto">
              <a:lnSpc>
                <a:spcPct val="120000"/>
              </a:lnSpc>
            </a:pPr>
            <a:r>
              <a:rPr lang="zh-CN" altLang="en-US" b="1" smtClean="0">
                <a:solidFill>
                  <a:srgbClr val="FF0000"/>
                </a:solidFill>
                <a:latin typeface="方正粗黑宋简体" panose="02000000000000000000" charset="-122"/>
                <a:ea typeface="方正粗黑宋简体" panose="02000000000000000000" charset="-122"/>
              </a:rPr>
              <a:t>为落实习近平总书记的重要指示，支持"光盘"行动，请你发出几点倡议</a:t>
            </a:r>
            <a:endParaRPr lang="zh-CN" altLang="en-US" b="1" smtClean="0">
              <a:solidFill>
                <a:srgbClr val="FF0000"/>
              </a:solidFill>
              <a:latin typeface="方正粗黑宋简体" panose="02000000000000000000" charset="-122"/>
              <a:ea typeface="方正粗黑宋简体" panose="02000000000000000000" charset="-122"/>
            </a:endParaRPr>
          </a:p>
        </p:txBody>
      </p:sp>
      <p:sp>
        <p:nvSpPr>
          <p:cNvPr id="37" name="TextBox 36"/>
          <p:cNvSpPr txBox="1"/>
          <p:nvPr/>
        </p:nvSpPr>
        <p:spPr>
          <a:xfrm>
            <a:off x="3113405" y="768350"/>
            <a:ext cx="9046845" cy="3192780"/>
          </a:xfrm>
          <a:prstGeom prst="rect">
            <a:avLst/>
          </a:prstGeom>
          <a:noFill/>
          <a:ln w="28575" cmpd="sng">
            <a:solidFill>
              <a:schemeClr val="accent2"/>
            </a:solidFill>
            <a:prstDash val="sysDot"/>
          </a:ln>
        </p:spPr>
        <p:txBody>
          <a:bodyPr wrap="square" rtlCol="0">
            <a:spAutoFit/>
          </a:bodyPr>
          <a:lstStyle/>
          <a:p>
            <a:pPr lvl="0" indent="457200" algn="just" fontAlgn="auto">
              <a:lnSpc>
                <a:spcPct val="160000"/>
              </a:lnSpc>
              <a:buClrTx/>
              <a:buSzTx/>
              <a:buFontTx/>
            </a:pPr>
            <a:r>
              <a:rPr lang="zh-CN" altLang="en-US" smtClean="0">
                <a:latin typeface="方正粗黑宋简体" panose="02000000000000000000" charset="-122"/>
                <a:ea typeface="方正粗黑宋简体" panose="02000000000000000000" charset="-122"/>
                <a:sym typeface="+mn-ea"/>
              </a:rPr>
              <a:t>(1)有利于增强公民资源优患意识和环境保护意识。</a:t>
            </a:r>
            <a:endParaRPr lang="zh-CN" altLang="en-US" smtClean="0">
              <a:latin typeface="方正粗黑宋简体" panose="02000000000000000000" charset="-122"/>
              <a:ea typeface="方正粗黑宋简体" panose="02000000000000000000" charset="-122"/>
              <a:sym typeface="+mn-ea"/>
            </a:endParaRPr>
          </a:p>
          <a:p>
            <a:pPr lvl="0" indent="457200" algn="just" fontAlgn="auto">
              <a:lnSpc>
                <a:spcPct val="160000"/>
              </a:lnSpc>
              <a:buClrTx/>
              <a:buSzTx/>
              <a:buFontTx/>
            </a:pPr>
            <a:r>
              <a:rPr lang="zh-CN" altLang="en-US" smtClean="0">
                <a:latin typeface="方正粗黑宋简体" panose="02000000000000000000" charset="-122"/>
                <a:ea typeface="方正粗黑宋简体" panose="02000000000000000000" charset="-122"/>
                <a:sym typeface="+mn-ea"/>
              </a:rPr>
              <a:t>(2)有利于营造节约资源、保护环境的社会氛围。</a:t>
            </a:r>
            <a:endParaRPr lang="zh-CN" altLang="en-US" smtClean="0">
              <a:latin typeface="方正粗黑宋简体" panose="02000000000000000000" charset="-122"/>
              <a:ea typeface="方正粗黑宋简体" panose="02000000000000000000" charset="-122"/>
              <a:sym typeface="+mn-ea"/>
            </a:endParaRPr>
          </a:p>
          <a:p>
            <a:pPr lvl="0" indent="457200" algn="just" fontAlgn="auto">
              <a:lnSpc>
                <a:spcPct val="160000"/>
              </a:lnSpc>
              <a:buClrTx/>
              <a:buSzTx/>
              <a:buFontTx/>
            </a:pPr>
            <a:r>
              <a:rPr lang="zh-CN" altLang="en-US" smtClean="0">
                <a:latin typeface="方正粗黑宋简体" panose="02000000000000000000" charset="-122"/>
                <a:ea typeface="方正粗黑宋简体" panose="02000000000000000000" charset="-122"/>
                <a:sym typeface="+mn-ea"/>
              </a:rPr>
              <a:t>(3)有利于建设资源节约型、环境友好型社会。</a:t>
            </a:r>
            <a:endParaRPr lang="zh-CN" altLang="en-US" smtClean="0">
              <a:latin typeface="方正粗黑宋简体" panose="02000000000000000000" charset="-122"/>
              <a:ea typeface="方正粗黑宋简体" panose="02000000000000000000" charset="-122"/>
              <a:sym typeface="+mn-ea"/>
            </a:endParaRPr>
          </a:p>
          <a:p>
            <a:pPr lvl="0" indent="457200" algn="just" fontAlgn="auto">
              <a:lnSpc>
                <a:spcPct val="160000"/>
              </a:lnSpc>
              <a:buClrTx/>
              <a:buSzTx/>
              <a:buFontTx/>
            </a:pPr>
            <a:r>
              <a:rPr lang="zh-CN" altLang="en-US" smtClean="0">
                <a:latin typeface="方正粗黑宋简体" panose="02000000000000000000" charset="-122"/>
                <a:ea typeface="方正粗黑宋简体" panose="02000000000000000000" charset="-122"/>
                <a:sym typeface="+mn-ea"/>
              </a:rPr>
              <a:t>(4)有利于走绿色发展道路，实现可持续发展。</a:t>
            </a:r>
            <a:endParaRPr lang="zh-CN" altLang="en-US" smtClean="0">
              <a:latin typeface="方正粗黑宋简体" panose="02000000000000000000" charset="-122"/>
              <a:ea typeface="方正粗黑宋简体" panose="02000000000000000000" charset="-122"/>
              <a:sym typeface="+mn-ea"/>
            </a:endParaRPr>
          </a:p>
          <a:p>
            <a:pPr lvl="0" indent="457200" algn="just" fontAlgn="auto">
              <a:lnSpc>
                <a:spcPct val="160000"/>
              </a:lnSpc>
              <a:buClrTx/>
              <a:buSzTx/>
              <a:buFontTx/>
            </a:pPr>
            <a:r>
              <a:rPr lang="zh-CN" altLang="en-US" smtClean="0">
                <a:latin typeface="方正粗黑宋简体" panose="02000000000000000000" charset="-122"/>
                <a:ea typeface="方正粗黑宋简体" panose="02000000000000000000" charset="-122"/>
                <a:sym typeface="+mn-ea"/>
              </a:rPr>
              <a:t>(5)有利于促进人与自然和谐相处。</a:t>
            </a:r>
            <a:endParaRPr lang="zh-CN" altLang="en-US" smtClean="0">
              <a:latin typeface="方正粗黑宋简体" panose="02000000000000000000" charset="-122"/>
              <a:ea typeface="方正粗黑宋简体" panose="02000000000000000000" charset="-122"/>
              <a:sym typeface="+mn-ea"/>
            </a:endParaRPr>
          </a:p>
          <a:p>
            <a:pPr lvl="0" indent="457200" algn="just" fontAlgn="auto">
              <a:lnSpc>
                <a:spcPct val="160000"/>
              </a:lnSpc>
              <a:buClrTx/>
              <a:buSzTx/>
              <a:buFontTx/>
            </a:pPr>
            <a:r>
              <a:rPr lang="zh-CN" altLang="en-US" smtClean="0">
                <a:latin typeface="方正粗黑宋简体" panose="02000000000000000000" charset="-122"/>
                <a:ea typeface="方正粗黑宋简体" panose="02000000000000000000" charset="-122"/>
                <a:sym typeface="+mn-ea"/>
              </a:rPr>
              <a:t>(6)有利于实现全面建成小康社会的目标。</a:t>
            </a:r>
            <a:endParaRPr lang="zh-CN" altLang="en-US" smtClean="0">
              <a:latin typeface="方正粗黑宋简体" panose="02000000000000000000" charset="-122"/>
              <a:ea typeface="方正粗黑宋简体" panose="02000000000000000000" charset="-122"/>
              <a:sym typeface="+mn-ea"/>
            </a:endParaRPr>
          </a:p>
          <a:p>
            <a:pPr lvl="0" indent="457200" algn="just" fontAlgn="auto">
              <a:lnSpc>
                <a:spcPct val="160000"/>
              </a:lnSpc>
              <a:buClrTx/>
              <a:buSzTx/>
              <a:buFontTx/>
            </a:pPr>
            <a:r>
              <a:rPr lang="zh-CN" altLang="en-US" smtClean="0">
                <a:latin typeface="方正粗黑宋简体" panose="02000000000000000000" charset="-122"/>
                <a:ea typeface="方正粗黑宋简体" panose="02000000000000000000" charset="-122"/>
                <a:sym typeface="+mn-ea"/>
              </a:rPr>
              <a:t>(7)有利于弘扬艰苦奋斗的传统美德。</a:t>
            </a:r>
            <a:endParaRPr lang="zh-CN" altLang="en-US" smtClean="0">
              <a:latin typeface="方正粗黑宋简体" panose="02000000000000000000" charset="-122"/>
              <a:ea typeface="方正粗黑宋简体" panose="02000000000000000000" charset="-122"/>
              <a:sym typeface="+mn-ea"/>
            </a:endParaRPr>
          </a:p>
        </p:txBody>
      </p:sp>
      <p:sp>
        <p:nvSpPr>
          <p:cNvPr id="6" name="任意多边形 5"/>
          <p:cNvSpPr/>
          <p:nvPr/>
        </p:nvSpPr>
        <p:spPr>
          <a:xfrm rot="10800000">
            <a:off x="3082290" y="768350"/>
            <a:ext cx="9109710" cy="76200"/>
          </a:xfrm>
          <a:custGeom>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28"/>
          <p:cNvSpPr txBox="1"/>
          <p:nvPr/>
        </p:nvSpPr>
        <p:spPr>
          <a:xfrm>
            <a:off x="9128125" y="123190"/>
            <a:ext cx="2355215" cy="645160"/>
          </a:xfrm>
          <a:prstGeom prst="rect">
            <a:avLst/>
          </a:prstGeom>
          <a:noFill/>
        </p:spPr>
        <p:txBody>
          <a:bodyPr wrap="square" rtlCol="0">
            <a:spAutoFit/>
          </a:bodyPr>
          <a:lstStyle/>
          <a:p>
            <a:r>
              <a:rPr lang="zh-CN" altLang="en-US" sz="3600">
                <a:latin typeface="方正粗黑宋简体" panose="02000000000000000000" charset="-122"/>
                <a:ea typeface="方正粗黑宋简体" panose="02000000000000000000" charset="-122"/>
              </a:rPr>
              <a:t>要点链接</a:t>
            </a:r>
            <a:endParaRPr lang="zh-CN" altLang="en-US" sz="3600">
              <a:latin typeface="方正粗黑宋简体" panose="02000000000000000000" charset="-122"/>
              <a:ea typeface="方正粗黑宋简体" panose="02000000000000000000" charset="-122"/>
            </a:endParaRPr>
          </a:p>
        </p:txBody>
      </p:sp>
      <p:grpSp>
        <p:nvGrpSpPr>
          <p:cNvPr id="10" name="组合 9"/>
          <p:cNvGrpSpPr/>
          <p:nvPr/>
        </p:nvGrpSpPr>
        <p:grpSpPr>
          <a:xfrm>
            <a:off x="-326390" y="3265170"/>
            <a:ext cx="1402715" cy="963295"/>
            <a:chOff x="3346092" y="276819"/>
            <a:chExt cx="4201768" cy="5854396"/>
          </a:xfrm>
          <a:effectLst>
            <a:outerShdw blurRad="76200" dir="18900000" sy="23000" kx="-1200000" algn="bl" rotWithShape="0">
              <a:prstClr val="black">
                <a:alpha val="20000"/>
              </a:prstClr>
            </a:outerShdw>
          </a:effectLst>
        </p:grpSpPr>
        <p:pic>
          <p:nvPicPr>
            <p:cNvPr id="11" name="图片 10"/>
            <p:cNvPicPr>
              <a:picLocks noChangeAspect="1"/>
            </p:cNvPicPr>
            <p:nvPr/>
          </p:nvPicPr>
          <p:blipFill>
            <a:blip r:embed="rId3">
              <a:grayscl/>
              <a:extLst>
                <a:ext uri="{28A0092B-C50C-407E-A947-70E740481C1C}">
                  <a14:useLocalDpi xmlns:a14="http://schemas.microsoft.com/office/drawing/2010/main" val="0"/>
                </a:ext>
              </a:extLst>
            </a:blip>
            <a:stretch>
              <a:fillRect/>
            </a:stretch>
          </p:blipFill>
          <p:spPr>
            <a:xfrm>
              <a:off x="3346092" y="276819"/>
              <a:ext cx="4201768" cy="4737057"/>
            </a:xfrm>
            <a:prstGeom prst="rect">
              <a:avLst/>
            </a:prstGeom>
            <a:noFill/>
            <a:ln>
              <a:noFill/>
            </a:ln>
          </p:spPr>
        </p:pic>
        <p:sp>
          <p:nvSpPr>
            <p:cNvPr id="12" name="椭圆 11"/>
            <p:cNvSpPr/>
            <p:nvPr/>
          </p:nvSpPr>
          <p:spPr>
            <a:xfrm>
              <a:off x="4834851" y="5295461"/>
              <a:ext cx="835755" cy="835754"/>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 name="TextBox 8"/>
          <p:cNvSpPr txBox="1"/>
          <p:nvPr/>
        </p:nvSpPr>
        <p:spPr>
          <a:xfrm>
            <a:off x="1032510" y="914400"/>
            <a:ext cx="1539240" cy="2968625"/>
          </a:xfrm>
          <a:prstGeom prst="rect">
            <a:avLst/>
          </a:prstGeom>
          <a:noFill/>
          <a:ln w="28575" cmpd="sng">
            <a:solidFill>
              <a:schemeClr val="accent2"/>
            </a:solidFill>
            <a:prstDash val="sysDot"/>
          </a:ln>
        </p:spPr>
        <p:txBody>
          <a:bodyPr wrap="square" rtlCol="0">
            <a:spAutoFit/>
          </a:bodyPr>
          <a:lstStyle/>
          <a:p>
            <a:pPr indent="457200" algn="ctr" fontAlgn="auto">
              <a:lnSpc>
                <a:spcPct val="130000"/>
              </a:lnSpc>
            </a:pPr>
            <a:r>
              <a:rPr lang="zh-CN" altLang="en-US" b="1" smtClean="0">
                <a:solidFill>
                  <a:srgbClr val="FF0000"/>
                </a:solidFill>
                <a:latin typeface="方正粗黑宋简体" panose="02000000000000000000" charset="-122"/>
                <a:ea typeface="方正粗黑宋简体" panose="02000000000000000000" charset="-122"/>
              </a:rPr>
              <a:t>开展绿色出行、光盘行动、低碳生活有何意义? (开展全国节能宣传周活动有什么意义?)</a:t>
            </a:r>
            <a:endParaRPr lang="zh-CN" altLang="en-US" b="1" smtClean="0">
              <a:solidFill>
                <a:srgbClr val="FF0000"/>
              </a:solidFill>
              <a:latin typeface="方正粗黑宋简体" panose="02000000000000000000" charset="-122"/>
              <a:ea typeface="方正粗黑宋简体" panose="02000000000000000000" charset="-122"/>
            </a:endParaRPr>
          </a:p>
        </p:txBody>
      </p:sp>
      <p:sp>
        <p:nvSpPr>
          <p:cNvPr id="15" name="TextBox 36"/>
          <p:cNvSpPr txBox="1"/>
          <p:nvPr/>
        </p:nvSpPr>
        <p:spPr>
          <a:xfrm>
            <a:off x="3065145" y="4228465"/>
            <a:ext cx="8931910" cy="2084070"/>
          </a:xfrm>
          <a:prstGeom prst="rect">
            <a:avLst/>
          </a:prstGeom>
          <a:noFill/>
          <a:ln w="28575" cmpd="sng">
            <a:solidFill>
              <a:schemeClr val="accent2"/>
            </a:solidFill>
            <a:prstDash val="sysDash"/>
          </a:ln>
        </p:spPr>
        <p:txBody>
          <a:bodyPr wrap="square" rtlCol="0">
            <a:spAutoFit/>
          </a:bodyPr>
          <a:lstStyle/>
          <a:p>
            <a:pPr lvl="0" indent="457200" algn="just" fontAlgn="auto">
              <a:lnSpc>
                <a:spcPct val="180000"/>
              </a:lnSpc>
              <a:buClrTx/>
              <a:buSzTx/>
              <a:buFontTx/>
            </a:pPr>
            <a:r>
              <a:rPr lang="zh-CN" altLang="en-US" smtClean="0">
                <a:latin typeface="方正粗黑宋简体" panose="02000000000000000000" charset="-122"/>
                <a:ea typeface="方正粗黑宋简体" panose="02000000000000000000" charset="-122"/>
                <a:sym typeface="+mn-ea"/>
              </a:rPr>
              <a:t>(1)珍惜粮食，适量订餐，避免剩餐，减少浪费。</a:t>
            </a:r>
            <a:endParaRPr lang="zh-CN" altLang="en-US" smtClean="0">
              <a:latin typeface="方正粗黑宋简体" panose="02000000000000000000" charset="-122"/>
              <a:ea typeface="方正粗黑宋简体" panose="02000000000000000000" charset="-122"/>
              <a:sym typeface="+mn-ea"/>
            </a:endParaRPr>
          </a:p>
          <a:p>
            <a:pPr lvl="0" indent="457200" algn="just" fontAlgn="auto">
              <a:lnSpc>
                <a:spcPct val="180000"/>
              </a:lnSpc>
              <a:buClrTx/>
              <a:buSzTx/>
              <a:buFontTx/>
            </a:pPr>
            <a:r>
              <a:rPr lang="zh-CN" altLang="en-US" smtClean="0">
                <a:latin typeface="方正粗黑宋简体" panose="02000000000000000000" charset="-122"/>
                <a:ea typeface="方正粗黑宋简体" panose="02000000000000000000" charset="-122"/>
                <a:sym typeface="+mn-ea"/>
              </a:rPr>
              <a:t>(2)吃饭时吃多少盛多少，以节约为荣、浪费为耻。</a:t>
            </a:r>
            <a:endParaRPr lang="zh-CN" altLang="en-US" smtClean="0">
              <a:latin typeface="方正粗黑宋简体" panose="02000000000000000000" charset="-122"/>
              <a:ea typeface="方正粗黑宋简体" panose="02000000000000000000" charset="-122"/>
              <a:sym typeface="+mn-ea"/>
            </a:endParaRPr>
          </a:p>
          <a:p>
            <a:pPr lvl="0" indent="457200" algn="just" fontAlgn="auto">
              <a:lnSpc>
                <a:spcPct val="180000"/>
              </a:lnSpc>
              <a:buClrTx/>
              <a:buSzTx/>
              <a:buFontTx/>
            </a:pPr>
            <a:r>
              <a:rPr lang="zh-CN" altLang="en-US" smtClean="0">
                <a:latin typeface="方正粗黑宋简体" panose="02000000000000000000" charset="-122"/>
                <a:ea typeface="方正粗黑宋简体" panose="02000000000000000000" charset="-122"/>
                <a:sym typeface="+mn-ea"/>
              </a:rPr>
              <a:t>(3)做节约宣传员，向家人、亲戚、朋友宣传节约粮食。</a:t>
            </a:r>
            <a:endParaRPr lang="zh-CN" altLang="en-US" smtClean="0">
              <a:latin typeface="方正粗黑宋简体" panose="02000000000000000000" charset="-122"/>
              <a:ea typeface="方正粗黑宋简体" panose="02000000000000000000" charset="-122"/>
              <a:sym typeface="+mn-ea"/>
            </a:endParaRPr>
          </a:p>
          <a:p>
            <a:pPr lvl="0" indent="457200" algn="just" fontAlgn="auto">
              <a:lnSpc>
                <a:spcPct val="180000"/>
              </a:lnSpc>
              <a:buClrTx/>
              <a:buSzTx/>
              <a:buFontTx/>
            </a:pPr>
            <a:r>
              <a:rPr lang="zh-CN" altLang="en-US" smtClean="0">
                <a:latin typeface="方正粗黑宋简体" panose="02000000000000000000" charset="-122"/>
                <a:ea typeface="方正粗黑宋简体" panose="02000000000000000000" charset="-122"/>
                <a:sym typeface="+mn-ea"/>
              </a:rPr>
              <a:t>(4)积极参加文明餐桌行动，营造节俭用餐的良好风气。</a:t>
            </a:r>
            <a:endParaRPr lang="zh-CN" altLang="en-US" smtClean="0">
              <a:latin typeface="方正粗黑宋简体" panose="02000000000000000000" charset="-122"/>
              <a:ea typeface="方正粗黑宋简体" panose="02000000000000000000" charset="-122"/>
              <a:sym typeface="+mn-ea"/>
            </a:endParaRPr>
          </a:p>
        </p:txBody>
      </p:sp>
      <p:cxnSp>
        <p:nvCxnSpPr>
          <p:cNvPr id="16" name="肘形连接符 15"/>
          <p:cNvCxnSpPr/>
          <p:nvPr/>
        </p:nvCxnSpPr>
        <p:spPr>
          <a:xfrm>
            <a:off x="2632075" y="5301615"/>
            <a:ext cx="444500" cy="235585"/>
          </a:xfrm>
          <a:prstGeom prst="bentConnector3">
            <a:avLst>
              <a:gd name="adj1" fmla="val 50143"/>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肘形连接符 16"/>
          <p:cNvCxnSpPr>
            <a:endCxn id="37" idx="1"/>
          </p:cNvCxnSpPr>
          <p:nvPr/>
        </p:nvCxnSpPr>
        <p:spPr>
          <a:xfrm>
            <a:off x="2567940" y="2033905"/>
            <a:ext cx="545465" cy="330835"/>
          </a:xfrm>
          <a:prstGeom prst="bentConnector3">
            <a:avLst>
              <a:gd name="adj1" fmla="val 50058"/>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8" name="TextBox 28"/>
          <p:cNvSpPr txBox="1"/>
          <p:nvPr/>
        </p:nvSpPr>
        <p:spPr>
          <a:xfrm>
            <a:off x="796925" y="123190"/>
            <a:ext cx="2163445" cy="645160"/>
          </a:xfrm>
          <a:prstGeom prst="rect">
            <a:avLst/>
          </a:prstGeom>
          <a:noFill/>
        </p:spPr>
        <p:txBody>
          <a:bodyPr wrap="square" rtlCol="0">
            <a:spAutoFit/>
          </a:bodyPr>
          <a:lstStyle/>
          <a:p>
            <a:r>
              <a:rPr lang="zh-CN" altLang="en-US" sz="3600">
                <a:latin typeface="方正粗黑宋简体" panose="02000000000000000000" charset="-122"/>
                <a:ea typeface="方正粗黑宋简体" panose="02000000000000000000" charset="-122"/>
              </a:rPr>
              <a:t>热点命题</a:t>
            </a:r>
            <a:endParaRPr lang="zh-CN" altLang="en-US" sz="3600">
              <a:latin typeface="方正粗黑宋简体" panose="02000000000000000000" charset="-122"/>
              <a:ea typeface="方正粗黑宋简体" panose="02000000000000000000" charset="-122"/>
            </a:endParaRPr>
          </a:p>
        </p:txBody>
      </p:sp>
      <p:grpSp>
        <p:nvGrpSpPr>
          <p:cNvPr id="19" name="组合 18"/>
          <p:cNvGrpSpPr/>
          <p:nvPr/>
        </p:nvGrpSpPr>
        <p:grpSpPr>
          <a:xfrm>
            <a:off x="102870" y="1226820"/>
            <a:ext cx="685165" cy="662305"/>
            <a:chOff x="5616310" y="1464550"/>
            <a:chExt cx="865595" cy="1124278"/>
          </a:xfrm>
        </p:grpSpPr>
        <p:sp>
          <p:nvSpPr>
            <p:cNvPr id="20" name="矩形 19"/>
            <p:cNvSpPr/>
            <p:nvPr/>
          </p:nvSpPr>
          <p:spPr>
            <a:xfrm rot="2700000">
              <a:off x="5486968" y="1593891"/>
              <a:ext cx="1124278" cy="865595"/>
            </a:xfrm>
            <a:prstGeom prst="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zh-CN" altLang="en-US"/>
            </a:p>
          </p:txBody>
        </p:sp>
        <p:sp>
          <p:nvSpPr>
            <p:cNvPr id="21" name="TextBox 2"/>
            <p:cNvSpPr txBox="1"/>
            <p:nvPr/>
          </p:nvSpPr>
          <p:spPr>
            <a:xfrm>
              <a:off x="5667792" y="1685508"/>
              <a:ext cx="762930" cy="886056"/>
            </a:xfrm>
            <a:prstGeom prst="rect">
              <a:avLst/>
            </a:prstGeom>
            <a:noFill/>
          </p:spPr>
          <p:txBody>
            <a:bodyPr wrap="square" rtlCol="0">
              <a:spAutoFit/>
            </a:bodyPr>
            <a:lstStyle/>
            <a:p>
              <a:r>
                <a:rPr lang="en-US" sz="2800" b="1" smtClean="0">
                  <a:ln w="18415" cmpd="sng">
                    <a:solidFill>
                      <a:srgbClr val="FFFFFF"/>
                    </a:solidFill>
                    <a:prstDash val="solid"/>
                  </a:ln>
                  <a:solidFill>
                    <a:srgbClr val="FFFFFF"/>
                  </a:solidFill>
                  <a:effectLst>
                    <a:outerShdw blurRad="63500" dir="3600000" algn="tl" rotWithShape="0">
                      <a:srgbClr val="000000">
                        <a:alpha val="70000"/>
                      </a:srgbClr>
                    </a:outerShdw>
                  </a:effectLst>
                </a:rPr>
                <a:t>14</a:t>
              </a:r>
              <a:endParaRPr lang="en-US" sz="2800" b="1"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pSp>
      <p:grpSp>
        <p:nvGrpSpPr>
          <p:cNvPr id="22" name="组合 21"/>
          <p:cNvGrpSpPr/>
          <p:nvPr/>
        </p:nvGrpSpPr>
        <p:grpSpPr>
          <a:xfrm>
            <a:off x="170815" y="4901565"/>
            <a:ext cx="655955" cy="679450"/>
            <a:chOff x="5616310" y="1464550"/>
            <a:chExt cx="865595" cy="1124278"/>
          </a:xfrm>
        </p:grpSpPr>
        <p:sp>
          <p:nvSpPr>
            <p:cNvPr id="23" name="矩形 22"/>
            <p:cNvSpPr/>
            <p:nvPr/>
          </p:nvSpPr>
          <p:spPr>
            <a:xfrm rot="2700000">
              <a:off x="5486968" y="1593891"/>
              <a:ext cx="1124278" cy="865595"/>
            </a:xfrm>
            <a:prstGeom prst="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zh-CN" altLang="en-US"/>
            </a:p>
          </p:txBody>
        </p:sp>
        <p:sp>
          <p:nvSpPr>
            <p:cNvPr id="24" name="TextBox 2"/>
            <p:cNvSpPr txBox="1"/>
            <p:nvPr/>
          </p:nvSpPr>
          <p:spPr>
            <a:xfrm>
              <a:off x="5667792" y="1685508"/>
              <a:ext cx="762930" cy="863698"/>
            </a:xfrm>
            <a:prstGeom prst="rect">
              <a:avLst/>
            </a:prstGeom>
            <a:noFill/>
          </p:spPr>
          <p:txBody>
            <a:bodyPr wrap="square" rtlCol="0">
              <a:spAutoFit/>
            </a:bodyPr>
            <a:lstStyle/>
            <a:p>
              <a:r>
                <a:rPr lang="en-US" sz="2800" b="1" smtClean="0">
                  <a:ln w="18415" cmpd="sng">
                    <a:solidFill>
                      <a:srgbClr val="FFFFFF"/>
                    </a:solidFill>
                    <a:prstDash val="solid"/>
                  </a:ln>
                  <a:solidFill>
                    <a:srgbClr val="FFFFFF"/>
                  </a:solidFill>
                  <a:effectLst>
                    <a:outerShdw blurRad="63500" dir="3600000" algn="tl" rotWithShape="0">
                      <a:srgbClr val="000000">
                        <a:alpha val="70000"/>
                      </a:srgbClr>
                    </a:outerShdw>
                  </a:effectLst>
                </a:rPr>
                <a:t>15</a:t>
              </a:r>
              <a:endParaRPr lang="en-US" sz="2800" b="1"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pSp>
    </p:spTree>
  </p:cSld>
  <p:clrMapOvr>
    <a:masterClrMapping/>
  </p:clrMapOvr>
  <p:transition spd="slow">
    <p:push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ppt_x"/>
                                          </p:val>
                                        </p:tav>
                                        <p:tav tm="100000">
                                          <p:val>
                                            <p:strVal val="#ppt_x"/>
                                          </p:val>
                                        </p:tav>
                                      </p:tavLst>
                                    </p:anim>
                                    <p:anim calcmode="lin" valueType="num">
                                      <p:cBhvr additive="base">
                                        <p:cTn id="1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afterGroup">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fill="hold"/>
                                        <p:tgtEl>
                                          <p:spTgt spid="6"/>
                                        </p:tgtEl>
                                        <p:attrNameLst>
                                          <p:attrName>ppt_x</p:attrName>
                                        </p:attrNameLst>
                                      </p:cBhvr>
                                      <p:tavLst>
                                        <p:tav tm="0">
                                          <p:val>
                                            <p:strVal val="#ppt_x"/>
                                          </p:val>
                                        </p:tav>
                                        <p:tav tm="100000">
                                          <p:val>
                                            <p:strVal val="#ppt_x"/>
                                          </p:val>
                                        </p:tav>
                                      </p:tavLst>
                                    </p:anim>
                                    <p:anim calcmode="lin" valueType="num">
                                      <p:cBhvr additive="base">
                                        <p:cTn id="2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nodeType="click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ppt_x"/>
                                          </p:val>
                                        </p:tav>
                                        <p:tav tm="100000">
                                          <p:val>
                                            <p:strVal val="#ppt_x"/>
                                          </p:val>
                                        </p:tav>
                                      </p:tavLst>
                                    </p:anim>
                                    <p:anim calcmode="lin" valueType="num">
                                      <p:cBhvr additive="base">
                                        <p:cTn id="28" dur="500" fill="hold"/>
                                        <p:tgtEl>
                                          <p:spTgt spid="17"/>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37"/>
                                        </p:tgtEl>
                                        <p:attrNameLst>
                                          <p:attrName>style.visibility</p:attrName>
                                        </p:attrNameLst>
                                      </p:cBhvr>
                                      <p:to>
                                        <p:strVal val="visible"/>
                                      </p:to>
                                    </p:set>
                                    <p:anim calcmode="lin" valueType="num">
                                      <p:cBhvr additive="base">
                                        <p:cTn id="31" dur="500" fill="hold"/>
                                        <p:tgtEl>
                                          <p:spTgt spid="37"/>
                                        </p:tgtEl>
                                        <p:attrNameLst>
                                          <p:attrName>ppt_x</p:attrName>
                                        </p:attrNameLst>
                                      </p:cBhvr>
                                      <p:tavLst>
                                        <p:tav tm="0">
                                          <p:val>
                                            <p:strVal val="#ppt_x"/>
                                          </p:val>
                                        </p:tav>
                                        <p:tav tm="100000">
                                          <p:val>
                                            <p:strVal val="#ppt_x"/>
                                          </p:val>
                                        </p:tav>
                                      </p:tavLst>
                                    </p:anim>
                                    <p:anim calcmode="lin" valueType="num">
                                      <p:cBhvr additive="base">
                                        <p:cTn id="32"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nodeType="click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additive="base">
                                        <p:cTn id="37" dur="500" fill="hold"/>
                                        <p:tgtEl>
                                          <p:spTgt spid="22"/>
                                        </p:tgtEl>
                                        <p:attrNameLst>
                                          <p:attrName>ppt_x</p:attrName>
                                        </p:attrNameLst>
                                      </p:cBhvr>
                                      <p:tavLst>
                                        <p:tav tm="0">
                                          <p:val>
                                            <p:strVal val="#ppt_x"/>
                                          </p:val>
                                        </p:tav>
                                        <p:tav tm="100000">
                                          <p:val>
                                            <p:strVal val="#ppt_x"/>
                                          </p:val>
                                        </p:tav>
                                      </p:tavLst>
                                    </p:anim>
                                    <p:anim calcmode="lin" valueType="num">
                                      <p:cBhvr additive="base">
                                        <p:cTn id="38" dur="500" fill="hold"/>
                                        <p:tgtEl>
                                          <p:spTgt spid="22"/>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500" fill="hold"/>
                                        <p:tgtEl>
                                          <p:spTgt spid="9"/>
                                        </p:tgtEl>
                                        <p:attrNameLst>
                                          <p:attrName>ppt_x</p:attrName>
                                        </p:attrNameLst>
                                      </p:cBhvr>
                                      <p:tavLst>
                                        <p:tav tm="0">
                                          <p:val>
                                            <p:strVal val="#ppt_x"/>
                                          </p:val>
                                        </p:tav>
                                        <p:tav tm="100000">
                                          <p:val>
                                            <p:strVal val="#ppt_x"/>
                                          </p:val>
                                        </p:tav>
                                      </p:tavLst>
                                    </p:anim>
                                    <p:anim calcmode="lin" valueType="num">
                                      <p:cBhvr additive="base">
                                        <p:cTn id="4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3" fill="hold" nodeType="clickPar">
                      <p:stCondLst>
                        <p:cond delay="indefinite"/>
                      </p:stCondLst>
                      <p:childTnLst>
                        <p:par>
                          <p:cTn id="44" fill="hold" nodeType="afterGroup">
                            <p:stCondLst>
                              <p:cond delay="0"/>
                            </p:stCondLst>
                            <p:childTnLst>
                              <p:par>
                                <p:cTn id="45" presetID="2" presetClass="entr" presetSubtype="4" fill="hold" nodeType="click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500" fill="hold"/>
                                        <p:tgtEl>
                                          <p:spTgt spid="16"/>
                                        </p:tgtEl>
                                        <p:attrNameLst>
                                          <p:attrName>ppt_x</p:attrName>
                                        </p:attrNameLst>
                                      </p:cBhvr>
                                      <p:tavLst>
                                        <p:tav tm="0">
                                          <p:val>
                                            <p:strVal val="#ppt_x"/>
                                          </p:val>
                                        </p:tav>
                                        <p:tav tm="100000">
                                          <p:val>
                                            <p:strVal val="#ppt_x"/>
                                          </p:val>
                                        </p:tav>
                                      </p:tavLst>
                                    </p:anim>
                                    <p:anim calcmode="lin" valueType="num">
                                      <p:cBhvr additive="base">
                                        <p:cTn id="48" dur="500" fill="hold"/>
                                        <p:tgtEl>
                                          <p:spTgt spid="16"/>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5"/>
                                        </p:tgtEl>
                                        <p:attrNameLst>
                                          <p:attrName>style.visibility</p:attrName>
                                        </p:attrNameLst>
                                      </p:cBhvr>
                                      <p:to>
                                        <p:strVal val="visible"/>
                                      </p:to>
                                    </p:set>
                                    <p:anim calcmode="lin" valueType="num">
                                      <p:cBhvr additive="base">
                                        <p:cTn id="51" dur="500" fill="hold"/>
                                        <p:tgtEl>
                                          <p:spTgt spid="15"/>
                                        </p:tgtEl>
                                        <p:attrNameLst>
                                          <p:attrName>ppt_x</p:attrName>
                                        </p:attrNameLst>
                                      </p:cBhvr>
                                      <p:tavLst>
                                        <p:tav tm="0">
                                          <p:val>
                                            <p:strVal val="#ppt_x"/>
                                          </p:val>
                                        </p:tav>
                                        <p:tav tm="100000">
                                          <p:val>
                                            <p:strVal val="#ppt_x"/>
                                          </p:val>
                                        </p:tav>
                                      </p:tavLst>
                                    </p:anim>
                                    <p:anim calcmode="lin" valueType="num">
                                      <p:cBhvr additive="base">
                                        <p:cTn id="5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8" grpId="0"/>
      <p:bldP spid="6" grpId="0"/>
      <p:bldP spid="37" grpId="0"/>
      <p:bldP spid="9" grpId="0"/>
      <p:bldP spid="15"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4"/>
          <a:stretch>
            <a:fillRect/>
          </a:stretch>
        </a:blipFill>
        <a:effectLst/>
      </p:bgPr>
    </p:bg>
    <p:spTree>
      <p:nvGrpSpPr>
        <p:cNvPr id="1" name=""/>
        <p:cNvGrpSpPr/>
        <p:nvPr/>
      </p:nvGrpSpPr>
      <p:grpSpPr>
        <a:xfrm>
          <a:off x="0" y="0"/>
          <a:ext cx="0" cy="0"/>
        </a:xfrm>
      </p:grpSpPr>
      <p:sp>
        <p:nvSpPr>
          <p:cNvPr id="30" name="任意多边形 29"/>
          <p:cNvSpPr/>
          <p:nvPr/>
        </p:nvSpPr>
        <p:spPr>
          <a:xfrm>
            <a:off x="0" y="768350"/>
            <a:ext cx="2585085" cy="76200"/>
          </a:xfrm>
          <a:custGeom>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TextBox 8"/>
          <p:cNvSpPr txBox="1"/>
          <p:nvPr/>
        </p:nvSpPr>
        <p:spPr>
          <a:xfrm>
            <a:off x="1032510" y="4603750"/>
            <a:ext cx="1599565" cy="1419860"/>
          </a:xfrm>
          <a:prstGeom prst="rect">
            <a:avLst/>
          </a:prstGeom>
          <a:noFill/>
          <a:ln w="28575" cmpd="sng">
            <a:solidFill>
              <a:schemeClr val="accent2"/>
            </a:solidFill>
            <a:prstDash val="sysDot"/>
          </a:ln>
        </p:spPr>
        <p:txBody>
          <a:bodyPr wrap="square" rtlCol="0">
            <a:spAutoFit/>
          </a:bodyPr>
          <a:lstStyle/>
          <a:p>
            <a:pPr indent="457200" algn="ctr" fontAlgn="auto">
              <a:lnSpc>
                <a:spcPct val="120000"/>
              </a:lnSpc>
            </a:pPr>
            <a:r>
              <a:rPr lang="zh-CN" altLang="en-US" b="1" smtClean="0">
                <a:solidFill>
                  <a:srgbClr val="FF0000"/>
                </a:solidFill>
                <a:latin typeface="方正粗黑宋简体" panose="02000000000000000000" charset="-122"/>
                <a:ea typeface="方正粗黑宋简体" panose="02000000000000000000" charset="-122"/>
              </a:rPr>
              <a:t>某校开展节能宣传活动，请你设计两条宣传标语。</a:t>
            </a:r>
            <a:endParaRPr lang="zh-CN" altLang="en-US" b="1" smtClean="0">
              <a:solidFill>
                <a:srgbClr val="FF0000"/>
              </a:solidFill>
              <a:latin typeface="方正粗黑宋简体" panose="02000000000000000000" charset="-122"/>
              <a:ea typeface="方正粗黑宋简体" panose="02000000000000000000" charset="-122"/>
            </a:endParaRPr>
          </a:p>
        </p:txBody>
      </p:sp>
      <p:sp>
        <p:nvSpPr>
          <p:cNvPr id="37" name="TextBox 36"/>
          <p:cNvSpPr txBox="1"/>
          <p:nvPr/>
        </p:nvSpPr>
        <p:spPr>
          <a:xfrm>
            <a:off x="3082290" y="768350"/>
            <a:ext cx="9046845" cy="3580765"/>
          </a:xfrm>
          <a:prstGeom prst="rect">
            <a:avLst/>
          </a:prstGeom>
          <a:noFill/>
          <a:ln w="28575" cmpd="sng">
            <a:solidFill>
              <a:schemeClr val="accent2"/>
            </a:solidFill>
            <a:prstDash val="sysDot"/>
          </a:ln>
        </p:spPr>
        <p:txBody>
          <a:bodyPr wrap="square" rtlCol="0">
            <a:spAutoFit/>
          </a:bodyPr>
          <a:lstStyle/>
          <a:p>
            <a:pPr lvl="0" indent="457200" algn="just" fontAlgn="auto">
              <a:lnSpc>
                <a:spcPct val="210000"/>
              </a:lnSpc>
              <a:buClrTx/>
              <a:buSzTx/>
              <a:buFontTx/>
            </a:pPr>
            <a:r>
              <a:rPr lang="zh-CN" altLang="en-US" smtClean="0">
                <a:latin typeface="方正粗黑宋简体" panose="02000000000000000000" charset="-122"/>
                <a:ea typeface="方正粗黑宋简体" panose="02000000000000000000" charset="-122"/>
                <a:sym typeface="+mn-ea"/>
              </a:rPr>
              <a:t>这种观点是错误的。法律与道德相辅相成，法治与德治相得益彰。国家和社会治理需要法律和道德共同发挥作用，既重视发挥法律的规范作用，又重视发挥道德的教化作用。一方面， 要用法治手段引导公民培养节约习惯，推动“节约光荣、浪费可耻”思想观念更加深人人心，使制止餐饮浪费行为有法可依、有法必依;另一方面，需要公民不断提升道德素养，从自身做起，拒绝浪费。只有法治与德治相互补充、相互促进，餐饮浪费才能得到有效遏制。</a:t>
            </a:r>
            <a:endParaRPr lang="zh-CN" altLang="en-US" smtClean="0">
              <a:latin typeface="方正粗黑宋简体" panose="02000000000000000000" charset="-122"/>
              <a:ea typeface="方正粗黑宋简体" panose="02000000000000000000" charset="-122"/>
              <a:sym typeface="+mn-ea"/>
            </a:endParaRPr>
          </a:p>
        </p:txBody>
      </p:sp>
      <p:sp>
        <p:nvSpPr>
          <p:cNvPr id="6" name="任意多边形 5"/>
          <p:cNvSpPr/>
          <p:nvPr/>
        </p:nvSpPr>
        <p:spPr>
          <a:xfrm rot="10800000">
            <a:off x="3082290" y="768350"/>
            <a:ext cx="9109710" cy="76200"/>
          </a:xfrm>
          <a:custGeom>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40000"/>
              </a:lnSpc>
            </a:pPr>
            <a:endParaRPr lang="zh-CN" altLang="en-US"/>
          </a:p>
        </p:txBody>
      </p:sp>
      <p:sp>
        <p:nvSpPr>
          <p:cNvPr id="8" name="TextBox 28"/>
          <p:cNvSpPr txBox="1"/>
          <p:nvPr/>
        </p:nvSpPr>
        <p:spPr>
          <a:xfrm>
            <a:off x="9128125" y="123190"/>
            <a:ext cx="2355215" cy="645160"/>
          </a:xfrm>
          <a:prstGeom prst="rect">
            <a:avLst/>
          </a:prstGeom>
          <a:noFill/>
        </p:spPr>
        <p:txBody>
          <a:bodyPr wrap="square" rtlCol="0">
            <a:spAutoFit/>
          </a:bodyPr>
          <a:lstStyle/>
          <a:p>
            <a:r>
              <a:rPr lang="zh-CN" altLang="en-US" sz="3600">
                <a:latin typeface="方正粗黑宋简体" panose="02000000000000000000" charset="-122"/>
                <a:ea typeface="方正粗黑宋简体" panose="02000000000000000000" charset="-122"/>
              </a:rPr>
              <a:t>要点链接</a:t>
            </a:r>
            <a:endParaRPr lang="zh-CN" altLang="en-US" sz="3600">
              <a:latin typeface="方正粗黑宋简体" panose="02000000000000000000" charset="-122"/>
              <a:ea typeface="方正粗黑宋简体" panose="02000000000000000000" charset="-122"/>
            </a:endParaRPr>
          </a:p>
        </p:txBody>
      </p:sp>
      <p:grpSp>
        <p:nvGrpSpPr>
          <p:cNvPr id="10" name="组合 9"/>
          <p:cNvGrpSpPr/>
          <p:nvPr/>
        </p:nvGrpSpPr>
        <p:grpSpPr>
          <a:xfrm>
            <a:off x="-326390" y="3265170"/>
            <a:ext cx="1402715" cy="963295"/>
            <a:chOff x="3346092" y="276819"/>
            <a:chExt cx="4201768" cy="5854396"/>
          </a:xfrm>
          <a:effectLst>
            <a:outerShdw blurRad="76200" dir="18900000" sy="23000" kx="-1200000" algn="bl" rotWithShape="0">
              <a:prstClr val="black">
                <a:alpha val="20000"/>
              </a:prstClr>
            </a:outerShdw>
          </a:effectLst>
        </p:grpSpPr>
        <p:pic>
          <p:nvPicPr>
            <p:cNvPr id="11" name="图片 10"/>
            <p:cNvPicPr>
              <a:picLocks noChangeAspect="1"/>
            </p:cNvPicPr>
            <p:nvPr/>
          </p:nvPicPr>
          <p:blipFill>
            <a:blip r:embed="rId3">
              <a:grayscl/>
              <a:extLst>
                <a:ext uri="{28A0092B-C50C-407E-A947-70E740481C1C}">
                  <a14:useLocalDpi xmlns:a14="http://schemas.microsoft.com/office/drawing/2010/main" val="0"/>
                </a:ext>
              </a:extLst>
            </a:blip>
            <a:stretch>
              <a:fillRect/>
            </a:stretch>
          </p:blipFill>
          <p:spPr>
            <a:xfrm>
              <a:off x="3346092" y="276819"/>
              <a:ext cx="4201768" cy="4737057"/>
            </a:xfrm>
            <a:prstGeom prst="rect">
              <a:avLst/>
            </a:prstGeom>
            <a:noFill/>
            <a:ln>
              <a:noFill/>
            </a:ln>
          </p:spPr>
        </p:pic>
        <p:sp>
          <p:nvSpPr>
            <p:cNvPr id="12" name="椭圆 11"/>
            <p:cNvSpPr/>
            <p:nvPr/>
          </p:nvSpPr>
          <p:spPr>
            <a:xfrm>
              <a:off x="4834851" y="5295461"/>
              <a:ext cx="835755" cy="835754"/>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 name="TextBox 8"/>
          <p:cNvSpPr txBox="1"/>
          <p:nvPr/>
        </p:nvSpPr>
        <p:spPr>
          <a:xfrm>
            <a:off x="922020" y="914400"/>
            <a:ext cx="1649730" cy="3441700"/>
          </a:xfrm>
          <a:prstGeom prst="rect">
            <a:avLst/>
          </a:prstGeom>
          <a:noFill/>
          <a:ln w="28575" cmpd="sng">
            <a:solidFill>
              <a:schemeClr val="accent2"/>
            </a:solidFill>
            <a:prstDash val="sysDot"/>
          </a:ln>
        </p:spPr>
        <p:txBody>
          <a:bodyPr wrap="square" rtlCol="0">
            <a:spAutoFit/>
          </a:bodyPr>
          <a:lstStyle/>
          <a:p>
            <a:pPr indent="457200" algn="ctr" fontAlgn="auto">
              <a:lnSpc>
                <a:spcPct val="110000"/>
              </a:lnSpc>
            </a:pPr>
            <a:r>
              <a:rPr lang="zh-CN" altLang="en-US" b="1" smtClean="0">
                <a:solidFill>
                  <a:srgbClr val="FF0000"/>
                </a:solidFill>
                <a:latin typeface="方正粗黑宋简体" panose="02000000000000000000" charset="-122"/>
                <a:ea typeface="方正粗黑宋简体" panose="02000000000000000000" charset="-122"/>
              </a:rPr>
              <a:t>习近平总书记对餐饮业的浪费行为作出重要批示，明确提出要加强立法。有人认为只要加强法治手段，就能完全遏制浪费行为，对此，你怎么看？</a:t>
            </a:r>
            <a:endParaRPr lang="zh-CN" altLang="en-US" b="1" smtClean="0">
              <a:solidFill>
                <a:srgbClr val="FF0000"/>
              </a:solidFill>
              <a:latin typeface="方正粗黑宋简体" panose="02000000000000000000" charset="-122"/>
              <a:ea typeface="方正粗黑宋简体" panose="02000000000000000000" charset="-122"/>
            </a:endParaRPr>
          </a:p>
        </p:txBody>
      </p:sp>
      <p:sp>
        <p:nvSpPr>
          <p:cNvPr id="15" name="TextBox 36"/>
          <p:cNvSpPr txBox="1"/>
          <p:nvPr/>
        </p:nvSpPr>
        <p:spPr>
          <a:xfrm>
            <a:off x="3065145" y="4603750"/>
            <a:ext cx="8931910" cy="1198880"/>
          </a:xfrm>
          <a:prstGeom prst="rect">
            <a:avLst/>
          </a:prstGeom>
          <a:noFill/>
          <a:ln w="28575" cmpd="sng">
            <a:solidFill>
              <a:schemeClr val="accent2"/>
            </a:solidFill>
            <a:prstDash val="sysDash"/>
          </a:ln>
        </p:spPr>
        <p:txBody>
          <a:bodyPr wrap="square" rtlCol="0">
            <a:spAutoFit/>
          </a:bodyPr>
          <a:lstStyle/>
          <a:p>
            <a:pPr lvl="0" indent="457200" algn="just" fontAlgn="auto">
              <a:lnSpc>
                <a:spcPct val="200000"/>
              </a:lnSpc>
              <a:buClrTx/>
              <a:buSzTx/>
              <a:buFontTx/>
            </a:pPr>
            <a:r>
              <a:rPr lang="zh-CN" altLang="en-US" smtClean="0">
                <a:latin typeface="方正粗黑宋简体" panose="02000000000000000000" charset="-122"/>
                <a:ea typeface="方正粗黑宋简体" panose="02000000000000000000" charset="-122"/>
                <a:sym typeface="+mn-ea"/>
              </a:rPr>
              <a:t>示例:珍惜能源，创造美好环境;节能尽一份力,环保多一点心;节约能源，人人有责;节约大家做，能源大家享。</a:t>
            </a:r>
            <a:endParaRPr lang="zh-CN" altLang="en-US" smtClean="0">
              <a:latin typeface="方正粗黑宋简体" panose="02000000000000000000" charset="-122"/>
              <a:ea typeface="方正粗黑宋简体" panose="02000000000000000000" charset="-122"/>
              <a:sym typeface="+mn-ea"/>
            </a:endParaRPr>
          </a:p>
        </p:txBody>
      </p:sp>
      <p:cxnSp>
        <p:nvCxnSpPr>
          <p:cNvPr id="16" name="肘形连接符 15"/>
          <p:cNvCxnSpPr>
            <a:endCxn id="15" idx="1"/>
          </p:cNvCxnSpPr>
          <p:nvPr/>
        </p:nvCxnSpPr>
        <p:spPr>
          <a:xfrm flipV="1">
            <a:off x="2632075" y="5203190"/>
            <a:ext cx="433070" cy="31115"/>
          </a:xfrm>
          <a:prstGeom prst="bentConnector3">
            <a:avLst>
              <a:gd name="adj1" fmla="val 50147"/>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肘形连接符 16"/>
          <p:cNvCxnSpPr/>
          <p:nvPr/>
        </p:nvCxnSpPr>
        <p:spPr>
          <a:xfrm>
            <a:off x="2567940" y="2033905"/>
            <a:ext cx="497205" cy="200660"/>
          </a:xfrm>
          <a:prstGeom prst="bentConnector3">
            <a:avLst>
              <a:gd name="adj1" fmla="val 50064"/>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8" name="TextBox 28"/>
          <p:cNvSpPr txBox="1"/>
          <p:nvPr/>
        </p:nvSpPr>
        <p:spPr>
          <a:xfrm>
            <a:off x="796925" y="123190"/>
            <a:ext cx="2163445" cy="645160"/>
          </a:xfrm>
          <a:prstGeom prst="rect">
            <a:avLst/>
          </a:prstGeom>
          <a:noFill/>
        </p:spPr>
        <p:txBody>
          <a:bodyPr wrap="square" rtlCol="0">
            <a:spAutoFit/>
          </a:bodyPr>
          <a:lstStyle/>
          <a:p>
            <a:r>
              <a:rPr lang="zh-CN" altLang="en-US" sz="3600">
                <a:latin typeface="方正粗黑宋简体" panose="02000000000000000000" charset="-122"/>
                <a:ea typeface="方正粗黑宋简体" panose="02000000000000000000" charset="-122"/>
              </a:rPr>
              <a:t>热点命题</a:t>
            </a:r>
            <a:endParaRPr lang="zh-CN" altLang="en-US" sz="3600">
              <a:latin typeface="方正粗黑宋简体" panose="02000000000000000000" charset="-122"/>
              <a:ea typeface="方正粗黑宋简体" panose="02000000000000000000" charset="-122"/>
            </a:endParaRPr>
          </a:p>
        </p:txBody>
      </p:sp>
      <p:grpSp>
        <p:nvGrpSpPr>
          <p:cNvPr id="19" name="组合 18"/>
          <p:cNvGrpSpPr/>
          <p:nvPr/>
        </p:nvGrpSpPr>
        <p:grpSpPr>
          <a:xfrm>
            <a:off x="102870" y="1226820"/>
            <a:ext cx="685165" cy="662305"/>
            <a:chOff x="5616310" y="1464550"/>
            <a:chExt cx="865595" cy="1124278"/>
          </a:xfrm>
        </p:grpSpPr>
        <p:sp>
          <p:nvSpPr>
            <p:cNvPr id="20" name="矩形 19"/>
            <p:cNvSpPr/>
            <p:nvPr/>
          </p:nvSpPr>
          <p:spPr>
            <a:xfrm rot="2700000">
              <a:off x="5486968" y="1593891"/>
              <a:ext cx="1124278" cy="865595"/>
            </a:xfrm>
            <a:prstGeom prst="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zh-CN" altLang="en-US"/>
            </a:p>
          </p:txBody>
        </p:sp>
        <p:sp>
          <p:nvSpPr>
            <p:cNvPr id="21" name="TextBox 2"/>
            <p:cNvSpPr txBox="1"/>
            <p:nvPr/>
          </p:nvSpPr>
          <p:spPr>
            <a:xfrm>
              <a:off x="5667792" y="1685508"/>
              <a:ext cx="762930" cy="886056"/>
            </a:xfrm>
            <a:prstGeom prst="rect">
              <a:avLst/>
            </a:prstGeom>
            <a:noFill/>
          </p:spPr>
          <p:txBody>
            <a:bodyPr wrap="square" rtlCol="0">
              <a:spAutoFit/>
            </a:bodyPr>
            <a:lstStyle/>
            <a:p>
              <a:r>
                <a:rPr lang="en-US" sz="2800" b="1" smtClean="0">
                  <a:ln w="18415" cmpd="sng">
                    <a:solidFill>
                      <a:srgbClr val="FFFFFF"/>
                    </a:solidFill>
                    <a:prstDash val="solid"/>
                  </a:ln>
                  <a:solidFill>
                    <a:srgbClr val="FFFFFF"/>
                  </a:solidFill>
                  <a:effectLst>
                    <a:outerShdw blurRad="63500" dir="3600000" algn="tl" rotWithShape="0">
                      <a:srgbClr val="000000">
                        <a:alpha val="70000"/>
                      </a:srgbClr>
                    </a:outerShdw>
                  </a:effectLst>
                </a:rPr>
                <a:t>16</a:t>
              </a:r>
              <a:endParaRPr lang="en-US" sz="2800" b="1"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pSp>
      <p:grpSp>
        <p:nvGrpSpPr>
          <p:cNvPr id="22" name="组合 21"/>
          <p:cNvGrpSpPr/>
          <p:nvPr/>
        </p:nvGrpSpPr>
        <p:grpSpPr>
          <a:xfrm>
            <a:off x="170815" y="4901565"/>
            <a:ext cx="655955" cy="679450"/>
            <a:chOff x="5616310" y="1464550"/>
            <a:chExt cx="865595" cy="1124278"/>
          </a:xfrm>
        </p:grpSpPr>
        <p:sp>
          <p:nvSpPr>
            <p:cNvPr id="23" name="矩形 22"/>
            <p:cNvSpPr/>
            <p:nvPr/>
          </p:nvSpPr>
          <p:spPr>
            <a:xfrm rot="2700000">
              <a:off x="5486968" y="1593891"/>
              <a:ext cx="1124278" cy="865595"/>
            </a:xfrm>
            <a:prstGeom prst="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zh-CN" altLang="en-US"/>
            </a:p>
          </p:txBody>
        </p:sp>
        <p:sp>
          <p:nvSpPr>
            <p:cNvPr id="24" name="TextBox 2"/>
            <p:cNvSpPr txBox="1"/>
            <p:nvPr/>
          </p:nvSpPr>
          <p:spPr>
            <a:xfrm>
              <a:off x="5667792" y="1685508"/>
              <a:ext cx="762930" cy="863698"/>
            </a:xfrm>
            <a:prstGeom prst="rect">
              <a:avLst/>
            </a:prstGeom>
            <a:noFill/>
          </p:spPr>
          <p:txBody>
            <a:bodyPr wrap="square" rtlCol="0">
              <a:spAutoFit/>
            </a:bodyPr>
            <a:lstStyle/>
            <a:p>
              <a:r>
                <a:rPr lang="en-US" sz="2800" b="1" smtClean="0">
                  <a:ln w="18415" cmpd="sng">
                    <a:solidFill>
                      <a:srgbClr val="FFFFFF"/>
                    </a:solidFill>
                    <a:prstDash val="solid"/>
                  </a:ln>
                  <a:solidFill>
                    <a:srgbClr val="FFFFFF"/>
                  </a:solidFill>
                  <a:effectLst>
                    <a:outerShdw blurRad="63500" dir="3600000" algn="tl" rotWithShape="0">
                      <a:srgbClr val="000000">
                        <a:alpha val="70000"/>
                      </a:srgbClr>
                    </a:outerShdw>
                  </a:effectLst>
                </a:rPr>
                <a:t>17</a:t>
              </a:r>
              <a:endParaRPr lang="en-US" sz="2800" b="1"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pSp>
    </p:spTree>
  </p:cSld>
  <p:clrMapOvr>
    <a:masterClrMapping/>
  </p:clrMapOvr>
  <p:transition spd="slow">
    <p:push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ppt_x"/>
                                          </p:val>
                                        </p:tav>
                                        <p:tav tm="100000">
                                          <p:val>
                                            <p:strVal val="#ppt_x"/>
                                          </p:val>
                                        </p:tav>
                                      </p:tavLst>
                                    </p:anim>
                                    <p:anim calcmode="lin" valueType="num">
                                      <p:cBhvr additive="base">
                                        <p:cTn id="1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afterGroup">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fill="hold"/>
                                        <p:tgtEl>
                                          <p:spTgt spid="6"/>
                                        </p:tgtEl>
                                        <p:attrNameLst>
                                          <p:attrName>ppt_x</p:attrName>
                                        </p:attrNameLst>
                                      </p:cBhvr>
                                      <p:tavLst>
                                        <p:tav tm="0">
                                          <p:val>
                                            <p:strVal val="#ppt_x"/>
                                          </p:val>
                                        </p:tav>
                                        <p:tav tm="100000">
                                          <p:val>
                                            <p:strVal val="#ppt_x"/>
                                          </p:val>
                                        </p:tav>
                                      </p:tavLst>
                                    </p:anim>
                                    <p:anim calcmode="lin" valueType="num">
                                      <p:cBhvr additive="base">
                                        <p:cTn id="2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nodeType="click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ppt_x"/>
                                          </p:val>
                                        </p:tav>
                                        <p:tav tm="100000">
                                          <p:val>
                                            <p:strVal val="#ppt_x"/>
                                          </p:val>
                                        </p:tav>
                                      </p:tavLst>
                                    </p:anim>
                                    <p:anim calcmode="lin" valueType="num">
                                      <p:cBhvr additive="base">
                                        <p:cTn id="28" dur="500" fill="hold"/>
                                        <p:tgtEl>
                                          <p:spTgt spid="17"/>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37"/>
                                        </p:tgtEl>
                                        <p:attrNameLst>
                                          <p:attrName>style.visibility</p:attrName>
                                        </p:attrNameLst>
                                      </p:cBhvr>
                                      <p:to>
                                        <p:strVal val="visible"/>
                                      </p:to>
                                    </p:set>
                                    <p:anim calcmode="lin" valueType="num">
                                      <p:cBhvr additive="base">
                                        <p:cTn id="31" dur="500" fill="hold"/>
                                        <p:tgtEl>
                                          <p:spTgt spid="37"/>
                                        </p:tgtEl>
                                        <p:attrNameLst>
                                          <p:attrName>ppt_x</p:attrName>
                                        </p:attrNameLst>
                                      </p:cBhvr>
                                      <p:tavLst>
                                        <p:tav tm="0">
                                          <p:val>
                                            <p:strVal val="#ppt_x"/>
                                          </p:val>
                                        </p:tav>
                                        <p:tav tm="100000">
                                          <p:val>
                                            <p:strVal val="#ppt_x"/>
                                          </p:val>
                                        </p:tav>
                                      </p:tavLst>
                                    </p:anim>
                                    <p:anim calcmode="lin" valueType="num">
                                      <p:cBhvr additive="base">
                                        <p:cTn id="32"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nodeType="click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additive="base">
                                        <p:cTn id="37" dur="500" fill="hold"/>
                                        <p:tgtEl>
                                          <p:spTgt spid="22"/>
                                        </p:tgtEl>
                                        <p:attrNameLst>
                                          <p:attrName>ppt_x</p:attrName>
                                        </p:attrNameLst>
                                      </p:cBhvr>
                                      <p:tavLst>
                                        <p:tav tm="0">
                                          <p:val>
                                            <p:strVal val="#ppt_x"/>
                                          </p:val>
                                        </p:tav>
                                        <p:tav tm="100000">
                                          <p:val>
                                            <p:strVal val="#ppt_x"/>
                                          </p:val>
                                        </p:tav>
                                      </p:tavLst>
                                    </p:anim>
                                    <p:anim calcmode="lin" valueType="num">
                                      <p:cBhvr additive="base">
                                        <p:cTn id="38" dur="500" fill="hold"/>
                                        <p:tgtEl>
                                          <p:spTgt spid="22"/>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500" fill="hold"/>
                                        <p:tgtEl>
                                          <p:spTgt spid="9"/>
                                        </p:tgtEl>
                                        <p:attrNameLst>
                                          <p:attrName>ppt_x</p:attrName>
                                        </p:attrNameLst>
                                      </p:cBhvr>
                                      <p:tavLst>
                                        <p:tav tm="0">
                                          <p:val>
                                            <p:strVal val="#ppt_x"/>
                                          </p:val>
                                        </p:tav>
                                        <p:tav tm="100000">
                                          <p:val>
                                            <p:strVal val="#ppt_x"/>
                                          </p:val>
                                        </p:tav>
                                      </p:tavLst>
                                    </p:anim>
                                    <p:anim calcmode="lin" valueType="num">
                                      <p:cBhvr additive="base">
                                        <p:cTn id="4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3" fill="hold" nodeType="clickPar">
                      <p:stCondLst>
                        <p:cond delay="indefinite"/>
                      </p:stCondLst>
                      <p:childTnLst>
                        <p:par>
                          <p:cTn id="44" fill="hold" nodeType="afterGroup">
                            <p:stCondLst>
                              <p:cond delay="0"/>
                            </p:stCondLst>
                            <p:childTnLst>
                              <p:par>
                                <p:cTn id="45" presetID="2" presetClass="entr" presetSubtype="4" fill="hold" nodeType="click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500" fill="hold"/>
                                        <p:tgtEl>
                                          <p:spTgt spid="16"/>
                                        </p:tgtEl>
                                        <p:attrNameLst>
                                          <p:attrName>ppt_x</p:attrName>
                                        </p:attrNameLst>
                                      </p:cBhvr>
                                      <p:tavLst>
                                        <p:tav tm="0">
                                          <p:val>
                                            <p:strVal val="#ppt_x"/>
                                          </p:val>
                                        </p:tav>
                                        <p:tav tm="100000">
                                          <p:val>
                                            <p:strVal val="#ppt_x"/>
                                          </p:val>
                                        </p:tav>
                                      </p:tavLst>
                                    </p:anim>
                                    <p:anim calcmode="lin" valueType="num">
                                      <p:cBhvr additive="base">
                                        <p:cTn id="48" dur="500" fill="hold"/>
                                        <p:tgtEl>
                                          <p:spTgt spid="16"/>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5"/>
                                        </p:tgtEl>
                                        <p:attrNameLst>
                                          <p:attrName>style.visibility</p:attrName>
                                        </p:attrNameLst>
                                      </p:cBhvr>
                                      <p:to>
                                        <p:strVal val="visible"/>
                                      </p:to>
                                    </p:set>
                                    <p:anim calcmode="lin" valueType="num">
                                      <p:cBhvr additive="base">
                                        <p:cTn id="51" dur="500" fill="hold"/>
                                        <p:tgtEl>
                                          <p:spTgt spid="15"/>
                                        </p:tgtEl>
                                        <p:attrNameLst>
                                          <p:attrName>ppt_x</p:attrName>
                                        </p:attrNameLst>
                                      </p:cBhvr>
                                      <p:tavLst>
                                        <p:tav tm="0">
                                          <p:val>
                                            <p:strVal val="#ppt_x"/>
                                          </p:val>
                                        </p:tav>
                                        <p:tav tm="100000">
                                          <p:val>
                                            <p:strVal val="#ppt_x"/>
                                          </p:val>
                                        </p:tav>
                                      </p:tavLst>
                                    </p:anim>
                                    <p:anim calcmode="lin" valueType="num">
                                      <p:cBhvr additive="base">
                                        <p:cTn id="5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8" grpId="0"/>
      <p:bldP spid="6" grpId="0"/>
      <p:bldP spid="37" grpId="0"/>
      <p:bldP spid="9" grpId="0"/>
      <p:bldP spid="15"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4"/>
          <a:stretch>
            <a:fillRect/>
          </a:stretch>
        </a:blipFill>
        <a:effectLst/>
      </p:bgPr>
    </p:bg>
    <p:spTree>
      <p:nvGrpSpPr>
        <p:cNvPr id="1" name=""/>
        <p:cNvGrpSpPr/>
        <p:nvPr/>
      </p:nvGrpSpPr>
      <p:grpSpPr>
        <a:xfrm>
          <a:off x="0" y="0"/>
          <a:ext cx="0" cy="0"/>
        </a:xfrm>
      </p:grpSpPr>
      <p:sp>
        <p:nvSpPr>
          <p:cNvPr id="30" name="任意多边形 29"/>
          <p:cNvSpPr/>
          <p:nvPr/>
        </p:nvSpPr>
        <p:spPr>
          <a:xfrm>
            <a:off x="0" y="768350"/>
            <a:ext cx="2585085" cy="76200"/>
          </a:xfrm>
          <a:custGeom>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TextBox 8"/>
          <p:cNvSpPr txBox="1"/>
          <p:nvPr/>
        </p:nvSpPr>
        <p:spPr>
          <a:xfrm>
            <a:off x="1078865" y="4090670"/>
            <a:ext cx="1599565" cy="2084070"/>
          </a:xfrm>
          <a:prstGeom prst="rect">
            <a:avLst/>
          </a:prstGeom>
          <a:noFill/>
          <a:ln w="28575" cmpd="sng">
            <a:solidFill>
              <a:schemeClr val="accent2"/>
            </a:solidFill>
            <a:prstDash val="sysDot"/>
          </a:ln>
        </p:spPr>
        <p:txBody>
          <a:bodyPr wrap="square" rtlCol="0">
            <a:spAutoFit/>
          </a:bodyPr>
          <a:lstStyle/>
          <a:p>
            <a:pPr indent="457200" algn="ctr" fontAlgn="auto">
              <a:lnSpc>
                <a:spcPct val="240000"/>
              </a:lnSpc>
            </a:pPr>
            <a:r>
              <a:rPr lang="zh-CN" altLang="en-US" b="1" smtClean="0">
                <a:solidFill>
                  <a:srgbClr val="FF0000"/>
                </a:solidFill>
                <a:latin typeface="方正粗黑宋简体" panose="02000000000000000000" charset="-122"/>
                <a:ea typeface="方正粗黑宋简体" panose="02000000000000000000" charset="-122"/>
              </a:rPr>
              <a:t>捕杀、滥食野生动物有哪些危害?</a:t>
            </a:r>
            <a:endParaRPr lang="zh-CN" altLang="en-US" b="1" smtClean="0">
              <a:solidFill>
                <a:srgbClr val="FF0000"/>
              </a:solidFill>
              <a:latin typeface="方正粗黑宋简体" panose="02000000000000000000" charset="-122"/>
              <a:ea typeface="方正粗黑宋简体" panose="02000000000000000000" charset="-122"/>
            </a:endParaRPr>
          </a:p>
        </p:txBody>
      </p:sp>
      <p:sp>
        <p:nvSpPr>
          <p:cNvPr id="37" name="TextBox 36"/>
          <p:cNvSpPr txBox="1"/>
          <p:nvPr/>
        </p:nvSpPr>
        <p:spPr>
          <a:xfrm>
            <a:off x="3082290" y="768350"/>
            <a:ext cx="9046845" cy="2637790"/>
          </a:xfrm>
          <a:prstGeom prst="rect">
            <a:avLst/>
          </a:prstGeom>
          <a:noFill/>
          <a:ln w="28575" cmpd="sng">
            <a:solidFill>
              <a:schemeClr val="accent2"/>
            </a:solidFill>
            <a:prstDash val="sysDot"/>
          </a:ln>
        </p:spPr>
        <p:txBody>
          <a:bodyPr wrap="square" rtlCol="0">
            <a:spAutoFit/>
          </a:bodyPr>
          <a:lstStyle/>
          <a:p>
            <a:pPr lvl="0" indent="457200" algn="just" fontAlgn="auto">
              <a:lnSpc>
                <a:spcPct val="230000"/>
              </a:lnSpc>
              <a:buClrTx/>
              <a:buSzTx/>
              <a:buFontTx/>
            </a:pPr>
            <a:r>
              <a:rPr lang="zh-CN" altLang="en-US" smtClean="0">
                <a:latin typeface="方正粗黑宋简体" panose="02000000000000000000" charset="-122"/>
                <a:ea typeface="方正粗黑宋简体" panose="02000000000000000000" charset="-122"/>
                <a:sym typeface="+mn-ea"/>
              </a:rPr>
              <a:t>(1)积极宣传国家节能减排的政策。</a:t>
            </a:r>
            <a:endParaRPr lang="zh-CN" altLang="en-US" smtClean="0">
              <a:latin typeface="方正粗黑宋简体" panose="02000000000000000000" charset="-122"/>
              <a:ea typeface="方正粗黑宋简体" panose="02000000000000000000" charset="-122"/>
              <a:sym typeface="+mn-ea"/>
            </a:endParaRPr>
          </a:p>
          <a:p>
            <a:pPr lvl="0" indent="457200" algn="just" fontAlgn="auto">
              <a:lnSpc>
                <a:spcPct val="230000"/>
              </a:lnSpc>
              <a:buClrTx/>
              <a:buSzTx/>
              <a:buFontTx/>
            </a:pPr>
            <a:r>
              <a:rPr lang="zh-CN" altLang="en-US" smtClean="0">
                <a:latin typeface="方正粗黑宋简体" panose="02000000000000000000" charset="-122"/>
                <a:ea typeface="方正粗黑宋简体" panose="02000000000000000000" charset="-122"/>
                <a:sym typeface="+mn-ea"/>
              </a:rPr>
              <a:t>(2)从身边的小事做起，节约粮食，节约水电，双面使用纸张，用钢笔代替一次性水笔，乘坐公交车，循环利用水资源。</a:t>
            </a:r>
            <a:endParaRPr lang="zh-CN" altLang="en-US" smtClean="0">
              <a:latin typeface="方正粗黑宋简体" panose="02000000000000000000" charset="-122"/>
              <a:ea typeface="方正粗黑宋简体" panose="02000000000000000000" charset="-122"/>
              <a:sym typeface="+mn-ea"/>
            </a:endParaRPr>
          </a:p>
          <a:p>
            <a:pPr lvl="0" indent="457200" algn="just" fontAlgn="auto">
              <a:lnSpc>
                <a:spcPct val="230000"/>
              </a:lnSpc>
              <a:buClrTx/>
              <a:buSzTx/>
              <a:buFontTx/>
            </a:pPr>
            <a:r>
              <a:rPr lang="zh-CN" altLang="en-US" smtClean="0">
                <a:latin typeface="方正粗黑宋简体" panose="02000000000000000000" charset="-122"/>
                <a:ea typeface="方正粗黑宋简体" panose="02000000000000000000" charset="-122"/>
                <a:sym typeface="+mn-ea"/>
              </a:rPr>
              <a:t>(3)发现浪费资源、污染环境的行为及时向有关部门举报。</a:t>
            </a:r>
            <a:endParaRPr lang="zh-CN" altLang="en-US" smtClean="0">
              <a:latin typeface="方正粗黑宋简体" panose="02000000000000000000" charset="-122"/>
              <a:ea typeface="方正粗黑宋简体" panose="02000000000000000000" charset="-122"/>
              <a:sym typeface="+mn-ea"/>
            </a:endParaRPr>
          </a:p>
        </p:txBody>
      </p:sp>
      <p:sp>
        <p:nvSpPr>
          <p:cNvPr id="6" name="任意多边形 5"/>
          <p:cNvSpPr/>
          <p:nvPr/>
        </p:nvSpPr>
        <p:spPr>
          <a:xfrm rot="10800000">
            <a:off x="3082290" y="768350"/>
            <a:ext cx="9109710" cy="76200"/>
          </a:xfrm>
          <a:custGeom>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28"/>
          <p:cNvSpPr txBox="1"/>
          <p:nvPr/>
        </p:nvSpPr>
        <p:spPr>
          <a:xfrm>
            <a:off x="9128125" y="123190"/>
            <a:ext cx="2355215" cy="645160"/>
          </a:xfrm>
          <a:prstGeom prst="rect">
            <a:avLst/>
          </a:prstGeom>
          <a:noFill/>
        </p:spPr>
        <p:txBody>
          <a:bodyPr wrap="square" rtlCol="0">
            <a:spAutoFit/>
          </a:bodyPr>
          <a:lstStyle/>
          <a:p>
            <a:r>
              <a:rPr lang="zh-CN" altLang="en-US" sz="3600">
                <a:latin typeface="方正粗黑宋简体" panose="02000000000000000000" charset="-122"/>
                <a:ea typeface="方正粗黑宋简体" panose="02000000000000000000" charset="-122"/>
              </a:rPr>
              <a:t>要点链接</a:t>
            </a:r>
            <a:endParaRPr lang="zh-CN" altLang="en-US" sz="3600">
              <a:latin typeface="方正粗黑宋简体" panose="02000000000000000000" charset="-122"/>
              <a:ea typeface="方正粗黑宋简体" panose="02000000000000000000" charset="-122"/>
            </a:endParaRPr>
          </a:p>
        </p:txBody>
      </p:sp>
      <p:grpSp>
        <p:nvGrpSpPr>
          <p:cNvPr id="10" name="组合 9"/>
          <p:cNvGrpSpPr/>
          <p:nvPr/>
        </p:nvGrpSpPr>
        <p:grpSpPr>
          <a:xfrm>
            <a:off x="-326390" y="3265170"/>
            <a:ext cx="1402715" cy="963295"/>
            <a:chOff x="3346092" y="276819"/>
            <a:chExt cx="4201768" cy="5854396"/>
          </a:xfrm>
          <a:effectLst>
            <a:outerShdw blurRad="76200" dir="18900000" sy="23000" kx="-1200000" algn="bl" rotWithShape="0">
              <a:prstClr val="black">
                <a:alpha val="20000"/>
              </a:prstClr>
            </a:outerShdw>
          </a:effectLst>
        </p:grpSpPr>
        <p:pic>
          <p:nvPicPr>
            <p:cNvPr id="11" name="图片 10"/>
            <p:cNvPicPr>
              <a:picLocks noChangeAspect="1"/>
            </p:cNvPicPr>
            <p:nvPr/>
          </p:nvPicPr>
          <p:blipFill>
            <a:blip r:embed="rId3">
              <a:grayscl/>
              <a:extLst>
                <a:ext uri="{28A0092B-C50C-407E-A947-70E740481C1C}">
                  <a14:useLocalDpi xmlns:a14="http://schemas.microsoft.com/office/drawing/2010/main" val="0"/>
                </a:ext>
              </a:extLst>
            </a:blip>
            <a:stretch>
              <a:fillRect/>
            </a:stretch>
          </p:blipFill>
          <p:spPr>
            <a:xfrm>
              <a:off x="3346092" y="276819"/>
              <a:ext cx="4201768" cy="4737057"/>
            </a:xfrm>
            <a:prstGeom prst="rect">
              <a:avLst/>
            </a:prstGeom>
            <a:noFill/>
            <a:ln>
              <a:noFill/>
            </a:ln>
          </p:spPr>
        </p:pic>
        <p:sp>
          <p:nvSpPr>
            <p:cNvPr id="12" name="椭圆 11"/>
            <p:cNvSpPr/>
            <p:nvPr/>
          </p:nvSpPr>
          <p:spPr>
            <a:xfrm>
              <a:off x="4834851" y="5295461"/>
              <a:ext cx="835755" cy="835754"/>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 name="TextBox 8"/>
          <p:cNvSpPr txBox="1"/>
          <p:nvPr/>
        </p:nvSpPr>
        <p:spPr>
          <a:xfrm>
            <a:off x="1032510" y="914400"/>
            <a:ext cx="1539240" cy="2527935"/>
          </a:xfrm>
          <a:prstGeom prst="rect">
            <a:avLst/>
          </a:prstGeom>
          <a:noFill/>
          <a:ln w="28575" cmpd="sng">
            <a:solidFill>
              <a:schemeClr val="accent2"/>
            </a:solidFill>
            <a:prstDash val="sysDot"/>
          </a:ln>
        </p:spPr>
        <p:txBody>
          <a:bodyPr wrap="square" rtlCol="0">
            <a:spAutoFit/>
          </a:bodyPr>
          <a:lstStyle/>
          <a:p>
            <a:pPr indent="457200" algn="ctr" fontAlgn="auto">
              <a:lnSpc>
                <a:spcPct val="110000"/>
              </a:lnSpc>
            </a:pPr>
            <a:r>
              <a:rPr lang="zh-CN" altLang="en-US" b="1" smtClean="0">
                <a:solidFill>
                  <a:srgbClr val="FF0000"/>
                </a:solidFill>
                <a:latin typeface="方正粗黑宋简体" panose="02000000000000000000" charset="-122"/>
                <a:ea typeface="方正粗黑宋简体" panose="02000000000000000000" charset="-122"/>
              </a:rPr>
              <a:t>响应党和国家绿色出行、光盘行动、低碳生活的号召,作为中学生的你可以做些什么?</a:t>
            </a:r>
            <a:endParaRPr lang="zh-CN" altLang="en-US" b="1" smtClean="0">
              <a:solidFill>
                <a:srgbClr val="FF0000"/>
              </a:solidFill>
              <a:latin typeface="方正粗黑宋简体" panose="02000000000000000000" charset="-122"/>
              <a:ea typeface="方正粗黑宋简体" panose="02000000000000000000" charset="-122"/>
            </a:endParaRPr>
          </a:p>
        </p:txBody>
      </p:sp>
      <p:sp>
        <p:nvSpPr>
          <p:cNvPr id="15" name="TextBox 36"/>
          <p:cNvSpPr txBox="1"/>
          <p:nvPr/>
        </p:nvSpPr>
        <p:spPr>
          <a:xfrm>
            <a:off x="3139440" y="4053840"/>
            <a:ext cx="8931910" cy="2251710"/>
          </a:xfrm>
          <a:prstGeom prst="rect">
            <a:avLst/>
          </a:prstGeom>
          <a:noFill/>
          <a:ln w="28575" cmpd="sng">
            <a:solidFill>
              <a:schemeClr val="accent2"/>
            </a:solidFill>
            <a:prstDash val="sysDash"/>
          </a:ln>
        </p:spPr>
        <p:txBody>
          <a:bodyPr wrap="square" rtlCol="0">
            <a:spAutoFit/>
          </a:bodyPr>
          <a:lstStyle/>
          <a:p>
            <a:pPr lvl="0" indent="457200" algn="just" fontAlgn="auto">
              <a:lnSpc>
                <a:spcPct val="260000"/>
              </a:lnSpc>
              <a:buClrTx/>
              <a:buSzTx/>
              <a:buFontTx/>
            </a:pPr>
            <a:r>
              <a:rPr lang="zh-CN" altLang="en-US" smtClean="0">
                <a:latin typeface="方正粗黑宋简体" panose="02000000000000000000" charset="-122"/>
                <a:ea typeface="方正粗黑宋简体" panose="02000000000000000000" charset="-122"/>
                <a:sym typeface="+mn-ea"/>
              </a:rPr>
              <a:t>(1)滋长病毒的传播危害公共卫生安全。</a:t>
            </a:r>
            <a:endParaRPr lang="zh-CN" altLang="en-US" smtClean="0">
              <a:latin typeface="方正粗黑宋简体" panose="02000000000000000000" charset="-122"/>
              <a:ea typeface="方正粗黑宋简体" panose="02000000000000000000" charset="-122"/>
              <a:sym typeface="+mn-ea"/>
            </a:endParaRPr>
          </a:p>
          <a:p>
            <a:pPr lvl="0" indent="457200" algn="just" fontAlgn="auto">
              <a:lnSpc>
                <a:spcPct val="260000"/>
              </a:lnSpc>
              <a:buClrTx/>
              <a:buSzTx/>
              <a:buFontTx/>
            </a:pPr>
            <a:r>
              <a:rPr lang="zh-CN" altLang="en-US" smtClean="0">
                <a:latin typeface="方正粗黑宋简体" panose="02000000000000000000" charset="-122"/>
                <a:ea typeface="方正粗黑宋简体" panose="02000000000000000000" charset="-122"/>
                <a:sym typeface="+mn-ea"/>
              </a:rPr>
              <a:t>(2)破坏生态平衡，危及生态安全及人类自身的生命安全。</a:t>
            </a:r>
            <a:endParaRPr lang="zh-CN" altLang="en-US" smtClean="0">
              <a:latin typeface="方正粗黑宋简体" panose="02000000000000000000" charset="-122"/>
              <a:ea typeface="方正粗黑宋简体" panose="02000000000000000000" charset="-122"/>
              <a:sym typeface="+mn-ea"/>
            </a:endParaRPr>
          </a:p>
          <a:p>
            <a:pPr lvl="0" indent="457200" algn="just" fontAlgn="auto">
              <a:lnSpc>
                <a:spcPct val="260000"/>
              </a:lnSpc>
              <a:buClrTx/>
              <a:buSzTx/>
              <a:buFontTx/>
            </a:pPr>
            <a:r>
              <a:rPr lang="zh-CN" altLang="en-US" smtClean="0">
                <a:latin typeface="方正粗黑宋简体" panose="02000000000000000000" charset="-122"/>
                <a:ea typeface="方正粗黑宋简体" panose="02000000000000000000" charset="-122"/>
                <a:sym typeface="+mn-ea"/>
              </a:rPr>
              <a:t>(3)违背社会公德，败坏社会风气，影响社会的和谐稳定。</a:t>
            </a:r>
            <a:endParaRPr lang="zh-CN" altLang="en-US" smtClean="0">
              <a:latin typeface="方正粗黑宋简体" panose="02000000000000000000" charset="-122"/>
              <a:ea typeface="方正粗黑宋简体" panose="02000000000000000000" charset="-122"/>
              <a:sym typeface="+mn-ea"/>
            </a:endParaRPr>
          </a:p>
        </p:txBody>
      </p:sp>
      <p:cxnSp>
        <p:nvCxnSpPr>
          <p:cNvPr id="16" name="肘形连接符 15"/>
          <p:cNvCxnSpPr>
            <a:endCxn id="15" idx="1"/>
          </p:cNvCxnSpPr>
          <p:nvPr/>
        </p:nvCxnSpPr>
        <p:spPr>
          <a:xfrm flipV="1">
            <a:off x="2706370" y="5179695"/>
            <a:ext cx="433070" cy="31115"/>
          </a:xfrm>
          <a:prstGeom prst="bentConnector3">
            <a:avLst>
              <a:gd name="adj1" fmla="val 50147"/>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肘形连接符 16"/>
          <p:cNvCxnSpPr/>
          <p:nvPr/>
        </p:nvCxnSpPr>
        <p:spPr>
          <a:xfrm>
            <a:off x="2567940" y="2033905"/>
            <a:ext cx="497205" cy="200660"/>
          </a:xfrm>
          <a:prstGeom prst="bentConnector3">
            <a:avLst>
              <a:gd name="adj1" fmla="val 50064"/>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8" name="TextBox 28"/>
          <p:cNvSpPr txBox="1"/>
          <p:nvPr/>
        </p:nvSpPr>
        <p:spPr>
          <a:xfrm>
            <a:off x="796925" y="123190"/>
            <a:ext cx="2163445" cy="645160"/>
          </a:xfrm>
          <a:prstGeom prst="rect">
            <a:avLst/>
          </a:prstGeom>
          <a:noFill/>
        </p:spPr>
        <p:txBody>
          <a:bodyPr wrap="square" rtlCol="0">
            <a:spAutoFit/>
          </a:bodyPr>
          <a:lstStyle/>
          <a:p>
            <a:r>
              <a:rPr lang="zh-CN" altLang="en-US" sz="3600">
                <a:latin typeface="方正粗黑宋简体" panose="02000000000000000000" charset="-122"/>
                <a:ea typeface="方正粗黑宋简体" panose="02000000000000000000" charset="-122"/>
              </a:rPr>
              <a:t>热点命题</a:t>
            </a:r>
            <a:endParaRPr lang="zh-CN" altLang="en-US" sz="3600">
              <a:latin typeface="方正粗黑宋简体" panose="02000000000000000000" charset="-122"/>
              <a:ea typeface="方正粗黑宋简体" panose="02000000000000000000" charset="-122"/>
            </a:endParaRPr>
          </a:p>
        </p:txBody>
      </p:sp>
      <p:grpSp>
        <p:nvGrpSpPr>
          <p:cNvPr id="19" name="组合 18"/>
          <p:cNvGrpSpPr/>
          <p:nvPr/>
        </p:nvGrpSpPr>
        <p:grpSpPr>
          <a:xfrm>
            <a:off x="102870" y="1226820"/>
            <a:ext cx="685165" cy="662305"/>
            <a:chOff x="5616310" y="1464550"/>
            <a:chExt cx="865595" cy="1124278"/>
          </a:xfrm>
        </p:grpSpPr>
        <p:sp>
          <p:nvSpPr>
            <p:cNvPr id="20" name="矩形 19"/>
            <p:cNvSpPr/>
            <p:nvPr/>
          </p:nvSpPr>
          <p:spPr>
            <a:xfrm rot="2700000">
              <a:off x="5486968" y="1593891"/>
              <a:ext cx="1124278" cy="865595"/>
            </a:xfrm>
            <a:prstGeom prst="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zh-CN" altLang="en-US"/>
            </a:p>
          </p:txBody>
        </p:sp>
        <p:sp>
          <p:nvSpPr>
            <p:cNvPr id="21" name="TextBox 2"/>
            <p:cNvSpPr txBox="1"/>
            <p:nvPr/>
          </p:nvSpPr>
          <p:spPr>
            <a:xfrm>
              <a:off x="5667792" y="1685508"/>
              <a:ext cx="762930" cy="886056"/>
            </a:xfrm>
            <a:prstGeom prst="rect">
              <a:avLst/>
            </a:prstGeom>
            <a:noFill/>
          </p:spPr>
          <p:txBody>
            <a:bodyPr wrap="square" rtlCol="0">
              <a:spAutoFit/>
            </a:bodyPr>
            <a:lstStyle/>
            <a:p>
              <a:r>
                <a:rPr lang="en-US" sz="2800" b="1" smtClean="0">
                  <a:ln w="18415" cmpd="sng">
                    <a:solidFill>
                      <a:srgbClr val="FFFFFF"/>
                    </a:solidFill>
                    <a:prstDash val="solid"/>
                  </a:ln>
                  <a:solidFill>
                    <a:srgbClr val="FFFFFF"/>
                  </a:solidFill>
                  <a:effectLst>
                    <a:outerShdw blurRad="63500" dir="3600000" algn="tl" rotWithShape="0">
                      <a:srgbClr val="000000">
                        <a:alpha val="70000"/>
                      </a:srgbClr>
                    </a:outerShdw>
                  </a:effectLst>
                </a:rPr>
                <a:t>18</a:t>
              </a:r>
              <a:endParaRPr lang="en-US" sz="2800" b="1"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pSp>
      <p:grpSp>
        <p:nvGrpSpPr>
          <p:cNvPr id="22" name="组合 21"/>
          <p:cNvGrpSpPr/>
          <p:nvPr/>
        </p:nvGrpSpPr>
        <p:grpSpPr>
          <a:xfrm>
            <a:off x="170815" y="4901565"/>
            <a:ext cx="655955" cy="679450"/>
            <a:chOff x="5616310" y="1464550"/>
            <a:chExt cx="865595" cy="1124278"/>
          </a:xfrm>
        </p:grpSpPr>
        <p:sp>
          <p:nvSpPr>
            <p:cNvPr id="23" name="矩形 22"/>
            <p:cNvSpPr/>
            <p:nvPr/>
          </p:nvSpPr>
          <p:spPr>
            <a:xfrm rot="2700000">
              <a:off x="5486968" y="1593891"/>
              <a:ext cx="1124278" cy="865595"/>
            </a:xfrm>
            <a:prstGeom prst="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zh-CN" altLang="en-US"/>
            </a:p>
          </p:txBody>
        </p:sp>
        <p:sp>
          <p:nvSpPr>
            <p:cNvPr id="24" name="TextBox 2"/>
            <p:cNvSpPr txBox="1"/>
            <p:nvPr/>
          </p:nvSpPr>
          <p:spPr>
            <a:xfrm>
              <a:off x="5667792" y="1685508"/>
              <a:ext cx="762930" cy="863698"/>
            </a:xfrm>
            <a:prstGeom prst="rect">
              <a:avLst/>
            </a:prstGeom>
            <a:noFill/>
          </p:spPr>
          <p:txBody>
            <a:bodyPr wrap="square" rtlCol="0">
              <a:spAutoFit/>
            </a:bodyPr>
            <a:lstStyle/>
            <a:p>
              <a:r>
                <a:rPr lang="en-US" sz="2800" b="1" smtClean="0">
                  <a:ln w="18415" cmpd="sng">
                    <a:solidFill>
                      <a:srgbClr val="FFFFFF"/>
                    </a:solidFill>
                    <a:prstDash val="solid"/>
                  </a:ln>
                  <a:solidFill>
                    <a:srgbClr val="FFFFFF"/>
                  </a:solidFill>
                  <a:effectLst>
                    <a:outerShdw blurRad="63500" dir="3600000" algn="tl" rotWithShape="0">
                      <a:srgbClr val="000000">
                        <a:alpha val="70000"/>
                      </a:srgbClr>
                    </a:outerShdw>
                  </a:effectLst>
                </a:rPr>
                <a:t>19</a:t>
              </a:r>
              <a:endParaRPr lang="en-US" sz="2800" b="1"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pSp>
    </p:spTree>
  </p:cSld>
  <p:clrMapOvr>
    <a:masterClrMapping/>
  </p:clrMapOvr>
  <p:transition spd="slow">
    <p:push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ppt_x"/>
                                          </p:val>
                                        </p:tav>
                                        <p:tav tm="100000">
                                          <p:val>
                                            <p:strVal val="#ppt_x"/>
                                          </p:val>
                                        </p:tav>
                                      </p:tavLst>
                                    </p:anim>
                                    <p:anim calcmode="lin" valueType="num">
                                      <p:cBhvr additive="base">
                                        <p:cTn id="1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afterGroup">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fill="hold"/>
                                        <p:tgtEl>
                                          <p:spTgt spid="6"/>
                                        </p:tgtEl>
                                        <p:attrNameLst>
                                          <p:attrName>ppt_x</p:attrName>
                                        </p:attrNameLst>
                                      </p:cBhvr>
                                      <p:tavLst>
                                        <p:tav tm="0">
                                          <p:val>
                                            <p:strVal val="#ppt_x"/>
                                          </p:val>
                                        </p:tav>
                                        <p:tav tm="100000">
                                          <p:val>
                                            <p:strVal val="#ppt_x"/>
                                          </p:val>
                                        </p:tav>
                                      </p:tavLst>
                                    </p:anim>
                                    <p:anim calcmode="lin" valueType="num">
                                      <p:cBhvr additive="base">
                                        <p:cTn id="2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nodeType="click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ppt_x"/>
                                          </p:val>
                                        </p:tav>
                                        <p:tav tm="100000">
                                          <p:val>
                                            <p:strVal val="#ppt_x"/>
                                          </p:val>
                                        </p:tav>
                                      </p:tavLst>
                                    </p:anim>
                                    <p:anim calcmode="lin" valueType="num">
                                      <p:cBhvr additive="base">
                                        <p:cTn id="28" dur="500" fill="hold"/>
                                        <p:tgtEl>
                                          <p:spTgt spid="17"/>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37"/>
                                        </p:tgtEl>
                                        <p:attrNameLst>
                                          <p:attrName>style.visibility</p:attrName>
                                        </p:attrNameLst>
                                      </p:cBhvr>
                                      <p:to>
                                        <p:strVal val="visible"/>
                                      </p:to>
                                    </p:set>
                                    <p:anim calcmode="lin" valueType="num">
                                      <p:cBhvr additive="base">
                                        <p:cTn id="31" dur="500" fill="hold"/>
                                        <p:tgtEl>
                                          <p:spTgt spid="37"/>
                                        </p:tgtEl>
                                        <p:attrNameLst>
                                          <p:attrName>ppt_x</p:attrName>
                                        </p:attrNameLst>
                                      </p:cBhvr>
                                      <p:tavLst>
                                        <p:tav tm="0">
                                          <p:val>
                                            <p:strVal val="#ppt_x"/>
                                          </p:val>
                                        </p:tav>
                                        <p:tav tm="100000">
                                          <p:val>
                                            <p:strVal val="#ppt_x"/>
                                          </p:val>
                                        </p:tav>
                                      </p:tavLst>
                                    </p:anim>
                                    <p:anim calcmode="lin" valueType="num">
                                      <p:cBhvr additive="base">
                                        <p:cTn id="32"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nodeType="click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additive="base">
                                        <p:cTn id="37" dur="500" fill="hold"/>
                                        <p:tgtEl>
                                          <p:spTgt spid="22"/>
                                        </p:tgtEl>
                                        <p:attrNameLst>
                                          <p:attrName>ppt_x</p:attrName>
                                        </p:attrNameLst>
                                      </p:cBhvr>
                                      <p:tavLst>
                                        <p:tav tm="0">
                                          <p:val>
                                            <p:strVal val="#ppt_x"/>
                                          </p:val>
                                        </p:tav>
                                        <p:tav tm="100000">
                                          <p:val>
                                            <p:strVal val="#ppt_x"/>
                                          </p:val>
                                        </p:tav>
                                      </p:tavLst>
                                    </p:anim>
                                    <p:anim calcmode="lin" valueType="num">
                                      <p:cBhvr additive="base">
                                        <p:cTn id="38" dur="500" fill="hold"/>
                                        <p:tgtEl>
                                          <p:spTgt spid="22"/>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500" fill="hold"/>
                                        <p:tgtEl>
                                          <p:spTgt spid="9"/>
                                        </p:tgtEl>
                                        <p:attrNameLst>
                                          <p:attrName>ppt_x</p:attrName>
                                        </p:attrNameLst>
                                      </p:cBhvr>
                                      <p:tavLst>
                                        <p:tav tm="0">
                                          <p:val>
                                            <p:strVal val="#ppt_x"/>
                                          </p:val>
                                        </p:tav>
                                        <p:tav tm="100000">
                                          <p:val>
                                            <p:strVal val="#ppt_x"/>
                                          </p:val>
                                        </p:tav>
                                      </p:tavLst>
                                    </p:anim>
                                    <p:anim calcmode="lin" valueType="num">
                                      <p:cBhvr additive="base">
                                        <p:cTn id="4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3" fill="hold" nodeType="clickPar">
                      <p:stCondLst>
                        <p:cond delay="indefinite"/>
                      </p:stCondLst>
                      <p:childTnLst>
                        <p:par>
                          <p:cTn id="44" fill="hold" nodeType="afterGroup">
                            <p:stCondLst>
                              <p:cond delay="0"/>
                            </p:stCondLst>
                            <p:childTnLst>
                              <p:par>
                                <p:cTn id="45" presetID="2" presetClass="entr" presetSubtype="4" fill="hold" nodeType="click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500" fill="hold"/>
                                        <p:tgtEl>
                                          <p:spTgt spid="16"/>
                                        </p:tgtEl>
                                        <p:attrNameLst>
                                          <p:attrName>ppt_x</p:attrName>
                                        </p:attrNameLst>
                                      </p:cBhvr>
                                      <p:tavLst>
                                        <p:tav tm="0">
                                          <p:val>
                                            <p:strVal val="#ppt_x"/>
                                          </p:val>
                                        </p:tav>
                                        <p:tav tm="100000">
                                          <p:val>
                                            <p:strVal val="#ppt_x"/>
                                          </p:val>
                                        </p:tav>
                                      </p:tavLst>
                                    </p:anim>
                                    <p:anim calcmode="lin" valueType="num">
                                      <p:cBhvr additive="base">
                                        <p:cTn id="48" dur="500" fill="hold"/>
                                        <p:tgtEl>
                                          <p:spTgt spid="16"/>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5"/>
                                        </p:tgtEl>
                                        <p:attrNameLst>
                                          <p:attrName>style.visibility</p:attrName>
                                        </p:attrNameLst>
                                      </p:cBhvr>
                                      <p:to>
                                        <p:strVal val="visible"/>
                                      </p:to>
                                    </p:set>
                                    <p:anim calcmode="lin" valueType="num">
                                      <p:cBhvr additive="base">
                                        <p:cTn id="51" dur="500" fill="hold"/>
                                        <p:tgtEl>
                                          <p:spTgt spid="15"/>
                                        </p:tgtEl>
                                        <p:attrNameLst>
                                          <p:attrName>ppt_x</p:attrName>
                                        </p:attrNameLst>
                                      </p:cBhvr>
                                      <p:tavLst>
                                        <p:tav tm="0">
                                          <p:val>
                                            <p:strVal val="#ppt_x"/>
                                          </p:val>
                                        </p:tav>
                                        <p:tav tm="100000">
                                          <p:val>
                                            <p:strVal val="#ppt_x"/>
                                          </p:val>
                                        </p:tav>
                                      </p:tavLst>
                                    </p:anim>
                                    <p:anim calcmode="lin" valueType="num">
                                      <p:cBhvr additive="base">
                                        <p:cTn id="5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8" grpId="0"/>
      <p:bldP spid="6" grpId="0"/>
      <p:bldP spid="37" grpId="0"/>
      <p:bldP spid="9" grpId="0"/>
      <p:bldP spid="15" grpId="0"/>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4"/>
          <a:stretch>
            <a:fillRect/>
          </a:stretch>
        </a:blipFill>
        <a:effectLst/>
      </p:bgPr>
    </p:bg>
    <p:spTree>
      <p:nvGrpSpPr>
        <p:cNvPr id="1" name=""/>
        <p:cNvGrpSpPr/>
        <p:nvPr/>
      </p:nvGrpSpPr>
      <p:grpSpPr>
        <a:xfrm>
          <a:off x="0" y="0"/>
          <a:ext cx="0" cy="0"/>
        </a:xfrm>
      </p:grpSpPr>
      <p:sp>
        <p:nvSpPr>
          <p:cNvPr id="30" name="任意多边形 29"/>
          <p:cNvSpPr/>
          <p:nvPr/>
        </p:nvSpPr>
        <p:spPr>
          <a:xfrm>
            <a:off x="0" y="768350"/>
            <a:ext cx="2585085" cy="76200"/>
          </a:xfrm>
          <a:custGeom>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TextBox 8"/>
          <p:cNvSpPr txBox="1"/>
          <p:nvPr/>
        </p:nvSpPr>
        <p:spPr>
          <a:xfrm>
            <a:off x="1078865" y="4090670"/>
            <a:ext cx="1599565" cy="2084070"/>
          </a:xfrm>
          <a:prstGeom prst="rect">
            <a:avLst/>
          </a:prstGeom>
          <a:noFill/>
          <a:ln w="28575" cmpd="sng">
            <a:solidFill>
              <a:schemeClr val="accent2"/>
            </a:solidFill>
            <a:prstDash val="sysDot"/>
          </a:ln>
        </p:spPr>
        <p:txBody>
          <a:bodyPr wrap="square" rtlCol="0">
            <a:spAutoFit/>
          </a:bodyPr>
          <a:lstStyle/>
          <a:p>
            <a:pPr indent="457200" algn="ctr" fontAlgn="auto">
              <a:lnSpc>
                <a:spcPct val="240000"/>
              </a:lnSpc>
            </a:pPr>
            <a:r>
              <a:rPr lang="zh-CN" altLang="en-US" b="1" smtClean="0">
                <a:solidFill>
                  <a:srgbClr val="FF0000"/>
                </a:solidFill>
                <a:latin typeface="方正粗黑宋简体" panose="02000000000000000000" charset="-122"/>
                <a:ea typeface="方正粗黑宋简体" panose="02000000000000000000" charset="-122"/>
              </a:rPr>
              <a:t>怎样保护我们身边的野生动物?</a:t>
            </a:r>
            <a:endParaRPr lang="zh-CN" altLang="en-US" b="1" smtClean="0">
              <a:solidFill>
                <a:srgbClr val="FF0000"/>
              </a:solidFill>
              <a:latin typeface="方正粗黑宋简体" panose="02000000000000000000" charset="-122"/>
              <a:ea typeface="方正粗黑宋简体" panose="02000000000000000000" charset="-122"/>
            </a:endParaRPr>
          </a:p>
        </p:txBody>
      </p:sp>
      <p:sp>
        <p:nvSpPr>
          <p:cNvPr id="37" name="TextBox 36"/>
          <p:cNvSpPr txBox="1"/>
          <p:nvPr/>
        </p:nvSpPr>
        <p:spPr>
          <a:xfrm>
            <a:off x="3082290" y="768350"/>
            <a:ext cx="9046845" cy="3080385"/>
          </a:xfrm>
          <a:prstGeom prst="rect">
            <a:avLst/>
          </a:prstGeom>
          <a:noFill/>
          <a:ln w="28575" cmpd="sng">
            <a:solidFill>
              <a:schemeClr val="accent2"/>
            </a:solidFill>
            <a:prstDash val="sysDot"/>
          </a:ln>
        </p:spPr>
        <p:txBody>
          <a:bodyPr wrap="square" rtlCol="0">
            <a:spAutoFit/>
          </a:bodyPr>
          <a:lstStyle/>
          <a:p>
            <a:pPr lvl="0" indent="457200" algn="just" fontAlgn="auto">
              <a:lnSpc>
                <a:spcPct val="180000"/>
              </a:lnSpc>
              <a:buClrTx/>
              <a:buSzTx/>
              <a:buFontTx/>
            </a:pPr>
            <a:r>
              <a:rPr lang="zh-CN" altLang="en-US" smtClean="0">
                <a:latin typeface="方正粗黑宋简体" panose="02000000000000000000" charset="-122"/>
                <a:ea typeface="方正粗黑宋简体" panose="02000000000000000000" charset="-122"/>
                <a:sym typeface="+mn-ea"/>
              </a:rPr>
              <a:t>(1)人类与野生动物同在一个地球，是一个生命共同体。</a:t>
            </a:r>
            <a:endParaRPr lang="zh-CN" altLang="en-US" smtClean="0">
              <a:latin typeface="方正粗黑宋简体" panose="02000000000000000000" charset="-122"/>
              <a:ea typeface="方正粗黑宋简体" panose="02000000000000000000" charset="-122"/>
              <a:sym typeface="+mn-ea"/>
            </a:endParaRPr>
          </a:p>
          <a:p>
            <a:pPr lvl="0" indent="457200" algn="just" fontAlgn="auto">
              <a:lnSpc>
                <a:spcPct val="180000"/>
              </a:lnSpc>
              <a:buClrTx/>
              <a:buSzTx/>
              <a:buFontTx/>
            </a:pPr>
            <a:r>
              <a:rPr lang="zh-CN" altLang="en-US" smtClean="0">
                <a:latin typeface="方正粗黑宋简体" panose="02000000000000000000" charset="-122"/>
                <a:ea typeface="方正粗黑宋简体" panose="02000000000000000000" charset="-122"/>
                <a:sym typeface="+mn-ea"/>
              </a:rPr>
              <a:t>(2)野生动物是自然生态系统中的重要组成部分，是人类赖以生存的重要基础。</a:t>
            </a:r>
            <a:endParaRPr lang="zh-CN" altLang="en-US" smtClean="0">
              <a:latin typeface="方正粗黑宋简体" panose="02000000000000000000" charset="-122"/>
              <a:ea typeface="方正粗黑宋简体" panose="02000000000000000000" charset="-122"/>
              <a:sym typeface="+mn-ea"/>
            </a:endParaRPr>
          </a:p>
          <a:p>
            <a:pPr lvl="0" indent="457200" algn="just" fontAlgn="auto">
              <a:lnSpc>
                <a:spcPct val="180000"/>
              </a:lnSpc>
              <a:buClrTx/>
              <a:buSzTx/>
              <a:buFontTx/>
            </a:pPr>
            <a:r>
              <a:rPr lang="zh-CN" altLang="en-US" smtClean="0">
                <a:latin typeface="方正粗黑宋简体" panose="02000000000000000000" charset="-122"/>
                <a:ea typeface="方正粗黑宋简体" panose="02000000000000000000" charset="-122"/>
                <a:sym typeface="+mn-ea"/>
              </a:rPr>
              <a:t>(3)在大自然面前，人类与野生动物都是脆弱的生命。</a:t>
            </a:r>
            <a:endParaRPr lang="zh-CN" altLang="en-US" smtClean="0">
              <a:latin typeface="方正粗黑宋简体" panose="02000000000000000000" charset="-122"/>
              <a:ea typeface="方正粗黑宋简体" panose="02000000000000000000" charset="-122"/>
              <a:sym typeface="+mn-ea"/>
            </a:endParaRPr>
          </a:p>
          <a:p>
            <a:pPr lvl="0" indent="457200" algn="just" fontAlgn="auto">
              <a:lnSpc>
                <a:spcPct val="180000"/>
              </a:lnSpc>
              <a:buClrTx/>
              <a:buSzTx/>
              <a:buFontTx/>
            </a:pPr>
            <a:r>
              <a:rPr lang="zh-CN" altLang="en-US" smtClean="0">
                <a:latin typeface="方正粗黑宋简体" panose="02000000000000000000" charset="-122"/>
                <a:ea typeface="方正粗黑宋简体" panose="02000000000000000000" charset="-122"/>
                <a:sym typeface="+mn-ea"/>
              </a:rPr>
              <a:t>(4)人类与野生动物只有和谐相处，才能共生共赢,地球才会有生气。</a:t>
            </a:r>
            <a:endParaRPr lang="zh-CN" altLang="en-US" smtClean="0">
              <a:latin typeface="方正粗黑宋简体" panose="02000000000000000000" charset="-122"/>
              <a:ea typeface="方正粗黑宋简体" panose="02000000000000000000" charset="-122"/>
              <a:sym typeface="+mn-ea"/>
            </a:endParaRPr>
          </a:p>
          <a:p>
            <a:pPr lvl="0" indent="457200" algn="just" fontAlgn="auto">
              <a:lnSpc>
                <a:spcPct val="180000"/>
              </a:lnSpc>
              <a:buClrTx/>
              <a:buSzTx/>
              <a:buFontTx/>
            </a:pPr>
            <a:r>
              <a:rPr lang="zh-CN" altLang="en-US" smtClean="0">
                <a:latin typeface="方正粗黑宋简体" panose="02000000000000000000" charset="-122"/>
                <a:ea typeface="方正粗黑宋简体" panose="02000000000000000000" charset="-122"/>
                <a:sym typeface="+mn-ea"/>
              </a:rPr>
              <a:t>(5)一些人滥食野生动物的陋习难改,滋长了病毒的传播,给人类公共卫生安全造成了危害。</a:t>
            </a:r>
            <a:endParaRPr lang="zh-CN" altLang="en-US" smtClean="0">
              <a:latin typeface="方正粗黑宋简体" panose="02000000000000000000" charset="-122"/>
              <a:ea typeface="方正粗黑宋简体" panose="02000000000000000000" charset="-122"/>
              <a:sym typeface="+mn-ea"/>
            </a:endParaRPr>
          </a:p>
        </p:txBody>
      </p:sp>
      <p:sp>
        <p:nvSpPr>
          <p:cNvPr id="6" name="任意多边形 5"/>
          <p:cNvSpPr/>
          <p:nvPr/>
        </p:nvSpPr>
        <p:spPr>
          <a:xfrm rot="10800000">
            <a:off x="3082290" y="768350"/>
            <a:ext cx="9109710" cy="76200"/>
          </a:xfrm>
          <a:custGeom>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TextBox 28"/>
          <p:cNvSpPr txBox="1"/>
          <p:nvPr/>
        </p:nvSpPr>
        <p:spPr>
          <a:xfrm>
            <a:off x="9128125" y="123190"/>
            <a:ext cx="2355215" cy="645160"/>
          </a:xfrm>
          <a:prstGeom prst="rect">
            <a:avLst/>
          </a:prstGeom>
          <a:noFill/>
        </p:spPr>
        <p:txBody>
          <a:bodyPr wrap="square" rtlCol="0">
            <a:spAutoFit/>
          </a:bodyPr>
          <a:lstStyle/>
          <a:p>
            <a:r>
              <a:rPr lang="zh-CN" altLang="en-US" sz="3600">
                <a:latin typeface="方正粗黑宋简体" panose="02000000000000000000" charset="-122"/>
                <a:ea typeface="方正粗黑宋简体" panose="02000000000000000000" charset="-122"/>
              </a:rPr>
              <a:t>要点链接</a:t>
            </a:r>
            <a:endParaRPr lang="zh-CN" altLang="en-US" sz="3600">
              <a:latin typeface="方正粗黑宋简体" panose="02000000000000000000" charset="-122"/>
              <a:ea typeface="方正粗黑宋简体" panose="02000000000000000000" charset="-122"/>
            </a:endParaRPr>
          </a:p>
        </p:txBody>
      </p:sp>
      <p:grpSp>
        <p:nvGrpSpPr>
          <p:cNvPr id="10" name="组合 9"/>
          <p:cNvGrpSpPr/>
          <p:nvPr/>
        </p:nvGrpSpPr>
        <p:grpSpPr>
          <a:xfrm>
            <a:off x="-326390" y="3265170"/>
            <a:ext cx="1402715" cy="963295"/>
            <a:chOff x="3346092" y="276819"/>
            <a:chExt cx="4201768" cy="5854396"/>
          </a:xfrm>
          <a:effectLst>
            <a:outerShdw blurRad="76200" dir="18900000" sy="23000" kx="-1200000" algn="bl" rotWithShape="0">
              <a:prstClr val="black">
                <a:alpha val="20000"/>
              </a:prstClr>
            </a:outerShdw>
          </a:effectLst>
        </p:grpSpPr>
        <p:pic>
          <p:nvPicPr>
            <p:cNvPr id="11" name="图片 10"/>
            <p:cNvPicPr>
              <a:picLocks noChangeAspect="1"/>
            </p:cNvPicPr>
            <p:nvPr/>
          </p:nvPicPr>
          <p:blipFill>
            <a:blip r:embed="rId3">
              <a:grayscl/>
              <a:extLst>
                <a:ext uri="{28A0092B-C50C-407E-A947-70E740481C1C}">
                  <a14:useLocalDpi xmlns:a14="http://schemas.microsoft.com/office/drawing/2010/main" val="0"/>
                </a:ext>
              </a:extLst>
            </a:blip>
            <a:stretch>
              <a:fillRect/>
            </a:stretch>
          </p:blipFill>
          <p:spPr>
            <a:xfrm>
              <a:off x="3346092" y="276819"/>
              <a:ext cx="4201768" cy="4737057"/>
            </a:xfrm>
            <a:prstGeom prst="rect">
              <a:avLst/>
            </a:prstGeom>
            <a:noFill/>
            <a:ln>
              <a:noFill/>
            </a:ln>
          </p:spPr>
        </p:pic>
        <p:sp>
          <p:nvSpPr>
            <p:cNvPr id="12" name="椭圆 11"/>
            <p:cNvSpPr/>
            <p:nvPr/>
          </p:nvSpPr>
          <p:spPr>
            <a:xfrm>
              <a:off x="4834851" y="5295461"/>
              <a:ext cx="835755" cy="835754"/>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 name="TextBox 8"/>
          <p:cNvSpPr txBox="1"/>
          <p:nvPr/>
        </p:nvSpPr>
        <p:spPr>
          <a:xfrm>
            <a:off x="1032510" y="914400"/>
            <a:ext cx="1539240" cy="2306955"/>
          </a:xfrm>
          <a:prstGeom prst="rect">
            <a:avLst/>
          </a:prstGeom>
          <a:noFill/>
          <a:ln w="28575" cmpd="sng">
            <a:solidFill>
              <a:schemeClr val="accent2"/>
            </a:solidFill>
            <a:prstDash val="sysDot"/>
          </a:ln>
        </p:spPr>
        <p:txBody>
          <a:bodyPr wrap="square" rtlCol="0">
            <a:spAutoFit/>
          </a:bodyPr>
          <a:lstStyle/>
          <a:p>
            <a:pPr indent="457200" algn="ctr" fontAlgn="auto">
              <a:lnSpc>
                <a:spcPct val="200000"/>
              </a:lnSpc>
            </a:pPr>
            <a:r>
              <a:rPr lang="zh-CN" altLang="en-US" b="1" smtClean="0">
                <a:solidFill>
                  <a:srgbClr val="FF0000"/>
                </a:solidFill>
                <a:latin typeface="方正粗黑宋简体" panose="02000000000000000000" charset="-122"/>
                <a:ea typeface="方正粗黑宋简体" panose="02000000000000000000" charset="-122"/>
              </a:rPr>
              <a:t>为什么要保护我们身边的野生动物?</a:t>
            </a:r>
            <a:endParaRPr lang="zh-CN" altLang="en-US" b="1" smtClean="0">
              <a:solidFill>
                <a:srgbClr val="FF0000"/>
              </a:solidFill>
              <a:latin typeface="方正粗黑宋简体" panose="02000000000000000000" charset="-122"/>
              <a:ea typeface="方正粗黑宋简体" panose="02000000000000000000" charset="-122"/>
            </a:endParaRPr>
          </a:p>
        </p:txBody>
      </p:sp>
      <p:sp>
        <p:nvSpPr>
          <p:cNvPr id="15" name="TextBox 36"/>
          <p:cNvSpPr txBox="1"/>
          <p:nvPr/>
        </p:nvSpPr>
        <p:spPr>
          <a:xfrm>
            <a:off x="3139440" y="4053840"/>
            <a:ext cx="8931910" cy="2584450"/>
          </a:xfrm>
          <a:prstGeom prst="rect">
            <a:avLst/>
          </a:prstGeom>
          <a:noFill/>
          <a:ln w="28575" cmpd="sng">
            <a:solidFill>
              <a:schemeClr val="accent2"/>
            </a:solidFill>
            <a:prstDash val="sysDash"/>
          </a:ln>
        </p:spPr>
        <p:txBody>
          <a:bodyPr wrap="square" rtlCol="0">
            <a:spAutoFit/>
          </a:bodyPr>
          <a:lstStyle/>
          <a:p>
            <a:pPr lvl="0" indent="457200" algn="just" fontAlgn="auto">
              <a:lnSpc>
                <a:spcPct val="150000"/>
              </a:lnSpc>
              <a:buClrTx/>
              <a:buSzTx/>
              <a:buFontTx/>
            </a:pPr>
            <a:r>
              <a:rPr lang="zh-CN" altLang="en-US" smtClean="0">
                <a:latin typeface="方正粗黑宋简体" panose="02000000000000000000" charset="-122"/>
                <a:ea typeface="方正粗黑宋简体" panose="02000000000000000000" charset="-122"/>
                <a:sym typeface="+mn-ea"/>
              </a:rPr>
              <a:t>(1)公民，不捕猎、不吃野生动物；发现有猎杀、贩卖出售、使用野生动物及其产品的行为，及时间有关部门举报。</a:t>
            </a:r>
            <a:endParaRPr lang="zh-CN" altLang="en-US" smtClean="0">
              <a:latin typeface="方正粗黑宋简体" panose="02000000000000000000" charset="-122"/>
              <a:ea typeface="方正粗黑宋简体" panose="02000000000000000000" charset="-122"/>
              <a:sym typeface="+mn-ea"/>
            </a:endParaRPr>
          </a:p>
          <a:p>
            <a:pPr lvl="0" indent="457200" algn="just" fontAlgn="auto">
              <a:lnSpc>
                <a:spcPct val="150000"/>
              </a:lnSpc>
              <a:buClrTx/>
              <a:buSzTx/>
              <a:buFontTx/>
            </a:pPr>
            <a:r>
              <a:rPr lang="zh-CN" altLang="en-US" smtClean="0">
                <a:latin typeface="方正粗黑宋简体" panose="02000000000000000000" charset="-122"/>
                <a:ea typeface="方正粗黑宋简体" panose="02000000000000000000" charset="-122"/>
                <a:sym typeface="+mn-ea"/>
              </a:rPr>
              <a:t>(2)餐饮部门:不销售野生动物以及相关产品。</a:t>
            </a:r>
            <a:endParaRPr lang="zh-CN" altLang="en-US" smtClean="0">
              <a:latin typeface="方正粗黑宋简体" panose="02000000000000000000" charset="-122"/>
              <a:ea typeface="方正粗黑宋简体" panose="02000000000000000000" charset="-122"/>
              <a:sym typeface="+mn-ea"/>
            </a:endParaRPr>
          </a:p>
          <a:p>
            <a:pPr lvl="0" indent="457200" algn="just" fontAlgn="auto">
              <a:lnSpc>
                <a:spcPct val="150000"/>
              </a:lnSpc>
              <a:buClrTx/>
              <a:buSzTx/>
              <a:buFontTx/>
            </a:pPr>
            <a:r>
              <a:rPr lang="zh-CN" altLang="en-US" smtClean="0">
                <a:latin typeface="方正粗黑宋简体" panose="02000000000000000000" charset="-122"/>
                <a:ea typeface="方正粗黑宋简体" panose="02000000000000000000" charset="-122"/>
                <a:sym typeface="+mn-ea"/>
              </a:rPr>
              <a:t>(3)有关部门:加大监管和打击力度，发现猎杀、贩卖、出售、使用野生动物及其产品的行为，严厉处罚。</a:t>
            </a:r>
            <a:endParaRPr lang="zh-CN" altLang="en-US" smtClean="0">
              <a:latin typeface="方正粗黑宋简体" panose="02000000000000000000" charset="-122"/>
              <a:ea typeface="方正粗黑宋简体" panose="02000000000000000000" charset="-122"/>
              <a:sym typeface="+mn-ea"/>
            </a:endParaRPr>
          </a:p>
          <a:p>
            <a:pPr lvl="0" indent="457200" algn="just" fontAlgn="auto">
              <a:lnSpc>
                <a:spcPct val="150000"/>
              </a:lnSpc>
              <a:buClrTx/>
              <a:buSzTx/>
              <a:buFontTx/>
            </a:pPr>
            <a:r>
              <a:rPr lang="zh-CN" altLang="en-US" smtClean="0">
                <a:latin typeface="方正粗黑宋简体" panose="02000000000000000000" charset="-122"/>
                <a:ea typeface="方正粗黑宋简体" panose="02000000000000000000" charset="-122"/>
                <a:sym typeface="+mn-ea"/>
              </a:rPr>
              <a:t>(4)国家,完善相关法律法规，建立自然保护区。</a:t>
            </a:r>
            <a:endParaRPr lang="zh-CN" altLang="en-US" smtClean="0">
              <a:latin typeface="方正粗黑宋简体" panose="02000000000000000000" charset="-122"/>
              <a:ea typeface="方正粗黑宋简体" panose="02000000000000000000" charset="-122"/>
              <a:sym typeface="+mn-ea"/>
            </a:endParaRPr>
          </a:p>
        </p:txBody>
      </p:sp>
      <p:cxnSp>
        <p:nvCxnSpPr>
          <p:cNvPr id="16" name="肘形连接符 15"/>
          <p:cNvCxnSpPr>
            <a:endCxn id="15" idx="1"/>
          </p:cNvCxnSpPr>
          <p:nvPr/>
        </p:nvCxnSpPr>
        <p:spPr>
          <a:xfrm flipV="1">
            <a:off x="2706370" y="5346065"/>
            <a:ext cx="433070" cy="31115"/>
          </a:xfrm>
          <a:prstGeom prst="bentConnector3">
            <a:avLst>
              <a:gd name="adj1" fmla="val 50147"/>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肘形连接符 16"/>
          <p:cNvCxnSpPr/>
          <p:nvPr/>
        </p:nvCxnSpPr>
        <p:spPr>
          <a:xfrm>
            <a:off x="2567940" y="2033905"/>
            <a:ext cx="497205" cy="200660"/>
          </a:xfrm>
          <a:prstGeom prst="bentConnector3">
            <a:avLst>
              <a:gd name="adj1" fmla="val 50064"/>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8" name="TextBox 28"/>
          <p:cNvSpPr txBox="1"/>
          <p:nvPr/>
        </p:nvSpPr>
        <p:spPr>
          <a:xfrm>
            <a:off x="796925" y="123190"/>
            <a:ext cx="2163445" cy="645160"/>
          </a:xfrm>
          <a:prstGeom prst="rect">
            <a:avLst/>
          </a:prstGeom>
          <a:noFill/>
        </p:spPr>
        <p:txBody>
          <a:bodyPr wrap="square" rtlCol="0">
            <a:spAutoFit/>
          </a:bodyPr>
          <a:lstStyle/>
          <a:p>
            <a:r>
              <a:rPr lang="zh-CN" altLang="en-US" sz="3600">
                <a:latin typeface="方正粗黑宋简体" panose="02000000000000000000" charset="-122"/>
                <a:ea typeface="方正粗黑宋简体" panose="02000000000000000000" charset="-122"/>
              </a:rPr>
              <a:t>热点命题</a:t>
            </a:r>
            <a:endParaRPr lang="zh-CN" altLang="en-US" sz="3600">
              <a:latin typeface="方正粗黑宋简体" panose="02000000000000000000" charset="-122"/>
              <a:ea typeface="方正粗黑宋简体" panose="02000000000000000000" charset="-122"/>
            </a:endParaRPr>
          </a:p>
        </p:txBody>
      </p:sp>
      <p:grpSp>
        <p:nvGrpSpPr>
          <p:cNvPr id="19" name="组合 18"/>
          <p:cNvGrpSpPr/>
          <p:nvPr/>
        </p:nvGrpSpPr>
        <p:grpSpPr>
          <a:xfrm>
            <a:off x="102870" y="1226820"/>
            <a:ext cx="685165" cy="662305"/>
            <a:chOff x="5616310" y="1464550"/>
            <a:chExt cx="865595" cy="1124278"/>
          </a:xfrm>
        </p:grpSpPr>
        <p:sp>
          <p:nvSpPr>
            <p:cNvPr id="20" name="矩形 19"/>
            <p:cNvSpPr/>
            <p:nvPr/>
          </p:nvSpPr>
          <p:spPr>
            <a:xfrm rot="2700000">
              <a:off x="5486968" y="1593891"/>
              <a:ext cx="1124278" cy="865595"/>
            </a:xfrm>
            <a:prstGeom prst="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zh-CN" altLang="en-US"/>
            </a:p>
          </p:txBody>
        </p:sp>
        <p:sp>
          <p:nvSpPr>
            <p:cNvPr id="21" name="TextBox 2"/>
            <p:cNvSpPr txBox="1"/>
            <p:nvPr/>
          </p:nvSpPr>
          <p:spPr>
            <a:xfrm>
              <a:off x="5667792" y="1685508"/>
              <a:ext cx="762930" cy="886056"/>
            </a:xfrm>
            <a:prstGeom prst="rect">
              <a:avLst/>
            </a:prstGeom>
            <a:noFill/>
          </p:spPr>
          <p:txBody>
            <a:bodyPr wrap="square" rtlCol="0">
              <a:spAutoFit/>
            </a:bodyPr>
            <a:lstStyle/>
            <a:p>
              <a:r>
                <a:rPr lang="en-US" sz="2800" b="1" smtClean="0">
                  <a:ln w="18415" cmpd="sng">
                    <a:solidFill>
                      <a:srgbClr val="FFFFFF"/>
                    </a:solidFill>
                    <a:prstDash val="solid"/>
                  </a:ln>
                  <a:solidFill>
                    <a:srgbClr val="FFFFFF"/>
                  </a:solidFill>
                  <a:effectLst>
                    <a:outerShdw blurRad="63500" dir="3600000" algn="tl" rotWithShape="0">
                      <a:srgbClr val="000000">
                        <a:alpha val="70000"/>
                      </a:srgbClr>
                    </a:outerShdw>
                  </a:effectLst>
                </a:rPr>
                <a:t>20</a:t>
              </a:r>
              <a:endParaRPr lang="en-US" sz="2800" b="1"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pSp>
      <p:grpSp>
        <p:nvGrpSpPr>
          <p:cNvPr id="22" name="组合 21"/>
          <p:cNvGrpSpPr/>
          <p:nvPr/>
        </p:nvGrpSpPr>
        <p:grpSpPr>
          <a:xfrm>
            <a:off x="170815" y="4901565"/>
            <a:ext cx="655955" cy="679450"/>
            <a:chOff x="5616310" y="1464550"/>
            <a:chExt cx="865595" cy="1124278"/>
          </a:xfrm>
        </p:grpSpPr>
        <p:sp>
          <p:nvSpPr>
            <p:cNvPr id="23" name="矩形 22"/>
            <p:cNvSpPr/>
            <p:nvPr/>
          </p:nvSpPr>
          <p:spPr>
            <a:xfrm rot="2700000">
              <a:off x="5486968" y="1593891"/>
              <a:ext cx="1124278" cy="865595"/>
            </a:xfrm>
            <a:prstGeom prst="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zh-CN" altLang="en-US"/>
            </a:p>
          </p:txBody>
        </p:sp>
        <p:sp>
          <p:nvSpPr>
            <p:cNvPr id="24" name="TextBox 2"/>
            <p:cNvSpPr txBox="1"/>
            <p:nvPr/>
          </p:nvSpPr>
          <p:spPr>
            <a:xfrm>
              <a:off x="5667792" y="1685508"/>
              <a:ext cx="762930" cy="863698"/>
            </a:xfrm>
            <a:prstGeom prst="rect">
              <a:avLst/>
            </a:prstGeom>
            <a:noFill/>
          </p:spPr>
          <p:txBody>
            <a:bodyPr wrap="square" rtlCol="0">
              <a:spAutoFit/>
            </a:bodyPr>
            <a:lstStyle/>
            <a:p>
              <a:r>
                <a:rPr lang="en-US" sz="2800" b="1" smtClean="0">
                  <a:ln w="18415" cmpd="sng">
                    <a:solidFill>
                      <a:srgbClr val="FFFFFF"/>
                    </a:solidFill>
                    <a:prstDash val="solid"/>
                  </a:ln>
                  <a:solidFill>
                    <a:srgbClr val="FFFFFF"/>
                  </a:solidFill>
                  <a:effectLst>
                    <a:outerShdw blurRad="63500" dir="3600000" algn="tl" rotWithShape="0">
                      <a:srgbClr val="000000">
                        <a:alpha val="70000"/>
                      </a:srgbClr>
                    </a:outerShdw>
                  </a:effectLst>
                </a:rPr>
                <a:t>21</a:t>
              </a:r>
              <a:endParaRPr lang="en-US" sz="2800" b="1"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pSp>
    </p:spTree>
  </p:cSld>
  <p:clrMapOvr>
    <a:masterClrMapping/>
  </p:clrMapOvr>
  <p:transition spd="slow">
    <p:push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ppt_x"/>
                                          </p:val>
                                        </p:tav>
                                        <p:tav tm="100000">
                                          <p:val>
                                            <p:strVal val="#ppt_x"/>
                                          </p:val>
                                        </p:tav>
                                      </p:tavLst>
                                    </p:anim>
                                    <p:anim calcmode="lin" valueType="num">
                                      <p:cBhvr additive="base">
                                        <p:cTn id="1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afterGroup">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fill="hold"/>
                                        <p:tgtEl>
                                          <p:spTgt spid="6"/>
                                        </p:tgtEl>
                                        <p:attrNameLst>
                                          <p:attrName>ppt_x</p:attrName>
                                        </p:attrNameLst>
                                      </p:cBhvr>
                                      <p:tavLst>
                                        <p:tav tm="0">
                                          <p:val>
                                            <p:strVal val="#ppt_x"/>
                                          </p:val>
                                        </p:tav>
                                        <p:tav tm="100000">
                                          <p:val>
                                            <p:strVal val="#ppt_x"/>
                                          </p:val>
                                        </p:tav>
                                      </p:tavLst>
                                    </p:anim>
                                    <p:anim calcmode="lin" valueType="num">
                                      <p:cBhvr additive="base">
                                        <p:cTn id="2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nodeType="click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ppt_x"/>
                                          </p:val>
                                        </p:tav>
                                        <p:tav tm="100000">
                                          <p:val>
                                            <p:strVal val="#ppt_x"/>
                                          </p:val>
                                        </p:tav>
                                      </p:tavLst>
                                    </p:anim>
                                    <p:anim calcmode="lin" valueType="num">
                                      <p:cBhvr additive="base">
                                        <p:cTn id="28" dur="500" fill="hold"/>
                                        <p:tgtEl>
                                          <p:spTgt spid="17"/>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37"/>
                                        </p:tgtEl>
                                        <p:attrNameLst>
                                          <p:attrName>style.visibility</p:attrName>
                                        </p:attrNameLst>
                                      </p:cBhvr>
                                      <p:to>
                                        <p:strVal val="visible"/>
                                      </p:to>
                                    </p:set>
                                    <p:anim calcmode="lin" valueType="num">
                                      <p:cBhvr additive="base">
                                        <p:cTn id="31" dur="500" fill="hold"/>
                                        <p:tgtEl>
                                          <p:spTgt spid="37"/>
                                        </p:tgtEl>
                                        <p:attrNameLst>
                                          <p:attrName>ppt_x</p:attrName>
                                        </p:attrNameLst>
                                      </p:cBhvr>
                                      <p:tavLst>
                                        <p:tav tm="0">
                                          <p:val>
                                            <p:strVal val="#ppt_x"/>
                                          </p:val>
                                        </p:tav>
                                        <p:tav tm="100000">
                                          <p:val>
                                            <p:strVal val="#ppt_x"/>
                                          </p:val>
                                        </p:tav>
                                      </p:tavLst>
                                    </p:anim>
                                    <p:anim calcmode="lin" valueType="num">
                                      <p:cBhvr additive="base">
                                        <p:cTn id="32"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nodeType="click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additive="base">
                                        <p:cTn id="37" dur="500" fill="hold"/>
                                        <p:tgtEl>
                                          <p:spTgt spid="22"/>
                                        </p:tgtEl>
                                        <p:attrNameLst>
                                          <p:attrName>ppt_x</p:attrName>
                                        </p:attrNameLst>
                                      </p:cBhvr>
                                      <p:tavLst>
                                        <p:tav tm="0">
                                          <p:val>
                                            <p:strVal val="#ppt_x"/>
                                          </p:val>
                                        </p:tav>
                                        <p:tav tm="100000">
                                          <p:val>
                                            <p:strVal val="#ppt_x"/>
                                          </p:val>
                                        </p:tav>
                                      </p:tavLst>
                                    </p:anim>
                                    <p:anim calcmode="lin" valueType="num">
                                      <p:cBhvr additive="base">
                                        <p:cTn id="38" dur="500" fill="hold"/>
                                        <p:tgtEl>
                                          <p:spTgt spid="22"/>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500" fill="hold"/>
                                        <p:tgtEl>
                                          <p:spTgt spid="9"/>
                                        </p:tgtEl>
                                        <p:attrNameLst>
                                          <p:attrName>ppt_x</p:attrName>
                                        </p:attrNameLst>
                                      </p:cBhvr>
                                      <p:tavLst>
                                        <p:tav tm="0">
                                          <p:val>
                                            <p:strVal val="#ppt_x"/>
                                          </p:val>
                                        </p:tav>
                                        <p:tav tm="100000">
                                          <p:val>
                                            <p:strVal val="#ppt_x"/>
                                          </p:val>
                                        </p:tav>
                                      </p:tavLst>
                                    </p:anim>
                                    <p:anim calcmode="lin" valueType="num">
                                      <p:cBhvr additive="base">
                                        <p:cTn id="4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3" fill="hold" nodeType="clickPar">
                      <p:stCondLst>
                        <p:cond delay="indefinite"/>
                      </p:stCondLst>
                      <p:childTnLst>
                        <p:par>
                          <p:cTn id="44" fill="hold" nodeType="afterGroup">
                            <p:stCondLst>
                              <p:cond delay="0"/>
                            </p:stCondLst>
                            <p:childTnLst>
                              <p:par>
                                <p:cTn id="45" presetID="2" presetClass="entr" presetSubtype="4" fill="hold" nodeType="click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500" fill="hold"/>
                                        <p:tgtEl>
                                          <p:spTgt spid="16"/>
                                        </p:tgtEl>
                                        <p:attrNameLst>
                                          <p:attrName>ppt_x</p:attrName>
                                        </p:attrNameLst>
                                      </p:cBhvr>
                                      <p:tavLst>
                                        <p:tav tm="0">
                                          <p:val>
                                            <p:strVal val="#ppt_x"/>
                                          </p:val>
                                        </p:tav>
                                        <p:tav tm="100000">
                                          <p:val>
                                            <p:strVal val="#ppt_x"/>
                                          </p:val>
                                        </p:tav>
                                      </p:tavLst>
                                    </p:anim>
                                    <p:anim calcmode="lin" valueType="num">
                                      <p:cBhvr additive="base">
                                        <p:cTn id="48" dur="500" fill="hold"/>
                                        <p:tgtEl>
                                          <p:spTgt spid="16"/>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5"/>
                                        </p:tgtEl>
                                        <p:attrNameLst>
                                          <p:attrName>style.visibility</p:attrName>
                                        </p:attrNameLst>
                                      </p:cBhvr>
                                      <p:to>
                                        <p:strVal val="visible"/>
                                      </p:to>
                                    </p:set>
                                    <p:anim calcmode="lin" valueType="num">
                                      <p:cBhvr additive="base">
                                        <p:cTn id="51" dur="500" fill="hold"/>
                                        <p:tgtEl>
                                          <p:spTgt spid="15"/>
                                        </p:tgtEl>
                                        <p:attrNameLst>
                                          <p:attrName>ppt_x</p:attrName>
                                        </p:attrNameLst>
                                      </p:cBhvr>
                                      <p:tavLst>
                                        <p:tav tm="0">
                                          <p:val>
                                            <p:strVal val="#ppt_x"/>
                                          </p:val>
                                        </p:tav>
                                        <p:tav tm="100000">
                                          <p:val>
                                            <p:strVal val="#ppt_x"/>
                                          </p:val>
                                        </p:tav>
                                      </p:tavLst>
                                    </p:anim>
                                    <p:anim calcmode="lin" valueType="num">
                                      <p:cBhvr additive="base">
                                        <p:cTn id="5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8" grpId="0"/>
      <p:bldP spid="6" grpId="0"/>
      <p:bldP spid="37" grpId="0"/>
      <p:bldP spid="9" grpId="0"/>
      <p:bldP spid="15" grpId="0"/>
    </p:bld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3"/>
          <a:stretch>
            <a:fillRect/>
          </a:stretch>
        </a:blipFill>
        <a:effectLst/>
      </p:bgPr>
    </p:bg>
    <p:spTree>
      <p:nvGrpSpPr>
        <p:cNvPr id="1" name=""/>
        <p:cNvGrpSpPr/>
        <p:nvPr/>
      </p:nvGrpSpPr>
      <p:grpSpPr>
        <a:xfrm>
          <a:off x="0" y="0"/>
          <a:ext cx="0" cy="0"/>
        </a:xfrm>
      </p:grpSpPr>
      <p:sp>
        <p:nvSpPr>
          <p:cNvPr id="30" name="任意多边形 29"/>
          <p:cNvSpPr/>
          <p:nvPr/>
        </p:nvSpPr>
        <p:spPr>
          <a:xfrm>
            <a:off x="0" y="768350"/>
            <a:ext cx="3035935" cy="133350"/>
          </a:xfrm>
          <a:custGeom>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TextBox 28"/>
          <p:cNvSpPr txBox="1"/>
          <p:nvPr/>
        </p:nvSpPr>
        <p:spPr>
          <a:xfrm>
            <a:off x="780415" y="123190"/>
            <a:ext cx="2519680" cy="645160"/>
          </a:xfrm>
          <a:prstGeom prst="rect">
            <a:avLst/>
          </a:prstGeom>
          <a:noFill/>
        </p:spPr>
        <p:txBody>
          <a:bodyPr wrap="square" rtlCol="0">
            <a:spAutoFit/>
          </a:bodyPr>
          <a:lstStyle/>
          <a:p>
            <a:r>
              <a:rPr lang="zh-CN" altLang="en-US" sz="3600">
                <a:latin typeface="方正粗黑宋简体" panose="02000000000000000000" charset="-122"/>
                <a:ea typeface="方正粗黑宋简体" panose="02000000000000000000" charset="-122"/>
              </a:rPr>
              <a:t>专题演练</a:t>
            </a:r>
            <a:endParaRPr lang="zh-CN" altLang="en-US" sz="3600">
              <a:latin typeface="方正粗黑宋简体" panose="02000000000000000000" charset="-122"/>
              <a:ea typeface="方正粗黑宋简体" panose="02000000000000000000" charset="-122"/>
            </a:endParaRPr>
          </a:p>
        </p:txBody>
      </p:sp>
      <p:sp>
        <p:nvSpPr>
          <p:cNvPr id="9" name="TextBox 8"/>
          <p:cNvSpPr txBox="1"/>
          <p:nvPr/>
        </p:nvSpPr>
        <p:spPr>
          <a:xfrm>
            <a:off x="110490" y="901700"/>
            <a:ext cx="11979910" cy="5851525"/>
          </a:xfrm>
          <a:prstGeom prst="rect">
            <a:avLst/>
          </a:prstGeom>
          <a:noFill/>
        </p:spPr>
        <p:txBody>
          <a:bodyPr wrap="square" rtlCol="0">
            <a:spAutoFit/>
          </a:bodyPr>
          <a:lstStyle/>
          <a:p>
            <a:pPr indent="457200" algn="just" fontAlgn="auto">
              <a:lnSpc>
                <a:spcPct val="160000"/>
              </a:lnSpc>
            </a:pPr>
            <a:r>
              <a:rPr lang="en-US" smtClean="0">
                <a:latin typeface="方正粗黑宋简体" panose="02000000000000000000" charset="-122"/>
                <a:ea typeface="方正粗黑宋简体" panose="02000000000000000000" charset="-122"/>
              </a:rPr>
              <a:t>1.</a:t>
            </a:r>
            <a:r>
              <a:rPr smtClean="0">
                <a:latin typeface="方正粗黑宋简体" panose="02000000000000000000" charset="-122"/>
                <a:ea typeface="方正粗黑宋简体" panose="02000000000000000000" charset="-122"/>
              </a:rPr>
              <a:t>2020年7 月2日为全国低碳日， 主题是“绿色低碳，全面小康”。建设美丽中国，选择低碳生活，我们应该(   )</a:t>
            </a:r>
            <a:endParaRPr smtClean="0">
              <a:latin typeface="方正粗黑宋简体" panose="02000000000000000000" charset="-122"/>
              <a:ea typeface="方正粗黑宋简体" panose="02000000000000000000" charset="-122"/>
            </a:endParaRPr>
          </a:p>
          <a:p>
            <a:pPr indent="457200" algn="just" fontAlgn="auto">
              <a:lnSpc>
                <a:spcPct val="160000"/>
              </a:lnSpc>
            </a:pPr>
            <a:r>
              <a:rPr smtClean="0">
                <a:latin typeface="方正粗黑宋简体" panose="02000000000000000000" charset="-122"/>
                <a:ea typeface="方正粗黑宋简体" panose="02000000000000000000" charset="-122"/>
              </a:rPr>
              <a:t>①接受“零浪费”理念,尽量少制造垃圾、废弃物</a:t>
            </a:r>
            <a:endParaRPr smtClean="0">
              <a:latin typeface="方正粗黑宋简体" panose="02000000000000000000" charset="-122"/>
              <a:ea typeface="方正粗黑宋简体" panose="02000000000000000000" charset="-122"/>
            </a:endParaRPr>
          </a:p>
          <a:p>
            <a:pPr indent="457200" algn="just" fontAlgn="auto">
              <a:lnSpc>
                <a:spcPct val="160000"/>
              </a:lnSpc>
            </a:pPr>
            <a:r>
              <a:rPr smtClean="0">
                <a:latin typeface="方正粗黑宋简体" panose="02000000000000000000" charset="-122"/>
                <a:ea typeface="方正粗黑宋简体" panose="02000000000000000000" charset="-122"/>
              </a:rPr>
              <a:t>②树立低碳生活理念,拒绝消费，过艰苦的生活</a:t>
            </a:r>
            <a:endParaRPr smtClean="0">
              <a:latin typeface="方正粗黑宋简体" panose="02000000000000000000" charset="-122"/>
              <a:ea typeface="方正粗黑宋简体" panose="02000000000000000000" charset="-122"/>
            </a:endParaRPr>
          </a:p>
          <a:p>
            <a:pPr indent="457200" algn="just" fontAlgn="auto">
              <a:lnSpc>
                <a:spcPct val="160000"/>
              </a:lnSpc>
            </a:pPr>
            <a:r>
              <a:rPr smtClean="0">
                <a:latin typeface="方正粗黑宋简体" panose="02000000000000000000" charset="-122"/>
                <a:ea typeface="方正粗黑宋简体" panose="02000000000000000000" charset="-122"/>
              </a:rPr>
              <a:t>③绿色出行，尽量乘公共交通工具，多骑自行车</a:t>
            </a:r>
            <a:endParaRPr smtClean="0">
              <a:latin typeface="方正粗黑宋简体" panose="02000000000000000000" charset="-122"/>
              <a:ea typeface="方正粗黑宋简体" panose="02000000000000000000" charset="-122"/>
            </a:endParaRPr>
          </a:p>
          <a:p>
            <a:pPr indent="457200" algn="just" fontAlgn="auto">
              <a:lnSpc>
                <a:spcPct val="160000"/>
              </a:lnSpc>
            </a:pPr>
            <a:r>
              <a:rPr smtClean="0">
                <a:latin typeface="方正粗黑宋简体" panose="02000000000000000000" charset="-122"/>
                <a:ea typeface="方正粗黑宋简体" panose="02000000000000000000" charset="-122"/>
              </a:rPr>
              <a:t>④不用一次性产品 ，选购和使用可再生材料制品</a:t>
            </a:r>
            <a:endParaRPr smtClean="0">
              <a:latin typeface="方正粗黑宋简体" panose="02000000000000000000" charset="-122"/>
              <a:ea typeface="方正粗黑宋简体" panose="02000000000000000000" charset="-122"/>
            </a:endParaRPr>
          </a:p>
          <a:p>
            <a:pPr indent="457200" algn="just" fontAlgn="auto">
              <a:lnSpc>
                <a:spcPct val="160000"/>
              </a:lnSpc>
            </a:pPr>
            <a:r>
              <a:rPr smtClean="0">
                <a:latin typeface="方正粗黑宋简体" panose="02000000000000000000" charset="-122"/>
                <a:ea typeface="方正粗黑宋简体" panose="02000000000000000000" charset="-122"/>
              </a:rPr>
              <a:t>A.①②③      B.①②④      C. ①③④      D. ②③④</a:t>
            </a:r>
            <a:endParaRPr smtClean="0">
              <a:latin typeface="方正粗黑宋简体" panose="02000000000000000000" charset="-122"/>
              <a:ea typeface="方正粗黑宋简体" panose="02000000000000000000" charset="-122"/>
            </a:endParaRPr>
          </a:p>
          <a:p>
            <a:pPr indent="457200" algn="just" fontAlgn="auto">
              <a:lnSpc>
                <a:spcPct val="160000"/>
              </a:lnSpc>
            </a:pPr>
            <a:r>
              <a:rPr smtClean="0">
                <a:latin typeface="方正粗黑宋简体" panose="02000000000000000000" charset="-122"/>
                <a:ea typeface="方正粗黑宋简体" panose="02000000000000000000" charset="-122"/>
              </a:rPr>
              <a:t>2. 2020年5月12日，习近平总书记在山西考察时指出，要扎实实施黄河流城生态保护和高质量发展国家战略。为此我们要(        )</a:t>
            </a:r>
            <a:endParaRPr smtClean="0">
              <a:latin typeface="方正粗黑宋简体" panose="02000000000000000000" charset="-122"/>
              <a:ea typeface="方正粗黑宋简体" panose="02000000000000000000" charset="-122"/>
            </a:endParaRPr>
          </a:p>
          <a:p>
            <a:pPr indent="457200" algn="just" fontAlgn="auto">
              <a:lnSpc>
                <a:spcPct val="160000"/>
              </a:lnSpc>
            </a:pPr>
            <a:r>
              <a:rPr smtClean="0">
                <a:latin typeface="方正粗黑宋简体" panose="02000000000000000000" charset="-122"/>
                <a:ea typeface="方正粗黑宋简体" panose="02000000000000000000" charset="-122"/>
              </a:rPr>
              <a:t>①重视黄河生态保护，打击破坏黄河生态的不法行为     </a:t>
            </a:r>
            <a:endParaRPr smtClean="0">
              <a:latin typeface="方正粗黑宋简体" panose="02000000000000000000" charset="-122"/>
              <a:ea typeface="方正粗黑宋简体" panose="02000000000000000000" charset="-122"/>
            </a:endParaRPr>
          </a:p>
          <a:p>
            <a:pPr indent="457200" algn="just" fontAlgn="auto">
              <a:lnSpc>
                <a:spcPct val="160000"/>
              </a:lnSpc>
            </a:pPr>
            <a:r>
              <a:rPr smtClean="0">
                <a:latin typeface="方正粗黑宋简体" panose="02000000000000000000" charset="-122"/>
                <a:ea typeface="方正粗黑宋简体" panose="02000000000000000000" charset="-122"/>
              </a:rPr>
              <a:t>②坚持绿色发展理念 ，努力实现经济发展与环境保护相协调</a:t>
            </a:r>
            <a:endParaRPr smtClean="0">
              <a:latin typeface="方正粗黑宋简体" panose="02000000000000000000" charset="-122"/>
              <a:ea typeface="方正粗黑宋简体" panose="02000000000000000000" charset="-122"/>
            </a:endParaRPr>
          </a:p>
          <a:p>
            <a:pPr indent="457200" algn="just" fontAlgn="auto">
              <a:lnSpc>
                <a:spcPct val="160000"/>
              </a:lnSpc>
            </a:pPr>
            <a:r>
              <a:rPr smtClean="0">
                <a:latin typeface="方正粗黑宋简体" panose="02000000000000000000" charset="-122"/>
                <a:ea typeface="方正粗黑宋简体" panose="02000000000000000000" charset="-122"/>
              </a:rPr>
              <a:t>③把黄河生态保护作为当前一切工作的中心</a:t>
            </a:r>
            <a:endParaRPr smtClean="0">
              <a:latin typeface="方正粗黑宋简体" panose="02000000000000000000" charset="-122"/>
              <a:ea typeface="方正粗黑宋简体" panose="02000000000000000000" charset="-122"/>
            </a:endParaRPr>
          </a:p>
          <a:p>
            <a:pPr indent="457200" algn="just" fontAlgn="auto">
              <a:lnSpc>
                <a:spcPct val="160000"/>
              </a:lnSpc>
            </a:pPr>
            <a:r>
              <a:rPr smtClean="0">
                <a:latin typeface="方正粗黑宋简体" panose="02000000000000000000" charset="-122"/>
                <a:ea typeface="方正粗黑宋简体" panose="02000000000000000000" charset="-122"/>
              </a:rPr>
              <a:t>④积极转 变经济发展方式，努力推动黄河沿岸经济可持续发展</a:t>
            </a:r>
            <a:endParaRPr smtClean="0">
              <a:latin typeface="方正粗黑宋简体" panose="02000000000000000000" charset="-122"/>
              <a:ea typeface="方正粗黑宋简体" panose="02000000000000000000" charset="-122"/>
            </a:endParaRPr>
          </a:p>
          <a:p>
            <a:pPr indent="457200" algn="just" fontAlgn="auto">
              <a:lnSpc>
                <a:spcPct val="160000"/>
              </a:lnSpc>
            </a:pPr>
            <a:r>
              <a:rPr smtClean="0">
                <a:latin typeface="方正粗黑宋简体" panose="02000000000000000000" charset="-122"/>
                <a:ea typeface="方正粗黑宋简体" panose="02000000000000000000" charset="-122"/>
              </a:rPr>
              <a:t>A.①②③      B.①②④      C. ①③④      D. ②③④</a:t>
            </a:r>
            <a:endParaRPr smtClean="0">
              <a:latin typeface="方正粗黑宋简体" panose="02000000000000000000" charset="-122"/>
              <a:ea typeface="方正粗黑宋简体" panose="02000000000000000000" charset="-122"/>
            </a:endParaRPr>
          </a:p>
        </p:txBody>
      </p:sp>
      <p:sp>
        <p:nvSpPr>
          <p:cNvPr id="2" name="文本框 1"/>
          <p:cNvSpPr txBox="1"/>
          <p:nvPr/>
        </p:nvSpPr>
        <p:spPr>
          <a:xfrm>
            <a:off x="1229995" y="3959860"/>
            <a:ext cx="575945" cy="583565"/>
          </a:xfrm>
          <a:prstGeom prst="rect">
            <a:avLst/>
          </a:prstGeom>
          <a:noFill/>
        </p:spPr>
        <p:txBody>
          <a:bodyPr wrap="square" rtlCol="0">
            <a:spAutoFit/>
          </a:bodyPr>
          <a:lstStyle/>
          <a:p>
            <a:r>
              <a:rPr lang="en-US" altLang="zh-CN" sz="3200" b="1">
                <a:solidFill>
                  <a:srgbClr val="FF0000"/>
                </a:solidFill>
              </a:rPr>
              <a:t>B</a:t>
            </a:r>
            <a:endParaRPr lang="en-US" altLang="zh-CN" sz="3200" b="1">
              <a:solidFill>
                <a:srgbClr val="FF0000"/>
              </a:solidFill>
            </a:endParaRPr>
          </a:p>
        </p:txBody>
      </p:sp>
      <p:sp>
        <p:nvSpPr>
          <p:cNvPr id="3" name="文本框 2"/>
          <p:cNvSpPr txBox="1"/>
          <p:nvPr/>
        </p:nvSpPr>
        <p:spPr>
          <a:xfrm>
            <a:off x="11514455" y="901700"/>
            <a:ext cx="575945" cy="583565"/>
          </a:xfrm>
          <a:prstGeom prst="rect">
            <a:avLst/>
          </a:prstGeom>
          <a:noFill/>
        </p:spPr>
        <p:txBody>
          <a:bodyPr wrap="square" rtlCol="0">
            <a:spAutoFit/>
          </a:bodyPr>
          <a:lstStyle/>
          <a:p>
            <a:r>
              <a:rPr lang="en-US" altLang="zh-CN" sz="3200" b="1">
                <a:solidFill>
                  <a:srgbClr val="FF0000"/>
                </a:solidFill>
              </a:rPr>
              <a:t>C</a:t>
            </a:r>
            <a:endParaRPr lang="en-US" altLang="zh-CN" sz="3200" b="1">
              <a:solidFill>
                <a:srgbClr val="FF0000"/>
              </a:solidFill>
            </a:endParaRPr>
          </a:p>
        </p:txBody>
      </p:sp>
    </p:spTree>
  </p:cSld>
  <p:clrMapOvr>
    <a:masterClrMapping/>
  </p:clrMapOvr>
  <p:transition spd="slow">
    <p:push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 calcmode="lin" valueType="num">
                                      <p:cBhvr additive="base">
                                        <p:cTn id="13"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 calcmode="lin" valueType="num">
                                      <p:cBhvr additive="base">
                                        <p:cTn id="19"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nodeType="clickEffect">
                                  <p:stCondLst>
                                    <p:cond delay="0"/>
                                  </p:stCondLst>
                                  <p:childTnLst>
                                    <p:set>
                                      <p:cBhvr>
                                        <p:cTn id="24" dur="1" fill="hold">
                                          <p:stCondLst>
                                            <p:cond delay="0"/>
                                          </p:stCondLst>
                                        </p:cTn>
                                        <p:tgtEl>
                                          <p:spTgt spid="9">
                                            <p:txEl>
                                              <p:pRg st="3" end="3"/>
                                            </p:txEl>
                                          </p:spTgt>
                                        </p:tgtEl>
                                        <p:attrNameLst>
                                          <p:attrName>style.visibility</p:attrName>
                                        </p:attrNameLst>
                                      </p:cBhvr>
                                      <p:to>
                                        <p:strVal val="visible"/>
                                      </p:to>
                                    </p:set>
                                    <p:anim calcmode="lin" valueType="num">
                                      <p:cBhvr additive="base">
                                        <p:cTn id="25"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nodeType="clickEffect">
                                  <p:stCondLst>
                                    <p:cond delay="0"/>
                                  </p:stCondLst>
                                  <p:childTnLst>
                                    <p:set>
                                      <p:cBhvr>
                                        <p:cTn id="30" dur="1" fill="hold">
                                          <p:stCondLst>
                                            <p:cond delay="0"/>
                                          </p:stCondLst>
                                        </p:cTn>
                                        <p:tgtEl>
                                          <p:spTgt spid="9">
                                            <p:txEl>
                                              <p:pRg st="4" end="4"/>
                                            </p:txEl>
                                          </p:spTgt>
                                        </p:tgtEl>
                                        <p:attrNameLst>
                                          <p:attrName>style.visibility</p:attrName>
                                        </p:attrNameLst>
                                      </p:cBhvr>
                                      <p:to>
                                        <p:strVal val="visible"/>
                                      </p:to>
                                    </p:set>
                                    <p:anim calcmode="lin" valueType="num">
                                      <p:cBhvr additive="base">
                                        <p:cTn id="31" dur="5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nodeType="clickEffect">
                                  <p:stCondLst>
                                    <p:cond delay="0"/>
                                  </p:stCondLst>
                                  <p:childTnLst>
                                    <p:set>
                                      <p:cBhvr>
                                        <p:cTn id="36" dur="1" fill="hold">
                                          <p:stCondLst>
                                            <p:cond delay="0"/>
                                          </p:stCondLst>
                                        </p:cTn>
                                        <p:tgtEl>
                                          <p:spTgt spid="9">
                                            <p:txEl>
                                              <p:pRg st="5" end="5"/>
                                            </p:txEl>
                                          </p:spTgt>
                                        </p:tgtEl>
                                        <p:attrNameLst>
                                          <p:attrName>style.visibility</p:attrName>
                                        </p:attrNameLst>
                                      </p:cBhvr>
                                      <p:to>
                                        <p:strVal val="visible"/>
                                      </p:to>
                                    </p:set>
                                    <p:anim calcmode="lin" valueType="num">
                                      <p:cBhvr additive="base">
                                        <p:cTn id="37" dur="500" fill="hold"/>
                                        <p:tgtEl>
                                          <p:spTgt spid="9">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9">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gtEl>
                                        <p:attrNameLst>
                                          <p:attrName>style.visibility</p:attrName>
                                        </p:attrNameLst>
                                      </p:cBhvr>
                                      <p:to>
                                        <p:strVal val="visible"/>
                                      </p:to>
                                    </p:set>
                                    <p:anim calcmode="lin" valueType="num">
                                      <p:cBhvr additive="base">
                                        <p:cTn id="43" dur="500" fill="hold"/>
                                        <p:tgtEl>
                                          <p:spTgt spid="3"/>
                                        </p:tgtEl>
                                        <p:attrNameLst>
                                          <p:attrName>ppt_x</p:attrName>
                                        </p:attrNameLst>
                                      </p:cBhvr>
                                      <p:tavLst>
                                        <p:tav tm="0">
                                          <p:val>
                                            <p:strVal val="#ppt_x"/>
                                          </p:val>
                                        </p:tav>
                                        <p:tav tm="100000">
                                          <p:val>
                                            <p:strVal val="#ppt_x"/>
                                          </p:val>
                                        </p:tav>
                                      </p:tavLst>
                                    </p:anim>
                                    <p:anim calcmode="lin" valueType="num">
                                      <p:cBhvr additive="base">
                                        <p:cTn id="4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afterGroup">
                            <p:stCondLst>
                              <p:cond delay="0"/>
                            </p:stCondLst>
                            <p:childTnLst>
                              <p:par>
                                <p:cTn id="47" presetID="2" presetClass="entr" presetSubtype="4" fill="hold" nodeType="clickEffect">
                                  <p:stCondLst>
                                    <p:cond delay="0"/>
                                  </p:stCondLst>
                                  <p:childTnLst>
                                    <p:set>
                                      <p:cBhvr>
                                        <p:cTn id="48" dur="1" fill="hold">
                                          <p:stCondLst>
                                            <p:cond delay="0"/>
                                          </p:stCondLst>
                                        </p:cTn>
                                        <p:tgtEl>
                                          <p:spTgt spid="9">
                                            <p:txEl>
                                              <p:pRg st="6" end="6"/>
                                            </p:txEl>
                                          </p:spTgt>
                                        </p:tgtEl>
                                        <p:attrNameLst>
                                          <p:attrName>style.visibility</p:attrName>
                                        </p:attrNameLst>
                                      </p:cBhvr>
                                      <p:to>
                                        <p:strVal val="visible"/>
                                      </p:to>
                                    </p:set>
                                    <p:anim calcmode="lin" valueType="num">
                                      <p:cBhvr additive="base">
                                        <p:cTn id="49" dur="500" fill="hold"/>
                                        <p:tgtEl>
                                          <p:spTgt spid="9">
                                            <p:txEl>
                                              <p:pRg st="6" end="6"/>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9">
                                            <p:txEl>
                                              <p:pRg st="6" end="6"/>
                                            </p:txEl>
                                          </p:spTgt>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9">
                                            <p:txEl>
                                              <p:pRg st="7" end="7"/>
                                            </p:txEl>
                                          </p:spTgt>
                                        </p:tgtEl>
                                        <p:attrNameLst>
                                          <p:attrName>style.visibility</p:attrName>
                                        </p:attrNameLst>
                                      </p:cBhvr>
                                      <p:to>
                                        <p:strVal val="visible"/>
                                      </p:to>
                                    </p:set>
                                    <p:anim calcmode="lin" valueType="num">
                                      <p:cBhvr additive="base">
                                        <p:cTn id="53" dur="500" fill="hold"/>
                                        <p:tgtEl>
                                          <p:spTgt spid="9">
                                            <p:txEl>
                                              <p:pRg st="7" end="7"/>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9">
                                            <p:txEl>
                                              <p:pRg st="7" end="7"/>
                                            </p:txEl>
                                          </p:spTgt>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9">
                                            <p:txEl>
                                              <p:pRg st="8" end="8"/>
                                            </p:txEl>
                                          </p:spTgt>
                                        </p:tgtEl>
                                        <p:attrNameLst>
                                          <p:attrName>style.visibility</p:attrName>
                                        </p:attrNameLst>
                                      </p:cBhvr>
                                      <p:to>
                                        <p:strVal val="visible"/>
                                      </p:to>
                                    </p:set>
                                    <p:anim calcmode="lin" valueType="num">
                                      <p:cBhvr additive="base">
                                        <p:cTn id="57" dur="500" fill="hold"/>
                                        <p:tgtEl>
                                          <p:spTgt spid="9">
                                            <p:txEl>
                                              <p:pRg st="8" end="8"/>
                                            </p:txEl>
                                          </p:spTgt>
                                        </p:tgtEl>
                                        <p:attrNameLst>
                                          <p:attrName>ppt_x</p:attrName>
                                        </p:attrNameLst>
                                      </p:cBhvr>
                                      <p:tavLst>
                                        <p:tav tm="0">
                                          <p:val>
                                            <p:strVal val="#ppt_x"/>
                                          </p:val>
                                        </p:tav>
                                        <p:tav tm="100000">
                                          <p:val>
                                            <p:strVal val="#ppt_x"/>
                                          </p:val>
                                        </p:tav>
                                      </p:tavLst>
                                    </p:anim>
                                    <p:anim calcmode="lin" valueType="num">
                                      <p:cBhvr additive="base">
                                        <p:cTn id="58" dur="500" fill="hold"/>
                                        <p:tgtEl>
                                          <p:spTgt spid="9">
                                            <p:txEl>
                                              <p:pRg st="8" end="8"/>
                                            </p:txEl>
                                          </p:spTgt>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9">
                                            <p:txEl>
                                              <p:pRg st="9" end="9"/>
                                            </p:txEl>
                                          </p:spTgt>
                                        </p:tgtEl>
                                        <p:attrNameLst>
                                          <p:attrName>style.visibility</p:attrName>
                                        </p:attrNameLst>
                                      </p:cBhvr>
                                      <p:to>
                                        <p:strVal val="visible"/>
                                      </p:to>
                                    </p:set>
                                    <p:anim calcmode="lin" valueType="num">
                                      <p:cBhvr additive="base">
                                        <p:cTn id="61" dur="500" fill="hold"/>
                                        <p:tgtEl>
                                          <p:spTgt spid="9">
                                            <p:txEl>
                                              <p:pRg st="9" end="9"/>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9">
                                            <p:txEl>
                                              <p:pRg st="9" end="9"/>
                                            </p:txEl>
                                          </p:spTgt>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9">
                                            <p:txEl>
                                              <p:pRg st="10" end="10"/>
                                            </p:txEl>
                                          </p:spTgt>
                                        </p:tgtEl>
                                        <p:attrNameLst>
                                          <p:attrName>style.visibility</p:attrName>
                                        </p:attrNameLst>
                                      </p:cBhvr>
                                      <p:to>
                                        <p:strVal val="visible"/>
                                      </p:to>
                                    </p:set>
                                    <p:anim calcmode="lin" valueType="num">
                                      <p:cBhvr additive="base">
                                        <p:cTn id="65" dur="500" fill="hold"/>
                                        <p:tgtEl>
                                          <p:spTgt spid="9">
                                            <p:txEl>
                                              <p:pRg st="10" end="10"/>
                                            </p:txEl>
                                          </p:spTgt>
                                        </p:tgtEl>
                                        <p:attrNameLst>
                                          <p:attrName>ppt_x</p:attrName>
                                        </p:attrNameLst>
                                      </p:cBhvr>
                                      <p:tavLst>
                                        <p:tav tm="0">
                                          <p:val>
                                            <p:strVal val="#ppt_x"/>
                                          </p:val>
                                        </p:tav>
                                        <p:tav tm="100000">
                                          <p:val>
                                            <p:strVal val="#ppt_x"/>
                                          </p:val>
                                        </p:tav>
                                      </p:tavLst>
                                    </p:anim>
                                    <p:anim calcmode="lin" valueType="num">
                                      <p:cBhvr additive="base">
                                        <p:cTn id="66" dur="500" fill="hold"/>
                                        <p:tgtEl>
                                          <p:spTgt spid="9">
                                            <p:txEl>
                                              <p:pRg st="10" end="10"/>
                                            </p:txEl>
                                          </p:spTgt>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9">
                                            <p:txEl>
                                              <p:pRg st="11" end="11"/>
                                            </p:txEl>
                                          </p:spTgt>
                                        </p:tgtEl>
                                        <p:attrNameLst>
                                          <p:attrName>style.visibility</p:attrName>
                                        </p:attrNameLst>
                                      </p:cBhvr>
                                      <p:to>
                                        <p:strVal val="visible"/>
                                      </p:to>
                                    </p:set>
                                    <p:anim calcmode="lin" valueType="num">
                                      <p:cBhvr additive="base">
                                        <p:cTn id="69" dur="500" fill="hold"/>
                                        <p:tgtEl>
                                          <p:spTgt spid="9">
                                            <p:txEl>
                                              <p:pRg st="11" end="11"/>
                                            </p:txEl>
                                          </p:spTgt>
                                        </p:tgtEl>
                                        <p:attrNameLst>
                                          <p:attrName>ppt_x</p:attrName>
                                        </p:attrNameLst>
                                      </p:cBhvr>
                                      <p:tavLst>
                                        <p:tav tm="0">
                                          <p:val>
                                            <p:strVal val="#ppt_x"/>
                                          </p:val>
                                        </p:tav>
                                        <p:tav tm="100000">
                                          <p:val>
                                            <p:strVal val="#ppt_x"/>
                                          </p:val>
                                        </p:tav>
                                      </p:tavLst>
                                    </p:anim>
                                    <p:anim calcmode="lin" valueType="num">
                                      <p:cBhvr additive="base">
                                        <p:cTn id="70" dur="500" fill="hold"/>
                                        <p:tgtEl>
                                          <p:spTgt spid="9">
                                            <p:txEl>
                                              <p:pRg st="11" end="11"/>
                                            </p:txEl>
                                          </p:spTgt>
                                        </p:tgtEl>
                                        <p:attrNameLst>
                                          <p:attrName>ppt_y</p:attrName>
                                        </p:attrNameLst>
                                      </p:cBhvr>
                                      <p:tavLst>
                                        <p:tav tm="0">
                                          <p:val>
                                            <p:strVal val="1+#ppt_h/2"/>
                                          </p:val>
                                        </p:tav>
                                        <p:tav tm="100000">
                                          <p:val>
                                            <p:strVal val="#ppt_y"/>
                                          </p:val>
                                        </p:tav>
                                      </p:tavLst>
                                    </p:anim>
                                  </p:childTnLst>
                                </p:cTn>
                              </p:par>
                            </p:childTnLst>
                          </p:cTn>
                        </p:par>
                      </p:childTnLst>
                    </p:cTn>
                  </p:par>
                  <p:par>
                    <p:cTn id="71" fill="hold" nodeType="clickPar">
                      <p:stCondLst>
                        <p:cond delay="indefinite"/>
                      </p:stCondLst>
                      <p:childTnLst>
                        <p:par>
                          <p:cTn id="72" fill="hold" nodeType="afterGroup">
                            <p:stCondLst>
                              <p:cond delay="0"/>
                            </p:stCondLst>
                            <p:childTnLst>
                              <p:par>
                                <p:cTn id="73" presetID="2" presetClass="entr" presetSubtype="4" fill="hold" grpId="0" nodeType="clickEffect">
                                  <p:stCondLst>
                                    <p:cond delay="0"/>
                                  </p:stCondLst>
                                  <p:childTnLst>
                                    <p:set>
                                      <p:cBhvr>
                                        <p:cTn id="74" dur="1" fill="hold">
                                          <p:stCondLst>
                                            <p:cond delay="0"/>
                                          </p:stCondLst>
                                        </p:cTn>
                                        <p:tgtEl>
                                          <p:spTgt spid="2"/>
                                        </p:tgtEl>
                                        <p:attrNameLst>
                                          <p:attrName>style.visibility</p:attrName>
                                        </p:attrNameLst>
                                      </p:cBhvr>
                                      <p:to>
                                        <p:strVal val="visible"/>
                                      </p:to>
                                    </p:set>
                                    <p:anim calcmode="lin" valueType="num">
                                      <p:cBhvr additive="base">
                                        <p:cTn id="75" dur="500" fill="hold"/>
                                        <p:tgtEl>
                                          <p:spTgt spid="2"/>
                                        </p:tgtEl>
                                        <p:attrNameLst>
                                          <p:attrName>ppt_x</p:attrName>
                                        </p:attrNameLst>
                                      </p:cBhvr>
                                      <p:tavLst>
                                        <p:tav tm="0">
                                          <p:val>
                                            <p:strVal val="#ppt_x"/>
                                          </p:val>
                                        </p:tav>
                                        <p:tav tm="100000">
                                          <p:val>
                                            <p:strVal val="#ppt_x"/>
                                          </p:val>
                                        </p:tav>
                                      </p:tavLst>
                                    </p:anim>
                                    <p:anim calcmode="lin" valueType="num">
                                      <p:cBhvr additive="base">
                                        <p:cTn id="7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p:bld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3"/>
          <a:stretch>
            <a:fillRect/>
          </a:stretch>
        </a:blipFill>
        <a:effectLst/>
      </p:bgPr>
    </p:bg>
    <p:spTree>
      <p:nvGrpSpPr>
        <p:cNvPr id="1" name=""/>
        <p:cNvGrpSpPr/>
        <p:nvPr/>
      </p:nvGrpSpPr>
      <p:grpSpPr>
        <a:xfrm>
          <a:off x="0" y="0"/>
          <a:ext cx="0" cy="0"/>
        </a:xfrm>
      </p:grpSpPr>
      <p:sp>
        <p:nvSpPr>
          <p:cNvPr id="30" name="任意多边形 29"/>
          <p:cNvSpPr/>
          <p:nvPr/>
        </p:nvSpPr>
        <p:spPr>
          <a:xfrm>
            <a:off x="0" y="768350"/>
            <a:ext cx="3035935" cy="133350"/>
          </a:xfrm>
          <a:custGeom>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TextBox 28"/>
          <p:cNvSpPr txBox="1"/>
          <p:nvPr/>
        </p:nvSpPr>
        <p:spPr>
          <a:xfrm>
            <a:off x="780415" y="123190"/>
            <a:ext cx="2519680" cy="645160"/>
          </a:xfrm>
          <a:prstGeom prst="rect">
            <a:avLst/>
          </a:prstGeom>
          <a:noFill/>
        </p:spPr>
        <p:txBody>
          <a:bodyPr wrap="square" rtlCol="0">
            <a:spAutoFit/>
          </a:bodyPr>
          <a:lstStyle/>
          <a:p>
            <a:r>
              <a:rPr lang="zh-CN" altLang="en-US" sz="3600">
                <a:latin typeface="方正粗黑宋简体" panose="02000000000000000000" charset="-122"/>
                <a:ea typeface="方正粗黑宋简体" panose="02000000000000000000" charset="-122"/>
              </a:rPr>
              <a:t>专题演练</a:t>
            </a:r>
            <a:endParaRPr lang="zh-CN" altLang="en-US" sz="3600">
              <a:latin typeface="方正粗黑宋简体" panose="02000000000000000000" charset="-122"/>
              <a:ea typeface="方正粗黑宋简体" panose="02000000000000000000" charset="-122"/>
            </a:endParaRPr>
          </a:p>
        </p:txBody>
      </p:sp>
      <p:sp>
        <p:nvSpPr>
          <p:cNvPr id="9" name="TextBox 8"/>
          <p:cNvSpPr txBox="1"/>
          <p:nvPr/>
        </p:nvSpPr>
        <p:spPr>
          <a:xfrm>
            <a:off x="506730" y="901700"/>
            <a:ext cx="11485245" cy="5851525"/>
          </a:xfrm>
          <a:prstGeom prst="rect">
            <a:avLst/>
          </a:prstGeom>
          <a:noFill/>
        </p:spPr>
        <p:txBody>
          <a:bodyPr wrap="square" rtlCol="0">
            <a:spAutoFit/>
          </a:bodyPr>
          <a:lstStyle/>
          <a:p>
            <a:pPr indent="457200" algn="just" fontAlgn="auto">
              <a:lnSpc>
                <a:spcPct val="160000"/>
              </a:lnSpc>
            </a:pPr>
            <a:r>
              <a:rPr lang="en-US" smtClean="0">
                <a:latin typeface="方正粗黑宋简体" panose="02000000000000000000" charset="-122"/>
                <a:ea typeface="方正粗黑宋简体" panose="02000000000000000000" charset="-122"/>
              </a:rPr>
              <a:t>3</a:t>
            </a:r>
            <a:r>
              <a:rPr smtClean="0">
                <a:latin typeface="方正粗黑宋简体" panose="02000000000000000000" charset="-122"/>
                <a:ea typeface="方正粗黑宋简体" panose="02000000000000000000" charset="-122"/>
              </a:rPr>
              <a:t>.2020年4月，习近平总书记在陕西考察时说:“人不负青山,青山定不负人。”这说明</a:t>
            </a:r>
            <a:r>
              <a:rPr smtClean="0">
                <a:latin typeface="方正粗黑宋简体" panose="02000000000000000000" charset="-122"/>
                <a:ea typeface="方正粗黑宋简体" panose="02000000000000000000" charset="-122"/>
                <a:sym typeface="+mn-ea"/>
              </a:rPr>
              <a:t>(       )</a:t>
            </a:r>
            <a:endParaRPr smtClean="0">
              <a:latin typeface="方正粗黑宋简体" panose="02000000000000000000" charset="-122"/>
              <a:ea typeface="方正粗黑宋简体" panose="02000000000000000000" charset="-122"/>
            </a:endParaRPr>
          </a:p>
          <a:p>
            <a:pPr indent="457200" algn="just" fontAlgn="auto">
              <a:lnSpc>
                <a:spcPct val="160000"/>
              </a:lnSpc>
            </a:pPr>
            <a:r>
              <a:rPr smtClean="0">
                <a:latin typeface="方正粗黑宋简体" panose="02000000000000000000" charset="-122"/>
                <a:ea typeface="方正粗黑宋简体" panose="02000000000000000000" charset="-122"/>
              </a:rPr>
              <a:t>①良好生态环境是最普惠的民生福祉</a:t>
            </a:r>
            <a:endParaRPr smtClean="0">
              <a:latin typeface="方正粗黑宋简体" panose="02000000000000000000" charset="-122"/>
              <a:ea typeface="方正粗黑宋简体" panose="02000000000000000000" charset="-122"/>
            </a:endParaRPr>
          </a:p>
          <a:p>
            <a:pPr indent="457200" algn="just" fontAlgn="auto">
              <a:lnSpc>
                <a:spcPct val="160000"/>
              </a:lnSpc>
            </a:pPr>
            <a:r>
              <a:rPr smtClean="0">
                <a:latin typeface="方正粗黑宋简体" panose="02000000000000000000" charset="-122"/>
                <a:ea typeface="方正粗黑宋简体" panose="02000000000000000000" charset="-122"/>
              </a:rPr>
              <a:t>②人与自然相互依存、共生共荣</a:t>
            </a:r>
            <a:endParaRPr smtClean="0">
              <a:latin typeface="方正粗黑宋简体" panose="02000000000000000000" charset="-122"/>
              <a:ea typeface="方正粗黑宋简体" panose="02000000000000000000" charset="-122"/>
            </a:endParaRPr>
          </a:p>
          <a:p>
            <a:pPr indent="457200" algn="just" fontAlgn="auto">
              <a:lnSpc>
                <a:spcPct val="160000"/>
              </a:lnSpc>
            </a:pPr>
            <a:r>
              <a:rPr smtClean="0">
                <a:latin typeface="方正粗黑宋简体" panose="02000000000000000000" charset="-122"/>
                <a:ea typeface="方正粗黑宋简体" panose="02000000000000000000" charset="-122"/>
              </a:rPr>
              <a:t>③人类开发和利用自然，可以凌驾于自然之上</a:t>
            </a:r>
            <a:endParaRPr smtClean="0">
              <a:latin typeface="方正粗黑宋简体" panose="02000000000000000000" charset="-122"/>
              <a:ea typeface="方正粗黑宋简体" panose="02000000000000000000" charset="-122"/>
            </a:endParaRPr>
          </a:p>
          <a:p>
            <a:pPr indent="457200" algn="just" fontAlgn="auto">
              <a:lnSpc>
                <a:spcPct val="160000"/>
              </a:lnSpc>
            </a:pPr>
            <a:r>
              <a:rPr smtClean="0">
                <a:latin typeface="方正粗黑宋简体" panose="02000000000000000000" charset="-122"/>
                <a:ea typeface="方正粗黑宋简体" panose="02000000000000000000" charset="-122"/>
              </a:rPr>
              <a:t>④经济发展与生态环境保护之间的矛盾日益突出</a:t>
            </a:r>
            <a:endParaRPr smtClean="0">
              <a:latin typeface="方正粗黑宋简体" panose="02000000000000000000" charset="-122"/>
              <a:ea typeface="方正粗黑宋简体" panose="02000000000000000000" charset="-122"/>
            </a:endParaRPr>
          </a:p>
          <a:p>
            <a:pPr indent="457200" algn="just" fontAlgn="auto">
              <a:lnSpc>
                <a:spcPct val="160000"/>
              </a:lnSpc>
            </a:pPr>
            <a:r>
              <a:rPr smtClean="0">
                <a:latin typeface="方正粗黑宋简体" panose="02000000000000000000" charset="-122"/>
                <a:ea typeface="方正粗黑宋简体" panose="02000000000000000000" charset="-122"/>
              </a:rPr>
              <a:t>A.①③      B.②④      C.①②      D.③④</a:t>
            </a:r>
            <a:endParaRPr smtClean="0">
              <a:latin typeface="方正粗黑宋简体" panose="02000000000000000000" charset="-122"/>
              <a:ea typeface="方正粗黑宋简体" panose="02000000000000000000" charset="-122"/>
            </a:endParaRPr>
          </a:p>
          <a:p>
            <a:pPr indent="457200" algn="just" fontAlgn="auto">
              <a:lnSpc>
                <a:spcPct val="160000"/>
              </a:lnSpc>
            </a:pPr>
            <a:r>
              <a:rPr smtClean="0">
                <a:latin typeface="方正粗黑宋简体" panose="02000000000000000000" charset="-122"/>
                <a:ea typeface="方正粗黑宋简体" panose="02000000000000000000" charset="-122"/>
              </a:rPr>
              <a:t>4.2020年3月30日，习近平总书记重访浙江安吉余村。在这里,他曾提出“绿水青山就是金山银山”4月20日，他又远赴千里之外的秦岭，实地考察那里的生态保护情况。这</a:t>
            </a:r>
            <a:r>
              <a:rPr smtClean="0">
                <a:latin typeface="方正粗黑宋简体" panose="02000000000000000000" charset="-122"/>
                <a:ea typeface="方正粗黑宋简体" panose="02000000000000000000" charset="-122"/>
                <a:sym typeface="+mn-ea"/>
              </a:rPr>
              <a:t>(       )</a:t>
            </a:r>
            <a:endParaRPr smtClean="0">
              <a:latin typeface="方正粗黑宋简体" panose="02000000000000000000" charset="-122"/>
              <a:ea typeface="方正粗黑宋简体" panose="02000000000000000000" charset="-122"/>
            </a:endParaRPr>
          </a:p>
          <a:p>
            <a:pPr indent="457200" algn="just" fontAlgn="auto">
              <a:lnSpc>
                <a:spcPct val="160000"/>
              </a:lnSpc>
            </a:pPr>
            <a:r>
              <a:rPr smtClean="0">
                <a:latin typeface="方正粗黑宋简体" panose="02000000000000000000" charset="-122"/>
                <a:ea typeface="方正粗黑宋简体" panose="02000000000000000000" charset="-122"/>
              </a:rPr>
              <a:t>①表明党坚定不移走生态优先、绿色发展之路</a:t>
            </a:r>
            <a:endParaRPr smtClean="0">
              <a:latin typeface="方正粗黑宋简体" panose="02000000000000000000" charset="-122"/>
              <a:ea typeface="方正粗黑宋简体" panose="02000000000000000000" charset="-122"/>
            </a:endParaRPr>
          </a:p>
          <a:p>
            <a:pPr indent="457200" algn="just" fontAlgn="auto">
              <a:lnSpc>
                <a:spcPct val="160000"/>
              </a:lnSpc>
            </a:pPr>
            <a:r>
              <a:rPr smtClean="0">
                <a:latin typeface="方正粗黑宋简体" panose="02000000000000000000" charset="-122"/>
                <a:ea typeface="方正粗黑宋简体" panose="02000000000000000000" charset="-122"/>
              </a:rPr>
              <a:t>②表明我国贯彻绿色发展理念，努力建设美丽中国</a:t>
            </a:r>
            <a:endParaRPr smtClean="0">
              <a:latin typeface="方正粗黑宋简体" panose="02000000000000000000" charset="-122"/>
              <a:ea typeface="方正粗黑宋简体" panose="02000000000000000000" charset="-122"/>
            </a:endParaRPr>
          </a:p>
          <a:p>
            <a:pPr indent="457200" algn="just" fontAlgn="auto">
              <a:lnSpc>
                <a:spcPct val="160000"/>
              </a:lnSpc>
            </a:pPr>
            <a:r>
              <a:rPr smtClean="0">
                <a:latin typeface="方正粗黑宋简体" panose="02000000000000000000" charset="-122"/>
                <a:ea typeface="方正粗黑宋简体" panose="02000000000000000000" charset="-122"/>
              </a:rPr>
              <a:t>③是因为生态环境是关系党的使命宗旨的重大政治问题，也是关系民生的重大社会问题</a:t>
            </a:r>
            <a:endParaRPr smtClean="0">
              <a:latin typeface="方正粗黑宋简体" panose="02000000000000000000" charset="-122"/>
              <a:ea typeface="方正粗黑宋简体" panose="02000000000000000000" charset="-122"/>
            </a:endParaRPr>
          </a:p>
          <a:p>
            <a:pPr indent="457200" algn="just" fontAlgn="auto">
              <a:lnSpc>
                <a:spcPct val="160000"/>
              </a:lnSpc>
            </a:pPr>
            <a:r>
              <a:rPr smtClean="0">
                <a:latin typeface="方正粗黑宋简体" panose="02000000000000000000" charset="-122"/>
                <a:ea typeface="方正粗黑宋简体" panose="02000000000000000000" charset="-122"/>
              </a:rPr>
              <a:t>④表明人类是自然的主人，人与自然和谐共生</a:t>
            </a:r>
            <a:endParaRPr smtClean="0">
              <a:latin typeface="方正粗黑宋简体" panose="02000000000000000000" charset="-122"/>
              <a:ea typeface="方正粗黑宋简体" panose="02000000000000000000" charset="-122"/>
            </a:endParaRPr>
          </a:p>
          <a:p>
            <a:pPr indent="457200" algn="just" fontAlgn="auto">
              <a:lnSpc>
                <a:spcPct val="160000"/>
              </a:lnSpc>
            </a:pPr>
            <a:r>
              <a:rPr smtClean="0">
                <a:latin typeface="方正粗黑宋简体" panose="02000000000000000000" charset="-122"/>
                <a:ea typeface="方正粗黑宋简体" panose="02000000000000000000" charset="-122"/>
              </a:rPr>
              <a:t>A.①②③      B.①②④      C. ①③④      D. ②③④</a:t>
            </a:r>
            <a:endParaRPr smtClean="0">
              <a:latin typeface="方正粗黑宋简体" panose="02000000000000000000" charset="-122"/>
              <a:ea typeface="方正粗黑宋简体" panose="02000000000000000000" charset="-122"/>
            </a:endParaRPr>
          </a:p>
        </p:txBody>
      </p:sp>
      <p:sp>
        <p:nvSpPr>
          <p:cNvPr id="2" name="文本框 1"/>
          <p:cNvSpPr txBox="1"/>
          <p:nvPr/>
        </p:nvSpPr>
        <p:spPr>
          <a:xfrm>
            <a:off x="9580245" y="901700"/>
            <a:ext cx="575945" cy="583565"/>
          </a:xfrm>
          <a:prstGeom prst="rect">
            <a:avLst/>
          </a:prstGeom>
          <a:noFill/>
        </p:spPr>
        <p:txBody>
          <a:bodyPr wrap="square" rtlCol="0">
            <a:spAutoFit/>
          </a:bodyPr>
          <a:lstStyle/>
          <a:p>
            <a:r>
              <a:rPr lang="en-US" altLang="zh-CN" sz="3200" b="1">
                <a:solidFill>
                  <a:srgbClr val="FF0000"/>
                </a:solidFill>
              </a:rPr>
              <a:t>C</a:t>
            </a:r>
            <a:endParaRPr lang="en-US" altLang="zh-CN" sz="3200" b="1">
              <a:solidFill>
                <a:srgbClr val="FF0000"/>
              </a:solidFill>
            </a:endParaRPr>
          </a:p>
        </p:txBody>
      </p:sp>
      <p:sp>
        <p:nvSpPr>
          <p:cNvPr id="3" name="文本框 2"/>
          <p:cNvSpPr txBox="1"/>
          <p:nvPr/>
        </p:nvSpPr>
        <p:spPr>
          <a:xfrm>
            <a:off x="6802120" y="4087495"/>
            <a:ext cx="575945" cy="583565"/>
          </a:xfrm>
          <a:prstGeom prst="rect">
            <a:avLst/>
          </a:prstGeom>
          <a:noFill/>
        </p:spPr>
        <p:txBody>
          <a:bodyPr wrap="square" rtlCol="0">
            <a:spAutoFit/>
          </a:bodyPr>
          <a:lstStyle/>
          <a:p>
            <a:r>
              <a:rPr lang="en-US" altLang="zh-CN" sz="3200" b="1">
                <a:solidFill>
                  <a:srgbClr val="FF0000"/>
                </a:solidFill>
              </a:rPr>
              <a:t>A</a:t>
            </a:r>
            <a:endParaRPr lang="en-US" altLang="zh-CN" sz="3200" b="1">
              <a:solidFill>
                <a:srgbClr val="FF0000"/>
              </a:solidFill>
            </a:endParaRPr>
          </a:p>
        </p:txBody>
      </p:sp>
    </p:spTree>
  </p:cSld>
  <p:clrMapOvr>
    <a:masterClrMapping/>
  </p:clrMapOvr>
  <p:transition spd="slow">
    <p:push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 calcmode="lin" valueType="num">
                                      <p:cBhvr additive="base">
                                        <p:cTn id="13"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 calcmode="lin" valueType="num">
                                      <p:cBhvr additive="base">
                                        <p:cTn id="19"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nodeType="clickEffect">
                                  <p:stCondLst>
                                    <p:cond delay="0"/>
                                  </p:stCondLst>
                                  <p:childTnLst>
                                    <p:set>
                                      <p:cBhvr>
                                        <p:cTn id="24" dur="1" fill="hold">
                                          <p:stCondLst>
                                            <p:cond delay="0"/>
                                          </p:stCondLst>
                                        </p:cTn>
                                        <p:tgtEl>
                                          <p:spTgt spid="9">
                                            <p:txEl>
                                              <p:pRg st="3" end="3"/>
                                            </p:txEl>
                                          </p:spTgt>
                                        </p:tgtEl>
                                        <p:attrNameLst>
                                          <p:attrName>style.visibility</p:attrName>
                                        </p:attrNameLst>
                                      </p:cBhvr>
                                      <p:to>
                                        <p:strVal val="visible"/>
                                      </p:to>
                                    </p:set>
                                    <p:anim calcmode="lin" valueType="num">
                                      <p:cBhvr additive="base">
                                        <p:cTn id="25"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nodeType="clickEffect">
                                  <p:stCondLst>
                                    <p:cond delay="0"/>
                                  </p:stCondLst>
                                  <p:childTnLst>
                                    <p:set>
                                      <p:cBhvr>
                                        <p:cTn id="30" dur="1" fill="hold">
                                          <p:stCondLst>
                                            <p:cond delay="0"/>
                                          </p:stCondLst>
                                        </p:cTn>
                                        <p:tgtEl>
                                          <p:spTgt spid="9">
                                            <p:txEl>
                                              <p:pRg st="4" end="4"/>
                                            </p:txEl>
                                          </p:spTgt>
                                        </p:tgtEl>
                                        <p:attrNameLst>
                                          <p:attrName>style.visibility</p:attrName>
                                        </p:attrNameLst>
                                      </p:cBhvr>
                                      <p:to>
                                        <p:strVal val="visible"/>
                                      </p:to>
                                    </p:set>
                                    <p:anim calcmode="lin" valueType="num">
                                      <p:cBhvr additive="base">
                                        <p:cTn id="31" dur="5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nodeType="clickEffect">
                                  <p:stCondLst>
                                    <p:cond delay="0"/>
                                  </p:stCondLst>
                                  <p:childTnLst>
                                    <p:set>
                                      <p:cBhvr>
                                        <p:cTn id="36" dur="1" fill="hold">
                                          <p:stCondLst>
                                            <p:cond delay="0"/>
                                          </p:stCondLst>
                                        </p:cTn>
                                        <p:tgtEl>
                                          <p:spTgt spid="9">
                                            <p:txEl>
                                              <p:pRg st="5" end="5"/>
                                            </p:txEl>
                                          </p:spTgt>
                                        </p:tgtEl>
                                        <p:attrNameLst>
                                          <p:attrName>style.visibility</p:attrName>
                                        </p:attrNameLst>
                                      </p:cBhvr>
                                      <p:to>
                                        <p:strVal val="visible"/>
                                      </p:to>
                                    </p:set>
                                    <p:anim calcmode="lin" valueType="num">
                                      <p:cBhvr additive="base">
                                        <p:cTn id="37" dur="500" fill="hold"/>
                                        <p:tgtEl>
                                          <p:spTgt spid="9">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9">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additive="base">
                                        <p:cTn id="43" dur="500" fill="hold"/>
                                        <p:tgtEl>
                                          <p:spTgt spid="2"/>
                                        </p:tgtEl>
                                        <p:attrNameLst>
                                          <p:attrName>ppt_x</p:attrName>
                                        </p:attrNameLst>
                                      </p:cBhvr>
                                      <p:tavLst>
                                        <p:tav tm="0">
                                          <p:val>
                                            <p:strVal val="#ppt_x"/>
                                          </p:val>
                                        </p:tav>
                                        <p:tav tm="100000">
                                          <p:val>
                                            <p:strVal val="#ppt_x"/>
                                          </p:val>
                                        </p:tav>
                                      </p:tavLst>
                                    </p:anim>
                                    <p:anim calcmode="lin" valueType="num">
                                      <p:cBhvr additive="base">
                                        <p:cTn id="4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afterGroup">
                            <p:stCondLst>
                              <p:cond delay="0"/>
                            </p:stCondLst>
                            <p:childTnLst>
                              <p:par>
                                <p:cTn id="47" presetID="2" presetClass="entr" presetSubtype="4" fill="hold" nodeType="clickEffect">
                                  <p:stCondLst>
                                    <p:cond delay="0"/>
                                  </p:stCondLst>
                                  <p:childTnLst>
                                    <p:set>
                                      <p:cBhvr>
                                        <p:cTn id="48" dur="1" fill="hold">
                                          <p:stCondLst>
                                            <p:cond delay="0"/>
                                          </p:stCondLst>
                                        </p:cTn>
                                        <p:tgtEl>
                                          <p:spTgt spid="9">
                                            <p:txEl>
                                              <p:pRg st="6" end="6"/>
                                            </p:txEl>
                                          </p:spTgt>
                                        </p:tgtEl>
                                        <p:attrNameLst>
                                          <p:attrName>style.visibility</p:attrName>
                                        </p:attrNameLst>
                                      </p:cBhvr>
                                      <p:to>
                                        <p:strVal val="visible"/>
                                      </p:to>
                                    </p:set>
                                    <p:anim calcmode="lin" valueType="num">
                                      <p:cBhvr additive="base">
                                        <p:cTn id="49" dur="500" fill="hold"/>
                                        <p:tgtEl>
                                          <p:spTgt spid="9">
                                            <p:txEl>
                                              <p:pRg st="6" end="6"/>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9">
                                            <p:txEl>
                                              <p:pRg st="6" end="6"/>
                                            </p:txEl>
                                          </p:spTgt>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9">
                                            <p:txEl>
                                              <p:pRg st="7" end="7"/>
                                            </p:txEl>
                                          </p:spTgt>
                                        </p:tgtEl>
                                        <p:attrNameLst>
                                          <p:attrName>style.visibility</p:attrName>
                                        </p:attrNameLst>
                                      </p:cBhvr>
                                      <p:to>
                                        <p:strVal val="visible"/>
                                      </p:to>
                                    </p:set>
                                    <p:anim calcmode="lin" valueType="num">
                                      <p:cBhvr additive="base">
                                        <p:cTn id="53" dur="500" fill="hold"/>
                                        <p:tgtEl>
                                          <p:spTgt spid="9">
                                            <p:txEl>
                                              <p:pRg st="7" end="7"/>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9">
                                            <p:txEl>
                                              <p:pRg st="7" end="7"/>
                                            </p:txEl>
                                          </p:spTgt>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9">
                                            <p:txEl>
                                              <p:pRg st="8" end="8"/>
                                            </p:txEl>
                                          </p:spTgt>
                                        </p:tgtEl>
                                        <p:attrNameLst>
                                          <p:attrName>style.visibility</p:attrName>
                                        </p:attrNameLst>
                                      </p:cBhvr>
                                      <p:to>
                                        <p:strVal val="visible"/>
                                      </p:to>
                                    </p:set>
                                    <p:anim calcmode="lin" valueType="num">
                                      <p:cBhvr additive="base">
                                        <p:cTn id="57" dur="500" fill="hold"/>
                                        <p:tgtEl>
                                          <p:spTgt spid="9">
                                            <p:txEl>
                                              <p:pRg st="8" end="8"/>
                                            </p:txEl>
                                          </p:spTgt>
                                        </p:tgtEl>
                                        <p:attrNameLst>
                                          <p:attrName>ppt_x</p:attrName>
                                        </p:attrNameLst>
                                      </p:cBhvr>
                                      <p:tavLst>
                                        <p:tav tm="0">
                                          <p:val>
                                            <p:strVal val="#ppt_x"/>
                                          </p:val>
                                        </p:tav>
                                        <p:tav tm="100000">
                                          <p:val>
                                            <p:strVal val="#ppt_x"/>
                                          </p:val>
                                        </p:tav>
                                      </p:tavLst>
                                    </p:anim>
                                    <p:anim calcmode="lin" valueType="num">
                                      <p:cBhvr additive="base">
                                        <p:cTn id="58" dur="500" fill="hold"/>
                                        <p:tgtEl>
                                          <p:spTgt spid="9">
                                            <p:txEl>
                                              <p:pRg st="8" end="8"/>
                                            </p:txEl>
                                          </p:spTgt>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9">
                                            <p:txEl>
                                              <p:pRg st="9" end="9"/>
                                            </p:txEl>
                                          </p:spTgt>
                                        </p:tgtEl>
                                        <p:attrNameLst>
                                          <p:attrName>style.visibility</p:attrName>
                                        </p:attrNameLst>
                                      </p:cBhvr>
                                      <p:to>
                                        <p:strVal val="visible"/>
                                      </p:to>
                                    </p:set>
                                    <p:anim calcmode="lin" valueType="num">
                                      <p:cBhvr additive="base">
                                        <p:cTn id="61" dur="500" fill="hold"/>
                                        <p:tgtEl>
                                          <p:spTgt spid="9">
                                            <p:txEl>
                                              <p:pRg st="9" end="9"/>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9">
                                            <p:txEl>
                                              <p:pRg st="9" end="9"/>
                                            </p:txEl>
                                          </p:spTgt>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9">
                                            <p:txEl>
                                              <p:pRg st="10" end="10"/>
                                            </p:txEl>
                                          </p:spTgt>
                                        </p:tgtEl>
                                        <p:attrNameLst>
                                          <p:attrName>style.visibility</p:attrName>
                                        </p:attrNameLst>
                                      </p:cBhvr>
                                      <p:to>
                                        <p:strVal val="visible"/>
                                      </p:to>
                                    </p:set>
                                    <p:anim calcmode="lin" valueType="num">
                                      <p:cBhvr additive="base">
                                        <p:cTn id="65" dur="500" fill="hold"/>
                                        <p:tgtEl>
                                          <p:spTgt spid="9">
                                            <p:txEl>
                                              <p:pRg st="10" end="10"/>
                                            </p:txEl>
                                          </p:spTgt>
                                        </p:tgtEl>
                                        <p:attrNameLst>
                                          <p:attrName>ppt_x</p:attrName>
                                        </p:attrNameLst>
                                      </p:cBhvr>
                                      <p:tavLst>
                                        <p:tav tm="0">
                                          <p:val>
                                            <p:strVal val="#ppt_x"/>
                                          </p:val>
                                        </p:tav>
                                        <p:tav tm="100000">
                                          <p:val>
                                            <p:strVal val="#ppt_x"/>
                                          </p:val>
                                        </p:tav>
                                      </p:tavLst>
                                    </p:anim>
                                    <p:anim calcmode="lin" valueType="num">
                                      <p:cBhvr additive="base">
                                        <p:cTn id="66" dur="500" fill="hold"/>
                                        <p:tgtEl>
                                          <p:spTgt spid="9">
                                            <p:txEl>
                                              <p:pRg st="10" end="10"/>
                                            </p:txEl>
                                          </p:spTgt>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9">
                                            <p:txEl>
                                              <p:pRg st="11" end="11"/>
                                            </p:txEl>
                                          </p:spTgt>
                                        </p:tgtEl>
                                        <p:attrNameLst>
                                          <p:attrName>style.visibility</p:attrName>
                                        </p:attrNameLst>
                                      </p:cBhvr>
                                      <p:to>
                                        <p:strVal val="visible"/>
                                      </p:to>
                                    </p:set>
                                    <p:anim calcmode="lin" valueType="num">
                                      <p:cBhvr additive="base">
                                        <p:cTn id="69" dur="500" fill="hold"/>
                                        <p:tgtEl>
                                          <p:spTgt spid="9">
                                            <p:txEl>
                                              <p:pRg st="11" end="11"/>
                                            </p:txEl>
                                          </p:spTgt>
                                        </p:tgtEl>
                                        <p:attrNameLst>
                                          <p:attrName>ppt_x</p:attrName>
                                        </p:attrNameLst>
                                      </p:cBhvr>
                                      <p:tavLst>
                                        <p:tav tm="0">
                                          <p:val>
                                            <p:strVal val="#ppt_x"/>
                                          </p:val>
                                        </p:tav>
                                        <p:tav tm="100000">
                                          <p:val>
                                            <p:strVal val="#ppt_x"/>
                                          </p:val>
                                        </p:tav>
                                      </p:tavLst>
                                    </p:anim>
                                    <p:anim calcmode="lin" valueType="num">
                                      <p:cBhvr additive="base">
                                        <p:cTn id="70" dur="500" fill="hold"/>
                                        <p:tgtEl>
                                          <p:spTgt spid="9">
                                            <p:txEl>
                                              <p:pRg st="11" end="11"/>
                                            </p:txEl>
                                          </p:spTgt>
                                        </p:tgtEl>
                                        <p:attrNameLst>
                                          <p:attrName>ppt_y</p:attrName>
                                        </p:attrNameLst>
                                      </p:cBhvr>
                                      <p:tavLst>
                                        <p:tav tm="0">
                                          <p:val>
                                            <p:strVal val="1+#ppt_h/2"/>
                                          </p:val>
                                        </p:tav>
                                        <p:tav tm="100000">
                                          <p:val>
                                            <p:strVal val="#ppt_y"/>
                                          </p:val>
                                        </p:tav>
                                      </p:tavLst>
                                    </p:anim>
                                  </p:childTnLst>
                                </p:cTn>
                              </p:par>
                            </p:childTnLst>
                          </p:cTn>
                        </p:par>
                      </p:childTnLst>
                    </p:cTn>
                  </p:par>
                  <p:par>
                    <p:cTn id="71" fill="hold" nodeType="clickPar">
                      <p:stCondLst>
                        <p:cond delay="indefinite"/>
                      </p:stCondLst>
                      <p:childTnLst>
                        <p:par>
                          <p:cTn id="72" fill="hold" nodeType="afterGroup">
                            <p:stCondLst>
                              <p:cond delay="0"/>
                            </p:stCondLst>
                            <p:childTnLst>
                              <p:par>
                                <p:cTn id="73" presetID="2" presetClass="entr" presetSubtype="4" fill="hold" grpId="0" nodeType="clickEffect">
                                  <p:stCondLst>
                                    <p:cond delay="0"/>
                                  </p:stCondLst>
                                  <p:childTnLst>
                                    <p:set>
                                      <p:cBhvr>
                                        <p:cTn id="74" dur="1" fill="hold">
                                          <p:stCondLst>
                                            <p:cond delay="0"/>
                                          </p:stCondLst>
                                        </p:cTn>
                                        <p:tgtEl>
                                          <p:spTgt spid="3"/>
                                        </p:tgtEl>
                                        <p:attrNameLst>
                                          <p:attrName>style.visibility</p:attrName>
                                        </p:attrNameLst>
                                      </p:cBhvr>
                                      <p:to>
                                        <p:strVal val="visible"/>
                                      </p:to>
                                    </p:set>
                                    <p:anim calcmode="lin" valueType="num">
                                      <p:cBhvr additive="base">
                                        <p:cTn id="75" dur="500" fill="hold"/>
                                        <p:tgtEl>
                                          <p:spTgt spid="3"/>
                                        </p:tgtEl>
                                        <p:attrNameLst>
                                          <p:attrName>ppt_x</p:attrName>
                                        </p:attrNameLst>
                                      </p:cBhvr>
                                      <p:tavLst>
                                        <p:tav tm="0">
                                          <p:val>
                                            <p:strVal val="#ppt_x"/>
                                          </p:val>
                                        </p:tav>
                                        <p:tav tm="100000">
                                          <p:val>
                                            <p:strVal val="#ppt_x"/>
                                          </p:val>
                                        </p:tav>
                                      </p:tavLst>
                                    </p:anim>
                                    <p:anim calcmode="lin" valueType="num">
                                      <p:cBhvr additive="base">
                                        <p:cTn id="7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3"/>
          <a:stretch>
            <a:fillRect/>
          </a:stretch>
        </a:blipFill>
        <a:effectLst/>
      </p:bgPr>
    </p:bg>
    <p:spTree>
      <p:nvGrpSpPr>
        <p:cNvPr id="1" name=""/>
        <p:cNvGrpSpPr/>
        <p:nvPr/>
      </p:nvGrpSpPr>
      <p:grpSpPr>
        <a:xfrm>
          <a:off x="0" y="0"/>
          <a:ext cx="0" cy="0"/>
        </a:xfrm>
      </p:grpSpPr>
      <p:sp>
        <p:nvSpPr>
          <p:cNvPr id="30" name="任意多边形 29"/>
          <p:cNvSpPr/>
          <p:nvPr/>
        </p:nvSpPr>
        <p:spPr>
          <a:xfrm>
            <a:off x="0" y="768350"/>
            <a:ext cx="3035935" cy="133350"/>
          </a:xfrm>
          <a:custGeom>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TextBox 28"/>
          <p:cNvSpPr txBox="1"/>
          <p:nvPr/>
        </p:nvSpPr>
        <p:spPr>
          <a:xfrm>
            <a:off x="780415" y="123190"/>
            <a:ext cx="2519680" cy="645160"/>
          </a:xfrm>
          <a:prstGeom prst="rect">
            <a:avLst/>
          </a:prstGeom>
          <a:noFill/>
        </p:spPr>
        <p:txBody>
          <a:bodyPr wrap="square" rtlCol="0">
            <a:spAutoFit/>
          </a:bodyPr>
          <a:lstStyle/>
          <a:p>
            <a:r>
              <a:rPr lang="zh-CN" altLang="en-US" sz="3600">
                <a:latin typeface="方正粗黑宋简体" panose="02000000000000000000" charset="-122"/>
                <a:ea typeface="方正粗黑宋简体" panose="02000000000000000000" charset="-122"/>
              </a:rPr>
              <a:t>专题演练</a:t>
            </a:r>
            <a:endParaRPr lang="zh-CN" altLang="en-US" sz="3600">
              <a:latin typeface="方正粗黑宋简体" panose="02000000000000000000" charset="-122"/>
              <a:ea typeface="方正粗黑宋简体" panose="02000000000000000000" charset="-122"/>
            </a:endParaRPr>
          </a:p>
        </p:txBody>
      </p:sp>
      <p:sp>
        <p:nvSpPr>
          <p:cNvPr id="9" name="TextBox 8"/>
          <p:cNvSpPr txBox="1"/>
          <p:nvPr/>
        </p:nvSpPr>
        <p:spPr>
          <a:xfrm>
            <a:off x="523240" y="788035"/>
            <a:ext cx="11485245" cy="5906770"/>
          </a:xfrm>
          <a:prstGeom prst="rect">
            <a:avLst/>
          </a:prstGeom>
          <a:noFill/>
        </p:spPr>
        <p:txBody>
          <a:bodyPr wrap="square" rtlCol="0">
            <a:spAutoFit/>
          </a:bodyPr>
          <a:lstStyle/>
          <a:p>
            <a:pPr indent="457200" algn="just" fontAlgn="auto">
              <a:lnSpc>
                <a:spcPct val="210000"/>
              </a:lnSpc>
            </a:pPr>
            <a:r>
              <a:rPr smtClean="0">
                <a:latin typeface="方正粗黑宋简体" panose="02000000000000000000" charset="-122"/>
                <a:ea typeface="方正粗黑宋简体" panose="02000000000000000000" charset="-122"/>
              </a:rPr>
              <a:t>5.2020年2月24日，十三届全国人大常委会第十六次会议表决通过关于全面禁止非法野生动物交易、革除滥食野生动物陋习、切实保障人民群众生命健康安全的决定。此举有利于</a:t>
            </a:r>
            <a:r>
              <a:rPr smtClean="0">
                <a:latin typeface="方正粗黑宋简体" panose="02000000000000000000" charset="-122"/>
                <a:ea typeface="方正粗黑宋简体" panose="02000000000000000000" charset="-122"/>
                <a:sym typeface="+mn-ea"/>
              </a:rPr>
              <a:t>(       )</a:t>
            </a:r>
            <a:endParaRPr smtClean="0">
              <a:latin typeface="方正粗黑宋简体" panose="02000000000000000000" charset="-122"/>
              <a:ea typeface="方正粗黑宋简体" panose="02000000000000000000" charset="-122"/>
            </a:endParaRPr>
          </a:p>
          <a:p>
            <a:pPr indent="457200" algn="just" fontAlgn="auto">
              <a:lnSpc>
                <a:spcPct val="210000"/>
              </a:lnSpc>
            </a:pPr>
            <a:r>
              <a:rPr smtClean="0">
                <a:latin typeface="方正粗黑宋简体" panose="02000000000000000000" charset="-122"/>
                <a:ea typeface="方正粗黑宋简体" panose="02000000000000000000" charset="-122"/>
              </a:rPr>
              <a:t>①人们改变饮食陋习，守护“舌尖上的文明”          ②保障人民群众的身体健康</a:t>
            </a:r>
            <a:endParaRPr smtClean="0">
              <a:latin typeface="方正粗黑宋简体" panose="02000000000000000000" charset="-122"/>
              <a:ea typeface="方正粗黑宋简体" panose="02000000000000000000" charset="-122"/>
            </a:endParaRPr>
          </a:p>
          <a:p>
            <a:pPr indent="457200" algn="just" fontAlgn="auto">
              <a:lnSpc>
                <a:spcPct val="210000"/>
              </a:lnSpc>
            </a:pPr>
            <a:r>
              <a:rPr smtClean="0">
                <a:latin typeface="方正粗黑宋简体" panose="02000000000000000000" charset="-122"/>
                <a:ea typeface="方正粗黑宋简体" panose="02000000000000000000" charset="-122"/>
              </a:rPr>
              <a:t>③禁 止开发我国的野生动物资源                              ④促进人与 自然和谐共生</a:t>
            </a:r>
            <a:endParaRPr smtClean="0">
              <a:latin typeface="方正粗黑宋简体" panose="02000000000000000000" charset="-122"/>
              <a:ea typeface="方正粗黑宋简体" panose="02000000000000000000" charset="-122"/>
            </a:endParaRPr>
          </a:p>
          <a:p>
            <a:pPr indent="457200" algn="just" fontAlgn="auto">
              <a:lnSpc>
                <a:spcPct val="210000"/>
              </a:lnSpc>
            </a:pPr>
            <a:r>
              <a:rPr smtClean="0">
                <a:latin typeface="方正粗黑宋简体" panose="02000000000000000000" charset="-122"/>
                <a:ea typeface="方正粗黑宋简体" panose="02000000000000000000" charset="-122"/>
              </a:rPr>
              <a:t>A.①②③      B.①②④       C. ①③④       D. ②③④</a:t>
            </a:r>
            <a:endParaRPr smtClean="0">
              <a:latin typeface="方正粗黑宋简体" panose="02000000000000000000" charset="-122"/>
              <a:ea typeface="方正粗黑宋简体" panose="02000000000000000000" charset="-122"/>
            </a:endParaRPr>
          </a:p>
          <a:p>
            <a:pPr indent="457200" algn="just" fontAlgn="auto">
              <a:lnSpc>
                <a:spcPct val="210000"/>
              </a:lnSpc>
            </a:pPr>
            <a:r>
              <a:rPr smtClean="0">
                <a:latin typeface="方正粗黑宋简体" panose="02000000000000000000" charset="-122"/>
                <a:ea typeface="方正粗黑宋简体" panose="02000000000000000000" charset="-122"/>
              </a:rPr>
              <a:t>6.2020年6月17日是第二十六个世界防治荒漠化和干旱日。“十三五”以来，我国荒漠化防治成效显著，全国累计完成防沙治沙任务880万公顷，占“十三五”规划治理任务的88%。这表明我国</a:t>
            </a:r>
            <a:r>
              <a:rPr smtClean="0">
                <a:latin typeface="方正粗黑宋简体" panose="02000000000000000000" charset="-122"/>
                <a:ea typeface="方正粗黑宋简体" panose="02000000000000000000" charset="-122"/>
                <a:sym typeface="+mn-ea"/>
              </a:rPr>
              <a:t>(       )</a:t>
            </a:r>
            <a:endParaRPr smtClean="0">
              <a:latin typeface="方正粗黑宋简体" panose="02000000000000000000" charset="-122"/>
              <a:ea typeface="方正粗黑宋简体" panose="02000000000000000000" charset="-122"/>
            </a:endParaRPr>
          </a:p>
          <a:p>
            <a:pPr indent="457200" algn="just" fontAlgn="auto">
              <a:lnSpc>
                <a:spcPct val="210000"/>
              </a:lnSpc>
            </a:pPr>
            <a:r>
              <a:rPr smtClean="0">
                <a:latin typeface="方正粗黑宋简体" panose="02000000000000000000" charset="-122"/>
                <a:ea typeface="方正粗黑宋简体" panose="02000000000000000000" charset="-122"/>
              </a:rPr>
              <a:t>①落实保护环境基本国策，走绿色发展道路              ②努力建设环境友好型社会，实行绿色惠民</a:t>
            </a:r>
            <a:endParaRPr smtClean="0">
              <a:latin typeface="方正粗黑宋简体" panose="02000000000000000000" charset="-122"/>
              <a:ea typeface="方正粗黑宋简体" panose="02000000000000000000" charset="-122"/>
            </a:endParaRPr>
          </a:p>
          <a:p>
            <a:pPr indent="457200" algn="just" fontAlgn="auto">
              <a:lnSpc>
                <a:spcPct val="210000"/>
              </a:lnSpc>
            </a:pPr>
            <a:r>
              <a:rPr smtClean="0">
                <a:latin typeface="方正粗黑宋简体" panose="02000000000000000000" charset="-122"/>
                <a:ea typeface="方正粗黑宋简体" panose="02000000000000000000" charset="-122"/>
              </a:rPr>
              <a:t>③践行人与自然和谐共生的理念                               ④已经彻底解决人口资源环境问题</a:t>
            </a:r>
            <a:endParaRPr smtClean="0">
              <a:latin typeface="方正粗黑宋简体" panose="02000000000000000000" charset="-122"/>
              <a:ea typeface="方正粗黑宋简体" panose="02000000000000000000" charset="-122"/>
            </a:endParaRPr>
          </a:p>
          <a:p>
            <a:pPr indent="457200" algn="just" fontAlgn="auto">
              <a:lnSpc>
                <a:spcPct val="210000"/>
              </a:lnSpc>
            </a:pPr>
            <a:r>
              <a:rPr smtClean="0">
                <a:latin typeface="方正粗黑宋简体" panose="02000000000000000000" charset="-122"/>
                <a:ea typeface="方正粗黑宋简体" panose="02000000000000000000" charset="-122"/>
              </a:rPr>
              <a:t>A.①②③      B.②③④       C.①③④      D.①②④</a:t>
            </a:r>
            <a:endParaRPr smtClean="0">
              <a:latin typeface="方正粗黑宋简体" panose="02000000000000000000" charset="-122"/>
              <a:ea typeface="方正粗黑宋简体" panose="02000000000000000000" charset="-122"/>
            </a:endParaRPr>
          </a:p>
        </p:txBody>
      </p:sp>
      <p:sp>
        <p:nvSpPr>
          <p:cNvPr id="2" name="文本框 1"/>
          <p:cNvSpPr txBox="1"/>
          <p:nvPr/>
        </p:nvSpPr>
        <p:spPr>
          <a:xfrm>
            <a:off x="7787005" y="1464310"/>
            <a:ext cx="559435" cy="583565"/>
          </a:xfrm>
          <a:prstGeom prst="rect">
            <a:avLst/>
          </a:prstGeom>
          <a:noFill/>
        </p:spPr>
        <p:txBody>
          <a:bodyPr wrap="square" rtlCol="0">
            <a:spAutoFit/>
          </a:bodyPr>
          <a:lstStyle/>
          <a:p>
            <a:r>
              <a:rPr lang="en-US" altLang="zh-CN" sz="3200" b="1">
                <a:solidFill>
                  <a:srgbClr val="FF0000"/>
                </a:solidFill>
              </a:rPr>
              <a:t>B</a:t>
            </a:r>
            <a:endParaRPr lang="en-US" altLang="zh-CN" sz="3200" b="1">
              <a:solidFill>
                <a:srgbClr val="FF0000"/>
              </a:solidFill>
            </a:endParaRPr>
          </a:p>
        </p:txBody>
      </p:sp>
      <p:sp>
        <p:nvSpPr>
          <p:cNvPr id="3" name="文本框 2"/>
          <p:cNvSpPr txBox="1"/>
          <p:nvPr/>
        </p:nvSpPr>
        <p:spPr>
          <a:xfrm>
            <a:off x="9292590" y="4337685"/>
            <a:ext cx="575945" cy="583565"/>
          </a:xfrm>
          <a:prstGeom prst="rect">
            <a:avLst/>
          </a:prstGeom>
          <a:noFill/>
        </p:spPr>
        <p:txBody>
          <a:bodyPr wrap="square" rtlCol="0">
            <a:spAutoFit/>
          </a:bodyPr>
          <a:lstStyle/>
          <a:p>
            <a:r>
              <a:rPr lang="en-US" altLang="zh-CN" sz="3200" b="1">
                <a:solidFill>
                  <a:srgbClr val="FF0000"/>
                </a:solidFill>
              </a:rPr>
              <a:t>A</a:t>
            </a:r>
            <a:endParaRPr lang="en-US" altLang="zh-CN" sz="3200" b="1">
              <a:solidFill>
                <a:srgbClr val="FF0000"/>
              </a:solidFill>
            </a:endParaRPr>
          </a:p>
        </p:txBody>
      </p:sp>
    </p:spTree>
  </p:cSld>
  <p:clrMapOvr>
    <a:masterClrMapping/>
  </p:clrMapOvr>
  <p:transition spd="slow">
    <p:push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 calcmode="lin" valueType="num">
                                      <p:cBhvr additive="base">
                                        <p:cTn id="13"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 calcmode="lin" valueType="num">
                                      <p:cBhvr additive="base">
                                        <p:cTn id="19"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nodeType="clickEffect">
                                  <p:stCondLst>
                                    <p:cond delay="0"/>
                                  </p:stCondLst>
                                  <p:childTnLst>
                                    <p:set>
                                      <p:cBhvr>
                                        <p:cTn id="24" dur="1" fill="hold">
                                          <p:stCondLst>
                                            <p:cond delay="0"/>
                                          </p:stCondLst>
                                        </p:cTn>
                                        <p:tgtEl>
                                          <p:spTgt spid="9">
                                            <p:txEl>
                                              <p:pRg st="3" end="3"/>
                                            </p:txEl>
                                          </p:spTgt>
                                        </p:tgtEl>
                                        <p:attrNameLst>
                                          <p:attrName>style.visibility</p:attrName>
                                        </p:attrNameLst>
                                      </p:cBhvr>
                                      <p:to>
                                        <p:strVal val="visible"/>
                                      </p:to>
                                    </p:set>
                                    <p:anim calcmode="lin" valueType="num">
                                      <p:cBhvr additive="base">
                                        <p:cTn id="25"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additive="base">
                                        <p:cTn id="31" dur="500" fill="hold"/>
                                        <p:tgtEl>
                                          <p:spTgt spid="2"/>
                                        </p:tgtEl>
                                        <p:attrNameLst>
                                          <p:attrName>ppt_x</p:attrName>
                                        </p:attrNameLst>
                                      </p:cBhvr>
                                      <p:tavLst>
                                        <p:tav tm="0">
                                          <p:val>
                                            <p:strVal val="#ppt_x"/>
                                          </p:val>
                                        </p:tav>
                                        <p:tav tm="100000">
                                          <p:val>
                                            <p:strVal val="#ppt_x"/>
                                          </p:val>
                                        </p:tav>
                                      </p:tavLst>
                                    </p:anim>
                                    <p:anim calcmode="lin" valueType="num">
                                      <p:cBhvr additive="base">
                                        <p:cTn id="3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1" presetClass="entr" presetSubtype="0" fill="hold" nodeType="clickEffect">
                                  <p:stCondLst>
                                    <p:cond delay="0"/>
                                  </p:stCondLst>
                                  <p:childTnLst>
                                    <p:set>
                                      <p:cBhvr>
                                        <p:cTn id="36" dur="1" fill="hold">
                                          <p:stCondLst>
                                            <p:cond delay="0"/>
                                          </p:stCondLst>
                                        </p:cTn>
                                        <p:tgtEl>
                                          <p:spTgt spid="9">
                                            <p:txEl>
                                              <p:pRg st="4" end="4"/>
                                            </p:txEl>
                                          </p:spTgt>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9">
                                            <p:txEl>
                                              <p:pRg st="5" end="5"/>
                                            </p:txEl>
                                          </p:spTgt>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9">
                                            <p:txEl>
                                              <p:pRg st="6" end="6"/>
                                            </p:txEl>
                                          </p:spTgt>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9">
                                            <p:txEl>
                                              <p:pRg st="7" end="7"/>
                                            </p:txEl>
                                          </p:spTgt>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afterGroup">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3"/>
                                        </p:tgtEl>
                                        <p:attrNameLst>
                                          <p:attrName>style.visibility</p:attrName>
                                        </p:attrNameLst>
                                      </p:cBhvr>
                                      <p:to>
                                        <p:strVal val="visible"/>
                                      </p:to>
                                    </p:set>
                                    <p:anim calcmode="lin" valueType="num">
                                      <p:cBhvr additive="base">
                                        <p:cTn id="47" dur="500" fill="hold"/>
                                        <p:tgtEl>
                                          <p:spTgt spid="3"/>
                                        </p:tgtEl>
                                        <p:attrNameLst>
                                          <p:attrName>ppt_x</p:attrName>
                                        </p:attrNameLst>
                                      </p:cBhvr>
                                      <p:tavLst>
                                        <p:tav tm="0">
                                          <p:val>
                                            <p:strVal val="#ppt_x"/>
                                          </p:val>
                                        </p:tav>
                                        <p:tav tm="100000">
                                          <p:val>
                                            <p:strVal val="#ppt_x"/>
                                          </p:val>
                                        </p:tav>
                                      </p:tavLst>
                                    </p:anim>
                                    <p:anim calcmode="lin" valueType="num">
                                      <p:cBhvr additive="base">
                                        <p:cTn id="4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3"/>
          <a:stretch>
            <a:fillRect/>
          </a:stretch>
        </a:blipFill>
        <a:effectLst/>
      </p:bgPr>
    </p:bg>
    <p:spTree>
      <p:nvGrpSpPr>
        <p:cNvPr id="1" name=""/>
        <p:cNvGrpSpPr/>
        <p:nvPr/>
      </p:nvGrpSpPr>
      <p:grpSpPr>
        <a:xfrm>
          <a:off x="0" y="0"/>
          <a:ext cx="0" cy="0"/>
        </a:xfrm>
      </p:grpSpPr>
      <p:sp>
        <p:nvSpPr>
          <p:cNvPr id="30" name="任意多边形 29"/>
          <p:cNvSpPr/>
          <p:nvPr/>
        </p:nvSpPr>
        <p:spPr>
          <a:xfrm>
            <a:off x="0" y="768350"/>
            <a:ext cx="3035935" cy="133350"/>
          </a:xfrm>
          <a:custGeom>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TextBox 28"/>
          <p:cNvSpPr txBox="1"/>
          <p:nvPr/>
        </p:nvSpPr>
        <p:spPr>
          <a:xfrm>
            <a:off x="780415" y="123190"/>
            <a:ext cx="2519680" cy="645160"/>
          </a:xfrm>
          <a:prstGeom prst="rect">
            <a:avLst/>
          </a:prstGeom>
          <a:noFill/>
        </p:spPr>
        <p:txBody>
          <a:bodyPr wrap="square" rtlCol="0">
            <a:spAutoFit/>
          </a:bodyPr>
          <a:lstStyle/>
          <a:p>
            <a:r>
              <a:rPr lang="zh-CN" altLang="en-US" sz="3600">
                <a:latin typeface="方正粗黑宋简体" panose="02000000000000000000" charset="-122"/>
                <a:ea typeface="方正粗黑宋简体" panose="02000000000000000000" charset="-122"/>
              </a:rPr>
              <a:t>专题演练</a:t>
            </a:r>
            <a:endParaRPr lang="zh-CN" altLang="en-US" sz="3600">
              <a:latin typeface="方正粗黑宋简体" panose="02000000000000000000" charset="-122"/>
              <a:ea typeface="方正粗黑宋简体" panose="02000000000000000000" charset="-122"/>
            </a:endParaRPr>
          </a:p>
        </p:txBody>
      </p:sp>
      <p:sp>
        <p:nvSpPr>
          <p:cNvPr id="9" name="TextBox 8"/>
          <p:cNvSpPr txBox="1"/>
          <p:nvPr/>
        </p:nvSpPr>
        <p:spPr>
          <a:xfrm>
            <a:off x="506730" y="901700"/>
            <a:ext cx="11485245" cy="5875020"/>
          </a:xfrm>
          <a:prstGeom prst="rect">
            <a:avLst/>
          </a:prstGeom>
          <a:noFill/>
        </p:spPr>
        <p:txBody>
          <a:bodyPr wrap="square" rtlCol="0">
            <a:spAutoFit/>
          </a:bodyPr>
          <a:lstStyle/>
          <a:p>
            <a:pPr indent="457200" algn="just" fontAlgn="auto">
              <a:lnSpc>
                <a:spcPct val="190000"/>
              </a:lnSpc>
            </a:pPr>
            <a:r>
              <a:rPr lang="en-US" smtClean="0">
                <a:latin typeface="方正粗黑宋简体" panose="02000000000000000000" charset="-122"/>
                <a:ea typeface="方正粗黑宋简体" panose="02000000000000000000" charset="-122"/>
              </a:rPr>
              <a:t>7</a:t>
            </a:r>
            <a:r>
              <a:rPr smtClean="0">
                <a:latin typeface="方正粗黑宋简体" panose="02000000000000000000" charset="-122"/>
                <a:ea typeface="方正粗黑宋简体" panose="02000000000000000000" charset="-122"/>
              </a:rPr>
              <a:t>.2020年4月，习近平在参加首都义务植树活动时强调，要牢固树立“绿水青山就是金山银山”的理念,努力打造青山常在、绿水长流、空气常新的美丽中国。这揭示出我国坚持的基本国策是(       )</a:t>
            </a:r>
            <a:endParaRPr smtClean="0">
              <a:latin typeface="方正粗黑宋简体" panose="02000000000000000000" charset="-122"/>
              <a:ea typeface="方正粗黑宋简体" panose="02000000000000000000" charset="-122"/>
            </a:endParaRPr>
          </a:p>
          <a:p>
            <a:pPr indent="457200" algn="just" fontAlgn="auto">
              <a:lnSpc>
                <a:spcPct val="190000"/>
              </a:lnSpc>
            </a:pPr>
            <a:r>
              <a:rPr smtClean="0">
                <a:latin typeface="方正粗黑宋简体" panose="02000000000000000000" charset="-122"/>
                <a:ea typeface="方正粗黑宋简体" panose="02000000000000000000" charset="-122"/>
              </a:rPr>
              <a:t>A.依法治国</a:t>
            </a:r>
            <a:endParaRPr smtClean="0">
              <a:latin typeface="方正粗黑宋简体" panose="02000000000000000000" charset="-122"/>
              <a:ea typeface="方正粗黑宋简体" panose="02000000000000000000" charset="-122"/>
            </a:endParaRPr>
          </a:p>
          <a:p>
            <a:pPr indent="457200" algn="just" fontAlgn="auto">
              <a:lnSpc>
                <a:spcPct val="190000"/>
              </a:lnSpc>
            </a:pPr>
            <a:r>
              <a:rPr smtClean="0">
                <a:latin typeface="方正粗黑宋简体" panose="02000000000000000000" charset="-122"/>
                <a:ea typeface="方正粗黑宋简体" panose="02000000000000000000" charset="-122"/>
              </a:rPr>
              <a:t>B.改革开放</a:t>
            </a:r>
            <a:endParaRPr smtClean="0">
              <a:latin typeface="方正粗黑宋简体" panose="02000000000000000000" charset="-122"/>
              <a:ea typeface="方正粗黑宋简体" panose="02000000000000000000" charset="-122"/>
            </a:endParaRPr>
          </a:p>
          <a:p>
            <a:pPr indent="457200" algn="just" fontAlgn="auto">
              <a:lnSpc>
                <a:spcPct val="190000"/>
              </a:lnSpc>
            </a:pPr>
            <a:r>
              <a:rPr smtClean="0">
                <a:latin typeface="方正粗黑宋简体" panose="02000000000000000000" charset="-122"/>
                <a:ea typeface="方正粗黑宋简体" panose="02000000000000000000" charset="-122"/>
              </a:rPr>
              <a:t>C.计划生育</a:t>
            </a:r>
            <a:endParaRPr smtClean="0">
              <a:latin typeface="方正粗黑宋简体" panose="02000000000000000000" charset="-122"/>
              <a:ea typeface="方正粗黑宋简体" panose="02000000000000000000" charset="-122"/>
            </a:endParaRPr>
          </a:p>
          <a:p>
            <a:pPr indent="457200" algn="just" fontAlgn="auto">
              <a:lnSpc>
                <a:spcPct val="190000"/>
              </a:lnSpc>
            </a:pPr>
            <a:r>
              <a:rPr smtClean="0">
                <a:latin typeface="方正粗黑宋简体" panose="02000000000000000000" charset="-122"/>
                <a:ea typeface="方正粗黑宋简体" panose="02000000000000000000" charset="-122"/>
              </a:rPr>
              <a:t>D.节约资源和保护环境</a:t>
            </a:r>
            <a:endParaRPr smtClean="0">
              <a:latin typeface="方正粗黑宋简体" panose="02000000000000000000" charset="-122"/>
              <a:ea typeface="方正粗黑宋简体" panose="02000000000000000000" charset="-122"/>
            </a:endParaRPr>
          </a:p>
          <a:p>
            <a:pPr indent="457200" algn="just" fontAlgn="auto">
              <a:lnSpc>
                <a:spcPct val="190000"/>
              </a:lnSpc>
            </a:pPr>
            <a:r>
              <a:rPr lang="en-US" smtClean="0">
                <a:latin typeface="方正粗黑宋简体" panose="02000000000000000000" charset="-122"/>
                <a:ea typeface="方正粗黑宋简体" panose="02000000000000000000" charset="-122"/>
              </a:rPr>
              <a:t>8</a:t>
            </a:r>
            <a:r>
              <a:rPr smtClean="0">
                <a:latin typeface="方正粗黑宋简体" panose="02000000000000000000" charset="-122"/>
                <a:ea typeface="方正粗黑宋简体" panose="02000000000000000000" charset="-122"/>
              </a:rPr>
              <a:t>.建设生态文明，建设美丽中国，让天更蓝、地更绿、水更清,共筑生命家园，有你也有我。在我们的家庭和社区里，可以参加的身体力行的环保行动有(       )</a:t>
            </a:r>
            <a:endParaRPr smtClean="0">
              <a:latin typeface="方正粗黑宋简体" panose="02000000000000000000" charset="-122"/>
              <a:ea typeface="方正粗黑宋简体" panose="02000000000000000000" charset="-122"/>
            </a:endParaRPr>
          </a:p>
          <a:p>
            <a:pPr indent="457200" algn="just" fontAlgn="auto">
              <a:lnSpc>
                <a:spcPct val="190000"/>
              </a:lnSpc>
            </a:pPr>
            <a:r>
              <a:rPr smtClean="0">
                <a:latin typeface="方正粗黑宋简体" panose="02000000000000000000" charset="-122"/>
                <a:ea typeface="方正粗黑宋简体" panose="02000000000000000000" charset="-122"/>
              </a:rPr>
              <a:t>①防止污水、废水进人河流                           ②尽量不使用一次性用品</a:t>
            </a:r>
            <a:endParaRPr smtClean="0">
              <a:latin typeface="方正粗黑宋简体" panose="02000000000000000000" charset="-122"/>
              <a:ea typeface="方正粗黑宋简体" panose="02000000000000000000" charset="-122"/>
            </a:endParaRPr>
          </a:p>
          <a:p>
            <a:pPr indent="457200" algn="just" fontAlgn="auto">
              <a:lnSpc>
                <a:spcPct val="190000"/>
              </a:lnSpc>
            </a:pPr>
            <a:r>
              <a:rPr smtClean="0">
                <a:latin typeface="方正粗黑宋简体" panose="02000000000000000000" charset="-122"/>
                <a:ea typeface="方正粗黑宋简体" panose="02000000000000000000" charset="-122"/>
              </a:rPr>
              <a:t>③种植花草树木,搞好环境卫生                      ④出行尽量乘坐公交车，不开私家车</a:t>
            </a:r>
            <a:endParaRPr smtClean="0">
              <a:latin typeface="方正粗黑宋简体" panose="02000000000000000000" charset="-122"/>
              <a:ea typeface="方正粗黑宋简体" panose="02000000000000000000" charset="-122"/>
            </a:endParaRPr>
          </a:p>
          <a:p>
            <a:pPr indent="457200" algn="just" fontAlgn="auto">
              <a:lnSpc>
                <a:spcPct val="190000"/>
              </a:lnSpc>
            </a:pPr>
            <a:r>
              <a:rPr smtClean="0">
                <a:latin typeface="方正粗黑宋简体" panose="02000000000000000000" charset="-122"/>
                <a:ea typeface="方正粗黑宋简体" panose="02000000000000000000" charset="-122"/>
              </a:rPr>
              <a:t>A.①③       B.②③       C.①④        D.②④</a:t>
            </a:r>
            <a:endParaRPr smtClean="0">
              <a:latin typeface="方正粗黑宋简体" panose="02000000000000000000" charset="-122"/>
              <a:ea typeface="方正粗黑宋简体" panose="02000000000000000000" charset="-122"/>
            </a:endParaRPr>
          </a:p>
        </p:txBody>
      </p:sp>
      <p:sp>
        <p:nvSpPr>
          <p:cNvPr id="2" name="文本框 1"/>
          <p:cNvSpPr txBox="1"/>
          <p:nvPr/>
        </p:nvSpPr>
        <p:spPr>
          <a:xfrm>
            <a:off x="8911590" y="1546860"/>
            <a:ext cx="575945" cy="583565"/>
          </a:xfrm>
          <a:prstGeom prst="rect">
            <a:avLst/>
          </a:prstGeom>
          <a:noFill/>
        </p:spPr>
        <p:txBody>
          <a:bodyPr wrap="square" rtlCol="0">
            <a:spAutoFit/>
          </a:bodyPr>
          <a:lstStyle/>
          <a:p>
            <a:r>
              <a:rPr lang="en-US" altLang="zh-CN" sz="3200" b="1">
                <a:solidFill>
                  <a:srgbClr val="FF0000"/>
                </a:solidFill>
              </a:rPr>
              <a:t>D</a:t>
            </a:r>
            <a:endParaRPr lang="en-US" altLang="zh-CN" sz="3200" b="1">
              <a:solidFill>
                <a:srgbClr val="FF0000"/>
              </a:solidFill>
            </a:endParaRPr>
          </a:p>
        </p:txBody>
      </p:sp>
      <p:sp>
        <p:nvSpPr>
          <p:cNvPr id="3" name="文本框 2"/>
          <p:cNvSpPr txBox="1"/>
          <p:nvPr/>
        </p:nvSpPr>
        <p:spPr>
          <a:xfrm>
            <a:off x="4974590" y="4591050"/>
            <a:ext cx="575945" cy="583565"/>
          </a:xfrm>
          <a:prstGeom prst="rect">
            <a:avLst/>
          </a:prstGeom>
          <a:noFill/>
        </p:spPr>
        <p:txBody>
          <a:bodyPr wrap="square" rtlCol="0">
            <a:spAutoFit/>
          </a:bodyPr>
          <a:lstStyle/>
          <a:p>
            <a:r>
              <a:rPr lang="en-US" altLang="zh-CN" sz="3200" b="1">
                <a:solidFill>
                  <a:srgbClr val="FF0000"/>
                </a:solidFill>
              </a:rPr>
              <a:t>D</a:t>
            </a:r>
            <a:endParaRPr lang="en-US" altLang="zh-CN" sz="3200" b="1">
              <a:solidFill>
                <a:srgbClr val="FF0000"/>
              </a:solidFill>
            </a:endParaRPr>
          </a:p>
        </p:txBody>
      </p:sp>
    </p:spTree>
  </p:cSld>
  <p:clrMapOvr>
    <a:masterClrMapping/>
  </p:clrMapOvr>
  <p:transition spd="slow">
    <p:push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ox(in)">
                                      <p:cBhvr>
                                        <p:cTn id="7" dur="2000"/>
                                        <p:tgtEl>
                                          <p:spTgt spid="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1" presetClass="entr" presetSubtype="0" fill="hold" nodeType="clickEffect">
                                  <p:stCondLst>
                                    <p:cond delay="0"/>
                                  </p:stCondLst>
                                  <p:childTnLst>
                                    <p:set>
                                      <p:cBhvr>
                                        <p:cTn id="17" dur="1" fill="hold">
                                          <p:stCondLst>
                                            <p:cond delay="0"/>
                                          </p:stCondLst>
                                        </p:cTn>
                                        <p:tgtEl>
                                          <p:spTgt spid="9">
                                            <p:txEl>
                                              <p:pRg st="5" end="5"/>
                                            </p:txEl>
                                          </p:spTgt>
                                        </p:tgtEl>
                                        <p:attrNameLst>
                                          <p:attrName>style.visibility</p:attrName>
                                        </p:attrNameLst>
                                      </p:cBhvr>
                                      <p:to>
                                        <p:strVal val="visible"/>
                                      </p:to>
                                    </p:set>
                                  </p:childTnLst>
                                </p:cTn>
                              </p:par>
                              <p:par>
                                <p:cTn id="18" presetID="1" presetClass="entr" presetSubtype="0" fill="hold" nodeType="withEffect">
                                  <p:stCondLst>
                                    <p:cond delay="0"/>
                                  </p:stCondLst>
                                  <p:childTnLst>
                                    <p:set>
                                      <p:cBhvr>
                                        <p:cTn id="19" dur="1" fill="hold">
                                          <p:stCondLst>
                                            <p:cond delay="0"/>
                                          </p:stCondLst>
                                        </p:cTn>
                                        <p:tgtEl>
                                          <p:spTgt spid="9">
                                            <p:txEl>
                                              <p:pRg st="6" end="6"/>
                                            </p:txEl>
                                          </p:spTgt>
                                        </p:tgtEl>
                                        <p:attrNameLst>
                                          <p:attrName>style.visibility</p:attrName>
                                        </p:attrNameLst>
                                      </p:cBhvr>
                                      <p:to>
                                        <p:strVal val="visible"/>
                                      </p:to>
                                    </p:set>
                                  </p:childTnLst>
                                </p:cTn>
                              </p:par>
                              <p:par>
                                <p:cTn id="20" presetID="1" presetClass="entr" presetSubtype="0" fill="hold" nodeType="withEffect">
                                  <p:stCondLst>
                                    <p:cond delay="0"/>
                                  </p:stCondLst>
                                  <p:childTnLst>
                                    <p:set>
                                      <p:cBhvr>
                                        <p:cTn id="21" dur="1" fill="hold">
                                          <p:stCondLst>
                                            <p:cond delay="0"/>
                                          </p:stCondLst>
                                        </p:cTn>
                                        <p:tgtEl>
                                          <p:spTgt spid="9">
                                            <p:txEl>
                                              <p:pRg st="7" end="7"/>
                                            </p:txEl>
                                          </p:spTgt>
                                        </p:tgtEl>
                                        <p:attrNameLst>
                                          <p:attrName>style.visibility</p:attrName>
                                        </p:attrNameLst>
                                      </p:cBhvr>
                                      <p:to>
                                        <p:strVal val="visible"/>
                                      </p:to>
                                    </p:set>
                                  </p:childTnLst>
                                </p:cTn>
                              </p:par>
                              <p:par>
                                <p:cTn id="22" presetID="1" presetClass="entr" presetSubtype="0" fill="hold" nodeType="withEffect">
                                  <p:stCondLst>
                                    <p:cond delay="0"/>
                                  </p:stCondLst>
                                  <p:childTnLst>
                                    <p:set>
                                      <p:cBhvr>
                                        <p:cTn id="23" dur="1" fill="hold">
                                          <p:stCondLst>
                                            <p:cond delay="0"/>
                                          </p:stCondLst>
                                        </p:cTn>
                                        <p:tgtEl>
                                          <p:spTgt spid="9">
                                            <p:txEl>
                                              <p:pRg st="8" end="8"/>
                                            </p:txEl>
                                          </p:spTgt>
                                        </p:tgtEl>
                                        <p:attrNameLst>
                                          <p:attrName>style.visibility</p:attrName>
                                        </p:attrNameLst>
                                      </p:cBhvr>
                                      <p:to>
                                        <p:strVal val="visible"/>
                                      </p:to>
                                    </p:set>
                                  </p:childTnLst>
                                </p:cTn>
                              </p:par>
                            </p:childTnLst>
                          </p:cTn>
                        </p:par>
                      </p:childTnLst>
                    </p:cTn>
                  </p:par>
                  <p:par>
                    <p:cTn id="24" fill="hold" nodeType="clickPar">
                      <p:stCondLst>
                        <p:cond delay="indefinite"/>
                      </p:stCondLst>
                      <p:childTnLst>
                        <p:par>
                          <p:cTn id="25" fill="hold" nodeType="afterGroup">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additive="base">
                                        <p:cTn id="28" dur="500" fill="hold"/>
                                        <p:tgtEl>
                                          <p:spTgt spid="3"/>
                                        </p:tgtEl>
                                        <p:attrNameLst>
                                          <p:attrName>ppt_x</p:attrName>
                                        </p:attrNameLst>
                                      </p:cBhvr>
                                      <p:tavLst>
                                        <p:tav tm="0">
                                          <p:val>
                                            <p:strVal val="#ppt_x"/>
                                          </p:val>
                                        </p:tav>
                                        <p:tav tm="100000">
                                          <p:val>
                                            <p:strVal val="#ppt_x"/>
                                          </p:val>
                                        </p:tav>
                                      </p:tavLst>
                                    </p:anim>
                                    <p:anim calcmode="lin" valueType="num">
                                      <p:cBhvr additive="base">
                                        <p:cTn id="2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 grpId="0"/>
      <p:bldP spid="3" grpId="0"/>
    </p:bldLs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3"/>
          <a:stretch>
            <a:fillRect/>
          </a:stretch>
        </a:blipFill>
        <a:effectLst/>
      </p:bgPr>
    </p:bg>
    <p:spTree>
      <p:nvGrpSpPr>
        <p:cNvPr id="1" name=""/>
        <p:cNvGrpSpPr/>
        <p:nvPr/>
      </p:nvGrpSpPr>
      <p:grpSpPr>
        <a:xfrm>
          <a:off x="0" y="0"/>
          <a:ext cx="0" cy="0"/>
        </a:xfrm>
      </p:grpSpPr>
      <p:sp>
        <p:nvSpPr>
          <p:cNvPr id="30" name="任意多边形 29"/>
          <p:cNvSpPr/>
          <p:nvPr/>
        </p:nvSpPr>
        <p:spPr>
          <a:xfrm>
            <a:off x="0" y="768350"/>
            <a:ext cx="3035935" cy="133350"/>
          </a:xfrm>
          <a:custGeom>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TextBox 28"/>
          <p:cNvSpPr txBox="1"/>
          <p:nvPr/>
        </p:nvSpPr>
        <p:spPr>
          <a:xfrm>
            <a:off x="780415" y="123190"/>
            <a:ext cx="2519680" cy="645160"/>
          </a:xfrm>
          <a:prstGeom prst="rect">
            <a:avLst/>
          </a:prstGeom>
          <a:noFill/>
        </p:spPr>
        <p:txBody>
          <a:bodyPr wrap="square" rtlCol="0">
            <a:spAutoFit/>
          </a:bodyPr>
          <a:lstStyle/>
          <a:p>
            <a:r>
              <a:rPr lang="zh-CN" altLang="en-US" sz="3600">
                <a:latin typeface="方正粗黑宋简体" panose="02000000000000000000" charset="-122"/>
                <a:ea typeface="方正粗黑宋简体" panose="02000000000000000000" charset="-122"/>
              </a:rPr>
              <a:t>专题演练</a:t>
            </a:r>
            <a:endParaRPr lang="zh-CN" altLang="en-US" sz="3600">
              <a:latin typeface="方正粗黑宋简体" panose="02000000000000000000" charset="-122"/>
              <a:ea typeface="方正粗黑宋简体" panose="02000000000000000000" charset="-122"/>
            </a:endParaRPr>
          </a:p>
        </p:txBody>
      </p:sp>
      <p:sp>
        <p:nvSpPr>
          <p:cNvPr id="9" name="TextBox 8"/>
          <p:cNvSpPr txBox="1"/>
          <p:nvPr/>
        </p:nvSpPr>
        <p:spPr>
          <a:xfrm>
            <a:off x="523240" y="788035"/>
            <a:ext cx="11485245" cy="6069965"/>
          </a:xfrm>
          <a:prstGeom prst="rect">
            <a:avLst/>
          </a:prstGeom>
          <a:noFill/>
        </p:spPr>
        <p:txBody>
          <a:bodyPr wrap="square" rtlCol="0">
            <a:spAutoFit/>
          </a:bodyPr>
          <a:lstStyle/>
          <a:p>
            <a:pPr indent="457200" algn="just" fontAlgn="auto">
              <a:lnSpc>
                <a:spcPct val="180000"/>
              </a:lnSpc>
            </a:pPr>
            <a:r>
              <a:rPr lang="en-US" smtClean="0">
                <a:latin typeface="方正粗黑宋简体" panose="02000000000000000000" charset="-122"/>
                <a:ea typeface="方正粗黑宋简体" panose="02000000000000000000" charset="-122"/>
              </a:rPr>
              <a:t>9</a:t>
            </a:r>
            <a:r>
              <a:rPr smtClean="0">
                <a:latin typeface="方正粗黑宋简体" panose="02000000000000000000" charset="-122"/>
                <a:ea typeface="方正粗黑宋简体" panose="02000000000000000000" charset="-122"/>
              </a:rPr>
              <a:t>. 2020年6月5日，生态环境部正式发布了“中国生态环境保护吉祥物”。吉祥物是</a:t>
            </a:r>
            <a:r>
              <a:rPr lang="zh-CN" smtClean="0">
                <a:latin typeface="方正粗黑宋简体" panose="02000000000000000000" charset="-122"/>
                <a:ea typeface="方正粗黑宋简体" panose="02000000000000000000" charset="-122"/>
              </a:rPr>
              <a:t>一</a:t>
            </a:r>
            <a:r>
              <a:rPr smtClean="0">
                <a:latin typeface="方正粗黑宋简体" panose="02000000000000000000" charset="-122"/>
                <a:ea typeface="方正粗黑宋简体" panose="02000000000000000000" charset="-122"/>
              </a:rPr>
              <a:t>对名为“小山和“小水”的卡通形象，以“青山绿水”为设计原型，有机结合“绿叶、花朵、云纹、水纹”等设计元素。吉祥物的发布</a:t>
            </a:r>
            <a:r>
              <a:rPr smtClean="0">
                <a:latin typeface="方正粗黑宋简体" panose="02000000000000000000" charset="-122"/>
                <a:ea typeface="方正粗黑宋简体" panose="02000000000000000000" charset="-122"/>
                <a:sym typeface="+mn-ea"/>
              </a:rPr>
              <a:t>(         )</a:t>
            </a:r>
            <a:endParaRPr smtClean="0">
              <a:latin typeface="方正粗黑宋简体" panose="02000000000000000000" charset="-122"/>
              <a:ea typeface="方正粗黑宋简体" panose="02000000000000000000" charset="-122"/>
            </a:endParaRPr>
          </a:p>
          <a:p>
            <a:pPr indent="457200" algn="just" fontAlgn="auto">
              <a:lnSpc>
                <a:spcPct val="180000"/>
              </a:lnSpc>
            </a:pPr>
            <a:r>
              <a:rPr smtClean="0">
                <a:latin typeface="方正粗黑宋简体" panose="02000000000000000000" charset="-122"/>
                <a:ea typeface="方正粗黑宋简体" panose="02000000000000000000" charset="-122"/>
              </a:rPr>
              <a:t>①吸取古代天人合一、道法自然的生态智慧            ②传达了只要绿水青山的“绿色"发展理念</a:t>
            </a:r>
            <a:endParaRPr smtClean="0">
              <a:latin typeface="方正粗黑宋简体" panose="02000000000000000000" charset="-122"/>
              <a:ea typeface="方正粗黑宋简体" panose="02000000000000000000" charset="-122"/>
            </a:endParaRPr>
          </a:p>
          <a:p>
            <a:pPr indent="457200" algn="just" fontAlgn="auto">
              <a:lnSpc>
                <a:spcPct val="180000"/>
              </a:lnSpc>
            </a:pPr>
            <a:r>
              <a:rPr smtClean="0">
                <a:latin typeface="方正粗黑宋简体" panose="02000000000000000000" charset="-122"/>
                <a:ea typeface="方正粗黑宋简体" panose="02000000000000000000" charset="-122"/>
              </a:rPr>
              <a:t>③能让人人成为生态环境的保护者、受益者            ④倡导人们要像对待生命一样对待生态环境</a:t>
            </a:r>
            <a:endParaRPr smtClean="0">
              <a:latin typeface="方正粗黑宋简体" panose="02000000000000000000" charset="-122"/>
              <a:ea typeface="方正粗黑宋简体" panose="02000000000000000000" charset="-122"/>
            </a:endParaRPr>
          </a:p>
          <a:p>
            <a:pPr indent="457200" algn="just" fontAlgn="auto">
              <a:lnSpc>
                <a:spcPct val="180000"/>
              </a:lnSpc>
            </a:pPr>
            <a:r>
              <a:rPr smtClean="0">
                <a:latin typeface="方正粗黑宋简体" panose="02000000000000000000" charset="-122"/>
                <a:ea typeface="方正粗黑宋简体" panose="02000000000000000000" charset="-122"/>
              </a:rPr>
              <a:t>A. ③④        B.①④        C.②③        D.①②</a:t>
            </a:r>
            <a:endParaRPr smtClean="0">
              <a:latin typeface="方正粗黑宋简体" panose="02000000000000000000" charset="-122"/>
              <a:ea typeface="方正粗黑宋简体" panose="02000000000000000000" charset="-122"/>
            </a:endParaRPr>
          </a:p>
          <a:p>
            <a:pPr indent="457200" algn="just" fontAlgn="auto">
              <a:lnSpc>
                <a:spcPct val="180000"/>
              </a:lnSpc>
            </a:pPr>
            <a:r>
              <a:rPr lang="en-US" smtClean="0">
                <a:latin typeface="方正粗黑宋简体" panose="02000000000000000000" charset="-122"/>
                <a:ea typeface="方正粗黑宋简体" panose="02000000000000000000" charset="-122"/>
              </a:rPr>
              <a:t>10</a:t>
            </a:r>
            <a:r>
              <a:rPr smtClean="0">
                <a:latin typeface="方正粗黑宋简体" panose="02000000000000000000" charset="-122"/>
                <a:ea typeface="方正粗黑宋简体" panose="02000000000000000000" charset="-122"/>
              </a:rPr>
              <a:t>.人不负青山，青山定不负人。绿水青山既是自然财富,又是经济财富。建设美丽中国需要我们(         )</a:t>
            </a:r>
            <a:endParaRPr smtClean="0">
              <a:latin typeface="方正粗黑宋简体" panose="02000000000000000000" charset="-122"/>
              <a:ea typeface="方正粗黑宋简体" panose="02000000000000000000" charset="-122"/>
            </a:endParaRPr>
          </a:p>
          <a:p>
            <a:pPr indent="457200" algn="just" fontAlgn="auto">
              <a:lnSpc>
                <a:spcPct val="180000"/>
              </a:lnSpc>
            </a:pPr>
            <a:r>
              <a:rPr smtClean="0">
                <a:latin typeface="方正粗黑宋简体" panose="02000000000000000000" charset="-122"/>
                <a:ea typeface="方正粗黑宋简体" panose="02000000000000000000" charset="-122"/>
              </a:rPr>
              <a:t>①增强公民的环保意识，推动经济转型升级</a:t>
            </a:r>
            <a:endParaRPr smtClean="0">
              <a:latin typeface="方正粗黑宋简体" panose="02000000000000000000" charset="-122"/>
              <a:ea typeface="方正粗黑宋简体" panose="02000000000000000000" charset="-122"/>
            </a:endParaRPr>
          </a:p>
          <a:p>
            <a:pPr indent="457200" algn="just" fontAlgn="auto">
              <a:lnSpc>
                <a:spcPct val="180000"/>
              </a:lnSpc>
            </a:pPr>
            <a:r>
              <a:rPr smtClean="0">
                <a:latin typeface="方正粗黑宋简体" panose="02000000000000000000" charset="-122"/>
                <a:ea typeface="方正粗黑宋简体" panose="02000000000000000000" charset="-122"/>
              </a:rPr>
              <a:t>②禁止开发自然资源，从根本上遏制生态环境的持续恶化</a:t>
            </a:r>
            <a:endParaRPr smtClean="0">
              <a:latin typeface="方正粗黑宋简体" panose="02000000000000000000" charset="-122"/>
              <a:ea typeface="方正粗黑宋简体" panose="02000000000000000000" charset="-122"/>
            </a:endParaRPr>
          </a:p>
          <a:p>
            <a:pPr indent="457200" algn="just" fontAlgn="auto">
              <a:lnSpc>
                <a:spcPct val="180000"/>
              </a:lnSpc>
            </a:pPr>
            <a:r>
              <a:rPr smtClean="0">
                <a:latin typeface="方正粗黑宋简体" panose="02000000000000000000" charset="-122"/>
                <a:ea typeface="方正粗黑宋简体" panose="02000000000000000000" charset="-122"/>
              </a:rPr>
              <a:t>③坚持走绿色发展道路，大力倡导绿色生产生活方式</a:t>
            </a:r>
            <a:endParaRPr smtClean="0">
              <a:latin typeface="方正粗黑宋简体" panose="02000000000000000000" charset="-122"/>
              <a:ea typeface="方正粗黑宋简体" panose="02000000000000000000" charset="-122"/>
            </a:endParaRPr>
          </a:p>
          <a:p>
            <a:pPr indent="457200" algn="just" fontAlgn="auto">
              <a:lnSpc>
                <a:spcPct val="180000"/>
              </a:lnSpc>
            </a:pPr>
            <a:r>
              <a:rPr smtClean="0">
                <a:latin typeface="方正粗黑宋简体" panose="02000000000000000000" charset="-122"/>
                <a:ea typeface="方正粗黑宋简体" panose="02000000000000000000" charset="-122"/>
              </a:rPr>
              <a:t>④要坚持节约优先、保护优先、禁止资源消耗为主的方针</a:t>
            </a:r>
            <a:endParaRPr smtClean="0">
              <a:latin typeface="方正粗黑宋简体" panose="02000000000000000000" charset="-122"/>
              <a:ea typeface="方正粗黑宋简体" panose="02000000000000000000" charset="-122"/>
            </a:endParaRPr>
          </a:p>
          <a:p>
            <a:pPr indent="457200" algn="just" fontAlgn="auto">
              <a:lnSpc>
                <a:spcPct val="180000"/>
              </a:lnSpc>
            </a:pPr>
            <a:r>
              <a:rPr smtClean="0">
                <a:latin typeface="方正粗黑宋简体" panose="02000000000000000000" charset="-122"/>
                <a:ea typeface="方正粗黑宋简体" panose="02000000000000000000" charset="-122"/>
              </a:rPr>
              <a:t>A.①②          B.①③           C.②④           D.③④</a:t>
            </a:r>
            <a:endParaRPr smtClean="0">
              <a:latin typeface="方正粗黑宋简体" panose="02000000000000000000" charset="-122"/>
              <a:ea typeface="方正粗黑宋简体" panose="02000000000000000000" charset="-122"/>
            </a:endParaRPr>
          </a:p>
        </p:txBody>
      </p:sp>
      <p:sp>
        <p:nvSpPr>
          <p:cNvPr id="2" name="文本框 1"/>
          <p:cNvSpPr txBox="1"/>
          <p:nvPr/>
        </p:nvSpPr>
        <p:spPr>
          <a:xfrm>
            <a:off x="10748010" y="3846830"/>
            <a:ext cx="575945" cy="583565"/>
          </a:xfrm>
          <a:prstGeom prst="rect">
            <a:avLst/>
          </a:prstGeom>
          <a:noFill/>
        </p:spPr>
        <p:txBody>
          <a:bodyPr wrap="square" rtlCol="0">
            <a:spAutoFit/>
          </a:bodyPr>
          <a:lstStyle/>
          <a:p>
            <a:r>
              <a:rPr lang="en-US" altLang="zh-CN" sz="3200" b="1">
                <a:solidFill>
                  <a:srgbClr val="FF0000"/>
                </a:solidFill>
              </a:rPr>
              <a:t>B</a:t>
            </a:r>
            <a:endParaRPr lang="en-US" altLang="zh-CN" sz="3200" b="1">
              <a:solidFill>
                <a:srgbClr val="FF0000"/>
              </a:solidFill>
            </a:endParaRPr>
          </a:p>
        </p:txBody>
      </p:sp>
      <p:sp>
        <p:nvSpPr>
          <p:cNvPr id="3" name="文本框 2"/>
          <p:cNvSpPr txBox="1"/>
          <p:nvPr/>
        </p:nvSpPr>
        <p:spPr>
          <a:xfrm>
            <a:off x="955675" y="1906270"/>
            <a:ext cx="575945" cy="583565"/>
          </a:xfrm>
          <a:prstGeom prst="rect">
            <a:avLst/>
          </a:prstGeom>
          <a:noFill/>
        </p:spPr>
        <p:txBody>
          <a:bodyPr wrap="square" rtlCol="0">
            <a:spAutoFit/>
          </a:bodyPr>
          <a:lstStyle/>
          <a:p>
            <a:r>
              <a:rPr lang="en-US" altLang="zh-CN" sz="3200" b="1">
                <a:solidFill>
                  <a:srgbClr val="FF0000"/>
                </a:solidFill>
              </a:rPr>
              <a:t>A</a:t>
            </a:r>
            <a:endParaRPr lang="en-US" altLang="zh-CN" sz="3200" b="1">
              <a:solidFill>
                <a:srgbClr val="FF0000"/>
              </a:solidFill>
            </a:endParaRPr>
          </a:p>
        </p:txBody>
      </p:sp>
    </p:spTree>
  </p:cSld>
  <p:clrMapOvr>
    <a:masterClrMapping/>
  </p:clrMapOvr>
  <p:transition spd="slow">
    <p:push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 calcmode="lin" valueType="num">
                                      <p:cBhvr additive="base">
                                        <p:cTn id="13"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 calcmode="lin" valueType="num">
                                      <p:cBhvr additive="base">
                                        <p:cTn id="19"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nodeType="clickEffect">
                                  <p:stCondLst>
                                    <p:cond delay="0"/>
                                  </p:stCondLst>
                                  <p:childTnLst>
                                    <p:set>
                                      <p:cBhvr>
                                        <p:cTn id="24" dur="1" fill="hold">
                                          <p:stCondLst>
                                            <p:cond delay="0"/>
                                          </p:stCondLst>
                                        </p:cTn>
                                        <p:tgtEl>
                                          <p:spTgt spid="9">
                                            <p:txEl>
                                              <p:pRg st="3" end="3"/>
                                            </p:txEl>
                                          </p:spTgt>
                                        </p:tgtEl>
                                        <p:attrNameLst>
                                          <p:attrName>style.visibility</p:attrName>
                                        </p:attrNameLst>
                                      </p:cBhvr>
                                      <p:to>
                                        <p:strVal val="visible"/>
                                      </p:to>
                                    </p:set>
                                    <p:anim calcmode="lin" valueType="num">
                                      <p:cBhvr additive="base">
                                        <p:cTn id="25"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additive="base">
                                        <p:cTn id="31" dur="500" fill="hold"/>
                                        <p:tgtEl>
                                          <p:spTgt spid="3"/>
                                        </p:tgtEl>
                                        <p:attrNameLst>
                                          <p:attrName>ppt_x</p:attrName>
                                        </p:attrNameLst>
                                      </p:cBhvr>
                                      <p:tavLst>
                                        <p:tav tm="0">
                                          <p:val>
                                            <p:strVal val="#ppt_x"/>
                                          </p:val>
                                        </p:tav>
                                        <p:tav tm="100000">
                                          <p:val>
                                            <p:strVal val="#ppt_x"/>
                                          </p:val>
                                        </p:tav>
                                      </p:tavLst>
                                    </p:anim>
                                    <p:anim calcmode="lin" valueType="num">
                                      <p:cBhvr additive="base">
                                        <p:cTn id="3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1" presetClass="entr" presetSubtype="0" fill="hold" nodeType="clickEffect">
                                  <p:stCondLst>
                                    <p:cond delay="0"/>
                                  </p:stCondLst>
                                  <p:childTnLst>
                                    <p:set>
                                      <p:cBhvr>
                                        <p:cTn id="36" dur="1" fill="hold">
                                          <p:stCondLst>
                                            <p:cond delay="0"/>
                                          </p:stCondLst>
                                        </p:cTn>
                                        <p:tgtEl>
                                          <p:spTgt spid="9">
                                            <p:txEl>
                                              <p:pRg st="4" end="4"/>
                                            </p:txEl>
                                          </p:spTgt>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9">
                                            <p:txEl>
                                              <p:pRg st="5" end="5"/>
                                            </p:txEl>
                                          </p:spTgt>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9">
                                            <p:txEl>
                                              <p:pRg st="6" end="6"/>
                                            </p:txEl>
                                          </p:spTgt>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9">
                                            <p:txEl>
                                              <p:pRg st="7" end="7"/>
                                            </p:txEl>
                                          </p:spTgt>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9">
                                            <p:txEl>
                                              <p:pRg st="8" end="8"/>
                                            </p:txEl>
                                          </p:spTgt>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9">
                                            <p:txEl>
                                              <p:pRg st="9" end="9"/>
                                            </p:txEl>
                                          </p:spTgt>
                                        </p:tgtEl>
                                        <p:attrNameLst>
                                          <p:attrName>style.visibility</p:attrName>
                                        </p:attrNameLst>
                                      </p:cBhvr>
                                      <p:to>
                                        <p:strVal val="visible"/>
                                      </p:to>
                                    </p:set>
                                  </p:childTnLst>
                                </p:cTn>
                              </p:par>
                            </p:childTnLst>
                          </p:cTn>
                        </p:par>
                      </p:childTnLst>
                    </p:cTn>
                  </p:par>
                  <p:par>
                    <p:cTn id="47" fill="hold" nodeType="clickPar">
                      <p:stCondLst>
                        <p:cond delay="indefinite"/>
                      </p:stCondLst>
                      <p:childTnLst>
                        <p:par>
                          <p:cTn id="48" fill="hold" nodeType="afterGroup">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2"/>
                                        </p:tgtEl>
                                        <p:attrNameLst>
                                          <p:attrName>style.visibility</p:attrName>
                                        </p:attrNameLst>
                                      </p:cBhvr>
                                      <p:to>
                                        <p:strVal val="visible"/>
                                      </p:to>
                                    </p:set>
                                    <p:anim calcmode="lin" valueType="num">
                                      <p:cBhvr additive="base">
                                        <p:cTn id="51" dur="500" fill="hold"/>
                                        <p:tgtEl>
                                          <p:spTgt spid="2"/>
                                        </p:tgtEl>
                                        <p:attrNameLst>
                                          <p:attrName>ppt_x</p:attrName>
                                        </p:attrNameLst>
                                      </p:cBhvr>
                                      <p:tavLst>
                                        <p:tav tm="0">
                                          <p:val>
                                            <p:strVal val="#ppt_x"/>
                                          </p:val>
                                        </p:tav>
                                        <p:tav tm="100000">
                                          <p:val>
                                            <p:strVal val="#ppt_x"/>
                                          </p:val>
                                        </p:tav>
                                      </p:tavLst>
                                    </p:anim>
                                    <p:anim calcmode="lin" valueType="num">
                                      <p:cBhvr additive="base">
                                        <p:cTn id="5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p:bldLs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4"/>
          <a:stretch>
            <a:fillRect/>
          </a:stretch>
        </a:blipFill>
        <a:effectLst/>
      </p:bgPr>
    </p:bg>
    <p:spTree>
      <p:nvGrpSpPr>
        <p:cNvPr id="1" name=""/>
        <p:cNvGrpSpPr/>
        <p:nvPr/>
      </p:nvGrpSpPr>
      <p:grpSpPr>
        <a:xfrm>
          <a:off x="0" y="0"/>
          <a:ext cx="0" cy="0"/>
        </a:xfrm>
      </p:grpSpPr>
      <p:sp>
        <p:nvSpPr>
          <p:cNvPr id="30" name="任意多边形 29"/>
          <p:cNvSpPr/>
          <p:nvPr/>
        </p:nvSpPr>
        <p:spPr>
          <a:xfrm>
            <a:off x="0" y="768350"/>
            <a:ext cx="3035935" cy="133350"/>
          </a:xfrm>
          <a:custGeom>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TextBox 28"/>
          <p:cNvSpPr txBox="1"/>
          <p:nvPr/>
        </p:nvSpPr>
        <p:spPr>
          <a:xfrm>
            <a:off x="780415" y="123190"/>
            <a:ext cx="2519680" cy="645160"/>
          </a:xfrm>
          <a:prstGeom prst="rect">
            <a:avLst/>
          </a:prstGeom>
          <a:noFill/>
        </p:spPr>
        <p:txBody>
          <a:bodyPr wrap="square" rtlCol="0">
            <a:spAutoFit/>
          </a:bodyPr>
          <a:lstStyle/>
          <a:p>
            <a:r>
              <a:rPr lang="zh-CN" altLang="en-US" sz="3600">
                <a:latin typeface="方正粗黑宋简体" panose="02000000000000000000" charset="-122"/>
                <a:ea typeface="方正粗黑宋简体" panose="02000000000000000000" charset="-122"/>
              </a:rPr>
              <a:t>专题演练</a:t>
            </a:r>
            <a:endParaRPr lang="zh-CN" altLang="en-US" sz="3600">
              <a:latin typeface="方正粗黑宋简体" panose="02000000000000000000" charset="-122"/>
              <a:ea typeface="方正粗黑宋简体" panose="02000000000000000000" charset="-122"/>
            </a:endParaRPr>
          </a:p>
        </p:txBody>
      </p:sp>
      <p:sp>
        <p:nvSpPr>
          <p:cNvPr id="9" name="TextBox 8"/>
          <p:cNvSpPr txBox="1"/>
          <p:nvPr/>
        </p:nvSpPr>
        <p:spPr>
          <a:xfrm>
            <a:off x="523240" y="788035"/>
            <a:ext cx="11485245" cy="5571490"/>
          </a:xfrm>
          <a:prstGeom prst="rect">
            <a:avLst/>
          </a:prstGeom>
          <a:noFill/>
        </p:spPr>
        <p:txBody>
          <a:bodyPr wrap="square" rtlCol="0">
            <a:spAutoFit/>
          </a:bodyPr>
          <a:lstStyle/>
          <a:p>
            <a:pPr indent="457200" algn="just" fontAlgn="auto">
              <a:lnSpc>
                <a:spcPct val="180000"/>
              </a:lnSpc>
            </a:pPr>
            <a:r>
              <a:rPr lang="en-US" smtClean="0">
                <a:latin typeface="方正粗黑宋简体" panose="02000000000000000000" charset="-122"/>
                <a:ea typeface="方正粗黑宋简体" panose="02000000000000000000" charset="-122"/>
              </a:rPr>
              <a:t>11</a:t>
            </a:r>
            <a:r>
              <a:rPr smtClean="0">
                <a:latin typeface="方正粗黑宋简体" panose="02000000000000000000" charset="-122"/>
                <a:ea typeface="方正粗黑宋简体" panose="02000000000000000000" charset="-122"/>
              </a:rPr>
              <a:t>.2020年6月5日是世界环境日，今年世界环境日的中文口号为“关爱自然，刻不容缓”。某校九年级(2)班组织了系列活动，请你参与。</a:t>
            </a:r>
            <a:endParaRPr smtClean="0">
              <a:latin typeface="方正粗黑宋简体" panose="02000000000000000000" charset="-122"/>
              <a:ea typeface="方正粗黑宋简体" panose="02000000000000000000" charset="-122"/>
            </a:endParaRPr>
          </a:p>
          <a:p>
            <a:pPr indent="457200" algn="just" fontAlgn="auto">
              <a:lnSpc>
                <a:spcPct val="180000"/>
              </a:lnSpc>
            </a:pPr>
            <a:r>
              <a:rPr smtClean="0">
                <a:latin typeface="方正粗黑宋简体" panose="02000000000000000000" charset="-122"/>
                <a:ea typeface="方正粗黑宋简体" panose="02000000000000000000" charset="-122"/>
              </a:rPr>
              <a:t>[垃圾分类]九年级(2)班进行了卫生大扫除，清扫出下列垃圾:</a:t>
            </a:r>
            <a:endParaRPr smtClean="0">
              <a:latin typeface="方正粗黑宋简体" panose="02000000000000000000" charset="-122"/>
              <a:ea typeface="方正粗黑宋简体" panose="02000000000000000000" charset="-122"/>
            </a:endParaRPr>
          </a:p>
          <a:p>
            <a:pPr indent="457200" algn="just" fontAlgn="auto">
              <a:lnSpc>
                <a:spcPct val="180000"/>
              </a:lnSpc>
            </a:pPr>
            <a:r>
              <a:rPr smtClean="0">
                <a:latin typeface="方正粗黑宋简体" panose="02000000000000000000" charset="-122"/>
                <a:ea typeface="方正粗黑宋简体" panose="02000000000000000000" charset="-122"/>
              </a:rPr>
              <a:t>①废纸       ②水果皮        ③旧电池       ④日光灯管       ⑤饮料瓶      ⑥建筑垃圾</a:t>
            </a:r>
            <a:endParaRPr smtClean="0">
              <a:latin typeface="方正粗黑宋简体" panose="02000000000000000000" charset="-122"/>
              <a:ea typeface="方正粗黑宋简体" panose="02000000000000000000" charset="-122"/>
            </a:endParaRPr>
          </a:p>
          <a:p>
            <a:pPr indent="457200" algn="just" fontAlgn="auto">
              <a:lnSpc>
                <a:spcPct val="180000"/>
              </a:lnSpc>
            </a:pPr>
            <a:r>
              <a:rPr smtClean="0">
                <a:latin typeface="方正粗黑宋简体" panose="02000000000000000000" charset="-122"/>
                <a:ea typeface="方正粗黑宋简体" panose="02000000000000000000" charset="-122"/>
              </a:rPr>
              <a:t>(1)请你将上述垃圾送到相应垃圾桶。</a:t>
            </a:r>
            <a:endParaRPr smtClean="0">
              <a:latin typeface="方正粗黑宋简体" panose="02000000000000000000" charset="-122"/>
              <a:ea typeface="方正粗黑宋简体" panose="02000000000000000000" charset="-122"/>
            </a:endParaRPr>
          </a:p>
          <a:p>
            <a:pPr indent="457200" algn="just" fontAlgn="auto">
              <a:lnSpc>
                <a:spcPct val="180000"/>
              </a:lnSpc>
            </a:pPr>
            <a:endParaRPr smtClean="0">
              <a:latin typeface="方正粗黑宋简体" panose="02000000000000000000" charset="-122"/>
              <a:ea typeface="方正粗黑宋简体" panose="02000000000000000000" charset="-122"/>
            </a:endParaRPr>
          </a:p>
          <a:p>
            <a:pPr indent="457200" algn="just" fontAlgn="auto">
              <a:lnSpc>
                <a:spcPct val="180000"/>
              </a:lnSpc>
            </a:pPr>
            <a:endParaRPr smtClean="0">
              <a:latin typeface="方正粗黑宋简体" panose="02000000000000000000" charset="-122"/>
              <a:ea typeface="方正粗黑宋简体" panose="02000000000000000000" charset="-122"/>
            </a:endParaRPr>
          </a:p>
          <a:p>
            <a:pPr indent="457200" algn="just" fontAlgn="auto">
              <a:lnSpc>
                <a:spcPct val="180000"/>
              </a:lnSpc>
            </a:pPr>
            <a:endParaRPr smtClean="0">
              <a:latin typeface="方正粗黑宋简体" panose="02000000000000000000" charset="-122"/>
              <a:ea typeface="方正粗黑宋简体" panose="02000000000000000000" charset="-122"/>
            </a:endParaRPr>
          </a:p>
          <a:p>
            <a:pPr indent="457200" algn="just" fontAlgn="auto">
              <a:lnSpc>
                <a:spcPct val="180000"/>
              </a:lnSpc>
            </a:pPr>
            <a:endParaRPr smtClean="0">
              <a:latin typeface="方正粗黑宋简体" panose="02000000000000000000" charset="-122"/>
              <a:ea typeface="方正粗黑宋简体" panose="02000000000000000000" charset="-122"/>
            </a:endParaRPr>
          </a:p>
          <a:p>
            <a:pPr indent="457200" algn="just" fontAlgn="auto">
              <a:lnSpc>
                <a:spcPct val="180000"/>
              </a:lnSpc>
            </a:pPr>
            <a:endParaRPr smtClean="0">
              <a:latin typeface="方正粗黑宋简体" panose="02000000000000000000" charset="-122"/>
              <a:ea typeface="方正粗黑宋简体" panose="02000000000000000000" charset="-122"/>
            </a:endParaRPr>
          </a:p>
          <a:p>
            <a:pPr indent="457200" algn="just" fontAlgn="auto">
              <a:lnSpc>
                <a:spcPct val="180000"/>
              </a:lnSpc>
            </a:pPr>
            <a:r>
              <a:rPr smtClean="0">
                <a:latin typeface="方正粗黑宋简体" panose="02000000000000000000" charset="-122"/>
                <a:ea typeface="方正粗黑宋简体" panose="02000000000000000000" charset="-122"/>
              </a:rPr>
              <a:t>A</a:t>
            </a:r>
            <a:r>
              <a:rPr lang="zh-CN" smtClean="0">
                <a:latin typeface="方正粗黑宋简体" panose="02000000000000000000" charset="-122"/>
                <a:ea typeface="方正粗黑宋简体" panose="02000000000000000000" charset="-122"/>
              </a:rPr>
              <a:t>：</a:t>
            </a:r>
            <a:r>
              <a:rPr lang="en-US" altLang="zh-CN" smtClean="0">
                <a:latin typeface="方正粗黑宋简体" panose="02000000000000000000" charset="-122"/>
                <a:ea typeface="方正粗黑宋简体" panose="02000000000000000000" charset="-122"/>
              </a:rPr>
              <a:t>------</a:t>
            </a:r>
            <a:r>
              <a:rPr lang="zh-CN" smtClean="0">
                <a:latin typeface="方正粗黑宋简体" panose="02000000000000000000" charset="-122"/>
                <a:ea typeface="方正粗黑宋简体" panose="02000000000000000000" charset="-122"/>
              </a:rPr>
              <a:t>            </a:t>
            </a:r>
            <a:r>
              <a:rPr smtClean="0">
                <a:latin typeface="方正粗黑宋简体" panose="02000000000000000000" charset="-122"/>
                <a:ea typeface="方正粗黑宋简体" panose="02000000000000000000" charset="-122"/>
              </a:rPr>
              <a:t>B</a:t>
            </a:r>
            <a:r>
              <a:rPr lang="zh-CN" smtClean="0">
                <a:latin typeface="方正粗黑宋简体" panose="02000000000000000000" charset="-122"/>
                <a:ea typeface="方正粗黑宋简体" panose="02000000000000000000" charset="-122"/>
              </a:rPr>
              <a:t>：</a:t>
            </a:r>
            <a:r>
              <a:rPr lang="en-US" smtClean="0">
                <a:latin typeface="方正粗黑宋简体" panose="02000000000000000000" charset="-122"/>
                <a:ea typeface="方正粗黑宋简体" panose="02000000000000000000" charset="-122"/>
              </a:rPr>
              <a:t>------</a:t>
            </a:r>
            <a:r>
              <a:rPr smtClean="0">
                <a:latin typeface="方正粗黑宋简体" panose="02000000000000000000" charset="-122"/>
                <a:ea typeface="方正粗黑宋简体" panose="02000000000000000000" charset="-122"/>
              </a:rPr>
              <a:t>               C: </a:t>
            </a:r>
            <a:r>
              <a:rPr lang="en-US" smtClean="0">
                <a:latin typeface="方正粗黑宋简体" panose="02000000000000000000" charset="-122"/>
                <a:ea typeface="方正粗黑宋简体" panose="02000000000000000000" charset="-122"/>
              </a:rPr>
              <a:t>------</a:t>
            </a:r>
            <a:r>
              <a:rPr smtClean="0">
                <a:latin typeface="方正粗黑宋简体" panose="02000000000000000000" charset="-122"/>
                <a:ea typeface="方正粗黑宋简体" panose="02000000000000000000" charset="-122"/>
              </a:rPr>
              <a:t>         D:</a:t>
            </a:r>
            <a:r>
              <a:rPr lang="en-US" smtClean="0">
                <a:latin typeface="方正粗黑宋简体" panose="02000000000000000000" charset="-122"/>
                <a:ea typeface="方正粗黑宋简体" panose="02000000000000000000" charset="-122"/>
              </a:rPr>
              <a:t>------</a:t>
            </a:r>
            <a:endParaRPr lang="en-US" smtClean="0">
              <a:latin typeface="方正粗黑宋简体" panose="02000000000000000000" charset="-122"/>
              <a:ea typeface="方正粗黑宋简体" panose="02000000000000000000" charset="-122"/>
            </a:endParaRPr>
          </a:p>
        </p:txBody>
      </p:sp>
      <p:pic>
        <p:nvPicPr>
          <p:cNvPr id="4" name="图片 3"/>
          <p:cNvPicPr>
            <a:picLocks noChangeAspect="1"/>
          </p:cNvPicPr>
          <p:nvPr/>
        </p:nvPicPr>
        <p:blipFill>
          <a:blip r:embed="rId3"/>
          <a:stretch>
            <a:fillRect/>
          </a:stretch>
        </p:blipFill>
        <p:spPr>
          <a:xfrm>
            <a:off x="1217295" y="3538855"/>
            <a:ext cx="8534400" cy="1913255"/>
          </a:xfrm>
          <a:prstGeom prst="rect">
            <a:avLst/>
          </a:prstGeom>
        </p:spPr>
      </p:pic>
    </p:spTree>
  </p:cSld>
  <p:clrMapOvr>
    <a:masterClrMapping/>
  </p:clrMapOvr>
  <p:transition spd="slow">
    <p:push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 calcmode="lin" valueType="num">
                                      <p:cBhvr additive="base">
                                        <p:cTn id="13"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 calcmode="lin" valueType="num">
                                      <p:cBhvr additive="base">
                                        <p:cTn id="19"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nodeType="clickEffect">
                                  <p:stCondLst>
                                    <p:cond delay="0"/>
                                  </p:stCondLst>
                                  <p:childTnLst>
                                    <p:set>
                                      <p:cBhvr>
                                        <p:cTn id="24" dur="1" fill="hold">
                                          <p:stCondLst>
                                            <p:cond delay="0"/>
                                          </p:stCondLst>
                                        </p:cTn>
                                        <p:tgtEl>
                                          <p:spTgt spid="9">
                                            <p:txEl>
                                              <p:pRg st="3" end="3"/>
                                            </p:txEl>
                                          </p:spTgt>
                                        </p:tgtEl>
                                        <p:attrNameLst>
                                          <p:attrName>style.visibility</p:attrName>
                                        </p:attrNameLst>
                                      </p:cBhvr>
                                      <p:to>
                                        <p:strVal val="visible"/>
                                      </p:to>
                                    </p:set>
                                    <p:anim calcmode="lin" valueType="num">
                                      <p:cBhvr additive="base">
                                        <p:cTn id="25"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nodeType="click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fill="hold"/>
                                        <p:tgtEl>
                                          <p:spTgt spid="4"/>
                                        </p:tgtEl>
                                        <p:attrNameLst>
                                          <p:attrName>ppt_x</p:attrName>
                                        </p:attrNameLst>
                                      </p:cBhvr>
                                      <p:tavLst>
                                        <p:tav tm="0">
                                          <p:val>
                                            <p:strVal val="#ppt_x"/>
                                          </p:val>
                                        </p:tav>
                                        <p:tav tm="100000">
                                          <p:val>
                                            <p:strVal val="#ppt_x"/>
                                          </p:val>
                                        </p:tav>
                                      </p:tavLst>
                                    </p:anim>
                                    <p:anim calcmode="lin" valueType="num">
                                      <p:cBhvr additive="base">
                                        <p:cTn id="3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nodeType="clickEffect">
                                  <p:stCondLst>
                                    <p:cond delay="0"/>
                                  </p:stCondLst>
                                  <p:childTnLst>
                                    <p:set>
                                      <p:cBhvr>
                                        <p:cTn id="36" dur="1" fill="hold">
                                          <p:stCondLst>
                                            <p:cond delay="0"/>
                                          </p:stCondLst>
                                        </p:cTn>
                                        <p:tgtEl>
                                          <p:spTgt spid="9">
                                            <p:txEl>
                                              <p:pRg st="9" end="9"/>
                                            </p:txEl>
                                          </p:spTgt>
                                        </p:tgtEl>
                                        <p:attrNameLst>
                                          <p:attrName>style.visibility</p:attrName>
                                        </p:attrNameLst>
                                      </p:cBhvr>
                                      <p:to>
                                        <p:strVal val="visible"/>
                                      </p:to>
                                    </p:set>
                                    <p:anim calcmode="lin" valueType="num">
                                      <p:cBhvr additive="base">
                                        <p:cTn id="37" dur="500" fill="hold"/>
                                        <p:tgtEl>
                                          <p:spTgt spid="9">
                                            <p:txEl>
                                              <p:pRg st="9" end="9"/>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9">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3"/>
          <a:stretch>
            <a:fillRect/>
          </a:stretch>
        </a:blipFill>
        <a:effectLst/>
      </p:bgPr>
    </p:bg>
    <p:spTree>
      <p:nvGrpSpPr>
        <p:cNvPr id="1" name=""/>
        <p:cNvGrpSpPr/>
        <p:nvPr/>
      </p:nvGrpSpPr>
      <p:grpSpPr>
        <a:xfrm>
          <a:off x="0" y="0"/>
          <a:ext cx="0" cy="0"/>
        </a:xfrm>
      </p:grpSpPr>
      <p:sp>
        <p:nvSpPr>
          <p:cNvPr id="30" name="任意多边形 29"/>
          <p:cNvSpPr/>
          <p:nvPr/>
        </p:nvSpPr>
        <p:spPr>
          <a:xfrm>
            <a:off x="0" y="768350"/>
            <a:ext cx="3035935" cy="133350"/>
          </a:xfrm>
          <a:custGeom>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TextBox 28"/>
          <p:cNvSpPr txBox="1"/>
          <p:nvPr/>
        </p:nvSpPr>
        <p:spPr>
          <a:xfrm>
            <a:off x="780415" y="123190"/>
            <a:ext cx="2519680" cy="645160"/>
          </a:xfrm>
          <a:prstGeom prst="rect">
            <a:avLst/>
          </a:prstGeom>
          <a:noFill/>
        </p:spPr>
        <p:txBody>
          <a:bodyPr wrap="square" rtlCol="0">
            <a:spAutoFit/>
          </a:bodyPr>
          <a:lstStyle/>
          <a:p>
            <a:r>
              <a:rPr lang="zh-CN" altLang="en-US" sz="3600">
                <a:latin typeface="方正粗黑宋简体" panose="02000000000000000000" charset="-122"/>
                <a:ea typeface="方正粗黑宋简体" panose="02000000000000000000" charset="-122"/>
              </a:rPr>
              <a:t>专题演练</a:t>
            </a:r>
            <a:endParaRPr lang="zh-CN" altLang="en-US" sz="3600">
              <a:latin typeface="方正粗黑宋简体" panose="02000000000000000000" charset="-122"/>
              <a:ea typeface="方正粗黑宋简体" panose="02000000000000000000" charset="-122"/>
            </a:endParaRPr>
          </a:p>
        </p:txBody>
      </p:sp>
      <p:sp>
        <p:nvSpPr>
          <p:cNvPr id="9" name="TextBox 8"/>
          <p:cNvSpPr txBox="1"/>
          <p:nvPr/>
        </p:nvSpPr>
        <p:spPr>
          <a:xfrm>
            <a:off x="489585" y="901700"/>
            <a:ext cx="11485245" cy="5268595"/>
          </a:xfrm>
          <a:prstGeom prst="rect">
            <a:avLst/>
          </a:prstGeom>
          <a:noFill/>
        </p:spPr>
        <p:txBody>
          <a:bodyPr wrap="square" rtlCol="0">
            <a:spAutoFit/>
          </a:bodyPr>
          <a:lstStyle/>
          <a:p>
            <a:pPr indent="457200" algn="just" fontAlgn="auto">
              <a:lnSpc>
                <a:spcPct val="170000"/>
              </a:lnSpc>
              <a:buClrTx/>
              <a:buSzTx/>
              <a:buFontTx/>
            </a:pPr>
            <a:r>
              <a:rPr smtClean="0">
                <a:latin typeface="方正粗黑宋简体" panose="02000000000000000000" charset="-122"/>
                <a:ea typeface="方正粗黑宋简体" panose="02000000000000000000" charset="-122"/>
              </a:rPr>
              <a:t>[时事分析]老师搜集并展示了以下材料,要求同学们进行探究分析。</a:t>
            </a:r>
            <a:endParaRPr smtClean="0">
              <a:latin typeface="方正粗黑宋简体" panose="02000000000000000000" charset="-122"/>
              <a:ea typeface="方正粗黑宋简体" panose="02000000000000000000" charset="-122"/>
            </a:endParaRPr>
          </a:p>
          <a:p>
            <a:pPr indent="457200" algn="just" fontAlgn="auto">
              <a:lnSpc>
                <a:spcPct val="170000"/>
              </a:lnSpc>
              <a:buClrTx/>
              <a:buSzTx/>
              <a:buFontTx/>
            </a:pPr>
            <a:r>
              <a:rPr smtClean="0">
                <a:latin typeface="方正粗黑宋简体" panose="02000000000000000000" charset="-122"/>
                <a:ea typeface="方正粗黑宋简体" panose="02000000000000000000" charset="-122"/>
              </a:rPr>
              <a:t>◆现状:2019年，我国214个大、中城市生活垃圾产生量为18850. 5万吨。随着我国城镇化进程的加快以及人民生活水平的提高，城镇生活垃圾还在以每年5%一8%左右的速度递增。垃圾围城正在给中国的城市敲响警钟。</a:t>
            </a:r>
            <a:endParaRPr smtClean="0">
              <a:latin typeface="方正粗黑宋简体" panose="02000000000000000000" charset="-122"/>
              <a:ea typeface="方正粗黑宋简体" panose="02000000000000000000" charset="-122"/>
            </a:endParaRPr>
          </a:p>
          <a:p>
            <a:pPr indent="457200" algn="just" fontAlgn="auto">
              <a:lnSpc>
                <a:spcPct val="170000"/>
              </a:lnSpc>
              <a:buClrTx/>
              <a:buSzTx/>
              <a:buFontTx/>
            </a:pPr>
            <a:r>
              <a:rPr smtClean="0">
                <a:latin typeface="方正粗黑宋简体" panose="02000000000000000000" charset="-122"/>
                <a:ea typeface="方正粗黑宋简体" panose="02000000000000000000" charset="-122"/>
              </a:rPr>
              <a:t>◆政策:住房和城乡建设部等9部门在46个重点城市先行先试的基础上，印发《关于在全国地级及以上城市全面开展生活垃圾分类工作的通知》,决定自2019年起在全国地级及以上城市全面启动生活垃圾分类工作。</a:t>
            </a:r>
            <a:endParaRPr smtClean="0">
              <a:latin typeface="方正粗黑宋简体" panose="02000000000000000000" charset="-122"/>
              <a:ea typeface="方正粗黑宋简体" panose="02000000000000000000" charset="-122"/>
            </a:endParaRPr>
          </a:p>
          <a:p>
            <a:pPr indent="457200" algn="just" fontAlgn="auto">
              <a:lnSpc>
                <a:spcPct val="170000"/>
              </a:lnSpc>
              <a:buClrTx/>
              <a:buSzTx/>
              <a:buFontTx/>
            </a:pPr>
            <a:r>
              <a:rPr smtClean="0">
                <a:latin typeface="方正粗黑宋简体" panose="02000000000000000000" charset="-122"/>
                <a:ea typeface="方正粗黑宋简体" panose="02000000000000000000" charset="-122"/>
              </a:rPr>
              <a:t>(2)运用所学知识，谈谈实施生活垃圾分类的意义。</a:t>
            </a:r>
            <a:endParaRPr smtClean="0">
              <a:latin typeface="方正粗黑宋简体" panose="02000000000000000000" charset="-122"/>
              <a:ea typeface="方正粗黑宋简体" panose="02000000000000000000" charset="-122"/>
            </a:endParaRPr>
          </a:p>
          <a:p>
            <a:pPr indent="457200" algn="just" fontAlgn="auto">
              <a:lnSpc>
                <a:spcPct val="170000"/>
              </a:lnSpc>
              <a:buClrTx/>
              <a:buSzTx/>
              <a:buFontTx/>
            </a:pPr>
            <a:r>
              <a:rPr smtClean="0">
                <a:latin typeface="方正粗黑宋简体" panose="02000000000000000000" charset="-122"/>
                <a:ea typeface="方正粗黑宋简体" panose="02000000000000000000" charset="-122"/>
              </a:rPr>
              <a:t>[环保倡议]班委会向全校发起“节能减排，从我做起”的倡议。</a:t>
            </a:r>
            <a:endParaRPr smtClean="0">
              <a:latin typeface="方正粗黑宋简体" panose="02000000000000000000" charset="-122"/>
              <a:ea typeface="方正粗黑宋简体" panose="02000000000000000000" charset="-122"/>
            </a:endParaRPr>
          </a:p>
          <a:p>
            <a:pPr indent="457200" algn="just" fontAlgn="auto">
              <a:lnSpc>
                <a:spcPct val="170000"/>
              </a:lnSpc>
              <a:buClrTx/>
              <a:buSzTx/>
              <a:buFontTx/>
            </a:pPr>
            <a:r>
              <a:rPr smtClean="0">
                <a:latin typeface="方正粗黑宋简体" panose="02000000000000000000" charset="-122"/>
                <a:ea typeface="方正粗黑宋简体" panose="02000000000000000000" charset="-122"/>
              </a:rPr>
              <a:t>(3)请你列举日常生活中你的两种具体做法。</a:t>
            </a:r>
            <a:endParaRPr smtClean="0">
              <a:latin typeface="方正粗黑宋简体" panose="02000000000000000000" charset="-122"/>
              <a:ea typeface="方正粗黑宋简体" panose="02000000000000000000" charset="-122"/>
            </a:endParaRPr>
          </a:p>
          <a:p>
            <a:pPr indent="457200" algn="just" fontAlgn="auto">
              <a:lnSpc>
                <a:spcPct val="170000"/>
              </a:lnSpc>
              <a:buClrTx/>
              <a:buSzTx/>
              <a:buFontTx/>
            </a:pPr>
            <a:r>
              <a:rPr lang="zh-CN" altLang="en-US" b="1" smtClean="0">
                <a:solidFill>
                  <a:srgbClr val="FF0000"/>
                </a:solidFill>
                <a:latin typeface="方正粗黑宋简体" panose="02000000000000000000" charset="-122"/>
                <a:ea typeface="方正粗黑宋简体" panose="02000000000000000000" charset="-122"/>
                <a:sym typeface="+mn-ea"/>
              </a:rPr>
              <a:t>【答案】</a:t>
            </a:r>
            <a:r>
              <a:rPr smtClean="0">
                <a:solidFill>
                  <a:srgbClr val="FF0000"/>
                </a:solidFill>
                <a:latin typeface="方正粗黑宋简体" panose="02000000000000000000" charset="-122"/>
                <a:ea typeface="方正粗黑宋简体" panose="02000000000000000000" charset="-122"/>
              </a:rPr>
              <a:t>(1)② ①⑤⑥③④</a:t>
            </a:r>
            <a:endParaRPr smtClean="0">
              <a:solidFill>
                <a:srgbClr val="FF0000"/>
              </a:solidFill>
              <a:latin typeface="方正粗黑宋简体" panose="02000000000000000000" charset="-122"/>
              <a:ea typeface="方正粗黑宋简体" panose="02000000000000000000" charset="-122"/>
            </a:endParaRPr>
          </a:p>
          <a:p>
            <a:pPr indent="457200" algn="just" fontAlgn="auto">
              <a:lnSpc>
                <a:spcPct val="170000"/>
              </a:lnSpc>
              <a:buClrTx/>
              <a:buSzTx/>
              <a:buFontTx/>
            </a:pPr>
            <a:r>
              <a:rPr smtClean="0">
                <a:solidFill>
                  <a:srgbClr val="FF0000"/>
                </a:solidFill>
                <a:latin typeface="方正粗黑宋简体" panose="02000000000000000000" charset="-122"/>
                <a:ea typeface="方正粗黑宋简体" panose="02000000000000000000" charset="-122"/>
              </a:rPr>
              <a:t>(2)①落实保护环境基本国策。②城市居民生活环境质量持续改善。③践行人与自然和谐共生的理念。</a:t>
            </a:r>
            <a:endParaRPr smtClean="0">
              <a:solidFill>
                <a:srgbClr val="FF0000"/>
              </a:solidFill>
              <a:latin typeface="方正粗黑宋简体" panose="02000000000000000000" charset="-122"/>
              <a:ea typeface="方正粗黑宋简体" panose="02000000000000000000" charset="-122"/>
            </a:endParaRPr>
          </a:p>
          <a:p>
            <a:pPr indent="457200" algn="just" fontAlgn="auto">
              <a:lnSpc>
                <a:spcPct val="170000"/>
              </a:lnSpc>
              <a:buClrTx/>
              <a:buSzTx/>
              <a:buFontTx/>
            </a:pPr>
            <a:r>
              <a:rPr smtClean="0">
                <a:solidFill>
                  <a:srgbClr val="FF0000"/>
                </a:solidFill>
                <a:latin typeface="方正粗黑宋简体" panose="02000000000000000000" charset="-122"/>
                <a:ea typeface="方正粗黑宋简体" panose="02000000000000000000" charset="-122"/>
              </a:rPr>
              <a:t>(3)示例:将关闭电器的插头拔掉;使用节能灯;不用- -次性餐具;夏天开空调温度设定不低于26度</a:t>
            </a:r>
            <a:r>
              <a:rPr lang="zh-CN" smtClean="0">
                <a:solidFill>
                  <a:srgbClr val="FF0000"/>
                </a:solidFill>
                <a:latin typeface="方正粗黑宋简体" panose="02000000000000000000" charset="-122"/>
                <a:ea typeface="方正粗黑宋简体" panose="02000000000000000000" charset="-122"/>
              </a:rPr>
              <a:t>。</a:t>
            </a:r>
            <a:endParaRPr lang="zh-CN" smtClean="0">
              <a:solidFill>
                <a:srgbClr val="FF0000"/>
              </a:solidFill>
              <a:latin typeface="方正粗黑宋简体" panose="02000000000000000000" charset="-122"/>
              <a:ea typeface="方正粗黑宋简体" panose="02000000000000000000" charset="-122"/>
            </a:endParaRPr>
          </a:p>
        </p:txBody>
      </p:sp>
    </p:spTree>
  </p:cSld>
  <p:clrMapOvr>
    <a:masterClrMapping/>
  </p:clrMapOvr>
  <p:transition spd="slow">
    <p:push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 calcmode="lin" valueType="num">
                                      <p:cBhvr additive="base">
                                        <p:cTn id="13"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 calcmode="lin" valueType="num">
                                      <p:cBhvr additive="base">
                                        <p:cTn id="19"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nodeType="clickEffect">
                                  <p:stCondLst>
                                    <p:cond delay="0"/>
                                  </p:stCondLst>
                                  <p:childTnLst>
                                    <p:set>
                                      <p:cBhvr>
                                        <p:cTn id="24" dur="1" fill="hold">
                                          <p:stCondLst>
                                            <p:cond delay="0"/>
                                          </p:stCondLst>
                                        </p:cTn>
                                        <p:tgtEl>
                                          <p:spTgt spid="9">
                                            <p:txEl>
                                              <p:pRg st="3" end="3"/>
                                            </p:txEl>
                                          </p:spTgt>
                                        </p:tgtEl>
                                        <p:attrNameLst>
                                          <p:attrName>style.visibility</p:attrName>
                                        </p:attrNameLst>
                                      </p:cBhvr>
                                      <p:to>
                                        <p:strVal val="visible"/>
                                      </p:to>
                                    </p:set>
                                    <p:anim calcmode="lin" valueType="num">
                                      <p:cBhvr additive="base">
                                        <p:cTn id="25"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nodeType="clickEffect">
                                  <p:stCondLst>
                                    <p:cond delay="0"/>
                                  </p:stCondLst>
                                  <p:childTnLst>
                                    <p:set>
                                      <p:cBhvr>
                                        <p:cTn id="30" dur="1" fill="hold">
                                          <p:stCondLst>
                                            <p:cond delay="0"/>
                                          </p:stCondLst>
                                        </p:cTn>
                                        <p:tgtEl>
                                          <p:spTgt spid="9">
                                            <p:txEl>
                                              <p:pRg st="4" end="4"/>
                                            </p:txEl>
                                          </p:spTgt>
                                        </p:tgtEl>
                                        <p:attrNameLst>
                                          <p:attrName>style.visibility</p:attrName>
                                        </p:attrNameLst>
                                      </p:cBhvr>
                                      <p:to>
                                        <p:strVal val="visible"/>
                                      </p:to>
                                    </p:set>
                                    <p:anim calcmode="lin" valueType="num">
                                      <p:cBhvr additive="base">
                                        <p:cTn id="31" dur="5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nodeType="clickEffect">
                                  <p:stCondLst>
                                    <p:cond delay="0"/>
                                  </p:stCondLst>
                                  <p:childTnLst>
                                    <p:set>
                                      <p:cBhvr>
                                        <p:cTn id="36" dur="1" fill="hold">
                                          <p:stCondLst>
                                            <p:cond delay="0"/>
                                          </p:stCondLst>
                                        </p:cTn>
                                        <p:tgtEl>
                                          <p:spTgt spid="9">
                                            <p:txEl>
                                              <p:pRg st="5" end="5"/>
                                            </p:txEl>
                                          </p:spTgt>
                                        </p:tgtEl>
                                        <p:attrNameLst>
                                          <p:attrName>style.visibility</p:attrName>
                                        </p:attrNameLst>
                                      </p:cBhvr>
                                      <p:to>
                                        <p:strVal val="visible"/>
                                      </p:to>
                                    </p:set>
                                    <p:anim calcmode="lin" valueType="num">
                                      <p:cBhvr additive="base">
                                        <p:cTn id="37" dur="500" fill="hold"/>
                                        <p:tgtEl>
                                          <p:spTgt spid="9">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9">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2" presetClass="entr" presetSubtype="4" fill="hold" nodeType="clickEffect">
                                  <p:stCondLst>
                                    <p:cond delay="0"/>
                                  </p:stCondLst>
                                  <p:childTnLst>
                                    <p:set>
                                      <p:cBhvr>
                                        <p:cTn id="42" dur="1" fill="hold">
                                          <p:stCondLst>
                                            <p:cond delay="0"/>
                                          </p:stCondLst>
                                        </p:cTn>
                                        <p:tgtEl>
                                          <p:spTgt spid="9">
                                            <p:txEl>
                                              <p:pRg st="6" end="6"/>
                                            </p:txEl>
                                          </p:spTgt>
                                        </p:tgtEl>
                                        <p:attrNameLst>
                                          <p:attrName>style.visibility</p:attrName>
                                        </p:attrNameLst>
                                      </p:cBhvr>
                                      <p:to>
                                        <p:strVal val="visible"/>
                                      </p:to>
                                    </p:set>
                                    <p:anim calcmode="lin" valueType="num">
                                      <p:cBhvr additive="base">
                                        <p:cTn id="43" dur="500" fill="hold"/>
                                        <p:tgtEl>
                                          <p:spTgt spid="9">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9">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afterGroup">
                            <p:stCondLst>
                              <p:cond delay="0"/>
                            </p:stCondLst>
                            <p:childTnLst>
                              <p:par>
                                <p:cTn id="47" presetID="2" presetClass="entr" presetSubtype="4" fill="hold" nodeType="clickEffect">
                                  <p:stCondLst>
                                    <p:cond delay="0"/>
                                  </p:stCondLst>
                                  <p:childTnLst>
                                    <p:set>
                                      <p:cBhvr>
                                        <p:cTn id="48" dur="1" fill="hold">
                                          <p:stCondLst>
                                            <p:cond delay="0"/>
                                          </p:stCondLst>
                                        </p:cTn>
                                        <p:tgtEl>
                                          <p:spTgt spid="9">
                                            <p:txEl>
                                              <p:pRg st="7" end="7"/>
                                            </p:txEl>
                                          </p:spTgt>
                                        </p:tgtEl>
                                        <p:attrNameLst>
                                          <p:attrName>style.visibility</p:attrName>
                                        </p:attrNameLst>
                                      </p:cBhvr>
                                      <p:to>
                                        <p:strVal val="visible"/>
                                      </p:to>
                                    </p:set>
                                    <p:anim calcmode="lin" valueType="num">
                                      <p:cBhvr additive="base">
                                        <p:cTn id="49" dur="500" fill="hold"/>
                                        <p:tgtEl>
                                          <p:spTgt spid="9">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9">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afterGroup">
                            <p:stCondLst>
                              <p:cond delay="0"/>
                            </p:stCondLst>
                            <p:childTnLst>
                              <p:par>
                                <p:cTn id="53" presetID="2" presetClass="entr" presetSubtype="4" fill="hold" nodeType="clickEffect">
                                  <p:stCondLst>
                                    <p:cond delay="0"/>
                                  </p:stCondLst>
                                  <p:childTnLst>
                                    <p:set>
                                      <p:cBhvr>
                                        <p:cTn id="54" dur="1" fill="hold">
                                          <p:stCondLst>
                                            <p:cond delay="0"/>
                                          </p:stCondLst>
                                        </p:cTn>
                                        <p:tgtEl>
                                          <p:spTgt spid="9">
                                            <p:txEl>
                                              <p:pRg st="8" end="8"/>
                                            </p:txEl>
                                          </p:spTgt>
                                        </p:tgtEl>
                                        <p:attrNameLst>
                                          <p:attrName>style.visibility</p:attrName>
                                        </p:attrNameLst>
                                      </p:cBhvr>
                                      <p:to>
                                        <p:strVal val="visible"/>
                                      </p:to>
                                    </p:set>
                                    <p:anim calcmode="lin" valueType="num">
                                      <p:cBhvr additive="base">
                                        <p:cTn id="55" dur="500" fill="hold"/>
                                        <p:tgtEl>
                                          <p:spTgt spid="9">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9">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3"/>
          <a:stretch>
            <a:fillRect/>
          </a:stretch>
        </a:blipFill>
        <a:effectLst/>
      </p:bgPr>
    </p:bg>
    <p:spTree>
      <p:nvGrpSpPr>
        <p:cNvPr id="1" name=""/>
        <p:cNvGrpSpPr/>
        <p:nvPr/>
      </p:nvGrpSpPr>
      <p:grpSpPr>
        <a:xfrm>
          <a:off x="0" y="0"/>
          <a:ext cx="0" cy="0"/>
        </a:xfrm>
      </p:grpSpPr>
      <p:sp>
        <p:nvSpPr>
          <p:cNvPr id="30" name="任意多边形 29"/>
          <p:cNvSpPr/>
          <p:nvPr/>
        </p:nvSpPr>
        <p:spPr>
          <a:xfrm>
            <a:off x="0" y="768350"/>
            <a:ext cx="3035935" cy="133350"/>
          </a:xfrm>
          <a:custGeom>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TextBox 28"/>
          <p:cNvSpPr txBox="1"/>
          <p:nvPr/>
        </p:nvSpPr>
        <p:spPr>
          <a:xfrm>
            <a:off x="780415" y="123190"/>
            <a:ext cx="2519680" cy="645160"/>
          </a:xfrm>
          <a:prstGeom prst="rect">
            <a:avLst/>
          </a:prstGeom>
          <a:noFill/>
        </p:spPr>
        <p:txBody>
          <a:bodyPr wrap="square" rtlCol="0">
            <a:spAutoFit/>
          </a:bodyPr>
          <a:lstStyle/>
          <a:p>
            <a:r>
              <a:rPr lang="zh-CN" altLang="en-US" sz="3600">
                <a:latin typeface="方正粗黑宋简体" panose="02000000000000000000" charset="-122"/>
                <a:ea typeface="方正粗黑宋简体" panose="02000000000000000000" charset="-122"/>
              </a:rPr>
              <a:t>专题演练</a:t>
            </a:r>
            <a:endParaRPr lang="zh-CN" altLang="en-US" sz="3600">
              <a:latin typeface="方正粗黑宋简体" panose="02000000000000000000" charset="-122"/>
              <a:ea typeface="方正粗黑宋简体" panose="02000000000000000000" charset="-122"/>
            </a:endParaRPr>
          </a:p>
        </p:txBody>
      </p:sp>
      <p:sp>
        <p:nvSpPr>
          <p:cNvPr id="9" name="TextBox 8"/>
          <p:cNvSpPr txBox="1"/>
          <p:nvPr/>
        </p:nvSpPr>
        <p:spPr>
          <a:xfrm>
            <a:off x="489585" y="901700"/>
            <a:ext cx="11485245" cy="5739130"/>
          </a:xfrm>
          <a:prstGeom prst="rect">
            <a:avLst/>
          </a:prstGeom>
          <a:noFill/>
        </p:spPr>
        <p:txBody>
          <a:bodyPr wrap="square" rtlCol="0">
            <a:spAutoFit/>
          </a:bodyPr>
          <a:lstStyle/>
          <a:p>
            <a:pPr indent="457200" algn="just" fontAlgn="auto">
              <a:lnSpc>
                <a:spcPct val="170000"/>
              </a:lnSpc>
            </a:pPr>
            <a:r>
              <a:rPr lang="en-US" smtClean="0">
                <a:latin typeface="方正粗黑宋简体" panose="02000000000000000000" charset="-122"/>
                <a:ea typeface="方正粗黑宋简体" panose="02000000000000000000" charset="-122"/>
              </a:rPr>
              <a:t>12</a:t>
            </a:r>
            <a:r>
              <a:rPr smtClean="0">
                <a:latin typeface="方正粗黑宋简体" panose="02000000000000000000" charset="-122"/>
                <a:ea typeface="方正粗黑宋简体" panose="02000000000000000000" charset="-122"/>
              </a:rPr>
              <a:t>. 材料一:2020年4月3日，习近平总书记在参加首都义务植树活动时强调，中华民族生生不息，生态环境要有保证。要加强生态保护和修复，扩大城乡绿色空间。</a:t>
            </a:r>
            <a:endParaRPr smtClean="0">
              <a:latin typeface="方正粗黑宋简体" panose="02000000000000000000" charset="-122"/>
              <a:ea typeface="方正粗黑宋简体" panose="02000000000000000000" charset="-122"/>
            </a:endParaRPr>
          </a:p>
          <a:p>
            <a:pPr indent="457200" algn="just" fontAlgn="auto">
              <a:lnSpc>
                <a:spcPct val="170000"/>
              </a:lnSpc>
            </a:pPr>
            <a:r>
              <a:rPr smtClean="0">
                <a:latin typeface="方正粗黑宋简体" panose="02000000000000000000" charset="-122"/>
                <a:ea typeface="方正粗黑宋简体" panose="02000000000000000000" charset="-122"/>
              </a:rPr>
              <a:t>材料二:2020年4月27日召开的中央全面深化改革委员会第十三次会议强调，推进生态保护和修复工作，着力提高生态系统自我修复能力,增强生态系统稳定性，促进自然生态系统质量的整体改善和生态产品供给能力的全面增强。</a:t>
            </a:r>
            <a:endParaRPr smtClean="0">
              <a:latin typeface="方正粗黑宋简体" panose="02000000000000000000" charset="-122"/>
              <a:ea typeface="方正粗黑宋简体" panose="02000000000000000000" charset="-122"/>
            </a:endParaRPr>
          </a:p>
          <a:p>
            <a:pPr indent="457200" algn="just" fontAlgn="auto">
              <a:lnSpc>
                <a:spcPct val="170000"/>
              </a:lnSpc>
            </a:pPr>
            <a:r>
              <a:rPr smtClean="0">
                <a:latin typeface="方正粗黑宋简体" panose="02000000000000000000" charset="-122"/>
                <a:ea typeface="方正粗黑宋简体" panose="02000000000000000000" charset="-122"/>
              </a:rPr>
              <a:t>(1)党和政府为什么要多次强调“生态保护和修复”工作?</a:t>
            </a:r>
            <a:endParaRPr smtClean="0">
              <a:latin typeface="方正粗黑宋简体" panose="02000000000000000000" charset="-122"/>
              <a:ea typeface="方正粗黑宋简体" panose="02000000000000000000" charset="-122"/>
            </a:endParaRPr>
          </a:p>
          <a:p>
            <a:pPr indent="457200" algn="just" fontAlgn="auto">
              <a:lnSpc>
                <a:spcPct val="170000"/>
              </a:lnSpc>
            </a:pPr>
            <a:r>
              <a:rPr smtClean="0">
                <a:latin typeface="方正粗黑宋简体" panose="02000000000000000000" charset="-122"/>
                <a:ea typeface="方正粗黑宋简体" panose="02000000000000000000" charset="-122"/>
              </a:rPr>
              <a:t>(2)为了让生态环境有保证，我们青少年应怎样做?</a:t>
            </a:r>
            <a:endParaRPr smtClean="0">
              <a:latin typeface="方正粗黑宋简体" panose="02000000000000000000" charset="-122"/>
              <a:ea typeface="方正粗黑宋简体" panose="02000000000000000000" charset="-122"/>
            </a:endParaRPr>
          </a:p>
          <a:p>
            <a:pPr indent="457200" algn="just" fontAlgn="auto">
              <a:lnSpc>
                <a:spcPct val="170000"/>
              </a:lnSpc>
            </a:pPr>
            <a:r>
              <a:rPr lang="zh-CN" altLang="en-US" b="1" smtClean="0">
                <a:solidFill>
                  <a:srgbClr val="FF0000"/>
                </a:solidFill>
                <a:latin typeface="方正粗黑宋简体" panose="02000000000000000000" charset="-122"/>
                <a:ea typeface="方正粗黑宋简体" panose="02000000000000000000" charset="-122"/>
                <a:sym typeface="+mn-ea"/>
              </a:rPr>
              <a:t>【答案】</a:t>
            </a:r>
            <a:r>
              <a:rPr smtClean="0">
                <a:solidFill>
                  <a:srgbClr val="FF0000"/>
                </a:solidFill>
                <a:latin typeface="方正粗黑宋简体" panose="02000000000000000000" charset="-122"/>
                <a:ea typeface="方正粗黑宋简体" panose="02000000000000000000" charset="-122"/>
              </a:rPr>
              <a:t>(1)①当前我国生态环境形势不容乐观,各类环境污染问题高发。②环境恶化加剧自然灾害的发生，严重破坏生态平衡，威胁着人民的生命安全和身体健康，制约经济社会可持续发展。③人与自然相互依存，人类有责任避免自然受到不必要的伤害，同时要为开发和利用自然做出必要的补偿和修复。</a:t>
            </a:r>
            <a:endParaRPr smtClean="0">
              <a:solidFill>
                <a:srgbClr val="FF0000"/>
              </a:solidFill>
              <a:latin typeface="方正粗黑宋简体" panose="02000000000000000000" charset="-122"/>
              <a:ea typeface="方正粗黑宋简体" panose="02000000000000000000" charset="-122"/>
            </a:endParaRPr>
          </a:p>
          <a:p>
            <a:pPr indent="457200" algn="just" fontAlgn="auto">
              <a:lnSpc>
                <a:spcPct val="170000"/>
              </a:lnSpc>
            </a:pPr>
            <a:r>
              <a:rPr smtClean="0">
                <a:solidFill>
                  <a:srgbClr val="FF0000"/>
                </a:solidFill>
                <a:latin typeface="方正粗黑宋简体" panose="02000000000000000000" charset="-122"/>
                <a:ea typeface="方正粗黑宋简体" panose="02000000000000000000" charset="-122"/>
              </a:rPr>
              <a:t>(2)树立绿色、低碳生活理念，坚持垃圾分类，拒绝购买过度包装产品，少用或不用一一次性产品，选购和使用可再生材料制品;为保护生态环境积极建言献策，发现破坏环境的行为及时制止或举报;等等。</a:t>
            </a:r>
            <a:endParaRPr smtClean="0">
              <a:solidFill>
                <a:srgbClr val="FF0000"/>
              </a:solidFill>
              <a:latin typeface="方正粗黑宋简体" panose="02000000000000000000" charset="-122"/>
              <a:ea typeface="方正粗黑宋简体" panose="02000000000000000000" charset="-122"/>
            </a:endParaRPr>
          </a:p>
        </p:txBody>
      </p:sp>
    </p:spTree>
  </p:cSld>
  <p:clrMapOvr>
    <a:masterClrMapping/>
  </p:clrMapOvr>
  <p:transition spd="slow">
    <p:push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 calcmode="lin" valueType="num">
                                      <p:cBhvr additive="base">
                                        <p:cTn id="13"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 calcmode="lin" valueType="num">
                                      <p:cBhvr additive="base">
                                        <p:cTn id="19"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nodeType="clickEffect">
                                  <p:stCondLst>
                                    <p:cond delay="0"/>
                                  </p:stCondLst>
                                  <p:childTnLst>
                                    <p:set>
                                      <p:cBhvr>
                                        <p:cTn id="24" dur="1" fill="hold">
                                          <p:stCondLst>
                                            <p:cond delay="0"/>
                                          </p:stCondLst>
                                        </p:cTn>
                                        <p:tgtEl>
                                          <p:spTgt spid="9">
                                            <p:txEl>
                                              <p:pRg st="3" end="3"/>
                                            </p:txEl>
                                          </p:spTgt>
                                        </p:tgtEl>
                                        <p:attrNameLst>
                                          <p:attrName>style.visibility</p:attrName>
                                        </p:attrNameLst>
                                      </p:cBhvr>
                                      <p:to>
                                        <p:strVal val="visible"/>
                                      </p:to>
                                    </p:set>
                                    <p:anim calcmode="lin" valueType="num">
                                      <p:cBhvr additive="base">
                                        <p:cTn id="25"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nodeType="clickEffect">
                                  <p:stCondLst>
                                    <p:cond delay="0"/>
                                  </p:stCondLst>
                                  <p:childTnLst>
                                    <p:set>
                                      <p:cBhvr>
                                        <p:cTn id="30" dur="1" fill="hold">
                                          <p:stCondLst>
                                            <p:cond delay="0"/>
                                          </p:stCondLst>
                                        </p:cTn>
                                        <p:tgtEl>
                                          <p:spTgt spid="9">
                                            <p:txEl>
                                              <p:pRg st="4" end="4"/>
                                            </p:txEl>
                                          </p:spTgt>
                                        </p:tgtEl>
                                        <p:attrNameLst>
                                          <p:attrName>style.visibility</p:attrName>
                                        </p:attrNameLst>
                                      </p:cBhvr>
                                      <p:to>
                                        <p:strVal val="visible"/>
                                      </p:to>
                                    </p:set>
                                    <p:anim calcmode="lin" valueType="num">
                                      <p:cBhvr additive="base">
                                        <p:cTn id="31" dur="5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nodeType="clickEffect">
                                  <p:stCondLst>
                                    <p:cond delay="0"/>
                                  </p:stCondLst>
                                  <p:childTnLst>
                                    <p:set>
                                      <p:cBhvr>
                                        <p:cTn id="36" dur="1" fill="hold">
                                          <p:stCondLst>
                                            <p:cond delay="0"/>
                                          </p:stCondLst>
                                        </p:cTn>
                                        <p:tgtEl>
                                          <p:spTgt spid="9">
                                            <p:txEl>
                                              <p:pRg st="5" end="5"/>
                                            </p:txEl>
                                          </p:spTgt>
                                        </p:tgtEl>
                                        <p:attrNameLst>
                                          <p:attrName>style.visibility</p:attrName>
                                        </p:attrNameLst>
                                      </p:cBhvr>
                                      <p:to>
                                        <p:strVal val="visible"/>
                                      </p:to>
                                    </p:set>
                                    <p:anim calcmode="lin" valueType="num">
                                      <p:cBhvr additive="base">
                                        <p:cTn id="37" dur="500" fill="hold"/>
                                        <p:tgtEl>
                                          <p:spTgt spid="9">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9">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3"/>
          <a:stretch>
            <a:fillRect/>
          </a:stretch>
        </a:blipFill>
        <a:effectLst/>
      </p:bgPr>
    </p:bg>
    <p:spTree>
      <p:nvGrpSpPr>
        <p:cNvPr id="1" name=""/>
        <p:cNvGrpSpPr/>
        <p:nvPr/>
      </p:nvGrpSpPr>
      <p:grpSpPr>
        <a:xfrm>
          <a:off x="0" y="0"/>
          <a:ext cx="0" cy="0"/>
        </a:xfrm>
      </p:grpSpPr>
      <p:sp>
        <p:nvSpPr>
          <p:cNvPr id="30" name="任意多边形 29"/>
          <p:cNvSpPr/>
          <p:nvPr/>
        </p:nvSpPr>
        <p:spPr>
          <a:xfrm>
            <a:off x="0" y="768350"/>
            <a:ext cx="3035935" cy="133350"/>
          </a:xfrm>
          <a:custGeom>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TextBox 28"/>
          <p:cNvSpPr txBox="1"/>
          <p:nvPr/>
        </p:nvSpPr>
        <p:spPr>
          <a:xfrm>
            <a:off x="780415" y="123190"/>
            <a:ext cx="2519680" cy="645160"/>
          </a:xfrm>
          <a:prstGeom prst="rect">
            <a:avLst/>
          </a:prstGeom>
          <a:noFill/>
        </p:spPr>
        <p:txBody>
          <a:bodyPr wrap="square" rtlCol="0">
            <a:spAutoFit/>
          </a:bodyPr>
          <a:lstStyle/>
          <a:p>
            <a:r>
              <a:rPr lang="zh-CN" altLang="en-US" sz="3600">
                <a:latin typeface="方正粗黑宋简体" panose="02000000000000000000" charset="-122"/>
                <a:ea typeface="方正粗黑宋简体" panose="02000000000000000000" charset="-122"/>
              </a:rPr>
              <a:t>专题演练</a:t>
            </a:r>
            <a:endParaRPr lang="zh-CN" altLang="en-US" sz="3600">
              <a:latin typeface="方正粗黑宋简体" panose="02000000000000000000" charset="-122"/>
              <a:ea typeface="方正粗黑宋简体" panose="02000000000000000000" charset="-122"/>
            </a:endParaRPr>
          </a:p>
        </p:txBody>
      </p:sp>
      <p:sp>
        <p:nvSpPr>
          <p:cNvPr id="9" name="TextBox 8"/>
          <p:cNvSpPr txBox="1"/>
          <p:nvPr/>
        </p:nvSpPr>
        <p:spPr>
          <a:xfrm>
            <a:off x="489585" y="901700"/>
            <a:ext cx="11485245" cy="5573395"/>
          </a:xfrm>
          <a:prstGeom prst="rect">
            <a:avLst/>
          </a:prstGeom>
          <a:noFill/>
        </p:spPr>
        <p:txBody>
          <a:bodyPr wrap="square" rtlCol="0">
            <a:spAutoFit/>
          </a:bodyPr>
          <a:lstStyle/>
          <a:p>
            <a:pPr indent="457200" algn="just" fontAlgn="auto">
              <a:lnSpc>
                <a:spcPct val="220000"/>
              </a:lnSpc>
            </a:pPr>
            <a:r>
              <a:rPr lang="en-US" smtClean="0">
                <a:latin typeface="方正粗黑宋简体" panose="02000000000000000000" charset="-122"/>
                <a:ea typeface="方正粗黑宋简体" panose="02000000000000000000" charset="-122"/>
              </a:rPr>
              <a:t>13</a:t>
            </a:r>
            <a:r>
              <a:rPr smtClean="0">
                <a:latin typeface="方正粗黑宋简体" panose="02000000000000000000" charset="-122"/>
                <a:ea typeface="方正粗黑宋简体" panose="02000000000000000000" charset="-122"/>
              </a:rPr>
              <a:t>. 阅读材料，回答问题。</a:t>
            </a:r>
            <a:endParaRPr smtClean="0">
              <a:latin typeface="方正粗黑宋简体" panose="02000000000000000000" charset="-122"/>
              <a:ea typeface="方正粗黑宋简体" panose="02000000000000000000" charset="-122"/>
            </a:endParaRPr>
          </a:p>
          <a:p>
            <a:pPr indent="457200" algn="just" fontAlgn="auto">
              <a:lnSpc>
                <a:spcPct val="220000"/>
              </a:lnSpc>
            </a:pPr>
            <a:r>
              <a:rPr smtClean="0">
                <a:latin typeface="方正粗黑宋简体" panose="02000000000000000000" charset="-122"/>
                <a:ea typeface="方正粗黑宋简体" panose="02000000000000000000" charset="-122"/>
              </a:rPr>
              <a:t>材料一尽管新冠肺炎的疫情源头并未完全确定，但全球科学界的主流其识是病毒来源于野生动物，现有的一些研究更已将疑似来源具体指向蝙蝠、穿山甲等。大量分析认为会用野生动物以及野生动物交易市场造成的污染加刷了人感染动物体内病毒的风险。</a:t>
            </a:r>
            <a:endParaRPr smtClean="0">
              <a:latin typeface="方正粗黑宋简体" panose="02000000000000000000" charset="-122"/>
              <a:ea typeface="方正粗黑宋简体" panose="02000000000000000000" charset="-122"/>
            </a:endParaRPr>
          </a:p>
          <a:p>
            <a:pPr indent="457200" algn="just" fontAlgn="auto">
              <a:lnSpc>
                <a:spcPct val="220000"/>
              </a:lnSpc>
            </a:pPr>
            <a:r>
              <a:rPr smtClean="0">
                <a:latin typeface="方正粗黑宋简体" panose="02000000000000000000" charset="-122"/>
                <a:ea typeface="方正粗黑宋简体" panose="02000000000000000000" charset="-122"/>
              </a:rPr>
              <a:t>材料二2020年2 月10日，全国人大常委会法工委表示，已经部署启动野生动物保护法的修改工作，招将修改(野生动物保护法》增加列入常委会今年的立法工作计划，并加快《动物防疫法》等法律的修改进程。</a:t>
            </a:r>
            <a:endParaRPr smtClean="0">
              <a:latin typeface="方正粗黑宋简体" panose="02000000000000000000" charset="-122"/>
              <a:ea typeface="方正粗黑宋简体" panose="02000000000000000000" charset="-122"/>
            </a:endParaRPr>
          </a:p>
          <a:p>
            <a:pPr indent="457200" algn="just" fontAlgn="auto">
              <a:lnSpc>
                <a:spcPct val="220000"/>
              </a:lnSpc>
            </a:pPr>
            <a:r>
              <a:rPr smtClean="0">
                <a:latin typeface="方正粗黑宋简体" panose="02000000000000000000" charset="-122"/>
                <a:ea typeface="方正粗黑宋简体" panose="02000000000000000000" charset="-122"/>
              </a:rPr>
              <a:t>(1)全国人大常委会法工委表示拟将修改(野生动物保护法)增加列人常委会今年的立法工作计划，并加快《动物防疫法》等法律的修改进程，说明了什么?</a:t>
            </a:r>
            <a:endParaRPr smtClean="0">
              <a:latin typeface="方正粗黑宋简体" panose="02000000000000000000" charset="-122"/>
              <a:ea typeface="方正粗黑宋简体" panose="02000000000000000000" charset="-122"/>
            </a:endParaRPr>
          </a:p>
          <a:p>
            <a:pPr indent="457200" algn="just" fontAlgn="auto">
              <a:lnSpc>
                <a:spcPct val="220000"/>
              </a:lnSpc>
            </a:pPr>
            <a:r>
              <a:rPr smtClean="0">
                <a:latin typeface="方正粗黑宋简体" panose="02000000000000000000" charset="-122"/>
                <a:ea typeface="方正粗黑宋简体" panose="02000000000000000000" charset="-122"/>
              </a:rPr>
              <a:t>(2)为杜绝此类灾难再次发生，请你出谋划策。(三方面即可)</a:t>
            </a:r>
            <a:endParaRPr smtClean="0">
              <a:latin typeface="方正粗黑宋简体" panose="02000000000000000000" charset="-122"/>
              <a:ea typeface="方正粗黑宋简体" panose="02000000000000000000" charset="-122"/>
            </a:endParaRPr>
          </a:p>
        </p:txBody>
      </p:sp>
    </p:spTree>
  </p:cSld>
  <p:clrMapOvr>
    <a:masterClrMapping/>
  </p:clrMapOvr>
  <p:transition spd="slow">
    <p:push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 calcmode="lin" valueType="num">
                                      <p:cBhvr additive="base">
                                        <p:cTn id="13"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 calcmode="lin" valueType="num">
                                      <p:cBhvr additive="base">
                                        <p:cTn id="19"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nodeType="clickEffect">
                                  <p:stCondLst>
                                    <p:cond delay="0"/>
                                  </p:stCondLst>
                                  <p:childTnLst>
                                    <p:set>
                                      <p:cBhvr>
                                        <p:cTn id="24" dur="1" fill="hold">
                                          <p:stCondLst>
                                            <p:cond delay="0"/>
                                          </p:stCondLst>
                                        </p:cTn>
                                        <p:tgtEl>
                                          <p:spTgt spid="9">
                                            <p:txEl>
                                              <p:pRg st="3" end="3"/>
                                            </p:txEl>
                                          </p:spTgt>
                                        </p:tgtEl>
                                        <p:attrNameLst>
                                          <p:attrName>style.visibility</p:attrName>
                                        </p:attrNameLst>
                                      </p:cBhvr>
                                      <p:to>
                                        <p:strVal val="visible"/>
                                      </p:to>
                                    </p:set>
                                    <p:anim calcmode="lin" valueType="num">
                                      <p:cBhvr additive="base">
                                        <p:cTn id="25"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nodeType="clickEffect">
                                  <p:stCondLst>
                                    <p:cond delay="0"/>
                                  </p:stCondLst>
                                  <p:childTnLst>
                                    <p:set>
                                      <p:cBhvr>
                                        <p:cTn id="30" dur="1" fill="hold">
                                          <p:stCondLst>
                                            <p:cond delay="0"/>
                                          </p:stCondLst>
                                        </p:cTn>
                                        <p:tgtEl>
                                          <p:spTgt spid="9">
                                            <p:txEl>
                                              <p:pRg st="4" end="4"/>
                                            </p:txEl>
                                          </p:spTgt>
                                        </p:tgtEl>
                                        <p:attrNameLst>
                                          <p:attrName>style.visibility</p:attrName>
                                        </p:attrNameLst>
                                      </p:cBhvr>
                                      <p:to>
                                        <p:strVal val="visible"/>
                                      </p:to>
                                    </p:set>
                                    <p:anim calcmode="lin" valueType="num">
                                      <p:cBhvr additive="base">
                                        <p:cTn id="31" dur="5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4"/>
          <a:stretch>
            <a:fillRect/>
          </a:stretch>
        </a:blipFill>
        <a:effectLst/>
      </p:bgPr>
    </p:bg>
    <p:spTree>
      <p:nvGrpSpPr>
        <p:cNvPr id="1" name=""/>
        <p:cNvGrpSpPr/>
        <p:nvPr/>
      </p:nvGrpSpPr>
      <p:grpSpPr>
        <a:xfrm>
          <a:off x="0" y="0"/>
          <a:ext cx="0" cy="0"/>
        </a:xfrm>
      </p:grpSpPr>
      <p:sp>
        <p:nvSpPr>
          <p:cNvPr id="30" name="任意多边形 29"/>
          <p:cNvSpPr/>
          <p:nvPr/>
        </p:nvSpPr>
        <p:spPr>
          <a:xfrm>
            <a:off x="0" y="768350"/>
            <a:ext cx="3035935" cy="133350"/>
          </a:xfrm>
          <a:custGeom>
            <a:gdLst>
              <a:gd name="connsiteX0" fmla="*/ 0 w 3752850"/>
              <a:gd name="connsiteY0" fmla="*/ 285750 h 285750"/>
              <a:gd name="connsiteX1" fmla="*/ 3752850 w 3752850"/>
              <a:gd name="connsiteY1" fmla="*/ 285750 h 285750"/>
              <a:gd name="connsiteX2" fmla="*/ 3467100 w 3752850"/>
              <a:gd name="connsiteY2" fmla="*/ 0 h 285750"/>
              <a:gd name="connsiteX3" fmla="*/ 19050 w 3752850"/>
              <a:gd name="connsiteY3" fmla="*/ 0 h 285750"/>
              <a:gd name="connsiteX4" fmla="*/ 0 w 3752850"/>
              <a:gd name="connsiteY4" fmla="*/ 285750 h 285750"/>
            </a:gdLst>
            <a:cxnLst>
              <a:cxn ang="0">
                <a:pos x="connsiteX0" y="connsiteY0"/>
              </a:cxn>
              <a:cxn ang="0">
                <a:pos x="connsiteX1" y="connsiteY1"/>
              </a:cxn>
              <a:cxn ang="0">
                <a:pos x="connsiteX2" y="connsiteY2"/>
              </a:cxn>
              <a:cxn ang="0">
                <a:pos x="connsiteX3" y="connsiteY3"/>
              </a:cxn>
              <a:cxn ang="0">
                <a:pos x="connsiteX4" y="connsiteY4"/>
              </a:cxn>
            </a:cxnLst>
            <a:rect l="l" t="t" r="r" b="b"/>
            <a:pathLst>
              <a:path w="3752850" h="285750">
                <a:moveTo>
                  <a:pt x="0" y="285750"/>
                </a:moveTo>
                <a:lnTo>
                  <a:pt x="3752850" y="285750"/>
                </a:lnTo>
                <a:lnTo>
                  <a:pt x="3467100" y="0"/>
                </a:lnTo>
                <a:lnTo>
                  <a:pt x="19050" y="0"/>
                </a:lnTo>
                <a:lnTo>
                  <a:pt x="0" y="285750"/>
                </a:lnTo>
                <a:close/>
              </a:path>
            </a:pathLst>
          </a:cu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TextBox 28"/>
          <p:cNvSpPr txBox="1"/>
          <p:nvPr/>
        </p:nvSpPr>
        <p:spPr>
          <a:xfrm>
            <a:off x="780415" y="123190"/>
            <a:ext cx="2519680" cy="645160"/>
          </a:xfrm>
          <a:prstGeom prst="rect">
            <a:avLst/>
          </a:prstGeom>
          <a:noFill/>
        </p:spPr>
        <p:txBody>
          <a:bodyPr wrap="square" rtlCol="0">
            <a:spAutoFit/>
          </a:bodyPr>
          <a:lstStyle/>
          <a:p>
            <a:r>
              <a:rPr lang="zh-CN" altLang="en-US" sz="3600">
                <a:latin typeface="方正粗黑宋简体" panose="02000000000000000000" charset="-122"/>
                <a:ea typeface="方正粗黑宋简体" panose="02000000000000000000" charset="-122"/>
              </a:rPr>
              <a:t>专题演练</a:t>
            </a:r>
            <a:endParaRPr lang="zh-CN" altLang="en-US" sz="3600">
              <a:latin typeface="方正粗黑宋简体" panose="02000000000000000000" charset="-122"/>
              <a:ea typeface="方正粗黑宋简体" panose="02000000000000000000" charset="-122"/>
            </a:endParaRPr>
          </a:p>
        </p:txBody>
      </p:sp>
      <p:sp>
        <p:nvSpPr>
          <p:cNvPr id="9" name="TextBox 8"/>
          <p:cNvSpPr txBox="1"/>
          <p:nvPr/>
        </p:nvSpPr>
        <p:spPr>
          <a:xfrm>
            <a:off x="489585" y="901700"/>
            <a:ext cx="11485245" cy="5324475"/>
          </a:xfrm>
          <a:prstGeom prst="rect">
            <a:avLst/>
          </a:prstGeom>
          <a:noFill/>
        </p:spPr>
        <p:txBody>
          <a:bodyPr wrap="square" rtlCol="0">
            <a:spAutoFit/>
          </a:bodyPr>
          <a:lstStyle/>
          <a:p>
            <a:pPr indent="457200" algn="just" fontAlgn="auto">
              <a:lnSpc>
                <a:spcPct val="270000"/>
              </a:lnSpc>
            </a:pPr>
            <a:r>
              <a:rPr lang="zh-CN" altLang="en-US" b="1" smtClean="0">
                <a:solidFill>
                  <a:srgbClr val="FF0000"/>
                </a:solidFill>
                <a:latin typeface="方正粗黑宋简体" panose="02000000000000000000" charset="-122"/>
                <a:ea typeface="方正粗黑宋简体" panose="02000000000000000000" charset="-122"/>
                <a:sym typeface="+mn-ea"/>
              </a:rPr>
              <a:t>【答案】</a:t>
            </a:r>
            <a:r>
              <a:rPr smtClean="0">
                <a:solidFill>
                  <a:srgbClr val="FF0000"/>
                </a:solidFill>
                <a:latin typeface="方正粗黑宋简体" panose="02000000000000000000" charset="-122"/>
                <a:ea typeface="方正粗黑宋简体" panose="02000000000000000000" charset="-122"/>
              </a:rPr>
              <a:t> (1)①全国人民代表大会及其常务委员会依法行使</a:t>
            </a:r>
            <a:endParaRPr smtClean="0">
              <a:solidFill>
                <a:srgbClr val="FF0000"/>
              </a:solidFill>
              <a:latin typeface="方正粗黑宋简体" panose="02000000000000000000" charset="-122"/>
              <a:ea typeface="方正粗黑宋简体" panose="02000000000000000000" charset="-122"/>
            </a:endParaRPr>
          </a:p>
          <a:p>
            <a:pPr indent="457200" algn="just" fontAlgn="auto">
              <a:lnSpc>
                <a:spcPct val="270000"/>
              </a:lnSpc>
            </a:pPr>
            <a:r>
              <a:rPr smtClean="0">
                <a:solidFill>
                  <a:srgbClr val="FF0000"/>
                </a:solidFill>
                <a:latin typeface="方正粗黑宋简体" panose="02000000000000000000" charset="-122"/>
                <a:ea typeface="方正粗黑宋简体" panose="02000000000000000000" charset="-122"/>
              </a:rPr>
              <a:t>立法权。②我国坚持依法治国基本方略，崇尚法治。③法治要求实行良法之治。④我国全面推进依法治国，切实用法治维护人民群众生命安全。⑤我们要保护野生动物，实现人与自然和谐共生。(2)①国家:制定和完善相关法律法规,加强对野生动物的保护，杜绝销售和食用野生动物及其制品。②相关部门:依法打击销售和食用野生动物及其制品等行为;加大宣传力度，让拒食野味，文明饮食理念成为全社会共识。③食品、餐饮等企业:依法自律,规范自身经营行为，不收购、加工、销售野生动物及其制品。④公民:提升社会责任感，树立正确的健康理念，养成文明科学的饮食习惯，杜绝食用野生动物及其制品。发现相关不法行为，积极向有关部门举报。</a:t>
            </a:r>
            <a:endParaRPr smtClean="0">
              <a:solidFill>
                <a:srgbClr val="FF0000"/>
              </a:solidFill>
              <a:latin typeface="方正粗黑宋简体" panose="02000000000000000000" charset="-122"/>
              <a:ea typeface="方正粗黑宋简体" panose="02000000000000000000" charset="-122"/>
            </a:endParaRPr>
          </a:p>
        </p:txBody>
      </p:sp>
      <p:pic>
        <p:nvPicPr>
          <p:cNvPr id="32" name="New picture" hidden="1"/>
          <p:cNvPicPr/>
          <p:nvPr/>
        </p:nvPicPr>
        <p:blipFill>
          <a:blip r:embed="rId3"/>
          <a:stretch>
            <a:fillRect/>
          </a:stretch>
        </p:blipFill>
        <p:spPr>
          <a:xfrm>
            <a:off x="11303000" y="10325100"/>
            <a:ext cx="317500" cy="368300"/>
          </a:xfrm>
          <a:prstGeom prst="cube">
            <a:avLst/>
          </a:prstGeom>
        </p:spPr>
      </p:pic>
    </p:spTree>
  </p:cSld>
  <p:clrMapOvr>
    <a:masterClrMapping/>
  </p:clrMapOvr>
  <p:transition spd="slow">
    <p:push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 calcmode="lin" valueType="num">
                                      <p:cBhvr additive="base">
                                        <p:cTn id="13"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p="http://schemas.openxmlformats.org/presentationml/2006/main">
  <p:tag name="KSO_WM_UNIT_PLACING_PICTURE_USER_VIEWPORT" val="{&quot;height&quot;:4596,&quot;width&quot;:8272}"/>
</p:tagLst>
</file>

<file path=ppt/tags/tag2.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幻灯片之家  http://www.eeppt.com">
  <a:themeElements>
    <a:clrScheme name="21cnjy0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21cnjy01">
      <a:majorFont>
        <a:latin typeface="Arial"/>
        <a:ea typeface="宋体"/>
        <a:cs typeface="Arial"/>
      </a:majorFont>
      <a:minorFont>
        <a:latin typeface="Arial"/>
        <a:ea typeface="宋体"/>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21cnjy0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1cnjy01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21cnjy01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21cnjy01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21cnjy01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21cnjy01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21cnjy01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21cnjy01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21cnjy01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21cnjy01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21cnjy01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21cnjy01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aragraphs>331</Paragraphs>
  <Slides>34</Slides>
  <Notes>33</Notes>
  <TotalTime>0</TotalTime>
  <HiddenSlides>0</HiddenSlides>
  <MMClips>0</MMClips>
  <ScaleCrop>0</ScaleCrop>
  <HeadingPairs>
    <vt:vector baseType="variant" size="6">
      <vt:variant>
        <vt:lpstr>Fonts used</vt:lpstr>
      </vt:variant>
      <vt:variant>
        <vt:i4>7</vt:i4>
      </vt:variant>
      <vt:variant>
        <vt:lpstr>Theme</vt:lpstr>
      </vt:variant>
      <vt:variant>
        <vt:i4>1</vt:i4>
      </vt:variant>
      <vt:variant>
        <vt:lpstr>Slide Titles</vt:lpstr>
      </vt:variant>
      <vt:variant>
        <vt:i4>34</vt:i4>
      </vt:variant>
    </vt:vector>
  </HeadingPairs>
  <TitlesOfParts>
    <vt:vector baseType="lpstr" size="42">
      <vt:lpstr>Arial</vt:lpstr>
      <vt:lpstr>宋体</vt:lpstr>
      <vt:lpstr>Calibri Light</vt:lpstr>
      <vt:lpstr>Calibri</vt:lpstr>
      <vt:lpstr>微软雅黑</vt:lpstr>
      <vt:lpstr>华文行楷</vt:lpstr>
      <vt:lpstr>方正粗黑宋简体</vt:lpstr>
      <vt:lpstr>幻灯片之家  http://www.eeppt.com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2021-04-12T09:45:22.054</cp:lastPrinted>
  <dcterms:created xsi:type="dcterms:W3CDTF">2021-04-12T09:45:22Z</dcterms:created>
  <dcterms:modified xsi:type="dcterms:W3CDTF">2021-05-16T10:08:15Z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