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4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5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7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8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notesSlides/notesSlide10.xml" ContentType="application/vnd.openxmlformats-officedocument.presentationml.notesSlide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1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notesSlides/notesSlide12.xml" ContentType="application/vnd.openxmlformats-officedocument.presentationml.notesSlide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notesSlides/notesSlide13.xml" ContentType="application/vnd.openxmlformats-officedocument.presentationml.notesSlide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89" r:id="rId3"/>
    <p:sldId id="271" r:id="rId4"/>
    <p:sldId id="272" r:id="rId5"/>
    <p:sldId id="276" r:id="rId6"/>
    <p:sldId id="290" r:id="rId7"/>
    <p:sldId id="291" r:id="rId8"/>
    <p:sldId id="292" r:id="rId9"/>
    <p:sldId id="298" r:id="rId10"/>
    <p:sldId id="294" r:id="rId11"/>
    <p:sldId id="293" r:id="rId12"/>
    <p:sldId id="296" r:id="rId13"/>
    <p:sldId id="295" r:id="rId14"/>
    <p:sldId id="297" r:id="rId15"/>
    <p:sldId id="288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3D72"/>
    <a:srgbClr val="4BBDA3"/>
    <a:srgbClr val="F2E85F"/>
    <a:srgbClr val="E34665"/>
    <a:srgbClr val="E1D858"/>
    <a:srgbClr val="F6EFA1"/>
    <a:srgbClr val="E3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95" autoAdjust="0"/>
    <p:restoredTop sz="94660"/>
  </p:normalViewPr>
  <p:slideViewPr>
    <p:cSldViewPr snapToGrid="0">
      <p:cViewPr varScale="1">
        <p:scale>
          <a:sx n="39" d="100"/>
          <a:sy n="39" d="100"/>
        </p:scale>
        <p:origin x="24" y="5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0A74A-5398-4A97-8882-4432C32FE68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ADE9D-3568-4C27-8D47-57A7CA452AC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046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82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8762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06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292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808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3025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1831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9467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53712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19935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16015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31287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3ADE9D-3568-4C27-8D47-57A7CA452AC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04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744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409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728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307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313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567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865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175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016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550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383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55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BBCF3-A404-469F-A51F-23B2CC70970F}" type="datetimeFigureOut">
              <a:rPr lang="zh-CN" altLang="en-US" smtClean="0"/>
              <a:pPr/>
              <a:t>2021/10/8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519C4-11B9-4D18-A1F3-7884DF09AD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22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7.xml"/><Relationship Id="rId3" Type="http://schemas.openxmlformats.org/officeDocument/2006/relationships/tags" Target="../tags/tag4.xml"/><Relationship Id="rId7" Type="http://schemas.openxmlformats.org/officeDocument/2006/relationships/audio" Target="../media/media1.mp3"/><Relationship Id="rId12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microsoft.com/office/2007/relationships/media" Target="../media/media1.mp3"/><Relationship Id="rId11" Type="http://schemas.openxmlformats.org/officeDocument/2006/relationships/image" Target="../media/image1.emf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.emf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10" Type="http://schemas.openxmlformats.org/officeDocument/2006/relationships/image" Target="../media/image1.emf"/><Relationship Id="rId4" Type="http://schemas.openxmlformats.org/officeDocument/2006/relationships/tags" Target="../tags/tag14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20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13" Type="http://schemas.openxmlformats.org/officeDocument/2006/relationships/notesSlide" Target="../notesSlides/notesSlide5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11" Type="http://schemas.openxmlformats.org/officeDocument/2006/relationships/tags" Target="../tags/tag33.xml"/><Relationship Id="rId5" Type="http://schemas.openxmlformats.org/officeDocument/2006/relationships/tags" Target="../tags/tag27.xml"/><Relationship Id="rId10" Type="http://schemas.openxmlformats.org/officeDocument/2006/relationships/tags" Target="../tags/tag32.xml"/><Relationship Id="rId4" Type="http://schemas.openxmlformats.org/officeDocument/2006/relationships/tags" Target="../tags/tag26.xml"/><Relationship Id="rId9" Type="http://schemas.openxmlformats.org/officeDocument/2006/relationships/tags" Target="../tags/tag31.xml"/><Relationship Id="rId1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notesSlide" Target="../notesSlides/notesSlide6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5" Type="http://schemas.openxmlformats.org/officeDocument/2006/relationships/tags" Target="../tags/tag38.xml"/><Relationship Id="rId10" Type="http://schemas.openxmlformats.org/officeDocument/2006/relationships/tags" Target="../tags/tag43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52.xml"/><Relationship Id="rId13" Type="http://schemas.openxmlformats.org/officeDocument/2006/relationships/image" Target="../media/image1.emf"/><Relationship Id="rId3" Type="http://schemas.openxmlformats.org/officeDocument/2006/relationships/tags" Target="../tags/tag47.xml"/><Relationship Id="rId7" Type="http://schemas.openxmlformats.org/officeDocument/2006/relationships/tags" Target="../tags/tag51.xml"/><Relationship Id="rId12" Type="http://schemas.openxmlformats.org/officeDocument/2006/relationships/notesSlide" Target="../notesSlides/notesSlide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9.xml"/><Relationship Id="rId10" Type="http://schemas.openxmlformats.org/officeDocument/2006/relationships/tags" Target="../tags/tag54.xml"/><Relationship Id="rId4" Type="http://schemas.openxmlformats.org/officeDocument/2006/relationships/tags" Target="../tags/tag48.xml"/><Relationship Id="rId9" Type="http://schemas.openxmlformats.org/officeDocument/2006/relationships/tags" Target="../tags/tag5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13" Type="http://schemas.openxmlformats.org/officeDocument/2006/relationships/notesSlide" Target="../notesSlides/notesSlide8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tags" Target="../tags/tag65.xml"/><Relationship Id="rId5" Type="http://schemas.openxmlformats.org/officeDocument/2006/relationships/tags" Target="../tags/tag59.xml"/><Relationship Id="rId15" Type="http://schemas.openxmlformats.org/officeDocument/2006/relationships/image" Target="../media/image3.png"/><Relationship Id="rId10" Type="http://schemas.openxmlformats.org/officeDocument/2006/relationships/tags" Target="../tags/tag64.xml"/><Relationship Id="rId4" Type="http://schemas.openxmlformats.org/officeDocument/2006/relationships/tags" Target="../tags/tag58.xml"/><Relationship Id="rId9" Type="http://schemas.openxmlformats.org/officeDocument/2006/relationships/tags" Target="../tags/tag63.xml"/><Relationship Id="rId1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3.xml"/><Relationship Id="rId13" Type="http://schemas.openxmlformats.org/officeDocument/2006/relationships/notesSlide" Target="../notesSlides/notesSlide9.xml"/><Relationship Id="rId3" Type="http://schemas.openxmlformats.org/officeDocument/2006/relationships/tags" Target="../tags/tag68.xml"/><Relationship Id="rId7" Type="http://schemas.openxmlformats.org/officeDocument/2006/relationships/tags" Target="../tags/tag72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tags" Target="../tags/tag71.xml"/><Relationship Id="rId11" Type="http://schemas.openxmlformats.org/officeDocument/2006/relationships/tags" Target="../tags/tag76.xml"/><Relationship Id="rId5" Type="http://schemas.openxmlformats.org/officeDocument/2006/relationships/tags" Target="../tags/tag70.xml"/><Relationship Id="rId10" Type="http://schemas.openxmlformats.org/officeDocument/2006/relationships/tags" Target="../tags/tag75.xml"/><Relationship Id="rId4" Type="http://schemas.openxmlformats.org/officeDocument/2006/relationships/tags" Target="../tags/tag69.xml"/><Relationship Id="rId9" Type="http://schemas.openxmlformats.org/officeDocument/2006/relationships/tags" Target="../tags/tag74.xml"/><Relationship Id="rId1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notesSlide" Target="../notesSlides/notesSlide10.xml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0" Type="http://schemas.openxmlformats.org/officeDocument/2006/relationships/tags" Target="../tags/tag86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image" Target="../media/image1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notesSlide" Target="../notesSlides/notesSlide11.xm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tags" Target="../tags/tag98.xml"/><Relationship Id="rId5" Type="http://schemas.openxmlformats.org/officeDocument/2006/relationships/tags" Target="../tags/tag92.xml"/><Relationship Id="rId15" Type="http://schemas.openxmlformats.org/officeDocument/2006/relationships/image" Target="../media/image3.png"/><Relationship Id="rId10" Type="http://schemas.openxmlformats.org/officeDocument/2006/relationships/tags" Target="../tags/tag97.xml"/><Relationship Id="rId4" Type="http://schemas.openxmlformats.org/officeDocument/2006/relationships/tags" Target="../tags/tag91.xml"/><Relationship Id="rId9" Type="http://schemas.openxmlformats.org/officeDocument/2006/relationships/tags" Target="../tags/tag96.xml"/><Relationship Id="rId14" Type="http://schemas.openxmlformats.org/officeDocument/2006/relationships/image" Target="../media/image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06.xml"/><Relationship Id="rId13" Type="http://schemas.openxmlformats.org/officeDocument/2006/relationships/image" Target="../media/image1.emf"/><Relationship Id="rId3" Type="http://schemas.openxmlformats.org/officeDocument/2006/relationships/tags" Target="../tags/tag101.xml"/><Relationship Id="rId7" Type="http://schemas.openxmlformats.org/officeDocument/2006/relationships/tags" Target="../tags/tag105.xml"/><Relationship Id="rId12" Type="http://schemas.openxmlformats.org/officeDocument/2006/relationships/notesSlide" Target="../notesSlides/notesSlide12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openxmlformats.org/officeDocument/2006/relationships/tags" Target="../tags/tag104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03.xml"/><Relationship Id="rId10" Type="http://schemas.openxmlformats.org/officeDocument/2006/relationships/tags" Target="../tags/tag108.xml"/><Relationship Id="rId4" Type="http://schemas.openxmlformats.org/officeDocument/2006/relationships/tags" Target="../tags/tag102.xml"/><Relationship Id="rId9" Type="http://schemas.openxmlformats.org/officeDocument/2006/relationships/tags" Target="../tags/tag10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16.xml"/><Relationship Id="rId13" Type="http://schemas.openxmlformats.org/officeDocument/2006/relationships/notesSlide" Target="../notesSlides/notesSlide13.xml"/><Relationship Id="rId3" Type="http://schemas.openxmlformats.org/officeDocument/2006/relationships/tags" Target="../tags/tag111.xml"/><Relationship Id="rId7" Type="http://schemas.openxmlformats.org/officeDocument/2006/relationships/tags" Target="../tags/tag115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10.xml"/><Relationship Id="rId1" Type="http://schemas.openxmlformats.org/officeDocument/2006/relationships/tags" Target="../tags/tag109.xml"/><Relationship Id="rId6" Type="http://schemas.openxmlformats.org/officeDocument/2006/relationships/tags" Target="../tags/tag114.xml"/><Relationship Id="rId11" Type="http://schemas.openxmlformats.org/officeDocument/2006/relationships/tags" Target="../tags/tag119.xml"/><Relationship Id="rId5" Type="http://schemas.openxmlformats.org/officeDocument/2006/relationships/tags" Target="../tags/tag113.xml"/><Relationship Id="rId15" Type="http://schemas.openxmlformats.org/officeDocument/2006/relationships/image" Target="../media/image3.png"/><Relationship Id="rId10" Type="http://schemas.openxmlformats.org/officeDocument/2006/relationships/tags" Target="../tags/tag118.xml"/><Relationship Id="rId4" Type="http://schemas.openxmlformats.org/officeDocument/2006/relationships/tags" Target="../tags/tag112.xml"/><Relationship Id="rId9" Type="http://schemas.openxmlformats.org/officeDocument/2006/relationships/tags" Target="../tags/tag117.xml"/><Relationship Id="rId1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122.xml"/><Relationship Id="rId7" Type="http://schemas.openxmlformats.org/officeDocument/2006/relationships/image" Target="../media/image1.emf"/><Relationship Id="rId2" Type="http://schemas.openxmlformats.org/officeDocument/2006/relationships/tags" Target="../tags/tag121.xml"/><Relationship Id="rId1" Type="http://schemas.openxmlformats.org/officeDocument/2006/relationships/tags" Target="../tags/tag120.xml"/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1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A_淘宝店chenying0907 1"/>
          <p:cNvSpPr/>
          <p:nvPr>
            <p:custDataLst>
              <p:tags r:id="rId3"/>
            </p:custDataLst>
          </p:nvPr>
        </p:nvSpPr>
        <p:spPr>
          <a:xfrm>
            <a:off x="3381068" y="1976284"/>
            <a:ext cx="5813322" cy="246962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A_淘宝店chenying0907 4"/>
          <p:cNvSpPr txBox="1"/>
          <p:nvPr>
            <p:custDataLst>
              <p:tags r:id="rId4"/>
            </p:custDataLst>
          </p:nvPr>
        </p:nvSpPr>
        <p:spPr>
          <a:xfrm>
            <a:off x="5732633" y="3173481"/>
            <a:ext cx="21189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情  感</a:t>
            </a:r>
          </a:p>
        </p:txBody>
      </p:sp>
      <p:sp>
        <p:nvSpPr>
          <p:cNvPr id="6" name="PA_淘宝店chenying0907 5"/>
          <p:cNvSpPr txBox="1"/>
          <p:nvPr>
            <p:custDataLst>
              <p:tags r:id="rId5"/>
            </p:custDataLst>
          </p:nvPr>
        </p:nvSpPr>
        <p:spPr>
          <a:xfrm>
            <a:off x="3381067" y="2273631"/>
            <a:ext cx="41527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古代诗歌阅读</a:t>
            </a:r>
            <a:r>
              <a:rPr lang="en-US" altLang="zh-CN" sz="3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endParaRPr lang="zh-CN" altLang="en-US" sz="3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" name="PA_One Direction-What Makes You Beautiful">
            <a:hlinkClick r:id="" action="ppaction://media"/>
          </p:cNvPr>
          <p:cNvPicPr>
            <a:picLocks noChangeAspect="1"/>
          </p:cNvPicPr>
          <p:nvPr>
            <a:audioFile r:link="rId7"/>
            <p:custDataLst>
              <p:tags r:id="rId8"/>
            </p:custDataLst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-873760" y="14427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95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 animBg="1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6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30494" y="307873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淘宝店chenying0907 12"/>
          <p:cNvSpPr/>
          <p:nvPr/>
        </p:nvSpPr>
        <p:spPr>
          <a:xfrm>
            <a:off x="4637294" y="627616"/>
            <a:ext cx="2699657" cy="551543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考查方式</a:t>
            </a:r>
          </a:p>
        </p:txBody>
      </p:sp>
      <p:sp>
        <p:nvSpPr>
          <p:cNvPr id="39" name="淘宝店chenying0907 17">
            <a:extLst>
              <a:ext uri="{FF2B5EF4-FFF2-40B4-BE49-F238E27FC236}">
                <a16:creationId xmlns:a16="http://schemas.microsoft.com/office/drawing/2014/main" id="{42280E3F-DD1D-4F29-ACE7-CA45D61DD2F8}"/>
              </a:ext>
            </a:extLst>
          </p:cNvPr>
          <p:cNvSpPr txBox="1"/>
          <p:nvPr/>
        </p:nvSpPr>
        <p:spPr>
          <a:xfrm>
            <a:off x="772897" y="1396946"/>
            <a:ext cx="10428445" cy="1482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0" lang="en-US" altLang="zh-CN" sz="3200" b="1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）直接考察：</a:t>
            </a: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“思想情感”“情怀”“志向”“感悟”</a:t>
            </a:r>
            <a:endParaRPr kumimoji="0" lang="en-US" altLang="zh-CN" sz="3200" b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kern="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kern="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）间接考查：答形象、语言、表达技巧时会反映情感。</a:t>
            </a:r>
            <a:endParaRPr kumimoji="0" lang="zh-CN" altLang="en-US" sz="3200" b="1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淘宝店chenying0907 12">
            <a:extLst>
              <a:ext uri="{FF2B5EF4-FFF2-40B4-BE49-F238E27FC236}">
                <a16:creationId xmlns:a16="http://schemas.microsoft.com/office/drawing/2014/main" id="{75329D2B-B7B6-422F-85E8-E21BF2F62AF2}"/>
              </a:ext>
            </a:extLst>
          </p:cNvPr>
          <p:cNvSpPr/>
          <p:nvPr/>
        </p:nvSpPr>
        <p:spPr>
          <a:xfrm>
            <a:off x="4637294" y="3187469"/>
            <a:ext cx="2699657" cy="551543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关注</a:t>
            </a:r>
          </a:p>
        </p:txBody>
      </p:sp>
      <p:sp>
        <p:nvSpPr>
          <p:cNvPr id="41" name="淘宝店chenying0907 17">
            <a:extLst>
              <a:ext uri="{FF2B5EF4-FFF2-40B4-BE49-F238E27FC236}">
                <a16:creationId xmlns:a16="http://schemas.microsoft.com/office/drawing/2014/main" id="{15001FF7-9F46-44AA-A797-D98AB78C9D11}"/>
              </a:ext>
            </a:extLst>
          </p:cNvPr>
          <p:cNvSpPr txBox="1"/>
          <p:nvPr/>
        </p:nvSpPr>
        <p:spPr>
          <a:xfrm>
            <a:off x="772897" y="4046885"/>
            <a:ext cx="10428445" cy="222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0" lang="en-US" altLang="zh-CN" sz="3200" b="1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solidFill>
                  <a:srgbClr val="E7E6E6">
                    <a:lumMod val="50000"/>
                  </a:srgb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）诗中</a:t>
            </a: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“愁”“怨”“愤”“恨”“忧”“思”“凄”</a:t>
            </a:r>
            <a:endParaRPr kumimoji="0" lang="en-US" altLang="zh-CN" sz="3200" b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kern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3200" b="1" kern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“泪”“闲”“悲”“怆”“喜”“乐”“忆”</a:t>
            </a:r>
            <a:endParaRPr kumimoji="0" lang="en-US" altLang="zh-CN" sz="3200" b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 b="1" kern="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kern="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3200" b="1" kern="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抒情性、议论性</a:t>
            </a:r>
            <a:r>
              <a:rPr lang="zh-CN" altLang="en-US" sz="3200" b="1" kern="0" dirty="0">
                <a:solidFill>
                  <a:srgbClr val="E7E6E6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的诗句</a:t>
            </a:r>
            <a:endParaRPr kumimoji="0" lang="zh-CN" altLang="en-US" sz="3200" b="1" u="none" strike="noStrike" kern="0" cap="none" spc="0" normalizeH="0" baseline="0" noProof="0" dirty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1733600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734962" y="1548582"/>
            <a:ext cx="10722077" cy="51471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淘宝店chenying0907 8"/>
          <p:cNvSpPr/>
          <p:nvPr>
            <p:custDataLst>
              <p:tags r:id="rId4"/>
            </p:custDataLst>
          </p:nvPr>
        </p:nvSpPr>
        <p:spPr>
          <a:xfrm>
            <a:off x="4165805" y="1216743"/>
            <a:ext cx="3860390" cy="1769806"/>
          </a:xfrm>
          <a:prstGeom prst="rect">
            <a:avLst/>
          </a:prstGeom>
          <a:noFill/>
          <a:ln w="76200">
            <a:solidFill>
              <a:srgbClr val="2F3D7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PA_淘宝店chenying0907 10"/>
          <p:cNvSpPr txBox="1"/>
          <p:nvPr>
            <p:custDataLst>
              <p:tags r:id="rId5"/>
            </p:custDataLst>
          </p:nvPr>
        </p:nvSpPr>
        <p:spPr>
          <a:xfrm>
            <a:off x="4819092" y="1682670"/>
            <a:ext cx="2553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rgbClr val="E3355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目标</a:t>
            </a:r>
            <a:endParaRPr lang="zh-CN" altLang="en-US" sz="3200" b="1" dirty="0">
              <a:solidFill>
                <a:srgbClr val="E3355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PA_淘宝店chenying0907 15"/>
          <p:cNvGrpSpPr/>
          <p:nvPr>
            <p:custDataLst>
              <p:tags r:id="rId6"/>
            </p:custDataLst>
          </p:nvPr>
        </p:nvGrpSpPr>
        <p:grpSpPr>
          <a:xfrm>
            <a:off x="4165805" y="3725355"/>
            <a:ext cx="5275405" cy="793639"/>
            <a:chOff x="1407886" y="3126049"/>
            <a:chExt cx="5275405" cy="793639"/>
          </a:xfrm>
        </p:grpSpPr>
        <p:sp>
          <p:nvSpPr>
            <p:cNvPr id="17" name="淘宝店chenying0907 16"/>
            <p:cNvSpPr/>
            <p:nvPr/>
          </p:nvSpPr>
          <p:spPr>
            <a:xfrm>
              <a:off x="1407886" y="3150431"/>
              <a:ext cx="769257" cy="769257"/>
            </a:xfrm>
            <a:prstGeom prst="rect">
              <a:avLst/>
            </a:prstGeom>
            <a:solidFill>
              <a:srgbClr val="E3466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rPr>
                <a:t>01</a:t>
              </a:r>
              <a:endParaRPr kumimoji="0" lang="zh-CN" altLang="en-US" sz="320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18" name="淘宝店chenying0907 17"/>
            <p:cNvSpPr txBox="1"/>
            <p:nvPr/>
          </p:nvSpPr>
          <p:spPr>
            <a:xfrm>
              <a:off x="2273320" y="3126049"/>
              <a:ext cx="44099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di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掌握情感类题目的类型</a:t>
              </a:r>
            </a:p>
          </p:txBody>
        </p:sp>
      </p:grpSp>
      <p:grpSp>
        <p:nvGrpSpPr>
          <p:cNvPr id="24" name="PA_淘宝店chenying0907 23"/>
          <p:cNvGrpSpPr/>
          <p:nvPr>
            <p:custDataLst>
              <p:tags r:id="rId7"/>
            </p:custDataLst>
          </p:nvPr>
        </p:nvGrpSpPr>
        <p:grpSpPr>
          <a:xfrm>
            <a:off x="4165805" y="4840765"/>
            <a:ext cx="3940567" cy="793639"/>
            <a:chOff x="1407886" y="3126049"/>
            <a:chExt cx="3940567" cy="793639"/>
          </a:xfrm>
        </p:grpSpPr>
        <p:sp>
          <p:nvSpPr>
            <p:cNvPr id="25" name="淘宝店chenying0907 24"/>
            <p:cNvSpPr/>
            <p:nvPr/>
          </p:nvSpPr>
          <p:spPr>
            <a:xfrm>
              <a:off x="1407886" y="3150431"/>
              <a:ext cx="769257" cy="769257"/>
            </a:xfrm>
            <a:prstGeom prst="rect">
              <a:avLst/>
            </a:prstGeom>
            <a:solidFill>
              <a:srgbClr val="4BBDA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rPr>
                <a:t>03</a:t>
              </a:r>
              <a:endPara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26" name="淘宝店chenying0907 25"/>
            <p:cNvSpPr txBox="1"/>
            <p:nvPr/>
          </p:nvSpPr>
          <p:spPr>
            <a:xfrm>
              <a:off x="2273321" y="3126049"/>
              <a:ext cx="307513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di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u="none" strike="noStrike" kern="0" cap="none" spc="0" normalizeH="0" baseline="0" noProof="0" dirty="0">
                  <a:ln>
                    <a:noFill/>
                  </a:ln>
                  <a:solidFill>
                    <a:srgbClr val="E7E6E6">
                      <a:lumMod val="50000"/>
                    </a:srgb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掌握答题的思路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4499567"/>
      </p:ext>
    </p:extLst>
  </p:cSld>
  <p:clrMapOvr>
    <a:masterClrMapping/>
  </p:clrMapOvr>
  <p:transition spd="slow" advClick="0" advTm="0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A_淘宝店chenying0907 1"/>
          <p:cNvSpPr/>
          <p:nvPr>
            <p:custDataLst>
              <p:tags r:id="rId3"/>
            </p:custDataLst>
          </p:nvPr>
        </p:nvSpPr>
        <p:spPr>
          <a:xfrm>
            <a:off x="3381068" y="1976284"/>
            <a:ext cx="5813322" cy="246962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A_淘宝店chenying0907 4"/>
          <p:cNvSpPr txBox="1"/>
          <p:nvPr>
            <p:custDataLst>
              <p:tags r:id="rId4"/>
            </p:custDataLst>
          </p:nvPr>
        </p:nvSpPr>
        <p:spPr>
          <a:xfrm>
            <a:off x="4172779" y="3475838"/>
            <a:ext cx="4613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诗歌情感类题的分类</a:t>
            </a:r>
          </a:p>
        </p:txBody>
      </p:sp>
      <p:sp>
        <p:nvSpPr>
          <p:cNvPr id="6" name="PA_淘宝店chenying0907 5"/>
          <p:cNvSpPr txBox="1"/>
          <p:nvPr>
            <p:custDataLst>
              <p:tags r:id="rId5"/>
            </p:custDataLst>
          </p:nvPr>
        </p:nvSpPr>
        <p:spPr>
          <a:xfrm>
            <a:off x="5424256" y="2095656"/>
            <a:ext cx="17269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8800" b="1" dirty="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01</a:t>
            </a:r>
            <a:endParaRPr lang="zh-CN" altLang="en-US" sz="8800" b="1" dirty="0">
              <a:solidFill>
                <a:schemeClr val="bg1"/>
              </a:solidFill>
              <a:latin typeface="Impact" panose="020B0806030902050204" pitchFamily="34" charset="0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4065621"/>
      </p:ext>
    </p:extLst>
  </p:cSld>
  <p:clrMapOvr>
    <a:masterClrMapping/>
  </p:clrMapOvr>
  <p:transition spd="slow" advClick="0" advTm="0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30494" y="307873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PA_淘宝店chenying0907 37"/>
          <p:cNvSpPr/>
          <p:nvPr>
            <p:custDataLst>
              <p:tags r:id="rId5"/>
            </p:custDataLst>
          </p:nvPr>
        </p:nvSpPr>
        <p:spPr>
          <a:xfrm>
            <a:off x="4575144" y="538717"/>
            <a:ext cx="377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3200" b="1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题型一 </a:t>
            </a:r>
            <a:r>
              <a:rPr lang="zh-CN" altLang="en-US" sz="3200" b="1" u="sng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词句</a:t>
            </a:r>
            <a:r>
              <a:rPr lang="zh-CN" altLang="en-US" sz="3200" b="1" dirty="0"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情感题</a:t>
            </a:r>
            <a:endParaRPr lang="en-US" altLang="zh-CN" sz="3200" b="1" dirty="0"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PA_淘宝店chenying0907 60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PA_淘宝店chenying0907 18"/>
          <p:cNvSpPr/>
          <p:nvPr>
            <p:custDataLst>
              <p:tags r:id="rId8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9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Failure is like a thief Failure is probably the fortification in your pole  in your pole. </a:t>
            </a:r>
            <a:endParaRPr lang="zh-CN" altLang="en-US" sz="14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10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0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1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i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Failure is like a thief Failure is probably the fortification in your pole  in your pole. </a:t>
            </a:r>
            <a:endParaRPr lang="zh-CN" altLang="en-US" sz="1400" i="1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淘宝店chenying0907 17">
            <a:extLst>
              <a:ext uri="{FF2B5EF4-FFF2-40B4-BE49-F238E27FC236}">
                <a16:creationId xmlns:a16="http://schemas.microsoft.com/office/drawing/2014/main" id="{DF4EFB05-3C29-44CE-95F0-F3850893AEE3}"/>
              </a:ext>
            </a:extLst>
          </p:cNvPr>
          <p:cNvSpPr txBox="1"/>
          <p:nvPr/>
        </p:nvSpPr>
        <p:spPr>
          <a:xfrm>
            <a:off x="2412061" y="1626835"/>
            <a:ext cx="7527301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问题变式</a:t>
            </a: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endParaRPr kumimoji="0" lang="en-US" altLang="zh-CN" sz="3200" b="1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诗歌后两联表达了作者什么样的情感？</a:t>
            </a:r>
            <a:endParaRPr kumimoji="0" lang="en-US" altLang="zh-CN" sz="3200" b="1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诗的尾联有什么含义？</a:t>
            </a:r>
            <a:endParaRPr lang="en-US" altLang="zh-CN" sz="3200" b="1" kern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诗歌第三联表达了什么样的人生态度？</a:t>
            </a:r>
          </a:p>
        </p:txBody>
      </p:sp>
      <p:sp>
        <p:nvSpPr>
          <p:cNvPr id="24" name="淘宝店chenying0907 12">
            <a:extLst>
              <a:ext uri="{FF2B5EF4-FFF2-40B4-BE49-F238E27FC236}">
                <a16:creationId xmlns:a16="http://schemas.microsoft.com/office/drawing/2014/main" id="{8638D234-93ED-4A1B-B653-38C059AB3C7D}"/>
              </a:ext>
            </a:extLst>
          </p:cNvPr>
          <p:cNvSpPr/>
          <p:nvPr/>
        </p:nvSpPr>
        <p:spPr>
          <a:xfrm>
            <a:off x="3177706" y="4973911"/>
            <a:ext cx="5916056" cy="680826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答题区间在诗的某一个部分</a:t>
            </a:r>
          </a:p>
        </p:txBody>
      </p:sp>
    </p:spTree>
    <p:extLst>
      <p:ext uri="{BB962C8B-B14F-4D97-AF65-F5344CB8AC3E}">
        <p14:creationId xmlns:p14="http://schemas.microsoft.com/office/powerpoint/2010/main" val="392080782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30494" y="307873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38" name="PA_淘宝店chenying0907 37"/>
          <p:cNvSpPr/>
          <p:nvPr>
            <p:custDataLst>
              <p:tags r:id="rId5"/>
            </p:custDataLst>
          </p:nvPr>
        </p:nvSpPr>
        <p:spPr>
          <a:xfrm>
            <a:off x="4575144" y="538717"/>
            <a:ext cx="377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题型一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词句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情感题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PA_淘宝店chenying0907 60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8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9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10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1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3" name="淘宝店chenying0907 17">
            <a:extLst>
              <a:ext uri="{FF2B5EF4-FFF2-40B4-BE49-F238E27FC236}">
                <a16:creationId xmlns:a16="http://schemas.microsoft.com/office/drawing/2014/main" id="{DF4EFB05-3C29-44CE-95F0-F3850893AEE3}"/>
              </a:ext>
            </a:extLst>
          </p:cNvPr>
          <p:cNvSpPr txBox="1"/>
          <p:nvPr/>
        </p:nvSpPr>
        <p:spPr>
          <a:xfrm>
            <a:off x="1447109" y="2801319"/>
            <a:ext cx="9727898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通读全诗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抓住相关信息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，确定情感的</a:t>
            </a: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大方向</a:t>
            </a:r>
            <a:endParaRPr kumimoji="0" lang="en-US" altLang="zh-CN" sz="3200" b="1" i="0" u="sng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32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解读设题的诗句</a:t>
            </a: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（翻译诗句）</a:t>
            </a:r>
            <a:endParaRPr lang="en-US" altLang="zh-CN" sz="3200" b="1" kern="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）有表达技巧则还要</a:t>
            </a:r>
            <a:r>
              <a:rPr lang="zh-CN" altLang="en-US" sz="32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分析表达技巧</a:t>
            </a:r>
            <a:endParaRPr lang="en-US" altLang="zh-CN" sz="3200" b="1" u="sng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）最后</a:t>
            </a:r>
            <a:r>
              <a:rPr lang="zh-CN" altLang="en-US" sz="32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总结情感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规范表述</a:t>
            </a:r>
            <a:endParaRPr kumimoji="0" lang="zh-CN" altLang="en-US" sz="3200" b="1" i="0" u="sng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4" name="淘宝店chenying0907 12">
            <a:extLst>
              <a:ext uri="{FF2B5EF4-FFF2-40B4-BE49-F238E27FC236}">
                <a16:creationId xmlns:a16="http://schemas.microsoft.com/office/drawing/2014/main" id="{8638D234-93ED-4A1B-B653-38C059AB3C7D}"/>
              </a:ext>
            </a:extLst>
          </p:cNvPr>
          <p:cNvSpPr/>
          <p:nvPr/>
        </p:nvSpPr>
        <p:spPr>
          <a:xfrm>
            <a:off x="3137972" y="1776053"/>
            <a:ext cx="5916056" cy="680826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答题思路</a:t>
            </a:r>
          </a:p>
        </p:txBody>
      </p:sp>
    </p:spTree>
    <p:extLst>
      <p:ext uri="{BB962C8B-B14F-4D97-AF65-F5344CB8AC3E}">
        <p14:creationId xmlns:p14="http://schemas.microsoft.com/office/powerpoint/2010/main" val="3193582441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3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30494" y="307873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7" name="PA_淘宝店chenying0907 60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7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8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9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0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3" name="淘宝店chenying0907 17">
            <a:extLst>
              <a:ext uri="{FF2B5EF4-FFF2-40B4-BE49-F238E27FC236}">
                <a16:creationId xmlns:a16="http://schemas.microsoft.com/office/drawing/2014/main" id="{DF4EFB05-3C29-44CE-95F0-F3850893AEE3}"/>
              </a:ext>
            </a:extLst>
          </p:cNvPr>
          <p:cNvSpPr txBox="1"/>
          <p:nvPr/>
        </p:nvSpPr>
        <p:spPr>
          <a:xfrm>
            <a:off x="983532" y="2310739"/>
            <a:ext cx="4993226" cy="293157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坐到</a:t>
            </a:r>
            <a:r>
              <a:rPr lang="zh-CN" altLang="en-US" sz="32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三更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尽，归仍万里</a:t>
            </a:r>
            <a:r>
              <a:rPr lang="zh-CN" altLang="en-US" sz="32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赊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雪声偏傍竹，寒梦不离家。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晓</a:t>
            </a:r>
            <a:r>
              <a:rPr lang="zh-CN" altLang="en-US" sz="32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角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分残</a:t>
            </a:r>
            <a:r>
              <a:rPr lang="zh-CN" altLang="en-US" sz="32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漏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，孤灯落</a:t>
            </a:r>
            <a:r>
              <a:rPr lang="zh-CN" altLang="en-US" sz="32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碎花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二年随</a:t>
            </a:r>
            <a:r>
              <a:rPr lang="zh-CN" altLang="en-US" sz="3200" b="1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骠骑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，辛苦向天涯。</a:t>
            </a:r>
          </a:p>
        </p:txBody>
      </p:sp>
      <p:sp>
        <p:nvSpPr>
          <p:cNvPr id="24" name="淘宝店chenying0907 12">
            <a:extLst>
              <a:ext uri="{FF2B5EF4-FFF2-40B4-BE49-F238E27FC236}">
                <a16:creationId xmlns:a16="http://schemas.microsoft.com/office/drawing/2014/main" id="{8638D234-93ED-4A1B-B653-38C059AB3C7D}"/>
              </a:ext>
            </a:extLst>
          </p:cNvPr>
          <p:cNvSpPr/>
          <p:nvPr/>
        </p:nvSpPr>
        <p:spPr>
          <a:xfrm>
            <a:off x="3058261" y="406985"/>
            <a:ext cx="5916056" cy="680826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桂州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腊夜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戎昱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对话气泡: 矩形 1">
            <a:extLst>
              <a:ext uri="{FF2B5EF4-FFF2-40B4-BE49-F238E27FC236}">
                <a16:creationId xmlns:a16="http://schemas.microsoft.com/office/drawing/2014/main" id="{C2B11F5B-2BE4-400D-A2F1-9C966B13F7D9}"/>
              </a:ext>
            </a:extLst>
          </p:cNvPr>
          <p:cNvSpPr/>
          <p:nvPr/>
        </p:nvSpPr>
        <p:spPr>
          <a:xfrm>
            <a:off x="1266470" y="1268353"/>
            <a:ext cx="3063862" cy="641773"/>
          </a:xfrm>
          <a:prstGeom prst="wedgeRectCallout">
            <a:avLst>
              <a:gd name="adj1" fmla="val 54091"/>
              <a:gd name="adj2" fmla="val -72562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地方偏远，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孤独</a:t>
            </a:r>
          </a:p>
        </p:txBody>
      </p:sp>
      <p:sp>
        <p:nvSpPr>
          <p:cNvPr id="25" name="对话气泡: 矩形 24">
            <a:extLst>
              <a:ext uri="{FF2B5EF4-FFF2-40B4-BE49-F238E27FC236}">
                <a16:creationId xmlns:a16="http://schemas.microsoft.com/office/drawing/2014/main" id="{0D8FE840-689C-4B35-AACE-D9E2D3BD4D1F}"/>
              </a:ext>
            </a:extLst>
          </p:cNvPr>
          <p:cNvSpPr/>
          <p:nvPr/>
        </p:nvSpPr>
        <p:spPr>
          <a:xfrm>
            <a:off x="5406896" y="1467336"/>
            <a:ext cx="3993261" cy="638526"/>
          </a:xfrm>
          <a:prstGeom prst="wedgeRectCallout">
            <a:avLst>
              <a:gd name="adj1" fmla="val -53060"/>
              <a:gd name="adj2" fmla="val -100698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除夕团圆之夜，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孤独</a:t>
            </a:r>
          </a:p>
        </p:txBody>
      </p:sp>
      <p:sp>
        <p:nvSpPr>
          <p:cNvPr id="26" name="对话气泡: 矩形 25">
            <a:extLst>
              <a:ext uri="{FF2B5EF4-FFF2-40B4-BE49-F238E27FC236}">
                <a16:creationId xmlns:a16="http://schemas.microsoft.com/office/drawing/2014/main" id="{F88A0F1F-C8BF-49F8-9A98-D024776E44B9}"/>
              </a:ext>
            </a:extLst>
          </p:cNvPr>
          <p:cNvSpPr/>
          <p:nvPr/>
        </p:nvSpPr>
        <p:spPr>
          <a:xfrm>
            <a:off x="6453715" y="2413733"/>
            <a:ext cx="4596906" cy="566155"/>
          </a:xfrm>
          <a:prstGeom prst="wedgeRectCallout">
            <a:avLst>
              <a:gd name="adj1" fmla="val -56929"/>
              <a:gd name="adj2" fmla="val 13991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守岁</a:t>
            </a:r>
            <a:r>
              <a:rPr lang="zh-CN" altLang="en-US" sz="2800" b="1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，思念家人，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无法入眠</a:t>
            </a:r>
          </a:p>
        </p:txBody>
      </p:sp>
      <p:sp>
        <p:nvSpPr>
          <p:cNvPr id="27" name="对话气泡: 矩形 26">
            <a:extLst>
              <a:ext uri="{FF2B5EF4-FFF2-40B4-BE49-F238E27FC236}">
                <a16:creationId xmlns:a16="http://schemas.microsoft.com/office/drawing/2014/main" id="{B5EEB27F-74FC-47EE-9311-E710BAD8910A}"/>
              </a:ext>
            </a:extLst>
          </p:cNvPr>
          <p:cNvSpPr/>
          <p:nvPr/>
        </p:nvSpPr>
        <p:spPr>
          <a:xfrm>
            <a:off x="6270055" y="3153125"/>
            <a:ext cx="4938413" cy="680826"/>
          </a:xfrm>
          <a:prstGeom prst="wedgeRectCallout">
            <a:avLst>
              <a:gd name="adj1" fmla="val -56929"/>
              <a:gd name="adj2" fmla="val 13991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入睡</a:t>
            </a:r>
            <a:r>
              <a:rPr lang="zh-CN" altLang="en-US" sz="2400" b="1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，但做梦仍与家乡有关，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孤独</a:t>
            </a:r>
          </a:p>
        </p:txBody>
      </p:sp>
      <p:sp>
        <p:nvSpPr>
          <p:cNvPr id="28" name="对话气泡: 矩形 27">
            <a:extLst>
              <a:ext uri="{FF2B5EF4-FFF2-40B4-BE49-F238E27FC236}">
                <a16:creationId xmlns:a16="http://schemas.microsoft.com/office/drawing/2014/main" id="{6A118CDC-9E17-4544-855A-0AF2BF0AB912}"/>
              </a:ext>
            </a:extLst>
          </p:cNvPr>
          <p:cNvSpPr/>
          <p:nvPr/>
        </p:nvSpPr>
        <p:spPr>
          <a:xfrm>
            <a:off x="6453715" y="3948538"/>
            <a:ext cx="3838148" cy="540657"/>
          </a:xfrm>
          <a:prstGeom prst="wedgeRectCallout">
            <a:avLst>
              <a:gd name="adj1" fmla="val -56929"/>
              <a:gd name="adj2" fmla="val 13991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梦醒，</a:t>
            </a:r>
            <a:r>
              <a:rPr lang="zh-CN" altLang="en-US" sz="2800" b="1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天微亮。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孤独</a:t>
            </a:r>
            <a:r>
              <a:rPr lang="zh-CN" altLang="en-US" sz="2800" b="1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</a:p>
        </p:txBody>
      </p:sp>
      <p:sp>
        <p:nvSpPr>
          <p:cNvPr id="29" name="对话气泡: 矩形 28">
            <a:extLst>
              <a:ext uri="{FF2B5EF4-FFF2-40B4-BE49-F238E27FC236}">
                <a16:creationId xmlns:a16="http://schemas.microsoft.com/office/drawing/2014/main" id="{0F7CC504-55AC-492E-9363-ECA011823E19}"/>
              </a:ext>
            </a:extLst>
          </p:cNvPr>
          <p:cNvSpPr/>
          <p:nvPr/>
        </p:nvSpPr>
        <p:spPr>
          <a:xfrm>
            <a:off x="6453715" y="4705921"/>
            <a:ext cx="4318285" cy="477128"/>
          </a:xfrm>
          <a:prstGeom prst="wedgeRectCallout">
            <a:avLst>
              <a:gd name="adj1" fmla="val -57319"/>
              <a:gd name="adj2" fmla="val 4200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dirty="0">
                <a:solidFill>
                  <a:schemeClr val="tx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想家却不能回家的原因，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无奈</a:t>
            </a:r>
          </a:p>
        </p:txBody>
      </p:sp>
      <p:sp>
        <p:nvSpPr>
          <p:cNvPr id="30" name="淘宝店chenying0907 12">
            <a:extLst>
              <a:ext uri="{FF2B5EF4-FFF2-40B4-BE49-F238E27FC236}">
                <a16:creationId xmlns:a16="http://schemas.microsoft.com/office/drawing/2014/main" id="{0C2A81C5-0C2F-4214-87B1-EDCF99E1ABB9}"/>
              </a:ext>
            </a:extLst>
          </p:cNvPr>
          <p:cNvSpPr/>
          <p:nvPr/>
        </p:nvSpPr>
        <p:spPr>
          <a:xfrm>
            <a:off x="4686273" y="5490920"/>
            <a:ext cx="2898922" cy="668439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孤独、思乡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8364107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30494" y="307873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38" name="PA_淘宝店chenying0907 37"/>
          <p:cNvSpPr/>
          <p:nvPr>
            <p:custDataLst>
              <p:tags r:id="rId5"/>
            </p:custDataLst>
          </p:nvPr>
        </p:nvSpPr>
        <p:spPr>
          <a:xfrm>
            <a:off x="4575144" y="538717"/>
            <a:ext cx="377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题型一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词句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情感题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PA_淘宝店chenying0907 60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8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9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10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1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426193D1-7CB4-4588-85BA-45AF4CACA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4581" y="1384300"/>
            <a:ext cx="10322305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16.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这首诗的尾联宕开一笔，丰富了诗作的</a:t>
            </a:r>
            <a:r>
              <a:rPr kumimoji="0" lang="zh-CN" altLang="en-US" sz="28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内容和情感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。请对此作简要</a:t>
            </a:r>
            <a:r>
              <a:rPr kumimoji="0" lang="zh-CN" altLang="en-US" sz="28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分析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kumimoji="0" lang="en-US" altLang="zh-CN" sz="28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参考答案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】</a:t>
            </a: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）尾联点出岁暮不归乡的原因是跟随骠骑在外，艰辛劳苦地管理城防，</a:t>
            </a:r>
            <a:r>
              <a:rPr kumimoji="0" lang="zh-CN" altLang="en-US" sz="2800" b="1" i="0" u="sng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扩充了诗的内容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kumimoji="0" lang="zh-CN" altLang="en-US" sz="28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与首联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“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离家万里”</a:t>
            </a:r>
            <a:r>
              <a:rPr kumimoji="0" lang="zh-CN" altLang="en-US" sz="28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相呼应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</a:t>
            </a:r>
            <a:endParaRPr kumimoji="0" lang="en-US" altLang="zh-CN" sz="28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）抒发了诗人离乡万里而苦涩无奈之感，以及在除夕夜怀乡</a:t>
            </a:r>
            <a:r>
              <a:rPr kumimoji="0" lang="zh-CN" altLang="en-US" sz="2800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思归之情，</a:t>
            </a:r>
            <a:r>
              <a:rPr kumimoji="0" lang="zh-CN" altLang="en-US" sz="2800" b="1" i="0" u="sng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丰富了诗作的情感。</a:t>
            </a:r>
            <a:endParaRPr kumimoji="0" lang="zh-CN" altLang="en-US" sz="2800" b="0" i="0" u="sng" strike="noStrike" cap="none" normalizeH="0" baseline="0" dirty="0">
              <a:ln>
                <a:noFill/>
              </a:ln>
              <a:solidFill>
                <a:srgbClr val="0070C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34" name="图片 64" descr="学科网 zxxk.com">
            <a:extLst>
              <a:ext uri="{FF2B5EF4-FFF2-40B4-BE49-F238E27FC236}">
                <a16:creationId xmlns:a16="http://schemas.microsoft.com/office/drawing/2014/main" id="{55D9782D-1092-4BC6-ADEE-3428EC71F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6350" cy="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2">
            <a:extLst>
              <a:ext uri="{FF2B5EF4-FFF2-40B4-BE49-F238E27FC236}">
                <a16:creationId xmlns:a16="http://schemas.microsoft.com/office/drawing/2014/main" id="{DD2CC711-6CD9-47D3-8FA0-48EE3C7205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24A355A0-DD7A-438D-A4DD-D62F16FB8915}"/>
              </a:ext>
            </a:extLst>
          </p:cNvPr>
          <p:cNvSpPr txBox="1"/>
          <p:nvPr/>
        </p:nvSpPr>
        <p:spPr>
          <a:xfrm>
            <a:off x="8101226" y="2762087"/>
            <a:ext cx="289148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译文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表达技巧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]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94B7A86C-B776-464D-A123-768133370566}"/>
              </a:ext>
            </a:extLst>
          </p:cNvPr>
          <p:cNvSpPr txBox="1"/>
          <p:nvPr/>
        </p:nvSpPr>
        <p:spPr>
          <a:xfrm>
            <a:off x="7133423" y="5451994"/>
            <a:ext cx="208063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总结情感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]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9874327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8D015E9-9BE0-41F6-9554-ED0A39E7070A}"/>
              </a:ext>
            </a:extLst>
          </p:cNvPr>
          <p:cNvSpPr txBox="1"/>
          <p:nvPr/>
        </p:nvSpPr>
        <p:spPr>
          <a:xfrm>
            <a:off x="114300" y="155507"/>
            <a:ext cx="11963400" cy="6546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i="0" dirty="0">
                <a:solidFill>
                  <a:srgbClr val="FF0000"/>
                </a:solidFill>
                <a:effectLst/>
                <a:latin typeface="华文琥珀" panose="02010800040101010101" pitchFamily="2" charset="-122"/>
                <a:ea typeface="华文琥珀" panose="02010800040101010101" pitchFamily="2" charset="-122"/>
              </a:rPr>
              <a:t>    戎昱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744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-800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，唐代诗人。荆州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今湖北江陵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人，郡望扶风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今属陕西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。大历二年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(767)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秋回故乡，在荆南节度使卫伯玉幕府中任从事。后流寓湖南，为潭州刺史崔瓘、桂州刺史李昌巙幕僚。建中三年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(782)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居长安，任侍御史。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翌年贬为辰州刺史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。后又任虔州刺史。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晚年在湖南零陵任职，流寓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桂州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而终。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中唐前期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比较注重反映现实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的诗人之一。名作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苦哉行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写战争给人民带来灾难。羁旅游宦、感伤身世的作品以</a:t>
            </a:r>
            <a:r>
              <a:rPr lang="en-US" altLang="zh-CN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桂州腊夜</a:t>
            </a:r>
            <a:r>
              <a:rPr lang="en-US" altLang="zh-CN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较有名。</a:t>
            </a:r>
            <a:endParaRPr lang="en-US" altLang="zh-CN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其诗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语言清丽婉朴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铺陈描写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的手法较为多样；意境上大多写得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悲气纵横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诗中常有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愁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泪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哭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啼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涕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等字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；题材上写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边塞戎旅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秋思送别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的诗很多。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3191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30494" y="307873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38" name="PA_淘宝店chenying0907 37"/>
          <p:cNvSpPr/>
          <p:nvPr>
            <p:custDataLst>
              <p:tags r:id="rId5"/>
            </p:custDataLst>
          </p:nvPr>
        </p:nvSpPr>
        <p:spPr>
          <a:xfrm>
            <a:off x="4575144" y="538717"/>
            <a:ext cx="377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题型二 </a:t>
            </a:r>
            <a:r>
              <a:rPr lang="zh-CN" altLang="en-US" sz="3200" b="1" u="sng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整体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情感题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PA_淘宝店chenying0907 60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8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9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10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1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3" name="淘宝店chenying0907 17">
            <a:extLst>
              <a:ext uri="{FF2B5EF4-FFF2-40B4-BE49-F238E27FC236}">
                <a16:creationId xmlns:a16="http://schemas.microsoft.com/office/drawing/2014/main" id="{DF4EFB05-3C29-44CE-95F0-F3850893AEE3}"/>
              </a:ext>
            </a:extLst>
          </p:cNvPr>
          <p:cNvSpPr txBox="1"/>
          <p:nvPr/>
        </p:nvSpPr>
        <p:spPr>
          <a:xfrm>
            <a:off x="890880" y="1681025"/>
            <a:ext cx="10330774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问题变式</a:t>
            </a: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请简要概括本诗所表达的情感？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这首诗阐述了什么样的道理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？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请从“</a:t>
            </a:r>
            <a:r>
              <a:rPr lang="en-US" altLang="zh-CN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XX</a:t>
            </a: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”入手，结合全诗，分析作者表达的情感态度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？</a:t>
            </a:r>
          </a:p>
        </p:txBody>
      </p:sp>
      <p:sp>
        <p:nvSpPr>
          <p:cNvPr id="24" name="淘宝店chenying0907 12">
            <a:extLst>
              <a:ext uri="{FF2B5EF4-FFF2-40B4-BE49-F238E27FC236}">
                <a16:creationId xmlns:a16="http://schemas.microsoft.com/office/drawing/2014/main" id="{8638D234-93ED-4A1B-B653-38C059AB3C7D}"/>
              </a:ext>
            </a:extLst>
          </p:cNvPr>
          <p:cNvSpPr/>
          <p:nvPr/>
        </p:nvSpPr>
        <p:spPr>
          <a:xfrm>
            <a:off x="3507343" y="5107870"/>
            <a:ext cx="4764666" cy="883243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答题区间是整首诗</a:t>
            </a:r>
          </a:p>
        </p:txBody>
      </p:sp>
    </p:spTree>
    <p:extLst>
      <p:ext uri="{BB962C8B-B14F-4D97-AF65-F5344CB8AC3E}">
        <p14:creationId xmlns:p14="http://schemas.microsoft.com/office/powerpoint/2010/main" val="3456744459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09888" y="307872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609589" y="1108891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38" name="PA_淘宝店chenying0907 37"/>
          <p:cNvSpPr/>
          <p:nvPr>
            <p:custDataLst>
              <p:tags r:id="rId5"/>
            </p:custDataLst>
          </p:nvPr>
        </p:nvSpPr>
        <p:spPr>
          <a:xfrm>
            <a:off x="4575144" y="323794"/>
            <a:ext cx="377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题型二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整体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情感题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PA_淘宝店chenying0907 60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8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9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10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1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3" name="淘宝店chenying0907 17">
            <a:extLst>
              <a:ext uri="{FF2B5EF4-FFF2-40B4-BE49-F238E27FC236}">
                <a16:creationId xmlns:a16="http://schemas.microsoft.com/office/drawing/2014/main" id="{DF4EFB05-3C29-44CE-95F0-F3850893AEE3}"/>
              </a:ext>
            </a:extLst>
          </p:cNvPr>
          <p:cNvSpPr txBox="1"/>
          <p:nvPr/>
        </p:nvSpPr>
        <p:spPr>
          <a:xfrm>
            <a:off x="1321375" y="2391809"/>
            <a:ext cx="10021075" cy="3670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明确问题是要求</a:t>
            </a: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“概括”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还是</a:t>
            </a: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“分析”</a:t>
            </a:r>
            <a:endParaRPr kumimoji="0" lang="en-US" altLang="zh-CN" sz="3200" b="1" i="0" u="sng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>
              <a:lnSpc>
                <a:spcPct val="150000"/>
              </a:lnSpc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通读全诗，</a:t>
            </a:r>
            <a:r>
              <a:rPr lang="zh-CN" altLang="en-US" sz="3200" b="1" u="sng" kern="0" dirty="0">
                <a:latin typeface="楷体" panose="02010609060101010101" pitchFamily="49" charset="-122"/>
                <a:ea typeface="楷体" panose="02010609060101010101" pitchFamily="49" charset="-122"/>
              </a:rPr>
              <a:t>抓住相关信息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，确定情感的</a:t>
            </a:r>
            <a:r>
              <a:rPr lang="zh-CN" altLang="en-US" sz="3200" b="1" u="sng" kern="0" dirty="0">
                <a:latin typeface="楷体" panose="02010609060101010101" pitchFamily="49" charset="-122"/>
                <a:ea typeface="楷体" panose="02010609060101010101" pitchFamily="49" charset="-122"/>
              </a:rPr>
              <a:t>大方向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）从头至尾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逐步</a:t>
            </a:r>
            <a:r>
              <a:rPr lang="zh-CN" altLang="en-US" sz="3200" b="1" u="sng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解读与情感相关的诗句</a:t>
            </a:r>
            <a:r>
              <a:rPr lang="zh-CN" altLang="en-US" sz="3200" b="1" kern="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（翻译诗句）</a:t>
            </a:r>
            <a:endParaRPr kumimoji="0" lang="en-US" altLang="zh-CN" sz="3200" b="1" i="0" u="sng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）有表达技巧则还要</a:t>
            </a:r>
            <a:r>
              <a:rPr lang="zh-CN" altLang="en-US" sz="3200" b="1" u="sng" kern="0" dirty="0">
                <a:latin typeface="楷体" panose="02010609060101010101" pitchFamily="49" charset="-122"/>
                <a:ea typeface="楷体" panose="02010609060101010101" pitchFamily="49" charset="-122"/>
              </a:rPr>
              <a:t>分析表达技巧</a:t>
            </a:r>
            <a:endParaRPr kumimoji="0" lang="en-US" altLang="zh-CN" sz="3200" b="1" i="0" u="sng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）最后</a:t>
            </a:r>
            <a:r>
              <a:rPr lang="zh-CN" altLang="en-US" sz="3200" b="1" u="sng" kern="0" dirty="0">
                <a:latin typeface="楷体" panose="02010609060101010101" pitchFamily="49" charset="-122"/>
                <a:ea typeface="楷体" panose="02010609060101010101" pitchFamily="49" charset="-122"/>
              </a:rPr>
              <a:t>总结情感</a:t>
            </a:r>
            <a:r>
              <a:rPr lang="zh-CN" altLang="en-US" sz="3200" b="1" kern="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u="sng" kern="0" dirty="0">
                <a:latin typeface="楷体" panose="02010609060101010101" pitchFamily="49" charset="-122"/>
                <a:ea typeface="楷体" panose="02010609060101010101" pitchFamily="49" charset="-122"/>
              </a:rPr>
              <a:t>规范表述</a:t>
            </a:r>
            <a:endParaRPr kumimoji="0" lang="zh-CN" altLang="en-US" sz="3200" b="1" i="0" u="sng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4" name="淘宝店chenying0907 12">
            <a:extLst>
              <a:ext uri="{FF2B5EF4-FFF2-40B4-BE49-F238E27FC236}">
                <a16:creationId xmlns:a16="http://schemas.microsoft.com/office/drawing/2014/main" id="{8638D234-93ED-4A1B-B653-38C059AB3C7D}"/>
              </a:ext>
            </a:extLst>
          </p:cNvPr>
          <p:cNvSpPr/>
          <p:nvPr/>
        </p:nvSpPr>
        <p:spPr>
          <a:xfrm>
            <a:off x="3137972" y="1484235"/>
            <a:ext cx="5916056" cy="680826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答题思路</a:t>
            </a:r>
          </a:p>
        </p:txBody>
      </p:sp>
    </p:spTree>
    <p:extLst>
      <p:ext uri="{BB962C8B-B14F-4D97-AF65-F5344CB8AC3E}">
        <p14:creationId xmlns:p14="http://schemas.microsoft.com/office/powerpoint/2010/main" val="1700313276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630494" y="307873"/>
            <a:ext cx="10931013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38" name="PA_淘宝店chenying0907 37"/>
          <p:cNvSpPr/>
          <p:nvPr>
            <p:custDataLst>
              <p:tags r:id="rId5"/>
            </p:custDataLst>
          </p:nvPr>
        </p:nvSpPr>
        <p:spPr>
          <a:xfrm>
            <a:off x="5005389" y="497919"/>
            <a:ext cx="23406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大白本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P217</a:t>
            </a:r>
          </a:p>
        </p:txBody>
      </p:sp>
      <p:sp>
        <p:nvSpPr>
          <p:cNvPr id="17" name="PA_淘宝店chenying0907 60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8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9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10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1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426193D1-7CB4-4588-85BA-45AF4CACA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8902" y="5079048"/>
            <a:ext cx="1032230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请从“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戏赠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”入手，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结合全诗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作者表达的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情感态度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034" name="图片 64" descr="学科网 zxxk.com">
            <a:extLst>
              <a:ext uri="{FF2B5EF4-FFF2-40B4-BE49-F238E27FC236}">
                <a16:creationId xmlns:a16="http://schemas.microsoft.com/office/drawing/2014/main" id="{55D9782D-1092-4BC6-ADEE-3428EC71F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6350" cy="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2">
            <a:extLst>
              <a:ext uri="{FF2B5EF4-FFF2-40B4-BE49-F238E27FC236}">
                <a16:creationId xmlns:a16="http://schemas.microsoft.com/office/drawing/2014/main" id="{DD2CC711-6CD9-47D3-8FA0-48EE3C7205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3" name="淘宝店chenying0907 17">
            <a:extLst>
              <a:ext uri="{FF2B5EF4-FFF2-40B4-BE49-F238E27FC236}">
                <a16:creationId xmlns:a16="http://schemas.microsoft.com/office/drawing/2014/main" id="{42C21AEF-EC06-4FA9-A619-4BE31A4E80E6}"/>
              </a:ext>
            </a:extLst>
          </p:cNvPr>
          <p:cNvSpPr txBox="1"/>
          <p:nvPr/>
        </p:nvSpPr>
        <p:spPr>
          <a:xfrm>
            <a:off x="3339835" y="2385202"/>
            <a:ext cx="5671753" cy="257666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一篇长恨有风情，十首秦吟近正声。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每被老元偷格律，苦教短李伏歌行。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世间富贵应无分，身后文章合有名。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莫怪气粗言语大，新排十五卷诗成。</a:t>
            </a:r>
          </a:p>
        </p:txBody>
      </p:sp>
      <p:sp>
        <p:nvSpPr>
          <p:cNvPr id="24" name="淘宝店chenying0907 12">
            <a:extLst>
              <a:ext uri="{FF2B5EF4-FFF2-40B4-BE49-F238E27FC236}">
                <a16:creationId xmlns:a16="http://schemas.microsoft.com/office/drawing/2014/main" id="{B000A1C1-1D71-4610-8312-1F406CA7A2BE}"/>
              </a:ext>
            </a:extLst>
          </p:cNvPr>
          <p:cNvSpPr/>
          <p:nvPr/>
        </p:nvSpPr>
        <p:spPr>
          <a:xfrm>
            <a:off x="630492" y="1556887"/>
            <a:ext cx="10931013" cy="625573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编集拙诗，成一十五卷，因题卷末，戏赠元九、李二十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白居易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8548368"/>
      </p:ext>
    </p:extLst>
  </p:cSld>
  <p:clrMapOvr>
    <a:masterClrMapping/>
  </p:clrMapOvr>
  <p:transition spd="slow" advClick="0" advTm="0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3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252919" y="214010"/>
            <a:ext cx="11770467" cy="623700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7" name="PA_淘宝店chenying0907 60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7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8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9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0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3" name="淘宝店chenying0907 17">
            <a:extLst>
              <a:ext uri="{FF2B5EF4-FFF2-40B4-BE49-F238E27FC236}">
                <a16:creationId xmlns:a16="http://schemas.microsoft.com/office/drawing/2014/main" id="{DF4EFB05-3C29-44CE-95F0-F3850893AEE3}"/>
              </a:ext>
            </a:extLst>
          </p:cNvPr>
          <p:cNvSpPr txBox="1"/>
          <p:nvPr/>
        </p:nvSpPr>
        <p:spPr>
          <a:xfrm>
            <a:off x="328281" y="2369592"/>
            <a:ext cx="5671753" cy="257666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一篇长恨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有风情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，十首秦吟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近正声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每被老元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格律，苦教短李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伏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歌行。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世间富贵应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无分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，身后文章合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莫怪气粗言语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，新排十五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卷诗成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</p:txBody>
      </p:sp>
      <p:sp>
        <p:nvSpPr>
          <p:cNvPr id="24" name="淘宝店chenying0907 12">
            <a:extLst>
              <a:ext uri="{FF2B5EF4-FFF2-40B4-BE49-F238E27FC236}">
                <a16:creationId xmlns:a16="http://schemas.microsoft.com/office/drawing/2014/main" id="{8638D234-93ED-4A1B-B653-38C059AB3C7D}"/>
              </a:ext>
            </a:extLst>
          </p:cNvPr>
          <p:cNvSpPr/>
          <p:nvPr/>
        </p:nvSpPr>
        <p:spPr>
          <a:xfrm>
            <a:off x="328281" y="406985"/>
            <a:ext cx="11422114" cy="612759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编集</a:t>
            </a: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拙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诗，</a:t>
            </a:r>
            <a:r>
              <a:rPr kumimoji="0" lang="zh-CN" altLang="en-US" sz="28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成一十五卷，因题卷末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戏赠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元九、李二十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白居易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对话气泡: 矩形 1">
            <a:extLst>
              <a:ext uri="{FF2B5EF4-FFF2-40B4-BE49-F238E27FC236}">
                <a16:creationId xmlns:a16="http://schemas.microsoft.com/office/drawing/2014/main" id="{C2B11F5B-2BE4-400D-A2F1-9C966B13F7D9}"/>
              </a:ext>
            </a:extLst>
          </p:cNvPr>
          <p:cNvSpPr/>
          <p:nvPr/>
        </p:nvSpPr>
        <p:spPr>
          <a:xfrm>
            <a:off x="1275260" y="1467509"/>
            <a:ext cx="972766" cy="473705"/>
          </a:xfrm>
          <a:prstGeom prst="wedgeRectCallout">
            <a:avLst>
              <a:gd name="adj1" fmla="val -2119"/>
              <a:gd name="adj2" fmla="val -134476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谦虚</a:t>
            </a:r>
          </a:p>
        </p:txBody>
      </p:sp>
      <p:sp>
        <p:nvSpPr>
          <p:cNvPr id="25" name="对话气泡: 矩形 24">
            <a:extLst>
              <a:ext uri="{FF2B5EF4-FFF2-40B4-BE49-F238E27FC236}">
                <a16:creationId xmlns:a16="http://schemas.microsoft.com/office/drawing/2014/main" id="{0D8FE840-689C-4B35-AACE-D9E2D3BD4D1F}"/>
              </a:ext>
            </a:extLst>
          </p:cNvPr>
          <p:cNvSpPr/>
          <p:nvPr/>
        </p:nvSpPr>
        <p:spPr>
          <a:xfrm>
            <a:off x="2669898" y="1555848"/>
            <a:ext cx="4596906" cy="522087"/>
          </a:xfrm>
          <a:prstGeom prst="wedgeRectCallout">
            <a:avLst>
              <a:gd name="adj1" fmla="val -8386"/>
              <a:gd name="adj2" fmla="val -136243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自己的作品编辑成册，题诗</a:t>
            </a:r>
          </a:p>
        </p:txBody>
      </p:sp>
      <p:sp>
        <p:nvSpPr>
          <p:cNvPr id="26" name="对话气泡: 矩形 25">
            <a:extLst>
              <a:ext uri="{FF2B5EF4-FFF2-40B4-BE49-F238E27FC236}">
                <a16:creationId xmlns:a16="http://schemas.microsoft.com/office/drawing/2014/main" id="{F88A0F1F-C8BF-49F8-9A98-D024776E44B9}"/>
              </a:ext>
            </a:extLst>
          </p:cNvPr>
          <p:cNvSpPr/>
          <p:nvPr/>
        </p:nvSpPr>
        <p:spPr>
          <a:xfrm>
            <a:off x="6453715" y="2413733"/>
            <a:ext cx="5296680" cy="582377"/>
          </a:xfrm>
          <a:prstGeom prst="wedgeRectCallout">
            <a:avLst>
              <a:gd name="adj1" fmla="val -56929"/>
              <a:gd name="adj2" fmla="val 13991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自夸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，自己的作品有高雅的情趣</a:t>
            </a:r>
          </a:p>
        </p:txBody>
      </p:sp>
      <p:sp>
        <p:nvSpPr>
          <p:cNvPr id="27" name="对话气泡: 矩形 26">
            <a:extLst>
              <a:ext uri="{FF2B5EF4-FFF2-40B4-BE49-F238E27FC236}">
                <a16:creationId xmlns:a16="http://schemas.microsoft.com/office/drawing/2014/main" id="{B5EEB27F-74FC-47EE-9311-E710BAD8910A}"/>
              </a:ext>
            </a:extLst>
          </p:cNvPr>
          <p:cNvSpPr/>
          <p:nvPr/>
        </p:nvSpPr>
        <p:spPr>
          <a:xfrm>
            <a:off x="6363370" y="3194562"/>
            <a:ext cx="3909039" cy="507197"/>
          </a:xfrm>
          <a:prstGeom prst="wedgeRectCallout">
            <a:avLst>
              <a:gd name="adj1" fmla="val -56929"/>
              <a:gd name="adj2" fmla="val 13991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戏言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，损友，三人友谊深厚</a:t>
            </a:r>
          </a:p>
        </p:txBody>
      </p:sp>
      <p:sp>
        <p:nvSpPr>
          <p:cNvPr id="28" name="对话气泡: 矩形 27">
            <a:extLst>
              <a:ext uri="{FF2B5EF4-FFF2-40B4-BE49-F238E27FC236}">
                <a16:creationId xmlns:a16="http://schemas.microsoft.com/office/drawing/2014/main" id="{6A118CDC-9E17-4544-855A-0AF2BF0AB912}"/>
              </a:ext>
            </a:extLst>
          </p:cNvPr>
          <p:cNvSpPr/>
          <p:nvPr/>
        </p:nvSpPr>
        <p:spPr>
          <a:xfrm>
            <a:off x="6453715" y="3955376"/>
            <a:ext cx="2894084" cy="533819"/>
          </a:xfrm>
          <a:prstGeom prst="wedgeRectCallout">
            <a:avLst>
              <a:gd name="adj1" fmla="val -56929"/>
              <a:gd name="adj2" fmla="val 13991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无奈，自我劝慰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29" name="对话气泡: 矩形 28">
            <a:extLst>
              <a:ext uri="{FF2B5EF4-FFF2-40B4-BE49-F238E27FC236}">
                <a16:creationId xmlns:a16="http://schemas.microsoft.com/office/drawing/2014/main" id="{0F7CC504-55AC-492E-9363-ECA011823E19}"/>
              </a:ext>
            </a:extLst>
          </p:cNvPr>
          <p:cNvSpPr/>
          <p:nvPr/>
        </p:nvSpPr>
        <p:spPr>
          <a:xfrm>
            <a:off x="6453715" y="4705920"/>
            <a:ext cx="4849825" cy="590106"/>
          </a:xfrm>
          <a:prstGeom prst="wedgeRectCallout">
            <a:avLst>
              <a:gd name="adj1" fmla="val -57319"/>
              <a:gd name="adj2" fmla="val 4200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夸耀自己的作品，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故作骄傲，心酸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30" name="淘宝店chenying0907 12">
            <a:extLst>
              <a:ext uri="{FF2B5EF4-FFF2-40B4-BE49-F238E27FC236}">
                <a16:creationId xmlns:a16="http://schemas.microsoft.com/office/drawing/2014/main" id="{0C2A81C5-0C2F-4214-87B1-EDCF99E1ABB9}"/>
              </a:ext>
            </a:extLst>
          </p:cNvPr>
          <p:cNvSpPr/>
          <p:nvPr/>
        </p:nvSpPr>
        <p:spPr>
          <a:xfrm>
            <a:off x="4021629" y="5553101"/>
            <a:ext cx="4107531" cy="581504"/>
          </a:xfrm>
          <a:prstGeom prst="rect">
            <a:avLst/>
          </a:prstGeom>
          <a:solidFill>
            <a:srgbClr val="F2E8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高兴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、无奈、自嘲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1" name="对话气泡: 矩形 30">
            <a:extLst>
              <a:ext uri="{FF2B5EF4-FFF2-40B4-BE49-F238E27FC236}">
                <a16:creationId xmlns:a16="http://schemas.microsoft.com/office/drawing/2014/main" id="{E1ED5D57-63F1-464D-B6FC-F0B04BCEA91B}"/>
              </a:ext>
            </a:extLst>
          </p:cNvPr>
          <p:cNvSpPr/>
          <p:nvPr/>
        </p:nvSpPr>
        <p:spPr>
          <a:xfrm>
            <a:off x="7699035" y="1537301"/>
            <a:ext cx="3107898" cy="506501"/>
          </a:xfrm>
          <a:prstGeom prst="wedgeRectCallout">
            <a:avLst>
              <a:gd name="adj1" fmla="val -62443"/>
              <a:gd name="adj2" fmla="val -134055"/>
            </a:avLst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高兴，与好友分享</a:t>
            </a:r>
          </a:p>
        </p:txBody>
      </p:sp>
    </p:spTree>
    <p:extLst>
      <p:ext uri="{BB962C8B-B14F-4D97-AF65-F5344CB8AC3E}">
        <p14:creationId xmlns:p14="http://schemas.microsoft.com/office/powerpoint/2010/main" val="1658148715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A_淘宝店chenying0907 7"/>
          <p:cNvSpPr/>
          <p:nvPr>
            <p:custDataLst>
              <p:tags r:id="rId3"/>
            </p:custDataLst>
          </p:nvPr>
        </p:nvSpPr>
        <p:spPr>
          <a:xfrm>
            <a:off x="317636" y="307873"/>
            <a:ext cx="11608475" cy="62422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33" name="PA_淘宝店chenying0907 32"/>
          <p:cNvGrpSpPr/>
          <p:nvPr>
            <p:custDataLst>
              <p:tags r:id="rId4"/>
            </p:custDataLst>
          </p:nvPr>
        </p:nvGrpSpPr>
        <p:grpSpPr>
          <a:xfrm>
            <a:off x="5599976" y="1268353"/>
            <a:ext cx="1052289" cy="188686"/>
            <a:chOff x="6096000" y="2910116"/>
            <a:chExt cx="1052289" cy="188686"/>
          </a:xfrm>
        </p:grpSpPr>
        <p:sp>
          <p:nvSpPr>
            <p:cNvPr id="34" name="淘宝店chenying0907 33"/>
            <p:cNvSpPr/>
            <p:nvPr/>
          </p:nvSpPr>
          <p:spPr>
            <a:xfrm>
              <a:off x="6096000" y="2910116"/>
              <a:ext cx="188686" cy="188686"/>
            </a:xfrm>
            <a:prstGeom prst="ellipse">
              <a:avLst/>
            </a:prstGeom>
            <a:solidFill>
              <a:srgbClr val="E346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5" name="淘宝店chenying0907 34"/>
            <p:cNvSpPr/>
            <p:nvPr/>
          </p:nvSpPr>
          <p:spPr>
            <a:xfrm>
              <a:off x="6383868" y="2910116"/>
              <a:ext cx="188686" cy="188686"/>
            </a:xfrm>
            <a:prstGeom prst="ellipse">
              <a:avLst/>
            </a:prstGeom>
            <a:solidFill>
              <a:srgbClr val="F2E8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淘宝店chenying0907 35"/>
            <p:cNvSpPr/>
            <p:nvPr/>
          </p:nvSpPr>
          <p:spPr>
            <a:xfrm>
              <a:off x="6671736" y="2910116"/>
              <a:ext cx="188686" cy="188686"/>
            </a:xfrm>
            <a:prstGeom prst="ellipse">
              <a:avLst/>
            </a:prstGeom>
            <a:solidFill>
              <a:srgbClr val="4BBD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7" name="淘宝店chenying0907 36"/>
            <p:cNvSpPr/>
            <p:nvPr/>
          </p:nvSpPr>
          <p:spPr>
            <a:xfrm>
              <a:off x="6959603" y="2910116"/>
              <a:ext cx="188686" cy="188686"/>
            </a:xfrm>
            <a:prstGeom prst="ellipse">
              <a:avLst/>
            </a:prstGeom>
            <a:solidFill>
              <a:srgbClr val="2F3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38" name="PA_淘宝店chenying0907 37"/>
          <p:cNvSpPr/>
          <p:nvPr>
            <p:custDataLst>
              <p:tags r:id="rId5"/>
            </p:custDataLst>
          </p:nvPr>
        </p:nvSpPr>
        <p:spPr>
          <a:xfrm>
            <a:off x="4518021" y="476753"/>
            <a:ext cx="377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题型二   </a:t>
            </a:r>
            <a:r>
              <a:rPr lang="zh-CN" altLang="en-US" sz="3200" b="1" u="sng" noProof="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整句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情感题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17" name="PA_淘宝店chenying0907 60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6915789" y="2672902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PA_淘宝店chenying0907 309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>
            <a:off x="9347799" y="2797229"/>
            <a:ext cx="534677" cy="471774"/>
          </a:xfrm>
          <a:custGeom>
            <a:avLst/>
            <a:gdLst>
              <a:gd name="T0" fmla="*/ 8 w 184"/>
              <a:gd name="T1" fmla="*/ 0 h 162"/>
              <a:gd name="T2" fmla="*/ 184 w 184"/>
              <a:gd name="T3" fmla="*/ 7 h 162"/>
              <a:gd name="T4" fmla="*/ 184 w 184"/>
              <a:gd name="T5" fmla="*/ 155 h 162"/>
              <a:gd name="T6" fmla="*/ 177 w 184"/>
              <a:gd name="T7" fmla="*/ 162 h 162"/>
              <a:gd name="T8" fmla="*/ 0 w 184"/>
              <a:gd name="T9" fmla="*/ 155 h 162"/>
              <a:gd name="T10" fmla="*/ 0 w 184"/>
              <a:gd name="T11" fmla="*/ 7 h 162"/>
              <a:gd name="T12" fmla="*/ 102 w 184"/>
              <a:gd name="T13" fmla="*/ 68 h 162"/>
              <a:gd name="T14" fmla="*/ 102 w 184"/>
              <a:gd name="T15" fmla="*/ 68 h 162"/>
              <a:gd name="T16" fmla="*/ 144 w 184"/>
              <a:gd name="T17" fmla="*/ 72 h 162"/>
              <a:gd name="T18" fmla="*/ 144 w 184"/>
              <a:gd name="T19" fmla="*/ 109 h 162"/>
              <a:gd name="T20" fmla="*/ 140 w 184"/>
              <a:gd name="T21" fmla="*/ 114 h 162"/>
              <a:gd name="T22" fmla="*/ 98 w 184"/>
              <a:gd name="T23" fmla="*/ 109 h 162"/>
              <a:gd name="T24" fmla="*/ 98 w 184"/>
              <a:gd name="T25" fmla="*/ 72 h 162"/>
              <a:gd name="T26" fmla="*/ 135 w 184"/>
              <a:gd name="T27" fmla="*/ 76 h 162"/>
              <a:gd name="T28" fmla="*/ 107 w 184"/>
              <a:gd name="T29" fmla="*/ 76 h 162"/>
              <a:gd name="T30" fmla="*/ 135 w 184"/>
              <a:gd name="T31" fmla="*/ 105 h 162"/>
              <a:gd name="T32" fmla="*/ 88 w 184"/>
              <a:gd name="T33" fmla="*/ 68 h 162"/>
              <a:gd name="T34" fmla="*/ 92 w 184"/>
              <a:gd name="T35" fmla="*/ 72 h 162"/>
              <a:gd name="T36" fmla="*/ 45 w 184"/>
              <a:gd name="T37" fmla="*/ 76 h 162"/>
              <a:gd name="T38" fmla="*/ 45 w 184"/>
              <a:gd name="T39" fmla="*/ 68 h 162"/>
              <a:gd name="T40" fmla="*/ 88 w 184"/>
              <a:gd name="T41" fmla="*/ 87 h 162"/>
              <a:gd name="T42" fmla="*/ 92 w 184"/>
              <a:gd name="T43" fmla="*/ 91 h 162"/>
              <a:gd name="T44" fmla="*/ 45 w 184"/>
              <a:gd name="T45" fmla="*/ 95 h 162"/>
              <a:gd name="T46" fmla="*/ 45 w 184"/>
              <a:gd name="T47" fmla="*/ 87 h 162"/>
              <a:gd name="T48" fmla="*/ 88 w 184"/>
              <a:gd name="T49" fmla="*/ 105 h 162"/>
              <a:gd name="T50" fmla="*/ 92 w 184"/>
              <a:gd name="T51" fmla="*/ 109 h 162"/>
              <a:gd name="T52" fmla="*/ 45 w 184"/>
              <a:gd name="T53" fmla="*/ 114 h 162"/>
              <a:gd name="T54" fmla="*/ 45 w 184"/>
              <a:gd name="T55" fmla="*/ 105 h 162"/>
              <a:gd name="T56" fmla="*/ 140 w 184"/>
              <a:gd name="T57" fmla="*/ 124 h 162"/>
              <a:gd name="T58" fmla="*/ 144 w 184"/>
              <a:gd name="T59" fmla="*/ 128 h 162"/>
              <a:gd name="T60" fmla="*/ 45 w 184"/>
              <a:gd name="T61" fmla="*/ 132 h 162"/>
              <a:gd name="T62" fmla="*/ 45 w 184"/>
              <a:gd name="T63" fmla="*/ 124 h 162"/>
              <a:gd name="T64" fmla="*/ 159 w 184"/>
              <a:gd name="T65" fmla="*/ 22 h 162"/>
              <a:gd name="T66" fmla="*/ 166 w 184"/>
              <a:gd name="T67" fmla="*/ 29 h 162"/>
              <a:gd name="T68" fmla="*/ 152 w 184"/>
              <a:gd name="T69" fmla="*/ 29 h 162"/>
              <a:gd name="T70" fmla="*/ 141 w 184"/>
              <a:gd name="T71" fmla="*/ 22 h 162"/>
              <a:gd name="T72" fmla="*/ 148 w 184"/>
              <a:gd name="T73" fmla="*/ 29 h 162"/>
              <a:gd name="T74" fmla="*/ 134 w 184"/>
              <a:gd name="T75" fmla="*/ 29 h 162"/>
              <a:gd name="T76" fmla="*/ 124 w 184"/>
              <a:gd name="T77" fmla="*/ 22 h 162"/>
              <a:gd name="T78" fmla="*/ 131 w 184"/>
              <a:gd name="T79" fmla="*/ 29 h 162"/>
              <a:gd name="T80" fmla="*/ 117 w 184"/>
              <a:gd name="T81" fmla="*/ 29 h 162"/>
              <a:gd name="T82" fmla="*/ 15 w 184"/>
              <a:gd name="T83" fmla="*/ 43 h 162"/>
              <a:gd name="T84" fmla="*/ 170 w 184"/>
              <a:gd name="T85" fmla="*/ 43 h 162"/>
              <a:gd name="T86" fmla="*/ 15 w 184"/>
              <a:gd name="T87" fmla="*/ 14 h 162"/>
              <a:gd name="T88" fmla="*/ 170 w 184"/>
              <a:gd name="T89" fmla="*/ 52 h 162"/>
              <a:gd name="T90" fmla="*/ 15 w 184"/>
              <a:gd name="T91" fmla="*/ 52 h 162"/>
              <a:gd name="T92" fmla="*/ 170 w 184"/>
              <a:gd name="T93" fmla="*/ 148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4" h="162">
                <a:moveTo>
                  <a:pt x="8" y="0"/>
                </a:moveTo>
                <a:cubicBezTo>
                  <a:pt x="8" y="0"/>
                  <a:pt x="8" y="0"/>
                  <a:pt x="8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1" y="0"/>
                  <a:pt x="184" y="3"/>
                  <a:pt x="184" y="7"/>
                </a:cubicBezTo>
                <a:cubicBezTo>
                  <a:pt x="184" y="7"/>
                  <a:pt x="184" y="7"/>
                  <a:pt x="184" y="7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4" y="159"/>
                  <a:pt x="181" y="162"/>
                  <a:pt x="177" y="162"/>
                </a:cubicBezTo>
                <a:cubicBezTo>
                  <a:pt x="177" y="162"/>
                  <a:pt x="177" y="162"/>
                  <a:pt x="177" y="162"/>
                </a:cubicBezTo>
                <a:cubicBezTo>
                  <a:pt x="8" y="162"/>
                  <a:pt x="8" y="162"/>
                  <a:pt x="8" y="162"/>
                </a:cubicBezTo>
                <a:cubicBezTo>
                  <a:pt x="4" y="162"/>
                  <a:pt x="0" y="159"/>
                  <a:pt x="0" y="155"/>
                </a:cubicBezTo>
                <a:cubicBezTo>
                  <a:pt x="0" y="155"/>
                  <a:pt x="0" y="155"/>
                  <a:pt x="0" y="15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4" y="0"/>
                  <a:pt x="8" y="0"/>
                </a:cubicBezTo>
                <a:close/>
                <a:moveTo>
                  <a:pt x="102" y="68"/>
                </a:moveTo>
                <a:cubicBezTo>
                  <a:pt x="102" y="68"/>
                  <a:pt x="102" y="68"/>
                  <a:pt x="102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40" y="68"/>
                  <a:pt x="140" y="68"/>
                  <a:pt x="140" y="68"/>
                </a:cubicBezTo>
                <a:cubicBezTo>
                  <a:pt x="142" y="68"/>
                  <a:pt x="144" y="70"/>
                  <a:pt x="144" y="72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44" y="109"/>
                  <a:pt x="144" y="109"/>
                  <a:pt x="144" y="109"/>
                </a:cubicBezTo>
                <a:cubicBezTo>
                  <a:pt x="144" y="112"/>
                  <a:pt x="142" y="114"/>
                  <a:pt x="140" y="114"/>
                </a:cubicBezTo>
                <a:cubicBezTo>
                  <a:pt x="140" y="114"/>
                  <a:pt x="140" y="114"/>
                  <a:pt x="140" y="114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00" y="114"/>
                  <a:pt x="98" y="112"/>
                  <a:pt x="98" y="109"/>
                </a:cubicBezTo>
                <a:cubicBezTo>
                  <a:pt x="98" y="109"/>
                  <a:pt x="98" y="109"/>
                  <a:pt x="98" y="109"/>
                </a:cubicBezTo>
                <a:cubicBezTo>
                  <a:pt x="98" y="72"/>
                  <a:pt x="98" y="72"/>
                  <a:pt x="98" y="72"/>
                </a:cubicBezTo>
                <a:cubicBezTo>
                  <a:pt x="98" y="70"/>
                  <a:pt x="100" y="68"/>
                  <a:pt x="102" y="68"/>
                </a:cubicBezTo>
                <a:close/>
                <a:moveTo>
                  <a:pt x="135" y="76"/>
                </a:moveTo>
                <a:cubicBezTo>
                  <a:pt x="135" y="76"/>
                  <a:pt x="135" y="76"/>
                  <a:pt x="135" y="76"/>
                </a:cubicBezTo>
                <a:cubicBezTo>
                  <a:pt x="107" y="76"/>
                  <a:pt x="107" y="76"/>
                  <a:pt x="107" y="76"/>
                </a:cubicBezTo>
                <a:cubicBezTo>
                  <a:pt x="107" y="105"/>
                  <a:pt x="107" y="105"/>
                  <a:pt x="107" y="105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135" y="76"/>
                  <a:pt x="135" y="76"/>
                  <a:pt x="135" y="76"/>
                </a:cubicBezTo>
                <a:close/>
                <a:moveTo>
                  <a:pt x="88" y="68"/>
                </a:move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70"/>
                  <a:pt x="92" y="72"/>
                </a:cubicBezTo>
                <a:cubicBezTo>
                  <a:pt x="92" y="74"/>
                  <a:pt x="90" y="76"/>
                  <a:pt x="88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2" y="76"/>
                  <a:pt x="41" y="74"/>
                  <a:pt x="41" y="72"/>
                </a:cubicBezTo>
                <a:cubicBezTo>
                  <a:pt x="41" y="70"/>
                  <a:pt x="42" y="68"/>
                  <a:pt x="45" y="68"/>
                </a:cubicBezTo>
                <a:cubicBezTo>
                  <a:pt x="88" y="68"/>
                  <a:pt x="88" y="68"/>
                  <a:pt x="88" y="68"/>
                </a:cubicBezTo>
                <a:close/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90" y="87"/>
                  <a:pt x="92" y="88"/>
                  <a:pt x="92" y="91"/>
                </a:cubicBezTo>
                <a:cubicBezTo>
                  <a:pt x="92" y="93"/>
                  <a:pt x="90" y="95"/>
                  <a:pt x="88" y="95"/>
                </a:cubicBezTo>
                <a:cubicBezTo>
                  <a:pt x="45" y="95"/>
                  <a:pt x="45" y="95"/>
                  <a:pt x="45" y="95"/>
                </a:cubicBezTo>
                <a:cubicBezTo>
                  <a:pt x="42" y="95"/>
                  <a:pt x="41" y="93"/>
                  <a:pt x="41" y="91"/>
                </a:cubicBezTo>
                <a:cubicBezTo>
                  <a:pt x="41" y="88"/>
                  <a:pt x="42" y="87"/>
                  <a:pt x="45" y="87"/>
                </a:cubicBezTo>
                <a:cubicBezTo>
                  <a:pt x="88" y="87"/>
                  <a:pt x="88" y="87"/>
                  <a:pt x="88" y="87"/>
                </a:cubicBezTo>
                <a:close/>
                <a:moveTo>
                  <a:pt x="88" y="105"/>
                </a:moveTo>
                <a:cubicBezTo>
                  <a:pt x="88" y="105"/>
                  <a:pt x="88" y="105"/>
                  <a:pt x="88" y="105"/>
                </a:cubicBezTo>
                <a:cubicBezTo>
                  <a:pt x="90" y="105"/>
                  <a:pt x="92" y="107"/>
                  <a:pt x="92" y="109"/>
                </a:cubicBezTo>
                <a:cubicBezTo>
                  <a:pt x="92" y="112"/>
                  <a:pt x="90" y="114"/>
                  <a:pt x="88" y="114"/>
                </a:cubicBezTo>
                <a:cubicBezTo>
                  <a:pt x="45" y="114"/>
                  <a:pt x="45" y="114"/>
                  <a:pt x="45" y="114"/>
                </a:cubicBezTo>
                <a:cubicBezTo>
                  <a:pt x="42" y="114"/>
                  <a:pt x="41" y="112"/>
                  <a:pt x="41" y="109"/>
                </a:cubicBezTo>
                <a:cubicBezTo>
                  <a:pt x="41" y="107"/>
                  <a:pt x="42" y="105"/>
                  <a:pt x="45" y="105"/>
                </a:cubicBezTo>
                <a:cubicBezTo>
                  <a:pt x="88" y="105"/>
                  <a:pt x="88" y="105"/>
                  <a:pt x="88" y="105"/>
                </a:cubicBezTo>
                <a:close/>
                <a:moveTo>
                  <a:pt x="140" y="124"/>
                </a:moveTo>
                <a:cubicBezTo>
                  <a:pt x="140" y="124"/>
                  <a:pt x="140" y="124"/>
                  <a:pt x="140" y="124"/>
                </a:cubicBezTo>
                <a:cubicBezTo>
                  <a:pt x="142" y="124"/>
                  <a:pt x="144" y="126"/>
                  <a:pt x="144" y="128"/>
                </a:cubicBezTo>
                <a:cubicBezTo>
                  <a:pt x="144" y="130"/>
                  <a:pt x="142" y="132"/>
                  <a:pt x="140" y="132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2" y="132"/>
                  <a:pt x="41" y="130"/>
                  <a:pt x="41" y="128"/>
                </a:cubicBezTo>
                <a:cubicBezTo>
                  <a:pt x="41" y="126"/>
                  <a:pt x="42" y="124"/>
                  <a:pt x="45" y="124"/>
                </a:cubicBezTo>
                <a:cubicBezTo>
                  <a:pt x="140" y="124"/>
                  <a:pt x="140" y="124"/>
                  <a:pt x="140" y="124"/>
                </a:cubicBezTo>
                <a:close/>
                <a:moveTo>
                  <a:pt x="159" y="22"/>
                </a:moveTo>
                <a:cubicBezTo>
                  <a:pt x="159" y="22"/>
                  <a:pt x="159" y="22"/>
                  <a:pt x="159" y="22"/>
                </a:cubicBezTo>
                <a:cubicBezTo>
                  <a:pt x="163" y="22"/>
                  <a:pt x="166" y="25"/>
                  <a:pt x="166" y="29"/>
                </a:cubicBezTo>
                <a:cubicBezTo>
                  <a:pt x="166" y="33"/>
                  <a:pt x="163" y="36"/>
                  <a:pt x="159" y="36"/>
                </a:cubicBezTo>
                <a:cubicBezTo>
                  <a:pt x="155" y="36"/>
                  <a:pt x="152" y="33"/>
                  <a:pt x="152" y="29"/>
                </a:cubicBezTo>
                <a:cubicBezTo>
                  <a:pt x="152" y="25"/>
                  <a:pt x="155" y="22"/>
                  <a:pt x="159" y="22"/>
                </a:cubicBezTo>
                <a:close/>
                <a:moveTo>
                  <a:pt x="141" y="22"/>
                </a:moveTo>
                <a:cubicBezTo>
                  <a:pt x="141" y="22"/>
                  <a:pt x="141" y="22"/>
                  <a:pt x="141" y="22"/>
                </a:cubicBezTo>
                <a:cubicBezTo>
                  <a:pt x="145" y="22"/>
                  <a:pt x="148" y="25"/>
                  <a:pt x="148" y="29"/>
                </a:cubicBezTo>
                <a:cubicBezTo>
                  <a:pt x="148" y="33"/>
                  <a:pt x="145" y="36"/>
                  <a:pt x="141" y="36"/>
                </a:cubicBezTo>
                <a:cubicBezTo>
                  <a:pt x="138" y="36"/>
                  <a:pt x="134" y="33"/>
                  <a:pt x="134" y="29"/>
                </a:cubicBezTo>
                <a:cubicBezTo>
                  <a:pt x="134" y="25"/>
                  <a:pt x="138" y="22"/>
                  <a:pt x="141" y="22"/>
                </a:cubicBezTo>
                <a:close/>
                <a:moveTo>
                  <a:pt x="124" y="22"/>
                </a:moveTo>
                <a:cubicBezTo>
                  <a:pt x="124" y="22"/>
                  <a:pt x="124" y="22"/>
                  <a:pt x="124" y="22"/>
                </a:cubicBezTo>
                <a:cubicBezTo>
                  <a:pt x="128" y="22"/>
                  <a:pt x="131" y="25"/>
                  <a:pt x="131" y="29"/>
                </a:cubicBezTo>
                <a:cubicBezTo>
                  <a:pt x="131" y="33"/>
                  <a:pt x="128" y="36"/>
                  <a:pt x="124" y="36"/>
                </a:cubicBezTo>
                <a:cubicBezTo>
                  <a:pt x="120" y="36"/>
                  <a:pt x="117" y="33"/>
                  <a:pt x="117" y="29"/>
                </a:cubicBezTo>
                <a:cubicBezTo>
                  <a:pt x="117" y="25"/>
                  <a:pt x="120" y="22"/>
                  <a:pt x="124" y="22"/>
                </a:cubicBezTo>
                <a:close/>
                <a:moveTo>
                  <a:pt x="15" y="43"/>
                </a:moveTo>
                <a:cubicBezTo>
                  <a:pt x="15" y="43"/>
                  <a:pt x="15" y="43"/>
                  <a:pt x="15" y="43"/>
                </a:cubicBezTo>
                <a:cubicBezTo>
                  <a:pt x="170" y="43"/>
                  <a:pt x="170" y="43"/>
                  <a:pt x="170" y="43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43"/>
                  <a:pt x="15" y="43"/>
                  <a:pt x="15" y="43"/>
                </a:cubicBezTo>
                <a:close/>
                <a:moveTo>
                  <a:pt x="170" y="52"/>
                </a:moveTo>
                <a:cubicBezTo>
                  <a:pt x="170" y="52"/>
                  <a:pt x="170" y="52"/>
                  <a:pt x="170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148"/>
                  <a:pt x="15" y="148"/>
                  <a:pt x="15" y="148"/>
                </a:cubicBezTo>
                <a:cubicBezTo>
                  <a:pt x="170" y="148"/>
                  <a:pt x="170" y="148"/>
                  <a:pt x="170" y="148"/>
                </a:cubicBezTo>
                <a:cubicBezTo>
                  <a:pt x="170" y="52"/>
                  <a:pt x="170" y="52"/>
                  <a:pt x="170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9" name="PA_淘宝店chenying0907 18"/>
          <p:cNvSpPr/>
          <p:nvPr>
            <p:custDataLst>
              <p:tags r:id="rId8"/>
            </p:custDataLst>
          </p:nvPr>
        </p:nvSpPr>
        <p:spPr>
          <a:xfrm>
            <a:off x="6075395" y="3558724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0" name="PA_淘宝店chenying0907 19"/>
          <p:cNvSpPr/>
          <p:nvPr>
            <p:custDataLst>
              <p:tags r:id="rId9"/>
            </p:custDataLst>
          </p:nvPr>
        </p:nvSpPr>
        <p:spPr>
          <a:xfrm>
            <a:off x="6135734" y="3981408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21" name="PA_淘宝店chenying0907 20"/>
          <p:cNvSpPr/>
          <p:nvPr>
            <p:custDataLst>
              <p:tags r:id="rId10"/>
            </p:custDataLst>
          </p:nvPr>
        </p:nvSpPr>
        <p:spPr>
          <a:xfrm>
            <a:off x="8552504" y="3536150"/>
            <a:ext cx="2219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Arial" panose="020B0604020202020204" pitchFamily="34" charset="0"/>
              </a:rPr>
              <a:t>ADD YOUR TITLE</a:t>
            </a:r>
          </a:p>
        </p:txBody>
      </p:sp>
      <p:sp>
        <p:nvSpPr>
          <p:cNvPr id="22" name="PA_淘宝店chenying0907 21"/>
          <p:cNvSpPr/>
          <p:nvPr>
            <p:custDataLst>
              <p:tags r:id="rId11"/>
            </p:custDataLst>
          </p:nvPr>
        </p:nvSpPr>
        <p:spPr>
          <a:xfrm>
            <a:off x="8612843" y="3958834"/>
            <a:ext cx="209881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rPr>
              <a:t>Failure is like a thief Failure is probably the fortification in your pole  in your pole. 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细黑" panose="02010600040101010101" pitchFamily="2" charset="-122"/>
              <a:ea typeface="华文细黑" panose="02010600040101010101" pitchFamily="2" charset="-122"/>
              <a:cs typeface="+mn-cs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426193D1-7CB4-4588-85BA-45AF4CACAF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357" y="1243915"/>
            <a:ext cx="1148500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请从“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戏赠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”入手，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结合全诗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作者表达的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情感态度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参考答案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】</a:t>
            </a:r>
          </a:p>
          <a:p>
            <a:pPr lvl="0" eaLnBrk="0" fontAlgn="ctr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表现出对自己文学成就的自得之情。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颔联戏谑友人，首联和尾联</a:t>
            </a:r>
            <a:r>
              <a:rPr lang="zh-CN" altLang="en-US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自夸自傲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，这是用</a:t>
            </a:r>
            <a:r>
              <a:rPr lang="zh-CN" altLang="en-US" sz="2800" b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诙谐的态度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来表达自得之情；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表现出对自己现实境况的无奈与自嘲。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身前富贵自己是无分了，但还有身后诗文之名可以慰藉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，由此可以看出表面上是对自己文章的夸耀和对友人的戏谑，但实际上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充满了不平、辛酸和自嘲的味道。</a:t>
            </a: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ctr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</p:txBody>
      </p:sp>
      <p:pic>
        <p:nvPicPr>
          <p:cNvPr id="1034" name="图片 64" descr="学科网 zxxk.com">
            <a:extLst>
              <a:ext uri="{FF2B5EF4-FFF2-40B4-BE49-F238E27FC236}">
                <a16:creationId xmlns:a16="http://schemas.microsoft.com/office/drawing/2014/main" id="{55D9782D-1092-4BC6-ADEE-3428EC71F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6350" cy="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2">
            <a:extLst>
              <a:ext uri="{FF2B5EF4-FFF2-40B4-BE49-F238E27FC236}">
                <a16:creationId xmlns:a16="http://schemas.microsoft.com/office/drawing/2014/main" id="{DD2CC711-6CD9-47D3-8FA0-48EE3C7205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35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47F88CB-AB32-4AFB-95F0-0F4BC854B0D0}"/>
              </a:ext>
            </a:extLst>
          </p:cNvPr>
          <p:cNvSpPr txBox="1"/>
          <p:nvPr/>
        </p:nvSpPr>
        <p:spPr>
          <a:xfrm>
            <a:off x="7470732" y="3389352"/>
            <a:ext cx="22315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概括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分析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]</a:t>
            </a:r>
            <a:endParaRPr lang="zh-CN" altLang="en-US" dirty="0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82145D07-BEF0-47F2-A9A3-B40FAF22A960}"/>
              </a:ext>
            </a:extLst>
          </p:cNvPr>
          <p:cNvSpPr txBox="1"/>
          <p:nvPr/>
        </p:nvSpPr>
        <p:spPr>
          <a:xfrm>
            <a:off x="3724533" y="5825473"/>
            <a:ext cx="23508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 [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概括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+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分析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]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09726571"/>
      </p:ext>
    </p:extLst>
  </p:cSld>
  <p:clrMapOvr>
    <a:masterClrMapping/>
  </p:clrMapOvr>
  <p:transition spd="slow" advClick="0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_淘宝店chenying0907 2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3D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A_淘宝店chenying0907 3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7"/>
          <a:srcRect l="8897" t="17466" r="3387" b="1438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A_淘宝店chenying0907 1"/>
          <p:cNvSpPr/>
          <p:nvPr>
            <p:custDataLst>
              <p:tags r:id="rId3"/>
            </p:custDataLst>
          </p:nvPr>
        </p:nvSpPr>
        <p:spPr>
          <a:xfrm>
            <a:off x="3381068" y="1976284"/>
            <a:ext cx="5813322" cy="246962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A_淘宝店chenying0907 4"/>
          <p:cNvSpPr txBox="1"/>
          <p:nvPr>
            <p:custDataLst>
              <p:tags r:id="rId4"/>
            </p:custDataLst>
          </p:nvPr>
        </p:nvSpPr>
        <p:spPr>
          <a:xfrm>
            <a:off x="3645739" y="3064904"/>
            <a:ext cx="52839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多做多积累</a:t>
            </a:r>
          </a:p>
        </p:txBody>
      </p:sp>
    </p:spTree>
    <p:extLst>
      <p:ext uri="{BB962C8B-B14F-4D97-AF65-F5344CB8AC3E}">
        <p14:creationId xmlns:p14="http://schemas.microsoft.com/office/powerpoint/2010/main" val="791848099"/>
      </p:ext>
    </p:extLst>
  </p:cSld>
  <p:clrMapOvr>
    <a:masterClrMapping/>
  </p:clrMapOvr>
  <p:transition spd="slow" advClick="0" advTm="0">
    <p:push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F5FE8BC-A4A8-4905-8E02-7A33BD2DD5D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D:\免费ppt\劵新下\打包\980651 的幻灯片"/>
  <p:tag name="ISPRING_PRESENTATION_TITLE" val="98065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1469</Words>
  <Application>Microsoft Office PowerPoint</Application>
  <PresentationFormat>宽屏</PresentationFormat>
  <Paragraphs>140</Paragraphs>
  <Slides>15</Slides>
  <Notes>14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8" baseType="lpstr">
      <vt:lpstr>等线</vt:lpstr>
      <vt:lpstr>等线 Light</vt:lpstr>
      <vt:lpstr>方正姚体</vt:lpstr>
      <vt:lpstr>黑体</vt:lpstr>
      <vt:lpstr>华文琥珀</vt:lpstr>
      <vt:lpstr>华文细黑</vt:lpstr>
      <vt:lpstr>楷体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CHENYING0907</dc:title>
  <dc:creator>CHENYING0907</dc:creator>
  <cp:lastModifiedBy>zhao</cp:lastModifiedBy>
  <cp:revision>60</cp:revision>
  <dcterms:created xsi:type="dcterms:W3CDTF">2016-11-04T02:02:28Z</dcterms:created>
  <dcterms:modified xsi:type="dcterms:W3CDTF">2021-10-08T06:12:20Z</dcterms:modified>
</cp:coreProperties>
</file>