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4" r:id="rId4"/>
  </p:sldMasterIdLst>
  <p:notesMasterIdLst>
    <p:notesMasterId r:id="rId6"/>
  </p:notesMasterIdLst>
  <p:sldIdLst>
    <p:sldId id="280" r:id="rId5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8" r:id="rId18"/>
    <p:sldId id="294" r:id="rId19"/>
    <p:sldId id="295" r:id="rId20"/>
    <p:sldId id="297" r:id="rId21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gs" Target="tags/tag66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DE401-3B25-4B31-96FA-9CAAC1DDBCF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6910B-346F-4038-A6A9-BCDEF1CCB9E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fld id="{88B728D1-CDB7-4D45-819E-226E27CF26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fld id="{88B728D1-CDB7-4D45-819E-226E27CF26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9268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3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2" Type="http://schemas.openxmlformats.org/officeDocument/2006/relationships/theme" Target="../theme/theme3.xml"/><Relationship Id="rId31" Type="http://schemas.openxmlformats.org/officeDocument/2006/relationships/tags" Target="../tags/tag62.xml"/><Relationship Id="rId30" Type="http://schemas.openxmlformats.org/officeDocument/2006/relationships/tags" Target="../tags/tag61.xml"/><Relationship Id="rId3" Type="http://schemas.openxmlformats.org/officeDocument/2006/relationships/slideLayout" Target="../slideLayouts/slideLayout17.xml"/><Relationship Id="rId29" Type="http://schemas.openxmlformats.org/officeDocument/2006/relationships/tags" Target="../tags/tag60.xml"/><Relationship Id="rId28" Type="http://schemas.openxmlformats.org/officeDocument/2006/relationships/tags" Target="../tags/tag59.xml"/><Relationship Id="rId27" Type="http://schemas.openxmlformats.org/officeDocument/2006/relationships/tags" Target="../tags/tag58.xml"/><Relationship Id="rId26" Type="http://schemas.openxmlformats.org/officeDocument/2006/relationships/tags" Target="../tags/tag57.xml"/><Relationship Id="rId25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36.xml"/><Relationship Id="rId21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9268" cy="6858000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52846" y="101595"/>
            <a:ext cx="11160604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52845" y="1114384"/>
            <a:ext cx="11149315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50000"/>
            </a:schemeClr>
          </a:solidFill>
          <a:latin typeface="幼圆" panose="02010509060101010101" pitchFamily="49" charset="-122"/>
          <a:ea typeface="幼圆" panose="02010509060101010101" pitchFamily="49" charset="-122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85000"/>
        <a:buFontTx/>
        <a:buBlip>
          <a:blip r:embed="rId5"/>
        </a:buBlip>
        <a:defRPr sz="2400" b="1" kern="1200" baseline="0">
          <a:solidFill>
            <a:schemeClr val="accent1">
              <a:lumMod val="50000"/>
            </a:schemeClr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1pPr>
      <a:lvl2pPr marL="357505" indent="-357505" algn="just" defTabSz="914400" rtl="0" eaLnBrk="1" latinLnBrk="0" hangingPunct="1">
        <a:lnSpc>
          <a:spcPct val="110000"/>
        </a:lnSpc>
        <a:spcBef>
          <a:spcPct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华文新魏" panose="02010800040101010101" pitchFamily="2" charset="-122"/>
        <a:buChar char=" "/>
        <a:defRPr sz="2000" b="0" kern="1200" baseline="0">
          <a:solidFill>
            <a:srgbClr val="7D7D7D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6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7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8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6EDBC090-F40A-454B-96D6-C18C22D601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9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30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11295C43-F436-4B57-8D49-2B1399CEF31E}" type="slidenum">
              <a:rPr lang="zh-CN" altLang="en-US" smtClean="0"/>
            </a:fld>
            <a:endParaRPr lang="zh-CN" altLang="en-US"/>
          </a:p>
        </p:txBody>
      </p:sp>
    </p:spTree>
    <p:custDataLst>
      <p:tags r:id="rId31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7" r:id="rId23"/>
    <p:sldLayoutId id="2147483688" r:id="rId24"/>
    <p:sldLayoutId id="2147483689" r:id="rId25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9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0.png"/><Relationship Id="rId1" Type="http://schemas.openxmlformats.org/officeDocument/2006/relationships/tags" Target="../tags/tag6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2.xml"/><Relationship Id="rId3" Type="http://schemas.openxmlformats.org/officeDocument/2006/relationships/image" Target="../media/image11.png"/><Relationship Id="rId2" Type="http://schemas.openxmlformats.org/officeDocument/2006/relationships/tags" Target="../tags/tag64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33.x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4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18.wmf"/><Relationship Id="rId1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37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9.wmf"/><Relationship Id="rId1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38.xml"/><Relationship Id="rId3" Type="http://schemas.openxmlformats.org/officeDocument/2006/relationships/image" Target="../media/image23.jpeg"/><Relationship Id="rId2" Type="http://schemas.openxmlformats.org/officeDocument/2006/relationships/image" Target="../media/image22.wmf"/><Relationship Id="rId1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25.png"/><Relationship Id="rId1" Type="http://schemas.openxmlformats.org/officeDocument/2006/relationships/tags" Target="../tags/tag6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6531" y="840302"/>
            <a:ext cx="12192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442959" y="2821253"/>
            <a:ext cx="3319145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6600" spc="300">
                <a:solidFill>
                  <a:schemeClr val="tx1">
                    <a:lumMod val="50000"/>
                  </a:schemeClr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6.2</a:t>
            </a:r>
            <a:r>
              <a:rPr lang="zh-CN" altLang="en-US" sz="6600" spc="300">
                <a:solidFill>
                  <a:schemeClr val="tx1">
                    <a:lumMod val="50000"/>
                  </a:schemeClr>
                </a:solidFill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  <a:sym typeface="+mn-ea"/>
              </a:rPr>
              <a:t>密度</a:t>
            </a:r>
            <a:endParaRPr lang="zh-CN" altLang="en-US" sz="6600" spc="300">
              <a:solidFill>
                <a:schemeClr val="tx1">
                  <a:lumMod val="50000"/>
                </a:schemeClr>
              </a:solidFill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2"/>
          <p:cNvSpPr>
            <a:spLocks noChangeArrowheads="1"/>
          </p:cNvSpPr>
          <p:nvPr/>
        </p:nvSpPr>
        <p:spPr bwMode="auto">
          <a:xfrm>
            <a:off x="1016000" y="657860"/>
            <a:ext cx="7199630" cy="581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思维风暴：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、一斤的铁和一斤的棉花，哪个质量大？你是怎么判断的？</a:t>
            </a:r>
            <a:endParaRPr lang="zh-CN" altLang="en-US" sz="2400">
              <a:solidFill>
                <a:srgbClr val="1111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、铁和棉花是同一种物质构成的吗？   </a:t>
            </a:r>
            <a:endParaRPr lang="en-US" altLang="zh-CN" sz="2400">
              <a:solidFill>
                <a:srgbClr val="1111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、想一想，一斤铁和一斤棉花，体积是否相等？哪个的体积更大一些？</a:t>
            </a:r>
            <a:endParaRPr lang="en-US" altLang="zh-CN" sz="2400">
              <a:solidFill>
                <a:srgbClr val="1111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D</a:t>
            </a:r>
            <a:r>
              <a:rPr lang="zh-CN" altLang="en-US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zh-CN" altLang="en-US" sz="24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由此，请同学们猜想，鉴别一个物体的物质构成，除了要称量它的质量，还要测量什么？</a:t>
            </a:r>
            <a:endParaRPr lang="en-US" altLang="zh-CN" sz="2400">
              <a:solidFill>
                <a:srgbClr val="1111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50" name="Group 6"/>
          <p:cNvGrpSpPr/>
          <p:nvPr/>
        </p:nvGrpSpPr>
        <p:grpSpPr>
          <a:xfrm>
            <a:off x="8215630" y="853440"/>
            <a:ext cx="3228975" cy="2452688"/>
            <a:chOff x="0" y="-269"/>
            <a:chExt cx="2435" cy="1545"/>
          </a:xfrm>
        </p:grpSpPr>
        <p:pic>
          <p:nvPicPr>
            <p:cNvPr id="24579" name="Picture 7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-269"/>
              <a:ext cx="2435" cy="1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0" name="Text Box 8"/>
            <p:cNvSpPr txBox="1">
              <a:spLocks noChangeArrowheads="1"/>
            </p:cNvSpPr>
            <p:nvPr/>
          </p:nvSpPr>
          <p:spPr bwMode="auto">
            <a:xfrm>
              <a:off x="658" y="909"/>
              <a:ext cx="72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000">
                  <a:solidFill>
                    <a:srgbClr val="1111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铁锤</a:t>
              </a:r>
              <a:endParaRPr lang="zh-CN" altLang="en-US" sz="2000">
                <a:solidFill>
                  <a:srgbClr val="1111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6750" y="3357886"/>
            <a:ext cx="3228975" cy="245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800783" y="5280025"/>
            <a:ext cx="914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棉花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1"/>
          <p:cNvSpPr txBox="1">
            <a:spLocks noChangeArrowheads="1"/>
          </p:cNvSpPr>
          <p:nvPr/>
        </p:nvSpPr>
        <p:spPr bwMode="auto">
          <a:xfrm>
            <a:off x="1463675" y="1038860"/>
            <a:ext cx="663829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、同种物质的质量与体积有什么关系？</a:t>
            </a:r>
            <a:endParaRPr lang="en-US" altLang="zh-CN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Group 8"/>
          <p:cNvGrpSpPr/>
          <p:nvPr/>
        </p:nvGrpSpPr>
        <p:grpSpPr>
          <a:xfrm>
            <a:off x="1982788" y="2803525"/>
            <a:ext cx="3665537" cy="3605213"/>
            <a:chOff x="209" y="31"/>
            <a:chExt cx="2309" cy="2271"/>
          </a:xfrm>
        </p:grpSpPr>
        <p:pic>
          <p:nvPicPr>
            <p:cNvPr id="25603" name="Picture 9" descr="天平5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09" y="31"/>
              <a:ext cx="2268" cy="2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4" name="Text Box 10"/>
            <p:cNvSpPr txBox="1">
              <a:spLocks noChangeArrowheads="1"/>
            </p:cNvSpPr>
            <p:nvPr/>
          </p:nvSpPr>
          <p:spPr bwMode="auto">
            <a:xfrm>
              <a:off x="1462" y="1466"/>
              <a:ext cx="105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111111"/>
                  </a:solidFill>
                  <a:latin typeface="Times New Roman" panose="02020603050405020304" pitchFamily="18" charset="0"/>
                </a:rPr>
                <a:t>托盘天平</a:t>
              </a:r>
              <a:endPara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605" name="Text Box 11"/>
            <p:cNvSpPr txBox="1">
              <a:spLocks noChangeArrowheads="1"/>
            </p:cNvSpPr>
            <p:nvPr/>
          </p:nvSpPr>
          <p:spPr bwMode="auto">
            <a:xfrm>
              <a:off x="848" y="1975"/>
              <a:ext cx="57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111111"/>
                  </a:solidFill>
                  <a:latin typeface="Times New Roman" panose="02020603050405020304" pitchFamily="18" charset="0"/>
                </a:rPr>
                <a:t>砝码</a:t>
              </a:r>
              <a:endPara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1" name="Group 12"/>
          <p:cNvGrpSpPr/>
          <p:nvPr/>
        </p:nvGrpSpPr>
        <p:grpSpPr>
          <a:xfrm>
            <a:off x="6067425" y="5246370"/>
            <a:ext cx="4587875" cy="992188"/>
            <a:chOff x="0" y="0"/>
            <a:chExt cx="2890" cy="625"/>
          </a:xfrm>
        </p:grpSpPr>
        <p:sp>
          <p:nvSpPr>
            <p:cNvPr id="25612" name="Text Box 13"/>
            <p:cNvSpPr txBox="1">
              <a:spLocks noChangeArrowheads="1"/>
            </p:cNvSpPr>
            <p:nvPr/>
          </p:nvSpPr>
          <p:spPr bwMode="auto">
            <a:xfrm>
              <a:off x="381" y="298"/>
              <a:ext cx="100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111111"/>
                  </a:solidFill>
                  <a:latin typeface="Times New Roman" panose="02020603050405020304" pitchFamily="18" charset="0"/>
                </a:rPr>
                <a:t>刻度尺</a:t>
              </a:r>
              <a:endPara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25613" name="Picture 14" descr="112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2890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661670" y="339090"/>
            <a:ext cx="7091045" cy="705485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一</a:t>
            </a:r>
            <a:r>
              <a:rPr lang="en-US" altLang="zh-CN"/>
              <a:t> </a:t>
            </a:r>
            <a:r>
              <a:rPr lang="zh-CN" altLang="en-US"/>
              <a:t>探究物质的质量与体积的关系</a:t>
            </a:r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376035" y="2557145"/>
            <a:ext cx="4141470" cy="2265680"/>
            <a:chOff x="10241" y="3581"/>
            <a:chExt cx="6522" cy="3568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rcRect l="10411" t="11963" r="7765" b="25938"/>
            <a:stretch>
              <a:fillRect/>
            </a:stretch>
          </p:blipFill>
          <p:spPr>
            <a:xfrm>
              <a:off x="10241" y="3581"/>
              <a:ext cx="6523" cy="2746"/>
            </a:xfrm>
            <a:prstGeom prst="rect">
              <a:avLst/>
            </a:prstGeom>
          </p:spPr>
        </p:pic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11306" y="6327"/>
              <a:ext cx="4393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111111"/>
                  </a:solidFill>
                  <a:latin typeface="Times New Roman" panose="02020603050405020304" pitchFamily="18" charset="0"/>
                </a:rPr>
                <a:t>不同体积的铝块</a:t>
              </a:r>
              <a:endPara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463675" y="1989455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原理：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775" y="1792605"/>
            <a:ext cx="1365250" cy="93853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463675" y="2724785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器材：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506845" y="3141345"/>
            <a:ext cx="1097280" cy="689610"/>
            <a:chOff x="10247" y="4947"/>
            <a:chExt cx="1728" cy="1086"/>
          </a:xfrm>
        </p:grpSpPr>
        <p:sp>
          <p:nvSpPr>
            <p:cNvPr id="7" name="左大括号 6"/>
            <p:cNvSpPr/>
            <p:nvPr/>
          </p:nvSpPr>
          <p:spPr>
            <a:xfrm rot="16200000">
              <a:off x="10941" y="4253"/>
              <a:ext cx="340" cy="1729"/>
            </a:xfrm>
            <a:prstGeom prst="leftBrace">
              <a:avLst>
                <a:gd name="adj1" fmla="val 49117"/>
                <a:gd name="adj2" fmla="val 50000"/>
              </a:avLst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0507" y="5453"/>
              <a:ext cx="146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2.78cm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73870" y="3246755"/>
            <a:ext cx="932180" cy="631190"/>
            <a:chOff x="14762" y="5113"/>
            <a:chExt cx="1468" cy="994"/>
          </a:xfrm>
        </p:grpSpPr>
        <p:sp>
          <p:nvSpPr>
            <p:cNvPr id="10" name="左大括号 9"/>
            <p:cNvSpPr/>
            <p:nvPr/>
          </p:nvSpPr>
          <p:spPr>
            <a:xfrm rot="16200000">
              <a:off x="15311" y="4564"/>
              <a:ext cx="340" cy="1438"/>
            </a:xfrm>
            <a:prstGeom prst="leftBrace">
              <a:avLst>
                <a:gd name="adj1" fmla="val 49117"/>
                <a:gd name="adj2" fmla="val 50000"/>
              </a:avLst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762" y="5527"/>
              <a:ext cx="146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2.30cm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1"/>
          <p:cNvSpPr txBox="1">
            <a:spLocks noChangeArrowheads="1"/>
          </p:cNvSpPr>
          <p:nvPr/>
        </p:nvSpPr>
        <p:spPr bwMode="auto">
          <a:xfrm>
            <a:off x="948531" y="441918"/>
            <a:ext cx="10583827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 设计和进行实验：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我们用铝块做实验，研究铝块质量与体积的关系。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取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大小不同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的铝块，分别用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天平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测量它们的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质量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，用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直尺测量边长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后计算出它们的体积，列出表来。然后以体积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为横坐标，以质量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为纵坐标，在坐标纸上描点，再把这些点连起来，看看它们是否大致为一条直线。</a:t>
            </a:r>
            <a:endParaRPr lang="en-US" altLang="zh-CN" sz="2000"/>
          </a:p>
        </p:txBody>
      </p:sp>
      <p:graphicFrame>
        <p:nvGraphicFramePr>
          <p:cNvPr id="10" name="Group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80795" y="3651885"/>
          <a:ext cx="3843020" cy="1838325"/>
        </p:xfrm>
        <a:graphic>
          <a:graphicData uri="http://schemas.openxmlformats.org/drawingml/2006/table">
            <a:tbl>
              <a:tblPr/>
              <a:tblGrid>
                <a:gridCol w="1005840"/>
                <a:gridCol w="998220"/>
                <a:gridCol w="962025"/>
                <a:gridCol w="876935"/>
              </a:tblGrid>
              <a:tr h="466725"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/g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/cm</a:t>
                      </a:r>
                      <a:r>
                        <a:rPr kumimoji="0" lang="zh-CN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m/v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铝块1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en-US" altLang="zh-CN" sz="2400" b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+mn-ea"/>
                        </a:rPr>
                        <a:t>12.2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铝块2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lang="en-US" altLang="zh-CN" sz="2400" b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+mn-ea"/>
                        </a:rPr>
                        <a:t> 21.5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铝块3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2"/>
          <p:cNvGrpSpPr/>
          <p:nvPr/>
        </p:nvGrpSpPr>
        <p:grpSpPr>
          <a:xfrm>
            <a:off x="6941185" y="3651885"/>
            <a:ext cx="2953385" cy="2171700"/>
            <a:chOff x="0" y="0"/>
            <a:chExt cx="4163" cy="3600"/>
          </a:xfrm>
        </p:grpSpPr>
        <p:pic>
          <p:nvPicPr>
            <p:cNvPr id="27650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4163" cy="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1" name="AutoShape 7"/>
            <p:cNvSpPr>
              <a:spLocks noChangeArrowheads="1"/>
            </p:cNvSpPr>
            <p:nvPr/>
          </p:nvSpPr>
          <p:spPr bwMode="auto">
            <a:xfrm rot="5400000">
              <a:off x="3490" y="333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652" name="AutoShape 8"/>
            <p:cNvSpPr>
              <a:spLocks noChangeArrowheads="1"/>
            </p:cNvSpPr>
            <p:nvPr/>
          </p:nvSpPr>
          <p:spPr bwMode="auto">
            <a:xfrm>
              <a:off x="323" y="15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197225" y="5490210"/>
            <a:ext cx="15506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</a:rPr>
              <a:t>v=a</a:t>
            </a:r>
            <a:r>
              <a:rPr lang="en-US" altLang="zh-CN" sz="4000" b="1" baseline="30000">
                <a:solidFill>
                  <a:srgbClr val="FF0000"/>
                </a:solidFill>
              </a:rPr>
              <a:t>3</a:t>
            </a:r>
            <a:endParaRPr lang="en-US" altLang="zh-CN" sz="4000" b="1" baseline="300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24100" y="4104640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43.2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24100" y="4565015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75.8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63060" y="4104640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3.5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63060" y="4565015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3.5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2"/>
          <p:cNvGrpSpPr/>
          <p:nvPr/>
        </p:nvGrpSpPr>
        <p:grpSpPr>
          <a:xfrm>
            <a:off x="6686550" y="1358900"/>
            <a:ext cx="4129088" cy="3613150"/>
            <a:chOff x="0" y="0"/>
            <a:chExt cx="4163" cy="3600"/>
          </a:xfrm>
        </p:grpSpPr>
        <p:pic>
          <p:nvPicPr>
            <p:cNvPr id="27650" name="Picture 6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4163" cy="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1" name="AutoShape 7"/>
            <p:cNvSpPr>
              <a:spLocks noChangeArrowheads="1"/>
            </p:cNvSpPr>
            <p:nvPr/>
          </p:nvSpPr>
          <p:spPr bwMode="auto">
            <a:xfrm rot="5400000">
              <a:off x="3490" y="333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652" name="AutoShape 8"/>
            <p:cNvSpPr>
              <a:spLocks noChangeArrowheads="1"/>
            </p:cNvSpPr>
            <p:nvPr/>
          </p:nvSpPr>
          <p:spPr bwMode="auto">
            <a:xfrm>
              <a:off x="323" y="15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 Box 57"/>
          <p:cNvSpPr txBox="1">
            <a:spLocks noChangeArrowheads="1"/>
          </p:cNvSpPr>
          <p:nvPr/>
        </p:nvSpPr>
        <p:spPr bwMode="auto">
          <a:xfrm>
            <a:off x="838881" y="1606029"/>
            <a:ext cx="5788870" cy="393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运用图象寻找规律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结论：</a:t>
            </a:r>
            <a:r>
              <a:rPr lang="zh-CN" altLang="en-US" sz="28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铝块的质量和体积</a:t>
            </a:r>
            <a:r>
              <a:rPr lang="zh-CN" altLang="en-US" sz="2800" b="0" u="sng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        </a:t>
            </a:r>
            <a:r>
              <a:rPr lang="zh-CN" altLang="en-US" sz="28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sz="24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altLang="zh-CN" sz="24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  <a:defRPr/>
            </a:pPr>
            <a:r>
              <a:rPr lang="en-US" altLang="zh-CN" sz="24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1.</a:t>
            </a:r>
            <a:r>
              <a:rPr lang="zh-CN" altLang="en-US" sz="24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以相同的方法用铁块做这个实验，得出的结论相同吗？</a:t>
            </a:r>
            <a:endParaRPr lang="en-US" altLang="zh-CN" sz="24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Text Box 58"/>
          <p:cNvSpPr txBox="1">
            <a:spLocks noChangeArrowheads="1"/>
          </p:cNvSpPr>
          <p:nvPr/>
        </p:nvSpPr>
        <p:spPr bwMode="auto">
          <a:xfrm>
            <a:off x="7537450" y="5237163"/>
            <a:ext cx="3457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补充</a:t>
            </a:r>
            <a:r>
              <a:rPr lang="en-US" altLang="zh-CN" sz="2000" i="1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en-US" altLang="zh-CN" sz="200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=0</a:t>
            </a:r>
            <a:r>
              <a:rPr lang="zh-CN" altLang="en-US" sz="200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000" i="1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</a:t>
            </a:r>
            <a:r>
              <a:rPr lang="en-US" altLang="zh-CN" sz="200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=0</a:t>
            </a:r>
            <a:r>
              <a:rPr lang="zh-CN" altLang="en-US" sz="200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的点</a:t>
            </a:r>
            <a:endParaRPr lang="zh-CN" altLang="en-US" sz="200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Line 59"/>
          <p:cNvSpPr>
            <a:spLocks noChangeShapeType="1"/>
          </p:cNvSpPr>
          <p:nvPr/>
        </p:nvSpPr>
        <p:spPr bwMode="auto">
          <a:xfrm flipV="1">
            <a:off x="7032625" y="2698750"/>
            <a:ext cx="3106738" cy="2043113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519930" y="2698750"/>
            <a:ext cx="152527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成正比</a:t>
            </a:r>
            <a:endParaRPr lang="zh-CN" altLang="en-US" sz="28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Group 2"/>
          <p:cNvGrpSpPr/>
          <p:nvPr/>
        </p:nvGrpSpPr>
        <p:grpSpPr>
          <a:xfrm>
            <a:off x="6573838" y="1216978"/>
            <a:ext cx="4129087" cy="3613150"/>
            <a:chOff x="0" y="0"/>
            <a:chExt cx="4163" cy="3600"/>
          </a:xfrm>
        </p:grpSpPr>
        <p:pic>
          <p:nvPicPr>
            <p:cNvPr id="28674" name="Picture 6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4163" cy="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75" name="AutoShape 7"/>
            <p:cNvSpPr>
              <a:spLocks noChangeArrowheads="1"/>
            </p:cNvSpPr>
            <p:nvPr/>
          </p:nvSpPr>
          <p:spPr bwMode="auto">
            <a:xfrm rot="5400000">
              <a:off x="3490" y="333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76" name="AutoShape 8"/>
            <p:cNvSpPr>
              <a:spLocks noChangeArrowheads="1"/>
            </p:cNvSpPr>
            <p:nvPr/>
          </p:nvSpPr>
          <p:spPr bwMode="auto">
            <a:xfrm>
              <a:off x="323" y="156"/>
              <a:ext cx="45" cy="90"/>
            </a:xfrm>
            <a:prstGeom prst="triangle">
              <a:avLst>
                <a:gd name="adj" fmla="val 50000"/>
              </a:avLst>
            </a:prstGeom>
            <a:solidFill>
              <a:srgbClr val="75D1FF"/>
            </a:solidFill>
            <a:ln w="9525">
              <a:solidFill>
                <a:srgbClr val="75D1FF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677" name="Line 59"/>
          <p:cNvSpPr>
            <a:spLocks noChangeShapeType="1"/>
          </p:cNvSpPr>
          <p:nvPr/>
        </p:nvSpPr>
        <p:spPr bwMode="auto">
          <a:xfrm flipH="1">
            <a:off x="6789738" y="418147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96" name="Line 60"/>
          <p:cNvSpPr>
            <a:spLocks noChangeShapeType="1"/>
          </p:cNvSpPr>
          <p:nvPr/>
        </p:nvSpPr>
        <p:spPr bwMode="auto">
          <a:xfrm flipV="1">
            <a:off x="6802438" y="2170113"/>
            <a:ext cx="3103562" cy="19970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97" name="Line 61"/>
          <p:cNvSpPr>
            <a:spLocks noChangeShapeType="1"/>
          </p:cNvSpPr>
          <p:nvPr/>
        </p:nvSpPr>
        <p:spPr bwMode="auto">
          <a:xfrm flipV="1">
            <a:off x="6829425" y="3467100"/>
            <a:ext cx="3076575" cy="70008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4" name="Group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752918" y="2649538"/>
          <a:ext cx="3558540" cy="1371600"/>
        </p:xfrm>
        <a:graphic>
          <a:graphicData uri="http://schemas.openxmlformats.org/drawingml/2006/table">
            <a:tbl>
              <a:tblPr/>
              <a:tblGrid>
                <a:gridCol w="961390"/>
                <a:gridCol w="842645"/>
                <a:gridCol w="955675"/>
                <a:gridCol w="798830"/>
              </a:tblGrid>
              <a:tr h="457200"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/g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0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V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/cm</a:t>
                      </a:r>
                      <a:r>
                        <a:rPr kumimoji="0" lang="zh-CN" altLang="en-US" sz="20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m/v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0066CC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铁块1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4.9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gradFill>
                            <a:gsLst>
                              <a:gs pos="0">
                                <a:srgbClr val="007BD3"/>
                              </a:gs>
                              <a:gs pos="100000">
                                <a:srgbClr val="034373"/>
                              </a:gs>
                            </a:gsLst>
                            <a:lin scaled="0"/>
                          </a:gra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铜块1</a:t>
                      </a: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gradFill>
                          <a:gsLst>
                            <a:gs pos="0">
                              <a:srgbClr val="007BD3"/>
                            </a:gs>
                            <a:gs pos="100000">
                              <a:srgbClr val="034373"/>
                            </a:gs>
                          </a:gsLst>
                          <a:lin scaled="0"/>
                        </a:gra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gradFill>
                          <a:gsLst>
                            <a:gs pos="0">
                              <a:srgbClr val="007BD3"/>
                            </a:gs>
                            <a:gs pos="100000">
                              <a:srgbClr val="034373"/>
                            </a:gs>
                          </a:gsLst>
                          <a:lin scaled="0"/>
                        </a:gra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gradFill>
                            <a:gsLst>
                              <a:gs pos="0">
                                <a:srgbClr val="007BD3"/>
                              </a:gs>
                              <a:gs pos="100000">
                                <a:srgbClr val="034373"/>
                              </a:gs>
                            </a:gsLst>
                            <a:lin scaled="0"/>
                          </a:gra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4.9</a:t>
                      </a: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gradFill>
                          <a:gsLst>
                            <a:gs pos="0">
                              <a:srgbClr val="007BD3"/>
                            </a:gs>
                            <a:gs pos="100000">
                              <a:srgbClr val="034373"/>
                            </a:gs>
                          </a:gsLst>
                          <a:lin scaled="0"/>
                        </a:gra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gradFill>
                          <a:gsLst>
                            <a:gs pos="0">
                              <a:srgbClr val="007BD3"/>
                            </a:gs>
                            <a:gs pos="100000">
                              <a:srgbClr val="034373"/>
                            </a:gs>
                          </a:gsLst>
                          <a:lin scaled="0"/>
                        </a:gra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30" name="文本框 3"/>
          <p:cNvSpPr txBox="1">
            <a:spLocks noChangeArrowheads="1"/>
          </p:cNvSpPr>
          <p:nvPr/>
        </p:nvSpPr>
        <p:spPr bwMode="auto">
          <a:xfrm>
            <a:off x="1880870" y="4399280"/>
            <a:ext cx="9174480" cy="2256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结论：</a:t>
            </a:r>
            <a:endParaRPr lang="en-US" altLang="zh-CN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由某种物质组成的物体，其质量与体积的比通常是一个常量，它反映了这个物质的一种特性。不同物质质量和体积的比一般不同。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57325" y="1032510"/>
            <a:ext cx="459041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用</a:t>
            </a:r>
            <a:r>
              <a:rPr lang="zh-CN" altLang="en-US" sz="2800">
                <a:solidFill>
                  <a:srgbClr val="FF0000"/>
                </a:solidFill>
              </a:rPr>
              <a:t>相同体积</a:t>
            </a:r>
            <a:r>
              <a:rPr lang="zh-CN" altLang="en-US" sz="2800"/>
              <a:t>的</a:t>
            </a:r>
            <a:r>
              <a:rPr lang="zh-CN" altLang="en-US" sz="2800">
                <a:solidFill>
                  <a:srgbClr val="FF0000"/>
                </a:solidFill>
              </a:rPr>
              <a:t>铁</a:t>
            </a:r>
            <a:r>
              <a:rPr lang="zh-CN" altLang="en-US" sz="2800"/>
              <a:t>块和</a:t>
            </a:r>
            <a:r>
              <a:rPr lang="zh-CN" altLang="en-US" sz="2800">
                <a:solidFill>
                  <a:srgbClr val="FF0000"/>
                </a:solidFill>
              </a:rPr>
              <a:t>铜</a:t>
            </a:r>
            <a:r>
              <a:rPr lang="zh-CN" altLang="en-US" sz="2800"/>
              <a:t>块做实验，测出他们的质量，质量与体积的比值是否相同？</a:t>
            </a:r>
            <a:endParaRPr lang="zh-CN" altLang="en-US" sz="2800"/>
          </a:p>
        </p:txBody>
      </p:sp>
      <p:sp>
        <p:nvSpPr>
          <p:cNvPr id="25601" name="文本框 1"/>
          <p:cNvSpPr txBox="1">
            <a:spLocks noChangeArrowheads="1"/>
          </p:cNvSpPr>
          <p:nvPr/>
        </p:nvSpPr>
        <p:spPr bwMode="auto">
          <a:xfrm>
            <a:off x="1169035" y="205105"/>
            <a:ext cx="743204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、不同种物质的质量与体积有什么关系？</a:t>
            </a:r>
            <a:endParaRPr lang="en-US" altLang="zh-CN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271260" y="2646680"/>
            <a:ext cx="3976370" cy="1593850"/>
            <a:chOff x="9876" y="4168"/>
            <a:chExt cx="6262" cy="251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rcRect t="14634" b="13314"/>
            <a:stretch>
              <a:fillRect/>
            </a:stretch>
          </p:blipFill>
          <p:spPr>
            <a:xfrm>
              <a:off x="9876" y="4168"/>
              <a:ext cx="6232" cy="2511"/>
            </a:xfrm>
            <a:prstGeom prst="rect">
              <a:avLst/>
            </a:prstGeom>
          </p:spPr>
        </p:pic>
        <p:grpSp>
          <p:nvGrpSpPr>
            <p:cNvPr id="15" name="组合 14"/>
            <p:cNvGrpSpPr/>
            <p:nvPr/>
          </p:nvGrpSpPr>
          <p:grpSpPr>
            <a:xfrm>
              <a:off x="14670" y="5253"/>
              <a:ext cx="1469" cy="994"/>
              <a:chOff x="14762" y="5113"/>
              <a:chExt cx="1469" cy="994"/>
            </a:xfrm>
          </p:grpSpPr>
          <p:sp>
            <p:nvSpPr>
              <p:cNvPr id="10" name="左大括号 9"/>
              <p:cNvSpPr/>
              <p:nvPr/>
            </p:nvSpPr>
            <p:spPr>
              <a:xfrm rot="16200000">
                <a:off x="15211" y="4664"/>
                <a:ext cx="340" cy="1238"/>
              </a:xfrm>
              <a:prstGeom prst="leftBrace">
                <a:avLst>
                  <a:gd name="adj1" fmla="val 49117"/>
                  <a:gd name="adj2" fmla="val 50000"/>
                </a:avLst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文本框 3"/>
              <p:cNvSpPr txBox="1"/>
              <p:nvPr/>
            </p:nvSpPr>
            <p:spPr>
              <a:xfrm>
                <a:off x="14762" y="5527"/>
                <a:ext cx="1469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</a:rPr>
                  <a:t>1.70cm</a:t>
                </a:r>
                <a:endParaRPr lang="en-US" altLang="zh-CN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10273" y="5254"/>
              <a:ext cx="1469" cy="994"/>
              <a:chOff x="14762" y="5113"/>
              <a:chExt cx="1469" cy="994"/>
            </a:xfrm>
          </p:grpSpPr>
          <p:sp>
            <p:nvSpPr>
              <p:cNvPr id="6" name="左大括号 5"/>
              <p:cNvSpPr/>
              <p:nvPr/>
            </p:nvSpPr>
            <p:spPr>
              <a:xfrm rot="16200000">
                <a:off x="15211" y="4664"/>
                <a:ext cx="340" cy="1238"/>
              </a:xfrm>
              <a:prstGeom prst="leftBrace">
                <a:avLst>
                  <a:gd name="adj1" fmla="val 49117"/>
                  <a:gd name="adj2" fmla="val 50000"/>
                </a:avLst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14762" y="5527"/>
                <a:ext cx="1469" cy="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</a:rPr>
                  <a:t>1.70cm</a:t>
                </a:r>
                <a:endParaRPr lang="en-US" altLang="zh-CN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2667635" y="3091815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62.8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67635" y="3551555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66.6</a:t>
            </a:r>
            <a:endParaRPr lang="en-US" altLang="zh-CN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69130" y="3091180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12.8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69765" y="3507105"/>
            <a:ext cx="960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13.6</a:t>
            </a:r>
            <a:endParaRPr lang="en-US" altLang="zh-CN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96" grpId="0"/>
      <p:bldP spid="14397" grpId="0"/>
      <p:bldP spid="28730" grpId="0"/>
      <p:bldP spid="9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65860" y="572770"/>
            <a:ext cx="3975100" cy="705485"/>
          </a:xfrm>
        </p:spPr>
        <p:txBody>
          <a:bodyPr/>
          <a:lstStyle/>
          <a:p>
            <a:r>
              <a:rPr lang="zh-CN" altLang="en-US"/>
              <a:t>二</a:t>
            </a:r>
            <a:r>
              <a:rPr lang="en-US" altLang="zh-CN"/>
              <a:t> </a:t>
            </a:r>
            <a:r>
              <a:rPr lang="zh-CN" altLang="en-US"/>
              <a:t>密度</a:t>
            </a:r>
            <a:endParaRPr lang="zh-CN" altLang="en-US"/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77850" y="1609725"/>
            <a:ext cx="6546850" cy="429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buFontTx/>
              <a:buNone/>
              <a:defRPr/>
            </a:pPr>
            <a:r>
              <a:rPr lang="en-US" altLang="zh-CN" sz="2800">
                <a:solidFill>
                  <a:srgbClr val="000000"/>
                </a:solidFill>
                <a:sym typeface="+mn-ea"/>
              </a:rPr>
              <a:t>   </a:t>
            </a:r>
            <a:r>
              <a:rPr lang="zh-CN" altLang="en-US" sz="2800">
                <a:solidFill>
                  <a:srgbClr val="000000"/>
                </a:solidFill>
                <a:sym typeface="+mn-ea"/>
              </a:rPr>
              <a:t>  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．定义：</a:t>
            </a:r>
            <a:r>
              <a:rPr lang="zh-CN" altLang="en-US" sz="24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在物理学中，把某种物质质量与体积的比叫作这种物质的</a:t>
            </a:r>
            <a:r>
              <a:rPr lang="zh-CN" altLang="en-US" sz="24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密度</a:t>
            </a:r>
            <a:r>
              <a:rPr lang="zh-CN" altLang="en-US" sz="24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zh-CN" altLang="en-US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40000"/>
              </a:lnSpc>
              <a:buFontTx/>
              <a:buNone/>
              <a:defRPr/>
            </a:pP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2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．密度的符号：</a:t>
            </a:r>
            <a:endParaRPr lang="zh-CN" altLang="en-US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5000"/>
              </a:lnSpc>
              <a:spcBef>
                <a:spcPct val="45000"/>
              </a:spcBef>
              <a:spcAft>
                <a:spcPct val="50000"/>
              </a:spcAft>
              <a:buFontTx/>
              <a:buNone/>
              <a:defRPr/>
            </a:pP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3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．公式：</a:t>
            </a:r>
            <a:endParaRPr lang="en-US" altLang="zh-CN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457200">
              <a:lnSpc>
                <a:spcPct val="125000"/>
              </a:lnSpc>
              <a:buFontTx/>
              <a:buNone/>
              <a:defRPr/>
            </a:pP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5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．单位：</a:t>
            </a:r>
            <a:endParaRPr lang="zh-CN" altLang="en-US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457200">
              <a:lnSpc>
                <a:spcPct val="125000"/>
              </a:lnSpc>
              <a:buFontTx/>
              <a:buNone/>
              <a:defRPr/>
            </a:pP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）国际单位：千克每立方米（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kg/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m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3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kg·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m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-3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 </a:t>
            </a:r>
            <a:r>
              <a:rPr lang="en-US" altLang="zh-CN">
                <a:solidFill>
                  <a:srgbClr val="000000"/>
                </a:solidFill>
                <a:sym typeface="+mn-ea"/>
              </a:rPr>
              <a:t>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</a:t>
            </a:r>
            <a:endParaRPr lang="zh-CN" altLang="en-US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457200">
              <a:lnSpc>
                <a:spcPct val="125000"/>
              </a:lnSpc>
              <a:buFontTx/>
              <a:buNone/>
              <a:defRPr/>
            </a:pP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）常用单位：克每立方厘米（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g/c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m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3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g·c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m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-3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  </a:t>
            </a:r>
            <a:endParaRPr lang="en-US" altLang="zh-CN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457200">
              <a:lnSpc>
                <a:spcPct val="125000"/>
              </a:lnSpc>
              <a:buFontTx/>
              <a:buNone/>
              <a:defRPr/>
            </a:pP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）单位换算：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 g/cm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 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3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 =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3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kg/m</a:t>
            </a:r>
            <a:r>
              <a:rPr lang="en-US" altLang="zh-CN" sz="2000" baseline="30000">
                <a:solidFill>
                  <a:srgbClr val="000000"/>
                </a:solidFill>
                <a:sym typeface="+mn-ea"/>
              </a:rPr>
              <a:t>3</a:t>
            </a:r>
            <a:r>
              <a:rPr lang="en-US" altLang="zh-CN" sz="2000">
                <a:solidFill>
                  <a:srgbClr val="000000"/>
                </a:solidFill>
                <a:sym typeface="+mn-ea"/>
              </a:rPr>
              <a:t> </a:t>
            </a:r>
            <a:endParaRPr lang="en-US" altLang="zh-CN" sz="2000">
              <a:solidFill>
                <a:srgbClr val="000000"/>
              </a:solidFill>
              <a:sym typeface="+mn-ea"/>
            </a:endParaRPr>
          </a:p>
          <a:p>
            <a:pPr indent="457200">
              <a:lnSpc>
                <a:spcPct val="125000"/>
              </a:lnSpc>
              <a:buFontTx/>
              <a:buNone/>
              <a:defRPr/>
            </a:pP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．</a:t>
            </a:r>
            <a:r>
              <a:rPr lang="zh-CN" altLang="en-US" sz="2000" b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密度的物理含义：某种物质单位体积的质量</a:t>
            </a:r>
            <a:r>
              <a:rPr lang="zh-CN" altLang="en-US" sz="2000" b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 </a:t>
            </a:r>
            <a:endParaRPr lang="zh-CN" altLang="en-US" sz="2000" b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2437130" y="2938780"/>
          <a:ext cx="1207135" cy="1102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1" imgW="10668000" imgH="9753600" progId="Equation.DSMT4">
                  <p:embed/>
                </p:oleObj>
              </mc:Choice>
              <mc:Fallback>
                <p:oleObj name="Equation" r:id="rId1" imgW="106680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7130" y="2938780"/>
                        <a:ext cx="1207135" cy="11029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3031490" y="2695893"/>
          <a:ext cx="431800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139700" imgH="165100" progId="Equation.DSMT4">
                  <p:embed/>
                </p:oleObj>
              </mc:Choice>
              <mc:Fallback>
                <p:oleObj name="" r:id="rId3" imgW="139700" imgH="165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031490" y="2695893"/>
                        <a:ext cx="431800" cy="509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7196138" y="2570163"/>
          <a:ext cx="4600575" cy="177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5" imgW="49377600" imgH="18288000" progId="Equation.DSMT4">
                  <p:embed/>
                </p:oleObj>
              </mc:Choice>
              <mc:Fallback>
                <p:oleObj name="Equation" r:id="rId5" imgW="49377600" imgH="18288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96138" y="2570163"/>
                        <a:ext cx="4600575" cy="1776412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C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166495" y="1182370"/>
            <a:ext cx="104749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构成物体的</a:t>
            </a:r>
            <a:r>
              <a:rPr lang="zh-CN" altLang="en-US" sz="2400" b="1">
                <a:solidFill>
                  <a:srgbClr val="FF0000"/>
                </a:solidFill>
              </a:rPr>
              <a:t>物质的致密程度</a:t>
            </a:r>
            <a:r>
              <a:rPr lang="zh-CN" altLang="en-US" sz="2400" b="1"/>
              <a:t>，相同体积的情况下，物质越致密，则质量越大。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873125" y="5861050"/>
            <a:ext cx="111480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+mj-ea"/>
                <a:ea typeface="+mj-ea"/>
                <a:cs typeface="+mj-ea"/>
              </a:rPr>
              <a:t>比如水的密度是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1.0×10</a:t>
            </a:r>
            <a:r>
              <a:rPr lang="en-US" altLang="zh-CN" sz="2800" b="1" baseline="30000">
                <a:latin typeface="+mj-ea"/>
                <a:ea typeface="+mj-ea"/>
                <a:cs typeface="+mj-ea"/>
              </a:rPr>
              <a:t>3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kg/m</a:t>
            </a:r>
            <a:r>
              <a:rPr lang="en-US" altLang="zh-CN" sz="2800" b="1" baseline="30000">
                <a:latin typeface="+mj-ea"/>
                <a:ea typeface="+mj-ea"/>
                <a:cs typeface="+mj-ea"/>
              </a:rPr>
              <a:t>3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,</a:t>
            </a:r>
            <a:r>
              <a:rPr lang="zh-CN" altLang="en-US" sz="2800" b="1">
                <a:latin typeface="+mj-ea"/>
                <a:ea typeface="+mj-ea"/>
                <a:cs typeface="+mj-ea"/>
              </a:rPr>
              <a:t>表示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1</a:t>
            </a:r>
            <a:r>
              <a:rPr lang="zh-CN" altLang="en-US" sz="2800" b="1">
                <a:latin typeface="+mj-ea"/>
                <a:ea typeface="+mj-ea"/>
                <a:cs typeface="+mj-ea"/>
              </a:rPr>
              <a:t>立方米水的质量是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1.0×10</a:t>
            </a:r>
            <a:r>
              <a:rPr lang="en-US" altLang="zh-CN" sz="2800" b="1" baseline="30000">
                <a:latin typeface="+mj-ea"/>
                <a:ea typeface="+mj-ea"/>
                <a:cs typeface="+mj-ea"/>
              </a:rPr>
              <a:t>3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kg</a:t>
            </a:r>
            <a:endParaRPr lang="en-US" altLang="zh-CN" sz="2800" b="1">
              <a:latin typeface="+mj-ea"/>
              <a:ea typeface="+mj-ea"/>
              <a:cs typeface="+mj-ea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4619625" y="2908935"/>
            <a:ext cx="735330" cy="313690"/>
          </a:xfrm>
          <a:prstGeom prst="wedgeRectCallout">
            <a:avLst>
              <a:gd name="adj1" fmla="val -188860"/>
              <a:gd name="adj2" fmla="val 6578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千克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矩形标注 5"/>
          <p:cNvSpPr/>
          <p:nvPr/>
        </p:nvSpPr>
        <p:spPr>
          <a:xfrm>
            <a:off x="4726940" y="3728085"/>
            <a:ext cx="1059180" cy="313690"/>
          </a:xfrm>
          <a:prstGeom prst="wedgeRectCallout">
            <a:avLst>
              <a:gd name="adj1" fmla="val -169244"/>
              <a:gd name="adj2" fmla="val -27935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立方米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9590" y="614045"/>
            <a:ext cx="5582285" cy="705485"/>
          </a:xfrm>
        </p:spPr>
        <p:txBody>
          <a:bodyPr/>
          <a:lstStyle/>
          <a:p>
            <a:r>
              <a:rPr lang="zh-CN" altLang="en-US"/>
              <a:t>一些物质的密度</a:t>
            </a:r>
            <a:endParaRPr lang="zh-CN" altLang="en-US"/>
          </a:p>
        </p:txBody>
      </p:sp>
      <p:pic>
        <p:nvPicPr>
          <p:cNvPr id="18435" name="Picture 3" descr="密度表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0433" y="1404938"/>
            <a:ext cx="309562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 descr="密度表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0690" y="1404938"/>
            <a:ext cx="27813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密度表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30098" y="1369378"/>
            <a:ext cx="2495550" cy="323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971550" y="5354955"/>
            <a:ext cx="3058160" cy="43815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54500" y="3180715"/>
            <a:ext cx="2781935" cy="43815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331970" y="5479415"/>
            <a:ext cx="26263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仔细观察，查找规律</a:t>
            </a:r>
            <a:endParaRPr lang="zh-CN" altLang="en-US" sz="2000" b="1"/>
          </a:p>
        </p:txBody>
      </p:sp>
      <p:sp>
        <p:nvSpPr>
          <p:cNvPr id="6" name="文本框 5"/>
          <p:cNvSpPr txBox="1"/>
          <p:nvPr/>
        </p:nvSpPr>
        <p:spPr>
          <a:xfrm>
            <a:off x="6962775" y="4604385"/>
            <a:ext cx="5384800" cy="2158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>
                <a:solidFill>
                  <a:srgbClr val="FF0000"/>
                </a:solidFill>
              </a:rPr>
              <a:t>1</a:t>
            </a:r>
            <a:r>
              <a:rPr lang="zh-CN" altLang="en-US" sz="2400" b="1">
                <a:solidFill>
                  <a:srgbClr val="FF0000"/>
                </a:solidFill>
              </a:rPr>
              <a:t>、不同物质，密度一般不同；</a:t>
            </a:r>
            <a:endParaRPr lang="zh-CN" altLang="en-US" sz="2400" b="1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en-US" altLang="zh-CN" sz="2400" b="1">
                <a:solidFill>
                  <a:srgbClr val="FF0000"/>
                </a:solidFill>
              </a:rPr>
              <a:t>2</a:t>
            </a:r>
            <a:r>
              <a:rPr lang="zh-CN" altLang="en-US" sz="2400" b="1">
                <a:solidFill>
                  <a:srgbClr val="FF0000"/>
                </a:solidFill>
              </a:rPr>
              <a:t>、固体密度一般比液体大，液体密度比气体大；</a:t>
            </a:r>
            <a:endParaRPr lang="zh-CN" altLang="en-US" sz="2400" b="1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en-US" altLang="zh-CN" sz="2400" b="1">
                <a:solidFill>
                  <a:srgbClr val="FF0000"/>
                </a:solidFill>
              </a:rPr>
              <a:t>3</a:t>
            </a:r>
            <a:r>
              <a:rPr lang="zh-CN" altLang="en-US" sz="2400" b="1">
                <a:solidFill>
                  <a:srgbClr val="FF0000"/>
                </a:solidFill>
              </a:rPr>
              <a:t>、同种物质，其密度与物质状态有关。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094230" y="2100580"/>
            <a:ext cx="8394700" cy="3229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7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．密度是反映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物质特性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的物理量。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70000"/>
              </a:lnSpc>
            </a:pPr>
            <a:r>
              <a:rPr lang="zh-CN" altLang="en-US" sz="2400" b="1">
                <a:solidFill>
                  <a:srgbClr val="111111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一定状态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同种物质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密度不随质量和体积变化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70000"/>
              </a:lnSpc>
            </a:pP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（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）不同种物质，密度一般不同。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70000"/>
              </a:lnSpc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7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．物理意义：水的密度：1.0×10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kg∕m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70000"/>
              </a:lnSpc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物理意义是：</a:t>
            </a:r>
            <a:r>
              <a:rPr lang="en-US" altLang="zh-CN" sz="2400" b="1" u="sng">
                <a:solidFill>
                  <a:srgbClr val="260BC5"/>
                </a:solidFill>
              </a:rPr>
              <a:t>                                                             </a:t>
            </a:r>
            <a:r>
              <a:rPr lang="en-US" altLang="zh-CN" sz="2400" b="1">
                <a:solidFill>
                  <a:srgbClr val="260BC5"/>
                </a:solidFill>
              </a:rPr>
              <a:t> </a:t>
            </a:r>
            <a:r>
              <a:rPr lang="zh-CN" altLang="en-US" sz="2400" b="1">
                <a:solidFill>
                  <a:srgbClr val="260BC5"/>
                </a:solidFill>
              </a:rPr>
              <a:t>。</a:t>
            </a:r>
            <a:endParaRPr lang="zh-CN" altLang="zh-CN" sz="2400" b="1">
              <a:solidFill>
                <a:srgbClr val="260BC5"/>
              </a:solidFill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5015870" y="4746640"/>
            <a:ext cx="5041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CC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</a:t>
            </a:r>
            <a:r>
              <a:rPr lang="zh-CN" altLang="en-US" sz="2800" baseline="30000">
                <a:solidFill>
                  <a:srgbClr val="CC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>
                <a:solidFill>
                  <a:srgbClr val="CC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的水的质量是1.0×10</a:t>
            </a:r>
            <a:r>
              <a:rPr lang="zh-CN" altLang="en-US" sz="2800" baseline="30000">
                <a:solidFill>
                  <a:srgbClr val="CC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>
                <a:solidFill>
                  <a:srgbClr val="CC33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kg</a:t>
            </a:r>
            <a:endParaRPr lang="zh-CN" altLang="en-US" sz="2800">
              <a:solidFill>
                <a:srgbClr val="CC33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密度相关计算：</a:t>
            </a:r>
            <a:r>
              <a:rPr lang="en-US" altLang="zh-CN"/>
              <a:t>1 </a:t>
            </a:r>
            <a:r>
              <a:rPr lang="zh-CN" altLang="en-US"/>
              <a:t>求密度</a:t>
            </a:r>
            <a:endParaRPr lang="zh-CN" altLang="en-US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609417" y="1253388"/>
            <a:ext cx="8913812" cy="4412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66CC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例1：一块金属块的质量是1.97t，体积是0.25m</a:t>
            </a:r>
            <a:r>
              <a:rPr lang="zh-CN" altLang="en-US" sz="2400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，它的密度多大？这是什么金属？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解：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1.97t=1970kg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答：查表可知：此金属为铁块。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3163888" y="3121025"/>
          <a:ext cx="5051425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1" imgW="52120800" imgH="10363200" progId="Equation.DSMT4">
                  <p:embed/>
                </p:oleObj>
              </mc:Choice>
              <mc:Fallback>
                <p:oleObj name="Equation" r:id="rId1" imgW="52120800" imgH="10363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63888" y="3121025"/>
                        <a:ext cx="5051425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6026449" y="4597083"/>
            <a:ext cx="2071687" cy="1117600"/>
          </a:xfrm>
          <a:prstGeom prst="wedgeRoundRectCallout">
            <a:avLst>
              <a:gd name="adj1" fmla="val -74688"/>
              <a:gd name="adj2" fmla="val -153778"/>
              <a:gd name="adj3" fmla="val 16667"/>
            </a:avLst>
          </a:prstGeom>
          <a:solidFill>
            <a:srgbClr val="BBE0E3"/>
          </a:solidFill>
          <a:ln w="9525">
            <a:solidFill>
              <a:srgbClr val="3D8F95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公式中的数据要使用国际单位制单位。</a:t>
            </a:r>
            <a:endParaRPr lang="zh-CN" altLang="en-US" sz="20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密度相关计算：</a:t>
            </a:r>
            <a:r>
              <a:rPr lang="en-US" altLang="zh-CN"/>
              <a:t>2 </a:t>
            </a:r>
            <a:r>
              <a:rPr lang="zh-CN" altLang="en-US"/>
              <a:t>求体积</a:t>
            </a:r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106613" y="1477963"/>
            <a:ext cx="8743357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66CC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例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：有一烧杯内装有质量是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55g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、密度为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1.1×10</a:t>
            </a:r>
            <a:r>
              <a:rPr lang="en-US" altLang="zh-CN" sz="2400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kg/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zh-CN" altLang="en-US" sz="2400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的盐水，盐水的体积是多大？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解：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答：盐水的体积是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50cm</a:t>
            </a:r>
            <a:r>
              <a:rPr lang="en-US" altLang="zh-CN" sz="2400" baseline="300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2400" baseline="30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6427470" y="2171700"/>
            <a:ext cx="2534920" cy="694690"/>
          </a:xfrm>
          <a:prstGeom prst="wedgeRoundRectCallout">
            <a:avLst>
              <a:gd name="adj1" fmla="val -150025"/>
              <a:gd name="adj2" fmla="val 153107"/>
              <a:gd name="adj3" fmla="val 16667"/>
            </a:avLst>
          </a:prstGeom>
          <a:solidFill>
            <a:srgbClr val="BBE0E3"/>
          </a:solidFill>
          <a:ln w="9525">
            <a:solidFill>
              <a:srgbClr val="3D8F95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注意公式变形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2971800" y="2451100"/>
          <a:ext cx="954088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" imgW="444500" imgH="406400" progId="Equation.DSMT4">
                  <p:embed/>
                </p:oleObj>
              </mc:Choice>
              <mc:Fallback>
                <p:oleObj name="" r:id="rId1" imgW="4445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971800" y="2451100"/>
                        <a:ext cx="954088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536" name="Group 8"/>
          <p:cNvGrpSpPr/>
          <p:nvPr/>
        </p:nvGrpSpPr>
        <p:grpSpPr>
          <a:xfrm>
            <a:off x="2874963" y="3322638"/>
            <a:ext cx="5865812" cy="1158875"/>
            <a:chOff x="0" y="0"/>
            <a:chExt cx="3695" cy="730"/>
          </a:xfrm>
        </p:grpSpPr>
        <p:graphicFrame>
          <p:nvGraphicFramePr>
            <p:cNvPr id="33797" name="Object 9"/>
            <p:cNvGraphicFramePr>
              <a:graphicFrameLocks noChangeAspect="1"/>
            </p:cNvGraphicFramePr>
            <p:nvPr/>
          </p:nvGraphicFramePr>
          <p:xfrm>
            <a:off x="380" y="0"/>
            <a:ext cx="343" cy="7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" r:id="rId3" imgW="203200" imgH="431800" progId="Equation.DSMT4">
                    <p:embed/>
                  </p:oleObj>
                </mc:Choice>
                <mc:Fallback>
                  <p:oleObj name="" r:id="rId3" imgW="203200" imgH="431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80" y="0"/>
                          <a:ext cx="343" cy="7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798" name="Text Box 10"/>
            <p:cNvSpPr txBox="1">
              <a:spLocks noChangeArrowheads="1"/>
            </p:cNvSpPr>
            <p:nvPr/>
          </p:nvSpPr>
          <p:spPr bwMode="auto">
            <a:xfrm>
              <a:off x="0" y="115"/>
              <a:ext cx="3695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V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=        =                   =50cm</a:t>
              </a:r>
              <a:r>
                <a:rPr lang="en-US" altLang="zh-CN" sz="2800" b="1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b="1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3799" name="Object 11"/>
            <p:cNvGraphicFramePr>
              <a:graphicFrameLocks noChangeAspect="1"/>
            </p:cNvGraphicFramePr>
            <p:nvPr/>
          </p:nvGraphicFramePr>
          <p:xfrm>
            <a:off x="933" y="23"/>
            <a:ext cx="1095" cy="6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" r:id="rId5" imgW="723900" imgH="431800" progId="Equation.DSMT4">
                    <p:embed/>
                  </p:oleObj>
                </mc:Choice>
                <mc:Fallback>
                  <p:oleObj name="" r:id="rId5" imgW="723900" imgH="431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33" y="23"/>
                          <a:ext cx="1095" cy="6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AutoShape 4"/>
          <p:cNvSpPr>
            <a:spLocks noChangeArrowheads="1"/>
          </p:cNvSpPr>
          <p:nvPr/>
        </p:nvSpPr>
        <p:spPr bwMode="auto">
          <a:xfrm>
            <a:off x="7988935" y="4575175"/>
            <a:ext cx="2534920" cy="694690"/>
          </a:xfrm>
          <a:prstGeom prst="wedgeRoundRectCallout">
            <a:avLst>
              <a:gd name="adj1" fmla="val -149799"/>
              <a:gd name="adj2" fmla="val -90036"/>
              <a:gd name="adj3" fmla="val 16667"/>
            </a:avLst>
          </a:prstGeom>
          <a:solidFill>
            <a:srgbClr val="BBE0E3"/>
          </a:solidFill>
          <a:ln w="9525">
            <a:solidFill>
              <a:srgbClr val="3D8F95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注意单位统一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611575" y="353765"/>
            <a:ext cx="10969200" cy="705600"/>
          </a:xfrm>
        </p:spPr>
        <p:txBody>
          <a:bodyPr/>
          <a:lstStyle/>
          <a:p>
            <a:r>
              <a:rPr lang="zh-CN" altLang="en-US"/>
              <a:t>密度相关计算：</a:t>
            </a:r>
            <a:r>
              <a:rPr lang="en-US" altLang="zh-CN"/>
              <a:t>3 </a:t>
            </a:r>
            <a:r>
              <a:rPr lang="zh-CN" altLang="en-US"/>
              <a:t>求质量</a:t>
            </a:r>
            <a:endParaRPr lang="zh-CN" altLang="en-US"/>
          </a:p>
        </p:txBody>
      </p:sp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6531" y="840302"/>
            <a:ext cx="12192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/>
          </a:p>
        </p:txBody>
      </p:sp>
      <p:sp>
        <p:nvSpPr>
          <p:cNvPr id="39942" name="文本框 39941"/>
          <p:cNvSpPr txBox="1"/>
          <p:nvPr/>
        </p:nvSpPr>
        <p:spPr>
          <a:xfrm>
            <a:off x="1671955" y="1120775"/>
            <a:ext cx="859028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人民英雄纪念碑的碑心石是体积为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42.6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</a:t>
            </a:r>
            <a:r>
              <a:rPr lang="en-US" altLang="zh-CN" sz="2800" baseline="300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的一整块花岗岩，花岗岩的密度是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2.6×10</a:t>
            </a:r>
            <a:r>
              <a:rPr lang="en-US" altLang="zh-CN" sz="2800" baseline="300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kg</a:t>
            </a:r>
            <a:r>
              <a:rPr lang="en-US" altLang="zh-CN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</a:t>
            </a:r>
            <a:r>
              <a:rPr lang="en-US" altLang="zh-CN" sz="2800" baseline="300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，碑心石的质量是多少？</a:t>
            </a:r>
            <a:endParaRPr lang="zh-CN" altLang="en-US" sz="2800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9943" name="组合 39942"/>
          <p:cNvGrpSpPr/>
          <p:nvPr/>
        </p:nvGrpSpPr>
        <p:grpSpPr>
          <a:xfrm>
            <a:off x="1441768" y="2992438"/>
            <a:ext cx="4730750" cy="1079500"/>
            <a:chOff x="0" y="0"/>
            <a:chExt cx="2980" cy="680"/>
          </a:xfrm>
        </p:grpSpPr>
        <p:sp>
          <p:nvSpPr>
            <p:cNvPr id="39944" name="文本框 39943"/>
            <p:cNvSpPr txBox="1"/>
            <p:nvPr/>
          </p:nvSpPr>
          <p:spPr>
            <a:xfrm>
              <a:off x="0" y="181"/>
              <a:ext cx="29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</a:rPr>
                <a:t>解：</a:t>
              </a:r>
              <a:r>
                <a:rPr lang="zh-CN" altLang="en-US" sz="2800">
                  <a:latin typeface="Times New Roman" panose="02020603050405020304" pitchFamily="18" charset="0"/>
                </a:rPr>
                <a:t>由公式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  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</a:t>
              </a:r>
              <a:r>
                <a:rPr lang="zh-CN" altLang="en-US" sz="2800">
                  <a:latin typeface="Times New Roman" panose="02020603050405020304" pitchFamily="18" charset="0"/>
                </a:rPr>
                <a:t>得</a:t>
              </a:r>
              <a:endPara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9945" name="对象 39944"/>
            <p:cNvGraphicFramePr>
              <a:graphicFrameLocks noChangeAspect="1"/>
            </p:cNvGraphicFramePr>
            <p:nvPr/>
          </p:nvGraphicFramePr>
          <p:xfrm>
            <a:off x="1361" y="0"/>
            <a:ext cx="817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" r:id="rId1" imgW="446405" imgH="394970" progId="Equation.3">
                    <p:embed/>
                  </p:oleObj>
                </mc:Choice>
                <mc:Fallback>
                  <p:oleObj name="" r:id="rId1" imgW="446405" imgH="39497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61" y="0"/>
                          <a:ext cx="817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9946" name="组合 39945"/>
          <p:cNvGrpSpPr/>
          <p:nvPr/>
        </p:nvGrpSpPr>
        <p:grpSpPr>
          <a:xfrm>
            <a:off x="2626043" y="4071938"/>
            <a:ext cx="1263650" cy="574675"/>
            <a:chOff x="0" y="0"/>
            <a:chExt cx="796" cy="362"/>
          </a:xfrm>
        </p:grpSpPr>
        <p:sp>
          <p:nvSpPr>
            <p:cNvPr id="39947" name="矩形 39946"/>
            <p:cNvSpPr/>
            <p:nvPr/>
          </p:nvSpPr>
          <p:spPr>
            <a:xfrm>
              <a:off x="635" y="37"/>
              <a:ext cx="161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3300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V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9948" name="矩形 39947"/>
            <p:cNvSpPr/>
            <p:nvPr/>
          </p:nvSpPr>
          <p:spPr>
            <a:xfrm>
              <a:off x="0" y="45"/>
              <a:ext cx="191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3300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m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9949" name="矩形 39948"/>
            <p:cNvSpPr/>
            <p:nvPr/>
          </p:nvSpPr>
          <p:spPr>
            <a:xfrm>
              <a:off x="227" y="45"/>
              <a:ext cx="145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3300">
                  <a:solidFill>
                    <a:srgbClr val="000000"/>
                  </a:solidFill>
                  <a:latin typeface="Symbol" panose="05050102010706020507" pitchFamily="18" charset="2"/>
                </a:rPr>
                <a:t>=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9950" name="矩形 39949"/>
            <p:cNvSpPr/>
            <p:nvPr/>
          </p:nvSpPr>
          <p:spPr>
            <a:xfrm>
              <a:off x="445" y="0"/>
              <a:ext cx="145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3300" i="1">
                  <a:solidFill>
                    <a:srgbClr val="000000"/>
                  </a:solidFill>
                  <a:latin typeface="Symbol" panose="05050102010706020507" pitchFamily="18" charset="2"/>
                </a:rPr>
                <a:t>r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9951" name="文本框 39950"/>
          <p:cNvSpPr txBox="1"/>
          <p:nvPr/>
        </p:nvSpPr>
        <p:spPr>
          <a:xfrm>
            <a:off x="2773680" y="4721225"/>
            <a:ext cx="5724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folHlink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＝ </a:t>
            </a:r>
            <a:r>
              <a:rPr lang="en-US" altLang="zh-CN" sz="3200">
                <a:effectLst/>
                <a:latin typeface="Times New Roman" panose="02020603050405020304" pitchFamily="18" charset="0"/>
              </a:rPr>
              <a:t>2.6×10</a:t>
            </a:r>
            <a:r>
              <a:rPr lang="en-US" altLang="zh-CN" sz="3200" baseline="30000">
                <a:effectLst/>
                <a:latin typeface="Times New Roman" panose="02020603050405020304" pitchFamily="18" charset="0"/>
              </a:rPr>
              <a:t>3</a:t>
            </a:r>
            <a:r>
              <a:rPr lang="zh-CN" altLang="en-US" sz="3200">
                <a:effectLst/>
                <a:latin typeface="Times New Roman" panose="02020603050405020304" pitchFamily="18" charset="0"/>
              </a:rPr>
              <a:t>kg</a:t>
            </a:r>
            <a:r>
              <a:rPr lang="en-US" altLang="zh-CN" sz="3200">
                <a:effectLst/>
                <a:latin typeface="Times New Roman" panose="02020603050405020304" pitchFamily="18" charset="0"/>
              </a:rPr>
              <a:t>/</a:t>
            </a:r>
            <a:r>
              <a:rPr lang="zh-CN" altLang="en-US" sz="3200">
                <a:effectLst/>
                <a:latin typeface="Times New Roman" panose="02020603050405020304" pitchFamily="18" charset="0"/>
              </a:rPr>
              <a:t>m</a:t>
            </a:r>
            <a:r>
              <a:rPr lang="en-US" altLang="zh-CN" sz="3200" baseline="30000">
                <a:effectLst/>
                <a:latin typeface="Times New Roman" panose="02020603050405020304" pitchFamily="18" charset="0"/>
              </a:rPr>
              <a:t>3</a:t>
            </a:r>
            <a:r>
              <a:rPr lang="en-US" altLang="zh-CN" sz="3200">
                <a:effectLst/>
                <a:latin typeface="Times New Roman" panose="02020603050405020304" pitchFamily="18" charset="0"/>
              </a:rPr>
              <a:t> ×42.6</a:t>
            </a:r>
            <a:r>
              <a:rPr lang="zh-CN" altLang="en-US" sz="3200">
                <a:effectLst/>
                <a:latin typeface="Times New Roman" panose="02020603050405020304" pitchFamily="18" charset="0"/>
              </a:rPr>
              <a:t>m</a:t>
            </a:r>
            <a:r>
              <a:rPr lang="en-US" altLang="zh-CN" sz="3200" baseline="30000">
                <a:effectLst/>
                <a:latin typeface="Times New Roman" panose="02020603050405020304" pitchFamily="18" charset="0"/>
              </a:rPr>
              <a:t>3</a:t>
            </a:r>
            <a:endParaRPr lang="en-US" altLang="zh-CN" sz="3200">
              <a:effectLst/>
              <a:latin typeface="Times New Roman" panose="02020603050405020304" pitchFamily="18" charset="0"/>
            </a:endParaRPr>
          </a:p>
        </p:txBody>
      </p:sp>
      <p:sp>
        <p:nvSpPr>
          <p:cNvPr id="39952" name="文本框 39951"/>
          <p:cNvSpPr txBox="1"/>
          <p:nvPr/>
        </p:nvSpPr>
        <p:spPr>
          <a:xfrm>
            <a:off x="2773680" y="5292725"/>
            <a:ext cx="3708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folHlink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3200">
                <a:effectLst/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effectLst/>
                <a:latin typeface="Times New Roman" panose="02020603050405020304" pitchFamily="18" charset="0"/>
              </a:rPr>
              <a:t>1.1076×10</a:t>
            </a:r>
            <a:r>
              <a:rPr lang="en-US" altLang="zh-CN" sz="3200" baseline="30000">
                <a:effectLst/>
                <a:latin typeface="Times New Roman" panose="02020603050405020304" pitchFamily="18" charset="0"/>
              </a:rPr>
              <a:t>5</a:t>
            </a:r>
            <a:r>
              <a:rPr lang="zh-CN" altLang="en-US" sz="3200">
                <a:effectLst/>
                <a:latin typeface="Times New Roman" panose="02020603050405020304" pitchFamily="18" charset="0"/>
              </a:rPr>
              <a:t>kg</a:t>
            </a:r>
            <a:endParaRPr lang="zh-CN" altLang="en-US" sz="3200">
              <a:effectLst/>
              <a:latin typeface="Times New Roman" panose="02020603050405020304" pitchFamily="18" charset="0"/>
            </a:endParaRPr>
          </a:p>
        </p:txBody>
      </p:sp>
      <p:sp>
        <p:nvSpPr>
          <p:cNvPr id="39953" name="文本框 39952"/>
          <p:cNvSpPr txBox="1"/>
          <p:nvPr/>
        </p:nvSpPr>
        <p:spPr>
          <a:xfrm>
            <a:off x="1441768" y="5868988"/>
            <a:ext cx="86407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答：碑心石的质量是</a:t>
            </a:r>
            <a:r>
              <a:rPr lang="en-US" altLang="zh-CN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1.1076×10</a:t>
            </a:r>
            <a:r>
              <a:rPr lang="en-US" altLang="zh-CN" sz="2800" baseline="300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kg。</a:t>
            </a:r>
            <a:endParaRPr lang="zh-CN" altLang="en-US" sz="280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9954" name="图片 39953" descr="01300000036044121810605647053_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405" y="2847975"/>
            <a:ext cx="2305050" cy="309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1" grpId="0"/>
      <p:bldP spid="39952" grpId="0"/>
      <p:bldP spid="399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31030" y="831850"/>
            <a:ext cx="3514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本节课学到了什么？</a:t>
            </a:r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1470025" y="1662430"/>
            <a:ext cx="9251950" cy="4521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60000"/>
              </a:lnSpc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密度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、定义：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、公式：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、单位：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、物理意义：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67760" y="2800350"/>
            <a:ext cx="67335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某种物质的质量与体积的比值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67760" y="4570730"/>
            <a:ext cx="7491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Kg/m</a:t>
            </a:r>
            <a:r>
              <a:rPr lang="en-US" altLang="zh-CN" sz="32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g/cm</a:t>
            </a:r>
            <a:r>
              <a:rPr lang="en-US" altLang="zh-CN" sz="32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且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1g/cm</a:t>
            </a:r>
            <a:r>
              <a:rPr lang="en-US" altLang="zh-CN" sz="32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=10</a:t>
            </a:r>
            <a:r>
              <a:rPr lang="en-US" altLang="zh-CN" sz="32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Kg/m</a:t>
            </a:r>
            <a:r>
              <a:rPr lang="en-US" altLang="zh-CN" sz="32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endParaRPr lang="en-US" altLang="zh-CN" sz="3200" b="1" baseline="300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36135" y="5464175"/>
            <a:ext cx="5765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单位体积所含物质的多少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59835" y="3510915"/>
            <a:ext cx="1365250" cy="9328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文本框 74753"/>
          <p:cNvSpPr txBox="1"/>
          <p:nvPr/>
        </p:nvSpPr>
        <p:spPr>
          <a:xfrm>
            <a:off x="1814195" y="1829118"/>
            <a:ext cx="9067800" cy="310769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、一铜块用掉了一半，剩下的一半与原来的相比（    ）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、质量减小，密度不变 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、质量不变，密度减小    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、质量不变，密度不变 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、质量减小，密度减小 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4757" name="文本框 74756"/>
          <p:cNvSpPr txBox="1"/>
          <p:nvPr/>
        </p:nvSpPr>
        <p:spPr>
          <a:xfrm>
            <a:off x="9845040" y="1731010"/>
            <a:ext cx="685800" cy="92202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5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56030" y="683895"/>
            <a:ext cx="20269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/>
              <a:t>课堂练习</a:t>
            </a:r>
            <a:endParaRPr lang="zh-CN" altLang="en-US" sz="32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34818"/>
          <p:cNvSpPr txBox="1"/>
          <p:nvPr/>
        </p:nvSpPr>
        <p:spPr>
          <a:xfrm>
            <a:off x="1415415" y="520700"/>
            <a:ext cx="9361488" cy="2889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．下列有关密度的说法，正确的是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(        )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．一滴水的密度小于一桶水的密度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．物质的密度只与物质的种类有关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．固体的密度一定大于液体的密度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．密度是物质的一种特性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2" name="文本框 34821"/>
          <p:cNvSpPr txBox="1"/>
          <p:nvPr/>
        </p:nvSpPr>
        <p:spPr>
          <a:xfrm>
            <a:off x="7589838" y="520700"/>
            <a:ext cx="685800" cy="92202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5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2" name="文本占位符 30721"/>
          <p:cNvSpPr>
            <a:spLocks noGrp="1"/>
          </p:cNvSpPr>
          <p:nvPr/>
        </p:nvSpPr>
        <p:spPr>
          <a:xfrm>
            <a:off x="1465580" y="3633788"/>
            <a:ext cx="9144000" cy="1368425"/>
          </a:xfrm>
          <a:prstGeom prst="rect">
            <a:avLst/>
          </a:prstGeom>
        </p:spPr>
        <p:txBody>
          <a:bodyPr vert="horz" lIns="90000" tIns="46800" rIns="90000" bIns="46800" rtlCol="0">
            <a:normAutofit fontScale="60000"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zh-CN" sz="44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44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、甲乙丙三只相同的烧杯中分别装着质量相等的盐水、水和酒精，利用密度知识判断，装的是盐水是（</a:t>
            </a:r>
            <a:r>
              <a:rPr lang="en-US" altLang="zh-CN" sz="44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4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44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0" name="图片 99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401060" y="5030470"/>
            <a:ext cx="4333875" cy="1141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748078" y="4080510"/>
            <a:ext cx="685800" cy="64516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甲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31745"/>
          <p:cNvSpPr txBox="1"/>
          <p:nvPr/>
        </p:nvSpPr>
        <p:spPr>
          <a:xfrm>
            <a:off x="1423035" y="587058"/>
            <a:ext cx="9158288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、因为密度、质量、体积的关系式为        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所以：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)</a:t>
            </a:r>
            <a:endParaRPr lang="en-US" altLang="zh-CN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对于不同的物质，ｍ越大， 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ρ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越大。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对于同一物质， 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ρ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V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成反比。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对于同一物质， 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ρ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与ｍ成正比。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密度是物质的一种特性，和物体的质量及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体积无关。</a:t>
            </a:r>
            <a:endParaRPr lang="zh-CN" altLang="en-US" sz="280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1751" name="组合 31750"/>
          <p:cNvGrpSpPr/>
          <p:nvPr/>
        </p:nvGrpSpPr>
        <p:grpSpPr>
          <a:xfrm>
            <a:off x="7679690" y="219710"/>
            <a:ext cx="1416050" cy="1290638"/>
            <a:chOff x="1008" y="1504"/>
            <a:chExt cx="892" cy="813"/>
          </a:xfrm>
        </p:grpSpPr>
        <p:sp>
          <p:nvSpPr>
            <p:cNvPr id="31752" name="矩形 31751"/>
            <p:cNvSpPr/>
            <p:nvPr/>
          </p:nvSpPr>
          <p:spPr>
            <a:xfrm>
              <a:off x="1008" y="1504"/>
              <a:ext cx="808" cy="5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5400" b="1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MS Mincho" panose="02020609040205080304" pitchFamily="49" charset="-128"/>
                  <a:ea typeface="MS Mincho" panose="02020609040205080304" pitchFamily="49" charset="-128"/>
                </a:rPr>
                <a:t>ρ</a:t>
              </a:r>
              <a:r>
                <a:rPr lang="en-US" altLang="zh-CN" b="1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= </a:t>
              </a:r>
              <a:r>
                <a:rPr lang="en-US" altLang="zh-CN" b="1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黑体" panose="02010609060101010101" pitchFamily="2" charset="-122"/>
                </a:rPr>
                <a:t>——</a:t>
              </a:r>
              <a:endParaRPr lang="en-US" altLang="zh-CN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31753" name="文本框 31752"/>
            <p:cNvSpPr txBox="1"/>
            <p:nvPr/>
          </p:nvSpPr>
          <p:spPr>
            <a:xfrm>
              <a:off x="1468" y="1505"/>
              <a:ext cx="432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Times New Roman" panose="02020603050405020304" pitchFamily="18" charset="0"/>
                </a:rPr>
                <a:t>m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31754" name="文本框 31753"/>
            <p:cNvSpPr txBox="1"/>
            <p:nvPr/>
          </p:nvSpPr>
          <p:spPr>
            <a:xfrm>
              <a:off x="1468" y="1911"/>
              <a:ext cx="384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Times New Roman" panose="02020603050405020304" pitchFamily="18" charset="0"/>
                </a:rPr>
                <a:t>V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1755" name="矩形 31754"/>
          <p:cNvSpPr/>
          <p:nvPr/>
        </p:nvSpPr>
        <p:spPr>
          <a:xfrm>
            <a:off x="2931478" y="983933"/>
            <a:ext cx="513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674" name="文本框 28673"/>
          <p:cNvSpPr txBox="1"/>
          <p:nvPr/>
        </p:nvSpPr>
        <p:spPr>
          <a:xfrm>
            <a:off x="1423035" y="4300855"/>
            <a:ext cx="8718550" cy="1641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、由不同材料制成的两个物体，其质量之比ｍ</a:t>
            </a:r>
            <a:r>
              <a:rPr lang="zh-CN" altLang="en-US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甲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lang="zh-CN" altLang="en-US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乙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，体积之比为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V</a:t>
            </a:r>
            <a:r>
              <a:rPr lang="zh-CN" altLang="en-US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甲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V</a:t>
            </a:r>
            <a:r>
              <a:rPr lang="zh-CN" altLang="en-US" sz="2800" baseline="-25000">
                <a:latin typeface="黑体" panose="02010609060101010101" pitchFamily="2" charset="-122"/>
                <a:ea typeface="黑体" panose="02010609060101010101" pitchFamily="2" charset="-122"/>
              </a:rPr>
              <a:t>乙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=2:3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，则甲乙两物体的密度之比为</a:t>
            </a:r>
            <a:r>
              <a:rPr lang="zh-CN" altLang="en-US" sz="2800" u="sng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u="sng">
                <a:latin typeface="黑体" panose="02010609060101010101" pitchFamily="2" charset="-122"/>
                <a:ea typeface="黑体" panose="02010609060101010101" pitchFamily="2" charset="-122"/>
              </a:rPr>
              <a:t>          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5" name="矩形 28674"/>
          <p:cNvSpPr/>
          <p:nvPr/>
        </p:nvSpPr>
        <p:spPr>
          <a:xfrm>
            <a:off x="3164205" y="5205095"/>
            <a:ext cx="14706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48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  <a:r>
              <a:rPr lang="zh-CN" altLang="en-US" sz="480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r>
              <a:rPr lang="en-US" altLang="zh-CN" sz="48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endParaRPr lang="en-US" altLang="zh-CN" sz="4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31756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2179300" y="102616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5" grpId="0"/>
      <p:bldP spid="28675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UNIT_TABLE_BEAUTIFY" val="smartTable{a0c6b691-109e-4793-850d-5d6f1f3fe006}"/>
  <p:tag name="TABLE_ENDDRAG_ORIGIN_RECT" val="283*162"/>
  <p:tag name="TABLE_ENDDRAG_RECT" val="100*287*283*162"/>
</p:tagLst>
</file>

<file path=ppt/tags/tag64.xml><?xml version="1.0" encoding="utf-8"?>
<p:tagLst xmlns:p="http://schemas.openxmlformats.org/presentationml/2006/main">
  <p:tag name="KSO_WM_UNIT_TABLE_BEAUTIFY" val="smartTable{c9feab44-8aeb-445c-b94c-1d63fd54300e}"/>
</p:tagLst>
</file>

<file path=ppt/tags/tag65.xml><?xml version="1.0" encoding="utf-8"?>
<p:tagLst xmlns:p="http://schemas.openxmlformats.org/presentationml/2006/main">
  <p:tag name="KSO_WM_UNIT_PLACING_PICTURE_USER_VIEWPORT" val="{&quot;height&quot;:4130,&quot;width&quot;:9706}"/>
</p:tagLst>
</file>

<file path=ppt/tags/tag6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中文母版（无彩条）">
  <a:themeElements>
    <a:clrScheme name="自定义 224">
      <a:dk1>
        <a:srgbClr val="5F5F5F"/>
      </a:dk1>
      <a:lt1>
        <a:srgbClr val="FFFFFF"/>
      </a:lt1>
      <a:dk2>
        <a:srgbClr val="FFFFFF"/>
      </a:dk2>
      <a:lt2>
        <a:srgbClr val="4D4D4D"/>
      </a:lt2>
      <a:accent1>
        <a:srgbClr val="70CFE2"/>
      </a:accent1>
      <a:accent2>
        <a:srgbClr val="52C2A5"/>
      </a:accent2>
      <a:accent3>
        <a:srgbClr val="9BCF55"/>
      </a:accent3>
      <a:accent4>
        <a:srgbClr val="84ADE4"/>
      </a:accent4>
      <a:accent5>
        <a:srgbClr val="9D939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1">
      <a:majorFont>
        <a:latin typeface="Arial"/>
        <a:ea typeface="幼圆"/>
        <a:cs typeface="Arial"/>
      </a:majorFont>
      <a:minorFont>
        <a:latin typeface="Arial"/>
        <a:ea typeface="幼圆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空白设计模板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2107</Words>
  <Application>WPS 演示</Application>
  <PresentationFormat/>
  <Paragraphs>243</Paragraphs>
  <Slides>16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16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幼圆</vt:lpstr>
      <vt:lpstr>华文新魏</vt:lpstr>
      <vt:lpstr>Calibri Light</vt:lpstr>
      <vt:lpstr>Wingdings</vt:lpstr>
      <vt:lpstr>华文琥珀</vt:lpstr>
      <vt:lpstr>Times New Roman</vt:lpstr>
      <vt:lpstr>楷体_GB2312</vt:lpstr>
      <vt:lpstr>新宋体</vt:lpstr>
      <vt:lpstr>Symbol</vt:lpstr>
      <vt:lpstr>黑体</vt:lpstr>
      <vt:lpstr>MS Mincho</vt:lpstr>
      <vt:lpstr>Arial Unicode MS</vt:lpstr>
      <vt:lpstr>等线</vt:lpstr>
      <vt:lpstr>中文母版（无彩条）</vt:lpstr>
      <vt:lpstr>自定义设计方案</vt:lpstr>
      <vt:lpstr>1_空白设计模板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PowerPoint 演示文稿</vt:lpstr>
      <vt:lpstr>PowerPoint 演示文稿</vt:lpstr>
      <vt:lpstr>一 探究物质的质量与体积的关系</vt:lpstr>
      <vt:lpstr>PowerPoint 演示文稿</vt:lpstr>
      <vt:lpstr>PowerPoint 演示文稿</vt:lpstr>
      <vt:lpstr>PowerPoint 演示文稿</vt:lpstr>
      <vt:lpstr>二 密度</vt:lpstr>
      <vt:lpstr>一些物质的密度</vt:lpstr>
      <vt:lpstr>PowerPoint 演示文稿</vt:lpstr>
      <vt:lpstr>密度相关计算：1 求密度</vt:lpstr>
      <vt:lpstr>密度相关计算：2 求体积</vt:lpstr>
      <vt:lpstr>密度相关计算：3 求质量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华润</cp:lastModifiedBy>
  <cp:revision>3</cp:revision>
  <cp:lastPrinted>2021-12-10T10:23:00Z</cp:lastPrinted>
  <dcterms:created xsi:type="dcterms:W3CDTF">2021-12-10T10:23:00Z</dcterms:created>
  <dcterms:modified xsi:type="dcterms:W3CDTF">2021-12-13T00:34:27Z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9728B88254414D84876F6987DC36C7B1</vt:lpwstr>
  </property>
  <property fmtid="{D5CDD505-2E9C-101B-9397-08002B2CF9AE}" pid="7" name="KSOProductBuildVer">
    <vt:lpwstr>2052-11.1.0.11115</vt:lpwstr>
  </property>
</Properties>
</file>