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9" r:id="rId3"/>
    <p:sldId id="280" r:id="rId4"/>
    <p:sldId id="272" r:id="rId5"/>
    <p:sldId id="299" r:id="rId6"/>
    <p:sldId id="273" r:id="rId7"/>
    <p:sldId id="300" r:id="rId8"/>
    <p:sldId id="262" r:id="rId9"/>
    <p:sldId id="298" r:id="rId10"/>
    <p:sldId id="274" r:id="rId11"/>
    <p:sldId id="296" r:id="rId12"/>
    <p:sldId id="301" r:id="rId13"/>
    <p:sldId id="297" r:id="rId14"/>
    <p:sldId id="295" r:id="rId15"/>
    <p:sldId id="294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83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63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863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461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43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73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137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7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500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988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C4BD2-B754-418C-B793-EB3DDB938FE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69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1619672" y="1916832"/>
            <a:ext cx="6624736" cy="11715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8000" dirty="0">
                <a:solidFill>
                  <a:srgbClr val="C0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魏晋南北朝书法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7780FCF-1DD2-4E80-A103-BA6406C9A126}"/>
              </a:ext>
            </a:extLst>
          </p:cNvPr>
          <p:cNvSpPr txBox="1"/>
          <p:nvPr/>
        </p:nvSpPr>
        <p:spPr>
          <a:xfrm>
            <a:off x="2546113" y="1198493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书法概述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D99BD9DF-69B0-498E-B7E7-D21C459C5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1840" y="3069106"/>
            <a:ext cx="4680520" cy="11519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sz="2000" dirty="0">
                <a:solidFill>
                  <a:srgbClr val="000000"/>
                </a:solidFill>
                <a:latin typeface="方正粗宋简体" pitchFamily="65" charset="-122"/>
                <a:ea typeface="方正粗宋简体" pitchFamily="65" charset="-122"/>
                <a:sym typeface="方正大标宋简体" pitchFamily="2" charset="-122"/>
              </a:rPr>
              <a:t>中山大学附属中学美术（书法）教师</a:t>
            </a:r>
            <a:endParaRPr lang="en-US" altLang="zh-CN" sz="2000" dirty="0">
              <a:solidFill>
                <a:srgbClr val="000000"/>
              </a:solidFill>
              <a:latin typeface="方正粗宋简体" pitchFamily="65" charset="-122"/>
              <a:ea typeface="方正粗宋简体" pitchFamily="65" charset="-122"/>
              <a:sym typeface="方正大标宋简体" pitchFamily="2" charset="-122"/>
            </a:endParaRPr>
          </a:p>
          <a:p>
            <a:pPr>
              <a:lnSpc>
                <a:spcPts val="2800"/>
              </a:lnSpc>
            </a:pPr>
            <a:r>
              <a:rPr lang="zh-CN" altLang="en-US" sz="2000" dirty="0">
                <a:solidFill>
                  <a:srgbClr val="000000"/>
                </a:solidFill>
                <a:latin typeface="方正粗宋简体" pitchFamily="65" charset="-122"/>
                <a:ea typeface="方正粗宋简体" pitchFamily="65" charset="-122"/>
                <a:sym typeface="方正大标宋简体" pitchFamily="2" charset="-122"/>
              </a:rPr>
              <a:t>中国教育学会书法教育专业委员会理事</a:t>
            </a:r>
            <a:endParaRPr lang="en-US" altLang="zh-CN" sz="2000" dirty="0">
              <a:solidFill>
                <a:srgbClr val="000000"/>
              </a:solidFill>
              <a:latin typeface="方正粗宋简体" pitchFamily="65" charset="-122"/>
              <a:ea typeface="方正粗宋简体" pitchFamily="65" charset="-122"/>
              <a:sym typeface="方正大标宋简体" pitchFamily="2" charset="-122"/>
            </a:endParaRPr>
          </a:p>
          <a:p>
            <a:pPr>
              <a:lnSpc>
                <a:spcPts val="2800"/>
              </a:lnSpc>
            </a:pPr>
            <a:r>
              <a:rPr lang="zh-CN" altLang="en-US" sz="2000" dirty="0">
                <a:solidFill>
                  <a:srgbClr val="000000"/>
                </a:solidFill>
                <a:latin typeface="方正粗宋简体" pitchFamily="65" charset="-122"/>
                <a:ea typeface="方正粗宋简体" pitchFamily="65" charset="-122"/>
                <a:sym typeface="方正大标宋简体" pitchFamily="2" charset="-122"/>
              </a:rPr>
              <a:t>广东省书法家协会会员</a:t>
            </a:r>
          </a:p>
        </p:txBody>
      </p:sp>
      <p:pic>
        <p:nvPicPr>
          <p:cNvPr id="6" name="Picture 2" descr="D:\教学\教学设计-课件\高中《绘画》\版画\木刻自画像x.jpg">
            <a:extLst>
              <a:ext uri="{FF2B5EF4-FFF2-40B4-BE49-F238E27FC236}">
                <a16:creationId xmlns:a16="http://schemas.microsoft.com/office/drawing/2014/main" id="{B3A74F10-AD29-46CC-8F1B-63668DB7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11" y="3145396"/>
            <a:ext cx="930529" cy="99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065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内容占位符 2">
            <a:extLst>
              <a:ext uri="{FF2B5EF4-FFF2-40B4-BE49-F238E27FC236}">
                <a16:creationId xmlns:a16="http://schemas.microsoft.com/office/drawing/2014/main" id="{A90D092C-DDA4-4462-8716-7DAF34324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1640" y="1412776"/>
            <a:ext cx="7355160" cy="4525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effectLst/>
              </a:rPr>
              <a:t>魏晋南北朝（</a:t>
            </a:r>
            <a:r>
              <a:rPr lang="en-US" altLang="zh-CN" sz="2000" b="1" dirty="0">
                <a:effectLst/>
              </a:rPr>
              <a:t>220</a:t>
            </a:r>
            <a:r>
              <a:rPr lang="zh-CN" altLang="en-US" sz="2000" b="1" dirty="0">
                <a:effectLst/>
              </a:rPr>
              <a:t>年</a:t>
            </a:r>
            <a:r>
              <a:rPr lang="en-US" altLang="zh-CN" sz="2000" b="1" dirty="0">
                <a:effectLst/>
              </a:rPr>
              <a:t>-589</a:t>
            </a:r>
            <a:r>
              <a:rPr lang="zh-CN" altLang="en-US" sz="2000" b="1" dirty="0">
                <a:effectLst/>
              </a:rPr>
              <a:t>年）主要包括三国、西晋、东晋、南北朝时期，历时三百多年，是</a:t>
            </a:r>
            <a:r>
              <a:rPr lang="zh-CN" altLang="en-US" sz="2000" b="1" dirty="0"/>
              <a:t>中国历史上政权更迭最频繁的时期。</a:t>
            </a:r>
            <a:endParaRPr lang="en-US" altLang="zh-CN" sz="2000" b="1" dirty="0"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/>
              <a:t>魏晋书法承汉之余绪，又极富创造活力，是书法史上的里程碑，奠定了中国书法艺术的发展方向。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zh-CN" altLang="en-US" sz="2000" b="1" dirty="0"/>
              <a:t>魏晋南北朝时期，纸张代替简牍成为了主要的书写材料，楷书、草书、行书逐渐发展并成熟，出现了钟繇、王羲之、王献之等书法家，形成中国书法史上的第一座高峰。</a:t>
            </a:r>
            <a:endParaRPr lang="en-US" altLang="zh-CN" sz="2000" b="1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000" b="1" dirty="0"/>
              <a:t>同时也出现了别具特色的北朝刻石</a:t>
            </a:r>
            <a:r>
              <a:rPr lang="en-US" altLang="zh-CN" sz="2000" b="1" dirty="0"/>
              <a:t>——</a:t>
            </a:r>
            <a:r>
              <a:rPr lang="zh-CN" altLang="en-US" sz="2000" b="1" dirty="0"/>
              <a:t>北碑，即魏碑。</a:t>
            </a:r>
            <a:endParaRPr lang="zh-CN" altLang="en-US" sz="2000" b="1" dirty="0"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Box 2">
            <a:extLst>
              <a:ext uri="{FF2B5EF4-FFF2-40B4-BE49-F238E27FC236}">
                <a16:creationId xmlns:a16="http://schemas.microsoft.com/office/drawing/2014/main" id="{34472916-B31E-487F-A3B9-D8879F91A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3" y="1116686"/>
            <a:ext cx="2088231" cy="502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b="1" dirty="0"/>
              <a:t>     魏晋南北朝时期时楷书从萌芽到成熟的演变时期，三国两晋时期的楷书较多保留了隶书的技巧特点，进入南北朝后，楷书技法特点迅速完善，趋于定型。钟繇、王羲之是这个时期的代表人物，他们以小楷传世。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203B9EC-D085-4729-9005-7A08FF62B772}"/>
              </a:ext>
            </a:extLst>
          </p:cNvPr>
          <p:cNvSpPr txBox="1"/>
          <p:nvPr/>
        </p:nvSpPr>
        <p:spPr>
          <a:xfrm>
            <a:off x="1331640" y="219019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魏晋楷书</a:t>
            </a:r>
            <a:endParaRPr lang="zh-CN" altLang="en-US" sz="40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008549A-7998-44A9-87E0-E7CF5BF69D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55"/>
          <a:stretch/>
        </p:blipFill>
        <p:spPr>
          <a:xfrm>
            <a:off x="6083425" y="1124744"/>
            <a:ext cx="2737047" cy="573325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2D6C21E-6F80-4695-A6F5-6FDF679625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8"/>
          <a:stretch/>
        </p:blipFill>
        <p:spPr>
          <a:xfrm>
            <a:off x="3391346" y="1124743"/>
            <a:ext cx="2548806" cy="575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23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4">
            <a:extLst>
              <a:ext uri="{FF2B5EF4-FFF2-40B4-BE49-F238E27FC236}">
                <a16:creationId xmlns:a16="http://schemas.microsoft.com/office/drawing/2014/main" id="{7D366287-9871-4571-81FE-6E1D52CA9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1062" y="188640"/>
            <a:ext cx="34676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ea typeface="华文中宋" panose="02010600040101010101" pitchFamily="2" charset="-122"/>
              </a:rPr>
              <a:t>钟繇楷书（小楷）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3695288-7E4F-4E77-B12E-17D709315F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0"/>
            <a:ext cx="3867912" cy="6858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7CFCF00-A70E-4367-8CEE-AE547AFE4012}"/>
              </a:ext>
            </a:extLst>
          </p:cNvPr>
          <p:cNvSpPr txBox="1"/>
          <p:nvPr/>
        </p:nvSpPr>
        <p:spPr>
          <a:xfrm>
            <a:off x="1547664" y="1052736"/>
            <a:ext cx="3168352" cy="4615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/>
              <a:t>钟繇（</a:t>
            </a:r>
            <a:r>
              <a:rPr lang="en-US" altLang="zh-CN" dirty="0"/>
              <a:t>151</a:t>
            </a:r>
            <a:r>
              <a:rPr lang="zh-CN" altLang="en-US" dirty="0"/>
              <a:t>－</a:t>
            </a:r>
            <a:r>
              <a:rPr lang="en-US" altLang="zh-CN" dirty="0"/>
              <a:t>230</a:t>
            </a:r>
            <a:r>
              <a:rPr lang="zh-CN" altLang="en-US" dirty="0"/>
              <a:t>年</a:t>
            </a:r>
            <a:r>
              <a:rPr lang="zh-CN" altLang="en-US" baseline="30000" dirty="0"/>
              <a:t> </a:t>
            </a:r>
            <a:r>
              <a:rPr lang="zh-CN" altLang="en-US" dirty="0"/>
              <a:t> ），字元常。豫州颍川郡长社县（今河南许昌长葛东）人。汉末至三国曹魏时著名书法家、政治家。钟繇擅篆、隶、真、行、草多种书体，在书法方面颇有造诣，推动了楷书的发展，被后世尊为“楷书鼻祖”，与东晋书法家王羲之并称为“钟王”。</a:t>
            </a:r>
            <a:endParaRPr lang="en-US" altLang="zh-CN" dirty="0"/>
          </a:p>
          <a:p>
            <a:pPr algn="just">
              <a:lnSpc>
                <a:spcPct val="150000"/>
              </a:lnSpc>
            </a:pPr>
            <a:r>
              <a:rPr lang="zh-CN" altLang="en-US" dirty="0"/>
              <a:t>代表作有</a:t>
            </a:r>
            <a:r>
              <a:rPr lang="en-US" altLang="zh-CN" dirty="0"/>
              <a:t>《</a:t>
            </a:r>
            <a:r>
              <a:rPr lang="zh-CN" altLang="en-US" dirty="0"/>
              <a:t>宣示表</a:t>
            </a:r>
            <a:r>
              <a:rPr lang="en-US" altLang="zh-CN" dirty="0"/>
              <a:t>》《</a:t>
            </a:r>
            <a:r>
              <a:rPr lang="zh-CN" altLang="en-US" dirty="0"/>
              <a:t>荐季直表</a:t>
            </a:r>
            <a:r>
              <a:rPr lang="en-US" altLang="zh-CN" dirty="0"/>
              <a:t>》《</a:t>
            </a:r>
            <a:r>
              <a:rPr lang="zh-CN" altLang="en-US" dirty="0"/>
              <a:t>贺捷表</a:t>
            </a:r>
            <a:r>
              <a:rPr lang="en-US" altLang="zh-CN" dirty="0"/>
              <a:t>》 </a:t>
            </a:r>
            <a:r>
              <a:rPr lang="zh-CN" altLang="en-US" dirty="0"/>
              <a:t>等。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8F0DFFA-BF2B-4A9D-94A6-B546F2308979}"/>
              </a:ext>
            </a:extLst>
          </p:cNvPr>
          <p:cNvSpPr txBox="1"/>
          <p:nvPr/>
        </p:nvSpPr>
        <p:spPr>
          <a:xfrm>
            <a:off x="1249481" y="116632"/>
            <a:ext cx="3867993" cy="2537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/>
              <a:t>东晋时期是我国书法最兴旺发达时期，极高的书法艺术成为我国的最高标志，许多作品已成为后人难以超越的经典。“书圣”王羲之，“小圣”王献之，世称“二王”，变古法，创新风，成为这个时期的代表人物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3054698-28D2-4159-91B8-2327EA425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21" y="2708920"/>
            <a:ext cx="4017558" cy="380864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4F923AB1-D548-4777-B300-AE5D91A75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337" y="-27384"/>
            <a:ext cx="3270864" cy="652271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74F848E5-3E02-4ADC-92CA-112A66910E63}"/>
              </a:ext>
            </a:extLst>
          </p:cNvPr>
          <p:cNvSpPr txBox="1"/>
          <p:nvPr/>
        </p:nvSpPr>
        <p:spPr>
          <a:xfrm>
            <a:off x="3183477" y="6495327"/>
            <a:ext cx="2468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/>
              <a:t>陆机</a:t>
            </a:r>
            <a:r>
              <a:rPr lang="en-US" altLang="zh-CN" sz="1600" b="1" dirty="0"/>
              <a:t>《</a:t>
            </a:r>
            <a:r>
              <a:rPr lang="zh-CN" altLang="en-US" sz="1600" b="1" dirty="0"/>
              <a:t>平复帖</a:t>
            </a:r>
            <a:r>
              <a:rPr lang="en-US" altLang="zh-CN" sz="1600" b="1" dirty="0"/>
              <a:t>》</a:t>
            </a:r>
            <a:endParaRPr lang="zh-CN" altLang="en-US" sz="16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59692FD-F18C-4633-9422-4F1669A759F1}"/>
              </a:ext>
            </a:extLst>
          </p:cNvPr>
          <p:cNvSpPr txBox="1"/>
          <p:nvPr/>
        </p:nvSpPr>
        <p:spPr>
          <a:xfrm>
            <a:off x="5808447" y="6495327"/>
            <a:ext cx="2468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/>
              <a:t>皇象</a:t>
            </a:r>
            <a:r>
              <a:rPr lang="en-US" altLang="zh-CN" sz="1600" b="1" dirty="0"/>
              <a:t>《</a:t>
            </a:r>
            <a:r>
              <a:rPr lang="zh-CN" altLang="en-US" sz="1600" b="1" dirty="0"/>
              <a:t>急就章</a:t>
            </a:r>
            <a:r>
              <a:rPr lang="en-US" altLang="zh-CN" sz="1600" b="1" dirty="0"/>
              <a:t>》</a:t>
            </a:r>
            <a:endParaRPr lang="zh-CN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75945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F5E85C2-AB6F-43C6-91A2-7695AC40712C}"/>
              </a:ext>
            </a:extLst>
          </p:cNvPr>
          <p:cNvSpPr txBox="1"/>
          <p:nvPr/>
        </p:nvSpPr>
        <p:spPr>
          <a:xfrm>
            <a:off x="1547664" y="1052736"/>
            <a:ext cx="4104456" cy="4615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/>
              <a:t>王羲之（</a:t>
            </a:r>
            <a:r>
              <a:rPr lang="en-US" altLang="zh-CN" b="1" dirty="0"/>
              <a:t>303—361</a:t>
            </a:r>
            <a:r>
              <a:rPr lang="zh-CN" altLang="en-US" b="1" dirty="0"/>
              <a:t>年），字逸少，琅琊临沂（今山东临沂）人，东晋时期书法家，有“书圣”之称，与其子王献之合称为“二王” 。其书法兼善隶、草、楷、行各体，精研体势，心摹手追，广采众长，备精诸体，冶于一炉，摆脱了汉魏笔风，自成一家，影响深远。代表作楷书</a:t>
            </a:r>
            <a:r>
              <a:rPr lang="en-US" altLang="zh-CN" b="1" dirty="0"/>
              <a:t>《</a:t>
            </a:r>
            <a:r>
              <a:rPr lang="zh-CN" altLang="en-US" b="1" dirty="0"/>
              <a:t>乐毅论</a:t>
            </a:r>
            <a:r>
              <a:rPr lang="en-US" altLang="zh-CN" b="1" dirty="0"/>
              <a:t>》</a:t>
            </a:r>
            <a:r>
              <a:rPr lang="zh-CN" altLang="en-US" b="1" dirty="0"/>
              <a:t>、</a:t>
            </a:r>
            <a:r>
              <a:rPr lang="en-US" altLang="zh-CN" b="1" dirty="0"/>
              <a:t>《</a:t>
            </a:r>
            <a:r>
              <a:rPr lang="zh-CN" altLang="en-US" b="1" dirty="0"/>
              <a:t>黄庭经</a:t>
            </a:r>
            <a:r>
              <a:rPr lang="en-US" altLang="zh-CN" b="1" dirty="0"/>
              <a:t>》</a:t>
            </a:r>
            <a:r>
              <a:rPr lang="zh-CN" altLang="en-US" b="1" dirty="0"/>
              <a:t>，草书</a:t>
            </a:r>
            <a:r>
              <a:rPr lang="en-US" altLang="zh-CN" b="1" dirty="0"/>
              <a:t>《</a:t>
            </a:r>
            <a:r>
              <a:rPr lang="zh-CN" altLang="en-US" b="1" dirty="0"/>
              <a:t>十七帖</a:t>
            </a:r>
            <a:r>
              <a:rPr lang="en-US" altLang="zh-CN" b="1" dirty="0"/>
              <a:t>》</a:t>
            </a:r>
            <a:r>
              <a:rPr lang="zh-CN" altLang="en-US" b="1" dirty="0"/>
              <a:t>，行书</a:t>
            </a:r>
            <a:r>
              <a:rPr lang="en-US" altLang="zh-CN" b="1" dirty="0"/>
              <a:t>《</a:t>
            </a:r>
            <a:r>
              <a:rPr lang="zh-CN" altLang="en-US" b="1" dirty="0"/>
              <a:t>姨母帖</a:t>
            </a:r>
            <a:r>
              <a:rPr lang="en-US" altLang="zh-CN" b="1" dirty="0"/>
              <a:t>》</a:t>
            </a:r>
            <a:r>
              <a:rPr lang="zh-CN" altLang="en-US" b="1" dirty="0"/>
              <a:t>、</a:t>
            </a:r>
            <a:r>
              <a:rPr lang="en-US" altLang="zh-CN" b="1" dirty="0"/>
              <a:t>《</a:t>
            </a:r>
            <a:r>
              <a:rPr lang="zh-CN" altLang="en-US" b="1" dirty="0"/>
              <a:t>快雪时晴帖</a:t>
            </a:r>
            <a:r>
              <a:rPr lang="en-US" altLang="zh-CN" b="1" dirty="0"/>
              <a:t>》</a:t>
            </a:r>
            <a:r>
              <a:rPr lang="zh-CN" altLang="en-US" b="1" dirty="0"/>
              <a:t>、</a:t>
            </a:r>
            <a:r>
              <a:rPr lang="en-US" altLang="zh-CN" b="1" dirty="0"/>
              <a:t>《</a:t>
            </a:r>
            <a:r>
              <a:rPr lang="zh-CN" altLang="en-US" b="1" dirty="0"/>
              <a:t>丧乱帖</a:t>
            </a:r>
            <a:r>
              <a:rPr lang="en-US" altLang="zh-CN" b="1" dirty="0"/>
              <a:t>》</a:t>
            </a:r>
            <a:r>
              <a:rPr lang="zh-CN" altLang="en-US" b="1" dirty="0"/>
              <a:t>、</a:t>
            </a:r>
            <a:r>
              <a:rPr lang="en-US" altLang="zh-CN" b="1" dirty="0"/>
              <a:t>《</a:t>
            </a:r>
            <a:r>
              <a:rPr lang="zh-CN" altLang="en-US" b="1" dirty="0"/>
              <a:t>兰亭集序</a:t>
            </a:r>
            <a:r>
              <a:rPr lang="en-US" altLang="zh-CN" b="1" dirty="0"/>
              <a:t>》</a:t>
            </a:r>
            <a:r>
              <a:rPr lang="zh-CN" altLang="en-US" b="1" dirty="0"/>
              <a:t>等。</a:t>
            </a:r>
          </a:p>
        </p:txBody>
      </p:sp>
      <p:pic>
        <p:nvPicPr>
          <p:cNvPr id="5" name="Picture 5" descr="3317王羲之丧乱帖">
            <a:extLst>
              <a:ext uri="{FF2B5EF4-FFF2-40B4-BE49-F238E27FC236}">
                <a16:creationId xmlns:a16="http://schemas.microsoft.com/office/drawing/2014/main" id="{0C90F0F0-888B-4F3F-8E22-95DB8E9C8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4"/>
          <a:stretch>
            <a:fillRect/>
          </a:stretch>
        </p:blipFill>
        <p:spPr bwMode="auto">
          <a:xfrm>
            <a:off x="6184850" y="27384"/>
            <a:ext cx="2627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b7bc4c66598d3619aa184c7d">
            <a:extLst>
              <a:ext uri="{FF2B5EF4-FFF2-40B4-BE49-F238E27FC236}">
                <a16:creationId xmlns:a16="http://schemas.microsoft.com/office/drawing/2014/main" id="{9B5AC187-CD68-4441-8878-E963193FE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00" y="72455"/>
            <a:ext cx="2620962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C0E1BBE-3598-46D1-9225-2F60F3A2372F}"/>
              </a:ext>
            </a:extLst>
          </p:cNvPr>
          <p:cNvSpPr txBox="1"/>
          <p:nvPr/>
        </p:nvSpPr>
        <p:spPr>
          <a:xfrm>
            <a:off x="2843808" y="26064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王羲之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62267BF-6EE0-4B8C-951C-8AB4BFF26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959" y="461050"/>
            <a:ext cx="3833041" cy="54812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58373A4-70A8-4318-8FE7-FE5D39B39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61049"/>
            <a:ext cx="3960440" cy="5481249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C1F6BD0B-D4DF-4F30-924A-F6AB96B83971}"/>
              </a:ext>
            </a:extLst>
          </p:cNvPr>
          <p:cNvSpPr txBox="1"/>
          <p:nvPr/>
        </p:nvSpPr>
        <p:spPr>
          <a:xfrm>
            <a:off x="5436096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东晋</a:t>
            </a:r>
            <a:r>
              <a:rPr lang="en-US" altLang="zh-CN" dirty="0"/>
              <a:t>《</a:t>
            </a:r>
            <a:r>
              <a:rPr lang="zh-CN" altLang="en-US" dirty="0"/>
              <a:t>爨宝子碑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45A919F-855B-4DA5-9B5D-0CA6EA6A6E72}"/>
              </a:ext>
            </a:extLst>
          </p:cNvPr>
          <p:cNvSpPr txBox="1"/>
          <p:nvPr/>
        </p:nvSpPr>
        <p:spPr>
          <a:xfrm>
            <a:off x="2525355" y="6154795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王献之</a:t>
            </a:r>
            <a:r>
              <a:rPr lang="en-US" altLang="zh-CN" dirty="0"/>
              <a:t>《</a:t>
            </a:r>
            <a:r>
              <a:rPr lang="zh-CN" altLang="en-US" dirty="0"/>
              <a:t>洛神赋</a:t>
            </a:r>
            <a:r>
              <a:rPr lang="en-US" altLang="zh-CN" dirty="0"/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2747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28E61AE-664A-4955-AC14-CB147D7151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49288" y="274638"/>
            <a:ext cx="41148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zh-CN" altLang="en-US" sz="5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魏碑</a:t>
            </a:r>
          </a:p>
        </p:txBody>
      </p:sp>
      <p:pic>
        <p:nvPicPr>
          <p:cNvPr id="6147" name="Picture 7" descr="D:\教学\教学设计-课件\高中《书法》\粤版书法素材\书法修图\第三章\3240元桢墓志.JPG">
            <a:extLst>
              <a:ext uri="{FF2B5EF4-FFF2-40B4-BE49-F238E27FC236}">
                <a16:creationId xmlns:a16="http://schemas.microsoft.com/office/drawing/2014/main" id="{B7BA34C5-AB0E-446F-9EE5-0AAA257F0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67" y="3356991"/>
            <a:ext cx="2482577" cy="345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9" descr="D:\资源库\图文\书法\书法光盘资料\SHUFA\52_A.DIB">
            <a:extLst>
              <a:ext uri="{FF2B5EF4-FFF2-40B4-BE49-F238E27FC236}">
                <a16:creationId xmlns:a16="http://schemas.microsoft.com/office/drawing/2014/main" id="{7B1FD4C6-64C2-4A57-B383-CA6C809FA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1"/>
          <a:stretch>
            <a:fillRect/>
          </a:stretch>
        </p:blipFill>
        <p:spPr bwMode="auto">
          <a:xfrm>
            <a:off x="5867400" y="0"/>
            <a:ext cx="3276600" cy="681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2">
            <a:extLst>
              <a:ext uri="{FF2B5EF4-FFF2-40B4-BE49-F238E27FC236}">
                <a16:creationId xmlns:a16="http://schemas.microsoft.com/office/drawing/2014/main" id="{F7974BE3-044A-40F7-8B99-D196176AF1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39" y="1557338"/>
            <a:ext cx="439248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/>
              <a:t>魏碑是我国南北朝时期（公元</a:t>
            </a:r>
            <a:r>
              <a:rPr lang="en-US" altLang="zh-CN" sz="2000" b="1" dirty="0"/>
              <a:t>420-588</a:t>
            </a:r>
            <a:r>
              <a:rPr lang="zh-CN" altLang="en-US" sz="2000" b="1" dirty="0"/>
              <a:t>年）北朝文字刻石的通称，带有汉隶的遗型，笔法古拙劲正，风格质朴</a:t>
            </a:r>
          </a:p>
        </p:txBody>
      </p:sp>
      <p:pic>
        <p:nvPicPr>
          <p:cNvPr id="6150" name="Picture 10" descr="D:\资源库\图文\书法\书法光盘资料\SHUFA\54_A.DIB">
            <a:extLst>
              <a:ext uri="{FF2B5EF4-FFF2-40B4-BE49-F238E27FC236}">
                <a16:creationId xmlns:a16="http://schemas.microsoft.com/office/drawing/2014/main" id="{1062B72B-AA60-441C-9B5B-A6A2839A3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9" y="3356991"/>
            <a:ext cx="2237605" cy="345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A4C2501-5EF2-490E-843D-8D655C64EF2C}"/>
              </a:ext>
            </a:extLst>
          </p:cNvPr>
          <p:cNvSpPr txBox="1"/>
          <p:nvPr/>
        </p:nvSpPr>
        <p:spPr>
          <a:xfrm>
            <a:off x="1547664" y="1196752"/>
            <a:ext cx="4752528" cy="5446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/>
              <a:t>北碑以北魏为最精，故称“魏碑”，大体可分为碑刻、墓志、造像题记和摩崖刻石四种。此时书法是一种承前启后、继往开来的过渡性书法体系， “上可窥汉秦旧范，下能察隋唐习风。”魏碑书法对后来的隋和唐楷书体的形成产生了巨大影响。历代书家在创新变革中也多从其中汲取有益的精髓。</a:t>
            </a:r>
          </a:p>
          <a:p>
            <a:pPr algn="just">
              <a:lnSpc>
                <a:spcPct val="150000"/>
              </a:lnSpc>
            </a:pPr>
            <a:r>
              <a:rPr lang="zh-CN" altLang="en-US" dirty="0"/>
              <a:t>魏碑上承汉隶传统，下启唐楷新风，为现代汉字的结体、笔法奠定了坚实的基础。</a:t>
            </a:r>
            <a:endParaRPr lang="en-US" altLang="zh-CN" dirty="0"/>
          </a:p>
          <a:p>
            <a:pPr algn="just">
              <a:lnSpc>
                <a:spcPct val="150000"/>
              </a:lnSpc>
            </a:pPr>
            <a:r>
              <a:rPr lang="zh-CN" altLang="en-US" dirty="0"/>
              <a:t>魏碑风格多样，朴拙险峻，舒畅流丽。极有名的如</a:t>
            </a:r>
            <a:r>
              <a:rPr lang="en-US" altLang="zh-CN" dirty="0"/>
              <a:t>《</a:t>
            </a:r>
            <a:r>
              <a:rPr lang="zh-CN" altLang="en-US" dirty="0"/>
              <a:t>郑文公碑</a:t>
            </a:r>
            <a:r>
              <a:rPr lang="en-US" altLang="zh-CN" dirty="0"/>
              <a:t>》《</a:t>
            </a:r>
            <a:r>
              <a:rPr lang="zh-CN" altLang="en-US" dirty="0"/>
              <a:t>张猛龙碑</a:t>
            </a:r>
            <a:r>
              <a:rPr lang="en-US" altLang="zh-CN" dirty="0"/>
              <a:t>》《</a:t>
            </a:r>
            <a:r>
              <a:rPr lang="zh-CN" altLang="en-US" dirty="0"/>
              <a:t>高贞碑</a:t>
            </a:r>
            <a:r>
              <a:rPr lang="en-US" altLang="zh-CN" dirty="0"/>
              <a:t>》《</a:t>
            </a:r>
            <a:r>
              <a:rPr lang="zh-CN" altLang="en-US" dirty="0"/>
              <a:t>元怀墓志</a:t>
            </a:r>
            <a:r>
              <a:rPr lang="en-US" altLang="zh-CN" dirty="0"/>
              <a:t>》</a:t>
            </a:r>
            <a:r>
              <a:rPr lang="zh-CN" altLang="en-US" dirty="0"/>
              <a:t>及</a:t>
            </a:r>
            <a:r>
              <a:rPr lang="en-US" altLang="zh-CN" dirty="0"/>
              <a:t>《</a:t>
            </a:r>
            <a:r>
              <a:rPr lang="zh-CN" altLang="en-US" dirty="0"/>
              <a:t>张玄墓志</a:t>
            </a:r>
            <a:r>
              <a:rPr lang="en-US" altLang="zh-CN" dirty="0"/>
              <a:t>》</a:t>
            </a:r>
            <a:r>
              <a:rPr lang="zh-CN" altLang="en-US" dirty="0"/>
              <a:t>，已开隋、唐楷书法则的先河。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6F148D4D-47A4-43BF-BFF7-D41C6EF25D29}"/>
              </a:ext>
            </a:extLst>
          </p:cNvPr>
          <p:cNvGrpSpPr/>
          <p:nvPr/>
        </p:nvGrpSpPr>
        <p:grpSpPr>
          <a:xfrm>
            <a:off x="6732240" y="64316"/>
            <a:ext cx="1901509" cy="6729368"/>
            <a:chOff x="6678675" y="15232"/>
            <a:chExt cx="2099090" cy="7190808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61AE5758-9AE4-435C-B5AE-B68A93B404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1" t="10100" r="7262" b="8000"/>
            <a:stretch/>
          </p:blipFill>
          <p:spPr>
            <a:xfrm>
              <a:off x="6689533" y="15232"/>
              <a:ext cx="2088232" cy="3701865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BF11E07-C177-44D7-BDE0-57F75995FF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58" t="8929" r="51884" b="8121"/>
            <a:stretch/>
          </p:blipFill>
          <p:spPr>
            <a:xfrm>
              <a:off x="6678675" y="3645024"/>
              <a:ext cx="2073503" cy="35610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9693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>
            <a:extLst>
              <a:ext uri="{FF2B5EF4-FFF2-40B4-BE49-F238E27FC236}">
                <a16:creationId xmlns:a16="http://schemas.microsoft.com/office/drawing/2014/main" id="{553B6B4E-D357-41EF-9181-3F071FF5F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5656" y="404664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rgbClr val="FF0000"/>
                </a:solidFill>
                <a:ea typeface="华文中宋" panose="02010600040101010101" pitchFamily="2" charset="-122"/>
              </a:rPr>
              <a:t>碑</a:t>
            </a:r>
          </a:p>
        </p:txBody>
      </p:sp>
      <p:sp>
        <p:nvSpPr>
          <p:cNvPr id="8197" name="Text Box 6">
            <a:extLst>
              <a:ext uri="{FF2B5EF4-FFF2-40B4-BE49-F238E27FC236}">
                <a16:creationId xmlns:a16="http://schemas.microsoft.com/office/drawing/2014/main" id="{292C9715-6666-45D8-8B23-76A08FD5C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4007" y="980728"/>
            <a:ext cx="4516145" cy="554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kumimoji="0" lang="zh-CN" altLang="en-US" sz="1400" b="1" dirty="0">
                <a:latin typeface="Arial" panose="020B0604020202020204" pitchFamily="34" charset="0"/>
              </a:rPr>
              <a:t>广义的碑泛指所有的石刻文字形式，帖则专指刻帖。石刻文字种类很多，主要有碣石、摩崖、墓碑、功德碑、墓志、造像、石经等。</a:t>
            </a:r>
          </a:p>
          <a:p>
            <a:pPr algn="just" eaLnBrk="1" hangingPunct="1">
              <a:lnSpc>
                <a:spcPct val="150000"/>
              </a:lnSpc>
            </a:pPr>
            <a:r>
              <a:rPr kumimoji="0" lang="zh-CN" altLang="en-US" sz="1400" b="1" dirty="0">
                <a:latin typeface="Arial" panose="020B0604020202020204" pitchFamily="34" charset="0"/>
              </a:rPr>
              <a:t>碣石，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后汉书</a:t>
            </a:r>
            <a:r>
              <a:rPr kumimoji="0" lang="en-US" altLang="zh-CN" sz="1400" b="1" dirty="0">
                <a:latin typeface="Arial" panose="020B0604020202020204" pitchFamily="34" charset="0"/>
              </a:rPr>
              <a:t>·</a:t>
            </a:r>
            <a:r>
              <a:rPr kumimoji="0" lang="zh-CN" altLang="en-US" sz="1400" b="1" dirty="0">
                <a:latin typeface="Arial" panose="020B0604020202020204" pitchFamily="34" charset="0"/>
              </a:rPr>
              <a:t>窦宪传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注：“方者谓之碑，圆者谓之碣。”现存碣石以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石鼓文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为代表，镌刻于十个鼓形圆石上，内容为歌咏秦国君主游猎之事，故也称“猎碣”。</a:t>
            </a:r>
          </a:p>
          <a:p>
            <a:pPr algn="just" eaLnBrk="1" hangingPunct="1">
              <a:lnSpc>
                <a:spcPct val="150000"/>
              </a:lnSpc>
            </a:pPr>
            <a:r>
              <a:rPr kumimoji="0" lang="zh-CN" altLang="en-US" sz="1400" b="1" dirty="0">
                <a:latin typeface="Arial" panose="020B0604020202020204" pitchFamily="34" charset="0"/>
              </a:rPr>
              <a:t>摩崖，是指刻有文字的天然的山崖石壁，是最古老的石刻形式之一。最早的摩崖刻石是东汉时期的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开通褒斜道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，另外如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石门颂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杨淮表记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、经石峪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金刚经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、泰山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400" b="1" dirty="0">
                <a:latin typeface="Arial" panose="020B0604020202020204" pitchFamily="34" charset="0"/>
              </a:rPr>
              <a:t>纪泰山铭</a:t>
            </a:r>
            <a:r>
              <a:rPr kumimoji="0" lang="en-US" altLang="zh-CN" sz="14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400" b="1" dirty="0">
                <a:latin typeface="Arial" panose="020B0604020202020204" pitchFamily="34" charset="0"/>
              </a:rPr>
              <a:t>等都是著名的摩崖刻石，在书法上有极高的成就。</a:t>
            </a:r>
          </a:p>
          <a:p>
            <a:pPr algn="just" eaLnBrk="1" hangingPunct="1">
              <a:lnSpc>
                <a:spcPct val="150000"/>
              </a:lnSpc>
            </a:pPr>
            <a:r>
              <a:rPr kumimoji="0" lang="zh-CN" altLang="en-US" sz="1400" b="1" dirty="0">
                <a:latin typeface="Arial" panose="020B0604020202020204" pitchFamily="34" charset="0"/>
              </a:rPr>
              <a:t>碑，狭义的碑，盛行于东汉。一般由碑首、碑身、碑座几部分构成。碑首正中为碑额，用来书写标题文字，一般用篆书。碑身分碑阳、碑阴、碑侧，碑阳书写正文。</a:t>
            </a:r>
          </a:p>
          <a:p>
            <a:pPr algn="just" eaLnBrk="1" hangingPunct="1">
              <a:lnSpc>
                <a:spcPct val="150000"/>
              </a:lnSpc>
            </a:pPr>
            <a:r>
              <a:rPr kumimoji="0" lang="zh-CN" altLang="en-US" sz="1400" b="1" dirty="0">
                <a:latin typeface="Arial" panose="020B0604020202020204" pitchFamily="34" charset="0"/>
              </a:rPr>
              <a:t>墓志，指放在墓里刻有死者生平事迹的石刻，亦指墓志上的文字。墓志约起源于东汉时期，魏晋以后盛行。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6228D6F-6FF9-4E60-9B27-245ABE4FAC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924" y="2752174"/>
            <a:ext cx="2705656" cy="407707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2ADBD8C-D2FB-4ECD-8E16-DF726F35F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924" y="26397"/>
            <a:ext cx="2820144" cy="257197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73B81C6-E199-4A37-BE28-C70833D6E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-32459"/>
            <a:ext cx="524384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6EB29C9-2713-4402-B3BE-69059EC80A33}"/>
              </a:ext>
            </a:extLst>
          </p:cNvPr>
          <p:cNvSpPr txBox="1"/>
          <p:nvPr/>
        </p:nvSpPr>
        <p:spPr>
          <a:xfrm>
            <a:off x="7743138" y="1124744"/>
            <a:ext cx="5040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元显墓志</a:t>
            </a:r>
          </a:p>
        </p:txBody>
      </p:sp>
    </p:spTree>
    <p:extLst>
      <p:ext uri="{BB962C8B-B14F-4D97-AF65-F5344CB8AC3E}">
        <p14:creationId xmlns:p14="http://schemas.microsoft.com/office/powerpoint/2010/main" val="342153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3012ABA-2FB1-4DC7-9049-45DA86C4A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445" y="44624"/>
            <a:ext cx="4168027" cy="633670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4A04329-2F0B-42CE-B974-95D357BC3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44625"/>
            <a:ext cx="4324075" cy="633670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D68E58D-A1D0-4DAB-BCCB-193770AB2758}"/>
              </a:ext>
            </a:extLst>
          </p:cNvPr>
          <p:cNvSpPr txBox="1"/>
          <p:nvPr/>
        </p:nvSpPr>
        <p:spPr>
          <a:xfrm>
            <a:off x="2234135" y="6453336"/>
            <a:ext cx="2523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张猛龙碑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8EB2587-2964-497B-8B14-3AC3E10C88AE}"/>
              </a:ext>
            </a:extLst>
          </p:cNvPr>
          <p:cNvSpPr txBox="1"/>
          <p:nvPr/>
        </p:nvSpPr>
        <p:spPr>
          <a:xfrm>
            <a:off x="5647928" y="6440019"/>
            <a:ext cx="2740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张黑（</a:t>
            </a:r>
            <a:r>
              <a:rPr lang="en-US" altLang="zh-CN" dirty="0"/>
              <a:t>he</a:t>
            </a:r>
            <a:r>
              <a:rPr lang="zh-CN" altLang="en-US" dirty="0"/>
              <a:t>）女（</a:t>
            </a:r>
            <a:r>
              <a:rPr lang="en-US" altLang="zh-CN" dirty="0" err="1"/>
              <a:t>ru</a:t>
            </a:r>
            <a:r>
              <a:rPr lang="zh-CN" altLang="en-US" dirty="0"/>
              <a:t>）碑</a:t>
            </a:r>
          </a:p>
        </p:txBody>
      </p:sp>
    </p:spTree>
    <p:extLst>
      <p:ext uri="{BB962C8B-B14F-4D97-AF65-F5344CB8AC3E}">
        <p14:creationId xmlns:p14="http://schemas.microsoft.com/office/powerpoint/2010/main" val="3334936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3ACA3E7-E435-4920-9401-E13D7151C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9348"/>
            <a:ext cx="7740860" cy="3096344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7A5C832-8D13-4F94-A85F-B5EFAF6ABAEB}"/>
              </a:ext>
            </a:extLst>
          </p:cNvPr>
          <p:cNvSpPr txBox="1"/>
          <p:nvPr/>
        </p:nvSpPr>
        <p:spPr>
          <a:xfrm>
            <a:off x="4283968" y="328498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/>
              <a:t>摩崖  </a:t>
            </a:r>
            <a:r>
              <a:rPr lang="en-US" altLang="zh-CN" dirty="0"/>
              <a:t>《</a:t>
            </a:r>
            <a:r>
              <a:rPr lang="zh-CN" altLang="en-US" dirty="0"/>
              <a:t>金刚经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FAC68F82-2172-484B-BC4A-C9D2763B81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"/>
          <a:stretch/>
        </p:blipFill>
        <p:spPr>
          <a:xfrm>
            <a:off x="1187624" y="3726820"/>
            <a:ext cx="5904656" cy="3014548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E6CA0BD-0505-4CC0-B2B8-631CAAC85FCD}"/>
              </a:ext>
            </a:extLst>
          </p:cNvPr>
          <p:cNvSpPr txBox="1"/>
          <p:nvPr/>
        </p:nvSpPr>
        <p:spPr>
          <a:xfrm>
            <a:off x="7056276" y="594928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南朝</a:t>
            </a:r>
            <a:r>
              <a:rPr lang="en-US" altLang="zh-CN" dirty="0"/>
              <a:t>《</a:t>
            </a:r>
            <a:r>
              <a:rPr lang="zh-CN" altLang="en-US" dirty="0"/>
              <a:t>瘗鹤铭</a:t>
            </a:r>
            <a:r>
              <a:rPr lang="en-US" altLang="zh-CN" dirty="0"/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3183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>
            <a:extLst>
              <a:ext uri="{FF2B5EF4-FFF2-40B4-BE49-F238E27FC236}">
                <a16:creationId xmlns:a16="http://schemas.microsoft.com/office/drawing/2014/main" id="{553B6B4E-D357-41EF-9181-3F071FF5F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5656" y="404664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rgbClr val="FF0000"/>
                </a:solidFill>
                <a:ea typeface="华文中宋" panose="02010600040101010101" pitchFamily="2" charset="-122"/>
              </a:rPr>
              <a:t>帖</a:t>
            </a:r>
          </a:p>
        </p:txBody>
      </p:sp>
      <p:sp>
        <p:nvSpPr>
          <p:cNvPr id="8197" name="Text Box 6">
            <a:extLst>
              <a:ext uri="{FF2B5EF4-FFF2-40B4-BE49-F238E27FC236}">
                <a16:creationId xmlns:a16="http://schemas.microsoft.com/office/drawing/2014/main" id="{292C9715-6666-45D8-8B23-76A08FD5C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4007" y="1118349"/>
            <a:ext cx="2715945" cy="2999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kumimoji="0" lang="zh-CN" altLang="en-US" sz="1600" b="1" dirty="0">
                <a:latin typeface="Arial" panose="020B0604020202020204" pitchFamily="34" charset="0"/>
              </a:rPr>
              <a:t>帖，将前人的法书名迹摹刻到石版或木板上，椎拓后以拓本的形式流传，就是刻帖。唐代已经出现刻帖，如</a:t>
            </a:r>
            <a:r>
              <a:rPr kumimoji="0" lang="en-US" altLang="zh-CN" sz="16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600" b="1" dirty="0">
                <a:latin typeface="Arial" panose="020B0604020202020204" pitchFamily="34" charset="0"/>
              </a:rPr>
              <a:t>十七帖</a:t>
            </a:r>
            <a:r>
              <a:rPr kumimoji="0" lang="en-US" altLang="zh-CN" sz="1600" b="1" dirty="0">
                <a:latin typeface="Arial" panose="020B0604020202020204" pitchFamily="34" charset="0"/>
              </a:rPr>
              <a:t>》《</a:t>
            </a:r>
            <a:r>
              <a:rPr kumimoji="0" lang="zh-CN" altLang="en-US" sz="1600" b="1" dirty="0">
                <a:latin typeface="Arial" panose="020B0604020202020204" pitchFamily="34" charset="0"/>
              </a:rPr>
              <a:t>怀仁集王书圣教序</a:t>
            </a:r>
            <a:r>
              <a:rPr kumimoji="0" lang="en-US" altLang="zh-CN" sz="16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600" b="1" dirty="0">
                <a:latin typeface="Arial" panose="020B0604020202020204" pitchFamily="34" charset="0"/>
              </a:rPr>
              <a:t>等，以石版为主，宋代出现木板刻帖，最早的木板刻帖就是著名的</a:t>
            </a:r>
            <a:r>
              <a:rPr kumimoji="0" lang="en-US" altLang="zh-CN" sz="1600" b="1" dirty="0">
                <a:latin typeface="Arial" panose="020B0604020202020204" pitchFamily="34" charset="0"/>
              </a:rPr>
              <a:t>《</a:t>
            </a:r>
            <a:r>
              <a:rPr kumimoji="0" lang="zh-CN" altLang="en-US" sz="1600" b="1" dirty="0">
                <a:latin typeface="Arial" panose="020B0604020202020204" pitchFamily="34" charset="0"/>
              </a:rPr>
              <a:t>淳化阁帖</a:t>
            </a:r>
            <a:r>
              <a:rPr kumimoji="0" lang="en-US" altLang="zh-CN" sz="1600" b="1" dirty="0">
                <a:latin typeface="Arial" panose="020B0604020202020204" pitchFamily="34" charset="0"/>
              </a:rPr>
              <a:t>》</a:t>
            </a:r>
            <a:r>
              <a:rPr kumimoji="0" lang="zh-CN" altLang="en-US" sz="1600" b="1" dirty="0">
                <a:latin typeface="Arial" panose="020B0604020202020204" pitchFamily="34" charset="0"/>
              </a:rPr>
              <a:t>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D63D01CD-9619-413E-8DA5-F4965488EB3D}"/>
              </a:ext>
            </a:extLst>
          </p:cNvPr>
          <p:cNvGrpSpPr/>
          <p:nvPr/>
        </p:nvGrpSpPr>
        <p:grpSpPr>
          <a:xfrm>
            <a:off x="4367950" y="1205136"/>
            <a:ext cx="4452522" cy="5688632"/>
            <a:chOff x="3359838" y="1205136"/>
            <a:chExt cx="4452522" cy="568863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F10BD0A4-265C-440F-8701-B4DDDD3C03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4" t="9051" r="53871" b="8001"/>
            <a:stretch/>
          </p:blipFill>
          <p:spPr>
            <a:xfrm>
              <a:off x="3359838" y="1205136"/>
              <a:ext cx="2940354" cy="568863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CF46D828-7E8A-4CEA-B8ED-CAD7ED94BF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80" t="9051" r="27806" b="8001"/>
            <a:stretch/>
          </p:blipFill>
          <p:spPr>
            <a:xfrm>
              <a:off x="6300192" y="1205136"/>
              <a:ext cx="1512168" cy="56886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4792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2">
            <a:extLst>
              <a:ext uri="{FF2B5EF4-FFF2-40B4-BE49-F238E27FC236}">
                <a16:creationId xmlns:a16="http://schemas.microsoft.com/office/drawing/2014/main" id="{14CB5787-BCF1-41D4-9817-C01CF60C8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7069" y="1340768"/>
            <a:ext cx="727139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/>
              <a:t>书法字典网</a:t>
            </a:r>
            <a:r>
              <a:rPr lang="en-US" altLang="zh-CN" sz="4400" b="1" dirty="0"/>
              <a:t>http://www.shufazidian.com</a:t>
            </a:r>
          </a:p>
          <a:p>
            <a:pPr eaLnBrk="1" hangingPunct="1"/>
            <a:endParaRPr lang="en-US" altLang="zh-CN" sz="4400" b="1" dirty="0"/>
          </a:p>
          <a:p>
            <a:pPr eaLnBrk="1" hangingPunct="1"/>
            <a:r>
              <a:rPr lang="zh-CN" altLang="en-US" sz="6000" b="1" dirty="0"/>
              <a:t>微信号：</a:t>
            </a:r>
            <a:r>
              <a:rPr lang="en-US" altLang="zh-CN" sz="6000" b="1" dirty="0" err="1"/>
              <a:t>sfzdcn</a:t>
            </a:r>
            <a:endParaRPr lang="zh-CN" altLang="en-US" sz="6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1070</TotalTime>
  <Words>1105</Words>
  <Application>Microsoft Office PowerPoint</Application>
  <PresentationFormat>全屏显示(4:3)</PresentationFormat>
  <Paragraphs>42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方正粗宋简体</vt:lpstr>
      <vt:lpstr>华文新魏</vt:lpstr>
      <vt:lpstr>Arial</vt:lpstr>
      <vt:lpstr>Calibri</vt:lpstr>
      <vt:lpstr>Times New Roman</vt:lpstr>
      <vt:lpstr>Verdana</vt:lpstr>
      <vt:lpstr>Office 主题​​</vt:lpstr>
      <vt:lpstr>魏晋南北朝书法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魏碑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 qiang</cp:lastModifiedBy>
  <cp:revision>52</cp:revision>
  <dcterms:created xsi:type="dcterms:W3CDTF">2015-08-07T09:25:42Z</dcterms:created>
  <dcterms:modified xsi:type="dcterms:W3CDTF">2020-07-20T00:38:06Z</dcterms:modified>
</cp:coreProperties>
</file>