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3"/>
    <p:sldId id="257" r:id="rId4"/>
    <p:sldId id="260" r:id="rId5"/>
    <p:sldId id="261" r:id="rId6"/>
    <p:sldId id="262" r:id="rId8"/>
    <p:sldId id="263" r:id="rId9"/>
    <p:sldId id="264" r:id="rId10"/>
    <p:sldId id="259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218D87-118B-483C-B197-7CF8F21CF9C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5.xml"/><Relationship Id="rId2" Type="http://schemas.openxmlformats.org/officeDocument/2006/relationships/image" Target="../media/image1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7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6.wmf"/><Relationship Id="rId1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6.xml"/><Relationship Id="rId2" Type="http://schemas.openxmlformats.org/officeDocument/2006/relationships/image" Target="../media/image9.wmf"/><Relationship Id="rId1" Type="http://schemas.openxmlformats.org/officeDocument/2006/relationships/oleObject" Target="../embeddings/oleObject5.bin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png"/><Relationship Id="rId1" Type="http://schemas.openxmlformats.org/officeDocument/2006/relationships/tags" Target="../tags/tag6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lang="zh-CN" altLang="zh-CN"/>
              <a:t>二项分布</a:t>
            </a:r>
            <a:endParaRPr lang="zh-CN" altLang="zh-CN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41070" y="718185"/>
            <a:ext cx="84924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/>
              <a:t>1.</a:t>
            </a:r>
            <a:r>
              <a:rPr lang="zh-CN" altLang="en-US" sz="3200"/>
              <a:t>什么叫伯努利试验？</a:t>
            </a:r>
            <a:endParaRPr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1020445" y="1424940"/>
            <a:ext cx="84924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/>
              <a:t>2.</a:t>
            </a:r>
            <a:r>
              <a:rPr lang="zh-CN" altLang="en-US" sz="3200"/>
              <a:t>什么叫</a:t>
            </a:r>
            <a:r>
              <a:rPr lang="en-US" altLang="zh-CN" sz="3200"/>
              <a:t>n</a:t>
            </a:r>
            <a:r>
              <a:rPr lang="zh-CN" altLang="en-US" sz="3200"/>
              <a:t>重伯努利</a:t>
            </a:r>
            <a:r>
              <a:rPr lang="zh-CN" altLang="en-US" sz="3200"/>
              <a:t>试验？</a:t>
            </a:r>
            <a:endParaRPr lang="zh-CN" altLang="en-US" sz="3200"/>
          </a:p>
        </p:txBody>
      </p:sp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04190" y="2508250"/>
          <a:ext cx="11537950" cy="2639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5219700" imgH="1193800" progId="Equation.KSEE3">
                  <p:embed/>
                </p:oleObj>
              </mc:Choice>
              <mc:Fallback>
                <p:oleObj name="" r:id="rId1" imgW="5219700" imgH="11938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4190" y="2508250"/>
                        <a:ext cx="11537950" cy="26390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226307"/>
          <p:cNvSpPr txBox="1"/>
          <p:nvPr/>
        </p:nvSpPr>
        <p:spPr>
          <a:xfrm>
            <a:off x="0" y="0"/>
            <a:ext cx="1098550" cy="614680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FAF7D4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 defTabSz="1152525">
              <a:spcBef>
                <a:spcPct val="0"/>
              </a:spcBef>
            </a:pPr>
            <a:r>
              <a:rPr lang="zh-CN" altLang="en-US" sz="3400">
                <a:latin typeface="Times New Roman" panose="02020603050405020304" pitchFamily="18" charset="0"/>
              </a:rPr>
              <a:t>　</a:t>
            </a:r>
            <a:endParaRPr lang="zh-CN" altLang="en-US" sz="3400"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83362" y="770914"/>
            <a:ext cx="9371965" cy="1899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800"/>
              <a:t>例</a:t>
            </a:r>
            <a:r>
              <a:rPr lang="en-US" altLang="zh-CN" sz="2800"/>
              <a:t>1  </a:t>
            </a:r>
            <a:r>
              <a:rPr lang="zh-CN" altLang="en-US" sz="2800"/>
              <a:t>将一枚质地均匀的硬币重复抛掷10次，求:</a:t>
            </a:r>
            <a:endParaRPr lang="zh-CN" altLang="en-US" sz="2800"/>
          </a:p>
          <a:p>
            <a:pPr>
              <a:lnSpc>
                <a:spcPct val="140000"/>
              </a:lnSpc>
            </a:pPr>
            <a:r>
              <a:rPr lang="zh-CN" altLang="en-US" sz="2800"/>
              <a:t>(1) 恰好</a:t>
            </a:r>
            <a:r>
              <a:rPr lang="zh-CN" altLang="en-US" sz="2800" smtClean="0"/>
              <a:t>出现</a:t>
            </a:r>
            <a:r>
              <a:rPr lang="zh-CN" altLang="en-US" sz="2800"/>
              <a:t>5次正面朝上的概率;</a:t>
            </a:r>
            <a:endParaRPr lang="zh-CN" altLang="en-US" sz="2800"/>
          </a:p>
          <a:p>
            <a:pPr>
              <a:lnSpc>
                <a:spcPct val="140000"/>
              </a:lnSpc>
            </a:pPr>
            <a:r>
              <a:rPr lang="zh-CN" altLang="en-US" sz="2800"/>
              <a:t>(2</a:t>
            </a:r>
            <a:r>
              <a:rPr lang="en-US" altLang="zh-CN" sz="2800"/>
              <a:t>)</a:t>
            </a:r>
            <a:r>
              <a:rPr lang="zh-CN" altLang="en-US" sz="2800"/>
              <a:t>正面朝上出现的频率在</a:t>
            </a:r>
            <a:r>
              <a:rPr lang="en-US" altLang="zh-CN" sz="2800"/>
              <a:t>[</a:t>
            </a:r>
            <a:r>
              <a:rPr lang="zh-CN" altLang="en-US" sz="2800"/>
              <a:t>0.4，0.6]内的概率.</a:t>
            </a:r>
            <a:endParaRPr lang="zh-CN" altLang="en-US" sz="2800"/>
          </a:p>
        </p:txBody>
      </p:sp>
      <p:sp>
        <p:nvSpPr>
          <p:cNvPr id="7" name="文本框 6"/>
          <p:cNvSpPr txBox="1"/>
          <p:nvPr/>
        </p:nvSpPr>
        <p:spPr>
          <a:xfrm>
            <a:off x="0" y="-304"/>
            <a:ext cx="23177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应用</a:t>
            </a:r>
            <a:endParaRPr lang="zh-CN" altLang="en-US" sz="320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24578" y="675005"/>
            <a:ext cx="1174326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/>
              <a:t>　　</a:t>
            </a:r>
            <a:r>
              <a:rPr lang="en-US" altLang="zh-CN" sz="2800"/>
              <a:t>      </a:t>
            </a:r>
            <a:r>
              <a:rPr sz="2800" smtClean="0"/>
              <a:t>图</a:t>
            </a:r>
            <a:r>
              <a:rPr sz="2800"/>
              <a:t>7.4-2是一块高尔顿板的示意图</a:t>
            </a:r>
            <a:r>
              <a:rPr lang="zh-CN" sz="2800"/>
              <a:t>．</a:t>
            </a:r>
            <a:r>
              <a:rPr sz="2800" err="1" smtClean="0"/>
              <a:t>在一块木板上钉着若干排相互平行但相互错开的圆柱形小木钉</a:t>
            </a:r>
            <a:r>
              <a:rPr sz="2800" err="1"/>
              <a:t>，</a:t>
            </a:r>
            <a:r>
              <a:rPr sz="2800" err="1" smtClean="0"/>
              <a:t>小木</a:t>
            </a:r>
            <a:endParaRPr lang="en-US" sz="2800" smtClean="0"/>
          </a:p>
          <a:p>
            <a:pPr>
              <a:lnSpc>
                <a:spcPct val="120000"/>
              </a:lnSpc>
            </a:pPr>
            <a:r>
              <a:rPr sz="2800" err="1" smtClean="0"/>
              <a:t>钉之间留有适当的空隙作为通道</a:t>
            </a:r>
            <a:r>
              <a:rPr sz="2800" err="1"/>
              <a:t>，</a:t>
            </a:r>
            <a:r>
              <a:rPr sz="2800" err="1" smtClean="0"/>
              <a:t>前</a:t>
            </a:r>
            <a:endParaRPr lang="en-US" sz="2800" smtClean="0"/>
          </a:p>
          <a:p>
            <a:pPr>
              <a:lnSpc>
                <a:spcPct val="120000"/>
              </a:lnSpc>
            </a:pPr>
            <a:r>
              <a:rPr sz="2800" err="1" smtClean="0"/>
              <a:t>面挡有一块玻璃</a:t>
            </a:r>
            <a:r>
              <a:rPr lang="zh-CN" sz="2800"/>
              <a:t>．</a:t>
            </a:r>
            <a:r>
              <a:rPr sz="2800" err="1"/>
              <a:t>将小球从顶端放入</a:t>
            </a:r>
            <a:r>
              <a:rPr sz="2800" smtClean="0"/>
              <a:t>，</a:t>
            </a:r>
            <a:endParaRPr lang="en-US" sz="2800" smtClean="0"/>
          </a:p>
          <a:p>
            <a:pPr>
              <a:lnSpc>
                <a:spcPct val="120000"/>
              </a:lnSpc>
            </a:pPr>
            <a:r>
              <a:rPr sz="2800" err="1" smtClean="0"/>
              <a:t>小球下落的过程中</a:t>
            </a:r>
            <a:r>
              <a:rPr sz="2800" err="1"/>
              <a:t>，</a:t>
            </a:r>
            <a:r>
              <a:rPr sz="2800" err="1" smtClean="0"/>
              <a:t>每次碰到小木钉</a:t>
            </a:r>
            <a:endParaRPr lang="en-US" sz="2800" smtClean="0"/>
          </a:p>
          <a:p>
            <a:pPr>
              <a:lnSpc>
                <a:spcPct val="120000"/>
              </a:lnSpc>
            </a:pPr>
            <a:r>
              <a:rPr sz="2800" err="1" smtClean="0"/>
              <a:t>后都等可能地向左或向右落下，最后</a:t>
            </a:r>
            <a:endParaRPr lang="en-US" sz="2800" smtClean="0"/>
          </a:p>
          <a:p>
            <a:pPr>
              <a:lnSpc>
                <a:spcPct val="120000"/>
              </a:lnSpc>
            </a:pPr>
            <a:r>
              <a:rPr sz="2800" err="1" smtClean="0"/>
              <a:t>落入底部的格子中</a:t>
            </a:r>
            <a:r>
              <a:rPr lang="zh-CN" sz="2800"/>
              <a:t>．</a:t>
            </a:r>
            <a:r>
              <a:rPr sz="2800" err="1" smtClean="0"/>
              <a:t>格子从左到右分</a:t>
            </a:r>
            <a:endParaRPr lang="en-US" sz="2800" smtClean="0"/>
          </a:p>
          <a:p>
            <a:pPr>
              <a:lnSpc>
                <a:spcPct val="120000"/>
              </a:lnSpc>
            </a:pPr>
            <a:r>
              <a:rPr sz="2800" smtClean="0"/>
              <a:t>别编号为</a:t>
            </a:r>
            <a:r>
              <a:rPr sz="2800"/>
              <a:t>0，1，2</a:t>
            </a:r>
            <a:r>
              <a:rPr sz="2800" smtClean="0"/>
              <a:t>，…，10</a:t>
            </a:r>
            <a:r>
              <a:rPr sz="2800"/>
              <a:t>，用</a:t>
            </a:r>
            <a:r>
              <a:rPr sz="2800" i="1"/>
              <a:t>X</a:t>
            </a:r>
            <a:r>
              <a:rPr sz="2800" smtClean="0"/>
              <a:t>表示</a:t>
            </a:r>
            <a:endParaRPr lang="en-US" sz="2800" smtClean="0"/>
          </a:p>
          <a:p>
            <a:pPr>
              <a:lnSpc>
                <a:spcPct val="120000"/>
              </a:lnSpc>
            </a:pPr>
            <a:r>
              <a:rPr sz="2800" err="1" smtClean="0"/>
              <a:t>小球最后落入格子的号码</a:t>
            </a:r>
            <a:r>
              <a:rPr sz="2800" err="1"/>
              <a:t>，求</a:t>
            </a:r>
            <a:r>
              <a:rPr sz="2800" i="1" err="1"/>
              <a:t>X</a:t>
            </a:r>
            <a:r>
              <a:rPr sz="2800" err="1" smtClean="0"/>
              <a:t>的分布</a:t>
            </a:r>
            <a:endParaRPr lang="en-US" sz="2800" smtClean="0"/>
          </a:p>
          <a:p>
            <a:pPr>
              <a:lnSpc>
                <a:spcPct val="120000"/>
              </a:lnSpc>
            </a:pPr>
            <a:r>
              <a:rPr sz="2800" smtClean="0"/>
              <a:t>列</a:t>
            </a:r>
            <a:r>
              <a:rPr sz="2800"/>
              <a:t>.</a:t>
            </a:r>
            <a:endParaRPr sz="2800"/>
          </a:p>
        </p:txBody>
      </p:sp>
      <p:sp>
        <p:nvSpPr>
          <p:cNvPr id="4" name="文本框 3"/>
          <p:cNvSpPr txBox="1"/>
          <p:nvPr/>
        </p:nvSpPr>
        <p:spPr>
          <a:xfrm>
            <a:off x="387350" y="675005"/>
            <a:ext cx="122174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3200"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※</a:t>
            </a:r>
            <a:r>
              <a:rPr lang="zh-CN" altLang="en-US" sz="3200"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3200"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2</a:t>
            </a:r>
            <a:endParaRPr lang="en-US" altLang="zh-CN" sz="3200">
              <a:ea typeface="黑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91729" y="1324399"/>
            <a:ext cx="4183380" cy="468503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7789334" y="4308721"/>
            <a:ext cx="18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0</a:t>
            </a:r>
            <a:endParaRPr lang="zh-CN" altLang="en-US" sz="2400" b="1"/>
          </a:p>
        </p:txBody>
      </p:sp>
      <p:sp>
        <p:nvSpPr>
          <p:cNvPr id="7" name="文本框 6"/>
          <p:cNvSpPr txBox="1"/>
          <p:nvPr/>
        </p:nvSpPr>
        <p:spPr>
          <a:xfrm>
            <a:off x="8097099" y="4308721"/>
            <a:ext cx="18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1</a:t>
            </a:r>
            <a:endParaRPr lang="zh-CN" altLang="en-US" sz="2400" b="1"/>
          </a:p>
        </p:txBody>
      </p:sp>
      <p:sp>
        <p:nvSpPr>
          <p:cNvPr id="8" name="文本框 7"/>
          <p:cNvSpPr txBox="1"/>
          <p:nvPr/>
        </p:nvSpPr>
        <p:spPr>
          <a:xfrm>
            <a:off x="8404864" y="4308721"/>
            <a:ext cx="18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2</a:t>
            </a:r>
            <a:endParaRPr lang="zh-CN" altLang="en-US" sz="2400" b="1"/>
          </a:p>
        </p:txBody>
      </p:sp>
      <p:sp>
        <p:nvSpPr>
          <p:cNvPr id="9" name="文本框 8"/>
          <p:cNvSpPr txBox="1"/>
          <p:nvPr/>
        </p:nvSpPr>
        <p:spPr>
          <a:xfrm>
            <a:off x="8712199" y="4308721"/>
            <a:ext cx="18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3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/>
        </p:nvSpPr>
        <p:spPr>
          <a:xfrm>
            <a:off x="9037110" y="4308720"/>
            <a:ext cx="18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4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9358842" y="4308719"/>
            <a:ext cx="18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5</a:t>
            </a:r>
            <a:endParaRPr lang="zh-CN" altLang="en-US" sz="2400" b="1"/>
          </a:p>
        </p:txBody>
      </p:sp>
      <p:sp>
        <p:nvSpPr>
          <p:cNvPr id="12" name="文本框 11"/>
          <p:cNvSpPr txBox="1"/>
          <p:nvPr/>
        </p:nvSpPr>
        <p:spPr>
          <a:xfrm>
            <a:off x="9664281" y="4308719"/>
            <a:ext cx="18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6</a:t>
            </a:r>
            <a:endParaRPr lang="zh-CN" altLang="en-US" sz="2400" b="1"/>
          </a:p>
        </p:txBody>
      </p:sp>
      <p:sp>
        <p:nvSpPr>
          <p:cNvPr id="13" name="文本框 12"/>
          <p:cNvSpPr txBox="1"/>
          <p:nvPr/>
        </p:nvSpPr>
        <p:spPr>
          <a:xfrm>
            <a:off x="10002308" y="4308719"/>
            <a:ext cx="18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7</a:t>
            </a:r>
            <a:endParaRPr lang="zh-CN" altLang="en-US" sz="2400" b="1"/>
          </a:p>
        </p:txBody>
      </p:sp>
      <p:sp>
        <p:nvSpPr>
          <p:cNvPr id="14" name="文本框 13"/>
          <p:cNvSpPr txBox="1"/>
          <p:nvPr/>
        </p:nvSpPr>
        <p:spPr>
          <a:xfrm>
            <a:off x="10328381" y="4308718"/>
            <a:ext cx="18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8</a:t>
            </a:r>
            <a:endParaRPr lang="zh-CN" altLang="en-US" sz="2400" b="1"/>
          </a:p>
        </p:txBody>
      </p:sp>
      <p:sp>
        <p:nvSpPr>
          <p:cNvPr id="15" name="文本框 14"/>
          <p:cNvSpPr txBox="1"/>
          <p:nvPr/>
        </p:nvSpPr>
        <p:spPr>
          <a:xfrm>
            <a:off x="10666408" y="4308718"/>
            <a:ext cx="186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9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10922577" y="4308718"/>
            <a:ext cx="5773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smtClean="0"/>
              <a:t>10</a:t>
            </a:r>
            <a:endParaRPr lang="zh-CN" altLang="en-US" sz="2400" b="1"/>
          </a:p>
        </p:txBody>
      </p:sp>
      <p:sp>
        <p:nvSpPr>
          <p:cNvPr id="6" name="文本框 226307"/>
          <p:cNvSpPr txBox="1"/>
          <p:nvPr/>
        </p:nvSpPr>
        <p:spPr>
          <a:xfrm>
            <a:off x="0" y="0"/>
            <a:ext cx="1098550" cy="614680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FAF7D4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 defTabSz="1152525">
              <a:spcBef>
                <a:spcPct val="0"/>
              </a:spcBef>
            </a:pPr>
            <a:r>
              <a:rPr lang="zh-CN" altLang="en-US" sz="3400">
                <a:latin typeface="Times New Roman" panose="02020603050405020304" pitchFamily="18" charset="0"/>
              </a:rPr>
              <a:t>　</a:t>
            </a:r>
            <a:endParaRPr lang="zh-CN" altLang="en-US" sz="3400">
              <a:latin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11760" y="14936"/>
            <a:ext cx="23177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应用</a:t>
            </a:r>
            <a:endParaRPr lang="zh-CN" altLang="en-US" sz="32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226307"/>
          <p:cNvSpPr txBox="1"/>
          <p:nvPr/>
        </p:nvSpPr>
        <p:spPr>
          <a:xfrm>
            <a:off x="0" y="0"/>
            <a:ext cx="1098550" cy="614680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FAF7D4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 defTabSz="1152525">
              <a:spcBef>
                <a:spcPct val="0"/>
              </a:spcBef>
            </a:pPr>
            <a:r>
              <a:rPr lang="zh-CN" altLang="en-US" sz="3400">
                <a:latin typeface="Times New Roman" panose="02020603050405020304" pitchFamily="18" charset="0"/>
              </a:rPr>
              <a:t>　</a:t>
            </a:r>
            <a:endParaRPr lang="zh-CN" altLang="en-US" sz="3400">
              <a:latin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1760" y="14936"/>
            <a:ext cx="23177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应用</a:t>
            </a:r>
            <a:endParaRPr lang="zh-CN" altLang="en-US" sz="3200"/>
          </a:p>
        </p:txBody>
      </p:sp>
      <p:sp>
        <p:nvSpPr>
          <p:cNvPr id="2" name="文本框 1"/>
          <p:cNvSpPr txBox="1"/>
          <p:nvPr/>
        </p:nvSpPr>
        <p:spPr>
          <a:xfrm>
            <a:off x="553820" y="901697"/>
            <a:ext cx="9779635" cy="215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b="1">
                <a:latin typeface="Times New Roman" panose="02020603050405020304" pitchFamily="18" charset="0"/>
                <a:ea typeface="华文中宋" panose="02010600040101010101" pitchFamily="2" charset="-122"/>
                <a:cs typeface="Arial" panose="020B0604020202020204"/>
              </a:rPr>
              <a:t>　　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  <a:cs typeface="Arial" panose="020B0604020202020204"/>
              </a:rPr>
              <a:t>  </a:t>
            </a:r>
            <a:r>
              <a:rPr lang="zh-CN" altLang="en-US" sz="3200" b="1">
                <a:latin typeface="Times New Roman" panose="02020603050405020304" pitchFamily="18" charset="0"/>
                <a:ea typeface="华文中宋" panose="02010600040101010101" pitchFamily="2" charset="-122"/>
                <a:cs typeface="Arial" panose="020B0604020202020204"/>
              </a:rPr>
              <a:t>甲、乙两选手进行象棋比赛，如果每局比赛甲获胜的概率为0.6，乙获胜的概率为0.4，那么采用3局2胜制还是采用5局3胜制对甲更有利?</a:t>
            </a:r>
            <a:endParaRPr lang="zh-CN" altLang="en-US" sz="3200" b="1">
              <a:latin typeface="Times New Roman" panose="02020603050405020304" pitchFamily="18" charset="0"/>
              <a:ea typeface="华文中宋" panose="02010600040101010101" pitchFamily="2" charset="-122"/>
              <a:cs typeface="Arial" panose="020B0604020202020204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75970" y="1050925"/>
            <a:ext cx="81534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例</a:t>
            </a:r>
            <a:r>
              <a:rPr lang="en-US" altLang="zh-CN" sz="3200">
                <a:ea typeface="黑体" panose="02010609060101010101" charset="-122"/>
                <a:cs typeface="Times New Roman" panose="02020603050405020304" pitchFamily="18" charset="0"/>
                <a:sym typeface="+mn-ea"/>
              </a:rPr>
              <a:t>3</a:t>
            </a:r>
            <a:endParaRPr lang="en-US" altLang="zh-CN" sz="3200">
              <a:ea typeface="黑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文本框 152577"/>
          <p:cNvSpPr txBox="1"/>
          <p:nvPr/>
        </p:nvSpPr>
        <p:spPr>
          <a:xfrm rot="-1234807">
            <a:off x="1905000" y="2743200"/>
            <a:ext cx="70104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4400" kern="1200" cap="none" spc="0" normalizeH="0" baseline="0" noProof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华文彩云" pitchFamily="2" charset="-122"/>
                <a:cs typeface="+mn-cs"/>
              </a:rPr>
              <a:t>“</a:t>
            </a:r>
            <a:r>
              <a:rPr kumimoji="0" lang="zh-CN" altLang="en-US" sz="4400" kern="1200" cap="none" spc="0" normalizeH="0" baseline="0" noProof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宋体" panose="02010600030101010101" pitchFamily="2" charset="-122"/>
                <a:ea typeface="华文彩云" pitchFamily="2" charset="-122"/>
                <a:cs typeface="+mn-cs"/>
              </a:rPr>
              <a:t>三个臭皮匠，顶个诸葛亮”</a:t>
            </a:r>
            <a:endParaRPr kumimoji="0" lang="zh-CN" altLang="en-US" sz="4400" kern="1200" cap="none" spc="0" normalizeH="0" baseline="0" noProof="0" smtClean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宋体" panose="02010600030101010101" pitchFamily="2" charset="-122"/>
              <a:ea typeface="华文彩云" pitchFamily="2" charset="-122"/>
              <a:cs typeface="+mn-cs"/>
            </a:endParaRPr>
          </a:p>
        </p:txBody>
      </p:sp>
      <p:pic>
        <p:nvPicPr>
          <p:cNvPr id="16386" name="图片 152578" descr="BD00028_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82000" y="1524000"/>
            <a:ext cx="862013" cy="844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7" name="图片 152579" descr="zgl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838200"/>
            <a:ext cx="1722438" cy="2438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8" name="图片 152580" descr="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2895600"/>
            <a:ext cx="1258888" cy="21478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图片 152581" descr="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810000"/>
            <a:ext cx="1258888" cy="21478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0" name="图片 152582" descr="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4114800"/>
            <a:ext cx="1258888" cy="21478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文本框 1"/>
          <p:cNvSpPr txBox="1"/>
          <p:nvPr/>
        </p:nvSpPr>
        <p:spPr>
          <a:xfrm>
            <a:off x="1997393" y="422275"/>
            <a:ext cx="8196262" cy="255333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sz="3200">
                <a:latin typeface="宋体" panose="02010600030101010101" pitchFamily="2" charset="-122"/>
                <a:ea typeface="宋体" panose="02010600030101010101" pitchFamily="2" charset="-122"/>
              </a:rPr>
              <a:t>练习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</a:rPr>
              <a:t>：设诸葛亮解出某个题目的概率是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0.9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</a:rPr>
              <a:t>，三个臭皮匠各自独立解出该题目的概率都是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0.6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</a:rPr>
              <a:t>，问诸葛亮和臭皮匠团队哪个解出这一题目的可能性大？（臭皮匠团队成员每人独立解题，且只要有人解出即可）</a:t>
            </a:r>
            <a:endParaRPr lang="zh-CN" altLang="en-US" sz="32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67" name="矩形 155702"/>
          <p:cNvSpPr/>
          <p:nvPr/>
        </p:nvSpPr>
        <p:spPr>
          <a:xfrm>
            <a:off x="1997710" y="3200400"/>
            <a:ext cx="5584825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设事件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</a:rPr>
              <a:t>A:“</a:t>
            </a:r>
            <a:r>
              <a:rPr lang="zh-CN" altLang="en-US" sz="2400">
                <a:latin typeface="Arial" panose="020B0604020202020204" pitchFamily="34" charset="0"/>
                <a:ea typeface="宋体" panose="02010600030101010101" pitchFamily="2" charset="-122"/>
              </a:rPr>
              <a:t>臭皮匠团队解出该题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en-US" altLang="zh-CN" sz="2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66" name="矩形 155700"/>
          <p:cNvSpPr/>
          <p:nvPr/>
        </p:nvSpPr>
        <p:spPr>
          <a:xfrm>
            <a:off x="1987550" y="3882390"/>
            <a:ext cx="8215313" cy="11271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pPr indent="268605" algn="just" defTabSz="914400" eaLnBrk="0" hangingPunct="0">
              <a:tabLst>
                <a:tab pos="294005" algn="l"/>
              </a:tabLst>
            </a:pPr>
            <a:r>
              <a:rPr lang="zh-CN" altLang="en-US" sz="24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解</a:t>
            </a:r>
            <a:r>
              <a:rPr lang="en-US" altLang="zh-CN" sz="24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（间接法）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68605" defTabSz="914400" eaLnBrk="0" hangingPunct="0">
              <a:tabLst>
                <a:tab pos="294005" algn="l"/>
              </a:tabLst>
            </a:pPr>
            <a:endParaRPr lang="zh-CN" altLang="en-US" sz="20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68605" defTabSz="914400" eaLnBrk="0" hangingPunct="0">
              <a:tabLst>
                <a:tab pos="294005" algn="l"/>
              </a:tabLst>
            </a:pPr>
            <a:r>
              <a:rPr lang="zh-CN" altLang="en-US" sz="24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解</a:t>
            </a:r>
            <a:r>
              <a:rPr lang="en-US" altLang="zh-CN" sz="24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（直接法）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" name="Group 14"/>
          <p:cNvGrpSpPr/>
          <p:nvPr/>
        </p:nvGrpSpPr>
        <p:grpSpPr>
          <a:xfrm>
            <a:off x="4829810" y="3875088"/>
            <a:ext cx="2752725" cy="473075"/>
            <a:chOff x="1968" y="2621"/>
            <a:chExt cx="1734" cy="298"/>
          </a:xfrm>
        </p:grpSpPr>
        <p:graphicFrame>
          <p:nvGraphicFramePr>
            <p:cNvPr id="18437" name="对象 155704"/>
            <p:cNvGraphicFramePr>
              <a:graphicFrameLocks noChangeAspect="1"/>
            </p:cNvGraphicFramePr>
            <p:nvPr/>
          </p:nvGraphicFramePr>
          <p:xfrm>
            <a:off x="1968" y="2660"/>
            <a:ext cx="563" cy="2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" name="" r:id="rId1" imgW="481965" imgH="203200" progId="Equation.DSMT4">
                    <p:embed/>
                  </p:oleObj>
                </mc:Choice>
                <mc:Fallback>
                  <p:oleObj name="" r:id="rId1" imgW="481965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968" y="2660"/>
                          <a:ext cx="563" cy="25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438" name="对象 155705"/>
            <p:cNvGraphicFramePr>
              <a:graphicFrameLocks noChangeAspect="1"/>
            </p:cNvGraphicFramePr>
            <p:nvPr/>
          </p:nvGraphicFramePr>
          <p:xfrm>
            <a:off x="2544" y="2621"/>
            <a:ext cx="1158" cy="2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name="" r:id="rId3" imgW="964565" imgH="203200" progId="Equation.DSMT4">
                    <p:embed/>
                  </p:oleObj>
                </mc:Choice>
                <mc:Fallback>
                  <p:oleObj name="" r:id="rId3" imgW="964565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544" y="2621"/>
                          <a:ext cx="1158" cy="25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5" name="对象 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829810" y="4503897"/>
          <a:ext cx="5572125" cy="1566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" r:id="rId5" imgW="2438400" imgH="685800" progId="Equation.DSMT4">
                  <p:embed/>
                </p:oleObj>
              </mc:Choice>
              <mc:Fallback>
                <p:oleObj name="" r:id="rId5" imgW="2438400" imgH="685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829810" y="4503897"/>
                        <a:ext cx="5572125" cy="15665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1" name="文本框 155708"/>
          <p:cNvSpPr txBox="1"/>
          <p:nvPr/>
        </p:nvSpPr>
        <p:spPr>
          <a:xfrm>
            <a:off x="1997710" y="5916295"/>
            <a:ext cx="7245350" cy="460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lstStyle/>
          <a:p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因为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</a:rPr>
              <a:t>0.936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＞</a:t>
            </a:r>
            <a:r>
              <a:rPr lang="en-US" altLang="zh-CN" sz="2400">
                <a:latin typeface="宋体" panose="02010600030101010101" pitchFamily="2" charset="-122"/>
                <a:ea typeface="宋体" panose="02010600030101010101" pitchFamily="2" charset="-122"/>
              </a:rPr>
              <a:t>0.9</a:t>
            </a:r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 ，所以臭皮匠胜出的可能性较大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7" grpId="1"/>
      <p:bldP spid="11266" grpId="0"/>
      <p:bldP spid="11266" grpId="1"/>
      <p:bldP spid="18441" grpId="0"/>
      <p:bldP spid="1844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340995" y="315595"/>
          <a:ext cx="11495405" cy="4989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1" imgW="3745865" imgH="1625600" progId="Equation.KSEE3">
                  <p:embed/>
                </p:oleObj>
              </mc:Choice>
              <mc:Fallback>
                <p:oleObj name="" r:id="rId1" imgW="3745865" imgH="16256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40995" y="315595"/>
                        <a:ext cx="11495405" cy="49891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947160" y="246380"/>
            <a:ext cx="42976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/>
              <a:t>思考：</a:t>
            </a:r>
            <a:r>
              <a:rPr lang="zh-CN" altLang="en-US" b="1"/>
              <a:t>二项分布</a:t>
            </a:r>
            <a:r>
              <a:rPr lang="zh-CN" altLang="en-US"/>
              <a:t>与</a:t>
            </a:r>
            <a:r>
              <a:rPr lang="zh-CN" altLang="en-US" b="1"/>
              <a:t>两点分布</a:t>
            </a:r>
            <a:r>
              <a:rPr lang="zh-CN" altLang="en-US"/>
              <a:t>有什么关系？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417060" y="2242820"/>
            <a:ext cx="33832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/>
              <a:t>思考：</a:t>
            </a:r>
            <a:r>
              <a:rPr lang="zh-CN" altLang="en-US" b="1"/>
              <a:t>两点分布</a:t>
            </a:r>
            <a:r>
              <a:rPr lang="zh-CN" altLang="en-US"/>
              <a:t>的均值与方差？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06900" y="731520"/>
            <a:ext cx="3377565" cy="7150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4178935" y="1660525"/>
            <a:ext cx="385953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两点分布是特殊的二项分布</a:t>
            </a:r>
            <a:r>
              <a:rPr lang="en-US" altLang="zh-CN" b="1">
                <a:solidFill>
                  <a:srgbClr val="FF0000"/>
                </a:solidFill>
              </a:rPr>
              <a:t>X~B(1,p)</a:t>
            </a:r>
            <a:endParaRPr lang="en-US" altLang="zh-CN" b="1">
              <a:solidFill>
                <a:srgbClr val="FF0000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500" y="2825115"/>
            <a:ext cx="3681730" cy="37338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734435" y="3487420"/>
            <a:ext cx="474853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/>
              <a:t>思考：求出二项分布</a:t>
            </a:r>
            <a:r>
              <a:rPr lang="en-US" altLang="zh-CN"/>
              <a:t>X~B(2,p)</a:t>
            </a:r>
            <a:r>
              <a:rPr lang="zh-CN" altLang="en-US"/>
              <a:t>的均值与方差？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278505" y="5297170"/>
            <a:ext cx="566102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>
                <a:highlight>
                  <a:srgbClr val="FF0000"/>
                </a:highlight>
              </a:rPr>
              <a:t>猜想：二项分布</a:t>
            </a:r>
            <a:r>
              <a:rPr lang="en-US" altLang="zh-CN" sz="2400">
                <a:highlight>
                  <a:srgbClr val="FF0000"/>
                </a:highlight>
              </a:rPr>
              <a:t>X~B(n,p)</a:t>
            </a:r>
            <a:r>
              <a:rPr lang="zh-CN" altLang="en-US" sz="2400">
                <a:highlight>
                  <a:srgbClr val="FF0000"/>
                </a:highlight>
              </a:rPr>
              <a:t>的均值与方差？</a:t>
            </a:r>
            <a:endParaRPr lang="zh-CN" altLang="en-US" sz="2400">
              <a:highlight>
                <a:srgbClr val="FF0000"/>
              </a:highlight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0670" y="5954395"/>
            <a:ext cx="6871335" cy="59118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4" grpId="0"/>
      <p:bldP spid="4" grpId="1"/>
      <p:bldP spid="8" grpId="0"/>
      <p:bldP spid="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 rot="16200000">
            <a:off x="4962525" y="-2328545"/>
            <a:ext cx="2266950" cy="115157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6200000">
            <a:off x="4599305" y="-3581400"/>
            <a:ext cx="3128010" cy="11645265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5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6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7.xml><?xml version="1.0" encoding="utf-8"?>
<p:tagLst xmlns:p="http://schemas.openxmlformats.org/presentationml/2006/main">
  <p:tag name="KSO_WM_UNIT_PLACING_PICTURE_USER_VIEWPORT" val="{&quot;height&quot;:18135,&quot;width&quot;:3570}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629</Words>
  <Application>WPS 演示</Application>
  <PresentationFormat>宽屏</PresentationFormat>
  <Paragraphs>82</Paragraphs>
  <Slides>11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11</vt:i4>
      </vt:variant>
    </vt:vector>
  </HeadingPairs>
  <TitlesOfParts>
    <vt:vector size="29" baseType="lpstr">
      <vt:lpstr>Arial</vt:lpstr>
      <vt:lpstr>宋体</vt:lpstr>
      <vt:lpstr>Wingdings</vt:lpstr>
      <vt:lpstr>Wingdings</vt:lpstr>
      <vt:lpstr>Times New Roman</vt:lpstr>
      <vt:lpstr>黑体</vt:lpstr>
      <vt:lpstr>华文中宋</vt:lpstr>
      <vt:lpstr>Arial</vt:lpstr>
      <vt:lpstr>华文彩云</vt:lpstr>
      <vt:lpstr>微软雅黑</vt:lpstr>
      <vt:lpstr>Arial Unicode MS</vt:lpstr>
      <vt:lpstr>Calibri</vt:lpstr>
      <vt:lpstr>Office 主题​​</vt:lpstr>
      <vt:lpstr>Equation.KSEE3</vt:lpstr>
      <vt:lpstr>Equation.DSMT4</vt:lpstr>
      <vt:lpstr>Equation.DSMT4</vt:lpstr>
      <vt:lpstr>Equation.DSMT4</vt:lpstr>
      <vt:lpstr>Equation.KSEE3</vt:lpstr>
      <vt:lpstr>二项分布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逸</cp:lastModifiedBy>
  <cp:revision>152</cp:revision>
  <dcterms:created xsi:type="dcterms:W3CDTF">2019-06-19T02:08:00Z</dcterms:created>
  <dcterms:modified xsi:type="dcterms:W3CDTF">2022-04-12T00:45:34Z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C6230C00AF3D4FF2AF24165DE5BEABE3</vt:lpwstr>
  </property>
</Properties>
</file>