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40"/>
  </p:handoutMasterIdLst>
  <p:sldIdLst>
    <p:sldId id="314" r:id="rId3"/>
    <p:sldId id="324" r:id="rId5"/>
    <p:sldId id="257" r:id="rId6"/>
    <p:sldId id="293" r:id="rId7"/>
    <p:sldId id="284" r:id="rId8"/>
    <p:sldId id="261" r:id="rId9"/>
    <p:sldId id="262" r:id="rId10"/>
    <p:sldId id="325" r:id="rId11"/>
    <p:sldId id="326" r:id="rId12"/>
    <p:sldId id="327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07" r:id="rId23"/>
    <p:sldId id="286" r:id="rId24"/>
    <p:sldId id="287" r:id="rId25"/>
    <p:sldId id="288" r:id="rId26"/>
    <p:sldId id="289" r:id="rId27"/>
    <p:sldId id="308" r:id="rId28"/>
    <p:sldId id="309" r:id="rId29"/>
    <p:sldId id="310" r:id="rId30"/>
    <p:sldId id="311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265" r:id="rId39"/>
  </p:sldIdLst>
  <p:sldSz cx="9144000" cy="6858000" type="screen4x3"/>
  <p:notesSz cx="5807075" cy="8504555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000099"/>
    <a:srgbClr val="000066"/>
    <a:srgbClr val="0000FF"/>
    <a:srgbClr val="FF0066"/>
    <a:srgbClr val="FFFFCC"/>
    <a:srgbClr val="CCFF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91"/>
    <p:restoredTop sz="96745"/>
  </p:normalViewPr>
  <p:slideViewPr>
    <p:cSldViewPr showGuides="1">
      <p:cViewPr varScale="1">
        <p:scale>
          <a:sx n="115" d="100"/>
          <a:sy n="115" d="100"/>
        </p:scale>
        <p:origin x="-8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30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10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6082" name="页眉占位符 460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46083" name="日期占位符 46082"/>
          <p:cNvSpPr>
            <a:spLocks noGrp="1"/>
          </p:cNvSpPr>
          <p:nvPr>
            <p:ph type="dt" sz="quarter" idx="1"/>
          </p:nvPr>
        </p:nvSpPr>
        <p:spPr>
          <a:xfrm>
            <a:off x="3289300" y="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46084" name="页脚占位符 46083"/>
          <p:cNvSpPr>
            <a:spLocks noGrp="1"/>
          </p:cNvSpPr>
          <p:nvPr>
            <p:ph type="ftr" sz="quarter" idx="2"/>
          </p:nvPr>
        </p:nvSpPr>
        <p:spPr>
          <a:xfrm>
            <a:off x="0" y="807720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46085" name="灯片编号占位符 46084"/>
          <p:cNvSpPr>
            <a:spLocks noGrp="1"/>
          </p:cNvSpPr>
          <p:nvPr>
            <p:ph type="sldNum" sz="quarter" idx="3"/>
          </p:nvPr>
        </p:nvSpPr>
        <p:spPr>
          <a:xfrm>
            <a:off x="3289300" y="807720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3970" name="页眉占位符 839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83971" name="日期占位符 83970"/>
          <p:cNvSpPr>
            <a:spLocks noGrp="1"/>
          </p:cNvSpPr>
          <p:nvPr>
            <p:ph type="dt" idx="1"/>
          </p:nvPr>
        </p:nvSpPr>
        <p:spPr>
          <a:xfrm>
            <a:off x="3289300" y="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83972" name="幻灯片图像占位符 83971"/>
          <p:cNvSpPr>
            <a:spLocks noRot="1" noTextEdit="1"/>
          </p:cNvSpPr>
          <p:nvPr>
            <p:ph type="sldImg" idx="2"/>
          </p:nvPr>
        </p:nvSpPr>
        <p:spPr>
          <a:xfrm>
            <a:off x="777875" y="638175"/>
            <a:ext cx="4251325" cy="3189288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3973" name="文本占位符 83972"/>
          <p:cNvSpPr>
            <a:spLocks noGrp="1"/>
          </p:cNvSpPr>
          <p:nvPr>
            <p:ph type="body" sz="quarter" idx="3"/>
          </p:nvPr>
        </p:nvSpPr>
        <p:spPr>
          <a:xfrm>
            <a:off x="581025" y="4040188"/>
            <a:ext cx="4645025" cy="38258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3974" name="页脚占位符 83973"/>
          <p:cNvSpPr>
            <a:spLocks noGrp="1"/>
          </p:cNvSpPr>
          <p:nvPr>
            <p:ph type="ftr" sz="quarter" idx="4"/>
          </p:nvPr>
        </p:nvSpPr>
        <p:spPr>
          <a:xfrm>
            <a:off x="0" y="807720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83975" name="灯片编号占位符 83974"/>
          <p:cNvSpPr>
            <a:spLocks noGrp="1"/>
          </p:cNvSpPr>
          <p:nvPr>
            <p:ph type="sldNum" sz="quarter" idx="5"/>
          </p:nvPr>
        </p:nvSpPr>
        <p:spPr>
          <a:xfrm>
            <a:off x="3289300" y="8077200"/>
            <a:ext cx="2516188" cy="4254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6" name="幻灯片图像占位符 9830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8307" name="文本占位符 9830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4" name="幻灯片图像占位符 10035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0355" name="文本占位符 10035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幻灯片图像占位符 9932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9331" name="文本占位符 9933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幻灯片图像占位符 84993"/>
          <p:cNvSpPr>
            <a:spLocks noRot="1" noTextEdit="1"/>
          </p:cNvSpPr>
          <p:nvPr>
            <p:ph type="sldImg"/>
          </p:nvPr>
        </p:nvSpPr>
        <p:spPr>
          <a:xfrm>
            <a:off x="803275" y="657225"/>
            <a:ext cx="4202113" cy="3151188"/>
          </a:xfrm>
          <a:ln/>
        </p:spPr>
      </p:sp>
      <p:sp>
        <p:nvSpPr>
          <p:cNvPr id="84995" name="文本占位符 84994"/>
          <p:cNvSpPr>
            <a:spLocks noGrp="1"/>
          </p:cNvSpPr>
          <p:nvPr>
            <p:ph type="body" idx="1"/>
          </p:nvPr>
        </p:nvSpPr>
        <p:spPr>
          <a:xfrm>
            <a:off x="774700" y="4070350"/>
            <a:ext cx="4257675" cy="3808413"/>
          </a:xfrm>
          <a:ln/>
        </p:spPr>
        <p:txBody>
          <a:bodyPr/>
          <a:p>
            <a:pPr lvl="0"/>
            <a:endParaRPr lang="zh-CN" altLang="en-US" dirty="0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幻灯片图像占位符 90113"/>
          <p:cNvSpPr>
            <a:spLocks noRot="1" noTextEdit="1"/>
          </p:cNvSpPr>
          <p:nvPr>
            <p:ph type="sldImg"/>
          </p:nvPr>
        </p:nvSpPr>
        <p:spPr>
          <a:xfrm>
            <a:off x="803275" y="657225"/>
            <a:ext cx="4202113" cy="3151188"/>
          </a:xfrm>
          <a:ln/>
        </p:spPr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>
          <a:xfrm>
            <a:off x="774700" y="4070350"/>
            <a:ext cx="4257675" cy="3808413"/>
          </a:xfrm>
          <a:ln/>
        </p:spPr>
        <p:txBody>
          <a:bodyPr/>
          <a:p>
            <a:pPr lvl="0"/>
            <a:r>
              <a:rPr lang="en-US" altLang="zh-CN"/>
              <a:t>www.1230.org </a:t>
            </a:r>
            <a:r>
              <a:rPr lang="zh-CN" altLang="en-US" dirty="0"/>
              <a:t>初中数学资源网 课件</a:t>
            </a:r>
            <a:endParaRPr lang="zh-CN" altLang="en-US" dirty="0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78" name="幻灯片图像占位符 1013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1379" name="文本占位符 1013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2" name="幻灯片图像占位符 10240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02403" name="文本占位符 10240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  <a:p>
            <a:pPr lvl="0"/>
            <a:endParaRPr lang="zh-CN" altLang="en-US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.png"/><Relationship Id="rId3" Type="http://schemas.microsoft.com/office/2007/relationships/media" Target="file:///I:\%5b&#38472;&#29747;%5d&#31179;&#26085;&#31169;&#35821;-&#38472;&#29747;.mp3" TargetMode="External"/><Relationship Id="rId2" Type="http://schemas.openxmlformats.org/officeDocument/2006/relationships/audio" Target="file:///I:\%5b&#38472;&#29747;%5d&#31179;&#26085;&#31169;&#35821;-&#38472;&#29747;.mp3" TargetMode="Externa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image" Target="../media/image6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9.png"/><Relationship Id="rId10" Type="http://schemas.openxmlformats.org/officeDocument/2006/relationships/image" Target="../media/image8.png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5.bin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7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wmf"/><Relationship Id="rId1" Type="http://schemas.openxmlformats.org/officeDocument/2006/relationships/oleObject" Target="../embeddings/oleObject9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0.bin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15.wmf"/><Relationship Id="rId1" Type="http://schemas.openxmlformats.org/officeDocument/2006/relationships/oleObject" Target="../embeddings/oleObject12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1.wav"/><Relationship Id="rId7" Type="http://schemas.openxmlformats.org/officeDocument/2006/relationships/image" Target="../media/image22.png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" Target="slide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2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4.bin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6.bin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8.bin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4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20.bin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30.xml"/><Relationship Id="rId3" Type="http://schemas.openxmlformats.org/officeDocument/2006/relationships/slide" Target="slide31.xml"/><Relationship Id="rId2" Type="http://schemas.openxmlformats.org/officeDocument/2006/relationships/slide" Target="slide33.xml"/><Relationship Id="rId1" Type="http://schemas.openxmlformats.org/officeDocument/2006/relationships/slide" Target="slide36.xml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Relationship Id="rId3" Type="http://schemas.openxmlformats.org/officeDocument/2006/relationships/slide" Target="slide29.xml"/><Relationship Id="rId2" Type="http://schemas.openxmlformats.org/officeDocument/2006/relationships/image" Target="../media/image26.GIF"/><Relationship Id="rId1" Type="http://schemas.openxmlformats.org/officeDocument/2006/relationships/image" Target="../media/image2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GIF"/><Relationship Id="rId1" Type="http://schemas.openxmlformats.org/officeDocument/2006/relationships/image" Target="../media/image27.GIF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9.xml"/><Relationship Id="rId2" Type="http://schemas.openxmlformats.org/officeDocument/2006/relationships/image" Target="../media/image29.GIF"/><Relationship Id="rId1" Type="http://schemas.openxmlformats.org/officeDocument/2006/relationships/image" Target="../media/image2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GIF"/><Relationship Id="rId1" Type="http://schemas.openxmlformats.org/officeDocument/2006/relationships/image" Target="../media/image30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GIF"/><Relationship Id="rId1" Type="http://schemas.openxmlformats.org/officeDocument/2006/relationships/image" Target="../media/image26.GIF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9.xml"/><Relationship Id="rId2" Type="http://schemas.openxmlformats.org/officeDocument/2006/relationships/image" Target="../media/image29.GIF"/><Relationship Id="rId1" Type="http://schemas.openxmlformats.org/officeDocument/2006/relationships/image" Target="../media/image30.GIF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34.GIF"/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0898" name="图片 80897" descr="netease-boboo13-wind-no10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899" name="矩形 80898"/>
          <p:cNvSpPr/>
          <p:nvPr/>
        </p:nvSpPr>
        <p:spPr>
          <a:xfrm>
            <a:off x="1547813" y="1773238"/>
            <a:ext cx="6408737" cy="2087562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同位角、内错角、同旁内角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80900" name="[陈琳]秋日私语-陈琳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6381750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09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2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90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4227" name="组合 94226"/>
          <p:cNvGrpSpPr/>
          <p:nvPr/>
        </p:nvGrpSpPr>
        <p:grpSpPr>
          <a:xfrm>
            <a:off x="3419475" y="1203325"/>
            <a:ext cx="3340100" cy="2794000"/>
            <a:chOff x="2154" y="622"/>
            <a:chExt cx="1694" cy="1237"/>
          </a:xfrm>
        </p:grpSpPr>
        <p:sp>
          <p:nvSpPr>
            <p:cNvPr id="94212" name="直接连接符 94211"/>
            <p:cNvSpPr/>
            <p:nvPr/>
          </p:nvSpPr>
          <p:spPr>
            <a:xfrm flipV="1">
              <a:off x="2413" y="849"/>
              <a:ext cx="1225" cy="817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4213" name="直接连接符 94212"/>
            <p:cNvSpPr/>
            <p:nvPr/>
          </p:nvSpPr>
          <p:spPr>
            <a:xfrm>
              <a:off x="2458" y="849"/>
              <a:ext cx="1180" cy="862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4214" name="文本框 94213"/>
            <p:cNvSpPr txBox="1"/>
            <p:nvPr/>
          </p:nvSpPr>
          <p:spPr>
            <a:xfrm>
              <a:off x="2973" y="758"/>
              <a:ext cx="209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15" name="文本框 94214"/>
            <p:cNvSpPr txBox="1"/>
            <p:nvPr/>
          </p:nvSpPr>
          <p:spPr>
            <a:xfrm>
              <a:off x="2186" y="1575"/>
              <a:ext cx="210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A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16" name="文本框 94215"/>
            <p:cNvSpPr txBox="1"/>
            <p:nvPr/>
          </p:nvSpPr>
          <p:spPr>
            <a:xfrm>
              <a:off x="3638" y="622"/>
              <a:ext cx="209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17" name="文本框 94216"/>
            <p:cNvSpPr txBox="1"/>
            <p:nvPr/>
          </p:nvSpPr>
          <p:spPr>
            <a:xfrm>
              <a:off x="2154" y="641"/>
              <a:ext cx="209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C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18" name="文本框 94217"/>
            <p:cNvSpPr txBox="1"/>
            <p:nvPr/>
          </p:nvSpPr>
          <p:spPr>
            <a:xfrm>
              <a:off x="3638" y="1530"/>
              <a:ext cx="210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D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19" name="文本框 94218"/>
            <p:cNvSpPr txBox="1"/>
            <p:nvPr/>
          </p:nvSpPr>
          <p:spPr>
            <a:xfrm>
              <a:off x="3138" y="1049"/>
              <a:ext cx="325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zh-CN" altLang="en-US" sz="3600" b="1" dirty="0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）</a:t>
              </a:r>
              <a:endPara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20" name="文本框 94219"/>
            <p:cNvSpPr txBox="1"/>
            <p:nvPr/>
          </p:nvSpPr>
          <p:spPr>
            <a:xfrm>
              <a:off x="2538" y="1040"/>
              <a:ext cx="325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zh-CN" altLang="en-US" sz="3600" b="1" dirty="0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（</a:t>
              </a:r>
              <a:endPara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21" name="文本框 94220"/>
            <p:cNvSpPr txBox="1"/>
            <p:nvPr/>
          </p:nvSpPr>
          <p:spPr>
            <a:xfrm>
              <a:off x="2495" y="1049"/>
              <a:ext cx="210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1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22" name="文本框 94221"/>
            <p:cNvSpPr txBox="1"/>
            <p:nvPr/>
          </p:nvSpPr>
          <p:spPr>
            <a:xfrm>
              <a:off x="3214" y="1076"/>
              <a:ext cx="209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3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23" name="文本框 94222"/>
            <p:cNvSpPr txBox="1"/>
            <p:nvPr/>
          </p:nvSpPr>
          <p:spPr>
            <a:xfrm>
              <a:off x="2866" y="1439"/>
              <a:ext cx="209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4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24" name="文本框 94223"/>
            <p:cNvSpPr txBox="1"/>
            <p:nvPr/>
          </p:nvSpPr>
          <p:spPr>
            <a:xfrm>
              <a:off x="2785" y="740"/>
              <a:ext cx="295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Tx/>
              </a:pPr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2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94225" name="文本框 94224"/>
            <p:cNvSpPr txBox="1"/>
            <p:nvPr/>
          </p:nvSpPr>
          <p:spPr>
            <a:xfrm>
              <a:off x="2896" y="1320"/>
              <a:ext cx="37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anchor="t">
              <a:spAutoFit/>
            </a:bodyPr>
            <a:p>
              <a:pPr>
                <a:buClrTx/>
              </a:pPr>
              <a:r>
                <a:rPr lang="zh-CN" altLang="en-US" sz="3600" b="1" dirty="0">
                  <a:solidFill>
                    <a:srgbClr val="660066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）</a:t>
              </a:r>
              <a:endPara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endParaRPr>
            </a:p>
          </p:txBody>
        </p:sp>
        <p:sp>
          <p:nvSpPr>
            <p:cNvPr id="94226" name="文本框 94225"/>
            <p:cNvSpPr txBox="1"/>
            <p:nvPr/>
          </p:nvSpPr>
          <p:spPr>
            <a:xfrm>
              <a:off x="2896" y="890"/>
              <a:ext cx="372" cy="45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buClrTx/>
              </a:pPr>
              <a:r>
                <a:rPr lang="zh-CN" altLang="en-US" sz="3600" b="1" dirty="0">
                  <a:solidFill>
                    <a:srgbClr val="660066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（</a:t>
              </a:r>
              <a:endPara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25" name="云形标注 7224"/>
          <p:cNvSpPr/>
          <p:nvPr/>
        </p:nvSpPr>
        <p:spPr>
          <a:xfrm>
            <a:off x="0" y="1700213"/>
            <a:ext cx="3384550" cy="1512887"/>
          </a:xfrm>
          <a:prstGeom prst="cloudCallout">
            <a:avLst>
              <a:gd name="adj1" fmla="val 58722"/>
              <a:gd name="adj2" fmla="val 51574"/>
            </a:avLst>
          </a:prstGeom>
          <a:solidFill>
            <a:srgbClr val="FFFFCC"/>
          </a:solidFill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三线八角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7219" name="组合 7218"/>
          <p:cNvGrpSpPr/>
          <p:nvPr/>
        </p:nvGrpSpPr>
        <p:grpSpPr>
          <a:xfrm>
            <a:off x="2411413" y="1844675"/>
            <a:ext cx="4267200" cy="3748088"/>
            <a:chOff x="930" y="1797"/>
            <a:chExt cx="2688" cy="2361"/>
          </a:xfrm>
        </p:grpSpPr>
        <p:sp>
          <p:nvSpPr>
            <p:cNvPr id="7178" name="文本框 7177"/>
            <p:cNvSpPr txBox="1"/>
            <p:nvPr/>
          </p:nvSpPr>
          <p:spPr>
            <a:xfrm>
              <a:off x="3061" y="3793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7218" name="组合 7217"/>
            <p:cNvGrpSpPr/>
            <p:nvPr/>
          </p:nvGrpSpPr>
          <p:grpSpPr>
            <a:xfrm>
              <a:off x="930" y="1797"/>
              <a:ext cx="2688" cy="2201"/>
              <a:chOff x="930" y="1797"/>
              <a:chExt cx="2688" cy="2201"/>
            </a:xfrm>
          </p:grpSpPr>
          <p:grpSp>
            <p:nvGrpSpPr>
              <p:cNvPr id="7180" name="组合 7179"/>
              <p:cNvGrpSpPr/>
              <p:nvPr/>
            </p:nvGrpSpPr>
            <p:grpSpPr>
              <a:xfrm>
                <a:off x="1895" y="2341"/>
                <a:ext cx="894" cy="1152"/>
                <a:chOff x="3553" y="2279"/>
                <a:chExt cx="894" cy="1152"/>
              </a:xfrm>
            </p:grpSpPr>
            <p:sp>
              <p:nvSpPr>
                <p:cNvPr id="7181" name="任意多边形 7180"/>
                <p:cNvSpPr/>
                <p:nvPr/>
              </p:nvSpPr>
              <p:spPr>
                <a:xfrm>
                  <a:off x="3738" y="2279"/>
                  <a:ext cx="232" cy="138"/>
                </a:xfrm>
                <a:custGeom>
                  <a:avLst/>
                  <a:gdLst/>
                  <a:ahLst/>
                  <a:cxnLst/>
                  <a:pathLst>
                    <a:path w="232" h="138">
                      <a:moveTo>
                        <a:pt x="0" y="25"/>
                      </a:moveTo>
                      <a:cubicBezTo>
                        <a:pt x="53" y="8"/>
                        <a:pt x="61" y="0"/>
                        <a:pt x="136" y="25"/>
                      </a:cubicBezTo>
                      <a:cubicBezTo>
                        <a:pt x="166" y="35"/>
                        <a:pt x="173" y="74"/>
                        <a:pt x="192" y="93"/>
                      </a:cubicBezTo>
                      <a:cubicBezTo>
                        <a:pt x="232" y="133"/>
                        <a:pt x="226" y="93"/>
                        <a:pt x="226" y="13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7182" name="任意多边形 7181"/>
                <p:cNvSpPr/>
                <p:nvPr/>
              </p:nvSpPr>
              <p:spPr>
                <a:xfrm>
                  <a:off x="3919" y="2428"/>
                  <a:ext cx="79" cy="215"/>
                </a:xfrm>
                <a:custGeom>
                  <a:avLst/>
                  <a:gdLst/>
                  <a:ahLst/>
                  <a:cxnLst/>
                  <a:pathLst>
                    <a:path w="79" h="215">
                      <a:moveTo>
                        <a:pt x="0" y="215"/>
                      </a:moveTo>
                      <a:cubicBezTo>
                        <a:pt x="46" y="200"/>
                        <a:pt x="64" y="182"/>
                        <a:pt x="79" y="136"/>
                      </a:cubicBezTo>
                      <a:cubicBezTo>
                        <a:pt x="70" y="61"/>
                        <a:pt x="78" y="48"/>
                        <a:pt x="34" y="0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7183" name="任意多边形 7182"/>
                <p:cNvSpPr/>
                <p:nvPr/>
              </p:nvSpPr>
              <p:spPr>
                <a:xfrm>
                  <a:off x="3553" y="2304"/>
                  <a:ext cx="151" cy="203"/>
                </a:xfrm>
                <a:custGeom>
                  <a:avLst/>
                  <a:gdLst/>
                  <a:ahLst/>
                  <a:cxnLst/>
                  <a:pathLst>
                    <a:path w="151" h="203">
                      <a:moveTo>
                        <a:pt x="151" y="0"/>
                      </a:moveTo>
                      <a:cubicBezTo>
                        <a:pt x="82" y="24"/>
                        <a:pt x="68" y="30"/>
                        <a:pt x="27" y="90"/>
                      </a:cubicBezTo>
                      <a:cubicBezTo>
                        <a:pt x="0" y="172"/>
                        <a:pt x="5" y="134"/>
                        <a:pt x="5" y="203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7184" name="任意多边形 7183"/>
                <p:cNvSpPr/>
                <p:nvPr/>
              </p:nvSpPr>
              <p:spPr>
                <a:xfrm>
                  <a:off x="3984" y="3013"/>
                  <a:ext cx="151" cy="203"/>
                </a:xfrm>
                <a:custGeom>
                  <a:avLst/>
                  <a:gdLst/>
                  <a:ahLst/>
                  <a:cxnLst/>
                  <a:pathLst>
                    <a:path w="151" h="203">
                      <a:moveTo>
                        <a:pt x="151" y="0"/>
                      </a:moveTo>
                      <a:cubicBezTo>
                        <a:pt x="82" y="24"/>
                        <a:pt x="68" y="30"/>
                        <a:pt x="27" y="90"/>
                      </a:cubicBezTo>
                      <a:cubicBezTo>
                        <a:pt x="0" y="172"/>
                        <a:pt x="5" y="134"/>
                        <a:pt x="5" y="203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7185" name="任意多边形 7184"/>
                <p:cNvSpPr/>
                <p:nvPr/>
              </p:nvSpPr>
              <p:spPr>
                <a:xfrm>
                  <a:off x="4032" y="3216"/>
                  <a:ext cx="249" cy="103"/>
                </a:xfrm>
                <a:custGeom>
                  <a:avLst/>
                  <a:gdLst/>
                  <a:ahLst/>
                  <a:cxnLst/>
                  <a:pathLst>
                    <a:path w="249" h="103">
                      <a:moveTo>
                        <a:pt x="0" y="0"/>
                      </a:moveTo>
                      <a:cubicBezTo>
                        <a:pt x="70" y="103"/>
                        <a:pt x="133" y="90"/>
                        <a:pt x="249" y="90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7186" name="任意多边形 7185"/>
                <p:cNvSpPr/>
                <p:nvPr/>
              </p:nvSpPr>
              <p:spPr>
                <a:xfrm>
                  <a:off x="4184" y="3072"/>
                  <a:ext cx="232" cy="138"/>
                </a:xfrm>
                <a:custGeom>
                  <a:avLst/>
                  <a:gdLst/>
                  <a:ahLst/>
                  <a:cxnLst/>
                  <a:pathLst>
                    <a:path w="232" h="138">
                      <a:moveTo>
                        <a:pt x="0" y="25"/>
                      </a:moveTo>
                      <a:cubicBezTo>
                        <a:pt x="53" y="8"/>
                        <a:pt x="61" y="0"/>
                        <a:pt x="136" y="25"/>
                      </a:cubicBezTo>
                      <a:cubicBezTo>
                        <a:pt x="166" y="35"/>
                        <a:pt x="173" y="74"/>
                        <a:pt x="192" y="93"/>
                      </a:cubicBezTo>
                      <a:cubicBezTo>
                        <a:pt x="232" y="133"/>
                        <a:pt x="226" y="93"/>
                        <a:pt x="226" y="13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7187" name="任意多边形 7186"/>
                <p:cNvSpPr/>
                <p:nvPr/>
              </p:nvSpPr>
              <p:spPr>
                <a:xfrm>
                  <a:off x="4368" y="3216"/>
                  <a:ext cx="79" cy="215"/>
                </a:xfrm>
                <a:custGeom>
                  <a:avLst/>
                  <a:gdLst/>
                  <a:ahLst/>
                  <a:cxnLst/>
                  <a:pathLst>
                    <a:path w="79" h="215">
                      <a:moveTo>
                        <a:pt x="0" y="215"/>
                      </a:moveTo>
                      <a:cubicBezTo>
                        <a:pt x="46" y="200"/>
                        <a:pt x="64" y="182"/>
                        <a:pt x="79" y="136"/>
                      </a:cubicBezTo>
                      <a:cubicBezTo>
                        <a:pt x="70" y="61"/>
                        <a:pt x="78" y="48"/>
                        <a:pt x="34" y="0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7217" name="组合 7216"/>
              <p:cNvGrpSpPr/>
              <p:nvPr/>
            </p:nvGrpSpPr>
            <p:grpSpPr>
              <a:xfrm>
                <a:off x="930" y="1797"/>
                <a:ext cx="2688" cy="2201"/>
                <a:chOff x="2592" y="1728"/>
                <a:chExt cx="2688" cy="2201"/>
              </a:xfrm>
            </p:grpSpPr>
            <p:sp>
              <p:nvSpPr>
                <p:cNvPr id="7170" name="直接连接符 7169"/>
                <p:cNvSpPr/>
                <p:nvPr/>
              </p:nvSpPr>
              <p:spPr>
                <a:xfrm flipV="1">
                  <a:off x="2976" y="3216"/>
                  <a:ext cx="2112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71" name="直接连接符 7170"/>
                <p:cNvSpPr/>
                <p:nvPr/>
              </p:nvSpPr>
              <p:spPr>
                <a:xfrm flipV="1">
                  <a:off x="2880" y="2205"/>
                  <a:ext cx="2177" cy="435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72" name="直接连接符 7171"/>
                <p:cNvSpPr/>
                <p:nvPr/>
              </p:nvSpPr>
              <p:spPr>
                <a:xfrm>
                  <a:off x="3568" y="2057"/>
                  <a:ext cx="1081" cy="1872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7173" name="文本框 7172"/>
                <p:cNvSpPr txBox="1"/>
                <p:nvPr/>
              </p:nvSpPr>
              <p:spPr>
                <a:xfrm>
                  <a:off x="2592" y="2419"/>
                  <a:ext cx="301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  <a:endParaRPr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7174" name="文本框 7173"/>
                <p:cNvSpPr txBox="1"/>
                <p:nvPr/>
              </p:nvSpPr>
              <p:spPr>
                <a:xfrm>
                  <a:off x="2918" y="3180"/>
                  <a:ext cx="287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endParaRPr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7175" name="文本框 7174"/>
                <p:cNvSpPr txBox="1"/>
                <p:nvPr/>
              </p:nvSpPr>
              <p:spPr>
                <a:xfrm>
                  <a:off x="4656" y="1891"/>
                  <a:ext cx="287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</a:t>
                  </a:r>
                  <a:endParaRPr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7176" name="文本框 7175"/>
                <p:cNvSpPr txBox="1"/>
                <p:nvPr/>
              </p:nvSpPr>
              <p:spPr>
                <a:xfrm>
                  <a:off x="4979" y="3168"/>
                  <a:ext cx="301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D</a:t>
                  </a:r>
                  <a:endParaRPr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7177" name="文本框 7176"/>
                <p:cNvSpPr txBox="1"/>
                <p:nvPr/>
              </p:nvSpPr>
              <p:spPr>
                <a:xfrm>
                  <a:off x="3376" y="1728"/>
                  <a:ext cx="272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r>
                    <a:rPr lang="en-US" altLang="zh-CN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E</a:t>
                  </a:r>
                  <a:endParaRPr lang="en-US" altLang="zh-CN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7190" name="组合 7189"/>
                <p:cNvGrpSpPr/>
                <p:nvPr/>
              </p:nvGrpSpPr>
              <p:grpSpPr>
                <a:xfrm>
                  <a:off x="3420" y="2025"/>
                  <a:ext cx="1224" cy="1527"/>
                  <a:chOff x="3420" y="2025"/>
                  <a:chExt cx="1224" cy="1527"/>
                </a:xfrm>
              </p:grpSpPr>
              <p:sp>
                <p:nvSpPr>
                  <p:cNvPr id="7191" name="文本框 7190"/>
                  <p:cNvSpPr txBox="1"/>
                  <p:nvPr/>
                </p:nvSpPr>
                <p:spPr>
                  <a:xfrm>
                    <a:off x="3974" y="3225"/>
                    <a:ext cx="228" cy="32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7</a:t>
                    </a:r>
                    <a:endParaRPr lang="en-US" altLang="zh-CN" sz="28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grpSp>
                <p:nvGrpSpPr>
                  <p:cNvPr id="7192" name="组合 7191"/>
                  <p:cNvGrpSpPr/>
                  <p:nvPr/>
                </p:nvGrpSpPr>
                <p:grpSpPr>
                  <a:xfrm>
                    <a:off x="3420" y="2025"/>
                    <a:ext cx="1224" cy="1479"/>
                    <a:chOff x="3420" y="2025"/>
                    <a:chExt cx="1224" cy="1479"/>
                  </a:xfrm>
                </p:grpSpPr>
                <p:sp>
                  <p:nvSpPr>
                    <p:cNvPr id="7193" name="任意多边形 7192"/>
                    <p:cNvSpPr/>
                    <p:nvPr/>
                  </p:nvSpPr>
                  <p:spPr>
                    <a:xfrm>
                      <a:off x="3625" y="2496"/>
                      <a:ext cx="249" cy="103"/>
                    </a:xfrm>
                    <a:custGeom>
                      <a:avLst/>
                      <a:gdLst/>
                      <a:ahLst/>
                      <a:cxnLst/>
                      <a:pathLst>
                        <a:path w="249" h="103">
                          <a:moveTo>
                            <a:pt x="0" y="0"/>
                          </a:moveTo>
                          <a:cubicBezTo>
                            <a:pt x="70" y="103"/>
                            <a:pt x="133" y="90"/>
                            <a:pt x="249" y="90"/>
                          </a:cubicBezTo>
                        </a:path>
                      </a:pathLst>
                    </a:custGeom>
                    <a:noFill/>
                    <a:ln w="952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7194" name="文本框 7193"/>
                    <p:cNvSpPr txBox="1"/>
                    <p:nvPr/>
                  </p:nvSpPr>
                  <p:spPr>
                    <a:xfrm>
                      <a:off x="3792" y="2025"/>
                      <a:ext cx="228" cy="327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anchor="t">
                      <a:spAutoFit/>
                    </a:bodyPr>
                    <a:p>
                      <a:r>
                        <a:rPr lang="en-US" alt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7195" name="文本框 7194"/>
                    <p:cNvSpPr txBox="1"/>
                    <p:nvPr/>
                  </p:nvSpPr>
                  <p:spPr>
                    <a:xfrm>
                      <a:off x="3420" y="2160"/>
                      <a:ext cx="228" cy="327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anchor="t">
                      <a:spAutoFit/>
                    </a:bodyPr>
                    <a:p>
                      <a:r>
                        <a:rPr lang="en-US" alt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7196" name="文本框 7195"/>
                    <p:cNvSpPr txBox="1"/>
                    <p:nvPr/>
                  </p:nvSpPr>
                  <p:spPr>
                    <a:xfrm>
                      <a:off x="3552" y="2496"/>
                      <a:ext cx="228" cy="327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anchor="t">
                      <a:spAutoFit/>
                    </a:bodyPr>
                    <a:p>
                      <a:r>
                        <a:rPr lang="en-US" alt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endPara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7197" name="文本框 7196"/>
                    <p:cNvSpPr txBox="1"/>
                    <p:nvPr/>
                  </p:nvSpPr>
                  <p:spPr>
                    <a:xfrm>
                      <a:off x="3984" y="2409"/>
                      <a:ext cx="228" cy="327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anchor="t">
                      <a:spAutoFit/>
                    </a:bodyPr>
                    <a:p>
                      <a:r>
                        <a:rPr lang="en-US" alt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7198" name="文本框 7197"/>
                    <p:cNvSpPr txBox="1"/>
                    <p:nvPr/>
                  </p:nvSpPr>
                  <p:spPr>
                    <a:xfrm>
                      <a:off x="4272" y="2832"/>
                      <a:ext cx="228" cy="327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anchor="t">
                      <a:spAutoFit/>
                    </a:bodyPr>
                    <a:p>
                      <a:r>
                        <a:rPr lang="en-US" alt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7199" name="文本框 7198"/>
                    <p:cNvSpPr txBox="1"/>
                    <p:nvPr/>
                  </p:nvSpPr>
                  <p:spPr>
                    <a:xfrm>
                      <a:off x="3852" y="2889"/>
                      <a:ext cx="228" cy="327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anchor="t">
                      <a:spAutoFit/>
                    </a:bodyPr>
                    <a:p>
                      <a:r>
                        <a:rPr lang="en-US" alt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</a:t>
                      </a:r>
                      <a:endPara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7200" name="文本框 7199"/>
                    <p:cNvSpPr txBox="1"/>
                    <p:nvPr/>
                  </p:nvSpPr>
                  <p:spPr>
                    <a:xfrm>
                      <a:off x="4416" y="3177"/>
                      <a:ext cx="228" cy="327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anchor="t">
                      <a:spAutoFit/>
                    </a:bodyPr>
                    <a:p>
                      <a:r>
                        <a:rPr lang="en-US" altLang="zh-CN" sz="28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  <a:endParaRPr lang="en-US" altLang="zh-CN" sz="28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</p:grpSp>
        </p:grpSp>
      </p:grpSp>
      <p:sp>
        <p:nvSpPr>
          <p:cNvPr id="7201" name="椭圆 7200"/>
          <p:cNvSpPr/>
          <p:nvPr/>
        </p:nvSpPr>
        <p:spPr>
          <a:xfrm>
            <a:off x="179388" y="188913"/>
            <a:ext cx="1441450" cy="795337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50000">
                <a:srgbClr val="FFFF99"/>
              </a:gs>
              <a:gs pos="100000">
                <a:srgbClr val="FF6600"/>
              </a:gs>
            </a:gsLst>
            <a:lin ang="0" scaled="1"/>
            <a:tileRect/>
          </a:gra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PMingLiU" panose="02020500000000000000" pitchFamily="18" charset="-120"/>
              </a:rPr>
              <a:t>观察</a:t>
            </a:r>
            <a:endParaRPr lang="zh-CN" altLang="en-US" b="1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grpSp>
        <p:nvGrpSpPr>
          <p:cNvPr id="7212" name="组合 7211"/>
          <p:cNvGrpSpPr/>
          <p:nvPr/>
        </p:nvGrpSpPr>
        <p:grpSpPr>
          <a:xfrm>
            <a:off x="6372225" y="2492375"/>
            <a:ext cx="1727200" cy="1655763"/>
            <a:chOff x="4785" y="2205"/>
            <a:chExt cx="975" cy="998"/>
          </a:xfrm>
        </p:grpSpPr>
        <p:sp>
          <p:nvSpPr>
            <p:cNvPr id="7210" name="新月形 7209"/>
            <p:cNvSpPr/>
            <p:nvPr/>
          </p:nvSpPr>
          <p:spPr>
            <a:xfrm rot="10800000">
              <a:off x="4785" y="2251"/>
              <a:ext cx="975" cy="952"/>
            </a:xfrm>
            <a:prstGeom prst="moon">
              <a:avLst>
                <a:gd name="adj" fmla="val 55481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wrap="none" anchor="ctr"/>
            <a:p>
              <a:pPr algn="ctr"/>
              <a:endPara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11" name="矩形 7210"/>
            <p:cNvSpPr/>
            <p:nvPr/>
          </p:nvSpPr>
          <p:spPr>
            <a:xfrm>
              <a:off x="5213" y="2205"/>
              <a:ext cx="525" cy="9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被</a:t>
              </a:r>
              <a:endParaRPr lang="zh-CN" altLang="en-US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r>
                <a:rPr lang="zh-CN" altLang="en-US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截</a:t>
              </a:r>
              <a:endParaRPr lang="zh-CN" altLang="en-US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r>
                <a:rPr lang="zh-CN" altLang="en-US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线</a:t>
              </a:r>
              <a:endParaRPr lang="zh-CN" altLang="en-US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221" name="组合 7220"/>
          <p:cNvGrpSpPr/>
          <p:nvPr/>
        </p:nvGrpSpPr>
        <p:grpSpPr>
          <a:xfrm>
            <a:off x="6588125" y="836613"/>
            <a:ext cx="2376488" cy="863600"/>
            <a:chOff x="3606" y="1344"/>
            <a:chExt cx="1497" cy="544"/>
          </a:xfrm>
        </p:grpSpPr>
        <p:sp>
          <p:nvSpPr>
            <p:cNvPr id="7214" name="圆角矩形标注 7213"/>
            <p:cNvSpPr/>
            <p:nvPr/>
          </p:nvSpPr>
          <p:spPr>
            <a:xfrm rot="10800000">
              <a:off x="3606" y="1344"/>
              <a:ext cx="1497" cy="544"/>
            </a:xfrm>
            <a:prstGeom prst="wedgeRoundRectCallout">
              <a:avLst>
                <a:gd name="adj1" fmla="val 154208"/>
                <a:gd name="adj2" fmla="val -156806"/>
                <a:gd name="adj3" fmla="val 16667"/>
              </a:avLst>
            </a:prstGeom>
            <a:solidFill>
              <a:schemeClr val="accent1"/>
            </a:solidFill>
            <a:ln w="12700" cap="sq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/>
            <a:p>
              <a:pPr algn="ctr">
                <a:spcBef>
                  <a:spcPct val="50000"/>
                </a:spcBef>
              </a:pPr>
              <a:endPara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15" name="矩形 7214"/>
            <p:cNvSpPr/>
            <p:nvPr/>
          </p:nvSpPr>
          <p:spPr>
            <a:xfrm>
              <a:off x="3833" y="1389"/>
              <a:ext cx="111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66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截  线</a:t>
              </a:r>
              <a:endParaRPr lang="zh-CN" altLang="en-US" sz="3600" b="1" dirty="0">
                <a:solidFill>
                  <a:srgbClr val="000066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7226" name="文本框 7225"/>
          <p:cNvSpPr txBox="1"/>
          <p:nvPr/>
        </p:nvSpPr>
        <p:spPr>
          <a:xfrm>
            <a:off x="900113" y="1123950"/>
            <a:ext cx="55435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直线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CD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被直线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EF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所截</a:t>
            </a:r>
            <a:endParaRPr lang="zh-CN" altLang="en-US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227" name="文本框 7226"/>
          <p:cNvSpPr txBox="1"/>
          <p:nvPr/>
        </p:nvSpPr>
        <p:spPr>
          <a:xfrm>
            <a:off x="250825" y="4508500"/>
            <a:ext cx="4681538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楷体_GB2312" pitchFamily="49" charset="-122"/>
              </a:rPr>
              <a:t>图中共有几对对顶角？几对邻补角？</a:t>
            </a:r>
            <a:endParaRPr lang="zh-CN" altLang="en-US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7243" name="组合 7242"/>
          <p:cNvGrpSpPr/>
          <p:nvPr/>
        </p:nvGrpSpPr>
        <p:grpSpPr>
          <a:xfrm>
            <a:off x="2700338" y="5445125"/>
            <a:ext cx="4608512" cy="1439863"/>
            <a:chOff x="1701" y="3430"/>
            <a:chExt cx="2676" cy="907"/>
          </a:xfrm>
        </p:grpSpPr>
        <p:sp>
          <p:nvSpPr>
            <p:cNvPr id="7241" name="云形标注 7240"/>
            <p:cNvSpPr/>
            <p:nvPr/>
          </p:nvSpPr>
          <p:spPr>
            <a:xfrm>
              <a:off x="2154" y="3656"/>
              <a:ext cx="1769" cy="499"/>
            </a:xfrm>
            <a:prstGeom prst="cloudCallout">
              <a:avLst>
                <a:gd name="adj1" fmla="val -36208"/>
                <a:gd name="adj2" fmla="val -144389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/>
              <a:endParaRPr lang="zh-CN" altLang="en-US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7242" name="云形标注 7241"/>
            <p:cNvSpPr/>
            <p:nvPr/>
          </p:nvSpPr>
          <p:spPr>
            <a:xfrm>
              <a:off x="1701" y="3430"/>
              <a:ext cx="2676" cy="907"/>
            </a:xfrm>
            <a:prstGeom prst="cloudCallout">
              <a:avLst>
                <a:gd name="adj1" fmla="val -64796"/>
                <a:gd name="adj2" fmla="val -45259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3600" b="1" dirty="0">
                  <a:solidFill>
                    <a:srgbClr val="FF0066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共同特征？</a:t>
              </a:r>
              <a:endPara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2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5" grpId="0" animBg="1"/>
      <p:bldP spid="7226" grpId="0"/>
      <p:bldP spid="72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9" name="文本框 57348"/>
          <p:cNvSpPr txBox="1"/>
          <p:nvPr/>
        </p:nvSpPr>
        <p:spPr>
          <a:xfrm>
            <a:off x="3505200" y="54102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50" name="文本框 57349"/>
          <p:cNvSpPr txBox="1"/>
          <p:nvPr/>
        </p:nvSpPr>
        <p:spPr>
          <a:xfrm>
            <a:off x="0" y="908050"/>
            <a:ext cx="9540875" cy="180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回答：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在截线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EF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边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，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∠5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在截线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EF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边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在被截线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方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，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∠5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在被截线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方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 u="sng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7352" name="直接连接符 57351"/>
          <p:cNvSpPr/>
          <p:nvPr/>
        </p:nvSpPr>
        <p:spPr>
          <a:xfrm flipV="1">
            <a:off x="914400" y="2895600"/>
            <a:ext cx="30480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7353" name="直接连接符 57352"/>
          <p:cNvSpPr/>
          <p:nvPr/>
        </p:nvSpPr>
        <p:spPr>
          <a:xfrm>
            <a:off x="1973263" y="2514600"/>
            <a:ext cx="1716087" cy="2971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7354" name="文本框 57353"/>
          <p:cNvSpPr txBox="1"/>
          <p:nvPr/>
        </p:nvSpPr>
        <p:spPr>
          <a:xfrm>
            <a:off x="457200" y="31543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55" name="文本框 57354"/>
          <p:cNvSpPr txBox="1"/>
          <p:nvPr/>
        </p:nvSpPr>
        <p:spPr>
          <a:xfrm>
            <a:off x="974725" y="4362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56" name="文本框 57355"/>
          <p:cNvSpPr txBox="1"/>
          <p:nvPr/>
        </p:nvSpPr>
        <p:spPr>
          <a:xfrm>
            <a:off x="3733800" y="23161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57" name="文本框 57356"/>
          <p:cNvSpPr txBox="1"/>
          <p:nvPr/>
        </p:nvSpPr>
        <p:spPr>
          <a:xfrm>
            <a:off x="4246563" y="43434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58" name="文本框 57357"/>
          <p:cNvSpPr txBox="1"/>
          <p:nvPr/>
        </p:nvSpPr>
        <p:spPr>
          <a:xfrm>
            <a:off x="1701800" y="2057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59" name="任意多边形 57358"/>
          <p:cNvSpPr/>
          <p:nvPr/>
        </p:nvSpPr>
        <p:spPr>
          <a:xfrm>
            <a:off x="2276475" y="2932113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0" name="任意多边形 57359"/>
          <p:cNvSpPr/>
          <p:nvPr/>
        </p:nvSpPr>
        <p:spPr>
          <a:xfrm>
            <a:off x="2097088" y="3276600"/>
            <a:ext cx="395287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1" name="任意多边形 57360"/>
          <p:cNvSpPr/>
          <p:nvPr/>
        </p:nvSpPr>
        <p:spPr>
          <a:xfrm>
            <a:off x="2563813" y="3168650"/>
            <a:ext cx="125412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2" name="任意多边形 57361"/>
          <p:cNvSpPr/>
          <p:nvPr/>
        </p:nvSpPr>
        <p:spPr>
          <a:xfrm>
            <a:off x="1982788" y="2971800"/>
            <a:ext cx="239712" cy="322263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3" name="任意多边形 57362"/>
          <p:cNvSpPr/>
          <p:nvPr/>
        </p:nvSpPr>
        <p:spPr>
          <a:xfrm>
            <a:off x="2667000" y="4097338"/>
            <a:ext cx="239713" cy="322262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4" name="任意多边形 57363"/>
          <p:cNvSpPr/>
          <p:nvPr/>
        </p:nvSpPr>
        <p:spPr>
          <a:xfrm>
            <a:off x="2743200" y="4419600"/>
            <a:ext cx="395288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5" name="任意多边形 57364"/>
          <p:cNvSpPr/>
          <p:nvPr/>
        </p:nvSpPr>
        <p:spPr>
          <a:xfrm>
            <a:off x="2984500" y="4191000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6" name="任意多边形 57365"/>
          <p:cNvSpPr/>
          <p:nvPr/>
        </p:nvSpPr>
        <p:spPr>
          <a:xfrm>
            <a:off x="3276600" y="4419600"/>
            <a:ext cx="125413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7367" name="文本框 57366"/>
          <p:cNvSpPr txBox="1"/>
          <p:nvPr/>
        </p:nvSpPr>
        <p:spPr>
          <a:xfrm>
            <a:off x="2362200" y="2528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68" name="文本框 57367"/>
          <p:cNvSpPr txBox="1"/>
          <p:nvPr/>
        </p:nvSpPr>
        <p:spPr>
          <a:xfrm>
            <a:off x="1771650" y="2743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69" name="文本框 57368"/>
          <p:cNvSpPr txBox="1"/>
          <p:nvPr/>
        </p:nvSpPr>
        <p:spPr>
          <a:xfrm>
            <a:off x="1981200" y="32766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70" name="文本框 57369"/>
          <p:cNvSpPr txBox="1"/>
          <p:nvPr/>
        </p:nvSpPr>
        <p:spPr>
          <a:xfrm>
            <a:off x="2667000" y="3138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71" name="文本框 57370"/>
          <p:cNvSpPr txBox="1"/>
          <p:nvPr/>
        </p:nvSpPr>
        <p:spPr>
          <a:xfrm>
            <a:off x="3124200" y="38100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72" name="文本框 57371"/>
          <p:cNvSpPr txBox="1"/>
          <p:nvPr/>
        </p:nvSpPr>
        <p:spPr>
          <a:xfrm>
            <a:off x="2457450" y="3900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73" name="文本框 57372"/>
          <p:cNvSpPr txBox="1"/>
          <p:nvPr/>
        </p:nvSpPr>
        <p:spPr>
          <a:xfrm>
            <a:off x="2651125" y="4433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74" name="文本框 57373"/>
          <p:cNvSpPr txBox="1"/>
          <p:nvPr/>
        </p:nvSpPr>
        <p:spPr>
          <a:xfrm>
            <a:off x="3352800" y="43576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7375" name="直接连接符 57374"/>
          <p:cNvSpPr/>
          <p:nvPr/>
        </p:nvSpPr>
        <p:spPr>
          <a:xfrm>
            <a:off x="1981200" y="2528888"/>
            <a:ext cx="1727200" cy="29876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7376" name="直接连接符 57375"/>
          <p:cNvSpPr/>
          <p:nvPr/>
        </p:nvSpPr>
        <p:spPr>
          <a:xfrm flipV="1">
            <a:off x="1042988" y="4437063"/>
            <a:ext cx="3352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7386" name="椭圆 57385"/>
          <p:cNvSpPr/>
          <p:nvPr/>
        </p:nvSpPr>
        <p:spPr>
          <a:xfrm>
            <a:off x="2286000" y="31543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57387" name="椭圆 57386"/>
          <p:cNvSpPr/>
          <p:nvPr/>
        </p:nvSpPr>
        <p:spPr>
          <a:xfrm>
            <a:off x="3048000" y="43735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grpSp>
        <p:nvGrpSpPr>
          <p:cNvPr id="57389" name="组合 57388"/>
          <p:cNvGrpSpPr/>
          <p:nvPr/>
        </p:nvGrpSpPr>
        <p:grpSpPr>
          <a:xfrm>
            <a:off x="2209800" y="2925763"/>
            <a:ext cx="1143000" cy="1490662"/>
            <a:chOff x="1392" y="1843"/>
            <a:chExt cx="720" cy="939"/>
          </a:xfrm>
        </p:grpSpPr>
        <p:sp>
          <p:nvSpPr>
            <p:cNvPr id="57390" name="任意多边形 57389"/>
            <p:cNvSpPr/>
            <p:nvPr/>
          </p:nvSpPr>
          <p:spPr>
            <a:xfrm>
              <a:off x="1392" y="1843"/>
              <a:ext cx="288" cy="192"/>
            </a:xfrm>
            <a:custGeom>
              <a:avLst/>
              <a:gdLst/>
              <a:ahLst/>
              <a:cxnLst/>
              <a:pathLst>
                <a:path w="288" h="192">
                  <a:moveTo>
                    <a:pt x="96" y="144"/>
                  </a:moveTo>
                  <a:lnTo>
                    <a:pt x="0" y="0"/>
                  </a:lnTo>
                  <a:lnTo>
                    <a:pt x="144" y="0"/>
                  </a:lnTo>
                  <a:lnTo>
                    <a:pt x="240" y="96"/>
                  </a:lnTo>
                  <a:lnTo>
                    <a:pt x="288" y="144"/>
                  </a:lnTo>
                  <a:lnTo>
                    <a:pt x="144" y="192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91" name="任意多边形 57390"/>
            <p:cNvSpPr/>
            <p:nvPr/>
          </p:nvSpPr>
          <p:spPr>
            <a:xfrm>
              <a:off x="1875" y="2653"/>
              <a:ext cx="237" cy="129"/>
            </a:xfrm>
            <a:custGeom>
              <a:avLst/>
              <a:gdLst/>
              <a:ahLst/>
              <a:cxnLst/>
              <a:pathLst>
                <a:path w="237" h="129">
                  <a:moveTo>
                    <a:pt x="56" y="125"/>
                  </a:moveTo>
                  <a:cubicBezTo>
                    <a:pt x="109" y="121"/>
                    <a:pt x="164" y="129"/>
                    <a:pt x="214" y="113"/>
                  </a:cubicBezTo>
                  <a:cubicBezTo>
                    <a:pt x="237" y="106"/>
                    <a:pt x="169" y="57"/>
                    <a:pt x="169" y="57"/>
                  </a:cubicBezTo>
                  <a:cubicBezTo>
                    <a:pt x="154" y="26"/>
                    <a:pt x="154" y="0"/>
                    <a:pt x="113" y="0"/>
                  </a:cubicBezTo>
                  <a:cubicBezTo>
                    <a:pt x="75" y="0"/>
                    <a:pt x="0" y="12"/>
                    <a:pt x="0" y="12"/>
                  </a:cubicBez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7393" name="组合 57392"/>
          <p:cNvGrpSpPr/>
          <p:nvPr/>
        </p:nvGrpSpPr>
        <p:grpSpPr>
          <a:xfrm>
            <a:off x="971550" y="2881313"/>
            <a:ext cx="3455988" cy="1555750"/>
            <a:chOff x="612" y="1815"/>
            <a:chExt cx="2177" cy="980"/>
          </a:xfrm>
        </p:grpSpPr>
        <p:sp>
          <p:nvSpPr>
            <p:cNvPr id="57394" name="直接连接符 57393"/>
            <p:cNvSpPr/>
            <p:nvPr/>
          </p:nvSpPr>
          <p:spPr>
            <a:xfrm flipV="1">
              <a:off x="612" y="1815"/>
              <a:ext cx="1905" cy="382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95" name="直接连接符 57394"/>
            <p:cNvSpPr/>
            <p:nvPr/>
          </p:nvSpPr>
          <p:spPr>
            <a:xfrm>
              <a:off x="657" y="2795"/>
              <a:ext cx="2132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57398" name="矩形 57397"/>
          <p:cNvSpPr/>
          <p:nvPr/>
        </p:nvSpPr>
        <p:spPr>
          <a:xfrm>
            <a:off x="1763713" y="188913"/>
            <a:ext cx="4654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观察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∠5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的位置关系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7399" name="椭圆 57398"/>
          <p:cNvSpPr/>
          <p:nvPr/>
        </p:nvSpPr>
        <p:spPr>
          <a:xfrm>
            <a:off x="250825" y="0"/>
            <a:ext cx="1441450" cy="795338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50000">
                <a:srgbClr val="FFFF99"/>
              </a:gs>
              <a:gs pos="100000">
                <a:srgbClr val="FF6600"/>
              </a:gs>
            </a:gsLst>
            <a:lin ang="0" scaled="1"/>
            <a:tileRect/>
          </a:gra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PMingLiU" panose="02020500000000000000" pitchFamily="18" charset="-120"/>
              </a:rPr>
              <a:t>观察</a:t>
            </a:r>
            <a:endParaRPr lang="zh-CN" altLang="en-US" b="1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57400" name="文本框 57399"/>
          <p:cNvSpPr txBox="1"/>
          <p:nvPr/>
        </p:nvSpPr>
        <p:spPr>
          <a:xfrm>
            <a:off x="4284663" y="7651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右</a:t>
            </a:r>
            <a:endParaRPr lang="zh-CN" altLang="en-US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7401" name="文本框 57400"/>
          <p:cNvSpPr txBox="1"/>
          <p:nvPr/>
        </p:nvSpPr>
        <p:spPr>
          <a:xfrm>
            <a:off x="8027988" y="7651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右</a:t>
            </a:r>
            <a:endParaRPr lang="zh-CN" altLang="en-US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7405" name="组合 57404"/>
          <p:cNvGrpSpPr/>
          <p:nvPr/>
        </p:nvGrpSpPr>
        <p:grpSpPr>
          <a:xfrm>
            <a:off x="7092950" y="46038"/>
            <a:ext cx="1655763" cy="719137"/>
            <a:chOff x="4468" y="29"/>
            <a:chExt cx="1043" cy="453"/>
          </a:xfrm>
        </p:grpSpPr>
        <p:sp>
          <p:nvSpPr>
            <p:cNvPr id="57403" name="椭圆形标注 57402"/>
            <p:cNvSpPr/>
            <p:nvPr/>
          </p:nvSpPr>
          <p:spPr>
            <a:xfrm>
              <a:off x="4468" y="29"/>
              <a:ext cx="1043" cy="453"/>
            </a:xfrm>
            <a:prstGeom prst="wedgeEllipseCallout">
              <a:avLst>
                <a:gd name="adj1" fmla="val -184324"/>
                <a:gd name="adj2" fmla="val 76713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同旁</a:t>
              </a:r>
              <a:endPara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7404" name="椭圆形标注 57403"/>
            <p:cNvSpPr/>
            <p:nvPr/>
          </p:nvSpPr>
          <p:spPr>
            <a:xfrm>
              <a:off x="4468" y="29"/>
              <a:ext cx="1043" cy="453"/>
            </a:xfrm>
            <a:prstGeom prst="wedgeEllipseCallout">
              <a:avLst>
                <a:gd name="adj1" fmla="val 16444"/>
                <a:gd name="adj2" fmla="val 71412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同侧</a:t>
              </a:r>
              <a:endPara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7406" name="文本框 57405"/>
          <p:cNvSpPr txBox="1"/>
          <p:nvPr/>
        </p:nvSpPr>
        <p:spPr>
          <a:xfrm>
            <a:off x="3419475" y="14843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上</a:t>
            </a:r>
            <a:endParaRPr lang="zh-CN" altLang="en-US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7407" name="文本框 57406"/>
          <p:cNvSpPr txBox="1"/>
          <p:nvPr/>
        </p:nvSpPr>
        <p:spPr>
          <a:xfrm>
            <a:off x="7524750" y="14843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上</a:t>
            </a:r>
            <a:endParaRPr lang="zh-CN" altLang="en-US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7410" name="组合 57409"/>
          <p:cNvGrpSpPr/>
          <p:nvPr/>
        </p:nvGrpSpPr>
        <p:grpSpPr>
          <a:xfrm>
            <a:off x="7308850" y="1989138"/>
            <a:ext cx="1655763" cy="719137"/>
            <a:chOff x="4604" y="1253"/>
            <a:chExt cx="1043" cy="453"/>
          </a:xfrm>
        </p:grpSpPr>
        <p:sp>
          <p:nvSpPr>
            <p:cNvPr id="57408" name="椭圆形标注 57407"/>
            <p:cNvSpPr/>
            <p:nvPr/>
          </p:nvSpPr>
          <p:spPr>
            <a:xfrm>
              <a:off x="4604" y="1253"/>
              <a:ext cx="1043" cy="453"/>
            </a:xfrm>
            <a:prstGeom prst="wedgeEllipseCallout">
              <a:avLst>
                <a:gd name="adj1" fmla="val -37440"/>
                <a:gd name="adj2" fmla="val -54634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同旁</a:t>
              </a:r>
              <a:endPara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7409" name="椭圆形标注 57408"/>
            <p:cNvSpPr/>
            <p:nvPr/>
          </p:nvSpPr>
          <p:spPr>
            <a:xfrm>
              <a:off x="4604" y="1253"/>
              <a:ext cx="1043" cy="453"/>
            </a:xfrm>
            <a:prstGeom prst="wedgeEllipseCallout">
              <a:avLst>
                <a:gd name="adj1" fmla="val -239264"/>
                <a:gd name="adj2" fmla="val -48014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同侧</a:t>
              </a:r>
              <a:endPara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7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57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00" grpId="0"/>
      <p:bldP spid="57401" grpId="0"/>
      <p:bldP spid="57406" grpId="0"/>
      <p:bldP spid="5740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4112" name="组合 44111"/>
          <p:cNvGrpSpPr/>
          <p:nvPr/>
        </p:nvGrpSpPr>
        <p:grpSpPr>
          <a:xfrm>
            <a:off x="1979613" y="2492375"/>
            <a:ext cx="2447925" cy="1944688"/>
            <a:chOff x="3198" y="1570"/>
            <a:chExt cx="1542" cy="1225"/>
          </a:xfrm>
        </p:grpSpPr>
        <p:sp>
          <p:nvSpPr>
            <p:cNvPr id="44113" name="直接连接符 44112"/>
            <p:cNvSpPr/>
            <p:nvPr/>
          </p:nvSpPr>
          <p:spPr>
            <a:xfrm flipV="1">
              <a:off x="3444" y="1824"/>
              <a:ext cx="1008" cy="192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114" name="直接连接符 44113"/>
            <p:cNvSpPr/>
            <p:nvPr/>
          </p:nvSpPr>
          <p:spPr>
            <a:xfrm>
              <a:off x="3876" y="2784"/>
              <a:ext cx="86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115" name="任意多边形 44114"/>
            <p:cNvSpPr/>
            <p:nvPr/>
          </p:nvSpPr>
          <p:spPr>
            <a:xfrm>
              <a:off x="3404" y="1872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4116" name="任意多边形 44115"/>
            <p:cNvSpPr/>
            <p:nvPr/>
          </p:nvSpPr>
          <p:spPr>
            <a:xfrm>
              <a:off x="3836" y="2646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4117" name="文本框 44116"/>
            <p:cNvSpPr txBox="1"/>
            <p:nvPr/>
          </p:nvSpPr>
          <p:spPr>
            <a:xfrm>
              <a:off x="3424" y="157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118" name="文本框 44117"/>
            <p:cNvSpPr txBox="1"/>
            <p:nvPr/>
          </p:nvSpPr>
          <p:spPr>
            <a:xfrm>
              <a:off x="3924" y="240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119" name="直接连接符 44118"/>
            <p:cNvSpPr/>
            <p:nvPr/>
          </p:nvSpPr>
          <p:spPr>
            <a:xfrm>
              <a:off x="3198" y="1570"/>
              <a:ext cx="254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120" name="直接连接符 44119"/>
            <p:cNvSpPr/>
            <p:nvPr/>
          </p:nvSpPr>
          <p:spPr>
            <a:xfrm>
              <a:off x="3452" y="2024"/>
              <a:ext cx="426" cy="77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4037" name="文本框 44036"/>
          <p:cNvSpPr txBox="1"/>
          <p:nvPr/>
        </p:nvSpPr>
        <p:spPr>
          <a:xfrm>
            <a:off x="3505200" y="54102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39" name="文本框 44038"/>
          <p:cNvSpPr txBox="1"/>
          <p:nvPr/>
        </p:nvSpPr>
        <p:spPr>
          <a:xfrm>
            <a:off x="2411413" y="762000"/>
            <a:ext cx="7561262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同侧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在被截线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同侧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40" name="直接连接符 44039"/>
          <p:cNvSpPr/>
          <p:nvPr/>
        </p:nvSpPr>
        <p:spPr>
          <a:xfrm flipV="1">
            <a:off x="914400" y="2895600"/>
            <a:ext cx="30480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4041" name="直接连接符 44040"/>
          <p:cNvSpPr/>
          <p:nvPr/>
        </p:nvSpPr>
        <p:spPr>
          <a:xfrm>
            <a:off x="1973263" y="2514600"/>
            <a:ext cx="1716087" cy="2971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4042" name="文本框 44041"/>
          <p:cNvSpPr txBox="1"/>
          <p:nvPr/>
        </p:nvSpPr>
        <p:spPr>
          <a:xfrm>
            <a:off x="457200" y="31543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3" name="文本框 44042"/>
          <p:cNvSpPr txBox="1"/>
          <p:nvPr/>
        </p:nvSpPr>
        <p:spPr>
          <a:xfrm>
            <a:off x="974725" y="4362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4" name="文本框 44043"/>
          <p:cNvSpPr txBox="1"/>
          <p:nvPr/>
        </p:nvSpPr>
        <p:spPr>
          <a:xfrm>
            <a:off x="3733800" y="23161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5" name="文本框 44044"/>
          <p:cNvSpPr txBox="1"/>
          <p:nvPr/>
        </p:nvSpPr>
        <p:spPr>
          <a:xfrm>
            <a:off x="4246563" y="43434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6" name="文本框 44045"/>
          <p:cNvSpPr txBox="1"/>
          <p:nvPr/>
        </p:nvSpPr>
        <p:spPr>
          <a:xfrm>
            <a:off x="1701800" y="2057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47" name="任意多边形 44046"/>
          <p:cNvSpPr/>
          <p:nvPr/>
        </p:nvSpPr>
        <p:spPr>
          <a:xfrm>
            <a:off x="2276475" y="2932113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48" name="任意多边形 44047"/>
          <p:cNvSpPr/>
          <p:nvPr/>
        </p:nvSpPr>
        <p:spPr>
          <a:xfrm>
            <a:off x="2097088" y="3276600"/>
            <a:ext cx="395287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49" name="任意多边形 44048"/>
          <p:cNvSpPr/>
          <p:nvPr/>
        </p:nvSpPr>
        <p:spPr>
          <a:xfrm>
            <a:off x="2563813" y="3168650"/>
            <a:ext cx="125412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50" name="任意多边形 44049"/>
          <p:cNvSpPr/>
          <p:nvPr/>
        </p:nvSpPr>
        <p:spPr>
          <a:xfrm>
            <a:off x="1982788" y="2971800"/>
            <a:ext cx="239712" cy="322263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51" name="任意多边形 44050"/>
          <p:cNvSpPr/>
          <p:nvPr/>
        </p:nvSpPr>
        <p:spPr>
          <a:xfrm>
            <a:off x="2667000" y="4097338"/>
            <a:ext cx="239713" cy="322262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52" name="任意多边形 44051"/>
          <p:cNvSpPr/>
          <p:nvPr/>
        </p:nvSpPr>
        <p:spPr>
          <a:xfrm>
            <a:off x="2743200" y="4419600"/>
            <a:ext cx="395288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53" name="任意多边形 44052"/>
          <p:cNvSpPr/>
          <p:nvPr/>
        </p:nvSpPr>
        <p:spPr>
          <a:xfrm>
            <a:off x="2984500" y="4191000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54" name="任意多边形 44053"/>
          <p:cNvSpPr/>
          <p:nvPr/>
        </p:nvSpPr>
        <p:spPr>
          <a:xfrm>
            <a:off x="3276600" y="4419600"/>
            <a:ext cx="125413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55" name="文本框 44054"/>
          <p:cNvSpPr txBox="1"/>
          <p:nvPr/>
        </p:nvSpPr>
        <p:spPr>
          <a:xfrm>
            <a:off x="2362200" y="2528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56" name="文本框 44055"/>
          <p:cNvSpPr txBox="1"/>
          <p:nvPr/>
        </p:nvSpPr>
        <p:spPr>
          <a:xfrm>
            <a:off x="1771650" y="2743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57" name="文本框 44056"/>
          <p:cNvSpPr txBox="1"/>
          <p:nvPr/>
        </p:nvSpPr>
        <p:spPr>
          <a:xfrm>
            <a:off x="1981200" y="32766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58" name="文本框 44057"/>
          <p:cNvSpPr txBox="1"/>
          <p:nvPr/>
        </p:nvSpPr>
        <p:spPr>
          <a:xfrm>
            <a:off x="2667000" y="3138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59" name="文本框 44058"/>
          <p:cNvSpPr txBox="1"/>
          <p:nvPr/>
        </p:nvSpPr>
        <p:spPr>
          <a:xfrm>
            <a:off x="3124200" y="38100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60" name="文本框 44059"/>
          <p:cNvSpPr txBox="1"/>
          <p:nvPr/>
        </p:nvSpPr>
        <p:spPr>
          <a:xfrm>
            <a:off x="2457450" y="3900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61" name="文本框 44060"/>
          <p:cNvSpPr txBox="1"/>
          <p:nvPr/>
        </p:nvSpPr>
        <p:spPr>
          <a:xfrm>
            <a:off x="2651125" y="4433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62" name="文本框 44061"/>
          <p:cNvSpPr txBox="1"/>
          <p:nvPr/>
        </p:nvSpPr>
        <p:spPr>
          <a:xfrm>
            <a:off x="3352800" y="43576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64" name="直接连接符 44063"/>
          <p:cNvSpPr/>
          <p:nvPr/>
        </p:nvSpPr>
        <p:spPr>
          <a:xfrm flipV="1">
            <a:off x="1042988" y="4437063"/>
            <a:ext cx="3352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4074" name="椭圆 44073"/>
          <p:cNvSpPr/>
          <p:nvPr/>
        </p:nvSpPr>
        <p:spPr>
          <a:xfrm>
            <a:off x="2286000" y="31543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44075" name="椭圆 44074"/>
          <p:cNvSpPr/>
          <p:nvPr/>
        </p:nvSpPr>
        <p:spPr>
          <a:xfrm>
            <a:off x="3048000" y="43735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44076" name="文本框 44075"/>
          <p:cNvSpPr txBox="1"/>
          <p:nvPr/>
        </p:nvSpPr>
        <p:spPr>
          <a:xfrm>
            <a:off x="466725" y="1052513"/>
            <a:ext cx="2449513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同位角：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44077" name="组合 44076"/>
          <p:cNvGrpSpPr/>
          <p:nvPr/>
        </p:nvGrpSpPr>
        <p:grpSpPr>
          <a:xfrm>
            <a:off x="2209800" y="2925763"/>
            <a:ext cx="1143000" cy="1490662"/>
            <a:chOff x="1392" y="1843"/>
            <a:chExt cx="720" cy="939"/>
          </a:xfrm>
        </p:grpSpPr>
        <p:sp>
          <p:nvSpPr>
            <p:cNvPr id="44078" name="任意多边形 44077"/>
            <p:cNvSpPr/>
            <p:nvPr/>
          </p:nvSpPr>
          <p:spPr>
            <a:xfrm>
              <a:off x="1392" y="1843"/>
              <a:ext cx="288" cy="192"/>
            </a:xfrm>
            <a:custGeom>
              <a:avLst/>
              <a:gdLst/>
              <a:ahLst/>
              <a:cxnLst/>
              <a:pathLst>
                <a:path w="288" h="192">
                  <a:moveTo>
                    <a:pt x="96" y="144"/>
                  </a:moveTo>
                  <a:lnTo>
                    <a:pt x="0" y="0"/>
                  </a:lnTo>
                  <a:lnTo>
                    <a:pt x="144" y="0"/>
                  </a:lnTo>
                  <a:lnTo>
                    <a:pt x="240" y="96"/>
                  </a:lnTo>
                  <a:lnTo>
                    <a:pt x="288" y="144"/>
                  </a:lnTo>
                  <a:lnTo>
                    <a:pt x="144" y="192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4079" name="任意多边形 44078"/>
            <p:cNvSpPr/>
            <p:nvPr/>
          </p:nvSpPr>
          <p:spPr>
            <a:xfrm>
              <a:off x="1875" y="2653"/>
              <a:ext cx="237" cy="129"/>
            </a:xfrm>
            <a:custGeom>
              <a:avLst/>
              <a:gdLst/>
              <a:ahLst/>
              <a:cxnLst/>
              <a:pathLst>
                <a:path w="237" h="129">
                  <a:moveTo>
                    <a:pt x="56" y="125"/>
                  </a:moveTo>
                  <a:cubicBezTo>
                    <a:pt x="109" y="121"/>
                    <a:pt x="164" y="129"/>
                    <a:pt x="214" y="113"/>
                  </a:cubicBezTo>
                  <a:cubicBezTo>
                    <a:pt x="237" y="106"/>
                    <a:pt x="169" y="57"/>
                    <a:pt x="169" y="57"/>
                  </a:cubicBezTo>
                  <a:cubicBezTo>
                    <a:pt x="154" y="26"/>
                    <a:pt x="154" y="0"/>
                    <a:pt x="113" y="0"/>
                  </a:cubicBezTo>
                  <a:cubicBezTo>
                    <a:pt x="75" y="0"/>
                    <a:pt x="0" y="12"/>
                    <a:pt x="0" y="12"/>
                  </a:cubicBez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4080" name="文本框 44079"/>
          <p:cNvSpPr txBox="1"/>
          <p:nvPr/>
        </p:nvSpPr>
        <p:spPr>
          <a:xfrm>
            <a:off x="2627313" y="5876925"/>
            <a:ext cx="619125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∠2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∠6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；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∠3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∠7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；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∠4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∠8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4085" name="文本框 44084"/>
          <p:cNvSpPr txBox="1"/>
          <p:nvPr/>
        </p:nvSpPr>
        <p:spPr>
          <a:xfrm>
            <a:off x="34925" y="5300663"/>
            <a:ext cx="31686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图中还有哪些角也是同位角？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86" name="矩形 44085"/>
          <p:cNvSpPr/>
          <p:nvPr/>
        </p:nvSpPr>
        <p:spPr>
          <a:xfrm>
            <a:off x="2555875" y="188913"/>
            <a:ext cx="4654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观察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∠5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的位置关系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4087" name="椭圆 44086"/>
          <p:cNvSpPr/>
          <p:nvPr/>
        </p:nvSpPr>
        <p:spPr>
          <a:xfrm>
            <a:off x="250825" y="0"/>
            <a:ext cx="1441450" cy="795338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50000">
                <a:srgbClr val="FFFF99"/>
              </a:gs>
              <a:gs pos="100000">
                <a:srgbClr val="FF6600"/>
              </a:gs>
            </a:gsLst>
            <a:lin ang="0" scaled="1"/>
            <a:tileRect/>
          </a:gra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PMingLiU" panose="02020500000000000000" pitchFamily="18" charset="-120"/>
              </a:rPr>
              <a:t>观察</a:t>
            </a:r>
            <a:endParaRPr lang="zh-CN" altLang="en-US" b="1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grpSp>
        <p:nvGrpSpPr>
          <p:cNvPr id="44121" name="组合 44120"/>
          <p:cNvGrpSpPr/>
          <p:nvPr/>
        </p:nvGrpSpPr>
        <p:grpSpPr>
          <a:xfrm>
            <a:off x="1979613" y="2492375"/>
            <a:ext cx="1990725" cy="720725"/>
            <a:chOff x="3152" y="1570"/>
            <a:chExt cx="1254" cy="454"/>
          </a:xfrm>
        </p:grpSpPr>
        <p:sp>
          <p:nvSpPr>
            <p:cNvPr id="44066" name="直接连接符 44065"/>
            <p:cNvSpPr/>
            <p:nvPr/>
          </p:nvSpPr>
          <p:spPr>
            <a:xfrm flipV="1">
              <a:off x="3398" y="1824"/>
              <a:ext cx="1008" cy="192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69" name="任意多边形 44068"/>
            <p:cNvSpPr/>
            <p:nvPr/>
          </p:nvSpPr>
          <p:spPr>
            <a:xfrm>
              <a:off x="3358" y="1872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4071" name="文本框 44070"/>
            <p:cNvSpPr txBox="1"/>
            <p:nvPr/>
          </p:nvSpPr>
          <p:spPr>
            <a:xfrm>
              <a:off x="3378" y="157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107" name="直接连接符 44106"/>
            <p:cNvSpPr/>
            <p:nvPr/>
          </p:nvSpPr>
          <p:spPr>
            <a:xfrm>
              <a:off x="3152" y="1570"/>
              <a:ext cx="254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4122" name="组合 44121"/>
          <p:cNvGrpSpPr/>
          <p:nvPr/>
        </p:nvGrpSpPr>
        <p:grpSpPr>
          <a:xfrm>
            <a:off x="2411413" y="3213100"/>
            <a:ext cx="2044700" cy="1223963"/>
            <a:chOff x="3406" y="2024"/>
            <a:chExt cx="1288" cy="771"/>
          </a:xfrm>
        </p:grpSpPr>
        <p:sp>
          <p:nvSpPr>
            <p:cNvPr id="44068" name="直接连接符 44067"/>
            <p:cNvSpPr/>
            <p:nvPr/>
          </p:nvSpPr>
          <p:spPr>
            <a:xfrm>
              <a:off x="3830" y="2784"/>
              <a:ext cx="86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070" name="任意多边形 44069"/>
            <p:cNvSpPr/>
            <p:nvPr/>
          </p:nvSpPr>
          <p:spPr>
            <a:xfrm>
              <a:off x="3790" y="2646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4072" name="文本框 44071"/>
            <p:cNvSpPr txBox="1"/>
            <p:nvPr/>
          </p:nvSpPr>
          <p:spPr>
            <a:xfrm>
              <a:off x="3878" y="240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4108" name="直接连接符 44107"/>
            <p:cNvSpPr/>
            <p:nvPr/>
          </p:nvSpPr>
          <p:spPr>
            <a:xfrm>
              <a:off x="3406" y="2024"/>
              <a:ext cx="426" cy="77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44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1.50786E-6 L 0.35433 -1.50786E-6 " pathEditMode="relative" ptsTypes="AA">
                                      <p:cBhvr>
                                        <p:cTn id="21" dur="2000" fill="hold"/>
                                        <p:tgtEl>
                                          <p:spTgt spid="4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76" grpId="0"/>
      <p:bldP spid="44076" grpId="1"/>
      <p:bldP spid="44080" grpId="0"/>
      <p:bldP spid="440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349" name="组合 12348"/>
          <p:cNvGrpSpPr/>
          <p:nvPr/>
        </p:nvGrpSpPr>
        <p:grpSpPr>
          <a:xfrm>
            <a:off x="971550" y="3213100"/>
            <a:ext cx="3505200" cy="1219200"/>
            <a:chOff x="3216" y="2112"/>
            <a:chExt cx="2208" cy="768"/>
          </a:xfrm>
        </p:grpSpPr>
        <p:sp>
          <p:nvSpPr>
            <p:cNvPr id="12350" name="直接连接符 12349"/>
            <p:cNvSpPr/>
            <p:nvPr/>
          </p:nvSpPr>
          <p:spPr>
            <a:xfrm>
              <a:off x="4128" y="2112"/>
              <a:ext cx="432" cy="768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1" name="直接连接符 12350"/>
            <p:cNvSpPr/>
            <p:nvPr/>
          </p:nvSpPr>
          <p:spPr>
            <a:xfrm flipV="1">
              <a:off x="3216" y="2112"/>
              <a:ext cx="912" cy="192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2" name="直接连接符 12351"/>
            <p:cNvSpPr/>
            <p:nvPr/>
          </p:nvSpPr>
          <p:spPr>
            <a:xfrm>
              <a:off x="4560" y="2880"/>
              <a:ext cx="864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53" name="任意多边形 12352"/>
            <p:cNvSpPr/>
            <p:nvPr/>
          </p:nvSpPr>
          <p:spPr>
            <a:xfrm>
              <a:off x="3936" y="2160"/>
              <a:ext cx="249" cy="103"/>
            </a:xfrm>
            <a:custGeom>
              <a:avLst/>
              <a:gdLst/>
              <a:ahLst/>
              <a:cxnLst/>
              <a:pathLst>
                <a:path w="249" h="103">
                  <a:moveTo>
                    <a:pt x="0" y="0"/>
                  </a:moveTo>
                  <a:cubicBezTo>
                    <a:pt x="70" y="103"/>
                    <a:pt x="133" y="90"/>
                    <a:pt x="249" y="90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4" name="任意多边形 12353"/>
            <p:cNvSpPr/>
            <p:nvPr/>
          </p:nvSpPr>
          <p:spPr>
            <a:xfrm>
              <a:off x="4472" y="2742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5" name="文本框 12354"/>
            <p:cNvSpPr txBox="1"/>
            <p:nvPr/>
          </p:nvSpPr>
          <p:spPr>
            <a:xfrm>
              <a:off x="3936" y="220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56" name="文本框 12355"/>
            <p:cNvSpPr txBox="1"/>
            <p:nvPr/>
          </p:nvSpPr>
          <p:spPr>
            <a:xfrm>
              <a:off x="4656" y="2544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321" name="直接连接符 12320"/>
          <p:cNvSpPr/>
          <p:nvPr/>
        </p:nvSpPr>
        <p:spPr>
          <a:xfrm flipV="1">
            <a:off x="1042988" y="4437063"/>
            <a:ext cx="338455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7" name="直接连接符 12296"/>
          <p:cNvSpPr/>
          <p:nvPr/>
        </p:nvSpPr>
        <p:spPr>
          <a:xfrm flipV="1">
            <a:off x="900113" y="2890838"/>
            <a:ext cx="30480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2360" name="组合 12359"/>
          <p:cNvGrpSpPr/>
          <p:nvPr/>
        </p:nvGrpSpPr>
        <p:grpSpPr>
          <a:xfrm>
            <a:off x="755650" y="2924175"/>
            <a:ext cx="3671888" cy="1484313"/>
            <a:chOff x="476" y="1842"/>
            <a:chExt cx="2313" cy="935"/>
          </a:xfrm>
        </p:grpSpPr>
        <p:sp>
          <p:nvSpPr>
            <p:cNvPr id="12339" name="直接连接符 12338"/>
            <p:cNvSpPr/>
            <p:nvPr/>
          </p:nvSpPr>
          <p:spPr>
            <a:xfrm flipV="1">
              <a:off x="476" y="1842"/>
              <a:ext cx="1950" cy="391"/>
            </a:xfrm>
            <a:prstGeom prst="line">
              <a:avLst/>
            </a:prstGeom>
            <a:ln w="571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40" name="直接连接符 12339"/>
            <p:cNvSpPr/>
            <p:nvPr/>
          </p:nvSpPr>
          <p:spPr>
            <a:xfrm>
              <a:off x="657" y="2777"/>
              <a:ext cx="2132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2290" name="组合 12289"/>
          <p:cNvGrpSpPr/>
          <p:nvPr/>
        </p:nvGrpSpPr>
        <p:grpSpPr>
          <a:xfrm>
            <a:off x="228600" y="76200"/>
            <a:ext cx="2057400" cy="838200"/>
            <a:chOff x="144" y="48"/>
            <a:chExt cx="1296" cy="528"/>
          </a:xfrm>
        </p:grpSpPr>
        <p:sp>
          <p:nvSpPr>
            <p:cNvPr id="12291" name="椭圆 12290"/>
            <p:cNvSpPr/>
            <p:nvPr/>
          </p:nvSpPr>
          <p:spPr>
            <a:xfrm>
              <a:off x="144" y="59"/>
              <a:ext cx="1296" cy="517"/>
            </a:xfrm>
            <a:prstGeom prst="ellipse">
              <a:avLst/>
            </a:prstGeom>
            <a:gradFill rotWithShape="0">
              <a:gsLst>
                <a:gs pos="0">
                  <a:srgbClr val="FF0066"/>
                </a:gs>
                <a:gs pos="50000">
                  <a:srgbClr val="FFFF99"/>
                </a:gs>
                <a:gs pos="100000">
                  <a:srgbClr val="FF0066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2" name="文本框 12291"/>
            <p:cNvSpPr txBox="1"/>
            <p:nvPr/>
          </p:nvSpPr>
          <p:spPr>
            <a:xfrm>
              <a:off x="395" y="48"/>
              <a:ext cx="99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观察</a:t>
              </a:r>
              <a:endParaRPr lang="zh-CN" altLang="en-US" sz="4400" b="1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12293" name="文本框 12292"/>
          <p:cNvSpPr txBox="1"/>
          <p:nvPr/>
        </p:nvSpPr>
        <p:spPr>
          <a:xfrm>
            <a:off x="3505200" y="54102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2286000" y="258763"/>
            <a:ext cx="6858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问题：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、观察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的位置关系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2411413" y="762000"/>
            <a:ext cx="7632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36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，</a:t>
            </a:r>
            <a:endParaRPr lang="zh-CN" altLang="en-US" sz="3600" b="1" u="sng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2376488" y="1524000"/>
            <a:ext cx="7380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在被截线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en-US" altLang="zh-CN" sz="36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</a:t>
            </a:r>
            <a:r>
              <a:rPr lang="zh-CN" altLang="en-US" sz="36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600" b="1" u="sng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457200" y="31543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00" name="文本框 12299"/>
          <p:cNvSpPr txBox="1"/>
          <p:nvPr/>
        </p:nvSpPr>
        <p:spPr>
          <a:xfrm>
            <a:off x="974725" y="4362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01" name="文本框 12300"/>
          <p:cNvSpPr txBox="1"/>
          <p:nvPr/>
        </p:nvSpPr>
        <p:spPr>
          <a:xfrm>
            <a:off x="3733800" y="23161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02" name="文本框 12301"/>
          <p:cNvSpPr txBox="1"/>
          <p:nvPr/>
        </p:nvSpPr>
        <p:spPr>
          <a:xfrm>
            <a:off x="4211638" y="436562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03" name="文本框 12302"/>
          <p:cNvSpPr txBox="1"/>
          <p:nvPr/>
        </p:nvSpPr>
        <p:spPr>
          <a:xfrm>
            <a:off x="1701800" y="2057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04" name="任意多边形 12303"/>
          <p:cNvSpPr/>
          <p:nvPr/>
        </p:nvSpPr>
        <p:spPr>
          <a:xfrm>
            <a:off x="2276475" y="2932113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5" name="任意多边形 12304"/>
          <p:cNvSpPr/>
          <p:nvPr/>
        </p:nvSpPr>
        <p:spPr>
          <a:xfrm>
            <a:off x="2097088" y="3276600"/>
            <a:ext cx="395287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6" name="任意多边形 12305"/>
          <p:cNvSpPr/>
          <p:nvPr/>
        </p:nvSpPr>
        <p:spPr>
          <a:xfrm>
            <a:off x="2563813" y="3168650"/>
            <a:ext cx="125412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7" name="任意多边形 12306"/>
          <p:cNvSpPr/>
          <p:nvPr/>
        </p:nvSpPr>
        <p:spPr>
          <a:xfrm>
            <a:off x="1982788" y="2971800"/>
            <a:ext cx="239712" cy="322263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8" name="任意多边形 12307"/>
          <p:cNvSpPr/>
          <p:nvPr/>
        </p:nvSpPr>
        <p:spPr>
          <a:xfrm>
            <a:off x="2667000" y="4097338"/>
            <a:ext cx="239713" cy="322262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9" name="任意多边形 12308"/>
          <p:cNvSpPr/>
          <p:nvPr/>
        </p:nvSpPr>
        <p:spPr>
          <a:xfrm>
            <a:off x="2743200" y="4419600"/>
            <a:ext cx="395288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10" name="任意多边形 12309"/>
          <p:cNvSpPr/>
          <p:nvPr/>
        </p:nvSpPr>
        <p:spPr>
          <a:xfrm>
            <a:off x="2984500" y="4191000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11" name="任意多边形 12310"/>
          <p:cNvSpPr/>
          <p:nvPr/>
        </p:nvSpPr>
        <p:spPr>
          <a:xfrm>
            <a:off x="3276600" y="4419600"/>
            <a:ext cx="125413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12" name="文本框 12311"/>
          <p:cNvSpPr txBox="1"/>
          <p:nvPr/>
        </p:nvSpPr>
        <p:spPr>
          <a:xfrm>
            <a:off x="2362200" y="2528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13" name="文本框 12312"/>
          <p:cNvSpPr txBox="1"/>
          <p:nvPr/>
        </p:nvSpPr>
        <p:spPr>
          <a:xfrm>
            <a:off x="1771650" y="2743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15" name="文本框 12314"/>
          <p:cNvSpPr txBox="1"/>
          <p:nvPr/>
        </p:nvSpPr>
        <p:spPr>
          <a:xfrm>
            <a:off x="2667000" y="3138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17" name="文本框 12316"/>
          <p:cNvSpPr txBox="1"/>
          <p:nvPr/>
        </p:nvSpPr>
        <p:spPr>
          <a:xfrm>
            <a:off x="2457450" y="3900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18" name="文本框 12317"/>
          <p:cNvSpPr txBox="1"/>
          <p:nvPr/>
        </p:nvSpPr>
        <p:spPr>
          <a:xfrm>
            <a:off x="2651125" y="4433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19" name="文本框 12318"/>
          <p:cNvSpPr txBox="1"/>
          <p:nvPr/>
        </p:nvSpPr>
        <p:spPr>
          <a:xfrm>
            <a:off x="3352800" y="43576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31" name="椭圆 12330"/>
          <p:cNvSpPr/>
          <p:nvPr/>
        </p:nvSpPr>
        <p:spPr>
          <a:xfrm>
            <a:off x="2286000" y="31543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12332" name="椭圆 12331"/>
          <p:cNvSpPr/>
          <p:nvPr/>
        </p:nvSpPr>
        <p:spPr>
          <a:xfrm>
            <a:off x="3048000" y="43735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12333" name="文本框 12332"/>
          <p:cNvSpPr txBox="1"/>
          <p:nvPr/>
        </p:nvSpPr>
        <p:spPr>
          <a:xfrm>
            <a:off x="466725" y="1052513"/>
            <a:ext cx="2449513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内错角：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37" name="文本框 12336"/>
          <p:cNvSpPr txBox="1"/>
          <p:nvPr/>
        </p:nvSpPr>
        <p:spPr>
          <a:xfrm>
            <a:off x="6154738" y="6018213"/>
            <a:ext cx="2449512" cy="5794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∠4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∠6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298" name="直接连接符 12297"/>
          <p:cNvSpPr/>
          <p:nvPr/>
        </p:nvSpPr>
        <p:spPr>
          <a:xfrm>
            <a:off x="1973263" y="2514600"/>
            <a:ext cx="1716087" cy="2971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20" name="直接连接符 12319"/>
          <p:cNvSpPr/>
          <p:nvPr/>
        </p:nvSpPr>
        <p:spPr>
          <a:xfrm>
            <a:off x="1979613" y="2492375"/>
            <a:ext cx="1728787" cy="30241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42" name="文本框 12341"/>
          <p:cNvSpPr txBox="1"/>
          <p:nvPr/>
        </p:nvSpPr>
        <p:spPr>
          <a:xfrm>
            <a:off x="395288" y="5945188"/>
            <a:ext cx="58324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图中还有哪些角也是内错角？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14" name="文本框 12313"/>
          <p:cNvSpPr txBox="1"/>
          <p:nvPr/>
        </p:nvSpPr>
        <p:spPr>
          <a:xfrm>
            <a:off x="1979613" y="32766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316" name="文本框 12315"/>
          <p:cNvSpPr txBox="1"/>
          <p:nvPr/>
        </p:nvSpPr>
        <p:spPr>
          <a:xfrm>
            <a:off x="3122613" y="38100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2361" name="组合 12360"/>
          <p:cNvGrpSpPr/>
          <p:nvPr/>
        </p:nvGrpSpPr>
        <p:grpSpPr>
          <a:xfrm>
            <a:off x="2122488" y="3213100"/>
            <a:ext cx="1219200" cy="1219200"/>
            <a:chOff x="1337" y="2024"/>
            <a:chExt cx="768" cy="768"/>
          </a:xfrm>
        </p:grpSpPr>
        <p:sp>
          <p:nvSpPr>
            <p:cNvPr id="12343" name="任意多边形 12342"/>
            <p:cNvSpPr/>
            <p:nvPr/>
          </p:nvSpPr>
          <p:spPr>
            <a:xfrm>
              <a:off x="1337" y="2024"/>
              <a:ext cx="240" cy="144"/>
            </a:xfrm>
            <a:custGeom>
              <a:avLst/>
              <a:gdLst/>
              <a:ahLst/>
              <a:cxnLst/>
              <a:pathLst>
                <a:path w="240" h="144">
                  <a:moveTo>
                    <a:pt x="144" y="0"/>
                  </a:moveTo>
                  <a:lnTo>
                    <a:pt x="240" y="144"/>
                  </a:lnTo>
                  <a:lnTo>
                    <a:pt x="96" y="144"/>
                  </a:lnTo>
                  <a:lnTo>
                    <a:pt x="48" y="96"/>
                  </a:lnTo>
                  <a:lnTo>
                    <a:pt x="0" y="48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4" name="任意多边形 12343"/>
            <p:cNvSpPr/>
            <p:nvPr/>
          </p:nvSpPr>
          <p:spPr>
            <a:xfrm>
              <a:off x="1865" y="2648"/>
              <a:ext cx="240" cy="144"/>
            </a:xfrm>
            <a:custGeom>
              <a:avLst/>
              <a:gdLst/>
              <a:ahLst/>
              <a:cxnLst/>
              <a:pathLst>
                <a:path w="240" h="144">
                  <a:moveTo>
                    <a:pt x="48" y="144"/>
                  </a:moveTo>
                  <a:lnTo>
                    <a:pt x="0" y="0"/>
                  </a:lnTo>
                  <a:lnTo>
                    <a:pt x="144" y="0"/>
                  </a:lnTo>
                  <a:lnTo>
                    <a:pt x="192" y="48"/>
                  </a:lnTo>
                  <a:lnTo>
                    <a:pt x="240" y="144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2363" name="矩形 12362"/>
          <p:cNvSpPr/>
          <p:nvPr/>
        </p:nvSpPr>
        <p:spPr>
          <a:xfrm>
            <a:off x="5364163" y="765175"/>
            <a:ext cx="37798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左右两边（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异侧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364" name="矩形 12363"/>
          <p:cNvSpPr/>
          <p:nvPr/>
        </p:nvSpPr>
        <p:spPr>
          <a:xfrm>
            <a:off x="6516688" y="1484313"/>
            <a:ext cx="2808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之间（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内部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23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6.61425E-6 L 0.35434 -0.01063 " pathEditMode="relative" ptsTypes="AA">
                                      <p:cBhvr>
                                        <p:cTn id="36" dur="2000" fill="hold"/>
                                        <p:tgtEl>
                                          <p:spTgt spid="123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7" grpId="0"/>
      <p:bldP spid="12342" grpId="0"/>
      <p:bldP spid="12363" grpId="0"/>
      <p:bldP spid="123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83" name="组合 13382"/>
          <p:cNvGrpSpPr/>
          <p:nvPr/>
        </p:nvGrpSpPr>
        <p:grpSpPr>
          <a:xfrm>
            <a:off x="2411413" y="2924175"/>
            <a:ext cx="2057400" cy="1524000"/>
            <a:chOff x="3696" y="1744"/>
            <a:chExt cx="1296" cy="960"/>
          </a:xfrm>
        </p:grpSpPr>
        <p:sp>
          <p:nvSpPr>
            <p:cNvPr id="13370" name="直接连接符 13369"/>
            <p:cNvSpPr/>
            <p:nvPr/>
          </p:nvSpPr>
          <p:spPr>
            <a:xfrm>
              <a:off x="3696" y="1936"/>
              <a:ext cx="432" cy="768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1" name="直接连接符 13370"/>
            <p:cNvSpPr/>
            <p:nvPr/>
          </p:nvSpPr>
          <p:spPr>
            <a:xfrm flipV="1">
              <a:off x="3696" y="1744"/>
              <a:ext cx="1008" cy="192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2" name="直接连接符 13371"/>
            <p:cNvSpPr/>
            <p:nvPr/>
          </p:nvSpPr>
          <p:spPr>
            <a:xfrm>
              <a:off x="4128" y="2704"/>
              <a:ext cx="864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73" name="任意多边形 13372"/>
            <p:cNvSpPr/>
            <p:nvPr/>
          </p:nvSpPr>
          <p:spPr>
            <a:xfrm>
              <a:off x="3792" y="1888"/>
              <a:ext cx="79" cy="215"/>
            </a:xfrm>
            <a:custGeom>
              <a:avLst/>
              <a:gdLst/>
              <a:ahLst/>
              <a:cxnLst/>
              <a:pathLst>
                <a:path w="79" h="215">
                  <a:moveTo>
                    <a:pt x="0" y="215"/>
                  </a:moveTo>
                  <a:cubicBezTo>
                    <a:pt x="46" y="200"/>
                    <a:pt x="64" y="182"/>
                    <a:pt x="79" y="136"/>
                  </a:cubicBezTo>
                  <a:cubicBezTo>
                    <a:pt x="70" y="61"/>
                    <a:pt x="78" y="48"/>
                    <a:pt x="34" y="0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74" name="任意多边形 13373"/>
            <p:cNvSpPr/>
            <p:nvPr/>
          </p:nvSpPr>
          <p:spPr>
            <a:xfrm>
              <a:off x="4040" y="2566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75" name="文本框 13374"/>
            <p:cNvSpPr txBox="1"/>
            <p:nvPr/>
          </p:nvSpPr>
          <p:spPr>
            <a:xfrm>
              <a:off x="3852" y="188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376" name="文本框 13375"/>
            <p:cNvSpPr txBox="1"/>
            <p:nvPr/>
          </p:nvSpPr>
          <p:spPr>
            <a:xfrm>
              <a:off x="4140" y="2311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314" name="组合 13313"/>
          <p:cNvGrpSpPr/>
          <p:nvPr/>
        </p:nvGrpSpPr>
        <p:grpSpPr>
          <a:xfrm>
            <a:off x="228600" y="76200"/>
            <a:ext cx="2057400" cy="838200"/>
            <a:chOff x="144" y="48"/>
            <a:chExt cx="1296" cy="528"/>
          </a:xfrm>
        </p:grpSpPr>
        <p:sp>
          <p:nvSpPr>
            <p:cNvPr id="13315" name="椭圆 13314"/>
            <p:cNvSpPr/>
            <p:nvPr/>
          </p:nvSpPr>
          <p:spPr>
            <a:xfrm>
              <a:off x="144" y="59"/>
              <a:ext cx="1296" cy="517"/>
            </a:xfrm>
            <a:prstGeom prst="ellipse">
              <a:avLst/>
            </a:prstGeom>
            <a:gradFill rotWithShape="0">
              <a:gsLst>
                <a:gs pos="0">
                  <a:srgbClr val="FF0066"/>
                </a:gs>
                <a:gs pos="50000">
                  <a:srgbClr val="FFFF99"/>
                </a:gs>
                <a:gs pos="100000">
                  <a:srgbClr val="FF0066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6" name="文本框 13315"/>
            <p:cNvSpPr txBox="1"/>
            <p:nvPr/>
          </p:nvSpPr>
          <p:spPr>
            <a:xfrm>
              <a:off x="395" y="48"/>
              <a:ext cx="99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观察</a:t>
              </a:r>
              <a:endParaRPr lang="zh-CN" altLang="en-US" sz="4400" b="1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13317" name="文本框 13316"/>
          <p:cNvSpPr txBox="1"/>
          <p:nvPr/>
        </p:nvSpPr>
        <p:spPr>
          <a:xfrm>
            <a:off x="3505200" y="54102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2286000" y="258763"/>
            <a:ext cx="6858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问题：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、观察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∠4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的位置关系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2411413" y="762000"/>
            <a:ext cx="6156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的右边（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同旁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2376488" y="1524000"/>
            <a:ext cx="7380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在被截线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之间（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内部</a:t>
            </a: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1" name="直接连接符 13320"/>
          <p:cNvSpPr/>
          <p:nvPr/>
        </p:nvSpPr>
        <p:spPr>
          <a:xfrm flipV="1">
            <a:off x="914400" y="2895600"/>
            <a:ext cx="30480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2" name="直接连接符 13321"/>
          <p:cNvSpPr/>
          <p:nvPr/>
        </p:nvSpPr>
        <p:spPr>
          <a:xfrm>
            <a:off x="1973263" y="2514600"/>
            <a:ext cx="1716087" cy="2971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3" name="文本框 13322"/>
          <p:cNvSpPr txBox="1"/>
          <p:nvPr/>
        </p:nvSpPr>
        <p:spPr>
          <a:xfrm>
            <a:off x="457200" y="31543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974725" y="4362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5" name="文本框 13324"/>
          <p:cNvSpPr txBox="1"/>
          <p:nvPr/>
        </p:nvSpPr>
        <p:spPr>
          <a:xfrm>
            <a:off x="3733800" y="23161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6" name="文本框 13325"/>
          <p:cNvSpPr txBox="1"/>
          <p:nvPr/>
        </p:nvSpPr>
        <p:spPr>
          <a:xfrm>
            <a:off x="4246563" y="43434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7" name="文本框 13326"/>
          <p:cNvSpPr txBox="1"/>
          <p:nvPr/>
        </p:nvSpPr>
        <p:spPr>
          <a:xfrm>
            <a:off x="1701800" y="2057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8" name="任意多边形 13327"/>
          <p:cNvSpPr/>
          <p:nvPr/>
        </p:nvSpPr>
        <p:spPr>
          <a:xfrm>
            <a:off x="2276475" y="2932113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9" name="任意多边形 13328"/>
          <p:cNvSpPr/>
          <p:nvPr/>
        </p:nvSpPr>
        <p:spPr>
          <a:xfrm>
            <a:off x="2097088" y="3276600"/>
            <a:ext cx="395287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30" name="任意多边形 13329"/>
          <p:cNvSpPr/>
          <p:nvPr/>
        </p:nvSpPr>
        <p:spPr>
          <a:xfrm>
            <a:off x="2563813" y="3168650"/>
            <a:ext cx="125412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31" name="任意多边形 13330"/>
          <p:cNvSpPr/>
          <p:nvPr/>
        </p:nvSpPr>
        <p:spPr>
          <a:xfrm>
            <a:off x="1982788" y="2971800"/>
            <a:ext cx="239712" cy="322263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32" name="任意多边形 13331"/>
          <p:cNvSpPr/>
          <p:nvPr/>
        </p:nvSpPr>
        <p:spPr>
          <a:xfrm>
            <a:off x="2667000" y="4097338"/>
            <a:ext cx="239713" cy="322262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33" name="任意多边形 13332"/>
          <p:cNvSpPr/>
          <p:nvPr/>
        </p:nvSpPr>
        <p:spPr>
          <a:xfrm>
            <a:off x="2743200" y="4419600"/>
            <a:ext cx="395288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34" name="任意多边形 13333"/>
          <p:cNvSpPr/>
          <p:nvPr/>
        </p:nvSpPr>
        <p:spPr>
          <a:xfrm>
            <a:off x="2984500" y="4191000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35" name="任意多边形 13334"/>
          <p:cNvSpPr/>
          <p:nvPr/>
        </p:nvSpPr>
        <p:spPr>
          <a:xfrm>
            <a:off x="3276600" y="4419600"/>
            <a:ext cx="125413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36" name="文本框 13335"/>
          <p:cNvSpPr txBox="1"/>
          <p:nvPr/>
        </p:nvSpPr>
        <p:spPr>
          <a:xfrm>
            <a:off x="2362200" y="2528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7" name="文本框 13336"/>
          <p:cNvSpPr txBox="1"/>
          <p:nvPr/>
        </p:nvSpPr>
        <p:spPr>
          <a:xfrm>
            <a:off x="1771650" y="2743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8" name="文本框 13337"/>
          <p:cNvSpPr txBox="1"/>
          <p:nvPr/>
        </p:nvSpPr>
        <p:spPr>
          <a:xfrm>
            <a:off x="1981200" y="32766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39" name="文本框 13338"/>
          <p:cNvSpPr txBox="1"/>
          <p:nvPr/>
        </p:nvSpPr>
        <p:spPr>
          <a:xfrm>
            <a:off x="2667000" y="3138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0" name="文本框 13339"/>
          <p:cNvSpPr txBox="1"/>
          <p:nvPr/>
        </p:nvSpPr>
        <p:spPr>
          <a:xfrm>
            <a:off x="3124200" y="38100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1" name="文本框 13340"/>
          <p:cNvSpPr txBox="1"/>
          <p:nvPr/>
        </p:nvSpPr>
        <p:spPr>
          <a:xfrm>
            <a:off x="2457450" y="3900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2" name="文本框 13341"/>
          <p:cNvSpPr txBox="1"/>
          <p:nvPr/>
        </p:nvSpPr>
        <p:spPr>
          <a:xfrm>
            <a:off x="2651125" y="4433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3" name="文本框 13342"/>
          <p:cNvSpPr txBox="1"/>
          <p:nvPr/>
        </p:nvSpPr>
        <p:spPr>
          <a:xfrm>
            <a:off x="3352800" y="43576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44" name="直接连接符 13343"/>
          <p:cNvSpPr/>
          <p:nvPr/>
        </p:nvSpPr>
        <p:spPr>
          <a:xfrm>
            <a:off x="1979613" y="2492375"/>
            <a:ext cx="1728787" cy="30241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5" name="直接连接符 13344"/>
          <p:cNvSpPr/>
          <p:nvPr/>
        </p:nvSpPr>
        <p:spPr>
          <a:xfrm flipV="1">
            <a:off x="1042988" y="4437063"/>
            <a:ext cx="3352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5" name="椭圆 13354"/>
          <p:cNvSpPr/>
          <p:nvPr/>
        </p:nvSpPr>
        <p:spPr>
          <a:xfrm>
            <a:off x="2286000" y="31543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13356" name="椭圆 13355"/>
          <p:cNvSpPr/>
          <p:nvPr/>
        </p:nvSpPr>
        <p:spPr>
          <a:xfrm>
            <a:off x="3048000" y="43735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13357" name="文本框 13356"/>
          <p:cNvSpPr txBox="1"/>
          <p:nvPr/>
        </p:nvSpPr>
        <p:spPr>
          <a:xfrm>
            <a:off x="755650" y="1052513"/>
            <a:ext cx="3384550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同旁内角：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61" name="文本框 13360"/>
          <p:cNvSpPr txBox="1"/>
          <p:nvPr/>
        </p:nvSpPr>
        <p:spPr>
          <a:xfrm>
            <a:off x="6299200" y="6021388"/>
            <a:ext cx="2305050" cy="5794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∠3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∠6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3379" name="组合 13378"/>
          <p:cNvGrpSpPr/>
          <p:nvPr/>
        </p:nvGrpSpPr>
        <p:grpSpPr>
          <a:xfrm>
            <a:off x="900113" y="2881313"/>
            <a:ext cx="3527425" cy="1555750"/>
            <a:chOff x="567" y="1815"/>
            <a:chExt cx="2222" cy="980"/>
          </a:xfrm>
        </p:grpSpPr>
        <p:sp>
          <p:nvSpPr>
            <p:cNvPr id="13363" name="直接连接符 13362"/>
            <p:cNvSpPr/>
            <p:nvPr/>
          </p:nvSpPr>
          <p:spPr>
            <a:xfrm flipV="1">
              <a:off x="567" y="1815"/>
              <a:ext cx="1950" cy="39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64" name="直接连接符 13363"/>
            <p:cNvSpPr/>
            <p:nvPr/>
          </p:nvSpPr>
          <p:spPr>
            <a:xfrm>
              <a:off x="703" y="2795"/>
              <a:ext cx="2086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3366" name="文本框 13365"/>
          <p:cNvSpPr txBox="1"/>
          <p:nvPr/>
        </p:nvSpPr>
        <p:spPr>
          <a:xfrm>
            <a:off x="250825" y="6018213"/>
            <a:ext cx="62658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图中还有哪些角也是同旁内角？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3368" name="组合 13367"/>
          <p:cNvGrpSpPr/>
          <p:nvPr/>
        </p:nvGrpSpPr>
        <p:grpSpPr>
          <a:xfrm>
            <a:off x="2339975" y="3141663"/>
            <a:ext cx="1012825" cy="1274762"/>
            <a:chOff x="1474" y="1979"/>
            <a:chExt cx="638" cy="803"/>
          </a:xfrm>
        </p:grpSpPr>
        <p:sp>
          <p:nvSpPr>
            <p:cNvPr id="13360" name="任意多边形 13359"/>
            <p:cNvSpPr/>
            <p:nvPr/>
          </p:nvSpPr>
          <p:spPr>
            <a:xfrm>
              <a:off x="1875" y="2653"/>
              <a:ext cx="237" cy="129"/>
            </a:xfrm>
            <a:custGeom>
              <a:avLst/>
              <a:gdLst/>
              <a:ahLst/>
              <a:cxnLst/>
              <a:pathLst>
                <a:path w="237" h="129">
                  <a:moveTo>
                    <a:pt x="56" y="125"/>
                  </a:moveTo>
                  <a:cubicBezTo>
                    <a:pt x="109" y="121"/>
                    <a:pt x="164" y="129"/>
                    <a:pt x="214" y="113"/>
                  </a:cubicBezTo>
                  <a:cubicBezTo>
                    <a:pt x="237" y="106"/>
                    <a:pt x="169" y="57"/>
                    <a:pt x="169" y="57"/>
                  </a:cubicBezTo>
                  <a:cubicBezTo>
                    <a:pt x="154" y="26"/>
                    <a:pt x="154" y="0"/>
                    <a:pt x="113" y="0"/>
                  </a:cubicBezTo>
                  <a:cubicBezTo>
                    <a:pt x="75" y="0"/>
                    <a:pt x="0" y="12"/>
                    <a:pt x="0" y="12"/>
                  </a:cubicBez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67" name="任意多边形 13366"/>
            <p:cNvSpPr/>
            <p:nvPr/>
          </p:nvSpPr>
          <p:spPr>
            <a:xfrm>
              <a:off x="1474" y="1979"/>
              <a:ext cx="192" cy="240"/>
            </a:xfrm>
            <a:custGeom>
              <a:avLst/>
              <a:gdLst/>
              <a:ahLst/>
              <a:cxnLst/>
              <a:pathLst>
                <a:path w="192" h="240">
                  <a:moveTo>
                    <a:pt x="0" y="48"/>
                  </a:moveTo>
                  <a:lnTo>
                    <a:pt x="144" y="240"/>
                  </a:lnTo>
                  <a:lnTo>
                    <a:pt x="192" y="192"/>
                  </a:lnTo>
                  <a:lnTo>
                    <a:pt x="192" y="96"/>
                  </a:lnTo>
                  <a:lnTo>
                    <a:pt x="144" y="0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3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33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92044E-7 L 0.39375 -0.0104 " pathEditMode="relative" ptsTypes="AA">
                                      <p:cBhvr>
                                        <p:cTn id="40" dur="2000" fill="hold"/>
                                        <p:tgtEl>
                                          <p:spTgt spid="133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/>
      <p:bldP spid="13357" grpId="0"/>
      <p:bldP spid="13357" grpId="1"/>
      <p:bldP spid="13361" grpId="0"/>
      <p:bldP spid="133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5234" name="组合 95233"/>
          <p:cNvGrpSpPr/>
          <p:nvPr/>
        </p:nvGrpSpPr>
        <p:grpSpPr>
          <a:xfrm>
            <a:off x="1979613" y="2492375"/>
            <a:ext cx="2447925" cy="1944688"/>
            <a:chOff x="3198" y="1570"/>
            <a:chExt cx="1542" cy="1225"/>
          </a:xfrm>
        </p:grpSpPr>
        <p:sp>
          <p:nvSpPr>
            <p:cNvPr id="95235" name="直接连接符 95234"/>
            <p:cNvSpPr/>
            <p:nvPr/>
          </p:nvSpPr>
          <p:spPr>
            <a:xfrm flipV="1">
              <a:off x="3444" y="1824"/>
              <a:ext cx="1008" cy="192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36" name="直接连接符 95235"/>
            <p:cNvSpPr/>
            <p:nvPr/>
          </p:nvSpPr>
          <p:spPr>
            <a:xfrm>
              <a:off x="3876" y="2784"/>
              <a:ext cx="86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37" name="任意多边形 95236"/>
            <p:cNvSpPr/>
            <p:nvPr/>
          </p:nvSpPr>
          <p:spPr>
            <a:xfrm>
              <a:off x="3404" y="1872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38" name="任意多边形 95237"/>
            <p:cNvSpPr/>
            <p:nvPr/>
          </p:nvSpPr>
          <p:spPr>
            <a:xfrm>
              <a:off x="3836" y="2646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39" name="文本框 95238"/>
            <p:cNvSpPr txBox="1"/>
            <p:nvPr/>
          </p:nvSpPr>
          <p:spPr>
            <a:xfrm>
              <a:off x="3424" y="157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40" name="文本框 95239"/>
            <p:cNvSpPr txBox="1"/>
            <p:nvPr/>
          </p:nvSpPr>
          <p:spPr>
            <a:xfrm>
              <a:off x="3924" y="240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41" name="直接连接符 95240"/>
            <p:cNvSpPr/>
            <p:nvPr/>
          </p:nvSpPr>
          <p:spPr>
            <a:xfrm>
              <a:off x="3198" y="1570"/>
              <a:ext cx="254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42" name="直接连接符 95241"/>
            <p:cNvSpPr/>
            <p:nvPr/>
          </p:nvSpPr>
          <p:spPr>
            <a:xfrm>
              <a:off x="3452" y="2024"/>
              <a:ext cx="426" cy="77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5243" name="文本框 95242"/>
          <p:cNvSpPr txBox="1"/>
          <p:nvPr/>
        </p:nvSpPr>
        <p:spPr>
          <a:xfrm>
            <a:off x="3505200" y="54102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44" name="文本框 95243"/>
          <p:cNvSpPr txBox="1"/>
          <p:nvPr/>
        </p:nvSpPr>
        <p:spPr>
          <a:xfrm>
            <a:off x="2411413" y="762000"/>
            <a:ext cx="7561262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同侧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在被截线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同侧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5245" name="直接连接符 95244"/>
          <p:cNvSpPr/>
          <p:nvPr/>
        </p:nvSpPr>
        <p:spPr>
          <a:xfrm flipV="1">
            <a:off x="914400" y="2895600"/>
            <a:ext cx="30480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46" name="直接连接符 95245"/>
          <p:cNvSpPr/>
          <p:nvPr/>
        </p:nvSpPr>
        <p:spPr>
          <a:xfrm>
            <a:off x="1973263" y="2514600"/>
            <a:ext cx="1716087" cy="2971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47" name="文本框 95246"/>
          <p:cNvSpPr txBox="1"/>
          <p:nvPr/>
        </p:nvSpPr>
        <p:spPr>
          <a:xfrm>
            <a:off x="457200" y="31543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48" name="文本框 95247"/>
          <p:cNvSpPr txBox="1"/>
          <p:nvPr/>
        </p:nvSpPr>
        <p:spPr>
          <a:xfrm>
            <a:off x="974725" y="4362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49" name="文本框 95248"/>
          <p:cNvSpPr txBox="1"/>
          <p:nvPr/>
        </p:nvSpPr>
        <p:spPr>
          <a:xfrm>
            <a:off x="3733800" y="23161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50" name="文本框 95249"/>
          <p:cNvSpPr txBox="1"/>
          <p:nvPr/>
        </p:nvSpPr>
        <p:spPr>
          <a:xfrm>
            <a:off x="4246563" y="43434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51" name="文本框 95250"/>
          <p:cNvSpPr txBox="1"/>
          <p:nvPr/>
        </p:nvSpPr>
        <p:spPr>
          <a:xfrm>
            <a:off x="1701800" y="2057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52" name="任意多边形 95251"/>
          <p:cNvSpPr/>
          <p:nvPr/>
        </p:nvSpPr>
        <p:spPr>
          <a:xfrm>
            <a:off x="2276475" y="2932113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53" name="任意多边形 95252"/>
          <p:cNvSpPr/>
          <p:nvPr/>
        </p:nvSpPr>
        <p:spPr>
          <a:xfrm>
            <a:off x="2097088" y="3276600"/>
            <a:ext cx="395287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54" name="任意多边形 95253"/>
          <p:cNvSpPr/>
          <p:nvPr/>
        </p:nvSpPr>
        <p:spPr>
          <a:xfrm>
            <a:off x="2563813" y="3168650"/>
            <a:ext cx="125412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55" name="任意多边形 95254"/>
          <p:cNvSpPr/>
          <p:nvPr/>
        </p:nvSpPr>
        <p:spPr>
          <a:xfrm>
            <a:off x="1982788" y="2971800"/>
            <a:ext cx="239712" cy="322263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56" name="任意多边形 95255"/>
          <p:cNvSpPr/>
          <p:nvPr/>
        </p:nvSpPr>
        <p:spPr>
          <a:xfrm>
            <a:off x="2667000" y="4097338"/>
            <a:ext cx="239713" cy="322262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57" name="任意多边形 95256"/>
          <p:cNvSpPr/>
          <p:nvPr/>
        </p:nvSpPr>
        <p:spPr>
          <a:xfrm>
            <a:off x="2743200" y="4419600"/>
            <a:ext cx="395288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58" name="任意多边形 95257"/>
          <p:cNvSpPr/>
          <p:nvPr/>
        </p:nvSpPr>
        <p:spPr>
          <a:xfrm>
            <a:off x="2984500" y="4191000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59" name="任意多边形 95258"/>
          <p:cNvSpPr/>
          <p:nvPr/>
        </p:nvSpPr>
        <p:spPr>
          <a:xfrm>
            <a:off x="3276600" y="4419600"/>
            <a:ext cx="125413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5260" name="文本框 95259"/>
          <p:cNvSpPr txBox="1"/>
          <p:nvPr/>
        </p:nvSpPr>
        <p:spPr>
          <a:xfrm>
            <a:off x="2362200" y="2528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1" name="文本框 95260"/>
          <p:cNvSpPr txBox="1"/>
          <p:nvPr/>
        </p:nvSpPr>
        <p:spPr>
          <a:xfrm>
            <a:off x="1771650" y="2743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2" name="文本框 95261"/>
          <p:cNvSpPr txBox="1"/>
          <p:nvPr/>
        </p:nvSpPr>
        <p:spPr>
          <a:xfrm>
            <a:off x="1981200" y="32766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3" name="文本框 95262"/>
          <p:cNvSpPr txBox="1"/>
          <p:nvPr/>
        </p:nvSpPr>
        <p:spPr>
          <a:xfrm>
            <a:off x="2667000" y="3138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4" name="文本框 95263"/>
          <p:cNvSpPr txBox="1"/>
          <p:nvPr/>
        </p:nvSpPr>
        <p:spPr>
          <a:xfrm>
            <a:off x="3124200" y="38100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5" name="文本框 95264"/>
          <p:cNvSpPr txBox="1"/>
          <p:nvPr/>
        </p:nvSpPr>
        <p:spPr>
          <a:xfrm>
            <a:off x="2457450" y="3900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6" name="文本框 95265"/>
          <p:cNvSpPr txBox="1"/>
          <p:nvPr/>
        </p:nvSpPr>
        <p:spPr>
          <a:xfrm>
            <a:off x="2651125" y="4433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7" name="文本框 95266"/>
          <p:cNvSpPr txBox="1"/>
          <p:nvPr/>
        </p:nvSpPr>
        <p:spPr>
          <a:xfrm>
            <a:off x="3352800" y="43576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68" name="直接连接符 95267"/>
          <p:cNvSpPr/>
          <p:nvPr/>
        </p:nvSpPr>
        <p:spPr>
          <a:xfrm flipV="1">
            <a:off x="1042988" y="4437063"/>
            <a:ext cx="3352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5269" name="椭圆 95268"/>
          <p:cNvSpPr/>
          <p:nvPr/>
        </p:nvSpPr>
        <p:spPr>
          <a:xfrm>
            <a:off x="2286000" y="31543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5270" name="椭圆 95269"/>
          <p:cNvSpPr/>
          <p:nvPr/>
        </p:nvSpPr>
        <p:spPr>
          <a:xfrm>
            <a:off x="3048000" y="43735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5271" name="文本框 95270"/>
          <p:cNvSpPr txBox="1"/>
          <p:nvPr/>
        </p:nvSpPr>
        <p:spPr>
          <a:xfrm>
            <a:off x="466725" y="1052513"/>
            <a:ext cx="2449513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同位角：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5272" name="组合 95271"/>
          <p:cNvGrpSpPr/>
          <p:nvPr/>
        </p:nvGrpSpPr>
        <p:grpSpPr>
          <a:xfrm>
            <a:off x="2209800" y="2925763"/>
            <a:ext cx="1143000" cy="1490662"/>
            <a:chOff x="1392" y="1843"/>
            <a:chExt cx="720" cy="939"/>
          </a:xfrm>
        </p:grpSpPr>
        <p:sp>
          <p:nvSpPr>
            <p:cNvPr id="95273" name="任意多边形 95272"/>
            <p:cNvSpPr/>
            <p:nvPr/>
          </p:nvSpPr>
          <p:spPr>
            <a:xfrm>
              <a:off x="1392" y="1843"/>
              <a:ext cx="288" cy="192"/>
            </a:xfrm>
            <a:custGeom>
              <a:avLst/>
              <a:gdLst/>
              <a:ahLst/>
              <a:cxnLst/>
              <a:pathLst>
                <a:path w="288" h="192">
                  <a:moveTo>
                    <a:pt x="96" y="144"/>
                  </a:moveTo>
                  <a:lnTo>
                    <a:pt x="0" y="0"/>
                  </a:lnTo>
                  <a:lnTo>
                    <a:pt x="144" y="0"/>
                  </a:lnTo>
                  <a:lnTo>
                    <a:pt x="240" y="96"/>
                  </a:lnTo>
                  <a:lnTo>
                    <a:pt x="288" y="144"/>
                  </a:lnTo>
                  <a:lnTo>
                    <a:pt x="144" y="192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74" name="任意多边形 95273"/>
            <p:cNvSpPr/>
            <p:nvPr/>
          </p:nvSpPr>
          <p:spPr>
            <a:xfrm>
              <a:off x="1875" y="2653"/>
              <a:ext cx="237" cy="129"/>
            </a:xfrm>
            <a:custGeom>
              <a:avLst/>
              <a:gdLst/>
              <a:ahLst/>
              <a:cxnLst/>
              <a:pathLst>
                <a:path w="237" h="129">
                  <a:moveTo>
                    <a:pt x="56" y="125"/>
                  </a:moveTo>
                  <a:cubicBezTo>
                    <a:pt x="109" y="121"/>
                    <a:pt x="164" y="129"/>
                    <a:pt x="214" y="113"/>
                  </a:cubicBezTo>
                  <a:cubicBezTo>
                    <a:pt x="237" y="106"/>
                    <a:pt x="169" y="57"/>
                    <a:pt x="169" y="57"/>
                  </a:cubicBezTo>
                  <a:cubicBezTo>
                    <a:pt x="154" y="26"/>
                    <a:pt x="154" y="0"/>
                    <a:pt x="113" y="0"/>
                  </a:cubicBezTo>
                  <a:cubicBezTo>
                    <a:pt x="75" y="0"/>
                    <a:pt x="0" y="12"/>
                    <a:pt x="0" y="12"/>
                  </a:cubicBez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95275" name="文本框 95274"/>
          <p:cNvSpPr txBox="1"/>
          <p:nvPr/>
        </p:nvSpPr>
        <p:spPr>
          <a:xfrm>
            <a:off x="2627313" y="5876925"/>
            <a:ext cx="619125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∠2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∠6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；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∠3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∠7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；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∠4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∠8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5276" name="文本框 95275"/>
          <p:cNvSpPr txBox="1"/>
          <p:nvPr/>
        </p:nvSpPr>
        <p:spPr>
          <a:xfrm>
            <a:off x="4357688" y="4937125"/>
            <a:ext cx="55435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同位角的特征图形：“ </a:t>
            </a:r>
            <a:r>
              <a:rPr lang="en-US" altLang="zh-CN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 ”</a:t>
            </a:r>
            <a:endParaRPr lang="en-US" altLang="zh-CN" b="1">
              <a:solidFill>
                <a:srgbClr val="008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5277" name="文本框 95276"/>
          <p:cNvSpPr txBox="1"/>
          <p:nvPr/>
        </p:nvSpPr>
        <p:spPr>
          <a:xfrm>
            <a:off x="34925" y="5300663"/>
            <a:ext cx="31686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图中还有哪些角也是同位角？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5278" name="矩形 95277"/>
          <p:cNvSpPr/>
          <p:nvPr/>
        </p:nvSpPr>
        <p:spPr>
          <a:xfrm>
            <a:off x="2555875" y="188913"/>
            <a:ext cx="4654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观察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∠5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的位置关系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5279" name="椭圆 95278"/>
          <p:cNvSpPr/>
          <p:nvPr/>
        </p:nvSpPr>
        <p:spPr>
          <a:xfrm>
            <a:off x="250825" y="0"/>
            <a:ext cx="1441450" cy="795338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50000">
                <a:srgbClr val="FFFF99"/>
              </a:gs>
              <a:gs pos="100000">
                <a:srgbClr val="FF6600"/>
              </a:gs>
            </a:gsLst>
            <a:lin ang="0" scaled="1"/>
            <a:tileRect/>
          </a:gra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PMingLiU" panose="02020500000000000000" pitchFamily="18" charset="-120"/>
              </a:rPr>
              <a:t>观察</a:t>
            </a:r>
            <a:endParaRPr lang="zh-CN" altLang="en-US" b="1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grpSp>
        <p:nvGrpSpPr>
          <p:cNvPr id="95280" name="组合 95279"/>
          <p:cNvGrpSpPr/>
          <p:nvPr/>
        </p:nvGrpSpPr>
        <p:grpSpPr>
          <a:xfrm>
            <a:off x="1979613" y="2492375"/>
            <a:ext cx="1990725" cy="720725"/>
            <a:chOff x="3152" y="1570"/>
            <a:chExt cx="1254" cy="454"/>
          </a:xfrm>
        </p:grpSpPr>
        <p:sp>
          <p:nvSpPr>
            <p:cNvPr id="95281" name="直接连接符 95280"/>
            <p:cNvSpPr/>
            <p:nvPr/>
          </p:nvSpPr>
          <p:spPr>
            <a:xfrm flipV="1">
              <a:off x="3398" y="1824"/>
              <a:ext cx="1008" cy="192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82" name="任意多边形 95281"/>
            <p:cNvSpPr/>
            <p:nvPr/>
          </p:nvSpPr>
          <p:spPr>
            <a:xfrm>
              <a:off x="3358" y="1872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83" name="文本框 95282"/>
            <p:cNvSpPr txBox="1"/>
            <p:nvPr/>
          </p:nvSpPr>
          <p:spPr>
            <a:xfrm>
              <a:off x="3378" y="157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84" name="直接连接符 95283"/>
            <p:cNvSpPr/>
            <p:nvPr/>
          </p:nvSpPr>
          <p:spPr>
            <a:xfrm>
              <a:off x="3152" y="1570"/>
              <a:ext cx="254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95285" name="组合 95284"/>
          <p:cNvGrpSpPr/>
          <p:nvPr/>
        </p:nvGrpSpPr>
        <p:grpSpPr>
          <a:xfrm>
            <a:off x="2411413" y="3213100"/>
            <a:ext cx="2044700" cy="1223963"/>
            <a:chOff x="3406" y="2024"/>
            <a:chExt cx="1288" cy="771"/>
          </a:xfrm>
        </p:grpSpPr>
        <p:sp>
          <p:nvSpPr>
            <p:cNvPr id="95286" name="直接连接符 95285"/>
            <p:cNvSpPr/>
            <p:nvPr/>
          </p:nvSpPr>
          <p:spPr>
            <a:xfrm>
              <a:off x="3830" y="2784"/>
              <a:ext cx="86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87" name="任意多边形 95286"/>
            <p:cNvSpPr/>
            <p:nvPr/>
          </p:nvSpPr>
          <p:spPr>
            <a:xfrm>
              <a:off x="3790" y="2646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88" name="文本框 95287"/>
            <p:cNvSpPr txBox="1"/>
            <p:nvPr/>
          </p:nvSpPr>
          <p:spPr>
            <a:xfrm>
              <a:off x="3878" y="2400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89" name="直接连接符 95288"/>
            <p:cNvSpPr/>
            <p:nvPr/>
          </p:nvSpPr>
          <p:spPr>
            <a:xfrm>
              <a:off x="3406" y="2024"/>
              <a:ext cx="426" cy="77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5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952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1.50786E-6 L 0.35433 -1.50786E-6 " pathEditMode="relative" ptsTypes="AA">
                                      <p:cBhvr>
                                        <p:cTn id="21" dur="2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5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5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5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5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71" grpId="0"/>
      <p:bldP spid="95271" grpId="1"/>
      <p:bldP spid="95275" grpId="0"/>
      <p:bldP spid="95276" grpId="0"/>
      <p:bldP spid="952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6258" name="组合 96257"/>
          <p:cNvGrpSpPr/>
          <p:nvPr/>
        </p:nvGrpSpPr>
        <p:grpSpPr>
          <a:xfrm>
            <a:off x="971550" y="3213100"/>
            <a:ext cx="3505200" cy="1219200"/>
            <a:chOff x="3216" y="2112"/>
            <a:chExt cx="2208" cy="768"/>
          </a:xfrm>
        </p:grpSpPr>
        <p:sp>
          <p:nvSpPr>
            <p:cNvPr id="96259" name="直接连接符 96258"/>
            <p:cNvSpPr/>
            <p:nvPr/>
          </p:nvSpPr>
          <p:spPr>
            <a:xfrm>
              <a:off x="4128" y="2112"/>
              <a:ext cx="432" cy="768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6260" name="直接连接符 96259"/>
            <p:cNvSpPr/>
            <p:nvPr/>
          </p:nvSpPr>
          <p:spPr>
            <a:xfrm flipV="1">
              <a:off x="3216" y="2112"/>
              <a:ext cx="912" cy="192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6261" name="直接连接符 96260"/>
            <p:cNvSpPr/>
            <p:nvPr/>
          </p:nvSpPr>
          <p:spPr>
            <a:xfrm>
              <a:off x="4560" y="2880"/>
              <a:ext cx="864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6262" name="任意多边形 96261"/>
            <p:cNvSpPr/>
            <p:nvPr/>
          </p:nvSpPr>
          <p:spPr>
            <a:xfrm>
              <a:off x="3936" y="2160"/>
              <a:ext cx="249" cy="103"/>
            </a:xfrm>
            <a:custGeom>
              <a:avLst/>
              <a:gdLst/>
              <a:ahLst/>
              <a:cxnLst/>
              <a:pathLst>
                <a:path w="249" h="103">
                  <a:moveTo>
                    <a:pt x="0" y="0"/>
                  </a:moveTo>
                  <a:cubicBezTo>
                    <a:pt x="70" y="103"/>
                    <a:pt x="133" y="90"/>
                    <a:pt x="249" y="90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6263" name="任意多边形 96262"/>
            <p:cNvSpPr/>
            <p:nvPr/>
          </p:nvSpPr>
          <p:spPr>
            <a:xfrm>
              <a:off x="4472" y="2742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6264" name="文本框 96263"/>
            <p:cNvSpPr txBox="1"/>
            <p:nvPr/>
          </p:nvSpPr>
          <p:spPr>
            <a:xfrm>
              <a:off x="3936" y="220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6265" name="文本框 96264"/>
            <p:cNvSpPr txBox="1"/>
            <p:nvPr/>
          </p:nvSpPr>
          <p:spPr>
            <a:xfrm>
              <a:off x="4656" y="2544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96266" name="直接连接符 96265"/>
          <p:cNvSpPr/>
          <p:nvPr/>
        </p:nvSpPr>
        <p:spPr>
          <a:xfrm flipV="1">
            <a:off x="1042988" y="4437063"/>
            <a:ext cx="338455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6267" name="直接连接符 96266"/>
          <p:cNvSpPr/>
          <p:nvPr/>
        </p:nvSpPr>
        <p:spPr>
          <a:xfrm flipV="1">
            <a:off x="900113" y="2890838"/>
            <a:ext cx="30480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96268" name="组合 96267"/>
          <p:cNvGrpSpPr/>
          <p:nvPr/>
        </p:nvGrpSpPr>
        <p:grpSpPr>
          <a:xfrm>
            <a:off x="755650" y="2924175"/>
            <a:ext cx="3671888" cy="1484313"/>
            <a:chOff x="476" y="1842"/>
            <a:chExt cx="2313" cy="935"/>
          </a:xfrm>
        </p:grpSpPr>
        <p:sp>
          <p:nvSpPr>
            <p:cNvPr id="96269" name="直接连接符 96268"/>
            <p:cNvSpPr/>
            <p:nvPr/>
          </p:nvSpPr>
          <p:spPr>
            <a:xfrm flipV="1">
              <a:off x="476" y="1842"/>
              <a:ext cx="1950" cy="391"/>
            </a:xfrm>
            <a:prstGeom prst="line">
              <a:avLst/>
            </a:prstGeom>
            <a:ln w="571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6270" name="直接连接符 96269"/>
            <p:cNvSpPr/>
            <p:nvPr/>
          </p:nvSpPr>
          <p:spPr>
            <a:xfrm>
              <a:off x="657" y="2777"/>
              <a:ext cx="2132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96271" name="组合 96270"/>
          <p:cNvGrpSpPr/>
          <p:nvPr/>
        </p:nvGrpSpPr>
        <p:grpSpPr>
          <a:xfrm>
            <a:off x="228600" y="76200"/>
            <a:ext cx="2057400" cy="838200"/>
            <a:chOff x="144" y="48"/>
            <a:chExt cx="1296" cy="528"/>
          </a:xfrm>
        </p:grpSpPr>
        <p:sp>
          <p:nvSpPr>
            <p:cNvPr id="96272" name="椭圆 96271"/>
            <p:cNvSpPr/>
            <p:nvPr/>
          </p:nvSpPr>
          <p:spPr>
            <a:xfrm>
              <a:off x="144" y="59"/>
              <a:ext cx="1296" cy="517"/>
            </a:xfrm>
            <a:prstGeom prst="ellipse">
              <a:avLst/>
            </a:prstGeom>
            <a:gradFill rotWithShape="0">
              <a:gsLst>
                <a:gs pos="0">
                  <a:srgbClr val="FF0066"/>
                </a:gs>
                <a:gs pos="50000">
                  <a:srgbClr val="FFFF99"/>
                </a:gs>
                <a:gs pos="100000">
                  <a:srgbClr val="FF0066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6273" name="文本框 96272"/>
            <p:cNvSpPr txBox="1"/>
            <p:nvPr/>
          </p:nvSpPr>
          <p:spPr>
            <a:xfrm>
              <a:off x="395" y="48"/>
              <a:ext cx="99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观察</a:t>
              </a:r>
              <a:endParaRPr lang="zh-CN" altLang="en-US" sz="4400" b="1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96274" name="文本框 96273"/>
          <p:cNvSpPr txBox="1"/>
          <p:nvPr/>
        </p:nvSpPr>
        <p:spPr>
          <a:xfrm>
            <a:off x="3505200" y="54102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75" name="文本框 96274"/>
          <p:cNvSpPr txBox="1"/>
          <p:nvPr/>
        </p:nvSpPr>
        <p:spPr>
          <a:xfrm>
            <a:off x="2286000" y="258763"/>
            <a:ext cx="6858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问题：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、观察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的位置关系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76" name="文本框 96275"/>
          <p:cNvSpPr txBox="1"/>
          <p:nvPr/>
        </p:nvSpPr>
        <p:spPr>
          <a:xfrm>
            <a:off x="2411413" y="762000"/>
            <a:ext cx="7632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36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，</a:t>
            </a:r>
            <a:endParaRPr lang="zh-CN" altLang="en-US" sz="3600" b="1" u="sng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77" name="文本框 96276"/>
          <p:cNvSpPr txBox="1"/>
          <p:nvPr/>
        </p:nvSpPr>
        <p:spPr>
          <a:xfrm>
            <a:off x="2376488" y="1524000"/>
            <a:ext cx="7380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在被截线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en-US" altLang="zh-CN" sz="36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</a:t>
            </a:r>
            <a:r>
              <a:rPr lang="zh-CN" altLang="en-US" sz="36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600" b="1" u="sng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78" name="文本框 96277"/>
          <p:cNvSpPr txBox="1"/>
          <p:nvPr/>
        </p:nvSpPr>
        <p:spPr>
          <a:xfrm>
            <a:off x="457200" y="31543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79" name="文本框 96278"/>
          <p:cNvSpPr txBox="1"/>
          <p:nvPr/>
        </p:nvSpPr>
        <p:spPr>
          <a:xfrm>
            <a:off x="974725" y="4362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80" name="文本框 96279"/>
          <p:cNvSpPr txBox="1"/>
          <p:nvPr/>
        </p:nvSpPr>
        <p:spPr>
          <a:xfrm>
            <a:off x="3733800" y="23161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81" name="文本框 96280"/>
          <p:cNvSpPr txBox="1"/>
          <p:nvPr/>
        </p:nvSpPr>
        <p:spPr>
          <a:xfrm>
            <a:off x="4211638" y="436562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82" name="文本框 96281"/>
          <p:cNvSpPr txBox="1"/>
          <p:nvPr/>
        </p:nvSpPr>
        <p:spPr>
          <a:xfrm>
            <a:off x="1701800" y="2057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83" name="任意多边形 96282"/>
          <p:cNvSpPr/>
          <p:nvPr/>
        </p:nvSpPr>
        <p:spPr>
          <a:xfrm>
            <a:off x="2276475" y="2932113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84" name="任意多边形 96283"/>
          <p:cNvSpPr/>
          <p:nvPr/>
        </p:nvSpPr>
        <p:spPr>
          <a:xfrm>
            <a:off x="2097088" y="3276600"/>
            <a:ext cx="395287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85" name="任意多边形 96284"/>
          <p:cNvSpPr/>
          <p:nvPr/>
        </p:nvSpPr>
        <p:spPr>
          <a:xfrm>
            <a:off x="2563813" y="3168650"/>
            <a:ext cx="125412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86" name="任意多边形 96285"/>
          <p:cNvSpPr/>
          <p:nvPr/>
        </p:nvSpPr>
        <p:spPr>
          <a:xfrm>
            <a:off x="1982788" y="2971800"/>
            <a:ext cx="239712" cy="322263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87" name="任意多边形 96286"/>
          <p:cNvSpPr/>
          <p:nvPr/>
        </p:nvSpPr>
        <p:spPr>
          <a:xfrm>
            <a:off x="2667000" y="4097338"/>
            <a:ext cx="239713" cy="322262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88" name="任意多边形 96287"/>
          <p:cNvSpPr/>
          <p:nvPr/>
        </p:nvSpPr>
        <p:spPr>
          <a:xfrm>
            <a:off x="2743200" y="4419600"/>
            <a:ext cx="395288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89" name="任意多边形 96288"/>
          <p:cNvSpPr/>
          <p:nvPr/>
        </p:nvSpPr>
        <p:spPr>
          <a:xfrm>
            <a:off x="2984500" y="4191000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90" name="任意多边形 96289"/>
          <p:cNvSpPr/>
          <p:nvPr/>
        </p:nvSpPr>
        <p:spPr>
          <a:xfrm>
            <a:off x="3276600" y="4419600"/>
            <a:ext cx="125413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6291" name="文本框 96290"/>
          <p:cNvSpPr txBox="1"/>
          <p:nvPr/>
        </p:nvSpPr>
        <p:spPr>
          <a:xfrm>
            <a:off x="2362200" y="2528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92" name="文本框 96291"/>
          <p:cNvSpPr txBox="1"/>
          <p:nvPr/>
        </p:nvSpPr>
        <p:spPr>
          <a:xfrm>
            <a:off x="1771650" y="2743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93" name="文本框 96292"/>
          <p:cNvSpPr txBox="1"/>
          <p:nvPr/>
        </p:nvSpPr>
        <p:spPr>
          <a:xfrm>
            <a:off x="2667000" y="3138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94" name="文本框 96293"/>
          <p:cNvSpPr txBox="1"/>
          <p:nvPr/>
        </p:nvSpPr>
        <p:spPr>
          <a:xfrm>
            <a:off x="2457450" y="3900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95" name="文本框 96294"/>
          <p:cNvSpPr txBox="1"/>
          <p:nvPr/>
        </p:nvSpPr>
        <p:spPr>
          <a:xfrm>
            <a:off x="2651125" y="4433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96" name="文本框 96295"/>
          <p:cNvSpPr txBox="1"/>
          <p:nvPr/>
        </p:nvSpPr>
        <p:spPr>
          <a:xfrm>
            <a:off x="3352800" y="43576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97" name="椭圆 96296"/>
          <p:cNvSpPr/>
          <p:nvPr/>
        </p:nvSpPr>
        <p:spPr>
          <a:xfrm>
            <a:off x="2286000" y="31543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6298" name="椭圆 96297"/>
          <p:cNvSpPr/>
          <p:nvPr/>
        </p:nvSpPr>
        <p:spPr>
          <a:xfrm>
            <a:off x="3048000" y="43735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6299" name="文本框 96298"/>
          <p:cNvSpPr txBox="1"/>
          <p:nvPr/>
        </p:nvSpPr>
        <p:spPr>
          <a:xfrm>
            <a:off x="466725" y="1052513"/>
            <a:ext cx="2449513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内错角：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300" name="文本框 96299"/>
          <p:cNvSpPr txBox="1"/>
          <p:nvPr/>
        </p:nvSpPr>
        <p:spPr>
          <a:xfrm>
            <a:off x="6154738" y="6018213"/>
            <a:ext cx="2449512" cy="5794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∠4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∠6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6301" name="直接连接符 96300"/>
          <p:cNvSpPr/>
          <p:nvPr/>
        </p:nvSpPr>
        <p:spPr>
          <a:xfrm>
            <a:off x="1973263" y="2514600"/>
            <a:ext cx="1716087" cy="2971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6302" name="直接连接符 96301"/>
          <p:cNvSpPr/>
          <p:nvPr/>
        </p:nvSpPr>
        <p:spPr>
          <a:xfrm>
            <a:off x="1979613" y="2492375"/>
            <a:ext cx="1728787" cy="30241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6303" name="文本框 96302"/>
          <p:cNvSpPr txBox="1"/>
          <p:nvPr/>
        </p:nvSpPr>
        <p:spPr>
          <a:xfrm>
            <a:off x="4357688" y="4838700"/>
            <a:ext cx="5759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内错角的</a:t>
            </a:r>
            <a:r>
              <a:rPr lang="zh-CN" altLang="en-US" b="1" dirty="0">
                <a:solidFill>
                  <a:srgbClr val="008000"/>
                </a:solidFill>
                <a:latin typeface="Times New Roman" panose="02020603050405020304" pitchFamily="18" charset="0"/>
                <a:ea typeface="楷体_GB2312" pitchFamily="49" charset="-122"/>
              </a:rPr>
              <a:t>特征</a:t>
            </a:r>
            <a:r>
              <a:rPr lang="zh-CN" altLang="en-US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图形：“ </a:t>
            </a:r>
            <a:r>
              <a:rPr lang="en-US" altLang="zh-CN" sz="4000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z</a:t>
            </a:r>
            <a:r>
              <a:rPr lang="en-US" altLang="zh-CN" sz="3600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endParaRPr lang="en-US" altLang="zh-CN" b="1">
              <a:solidFill>
                <a:srgbClr val="008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6304" name="文本框 96303"/>
          <p:cNvSpPr txBox="1"/>
          <p:nvPr/>
        </p:nvSpPr>
        <p:spPr>
          <a:xfrm>
            <a:off x="395288" y="5945188"/>
            <a:ext cx="58324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图中还有哪些角也是内错角？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305" name="文本框 96304"/>
          <p:cNvSpPr txBox="1"/>
          <p:nvPr/>
        </p:nvSpPr>
        <p:spPr>
          <a:xfrm>
            <a:off x="1979613" y="32766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306" name="文本框 96305"/>
          <p:cNvSpPr txBox="1"/>
          <p:nvPr/>
        </p:nvSpPr>
        <p:spPr>
          <a:xfrm>
            <a:off x="3122613" y="38100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6307" name="组合 96306"/>
          <p:cNvGrpSpPr/>
          <p:nvPr/>
        </p:nvGrpSpPr>
        <p:grpSpPr>
          <a:xfrm>
            <a:off x="2122488" y="3213100"/>
            <a:ext cx="1219200" cy="1219200"/>
            <a:chOff x="1337" y="2024"/>
            <a:chExt cx="768" cy="768"/>
          </a:xfrm>
        </p:grpSpPr>
        <p:sp>
          <p:nvSpPr>
            <p:cNvPr id="96308" name="任意多边形 96307"/>
            <p:cNvSpPr/>
            <p:nvPr/>
          </p:nvSpPr>
          <p:spPr>
            <a:xfrm>
              <a:off x="1337" y="2024"/>
              <a:ext cx="240" cy="144"/>
            </a:xfrm>
            <a:custGeom>
              <a:avLst/>
              <a:gdLst/>
              <a:ahLst/>
              <a:cxnLst/>
              <a:pathLst>
                <a:path w="240" h="144">
                  <a:moveTo>
                    <a:pt x="144" y="0"/>
                  </a:moveTo>
                  <a:lnTo>
                    <a:pt x="240" y="144"/>
                  </a:lnTo>
                  <a:lnTo>
                    <a:pt x="96" y="144"/>
                  </a:lnTo>
                  <a:lnTo>
                    <a:pt x="48" y="96"/>
                  </a:lnTo>
                  <a:lnTo>
                    <a:pt x="0" y="48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6309" name="任意多边形 96308"/>
            <p:cNvSpPr/>
            <p:nvPr/>
          </p:nvSpPr>
          <p:spPr>
            <a:xfrm>
              <a:off x="1865" y="2648"/>
              <a:ext cx="240" cy="144"/>
            </a:xfrm>
            <a:custGeom>
              <a:avLst/>
              <a:gdLst/>
              <a:ahLst/>
              <a:cxnLst/>
              <a:pathLst>
                <a:path w="240" h="144">
                  <a:moveTo>
                    <a:pt x="48" y="144"/>
                  </a:moveTo>
                  <a:lnTo>
                    <a:pt x="0" y="0"/>
                  </a:lnTo>
                  <a:lnTo>
                    <a:pt x="144" y="0"/>
                  </a:lnTo>
                  <a:lnTo>
                    <a:pt x="192" y="48"/>
                  </a:lnTo>
                  <a:lnTo>
                    <a:pt x="240" y="144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96310" name="矩形 96309"/>
          <p:cNvSpPr/>
          <p:nvPr/>
        </p:nvSpPr>
        <p:spPr>
          <a:xfrm>
            <a:off x="5364163" y="765175"/>
            <a:ext cx="37798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左右两边（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异侧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6311" name="矩形 96310"/>
          <p:cNvSpPr/>
          <p:nvPr/>
        </p:nvSpPr>
        <p:spPr>
          <a:xfrm>
            <a:off x="6516688" y="1484313"/>
            <a:ext cx="2808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之间（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内部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）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6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6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96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962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6.61425E-6 L 0.35434 -0.01063 " pathEditMode="relative" ptsTypes="AA">
                                      <p:cBhvr>
                                        <p:cTn id="36" dur="20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6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6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6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6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300" grpId="0"/>
      <p:bldP spid="96303" grpId="0"/>
      <p:bldP spid="96304" grpId="0"/>
      <p:bldP spid="96310" grpId="0"/>
      <p:bldP spid="963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7282" name="组合 97281"/>
          <p:cNvGrpSpPr/>
          <p:nvPr/>
        </p:nvGrpSpPr>
        <p:grpSpPr>
          <a:xfrm>
            <a:off x="2411413" y="2924175"/>
            <a:ext cx="2057400" cy="1524000"/>
            <a:chOff x="3696" y="1744"/>
            <a:chExt cx="1296" cy="960"/>
          </a:xfrm>
        </p:grpSpPr>
        <p:sp>
          <p:nvSpPr>
            <p:cNvPr id="97283" name="直接连接符 97282"/>
            <p:cNvSpPr/>
            <p:nvPr/>
          </p:nvSpPr>
          <p:spPr>
            <a:xfrm>
              <a:off x="3696" y="1936"/>
              <a:ext cx="432" cy="768"/>
            </a:xfrm>
            <a:prstGeom prst="line">
              <a:avLst/>
            </a:prstGeom>
            <a:ln w="38100" cap="flat" cmpd="sng">
              <a:solidFill>
                <a:srgbClr val="FF505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7284" name="直接连接符 97283"/>
            <p:cNvSpPr/>
            <p:nvPr/>
          </p:nvSpPr>
          <p:spPr>
            <a:xfrm flipV="1">
              <a:off x="3696" y="1744"/>
              <a:ext cx="1008" cy="192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7285" name="直接连接符 97284"/>
            <p:cNvSpPr/>
            <p:nvPr/>
          </p:nvSpPr>
          <p:spPr>
            <a:xfrm>
              <a:off x="4128" y="2704"/>
              <a:ext cx="864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7286" name="任意多边形 97285"/>
            <p:cNvSpPr/>
            <p:nvPr/>
          </p:nvSpPr>
          <p:spPr>
            <a:xfrm>
              <a:off x="3792" y="1888"/>
              <a:ext cx="79" cy="215"/>
            </a:xfrm>
            <a:custGeom>
              <a:avLst/>
              <a:gdLst/>
              <a:ahLst/>
              <a:cxnLst/>
              <a:pathLst>
                <a:path w="79" h="215">
                  <a:moveTo>
                    <a:pt x="0" y="215"/>
                  </a:moveTo>
                  <a:cubicBezTo>
                    <a:pt x="46" y="200"/>
                    <a:pt x="64" y="182"/>
                    <a:pt x="79" y="136"/>
                  </a:cubicBezTo>
                  <a:cubicBezTo>
                    <a:pt x="70" y="61"/>
                    <a:pt x="78" y="48"/>
                    <a:pt x="34" y="0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7287" name="任意多边形 97286"/>
            <p:cNvSpPr/>
            <p:nvPr/>
          </p:nvSpPr>
          <p:spPr>
            <a:xfrm>
              <a:off x="4040" y="2566"/>
              <a:ext cx="232" cy="138"/>
            </a:xfrm>
            <a:custGeom>
              <a:avLst/>
              <a:gdLst/>
              <a:ahLst/>
              <a:cxnLst/>
              <a:pathLst>
                <a:path w="232" h="138">
                  <a:moveTo>
                    <a:pt x="0" y="25"/>
                  </a:moveTo>
                  <a:cubicBezTo>
                    <a:pt x="53" y="8"/>
                    <a:pt x="61" y="0"/>
                    <a:pt x="136" y="25"/>
                  </a:cubicBezTo>
                  <a:cubicBezTo>
                    <a:pt x="166" y="35"/>
                    <a:pt x="173" y="74"/>
                    <a:pt x="192" y="93"/>
                  </a:cubicBezTo>
                  <a:cubicBezTo>
                    <a:pt x="232" y="133"/>
                    <a:pt x="226" y="93"/>
                    <a:pt x="226" y="138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7288" name="文本框 97287"/>
            <p:cNvSpPr txBox="1"/>
            <p:nvPr/>
          </p:nvSpPr>
          <p:spPr>
            <a:xfrm>
              <a:off x="3852" y="188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7289" name="文本框 97288"/>
            <p:cNvSpPr txBox="1"/>
            <p:nvPr/>
          </p:nvSpPr>
          <p:spPr>
            <a:xfrm>
              <a:off x="4140" y="2311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7290" name="组合 97289"/>
          <p:cNvGrpSpPr/>
          <p:nvPr/>
        </p:nvGrpSpPr>
        <p:grpSpPr>
          <a:xfrm>
            <a:off x="228600" y="76200"/>
            <a:ext cx="2057400" cy="838200"/>
            <a:chOff x="144" y="48"/>
            <a:chExt cx="1296" cy="528"/>
          </a:xfrm>
        </p:grpSpPr>
        <p:sp>
          <p:nvSpPr>
            <p:cNvPr id="97291" name="椭圆 97290"/>
            <p:cNvSpPr/>
            <p:nvPr/>
          </p:nvSpPr>
          <p:spPr>
            <a:xfrm>
              <a:off x="144" y="59"/>
              <a:ext cx="1296" cy="517"/>
            </a:xfrm>
            <a:prstGeom prst="ellipse">
              <a:avLst/>
            </a:prstGeom>
            <a:gradFill rotWithShape="0">
              <a:gsLst>
                <a:gs pos="0">
                  <a:srgbClr val="FF0066"/>
                </a:gs>
                <a:gs pos="50000">
                  <a:srgbClr val="FFFF99"/>
                </a:gs>
                <a:gs pos="100000">
                  <a:srgbClr val="FF0066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7292" name="文本框 97291"/>
            <p:cNvSpPr txBox="1"/>
            <p:nvPr/>
          </p:nvSpPr>
          <p:spPr>
            <a:xfrm>
              <a:off x="395" y="48"/>
              <a:ext cx="997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观察</a:t>
              </a:r>
              <a:endParaRPr lang="zh-CN" altLang="en-US" sz="4400" b="1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97293" name="文本框 97292"/>
          <p:cNvSpPr txBox="1"/>
          <p:nvPr/>
        </p:nvSpPr>
        <p:spPr>
          <a:xfrm>
            <a:off x="3505200" y="54102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294" name="文本框 97293"/>
          <p:cNvSpPr txBox="1"/>
          <p:nvPr/>
        </p:nvSpPr>
        <p:spPr>
          <a:xfrm>
            <a:off x="2286000" y="258763"/>
            <a:ext cx="6858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问题：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、观察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∠4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∠5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的位置关系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295" name="文本框 97294"/>
          <p:cNvSpPr txBox="1"/>
          <p:nvPr/>
        </p:nvSpPr>
        <p:spPr>
          <a:xfrm>
            <a:off x="2411413" y="762000"/>
            <a:ext cx="6156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的右边（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同旁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296" name="文本框 97295"/>
          <p:cNvSpPr txBox="1"/>
          <p:nvPr/>
        </p:nvSpPr>
        <p:spPr>
          <a:xfrm>
            <a:off x="2376488" y="1524000"/>
            <a:ext cx="7380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在被截线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之间（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内部</a:t>
            </a: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297" name="直接连接符 97296"/>
          <p:cNvSpPr/>
          <p:nvPr/>
        </p:nvSpPr>
        <p:spPr>
          <a:xfrm flipV="1">
            <a:off x="914400" y="2895600"/>
            <a:ext cx="3048000" cy="609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7298" name="直接连接符 97297"/>
          <p:cNvSpPr/>
          <p:nvPr/>
        </p:nvSpPr>
        <p:spPr>
          <a:xfrm>
            <a:off x="1973263" y="2514600"/>
            <a:ext cx="1716087" cy="2971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7299" name="文本框 97298"/>
          <p:cNvSpPr txBox="1"/>
          <p:nvPr/>
        </p:nvSpPr>
        <p:spPr>
          <a:xfrm>
            <a:off x="457200" y="31543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00" name="文本框 97299"/>
          <p:cNvSpPr txBox="1"/>
          <p:nvPr/>
        </p:nvSpPr>
        <p:spPr>
          <a:xfrm>
            <a:off x="974725" y="43624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01" name="文本框 97300"/>
          <p:cNvSpPr txBox="1"/>
          <p:nvPr/>
        </p:nvSpPr>
        <p:spPr>
          <a:xfrm>
            <a:off x="3733800" y="23161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02" name="文本框 97301"/>
          <p:cNvSpPr txBox="1"/>
          <p:nvPr/>
        </p:nvSpPr>
        <p:spPr>
          <a:xfrm>
            <a:off x="4246563" y="43434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03" name="文本框 97302"/>
          <p:cNvSpPr txBox="1"/>
          <p:nvPr/>
        </p:nvSpPr>
        <p:spPr>
          <a:xfrm>
            <a:off x="1701800" y="20574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04" name="任意多边形 97303"/>
          <p:cNvSpPr/>
          <p:nvPr/>
        </p:nvSpPr>
        <p:spPr>
          <a:xfrm>
            <a:off x="2276475" y="2932113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05" name="任意多边形 97304"/>
          <p:cNvSpPr/>
          <p:nvPr/>
        </p:nvSpPr>
        <p:spPr>
          <a:xfrm>
            <a:off x="2097088" y="3276600"/>
            <a:ext cx="395287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06" name="任意多边形 97305"/>
          <p:cNvSpPr/>
          <p:nvPr/>
        </p:nvSpPr>
        <p:spPr>
          <a:xfrm>
            <a:off x="2563813" y="3168650"/>
            <a:ext cx="125412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07" name="任意多边形 97306"/>
          <p:cNvSpPr/>
          <p:nvPr/>
        </p:nvSpPr>
        <p:spPr>
          <a:xfrm>
            <a:off x="1982788" y="2971800"/>
            <a:ext cx="239712" cy="322263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08" name="任意多边形 97307"/>
          <p:cNvSpPr/>
          <p:nvPr/>
        </p:nvSpPr>
        <p:spPr>
          <a:xfrm>
            <a:off x="2667000" y="4097338"/>
            <a:ext cx="239713" cy="322262"/>
          </a:xfrm>
          <a:custGeom>
            <a:avLst/>
            <a:gdLst/>
            <a:ahLst/>
            <a:cxnLst/>
            <a:pathLst>
              <a:path w="151" h="203">
                <a:moveTo>
                  <a:pt x="151" y="0"/>
                </a:moveTo>
                <a:cubicBezTo>
                  <a:pt x="82" y="24"/>
                  <a:pt x="68" y="30"/>
                  <a:pt x="27" y="90"/>
                </a:cubicBezTo>
                <a:cubicBezTo>
                  <a:pt x="0" y="172"/>
                  <a:pt x="5" y="134"/>
                  <a:pt x="5" y="203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09" name="任意多边形 97308"/>
          <p:cNvSpPr/>
          <p:nvPr/>
        </p:nvSpPr>
        <p:spPr>
          <a:xfrm>
            <a:off x="2743200" y="4419600"/>
            <a:ext cx="395288" cy="163513"/>
          </a:xfrm>
          <a:custGeom>
            <a:avLst/>
            <a:gdLst/>
            <a:ahLst/>
            <a:cxnLst/>
            <a:pathLst>
              <a:path w="249" h="103">
                <a:moveTo>
                  <a:pt x="0" y="0"/>
                </a:moveTo>
                <a:cubicBezTo>
                  <a:pt x="70" y="103"/>
                  <a:pt x="133" y="90"/>
                  <a:pt x="249" y="9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10" name="任意多边形 97309"/>
          <p:cNvSpPr/>
          <p:nvPr/>
        </p:nvSpPr>
        <p:spPr>
          <a:xfrm>
            <a:off x="2984500" y="4191000"/>
            <a:ext cx="368300" cy="219075"/>
          </a:xfrm>
          <a:custGeom>
            <a:avLst/>
            <a:gdLst/>
            <a:ahLst/>
            <a:cxnLst/>
            <a:pathLst>
              <a:path w="232" h="138">
                <a:moveTo>
                  <a:pt x="0" y="25"/>
                </a:moveTo>
                <a:cubicBezTo>
                  <a:pt x="53" y="8"/>
                  <a:pt x="61" y="0"/>
                  <a:pt x="136" y="25"/>
                </a:cubicBezTo>
                <a:cubicBezTo>
                  <a:pt x="166" y="35"/>
                  <a:pt x="173" y="74"/>
                  <a:pt x="192" y="93"/>
                </a:cubicBezTo>
                <a:cubicBezTo>
                  <a:pt x="232" y="133"/>
                  <a:pt x="226" y="93"/>
                  <a:pt x="226" y="13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11" name="任意多边形 97310"/>
          <p:cNvSpPr/>
          <p:nvPr/>
        </p:nvSpPr>
        <p:spPr>
          <a:xfrm>
            <a:off x="3276600" y="4419600"/>
            <a:ext cx="125413" cy="341313"/>
          </a:xfrm>
          <a:custGeom>
            <a:avLst/>
            <a:gdLst/>
            <a:ahLst/>
            <a:cxnLst/>
            <a:pathLst>
              <a:path w="79" h="215">
                <a:moveTo>
                  <a:pt x="0" y="215"/>
                </a:moveTo>
                <a:cubicBezTo>
                  <a:pt x="46" y="200"/>
                  <a:pt x="64" y="182"/>
                  <a:pt x="79" y="136"/>
                </a:cubicBezTo>
                <a:cubicBezTo>
                  <a:pt x="70" y="61"/>
                  <a:pt x="78" y="48"/>
                  <a:pt x="34" y="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7312" name="文本框 97311"/>
          <p:cNvSpPr txBox="1"/>
          <p:nvPr/>
        </p:nvSpPr>
        <p:spPr>
          <a:xfrm>
            <a:off x="2362200" y="2528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13" name="文本框 97312"/>
          <p:cNvSpPr txBox="1"/>
          <p:nvPr/>
        </p:nvSpPr>
        <p:spPr>
          <a:xfrm>
            <a:off x="1771650" y="2743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14" name="文本框 97313"/>
          <p:cNvSpPr txBox="1"/>
          <p:nvPr/>
        </p:nvSpPr>
        <p:spPr>
          <a:xfrm>
            <a:off x="1981200" y="32766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15" name="文本框 97314"/>
          <p:cNvSpPr txBox="1"/>
          <p:nvPr/>
        </p:nvSpPr>
        <p:spPr>
          <a:xfrm>
            <a:off x="2667000" y="3138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16" name="文本框 97315"/>
          <p:cNvSpPr txBox="1"/>
          <p:nvPr/>
        </p:nvSpPr>
        <p:spPr>
          <a:xfrm>
            <a:off x="3124200" y="38100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17" name="文本框 97316"/>
          <p:cNvSpPr txBox="1"/>
          <p:nvPr/>
        </p:nvSpPr>
        <p:spPr>
          <a:xfrm>
            <a:off x="2457450" y="39004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18" name="文本框 97317"/>
          <p:cNvSpPr txBox="1"/>
          <p:nvPr/>
        </p:nvSpPr>
        <p:spPr>
          <a:xfrm>
            <a:off x="2651125" y="44338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19" name="文本框 97318"/>
          <p:cNvSpPr txBox="1"/>
          <p:nvPr/>
        </p:nvSpPr>
        <p:spPr>
          <a:xfrm>
            <a:off x="3352800" y="43576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20" name="直接连接符 97319"/>
          <p:cNvSpPr/>
          <p:nvPr/>
        </p:nvSpPr>
        <p:spPr>
          <a:xfrm>
            <a:off x="1979613" y="2492375"/>
            <a:ext cx="1728787" cy="30241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7321" name="直接连接符 97320"/>
          <p:cNvSpPr/>
          <p:nvPr/>
        </p:nvSpPr>
        <p:spPr>
          <a:xfrm flipV="1">
            <a:off x="1042988" y="4437063"/>
            <a:ext cx="3352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7322" name="椭圆 97321"/>
          <p:cNvSpPr/>
          <p:nvPr/>
        </p:nvSpPr>
        <p:spPr>
          <a:xfrm>
            <a:off x="2286000" y="31543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7323" name="椭圆 97322"/>
          <p:cNvSpPr/>
          <p:nvPr/>
        </p:nvSpPr>
        <p:spPr>
          <a:xfrm>
            <a:off x="3048000" y="4373563"/>
            <a:ext cx="152400" cy="152400"/>
          </a:xfrm>
          <a:prstGeom prst="ellipse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97324" name="文本框 97323"/>
          <p:cNvSpPr txBox="1"/>
          <p:nvPr/>
        </p:nvSpPr>
        <p:spPr>
          <a:xfrm>
            <a:off x="755650" y="1052513"/>
            <a:ext cx="3384550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同旁内角：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7325" name="文本框 97324"/>
          <p:cNvSpPr txBox="1"/>
          <p:nvPr/>
        </p:nvSpPr>
        <p:spPr>
          <a:xfrm>
            <a:off x="6299200" y="6021388"/>
            <a:ext cx="2305050" cy="5794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∠3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∠6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97326" name="组合 97325"/>
          <p:cNvGrpSpPr/>
          <p:nvPr/>
        </p:nvGrpSpPr>
        <p:grpSpPr>
          <a:xfrm>
            <a:off x="900113" y="2881313"/>
            <a:ext cx="3527425" cy="1555750"/>
            <a:chOff x="567" y="1815"/>
            <a:chExt cx="2222" cy="980"/>
          </a:xfrm>
        </p:grpSpPr>
        <p:sp>
          <p:nvSpPr>
            <p:cNvPr id="97327" name="直接连接符 97326"/>
            <p:cNvSpPr/>
            <p:nvPr/>
          </p:nvSpPr>
          <p:spPr>
            <a:xfrm flipV="1">
              <a:off x="567" y="1815"/>
              <a:ext cx="1950" cy="39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7328" name="直接连接符 97327"/>
            <p:cNvSpPr/>
            <p:nvPr/>
          </p:nvSpPr>
          <p:spPr>
            <a:xfrm>
              <a:off x="703" y="2795"/>
              <a:ext cx="2086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7329" name="文本框 97328"/>
          <p:cNvSpPr txBox="1"/>
          <p:nvPr/>
        </p:nvSpPr>
        <p:spPr>
          <a:xfrm>
            <a:off x="3635375" y="4797425"/>
            <a:ext cx="59039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同旁内角的</a:t>
            </a:r>
            <a:r>
              <a:rPr lang="zh-CN" altLang="en-US" b="1" dirty="0">
                <a:solidFill>
                  <a:srgbClr val="008000"/>
                </a:solidFill>
                <a:latin typeface="Times New Roman" panose="02020603050405020304" pitchFamily="18" charset="0"/>
                <a:ea typeface="楷体_GB2312" pitchFamily="49" charset="-122"/>
              </a:rPr>
              <a:t>特征</a:t>
            </a:r>
            <a:r>
              <a:rPr lang="zh-CN" altLang="en-US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图形：“ </a:t>
            </a:r>
            <a:r>
              <a:rPr lang="en-US" altLang="zh-CN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C”</a:t>
            </a:r>
            <a:endParaRPr lang="en-US" altLang="zh-CN" b="1">
              <a:solidFill>
                <a:srgbClr val="008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或“</a:t>
            </a:r>
            <a:r>
              <a:rPr lang="en-US" altLang="zh-CN" b="1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U”</a:t>
            </a:r>
            <a:endParaRPr lang="en-US" altLang="zh-CN" b="1">
              <a:solidFill>
                <a:srgbClr val="008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7330" name="文本框 97329"/>
          <p:cNvSpPr txBox="1"/>
          <p:nvPr/>
        </p:nvSpPr>
        <p:spPr>
          <a:xfrm>
            <a:off x="250825" y="6018213"/>
            <a:ext cx="62658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图中还有哪些角也是同旁内角？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7331" name="组合 97330"/>
          <p:cNvGrpSpPr/>
          <p:nvPr/>
        </p:nvGrpSpPr>
        <p:grpSpPr>
          <a:xfrm>
            <a:off x="2339975" y="3141663"/>
            <a:ext cx="1012825" cy="1274762"/>
            <a:chOff x="1474" y="1979"/>
            <a:chExt cx="638" cy="803"/>
          </a:xfrm>
        </p:grpSpPr>
        <p:sp>
          <p:nvSpPr>
            <p:cNvPr id="97332" name="任意多边形 97331"/>
            <p:cNvSpPr/>
            <p:nvPr/>
          </p:nvSpPr>
          <p:spPr>
            <a:xfrm>
              <a:off x="1875" y="2653"/>
              <a:ext cx="237" cy="129"/>
            </a:xfrm>
            <a:custGeom>
              <a:avLst/>
              <a:gdLst/>
              <a:ahLst/>
              <a:cxnLst/>
              <a:pathLst>
                <a:path w="237" h="129">
                  <a:moveTo>
                    <a:pt x="56" y="125"/>
                  </a:moveTo>
                  <a:cubicBezTo>
                    <a:pt x="109" y="121"/>
                    <a:pt x="164" y="129"/>
                    <a:pt x="214" y="113"/>
                  </a:cubicBezTo>
                  <a:cubicBezTo>
                    <a:pt x="237" y="106"/>
                    <a:pt x="169" y="57"/>
                    <a:pt x="169" y="57"/>
                  </a:cubicBezTo>
                  <a:cubicBezTo>
                    <a:pt x="154" y="26"/>
                    <a:pt x="154" y="0"/>
                    <a:pt x="113" y="0"/>
                  </a:cubicBezTo>
                  <a:cubicBezTo>
                    <a:pt x="75" y="0"/>
                    <a:pt x="0" y="12"/>
                    <a:pt x="0" y="12"/>
                  </a:cubicBez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7333" name="任意多边形 97332"/>
            <p:cNvSpPr/>
            <p:nvPr/>
          </p:nvSpPr>
          <p:spPr>
            <a:xfrm>
              <a:off x="1474" y="1979"/>
              <a:ext cx="192" cy="240"/>
            </a:xfrm>
            <a:custGeom>
              <a:avLst/>
              <a:gdLst/>
              <a:ahLst/>
              <a:cxnLst/>
              <a:pathLst>
                <a:path w="192" h="240">
                  <a:moveTo>
                    <a:pt x="0" y="48"/>
                  </a:moveTo>
                  <a:lnTo>
                    <a:pt x="144" y="240"/>
                  </a:lnTo>
                  <a:lnTo>
                    <a:pt x="192" y="192"/>
                  </a:lnTo>
                  <a:lnTo>
                    <a:pt x="192" y="96"/>
                  </a:lnTo>
                  <a:lnTo>
                    <a:pt x="144" y="0"/>
                  </a:lnTo>
                </a:path>
              </a:pathLst>
            </a:custGeom>
            <a:solidFill>
              <a:srgbClr val="FF0000">
                <a:alpha val="100000"/>
              </a:srgbClr>
            </a:solidFill>
            <a:ln w="12700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7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7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7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97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7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7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73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92044E-7 L 0.39375 -0.0104 " pathEditMode="relative" ptsTypes="AA">
                                      <p:cBhvr>
                                        <p:cTn id="40" dur="2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7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7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7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7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5" grpId="0"/>
      <p:bldP spid="97296" grpId="0"/>
      <p:bldP spid="97324" grpId="0"/>
      <p:bldP spid="97324" grpId="1"/>
      <p:bldP spid="97325" grpId="0"/>
      <p:bldP spid="97329" grpId="0"/>
      <p:bldP spid="973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22" name="组合 81921"/>
          <p:cNvGrpSpPr/>
          <p:nvPr/>
        </p:nvGrpSpPr>
        <p:grpSpPr>
          <a:xfrm>
            <a:off x="0" y="0"/>
            <a:ext cx="2627313" cy="3670300"/>
            <a:chOff x="385" y="0"/>
            <a:chExt cx="2590" cy="3468"/>
          </a:xfrm>
        </p:grpSpPr>
        <p:grpSp>
          <p:nvGrpSpPr>
            <p:cNvPr id="81923" name="组合 81922"/>
            <p:cNvGrpSpPr/>
            <p:nvPr/>
          </p:nvGrpSpPr>
          <p:grpSpPr>
            <a:xfrm>
              <a:off x="385" y="0"/>
              <a:ext cx="2590" cy="3468"/>
              <a:chOff x="385" y="0"/>
              <a:chExt cx="2590" cy="3468"/>
            </a:xfrm>
          </p:grpSpPr>
          <p:grpSp>
            <p:nvGrpSpPr>
              <p:cNvPr id="81924" name="组合 81923"/>
              <p:cNvGrpSpPr/>
              <p:nvPr/>
            </p:nvGrpSpPr>
            <p:grpSpPr>
              <a:xfrm>
                <a:off x="385" y="0"/>
                <a:ext cx="2590" cy="3468"/>
                <a:chOff x="340" y="0"/>
                <a:chExt cx="1976" cy="2297"/>
              </a:xfrm>
            </p:grpSpPr>
            <p:graphicFrame>
              <p:nvGraphicFramePr>
                <p:cNvPr id="81925" name="内容占位符 81924"/>
                <p:cNvGraphicFramePr/>
                <p:nvPr>
                  <p:ph sz="half" idx="1"/>
                </p:nvPr>
              </p:nvGraphicFramePr>
              <p:xfrm>
                <a:off x="1247" y="0"/>
                <a:ext cx="277" cy="45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2" name="" r:id="rId1" imgW="139700" imgH="228600" progId="Equation.DSMT4">
                        <p:embed/>
                      </p:oleObj>
                    </mc:Choice>
                    <mc:Fallback>
                      <p:oleObj name="" r:id="rId1" imgW="139700" imgH="228600" progId="Equation.DSMT4">
                        <p:embed/>
                        <p:pic>
                          <p:nvPicPr>
                            <p:cNvPr id="0" name="图片 3081"/>
                            <p:cNvPicPr/>
                            <p:nvPr/>
                          </p:nvPicPr>
                          <p:blipFill>
                            <a:blip r:embed="rId2">
                              <a:clrChange>
                                <a:clrFrom>
                                  <a:srgbClr val="0000FF"/>
                                </a:clrFrom>
                                <a:clrTo>
                                  <a:srgbClr val="000000"/>
                                </a:clrTo>
                              </a:clrChange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247" y="0"/>
                              <a:ext cx="277" cy="45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1926" name="对象 81925"/>
                <p:cNvGraphicFramePr/>
                <p:nvPr/>
              </p:nvGraphicFramePr>
              <p:xfrm>
                <a:off x="2064" y="663"/>
                <a:ext cx="252" cy="45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1" name="" r:id="rId3" imgW="127000" imgH="227965" progId="Equation.DSMT4">
                        <p:embed/>
                      </p:oleObj>
                    </mc:Choice>
                    <mc:Fallback>
                      <p:oleObj name="" r:id="rId3" imgW="127000" imgH="227965" progId="Equation.DSMT4">
                        <p:embed/>
                        <p:pic>
                          <p:nvPicPr>
                            <p:cNvPr id="0" name="图片 3080"/>
                            <p:cNvPicPr/>
                            <p:nvPr/>
                          </p:nvPicPr>
                          <p:blipFill>
                            <a:blip r:embed="rId4">
                              <a:clrChange>
                                <a:clrFrom>
                                  <a:srgbClr val="0000FF"/>
                                </a:clrFrom>
                                <a:clrTo>
                                  <a:srgbClr val="000000"/>
                                </a:clrTo>
                              </a:clrChange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064" y="663"/>
                              <a:ext cx="252" cy="45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1927" name="对象 81926"/>
                <p:cNvGraphicFramePr/>
                <p:nvPr/>
              </p:nvGraphicFramePr>
              <p:xfrm>
                <a:off x="1973" y="1298"/>
                <a:ext cx="277" cy="45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0" name="" r:id="rId5" imgW="139700" imgH="228600" progId="Equation.DSMT4">
                        <p:embed/>
                      </p:oleObj>
                    </mc:Choice>
                    <mc:Fallback>
                      <p:oleObj name="" r:id="rId5" imgW="139700" imgH="228600" progId="Equation.DSMT4">
                        <p:embed/>
                        <p:pic>
                          <p:nvPicPr>
                            <p:cNvPr id="0" name="图片 3079"/>
                            <p:cNvPicPr/>
                            <p:nvPr/>
                          </p:nvPicPr>
                          <p:blipFill>
                            <a:blip r:embed="rId6">
                              <a:clrChange>
                                <a:clrFrom>
                                  <a:srgbClr val="0000FF"/>
                                </a:clrFrom>
                                <a:clrTo>
                                  <a:srgbClr val="000000"/>
                                </a:clrTo>
                              </a:clrChange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973" y="1298"/>
                              <a:ext cx="277" cy="453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81928" name="对象 81927"/>
                <p:cNvGraphicFramePr/>
                <p:nvPr/>
              </p:nvGraphicFramePr>
              <p:xfrm>
                <a:off x="340" y="346"/>
                <a:ext cx="1712" cy="195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79" name="" r:id="rId7" imgW="1454150" imgH="1657350" progId="Flash.Movie">
                        <p:embed/>
                      </p:oleObj>
                    </mc:Choice>
                    <mc:Fallback>
                      <p:oleObj name="" r:id="rId7" imgW="1454150" imgH="1657350" progId="Flash.Movie">
                        <p:embed/>
                        <p:pic>
                          <p:nvPicPr>
                            <p:cNvPr id="0" name="图片 3078"/>
                            <p:cNvPicPr/>
                            <p:nvPr/>
                          </p:nvPicPr>
                          <p:blipFill>
                            <a:blip r:embed="rId8">
                              <a:clrChange>
                                <a:clrFrom>
                                  <a:srgbClr val="0033FF"/>
                                </a:clrFrom>
                                <a:clrTo>
                                  <a:srgbClr val="000000"/>
                                </a:clrTo>
                              </a:clrChange>
                              <a:lum bright="-29999" contrast="54000"/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40" y="346"/>
                              <a:ext cx="1712" cy="195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81929" name="直接连接符 81928"/>
              <p:cNvSpPr/>
              <p:nvPr/>
            </p:nvSpPr>
            <p:spPr>
              <a:xfrm flipH="1">
                <a:off x="793" y="572"/>
                <a:ext cx="862" cy="2813"/>
              </a:xfrm>
              <a:prstGeom prst="line">
                <a:avLst/>
              </a:prstGeom>
              <a:ln w="635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81930" name="直接连接符 81929"/>
            <p:cNvSpPr/>
            <p:nvPr/>
          </p:nvSpPr>
          <p:spPr>
            <a:xfrm>
              <a:off x="431" y="1389"/>
              <a:ext cx="2177" cy="0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1931" name="直接连接符 81930"/>
            <p:cNvSpPr/>
            <p:nvPr/>
          </p:nvSpPr>
          <p:spPr>
            <a:xfrm flipV="1">
              <a:off x="431" y="2296"/>
              <a:ext cx="1995" cy="318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aphicFrame>
        <p:nvGraphicFramePr>
          <p:cNvPr id="81932" name="表格 81931"/>
          <p:cNvGraphicFramePr/>
          <p:nvPr/>
        </p:nvGraphicFramePr>
        <p:xfrm>
          <a:off x="2592388" y="0"/>
          <a:ext cx="6372225" cy="5851525"/>
        </p:xfrm>
        <a:graphic>
          <a:graphicData uri="http://schemas.openxmlformats.org/drawingml/2006/table">
            <a:tbl>
              <a:tblPr/>
              <a:tblGrid>
                <a:gridCol w="1273175"/>
                <a:gridCol w="1311275"/>
                <a:gridCol w="1255713"/>
                <a:gridCol w="1271587"/>
                <a:gridCol w="1260475"/>
              </a:tblGrid>
              <a:tr h="18843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哪几对</a:t>
                      </a: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在两被截线的位置</a:t>
                      </a:r>
                      <a:endParaRPr lang="zh-CN" altLang="en-US" dirty="0"/>
                    </a:p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在截线的位置</a:t>
                      </a: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结构</a:t>
                      </a:r>
                      <a:endParaRPr lang="zh-CN" altLang="en-US" dirty="0"/>
                    </a:p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特征</a:t>
                      </a:r>
                      <a:endParaRPr lang="zh-CN" altLang="en-US" dirty="0"/>
                    </a:p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20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同位角</a:t>
                      </a:r>
                      <a:endParaRPr lang="zh-CN" altLang="en-US" dirty="0"/>
                    </a:p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20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内错角</a:t>
                      </a:r>
                      <a:endParaRPr lang="zh-CN" altLang="en-US" dirty="0"/>
                    </a:p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430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同旁内角</a:t>
                      </a:r>
                      <a:endParaRPr lang="zh-CN" altLang="en-US" dirty="0"/>
                    </a:p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64" name="文本框 81963"/>
          <p:cNvSpPr txBox="1"/>
          <p:nvPr/>
        </p:nvSpPr>
        <p:spPr>
          <a:xfrm>
            <a:off x="3851275" y="1628775"/>
            <a:ext cx="1584325" cy="2465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1∠5</a:t>
            </a:r>
            <a:endParaRPr lang="en-US" altLang="zh-CN" sz="24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∠2∠6 ∠4∠8 ∠3∠7</a:t>
            </a:r>
            <a:endParaRPr lang="en-US" altLang="zh-CN" sz="24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endParaRPr lang="en-US" altLang="zh-CN" sz="240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5" name="文本框 81964"/>
          <p:cNvSpPr txBox="1"/>
          <p:nvPr/>
        </p:nvSpPr>
        <p:spPr>
          <a:xfrm>
            <a:off x="5435600" y="2205038"/>
            <a:ext cx="10096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同侧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6" name="文本框 81965"/>
          <p:cNvSpPr txBox="1"/>
          <p:nvPr/>
        </p:nvSpPr>
        <p:spPr>
          <a:xfrm>
            <a:off x="6659563" y="2205038"/>
            <a:ext cx="10096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同侧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1967" name="图片 8196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40650" y="1916113"/>
            <a:ext cx="1262063" cy="1008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8" name="文本框 81967"/>
          <p:cNvSpPr txBox="1"/>
          <p:nvPr/>
        </p:nvSpPr>
        <p:spPr>
          <a:xfrm>
            <a:off x="3851275" y="3141663"/>
            <a:ext cx="1873250" cy="1004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3∠5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∠4∠6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9" name="文本框 81968"/>
          <p:cNvSpPr txBox="1"/>
          <p:nvPr/>
        </p:nvSpPr>
        <p:spPr>
          <a:xfrm>
            <a:off x="6516688" y="3213100"/>
            <a:ext cx="12239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两侧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1970" name="图片 8196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59713" y="3068638"/>
            <a:ext cx="1033462" cy="1152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1" name="矩形 81970"/>
          <p:cNvSpPr/>
          <p:nvPr/>
        </p:nvSpPr>
        <p:spPr>
          <a:xfrm>
            <a:off x="3924300" y="4581525"/>
            <a:ext cx="45720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3∠6</a:t>
            </a:r>
            <a:endParaRPr lang="en-US" altLang="zh-CN" sz="24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∠4∠5</a:t>
            </a:r>
            <a:endParaRPr lang="en-US" altLang="zh-CN" sz="24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2" name="文本框 81971"/>
          <p:cNvSpPr txBox="1"/>
          <p:nvPr/>
        </p:nvSpPr>
        <p:spPr>
          <a:xfrm>
            <a:off x="5364163" y="4581525"/>
            <a:ext cx="12239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之间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3" name="文本框 81972"/>
          <p:cNvSpPr txBox="1"/>
          <p:nvPr/>
        </p:nvSpPr>
        <p:spPr>
          <a:xfrm>
            <a:off x="5364163" y="3284538"/>
            <a:ext cx="12239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之间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4" name="文本框 81973"/>
          <p:cNvSpPr txBox="1"/>
          <p:nvPr/>
        </p:nvSpPr>
        <p:spPr>
          <a:xfrm>
            <a:off x="6588125" y="4581525"/>
            <a:ext cx="10096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同侧</a:t>
            </a:r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1975" name="图片 8197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12088" y="4437063"/>
            <a:ext cx="1074737" cy="1225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6" name="文本框 81975"/>
          <p:cNvSpPr txBox="1"/>
          <p:nvPr/>
        </p:nvSpPr>
        <p:spPr>
          <a:xfrm>
            <a:off x="179388" y="3644900"/>
            <a:ext cx="2232025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截线同侧找同位角和同旁内角；截线两侧找内错角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1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1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1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1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197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4" grpId="0"/>
      <p:bldP spid="81965" grpId="0"/>
      <p:bldP spid="81966" grpId="0"/>
      <p:bldP spid="81968" grpId="0"/>
      <p:bldP spid="81969" grpId="0"/>
      <p:bldP spid="81971" grpId="0"/>
      <p:bldP spid="81972" grpId="0"/>
      <p:bldP spid="81973" grpId="0"/>
      <p:bldP spid="819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2946" name="组合 82945"/>
          <p:cNvGrpSpPr/>
          <p:nvPr/>
        </p:nvGrpSpPr>
        <p:grpSpPr>
          <a:xfrm>
            <a:off x="4284663" y="1995488"/>
            <a:ext cx="4233862" cy="4457700"/>
            <a:chOff x="2653" y="346"/>
            <a:chExt cx="2667" cy="2808"/>
          </a:xfrm>
        </p:grpSpPr>
        <p:sp>
          <p:nvSpPr>
            <p:cNvPr id="82947" name="直接连接符 82946"/>
            <p:cNvSpPr/>
            <p:nvPr/>
          </p:nvSpPr>
          <p:spPr>
            <a:xfrm flipH="1">
              <a:off x="2880" y="1162"/>
              <a:ext cx="2223" cy="45"/>
            </a:xfrm>
            <a:prstGeom prst="line">
              <a:avLst/>
            </a:prstGeom>
            <a:ln w="5715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948" name="直接连接符 82947"/>
            <p:cNvSpPr/>
            <p:nvPr/>
          </p:nvSpPr>
          <p:spPr>
            <a:xfrm flipH="1">
              <a:off x="3016" y="527"/>
              <a:ext cx="1406" cy="2313"/>
            </a:xfrm>
            <a:prstGeom prst="line">
              <a:avLst/>
            </a:prstGeom>
            <a:ln w="571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949" name="直接连接符 82948"/>
            <p:cNvSpPr/>
            <p:nvPr/>
          </p:nvSpPr>
          <p:spPr>
            <a:xfrm flipV="1">
              <a:off x="3016" y="1752"/>
              <a:ext cx="2087" cy="1088"/>
            </a:xfrm>
            <a:prstGeom prst="line">
              <a:avLst/>
            </a:prstGeom>
            <a:ln w="5715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950" name="文本框 82949"/>
            <p:cNvSpPr txBox="1"/>
            <p:nvPr/>
          </p:nvSpPr>
          <p:spPr>
            <a:xfrm>
              <a:off x="2744" y="2750"/>
              <a:ext cx="30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1" name="文本框 82950"/>
            <p:cNvSpPr txBox="1"/>
            <p:nvPr/>
          </p:nvSpPr>
          <p:spPr>
            <a:xfrm>
              <a:off x="4059" y="346"/>
              <a:ext cx="30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2" name="文本框 82951"/>
            <p:cNvSpPr txBox="1"/>
            <p:nvPr/>
          </p:nvSpPr>
          <p:spPr>
            <a:xfrm>
              <a:off x="5012" y="1661"/>
              <a:ext cx="30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3" name="文本框 82952"/>
            <p:cNvSpPr txBox="1"/>
            <p:nvPr/>
          </p:nvSpPr>
          <p:spPr>
            <a:xfrm>
              <a:off x="2653" y="1026"/>
              <a:ext cx="32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4" name="文本框 82953"/>
            <p:cNvSpPr txBox="1"/>
            <p:nvPr/>
          </p:nvSpPr>
          <p:spPr>
            <a:xfrm>
              <a:off x="5012" y="1071"/>
              <a:ext cx="30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5" name="文本框 82954"/>
            <p:cNvSpPr txBox="1"/>
            <p:nvPr/>
          </p:nvSpPr>
          <p:spPr>
            <a:xfrm>
              <a:off x="4059" y="1302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6" name="文本框 82955"/>
            <p:cNvSpPr txBox="1"/>
            <p:nvPr/>
          </p:nvSpPr>
          <p:spPr>
            <a:xfrm>
              <a:off x="3424" y="1207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7" name="文本框 82956"/>
            <p:cNvSpPr txBox="1"/>
            <p:nvPr/>
          </p:nvSpPr>
          <p:spPr>
            <a:xfrm>
              <a:off x="3379" y="2115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958" name="任意多边形 82957"/>
            <p:cNvSpPr/>
            <p:nvPr/>
          </p:nvSpPr>
          <p:spPr>
            <a:xfrm rot="575690">
              <a:off x="3288" y="2416"/>
              <a:ext cx="212" cy="288"/>
            </a:xfrm>
            <a:custGeom>
              <a:avLst/>
              <a:gdLst>
                <a:gd name="txL" fmla="*/ 0 w 19127"/>
                <a:gd name="txT" fmla="*/ 0 h 21600"/>
                <a:gd name="txR" fmla="*/ 19127 w 19127"/>
                <a:gd name="txB" fmla="*/ 21600 h 21600"/>
              </a:gdLst>
              <a:ahLst/>
              <a:cxnLst>
                <a:cxn ang="270">
                  <a:pos x="0" y="0"/>
                </a:cxn>
                <a:cxn ang="0">
                  <a:pos x="19127" y="11564"/>
                </a:cxn>
                <a:cxn ang="90">
                  <a:pos x="0" y="21600"/>
                </a:cxn>
              </a:cxnLst>
              <a:rect l="txL" t="txT" r="txR" b="txB"/>
              <a:pathLst>
                <a:path w="19127" h="21600" fill="none">
                  <a:moveTo>
                    <a:pt x="0" y="0"/>
                  </a:moveTo>
                  <a:arcTo wR="21600" hR="21600" stAng="-5400000" swAng="3738831"/>
                </a:path>
                <a:path w="19127" h="21600" stroke="0">
                  <a:moveTo>
                    <a:pt x="0" y="0"/>
                  </a:moveTo>
                  <a:arcTo wR="21600" hR="21600" stAng="-5400000" swAng="3738831"/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59" name="任意多边形 82958"/>
            <p:cNvSpPr/>
            <p:nvPr/>
          </p:nvSpPr>
          <p:spPr>
            <a:xfrm rot="-7010657">
              <a:off x="3591" y="1231"/>
              <a:ext cx="338" cy="288"/>
            </a:xfrm>
            <a:custGeom>
              <a:avLst/>
              <a:gdLst>
                <a:gd name="txL" fmla="*/ 0 w 30532"/>
                <a:gd name="txT" fmla="*/ 0 h 21600"/>
                <a:gd name="txR" fmla="*/ 30532 w 30532"/>
                <a:gd name="txB" fmla="*/ 21600 h 21600"/>
              </a:gdLst>
              <a:ahLst/>
              <a:cxnLst>
                <a:cxn ang="180">
                  <a:pos x="0" y="1985"/>
                </a:cxn>
                <a:cxn ang="0">
                  <a:pos x="30531" y="19391"/>
                </a:cxn>
                <a:cxn ang="90">
                  <a:pos x="9045" y="21600"/>
                </a:cxn>
              </a:cxnLst>
              <a:rect l="txL" t="txT" r="txR" b="txB"/>
              <a:pathLst>
                <a:path w="30532" h="21600" fill="none">
                  <a:moveTo>
                    <a:pt x="0" y="1985"/>
                  </a:moveTo>
                  <a:arcTo wR="21600" hR="21600" stAng="-6885341" swAng="6533140"/>
                </a:path>
                <a:path w="30532" h="21600" stroke="0">
                  <a:moveTo>
                    <a:pt x="0" y="1985"/>
                  </a:moveTo>
                  <a:arcTo wR="21600" hR="21600" stAng="-6885341" swAng="6533140"/>
                  <a:lnTo>
                    <a:pt x="9045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60" name="任意多边形 82959"/>
            <p:cNvSpPr/>
            <p:nvPr/>
          </p:nvSpPr>
          <p:spPr>
            <a:xfrm rot="6024378">
              <a:off x="3935" y="1094"/>
              <a:ext cx="236" cy="281"/>
            </a:xfrm>
            <a:custGeom>
              <a:avLst/>
              <a:gdLst>
                <a:gd name="txL" fmla="*/ 0 w 21331"/>
                <a:gd name="txT" fmla="*/ 0 h 21097"/>
                <a:gd name="txR" fmla="*/ 21331 w 21331"/>
                <a:gd name="txB" fmla="*/ 21097 h 21097"/>
              </a:gdLst>
              <a:ahLst/>
              <a:cxnLst>
                <a:cxn ang="270">
                  <a:pos x="4635" y="0"/>
                </a:cxn>
                <a:cxn ang="0">
                  <a:pos x="21331" y="17699"/>
                </a:cxn>
                <a:cxn ang="180">
                  <a:pos x="0" y="21097"/>
                </a:cxn>
              </a:cxnLst>
              <a:rect l="txL" t="txT" r="txR" b="txB"/>
              <a:pathLst>
                <a:path w="21331" h="21097" fill="none">
                  <a:moveTo>
                    <a:pt x="4635" y="0"/>
                  </a:moveTo>
                  <a:arcTo wR="21600" hR="21600" stAng="-4656540" swAng="4113475"/>
                </a:path>
                <a:path w="21331" h="21097" stroke="0">
                  <a:moveTo>
                    <a:pt x="4635" y="0"/>
                  </a:moveTo>
                  <a:arcTo wR="21600" hR="21600" stAng="-4656540" swAng="4113475"/>
                  <a:lnTo>
                    <a:pt x="0" y="21097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61" name="任意多边形 82960"/>
            <p:cNvSpPr/>
            <p:nvPr/>
          </p:nvSpPr>
          <p:spPr>
            <a:xfrm rot="575690">
              <a:off x="4195" y="892"/>
              <a:ext cx="234" cy="288"/>
            </a:xfrm>
            <a:custGeom>
              <a:avLst/>
              <a:gdLst>
                <a:gd name="txL" fmla="*/ 0 w 21105"/>
                <a:gd name="txT" fmla="*/ 0 h 21600"/>
                <a:gd name="txR" fmla="*/ 21105 w 21105"/>
                <a:gd name="txB" fmla="*/ 21600 h 21600"/>
              </a:gdLst>
              <a:ahLst/>
              <a:cxnLst>
                <a:cxn ang="270">
                  <a:pos x="0" y="0"/>
                </a:cxn>
                <a:cxn ang="0">
                  <a:pos x="21105" y="17002"/>
                </a:cxn>
                <a:cxn ang="90">
                  <a:pos x="0" y="21600"/>
                </a:cxn>
              </a:cxnLst>
              <a:rect l="txL" t="txT" r="txR" b="txB"/>
              <a:pathLst>
                <a:path w="21105" h="21600" fill="none">
                  <a:moveTo>
                    <a:pt x="0" y="0"/>
                  </a:moveTo>
                  <a:arcTo wR="21600" hR="21600" stAng="-5400000" swAng="4662565"/>
                </a:path>
                <a:path w="21105" h="21600" stroke="0">
                  <a:moveTo>
                    <a:pt x="0" y="0"/>
                  </a:moveTo>
                  <a:arcTo wR="21600" hR="21600" stAng="-5400000" swAng="4662565"/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62" name="文本框 82961"/>
            <p:cNvSpPr txBox="1"/>
            <p:nvPr/>
          </p:nvSpPr>
          <p:spPr>
            <a:xfrm>
              <a:off x="4377" y="709"/>
              <a:ext cx="26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sz="36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963" name="矩形 82962"/>
          <p:cNvSpPr/>
          <p:nvPr/>
        </p:nvSpPr>
        <p:spPr>
          <a:xfrm>
            <a:off x="0" y="188913"/>
            <a:ext cx="8748713" cy="23495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40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看一看： </a:t>
            </a:r>
            <a:endParaRPr lang="zh-CN" altLang="en-US" sz="4000" b="1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如图，直线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被直线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所截，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与∠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是＿＿角，∠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与∠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是＿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角，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与∠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是＿＿角。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2964" name="组合 82963"/>
          <p:cNvGrpSpPr/>
          <p:nvPr/>
        </p:nvGrpSpPr>
        <p:grpSpPr>
          <a:xfrm>
            <a:off x="4716463" y="3284538"/>
            <a:ext cx="3455987" cy="2665412"/>
            <a:chOff x="2971" y="2069"/>
            <a:chExt cx="2177" cy="1679"/>
          </a:xfrm>
        </p:grpSpPr>
        <p:grpSp>
          <p:nvGrpSpPr>
            <p:cNvPr id="82965" name="组合 82964"/>
            <p:cNvGrpSpPr/>
            <p:nvPr/>
          </p:nvGrpSpPr>
          <p:grpSpPr>
            <a:xfrm>
              <a:off x="2971" y="2069"/>
              <a:ext cx="1134" cy="1679"/>
              <a:chOff x="2971" y="2069"/>
              <a:chExt cx="1134" cy="1679"/>
            </a:xfrm>
          </p:grpSpPr>
          <p:sp>
            <p:nvSpPr>
              <p:cNvPr id="82966" name="直接连接符 82965"/>
              <p:cNvSpPr/>
              <p:nvPr/>
            </p:nvSpPr>
            <p:spPr>
              <a:xfrm flipV="1">
                <a:off x="2971" y="2069"/>
                <a:ext cx="1134" cy="46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967" name="直接连接符 82966"/>
              <p:cNvSpPr/>
              <p:nvPr/>
            </p:nvSpPr>
            <p:spPr>
              <a:xfrm flipH="1">
                <a:off x="3061" y="2069"/>
                <a:ext cx="998" cy="1679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82968" name="组合 82967"/>
            <p:cNvGrpSpPr/>
            <p:nvPr/>
          </p:nvGrpSpPr>
          <p:grpSpPr>
            <a:xfrm>
              <a:off x="3061" y="2069"/>
              <a:ext cx="2087" cy="1679"/>
              <a:chOff x="3061" y="2069"/>
              <a:chExt cx="2087" cy="1679"/>
            </a:xfrm>
          </p:grpSpPr>
          <p:sp>
            <p:nvSpPr>
              <p:cNvPr id="82969" name="直接连接符 82968"/>
              <p:cNvSpPr/>
              <p:nvPr/>
            </p:nvSpPr>
            <p:spPr>
              <a:xfrm flipV="1">
                <a:off x="3061" y="2659"/>
                <a:ext cx="2087" cy="1089"/>
              </a:xfrm>
              <a:prstGeom prst="line">
                <a:avLst/>
              </a:prstGeom>
              <a:ln w="889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970" name="直接连接符 82969"/>
              <p:cNvSpPr/>
              <p:nvPr/>
            </p:nvSpPr>
            <p:spPr>
              <a:xfrm flipV="1">
                <a:off x="3061" y="2069"/>
                <a:ext cx="998" cy="1679"/>
              </a:xfrm>
              <a:prstGeom prst="line">
                <a:avLst/>
              </a:prstGeom>
              <a:ln w="508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82971" name="文本框 82970"/>
          <p:cNvSpPr txBox="1"/>
          <p:nvPr/>
        </p:nvSpPr>
        <p:spPr>
          <a:xfrm>
            <a:off x="2195513" y="1268413"/>
            <a:ext cx="12239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内错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72" name="文本框 82971"/>
          <p:cNvSpPr txBox="1"/>
          <p:nvPr/>
        </p:nvSpPr>
        <p:spPr>
          <a:xfrm>
            <a:off x="6300788" y="1347788"/>
            <a:ext cx="18716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同旁内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973" name="组合 82972"/>
          <p:cNvGrpSpPr/>
          <p:nvPr/>
        </p:nvGrpSpPr>
        <p:grpSpPr>
          <a:xfrm>
            <a:off x="4859338" y="3284538"/>
            <a:ext cx="3313112" cy="2665412"/>
            <a:chOff x="3061" y="2069"/>
            <a:chExt cx="2087" cy="1679"/>
          </a:xfrm>
        </p:grpSpPr>
        <p:grpSp>
          <p:nvGrpSpPr>
            <p:cNvPr id="82974" name="组合 82973"/>
            <p:cNvGrpSpPr/>
            <p:nvPr/>
          </p:nvGrpSpPr>
          <p:grpSpPr>
            <a:xfrm>
              <a:off x="3061" y="2069"/>
              <a:ext cx="2087" cy="1679"/>
              <a:chOff x="3061" y="2069"/>
              <a:chExt cx="2087" cy="1679"/>
            </a:xfrm>
          </p:grpSpPr>
          <p:sp>
            <p:nvSpPr>
              <p:cNvPr id="82975" name="直接连接符 82974"/>
              <p:cNvSpPr/>
              <p:nvPr/>
            </p:nvSpPr>
            <p:spPr>
              <a:xfrm flipH="1">
                <a:off x="4059" y="2069"/>
                <a:ext cx="1089" cy="0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976" name="直接连接符 82975"/>
              <p:cNvSpPr/>
              <p:nvPr/>
            </p:nvSpPr>
            <p:spPr>
              <a:xfrm flipH="1">
                <a:off x="3061" y="2069"/>
                <a:ext cx="998" cy="1679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82977" name="组合 82976"/>
            <p:cNvGrpSpPr/>
            <p:nvPr/>
          </p:nvGrpSpPr>
          <p:grpSpPr>
            <a:xfrm>
              <a:off x="3061" y="2069"/>
              <a:ext cx="2087" cy="1679"/>
              <a:chOff x="3061" y="2069"/>
              <a:chExt cx="2087" cy="1679"/>
            </a:xfrm>
          </p:grpSpPr>
          <p:sp>
            <p:nvSpPr>
              <p:cNvPr id="82978" name="直接连接符 82977"/>
              <p:cNvSpPr/>
              <p:nvPr/>
            </p:nvSpPr>
            <p:spPr>
              <a:xfrm flipV="1">
                <a:off x="3061" y="2659"/>
                <a:ext cx="2087" cy="1089"/>
              </a:xfrm>
              <a:prstGeom prst="line">
                <a:avLst/>
              </a:prstGeom>
              <a:ln w="762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979" name="直接连接符 82978"/>
              <p:cNvSpPr/>
              <p:nvPr/>
            </p:nvSpPr>
            <p:spPr>
              <a:xfrm flipV="1">
                <a:off x="3061" y="2069"/>
                <a:ext cx="998" cy="1679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82980" name="文本框 82979"/>
          <p:cNvSpPr txBox="1"/>
          <p:nvPr/>
        </p:nvSpPr>
        <p:spPr>
          <a:xfrm>
            <a:off x="2268538" y="1844675"/>
            <a:ext cx="15827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同位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981" name="组合 82980"/>
          <p:cNvGrpSpPr/>
          <p:nvPr/>
        </p:nvGrpSpPr>
        <p:grpSpPr>
          <a:xfrm>
            <a:off x="4859338" y="2205038"/>
            <a:ext cx="3313112" cy="3744912"/>
            <a:chOff x="3061" y="1389"/>
            <a:chExt cx="2087" cy="2359"/>
          </a:xfrm>
        </p:grpSpPr>
        <p:grpSp>
          <p:nvGrpSpPr>
            <p:cNvPr id="82982" name="组合 82981"/>
            <p:cNvGrpSpPr/>
            <p:nvPr/>
          </p:nvGrpSpPr>
          <p:grpSpPr>
            <a:xfrm>
              <a:off x="4059" y="1389"/>
              <a:ext cx="1044" cy="680"/>
              <a:chOff x="4059" y="1389"/>
              <a:chExt cx="1044" cy="680"/>
            </a:xfrm>
          </p:grpSpPr>
          <p:sp>
            <p:nvSpPr>
              <p:cNvPr id="82983" name="直接连接符 82982"/>
              <p:cNvSpPr/>
              <p:nvPr/>
            </p:nvSpPr>
            <p:spPr>
              <a:xfrm flipH="1">
                <a:off x="4105" y="1389"/>
                <a:ext cx="408" cy="680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984" name="直接连接符 82983"/>
              <p:cNvSpPr/>
              <p:nvPr/>
            </p:nvSpPr>
            <p:spPr>
              <a:xfrm>
                <a:off x="4059" y="2069"/>
                <a:ext cx="1044" cy="0"/>
              </a:xfrm>
              <a:prstGeom prst="line">
                <a:avLst/>
              </a:prstGeom>
              <a:ln w="7620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82985" name="组合 82984"/>
            <p:cNvGrpSpPr/>
            <p:nvPr/>
          </p:nvGrpSpPr>
          <p:grpSpPr>
            <a:xfrm>
              <a:off x="3061" y="1389"/>
              <a:ext cx="2087" cy="2359"/>
              <a:chOff x="3061" y="1389"/>
              <a:chExt cx="2087" cy="2359"/>
            </a:xfrm>
          </p:grpSpPr>
          <p:sp>
            <p:nvSpPr>
              <p:cNvPr id="82986" name="直接连接符 82985"/>
              <p:cNvSpPr/>
              <p:nvPr/>
            </p:nvSpPr>
            <p:spPr>
              <a:xfrm flipV="1">
                <a:off x="3061" y="2614"/>
                <a:ext cx="2087" cy="1134"/>
              </a:xfrm>
              <a:prstGeom prst="line">
                <a:avLst/>
              </a:prstGeom>
              <a:ln w="762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987" name="直接连接符 82986"/>
              <p:cNvSpPr/>
              <p:nvPr/>
            </p:nvSpPr>
            <p:spPr>
              <a:xfrm flipV="1">
                <a:off x="3061" y="1389"/>
                <a:ext cx="1452" cy="2359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29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29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2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2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71" grpId="0"/>
      <p:bldP spid="82972" grpId="0"/>
      <p:bldP spid="829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文本框 86017"/>
          <p:cNvSpPr txBox="1"/>
          <p:nvPr/>
        </p:nvSpPr>
        <p:spPr>
          <a:xfrm>
            <a:off x="177800" y="188913"/>
            <a:ext cx="64817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能力挑战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: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看图填空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6019" name="文本框 86018"/>
          <p:cNvSpPr txBox="1"/>
          <p:nvPr/>
        </p:nvSpPr>
        <p:spPr>
          <a:xfrm>
            <a:off x="250825" y="4076700"/>
            <a:ext cx="860425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若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ED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，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BF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被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AB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所截，则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_____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是同位角。</a:t>
            </a:r>
            <a:endParaRPr lang="zh-CN" altLang="en-US" b="1" dirty="0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86020" name="对象 86019"/>
          <p:cNvGraphicFramePr/>
          <p:nvPr/>
        </p:nvGraphicFramePr>
        <p:xfrm>
          <a:off x="250825" y="908050"/>
          <a:ext cx="316865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2077720" imgH="1885950" progId="Flash.Movie">
                  <p:embed/>
                </p:oleObj>
              </mc:Choice>
              <mc:Fallback>
                <p:oleObj name="" r:id="rId1" imgW="2077720" imgH="1885950" progId="Flash.Movi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908050"/>
                        <a:ext cx="316865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1" name="对象 86020"/>
          <p:cNvGraphicFramePr/>
          <p:nvPr/>
        </p:nvGraphicFramePr>
        <p:xfrm>
          <a:off x="534988" y="1341438"/>
          <a:ext cx="1387475" cy="2027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835150" imgH="2681605" progId="Flash.Movie">
                  <p:embed/>
                </p:oleObj>
              </mc:Choice>
              <mc:Fallback>
                <p:oleObj name="" r:id="rId3" imgW="1835150" imgH="2681605" progId="Flash.Movi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4988" y="1341438"/>
                        <a:ext cx="1387475" cy="2027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22" name="矩形 86021"/>
          <p:cNvSpPr/>
          <p:nvPr/>
        </p:nvSpPr>
        <p:spPr>
          <a:xfrm>
            <a:off x="5508625" y="4221163"/>
            <a:ext cx="1584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85417E-6 L 0.57309 -0.0060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文本框 87041"/>
          <p:cNvSpPr txBox="1"/>
          <p:nvPr/>
        </p:nvSpPr>
        <p:spPr>
          <a:xfrm>
            <a:off x="177800" y="188913"/>
            <a:ext cx="7418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能力挑战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: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看图填空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87043" name="对象 87042"/>
          <p:cNvGraphicFramePr/>
          <p:nvPr/>
        </p:nvGraphicFramePr>
        <p:xfrm>
          <a:off x="250825" y="908050"/>
          <a:ext cx="316865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2077720" imgH="1885950" progId="Flash.Movie">
                  <p:embed/>
                </p:oleObj>
              </mc:Choice>
              <mc:Fallback>
                <p:oleObj name="" r:id="rId1" imgW="2077720" imgH="1885950" progId="Flash.Movie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908050"/>
                        <a:ext cx="316865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044" name="文本框 87043"/>
          <p:cNvSpPr txBox="1"/>
          <p:nvPr/>
        </p:nvSpPr>
        <p:spPr>
          <a:xfrm>
            <a:off x="323850" y="3860800"/>
            <a:ext cx="882015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若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ED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，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BC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被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AF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所截，则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_____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是内错角。</a:t>
            </a:r>
            <a:endParaRPr lang="zh-CN" altLang="en-US" b="1" dirty="0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7045" name="矩形 87044"/>
          <p:cNvSpPr/>
          <p:nvPr/>
        </p:nvSpPr>
        <p:spPr>
          <a:xfrm>
            <a:off x="5651500" y="4005263"/>
            <a:ext cx="11525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87046" name="对象 87045"/>
          <p:cNvGraphicFramePr/>
          <p:nvPr/>
        </p:nvGraphicFramePr>
        <p:xfrm>
          <a:off x="1563688" y="2143125"/>
          <a:ext cx="1301750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729740" imgH="1581785" progId="Flash.Movie">
                  <p:embed/>
                </p:oleObj>
              </mc:Choice>
              <mc:Fallback>
                <p:oleObj name="" r:id="rId3" imgW="1729740" imgH="1581785" progId="Flash.Movi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63688" y="2143125"/>
                        <a:ext cx="1301750" cy="119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20615E-7 L 0.50191 -0.0043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文本框 88065"/>
          <p:cNvSpPr txBox="1"/>
          <p:nvPr/>
        </p:nvSpPr>
        <p:spPr>
          <a:xfrm>
            <a:off x="177800" y="188913"/>
            <a:ext cx="7418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能力挑战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: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看图填空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88067" name="对象 88066"/>
          <p:cNvGraphicFramePr/>
          <p:nvPr/>
        </p:nvGraphicFramePr>
        <p:xfrm>
          <a:off x="457200" y="914400"/>
          <a:ext cx="316865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2077720" imgH="1885950" progId="Flash.Movie">
                  <p:embed/>
                </p:oleObj>
              </mc:Choice>
              <mc:Fallback>
                <p:oleObj name="" r:id="rId1" imgW="2077720" imgH="1885950" progId="Flash.Movie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7200" y="914400"/>
                        <a:ext cx="316865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068" name="文本框 88067"/>
          <p:cNvSpPr txBox="1"/>
          <p:nvPr/>
        </p:nvSpPr>
        <p:spPr>
          <a:xfrm>
            <a:off x="0" y="4005263"/>
            <a:ext cx="91440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2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与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AFB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是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AB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和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AF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被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_____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所截构成的</a:t>
            </a:r>
            <a:r>
              <a:rPr lang="en-US" altLang="zh-CN" b="1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_______</a:t>
            </a:r>
            <a:r>
              <a:rPr lang="zh-CN" altLang="en-US" b="1" dirty="0"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角。</a:t>
            </a:r>
            <a:endParaRPr lang="zh-CN" altLang="en-US" b="1" dirty="0">
              <a:effectLst>
                <a:outerShdw blurRad="38100" dist="38100" dir="2700000">
                  <a:srgbClr val="C0C0C0"/>
                </a:outerShdw>
              </a:effectLst>
              <a:latin typeface="宋体-方正超大字符集" pitchFamily="65" charset="-122"/>
              <a:ea typeface="宋体-方正超大字符集" pitchFamily="65" charset="-122"/>
            </a:endParaRPr>
          </a:p>
        </p:txBody>
      </p:sp>
      <p:sp>
        <p:nvSpPr>
          <p:cNvPr id="88069" name="矩形 88068"/>
          <p:cNvSpPr/>
          <p:nvPr/>
        </p:nvSpPr>
        <p:spPr>
          <a:xfrm>
            <a:off x="4284663" y="4076700"/>
            <a:ext cx="7715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BC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8070" name="矩形 88069"/>
          <p:cNvSpPr/>
          <p:nvPr/>
        </p:nvSpPr>
        <p:spPr>
          <a:xfrm>
            <a:off x="7086600" y="4076700"/>
            <a:ext cx="2057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同旁内</a:t>
            </a:r>
            <a:endParaRPr lang="zh-CN" altLang="en-US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8071" name="组合 88070"/>
          <p:cNvGrpSpPr/>
          <p:nvPr/>
        </p:nvGrpSpPr>
        <p:grpSpPr>
          <a:xfrm>
            <a:off x="762000" y="2667000"/>
            <a:ext cx="1600200" cy="685800"/>
            <a:chOff x="480" y="1680"/>
            <a:chExt cx="1008" cy="432"/>
          </a:xfrm>
        </p:grpSpPr>
        <p:sp>
          <p:nvSpPr>
            <p:cNvPr id="88072" name="直接连接符 88071"/>
            <p:cNvSpPr/>
            <p:nvPr/>
          </p:nvSpPr>
          <p:spPr>
            <a:xfrm flipH="1">
              <a:off x="480" y="1680"/>
              <a:ext cx="288" cy="432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73" name="直接连接符 88072"/>
            <p:cNvSpPr/>
            <p:nvPr/>
          </p:nvSpPr>
          <p:spPr>
            <a:xfrm flipV="1">
              <a:off x="480" y="2064"/>
              <a:ext cx="1008" cy="48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8074" name="直接连接符 88073"/>
            <p:cNvSpPr/>
            <p:nvPr/>
          </p:nvSpPr>
          <p:spPr>
            <a:xfrm flipH="1" flipV="1">
              <a:off x="1392" y="1680"/>
              <a:ext cx="48" cy="384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/>
      <p:bldP spid="8807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文本占位符 89089"/>
          <p:cNvSpPr>
            <a:spLocks noGrp="1"/>
          </p:cNvSpPr>
          <p:nvPr>
            <p:ph type="body" idx="1"/>
          </p:nvPr>
        </p:nvSpPr>
        <p:spPr>
          <a:xfrm>
            <a:off x="179388" y="981075"/>
            <a:ext cx="8496300" cy="4724400"/>
          </a:xfrm>
          <a:ln/>
        </p:spPr>
        <p:txBody>
          <a:bodyPr/>
          <a:p>
            <a:pPr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（</a:t>
            </a:r>
            <a:r>
              <a:rPr lang="en-US" altLang="zh-CN" sz="3600" b="1">
                <a:latin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</a:rPr>
              <a:t>）∠</a:t>
            </a:r>
            <a:r>
              <a:rPr lang="en-US" altLang="zh-CN" sz="3600" b="1">
                <a:latin typeface="宋体" panose="02010600030101010101" pitchFamily="2" charset="-122"/>
              </a:rPr>
              <a:t>1</a:t>
            </a:r>
            <a:r>
              <a:rPr lang="zh-CN" altLang="en-US" sz="3600" b="1">
                <a:latin typeface="宋体" panose="02010600030101010101" pitchFamily="2" charset="-122"/>
              </a:rPr>
              <a:t>与∠</a:t>
            </a:r>
            <a:r>
              <a:rPr lang="en-US" altLang="zh-CN" sz="3600" b="1">
                <a:latin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</a:rPr>
              <a:t>是直线</a:t>
            </a:r>
            <a:r>
              <a:rPr lang="zh-CN" altLang="en-US" sz="3600" b="1" u="sng" dirty="0"/>
              <a:t>         </a:t>
            </a:r>
            <a:r>
              <a:rPr lang="zh-CN" altLang="en-US" sz="3600" b="1">
                <a:latin typeface="宋体" panose="02010600030101010101" pitchFamily="2" charset="-122"/>
              </a:rPr>
              <a:t>和</a:t>
            </a:r>
            <a:r>
              <a:rPr lang="zh-CN" altLang="en-US" sz="3600" b="1" i="1"/>
              <a:t> </a:t>
            </a:r>
            <a:r>
              <a:rPr lang="zh-CN" altLang="en-US" sz="3600" b="1" i="1" u="sng" dirty="0"/>
              <a:t>         </a:t>
            </a:r>
            <a:r>
              <a:rPr lang="zh-CN" altLang="en-US" sz="3600" b="1" dirty="0">
                <a:latin typeface="宋体" panose="02010600030101010101" pitchFamily="2" charset="-122"/>
              </a:rPr>
              <a:t>被直线</a:t>
            </a:r>
            <a:r>
              <a:rPr lang="zh-CN" altLang="en-US" sz="3600" b="1" i="1" u="sng" dirty="0"/>
              <a:t>           </a:t>
            </a:r>
            <a:r>
              <a:rPr lang="zh-CN" altLang="en-US" sz="3600" b="1" dirty="0">
                <a:latin typeface="宋体" panose="02010600030101010101" pitchFamily="2" charset="-122"/>
              </a:rPr>
              <a:t>所截而得的</a:t>
            </a:r>
            <a:r>
              <a:rPr lang="zh-CN" altLang="en-US" sz="3600" b="1" u="sng" dirty="0">
                <a:latin typeface="宋体" panose="02010600030101010101" pitchFamily="2" charset="-122"/>
              </a:rPr>
              <a:t>       角</a:t>
            </a:r>
            <a:endParaRPr lang="zh-CN" altLang="en-US" sz="3600" b="1">
              <a:latin typeface="宋体" panose="02010600030101010101" pitchFamily="2" charset="-122"/>
            </a:endParaRPr>
          </a:p>
          <a:p>
            <a:pPr>
              <a:buNone/>
            </a:pPr>
            <a:endParaRPr lang="zh-CN" altLang="en-US" sz="3600" b="1">
              <a:latin typeface="宋体" panose="02010600030101010101" pitchFamily="2" charset="-122"/>
            </a:endParaRPr>
          </a:p>
          <a:p>
            <a:pPr>
              <a:buNone/>
            </a:pP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89091" name="组合 89090"/>
          <p:cNvGrpSpPr/>
          <p:nvPr/>
        </p:nvGrpSpPr>
        <p:grpSpPr>
          <a:xfrm>
            <a:off x="5364163" y="2189163"/>
            <a:ext cx="3579812" cy="3255962"/>
            <a:chOff x="3312" y="1344"/>
            <a:chExt cx="2255" cy="2051"/>
          </a:xfrm>
        </p:grpSpPr>
        <p:grpSp>
          <p:nvGrpSpPr>
            <p:cNvPr id="89092" name="组合 89091"/>
            <p:cNvGrpSpPr/>
            <p:nvPr/>
          </p:nvGrpSpPr>
          <p:grpSpPr>
            <a:xfrm>
              <a:off x="3648" y="2160"/>
              <a:ext cx="960" cy="1016"/>
              <a:chOff x="3648" y="2160"/>
              <a:chExt cx="960" cy="1016"/>
            </a:xfrm>
          </p:grpSpPr>
          <p:sp>
            <p:nvSpPr>
              <p:cNvPr id="89093" name="任意多边形 89092"/>
              <p:cNvSpPr/>
              <p:nvPr/>
            </p:nvSpPr>
            <p:spPr>
              <a:xfrm rot="-10749169">
                <a:off x="3984" y="2446"/>
                <a:ext cx="192" cy="219"/>
              </a:xfrm>
              <a:custGeom>
                <a:avLst/>
                <a:gdLst>
                  <a:gd name="txL" fmla="*/ 0 w 21600"/>
                  <a:gd name="txT" fmla="*/ 0 h 20307"/>
                  <a:gd name="txR" fmla="*/ 21600 w 21600"/>
                  <a:gd name="txB" fmla="*/ 20307 h 20307"/>
                </a:gdLst>
                <a:ahLst/>
                <a:cxnLst>
                  <a:cxn ang="270">
                    <a:pos x="12916" y="0"/>
                  </a:cxn>
                  <a:cxn ang="0">
                    <a:pos x="21391" y="20306"/>
                  </a:cxn>
                  <a:cxn ang="180">
                    <a:pos x="0" y="17312"/>
                  </a:cxn>
                </a:cxnLst>
                <a:rect l="txL" t="txT" r="txR" b="txB"/>
                <a:pathLst>
                  <a:path w="21600" h="20307" fill="none">
                    <a:moveTo>
                      <a:pt x="12916" y="0"/>
                    </a:moveTo>
                    <a:arcTo wR="21600" hR="21600" stAng="-3196464" swAng="3674524"/>
                  </a:path>
                  <a:path w="21600" h="20307" stroke="0">
                    <a:moveTo>
                      <a:pt x="12916" y="0"/>
                    </a:moveTo>
                    <a:arcTo wR="21600" hR="21600" stAng="-3196464" swAng="3674524"/>
                    <a:lnTo>
                      <a:pt x="0" y="17312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4" name="任意多边形 89093"/>
              <p:cNvSpPr/>
              <p:nvPr/>
            </p:nvSpPr>
            <p:spPr>
              <a:xfrm rot="-15590636">
                <a:off x="4216" y="2312"/>
                <a:ext cx="240" cy="320"/>
              </a:xfrm>
              <a:custGeom>
                <a:avLst/>
                <a:gdLst>
                  <a:gd name="txL" fmla="*/ 0 w 21600"/>
                  <a:gd name="txT" fmla="*/ 0 h 24070"/>
                  <a:gd name="txR" fmla="*/ 21600 w 21600"/>
                  <a:gd name="txB" fmla="*/ 24070 h 24070"/>
                </a:gdLst>
                <a:ahLst/>
                <a:cxnLst>
                  <a:cxn ang="270">
                    <a:pos x="4733" y="0"/>
                  </a:cxn>
                  <a:cxn ang="90">
                    <a:pos x="21391" y="24069"/>
                  </a:cxn>
                  <a:cxn ang="180">
                    <a:pos x="0" y="21075"/>
                  </a:cxn>
                </a:cxnLst>
                <a:rect l="txL" t="txT" r="txR" b="txB"/>
                <a:pathLst>
                  <a:path w="21600" h="24070" fill="none">
                    <a:moveTo>
                      <a:pt x="4733" y="0"/>
                    </a:moveTo>
                    <a:arcTo wR="21600" hR="21600" stAng="-4640555" swAng="5118615"/>
                  </a:path>
                  <a:path w="21600" h="24070" stroke="0">
                    <a:moveTo>
                      <a:pt x="4733" y="0"/>
                    </a:moveTo>
                    <a:arcTo wR="21600" hR="21600" stAng="-4640555" swAng="5118615"/>
                    <a:lnTo>
                      <a:pt x="0" y="21075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5" name="任意多边形 89094"/>
              <p:cNvSpPr/>
              <p:nvPr/>
            </p:nvSpPr>
            <p:spPr>
              <a:xfrm>
                <a:off x="3744" y="2880"/>
                <a:ext cx="240" cy="296"/>
              </a:xfrm>
              <a:custGeom>
                <a:avLst/>
                <a:gdLst>
                  <a:gd name="txL" fmla="*/ 0 w 21600"/>
                  <a:gd name="txT" fmla="*/ 0 h 22299"/>
                  <a:gd name="txR" fmla="*/ 21600 w 21600"/>
                  <a:gd name="txB" fmla="*/ 22299 h 22299"/>
                </a:gdLst>
                <a:ahLst/>
                <a:cxnLst>
                  <a:cxn ang="270">
                    <a:pos x="9690" y="0"/>
                  </a:cxn>
                  <a:cxn ang="90">
                    <a:pos x="21391" y="22298"/>
                  </a:cxn>
                  <a:cxn ang="180">
                    <a:pos x="0" y="19304"/>
                  </a:cxn>
                </a:cxnLst>
                <a:rect l="txL" t="txT" r="txR" b="txB"/>
                <a:pathLst>
                  <a:path w="21600" h="22299" fill="none">
                    <a:moveTo>
                      <a:pt x="9690" y="0"/>
                    </a:moveTo>
                    <a:arcTo wR="21600" hR="21600" stAng="-3800687" swAng="4278747"/>
                  </a:path>
                  <a:path w="21600" h="22299" stroke="0">
                    <a:moveTo>
                      <a:pt x="9690" y="0"/>
                    </a:moveTo>
                    <a:arcTo wR="21600" hR="21600" stAng="-3800687" swAng="4278747"/>
                    <a:lnTo>
                      <a:pt x="0" y="1930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6" name="任意多边形 89095"/>
              <p:cNvSpPr/>
              <p:nvPr/>
            </p:nvSpPr>
            <p:spPr>
              <a:xfrm>
                <a:off x="4368" y="2160"/>
                <a:ext cx="240" cy="296"/>
              </a:xfrm>
              <a:custGeom>
                <a:avLst/>
                <a:gdLst>
                  <a:gd name="txL" fmla="*/ 0 w 21600"/>
                  <a:gd name="txT" fmla="*/ 0 h 22299"/>
                  <a:gd name="txR" fmla="*/ 21600 w 21600"/>
                  <a:gd name="txB" fmla="*/ 22299 h 22299"/>
                </a:gdLst>
                <a:ahLst/>
                <a:cxnLst>
                  <a:cxn ang="270">
                    <a:pos x="9690" y="0"/>
                  </a:cxn>
                  <a:cxn ang="90">
                    <a:pos x="21391" y="22298"/>
                  </a:cxn>
                  <a:cxn ang="180">
                    <a:pos x="0" y="19304"/>
                  </a:cxn>
                </a:cxnLst>
                <a:rect l="txL" t="txT" r="txR" b="txB"/>
                <a:pathLst>
                  <a:path w="21600" h="22299" fill="none">
                    <a:moveTo>
                      <a:pt x="9690" y="0"/>
                    </a:moveTo>
                    <a:arcTo wR="21600" hR="21600" stAng="-3800687" swAng="4278747"/>
                  </a:path>
                  <a:path w="21600" h="22299" stroke="0">
                    <a:moveTo>
                      <a:pt x="9690" y="0"/>
                    </a:moveTo>
                    <a:arcTo wR="21600" hR="21600" stAng="-3800687" swAng="4278747"/>
                    <a:lnTo>
                      <a:pt x="0" y="1930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7" name="任意多边形 89096"/>
              <p:cNvSpPr/>
              <p:nvPr/>
            </p:nvSpPr>
            <p:spPr>
              <a:xfrm>
                <a:off x="3648" y="2160"/>
                <a:ext cx="240" cy="296"/>
              </a:xfrm>
              <a:custGeom>
                <a:avLst/>
                <a:gdLst>
                  <a:gd name="txL" fmla="*/ 0 w 21600"/>
                  <a:gd name="txT" fmla="*/ 0 h 22299"/>
                  <a:gd name="txR" fmla="*/ 21600 w 21600"/>
                  <a:gd name="txB" fmla="*/ 22299 h 22299"/>
                </a:gdLst>
                <a:ahLst/>
                <a:cxnLst>
                  <a:cxn ang="270">
                    <a:pos x="9690" y="0"/>
                  </a:cxn>
                  <a:cxn ang="90">
                    <a:pos x="21391" y="22298"/>
                  </a:cxn>
                  <a:cxn ang="180">
                    <a:pos x="0" y="19304"/>
                  </a:cxn>
                </a:cxnLst>
                <a:rect l="txL" t="txT" r="txR" b="txB"/>
                <a:pathLst>
                  <a:path w="21600" h="22299" fill="none">
                    <a:moveTo>
                      <a:pt x="9690" y="0"/>
                    </a:moveTo>
                    <a:arcTo wR="21600" hR="21600" stAng="-3800687" swAng="4278747"/>
                  </a:path>
                  <a:path w="21600" h="22299" stroke="0">
                    <a:moveTo>
                      <a:pt x="9690" y="0"/>
                    </a:moveTo>
                    <a:arcTo wR="21600" hR="21600" stAng="-3800687" swAng="4278747"/>
                    <a:lnTo>
                      <a:pt x="0" y="1930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89098" name="组合 89097"/>
            <p:cNvGrpSpPr/>
            <p:nvPr/>
          </p:nvGrpSpPr>
          <p:grpSpPr>
            <a:xfrm>
              <a:off x="3312" y="1344"/>
              <a:ext cx="2255" cy="2051"/>
              <a:chOff x="3312" y="1344"/>
              <a:chExt cx="2255" cy="2051"/>
            </a:xfrm>
          </p:grpSpPr>
          <p:grpSp>
            <p:nvGrpSpPr>
              <p:cNvPr id="89099" name="组合 89098"/>
              <p:cNvGrpSpPr/>
              <p:nvPr/>
            </p:nvGrpSpPr>
            <p:grpSpPr>
              <a:xfrm>
                <a:off x="3600" y="1716"/>
                <a:ext cx="1632" cy="1440"/>
                <a:chOff x="3600" y="1716"/>
                <a:chExt cx="1632" cy="1440"/>
              </a:xfrm>
            </p:grpSpPr>
            <p:sp>
              <p:nvSpPr>
                <p:cNvPr id="89100" name="直接连接符 89099"/>
                <p:cNvSpPr/>
                <p:nvPr/>
              </p:nvSpPr>
              <p:spPr>
                <a:xfrm flipH="1">
                  <a:off x="3600" y="1716"/>
                  <a:ext cx="384" cy="720"/>
                </a:xfrm>
                <a:prstGeom prst="line">
                  <a:avLst/>
                </a:prstGeom>
                <a:ln w="57150" cap="flat" cmpd="sng">
                  <a:solidFill>
                    <a:srgbClr val="000099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89101" name="直接连接符 89100"/>
                <p:cNvSpPr/>
                <p:nvPr/>
              </p:nvSpPr>
              <p:spPr>
                <a:xfrm>
                  <a:off x="3600" y="2448"/>
                  <a:ext cx="1440" cy="0"/>
                </a:xfrm>
                <a:prstGeom prst="line">
                  <a:avLst/>
                </a:prstGeom>
                <a:ln w="57150" cap="flat" cmpd="sng">
                  <a:solidFill>
                    <a:srgbClr val="000099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89102" name="直接连接符 89101"/>
                <p:cNvSpPr/>
                <p:nvPr/>
              </p:nvSpPr>
              <p:spPr>
                <a:xfrm flipH="1">
                  <a:off x="3600" y="1860"/>
                  <a:ext cx="1152" cy="1296"/>
                </a:xfrm>
                <a:prstGeom prst="line">
                  <a:avLst/>
                </a:prstGeom>
                <a:ln w="57150" cap="flat" cmpd="sng">
                  <a:solidFill>
                    <a:srgbClr val="000099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89103" name="直接连接符 89102"/>
                <p:cNvSpPr/>
                <p:nvPr/>
              </p:nvSpPr>
              <p:spPr>
                <a:xfrm>
                  <a:off x="3600" y="3156"/>
                  <a:ext cx="1632" cy="0"/>
                </a:xfrm>
                <a:prstGeom prst="line">
                  <a:avLst/>
                </a:prstGeom>
                <a:ln w="57150" cap="flat" cmpd="sng">
                  <a:solidFill>
                    <a:srgbClr val="000099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89104" name="文本框 89103"/>
              <p:cNvSpPr txBox="1"/>
              <p:nvPr/>
            </p:nvSpPr>
            <p:spPr>
              <a:xfrm>
                <a:off x="3782" y="1344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05" name="文本框 89104"/>
              <p:cNvSpPr txBox="1"/>
              <p:nvPr/>
            </p:nvSpPr>
            <p:spPr>
              <a:xfrm>
                <a:off x="3312" y="2340"/>
                <a:ext cx="250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06" name="文本框 89105"/>
              <p:cNvSpPr txBox="1"/>
              <p:nvPr/>
            </p:nvSpPr>
            <p:spPr>
              <a:xfrm>
                <a:off x="4992" y="2262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07" name="文本框 89106"/>
              <p:cNvSpPr txBox="1"/>
              <p:nvPr/>
            </p:nvSpPr>
            <p:spPr>
              <a:xfrm>
                <a:off x="4752" y="1542"/>
                <a:ext cx="301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08" name="文本框 89107"/>
              <p:cNvSpPr txBox="1"/>
              <p:nvPr/>
            </p:nvSpPr>
            <p:spPr>
              <a:xfrm>
                <a:off x="3360" y="3030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E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09" name="文本框 89108"/>
              <p:cNvSpPr txBox="1"/>
              <p:nvPr/>
            </p:nvSpPr>
            <p:spPr>
              <a:xfrm>
                <a:off x="5280" y="2934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10" name="文本框 89109"/>
              <p:cNvSpPr txBox="1"/>
              <p:nvPr/>
            </p:nvSpPr>
            <p:spPr>
              <a:xfrm>
                <a:off x="3840" y="2064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11" name="文本框 89110"/>
              <p:cNvSpPr txBox="1"/>
              <p:nvPr/>
            </p:nvSpPr>
            <p:spPr>
              <a:xfrm>
                <a:off x="3744" y="2448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12" name="文本框 89111"/>
              <p:cNvSpPr txBox="1"/>
              <p:nvPr/>
            </p:nvSpPr>
            <p:spPr>
              <a:xfrm>
                <a:off x="4320" y="2448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13" name="文本框 89112"/>
              <p:cNvSpPr txBox="1"/>
              <p:nvPr/>
            </p:nvSpPr>
            <p:spPr>
              <a:xfrm>
                <a:off x="4560" y="2064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9114" name="文本框 89113"/>
              <p:cNvSpPr txBox="1"/>
              <p:nvPr/>
            </p:nvSpPr>
            <p:spPr>
              <a:xfrm>
                <a:off x="3936" y="2784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9115" name="组合 89114"/>
          <p:cNvGrpSpPr/>
          <p:nvPr/>
        </p:nvGrpSpPr>
        <p:grpSpPr>
          <a:xfrm>
            <a:off x="5867400" y="3500438"/>
            <a:ext cx="1524000" cy="469900"/>
            <a:chOff x="3648" y="2208"/>
            <a:chExt cx="960" cy="296"/>
          </a:xfrm>
        </p:grpSpPr>
        <p:sp>
          <p:nvSpPr>
            <p:cNvPr id="89116" name="任意多边形 89115"/>
            <p:cNvSpPr/>
            <p:nvPr/>
          </p:nvSpPr>
          <p:spPr>
            <a:xfrm>
              <a:off x="3648" y="2208"/>
              <a:ext cx="240" cy="296"/>
            </a:xfrm>
            <a:custGeom>
              <a:avLst/>
              <a:gdLst>
                <a:gd name="txL" fmla="*/ 0 w 21600"/>
                <a:gd name="txT" fmla="*/ 0 h 22299"/>
                <a:gd name="txR" fmla="*/ 21600 w 21600"/>
                <a:gd name="txB" fmla="*/ 22299 h 22299"/>
              </a:gdLst>
              <a:ahLst/>
              <a:cxnLst>
                <a:cxn ang="270">
                  <a:pos x="9690" y="0"/>
                </a:cxn>
                <a:cxn ang="90">
                  <a:pos x="21391" y="22298"/>
                </a:cxn>
                <a:cxn ang="180">
                  <a:pos x="0" y="19304"/>
                </a:cxn>
              </a:cxnLst>
              <a:rect l="txL" t="txT" r="txR" b="txB"/>
              <a:pathLst>
                <a:path w="21600" h="22299" fill="none">
                  <a:moveTo>
                    <a:pt x="9690" y="0"/>
                  </a:moveTo>
                  <a:arcTo wR="21600" hR="21600" stAng="-3800687" swAng="4278747"/>
                </a:path>
                <a:path w="21600" h="22299" stroke="0">
                  <a:moveTo>
                    <a:pt x="9690" y="0"/>
                  </a:moveTo>
                  <a:arcTo wR="21600" hR="21600" stAng="-3800687" swAng="4278747"/>
                  <a:lnTo>
                    <a:pt x="0" y="19304"/>
                  </a:lnTo>
                  <a:close/>
                </a:path>
              </a:pathLst>
            </a:custGeom>
            <a:noFill/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9117" name="任意多边形 89116"/>
            <p:cNvSpPr/>
            <p:nvPr/>
          </p:nvSpPr>
          <p:spPr>
            <a:xfrm>
              <a:off x="4368" y="2208"/>
              <a:ext cx="240" cy="296"/>
            </a:xfrm>
            <a:custGeom>
              <a:avLst/>
              <a:gdLst>
                <a:gd name="txL" fmla="*/ 0 w 21600"/>
                <a:gd name="txT" fmla="*/ 0 h 22299"/>
                <a:gd name="txR" fmla="*/ 21600 w 21600"/>
                <a:gd name="txB" fmla="*/ 22299 h 22299"/>
              </a:gdLst>
              <a:ahLst/>
              <a:cxnLst>
                <a:cxn ang="270">
                  <a:pos x="9690" y="0"/>
                </a:cxn>
                <a:cxn ang="90">
                  <a:pos x="21391" y="22298"/>
                </a:cxn>
                <a:cxn ang="180">
                  <a:pos x="0" y="19304"/>
                </a:cxn>
              </a:cxnLst>
              <a:rect l="txL" t="txT" r="txR" b="txB"/>
              <a:pathLst>
                <a:path w="21600" h="22299" fill="none">
                  <a:moveTo>
                    <a:pt x="9690" y="0"/>
                  </a:moveTo>
                  <a:arcTo wR="21600" hR="21600" stAng="-3800687" swAng="4278747"/>
                </a:path>
                <a:path w="21600" h="22299" stroke="0">
                  <a:moveTo>
                    <a:pt x="9690" y="0"/>
                  </a:moveTo>
                  <a:arcTo wR="21600" hR="21600" stAng="-3800687" swAng="4278747"/>
                  <a:lnTo>
                    <a:pt x="0" y="19304"/>
                  </a:lnTo>
                  <a:close/>
                </a:path>
              </a:pathLst>
            </a:custGeom>
            <a:noFill/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9118" name="标题 89117"/>
          <p:cNvSpPr>
            <a:spLocks noGrp="1"/>
          </p:cNvSpPr>
          <p:nvPr>
            <p:ph type="title"/>
          </p:nvPr>
        </p:nvSpPr>
        <p:spPr>
          <a:xfrm>
            <a:off x="0" y="0"/>
            <a:ext cx="4572000" cy="1143000"/>
          </a:xfrm>
          <a:ln/>
        </p:spPr>
        <p:txBody>
          <a:bodyPr anchor="ctr"/>
          <a:p>
            <a:r>
              <a:rPr lang="zh-CN" altLang="en-US" sz="6000" b="1" dirty="0">
                <a:solidFill>
                  <a:srgbClr val="000099"/>
                </a:solidFill>
                <a:ea typeface="隶书" panose="02010509060101010101" pitchFamily="49" charset="-122"/>
              </a:rPr>
              <a:t>试一试</a:t>
            </a:r>
            <a:r>
              <a:rPr lang="en-US" altLang="zh-CN" sz="6000" b="1">
                <a:solidFill>
                  <a:srgbClr val="000099"/>
                </a:solidFill>
                <a:ea typeface="隶书" panose="02010509060101010101" pitchFamily="49" charset="-122"/>
              </a:rPr>
              <a:t>:</a:t>
            </a:r>
            <a:endParaRPr lang="en-US" altLang="zh-CN" sz="6000" b="1">
              <a:solidFill>
                <a:srgbClr val="000099"/>
              </a:solidFill>
              <a:ea typeface="隶书" panose="02010509060101010101" pitchFamily="49" charset="-122"/>
            </a:endParaRPr>
          </a:p>
        </p:txBody>
      </p:sp>
      <p:sp>
        <p:nvSpPr>
          <p:cNvPr id="89119" name="文本框 89118"/>
          <p:cNvSpPr txBox="1"/>
          <p:nvPr/>
        </p:nvSpPr>
        <p:spPr>
          <a:xfrm>
            <a:off x="1187450" y="1557338"/>
            <a:ext cx="860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20" name="文本框 89119"/>
          <p:cNvSpPr txBox="1"/>
          <p:nvPr/>
        </p:nvSpPr>
        <p:spPr>
          <a:xfrm>
            <a:off x="4716463" y="908050"/>
            <a:ext cx="860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21" name="文本框 89120"/>
          <p:cNvSpPr txBox="1"/>
          <p:nvPr/>
        </p:nvSpPr>
        <p:spPr>
          <a:xfrm>
            <a:off x="6227763" y="836613"/>
            <a:ext cx="8890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DE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9122" name="文本框 89121"/>
          <p:cNvSpPr txBox="1"/>
          <p:nvPr/>
        </p:nvSpPr>
        <p:spPr>
          <a:xfrm>
            <a:off x="4598988" y="1484313"/>
            <a:ext cx="15573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同位角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9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7" decel="100000" fill="hold"/>
                                        <p:tgtEl>
                                          <p:spTgt spid="89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7" accel="100000" fill="hold">
                                          <p:stCondLst>
                                            <p:cond delay="897"/>
                                          </p:stCondLst>
                                        </p:cTn>
                                        <p:tgtEl>
                                          <p:spTgt spid="89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9090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9090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7" decel="100000" fill="hold"/>
                                        <p:tgtEl>
                                          <p:spTgt spid="89090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7" accel="100000" fill="hold">
                                          <p:stCondLst>
                                            <p:cond delay="897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9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89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"/>
                                        <p:tgtEl>
                                          <p:spTgt spid="89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911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89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p"/>
      <p:bldP spid="89118" grpId="0"/>
      <p:bldP spid="89119" grpId="0" build="p"/>
      <p:bldP spid="89120" grpId="0"/>
      <p:bldP spid="89121" grpId="0"/>
      <p:bldP spid="891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1138" name="组合 91137"/>
          <p:cNvGrpSpPr/>
          <p:nvPr/>
        </p:nvGrpSpPr>
        <p:grpSpPr>
          <a:xfrm>
            <a:off x="5003800" y="620713"/>
            <a:ext cx="3579813" cy="3255962"/>
            <a:chOff x="3264" y="240"/>
            <a:chExt cx="2255" cy="2051"/>
          </a:xfrm>
        </p:grpSpPr>
        <p:grpSp>
          <p:nvGrpSpPr>
            <p:cNvPr id="91139" name="组合 91138"/>
            <p:cNvGrpSpPr/>
            <p:nvPr/>
          </p:nvGrpSpPr>
          <p:grpSpPr>
            <a:xfrm>
              <a:off x="3552" y="635"/>
              <a:ext cx="1632" cy="1448"/>
              <a:chOff x="3552" y="635"/>
              <a:chExt cx="1632" cy="1448"/>
            </a:xfrm>
          </p:grpSpPr>
          <p:sp>
            <p:nvSpPr>
              <p:cNvPr id="91140" name="任意多边形 91139"/>
              <p:cNvSpPr/>
              <p:nvPr/>
            </p:nvSpPr>
            <p:spPr>
              <a:xfrm rot="-10749169">
                <a:off x="3936" y="1344"/>
                <a:ext cx="192" cy="219"/>
              </a:xfrm>
              <a:custGeom>
                <a:avLst/>
                <a:gdLst>
                  <a:gd name="txL" fmla="*/ 0 w 21600"/>
                  <a:gd name="txT" fmla="*/ 0 h 20307"/>
                  <a:gd name="txR" fmla="*/ 21600 w 21600"/>
                  <a:gd name="txB" fmla="*/ 20307 h 20307"/>
                </a:gdLst>
                <a:ahLst/>
                <a:cxnLst>
                  <a:cxn ang="270">
                    <a:pos x="12916" y="0"/>
                  </a:cxn>
                  <a:cxn ang="0">
                    <a:pos x="21391" y="20306"/>
                  </a:cxn>
                  <a:cxn ang="180">
                    <a:pos x="0" y="17312"/>
                  </a:cxn>
                </a:cxnLst>
                <a:rect l="txL" t="txT" r="txR" b="txB"/>
                <a:pathLst>
                  <a:path w="21600" h="20307" fill="none">
                    <a:moveTo>
                      <a:pt x="12916" y="0"/>
                    </a:moveTo>
                    <a:arcTo wR="21600" hR="21600" stAng="-3196464" swAng="3674524"/>
                  </a:path>
                  <a:path w="21600" h="20307" stroke="0">
                    <a:moveTo>
                      <a:pt x="12916" y="0"/>
                    </a:moveTo>
                    <a:arcTo wR="21600" hR="21600" stAng="-3196464" swAng="3674524"/>
                    <a:lnTo>
                      <a:pt x="0" y="17312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1" name="任意多边形 91140"/>
              <p:cNvSpPr/>
              <p:nvPr/>
            </p:nvSpPr>
            <p:spPr>
              <a:xfrm>
                <a:off x="3600" y="1067"/>
                <a:ext cx="240" cy="296"/>
              </a:xfrm>
              <a:custGeom>
                <a:avLst/>
                <a:gdLst>
                  <a:gd name="txL" fmla="*/ 0 w 21600"/>
                  <a:gd name="txT" fmla="*/ 0 h 22299"/>
                  <a:gd name="txR" fmla="*/ 21600 w 21600"/>
                  <a:gd name="txB" fmla="*/ 22299 h 22299"/>
                </a:gdLst>
                <a:ahLst/>
                <a:cxnLst>
                  <a:cxn ang="270">
                    <a:pos x="9690" y="0"/>
                  </a:cxn>
                  <a:cxn ang="90">
                    <a:pos x="21391" y="22298"/>
                  </a:cxn>
                  <a:cxn ang="180">
                    <a:pos x="0" y="19304"/>
                  </a:cxn>
                </a:cxnLst>
                <a:rect l="txL" t="txT" r="txR" b="txB"/>
                <a:pathLst>
                  <a:path w="21600" h="22299" fill="none">
                    <a:moveTo>
                      <a:pt x="9690" y="0"/>
                    </a:moveTo>
                    <a:arcTo wR="21600" hR="21600" stAng="-3800687" swAng="4278747"/>
                  </a:path>
                  <a:path w="21600" h="22299" stroke="0">
                    <a:moveTo>
                      <a:pt x="9690" y="0"/>
                    </a:moveTo>
                    <a:arcTo wR="21600" hR="21600" stAng="-3800687" swAng="4278747"/>
                    <a:lnTo>
                      <a:pt x="0" y="1930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2" name="任意多边形 91141"/>
              <p:cNvSpPr/>
              <p:nvPr/>
            </p:nvSpPr>
            <p:spPr>
              <a:xfrm rot="-15590636">
                <a:off x="4168" y="1210"/>
                <a:ext cx="240" cy="320"/>
              </a:xfrm>
              <a:custGeom>
                <a:avLst/>
                <a:gdLst>
                  <a:gd name="txL" fmla="*/ 0 w 21600"/>
                  <a:gd name="txT" fmla="*/ 0 h 24070"/>
                  <a:gd name="txR" fmla="*/ 21600 w 21600"/>
                  <a:gd name="txB" fmla="*/ 24070 h 24070"/>
                </a:gdLst>
                <a:ahLst/>
                <a:cxnLst>
                  <a:cxn ang="270">
                    <a:pos x="4733" y="0"/>
                  </a:cxn>
                  <a:cxn ang="90">
                    <a:pos x="21391" y="24069"/>
                  </a:cxn>
                  <a:cxn ang="180">
                    <a:pos x="0" y="21075"/>
                  </a:cxn>
                </a:cxnLst>
                <a:rect l="txL" t="txT" r="txR" b="txB"/>
                <a:pathLst>
                  <a:path w="21600" h="24070" fill="none">
                    <a:moveTo>
                      <a:pt x="4733" y="0"/>
                    </a:moveTo>
                    <a:arcTo wR="21600" hR="21600" stAng="-4640555" swAng="5118615"/>
                  </a:path>
                  <a:path w="21600" h="24070" stroke="0">
                    <a:moveTo>
                      <a:pt x="4733" y="0"/>
                    </a:moveTo>
                    <a:arcTo wR="21600" hR="21600" stAng="-4640555" swAng="5118615"/>
                    <a:lnTo>
                      <a:pt x="0" y="21075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3" name="任意多边形 91142"/>
              <p:cNvSpPr/>
              <p:nvPr/>
            </p:nvSpPr>
            <p:spPr>
              <a:xfrm>
                <a:off x="3696" y="1787"/>
                <a:ext cx="240" cy="296"/>
              </a:xfrm>
              <a:custGeom>
                <a:avLst/>
                <a:gdLst>
                  <a:gd name="txL" fmla="*/ 0 w 21600"/>
                  <a:gd name="txT" fmla="*/ 0 h 22299"/>
                  <a:gd name="txR" fmla="*/ 21600 w 21600"/>
                  <a:gd name="txB" fmla="*/ 22299 h 22299"/>
                </a:gdLst>
                <a:ahLst/>
                <a:cxnLst>
                  <a:cxn ang="270">
                    <a:pos x="9690" y="0"/>
                  </a:cxn>
                  <a:cxn ang="90">
                    <a:pos x="21391" y="22298"/>
                  </a:cxn>
                  <a:cxn ang="180">
                    <a:pos x="0" y="19304"/>
                  </a:cxn>
                </a:cxnLst>
                <a:rect l="txL" t="txT" r="txR" b="txB"/>
                <a:pathLst>
                  <a:path w="21600" h="22299" fill="none">
                    <a:moveTo>
                      <a:pt x="9690" y="0"/>
                    </a:moveTo>
                    <a:arcTo wR="21600" hR="21600" stAng="-3800687" swAng="4278747"/>
                  </a:path>
                  <a:path w="21600" h="22299" stroke="0">
                    <a:moveTo>
                      <a:pt x="9690" y="0"/>
                    </a:moveTo>
                    <a:arcTo wR="21600" hR="21600" stAng="-3800687" swAng="4278747"/>
                    <a:lnTo>
                      <a:pt x="0" y="1930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4" name="任意多边形 91143"/>
              <p:cNvSpPr/>
              <p:nvPr/>
            </p:nvSpPr>
            <p:spPr>
              <a:xfrm>
                <a:off x="4320" y="1056"/>
                <a:ext cx="240" cy="296"/>
              </a:xfrm>
              <a:custGeom>
                <a:avLst/>
                <a:gdLst>
                  <a:gd name="txL" fmla="*/ 0 w 21600"/>
                  <a:gd name="txT" fmla="*/ 0 h 22299"/>
                  <a:gd name="txR" fmla="*/ 21600 w 21600"/>
                  <a:gd name="txB" fmla="*/ 22299 h 22299"/>
                </a:gdLst>
                <a:ahLst/>
                <a:cxnLst>
                  <a:cxn ang="270">
                    <a:pos x="9690" y="0"/>
                  </a:cxn>
                  <a:cxn ang="90">
                    <a:pos x="21391" y="22298"/>
                  </a:cxn>
                  <a:cxn ang="180">
                    <a:pos x="0" y="19304"/>
                  </a:cxn>
                </a:cxnLst>
                <a:rect l="txL" t="txT" r="txR" b="txB"/>
                <a:pathLst>
                  <a:path w="21600" h="22299" fill="none">
                    <a:moveTo>
                      <a:pt x="9690" y="0"/>
                    </a:moveTo>
                    <a:arcTo wR="21600" hR="21600" stAng="-3800687" swAng="4278747"/>
                  </a:path>
                  <a:path w="21600" h="22299" stroke="0">
                    <a:moveTo>
                      <a:pt x="9690" y="0"/>
                    </a:moveTo>
                    <a:arcTo wR="21600" hR="21600" stAng="-3800687" swAng="4278747"/>
                    <a:lnTo>
                      <a:pt x="0" y="19304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5" name="直接连接符 91144"/>
              <p:cNvSpPr/>
              <p:nvPr/>
            </p:nvSpPr>
            <p:spPr>
              <a:xfrm flipH="1">
                <a:off x="3552" y="635"/>
                <a:ext cx="384" cy="720"/>
              </a:xfrm>
              <a:prstGeom prst="line">
                <a:avLst/>
              </a:prstGeom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91146" name="直接连接符 91145"/>
              <p:cNvSpPr/>
              <p:nvPr/>
            </p:nvSpPr>
            <p:spPr>
              <a:xfrm>
                <a:off x="3552" y="1355"/>
                <a:ext cx="1440" cy="0"/>
              </a:xfrm>
              <a:prstGeom prst="line">
                <a:avLst/>
              </a:prstGeom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91147" name="直接连接符 91146"/>
              <p:cNvSpPr/>
              <p:nvPr/>
            </p:nvSpPr>
            <p:spPr>
              <a:xfrm flipH="1">
                <a:off x="3552" y="779"/>
                <a:ext cx="1152" cy="1296"/>
              </a:xfrm>
              <a:prstGeom prst="line">
                <a:avLst/>
              </a:prstGeom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91148" name="直接连接符 91147"/>
              <p:cNvSpPr/>
              <p:nvPr/>
            </p:nvSpPr>
            <p:spPr>
              <a:xfrm>
                <a:off x="3552" y="2075"/>
                <a:ext cx="1632" cy="0"/>
              </a:xfrm>
              <a:prstGeom prst="line">
                <a:avLst/>
              </a:prstGeom>
              <a:ln w="5715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91149" name="组合 91148"/>
            <p:cNvGrpSpPr/>
            <p:nvPr/>
          </p:nvGrpSpPr>
          <p:grpSpPr>
            <a:xfrm>
              <a:off x="3264" y="240"/>
              <a:ext cx="2255" cy="2051"/>
              <a:chOff x="2880" y="1536"/>
              <a:chExt cx="2255" cy="2051"/>
            </a:xfrm>
          </p:grpSpPr>
          <p:sp>
            <p:nvSpPr>
              <p:cNvPr id="91150" name="文本框 91149"/>
              <p:cNvSpPr txBox="1"/>
              <p:nvPr/>
            </p:nvSpPr>
            <p:spPr>
              <a:xfrm>
                <a:off x="3350" y="1536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1" name="文本框 91150"/>
              <p:cNvSpPr txBox="1"/>
              <p:nvPr/>
            </p:nvSpPr>
            <p:spPr>
              <a:xfrm>
                <a:off x="2880" y="2532"/>
                <a:ext cx="250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2" name="文本框 91151"/>
              <p:cNvSpPr txBox="1"/>
              <p:nvPr/>
            </p:nvSpPr>
            <p:spPr>
              <a:xfrm>
                <a:off x="4560" y="2454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3" name="文本框 91152"/>
              <p:cNvSpPr txBox="1"/>
              <p:nvPr/>
            </p:nvSpPr>
            <p:spPr>
              <a:xfrm>
                <a:off x="4320" y="1734"/>
                <a:ext cx="301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4" name="文本框 91153"/>
              <p:cNvSpPr txBox="1"/>
              <p:nvPr/>
            </p:nvSpPr>
            <p:spPr>
              <a:xfrm>
                <a:off x="2928" y="3222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E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5" name="文本框 91154"/>
              <p:cNvSpPr txBox="1"/>
              <p:nvPr/>
            </p:nvSpPr>
            <p:spPr>
              <a:xfrm>
                <a:off x="4848" y="3126"/>
                <a:ext cx="287" cy="365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F</a:t>
                </a:r>
                <a:endPara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6" name="文本框 91155"/>
              <p:cNvSpPr txBox="1"/>
              <p:nvPr/>
            </p:nvSpPr>
            <p:spPr>
              <a:xfrm>
                <a:off x="3408" y="2256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7" name="文本框 91156"/>
              <p:cNvSpPr txBox="1"/>
              <p:nvPr/>
            </p:nvSpPr>
            <p:spPr>
              <a:xfrm>
                <a:off x="3312" y="2640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8" name="文本框 91157"/>
              <p:cNvSpPr txBox="1"/>
              <p:nvPr/>
            </p:nvSpPr>
            <p:spPr>
              <a:xfrm>
                <a:off x="3888" y="2640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59" name="文本框 91158"/>
              <p:cNvSpPr txBox="1"/>
              <p:nvPr/>
            </p:nvSpPr>
            <p:spPr>
              <a:xfrm>
                <a:off x="4128" y="2256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1160" name="文本框 91159"/>
              <p:cNvSpPr txBox="1"/>
              <p:nvPr/>
            </p:nvSpPr>
            <p:spPr>
              <a:xfrm>
                <a:off x="3504" y="2976"/>
                <a:ext cx="260" cy="40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91161" name="组合 91160"/>
          <p:cNvGrpSpPr/>
          <p:nvPr/>
        </p:nvGrpSpPr>
        <p:grpSpPr>
          <a:xfrm>
            <a:off x="5562600" y="1905000"/>
            <a:ext cx="838200" cy="804863"/>
            <a:chOff x="3504" y="1200"/>
            <a:chExt cx="528" cy="507"/>
          </a:xfrm>
        </p:grpSpPr>
        <p:sp>
          <p:nvSpPr>
            <p:cNvPr id="91162" name="任意多边形 91161"/>
            <p:cNvSpPr/>
            <p:nvPr/>
          </p:nvSpPr>
          <p:spPr>
            <a:xfrm rot="-10749169">
              <a:off x="3840" y="1488"/>
              <a:ext cx="192" cy="219"/>
            </a:xfrm>
            <a:custGeom>
              <a:avLst/>
              <a:gdLst>
                <a:gd name="txL" fmla="*/ 0 w 21600"/>
                <a:gd name="txT" fmla="*/ 0 h 20307"/>
                <a:gd name="txR" fmla="*/ 21600 w 21600"/>
                <a:gd name="txB" fmla="*/ 20307 h 20307"/>
              </a:gdLst>
              <a:ahLst/>
              <a:cxnLst>
                <a:cxn ang="270">
                  <a:pos x="12916" y="0"/>
                </a:cxn>
                <a:cxn ang="0">
                  <a:pos x="21391" y="20306"/>
                </a:cxn>
                <a:cxn ang="180">
                  <a:pos x="0" y="17312"/>
                </a:cxn>
              </a:cxnLst>
              <a:rect l="txL" t="txT" r="txR" b="txB"/>
              <a:pathLst>
                <a:path w="21600" h="20307" fill="none">
                  <a:moveTo>
                    <a:pt x="12916" y="0"/>
                  </a:moveTo>
                  <a:arcTo wR="21600" hR="21600" stAng="-3196464" swAng="3674524"/>
                </a:path>
                <a:path w="21600" h="20307" stroke="0">
                  <a:moveTo>
                    <a:pt x="12916" y="0"/>
                  </a:moveTo>
                  <a:arcTo wR="21600" hR="21600" stAng="-3196464" swAng="3674524"/>
                  <a:lnTo>
                    <a:pt x="0" y="17312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1163" name="任意多边形 91162"/>
            <p:cNvSpPr/>
            <p:nvPr/>
          </p:nvSpPr>
          <p:spPr>
            <a:xfrm>
              <a:off x="3504" y="1200"/>
              <a:ext cx="240" cy="296"/>
            </a:xfrm>
            <a:custGeom>
              <a:avLst/>
              <a:gdLst>
                <a:gd name="txL" fmla="*/ 0 w 21600"/>
                <a:gd name="txT" fmla="*/ 0 h 22299"/>
                <a:gd name="txR" fmla="*/ 21600 w 21600"/>
                <a:gd name="txB" fmla="*/ 22299 h 22299"/>
              </a:gdLst>
              <a:ahLst/>
              <a:cxnLst>
                <a:cxn ang="270">
                  <a:pos x="9690" y="0"/>
                </a:cxn>
                <a:cxn ang="90">
                  <a:pos x="21391" y="22298"/>
                </a:cxn>
                <a:cxn ang="180">
                  <a:pos x="0" y="19304"/>
                </a:cxn>
              </a:cxnLst>
              <a:rect l="txL" t="txT" r="txR" b="txB"/>
              <a:pathLst>
                <a:path w="21600" h="22299" fill="none">
                  <a:moveTo>
                    <a:pt x="9690" y="0"/>
                  </a:moveTo>
                  <a:arcTo wR="21600" hR="21600" stAng="-3800687" swAng="4278747"/>
                </a:path>
                <a:path w="21600" h="22299" stroke="0">
                  <a:moveTo>
                    <a:pt x="9690" y="0"/>
                  </a:moveTo>
                  <a:arcTo wR="21600" hR="21600" stAng="-3800687" swAng="4278747"/>
                  <a:lnTo>
                    <a:pt x="0" y="19304"/>
                  </a:lnTo>
                  <a:close/>
                </a:path>
              </a:pathLst>
            </a:custGeom>
            <a:noFill/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91164" name="任意多边形 91163"/>
          <p:cNvSpPr/>
          <p:nvPr/>
        </p:nvSpPr>
        <p:spPr>
          <a:xfrm>
            <a:off x="5715000" y="3048000"/>
            <a:ext cx="381000" cy="469900"/>
          </a:xfrm>
          <a:custGeom>
            <a:avLst/>
            <a:gdLst>
              <a:gd name="txL" fmla="*/ 0 w 21600"/>
              <a:gd name="txT" fmla="*/ 0 h 22299"/>
              <a:gd name="txR" fmla="*/ 21600 w 21600"/>
              <a:gd name="txB" fmla="*/ 22299 h 22299"/>
            </a:gdLst>
            <a:ahLst/>
            <a:cxnLst>
              <a:cxn ang="270">
                <a:pos x="9690" y="0"/>
              </a:cxn>
              <a:cxn ang="90">
                <a:pos x="21391" y="22298"/>
              </a:cxn>
              <a:cxn ang="180">
                <a:pos x="0" y="19304"/>
              </a:cxn>
            </a:cxnLst>
            <a:rect l="txL" t="txT" r="txR" b="txB"/>
            <a:pathLst>
              <a:path w="21600" h="22299" fill="none">
                <a:moveTo>
                  <a:pt x="9690" y="0"/>
                </a:moveTo>
                <a:arcTo wR="21600" hR="21600" stAng="-3800687" swAng="4278747"/>
              </a:path>
              <a:path w="21600" h="22299" stroke="0">
                <a:moveTo>
                  <a:pt x="9690" y="0"/>
                </a:moveTo>
                <a:arcTo wR="21600" hR="21600" stAng="-3800687" swAng="4278747"/>
                <a:lnTo>
                  <a:pt x="0" y="19304"/>
                </a:lnTo>
                <a:close/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1165" name="文本框 91164"/>
          <p:cNvSpPr txBox="1"/>
          <p:nvPr/>
        </p:nvSpPr>
        <p:spPr>
          <a:xfrm>
            <a:off x="98425" y="2276475"/>
            <a:ext cx="5410200" cy="184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tx1"/>
              </a:buClr>
            </a:pP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）∠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与∠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是直线 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en-US" altLang="zh-CN" sz="3600" b="1" u="sng"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3600" b="1" u="sng">
                <a:latin typeface="宋体" panose="02010600030101010101" pitchFamily="2" charset="-122"/>
                <a:ea typeface="宋体" panose="02010600030101010101" pitchFamily="2" charset="-122"/>
              </a:rPr>
              <a:t>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被直线</a:t>
            </a:r>
            <a:endParaRPr lang="zh-CN" altLang="en-US" sz="3600" b="1" i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>
                <a:schemeClr val="tx1"/>
              </a:buClr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所截而得的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_______.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1166" name="文本框 91165"/>
          <p:cNvSpPr txBox="1"/>
          <p:nvPr/>
        </p:nvSpPr>
        <p:spPr>
          <a:xfrm>
            <a:off x="320675" y="260350"/>
            <a:ext cx="4756150" cy="23415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） 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与∠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是直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线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被直线</a:t>
            </a:r>
            <a:r>
              <a:rPr lang="zh-CN" altLang="en-US" sz="3600" b="1" i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zh-CN" altLang="en-US" sz="3600" b="1" i="1" u="sng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所截而得的</a:t>
            </a:r>
            <a:r>
              <a:rPr lang="zh-CN" altLang="en-US" sz="36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1167" name="组合 91166"/>
          <p:cNvGrpSpPr/>
          <p:nvPr/>
        </p:nvGrpSpPr>
        <p:grpSpPr>
          <a:xfrm>
            <a:off x="5508625" y="1916113"/>
            <a:ext cx="2286000" cy="469900"/>
            <a:chOff x="3456" y="1200"/>
            <a:chExt cx="1440" cy="296"/>
          </a:xfrm>
        </p:grpSpPr>
        <p:sp>
          <p:nvSpPr>
            <p:cNvPr id="91168" name="任意多边形 91167"/>
            <p:cNvSpPr/>
            <p:nvPr/>
          </p:nvSpPr>
          <p:spPr>
            <a:xfrm>
              <a:off x="3504" y="1200"/>
              <a:ext cx="240" cy="296"/>
            </a:xfrm>
            <a:custGeom>
              <a:avLst/>
              <a:gdLst>
                <a:gd name="txL" fmla="*/ 0 w 21600"/>
                <a:gd name="txT" fmla="*/ 0 h 22299"/>
                <a:gd name="txR" fmla="*/ 21600 w 21600"/>
                <a:gd name="txB" fmla="*/ 22299 h 22299"/>
              </a:gdLst>
              <a:ahLst/>
              <a:cxnLst>
                <a:cxn ang="270">
                  <a:pos x="9690" y="0"/>
                </a:cxn>
                <a:cxn ang="90">
                  <a:pos x="21391" y="22298"/>
                </a:cxn>
                <a:cxn ang="180">
                  <a:pos x="0" y="19304"/>
                </a:cxn>
              </a:cxnLst>
              <a:rect l="txL" t="txT" r="txR" b="txB"/>
              <a:pathLst>
                <a:path w="21600" h="22299" fill="none">
                  <a:moveTo>
                    <a:pt x="9690" y="0"/>
                  </a:moveTo>
                  <a:arcTo wR="21600" hR="21600" stAng="-3800687" swAng="4278747"/>
                </a:path>
                <a:path w="21600" h="22299" stroke="0">
                  <a:moveTo>
                    <a:pt x="9690" y="0"/>
                  </a:moveTo>
                  <a:arcTo wR="21600" hR="21600" stAng="-3800687" swAng="4278747"/>
                  <a:lnTo>
                    <a:pt x="0" y="19304"/>
                  </a:lnTo>
                  <a:close/>
                </a:path>
              </a:pathLst>
            </a:custGeom>
            <a:noFill/>
            <a:ln w="762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1169" name="直接连接符 91168"/>
            <p:cNvSpPr/>
            <p:nvPr/>
          </p:nvSpPr>
          <p:spPr>
            <a:xfrm>
              <a:off x="3456" y="1488"/>
              <a:ext cx="1440" cy="0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1170" name="文本框 91169"/>
          <p:cNvSpPr txBox="1"/>
          <p:nvPr/>
        </p:nvSpPr>
        <p:spPr>
          <a:xfrm>
            <a:off x="398463" y="1412875"/>
            <a:ext cx="860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1171" name="文本框 91170"/>
          <p:cNvSpPr txBox="1"/>
          <p:nvPr/>
        </p:nvSpPr>
        <p:spPr>
          <a:xfrm>
            <a:off x="2314575" y="765175"/>
            <a:ext cx="8890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DE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1172" name="文本框 91171"/>
          <p:cNvSpPr txBox="1"/>
          <p:nvPr/>
        </p:nvSpPr>
        <p:spPr>
          <a:xfrm>
            <a:off x="1047750" y="692150"/>
            <a:ext cx="860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1173" name="文本框 91172"/>
          <p:cNvSpPr txBox="1"/>
          <p:nvPr/>
        </p:nvSpPr>
        <p:spPr>
          <a:xfrm>
            <a:off x="3230563" y="1341438"/>
            <a:ext cx="19891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内错角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1174" name="文本框 91173"/>
          <p:cNvSpPr txBox="1"/>
          <p:nvPr/>
        </p:nvSpPr>
        <p:spPr>
          <a:xfrm>
            <a:off x="323850" y="2781300"/>
            <a:ext cx="860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1175" name="文本框 91174"/>
          <p:cNvSpPr txBox="1"/>
          <p:nvPr/>
        </p:nvSpPr>
        <p:spPr>
          <a:xfrm>
            <a:off x="1695450" y="2781300"/>
            <a:ext cx="860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1176" name="文本框 91175"/>
          <p:cNvSpPr txBox="1"/>
          <p:nvPr/>
        </p:nvSpPr>
        <p:spPr>
          <a:xfrm>
            <a:off x="323850" y="3429000"/>
            <a:ext cx="8890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DE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1177" name="文本框 91176"/>
          <p:cNvSpPr txBox="1"/>
          <p:nvPr/>
        </p:nvSpPr>
        <p:spPr>
          <a:xfrm>
            <a:off x="3203575" y="3429000"/>
            <a:ext cx="22780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内错角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1178" name="文本框 91177"/>
          <p:cNvSpPr txBox="1"/>
          <p:nvPr/>
        </p:nvSpPr>
        <p:spPr>
          <a:xfrm>
            <a:off x="827088" y="4941888"/>
            <a:ext cx="72739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截线：两角都有一边在这条直线上，是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角边的公共线</a:t>
            </a:r>
            <a:endParaRPr lang="zh-CN" altLang="en-US" sz="36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91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91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1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91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91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91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91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91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91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91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91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500"/>
                                        <p:tgtEl>
                                          <p:spTgt spid="91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91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65" grpId="0"/>
      <p:bldP spid="91170" grpId="0"/>
      <p:bldP spid="91171" grpId="0"/>
      <p:bldP spid="91172" grpId="0"/>
      <p:bldP spid="91174" grpId="0"/>
      <p:bldP spid="91175" grpId="0"/>
      <p:bldP spid="91176" grpId="0"/>
      <p:bldP spid="91177" grpId="0"/>
      <p:bldP spid="911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文本框 92161"/>
          <p:cNvSpPr txBox="1"/>
          <p:nvPr/>
        </p:nvSpPr>
        <p:spPr>
          <a:xfrm>
            <a:off x="152400" y="76200"/>
            <a:ext cx="8763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如图，（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      和       是直线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与直线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被直线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所截形成的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__________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92163" name="对象 92162"/>
          <p:cNvGraphicFramePr/>
          <p:nvPr/>
        </p:nvGraphicFramePr>
        <p:xfrm>
          <a:off x="2627313" y="115888"/>
          <a:ext cx="792162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241300" imgH="165100" progId="Equation.3">
                  <p:embed/>
                </p:oleObj>
              </mc:Choice>
              <mc:Fallback>
                <p:oleObj name="" r:id="rId1" imgW="241300" imgH="1651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27313" y="115888"/>
                        <a:ext cx="792162" cy="428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64" name="对象 92163"/>
          <p:cNvGraphicFramePr/>
          <p:nvPr/>
        </p:nvGraphicFramePr>
        <p:xfrm>
          <a:off x="3995738" y="115888"/>
          <a:ext cx="792162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227965" imgH="177800" progId="Equation.3">
                  <p:embed/>
                </p:oleObj>
              </mc:Choice>
              <mc:Fallback>
                <p:oleObj name="" r:id="rId3" imgW="227965" imgH="1778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95738" y="115888"/>
                        <a:ext cx="792162" cy="487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165" name="组合 92164"/>
          <p:cNvGrpSpPr/>
          <p:nvPr/>
        </p:nvGrpSpPr>
        <p:grpSpPr>
          <a:xfrm>
            <a:off x="2411413" y="1557338"/>
            <a:ext cx="3382962" cy="2528887"/>
            <a:chOff x="288" y="2160"/>
            <a:chExt cx="1920" cy="1230"/>
          </a:xfrm>
        </p:grpSpPr>
        <p:grpSp>
          <p:nvGrpSpPr>
            <p:cNvPr id="92166" name="组合 92165"/>
            <p:cNvGrpSpPr/>
            <p:nvPr/>
          </p:nvGrpSpPr>
          <p:grpSpPr>
            <a:xfrm>
              <a:off x="480" y="2352"/>
              <a:ext cx="1584" cy="869"/>
              <a:chOff x="528" y="2492"/>
              <a:chExt cx="1584" cy="869"/>
            </a:xfrm>
          </p:grpSpPr>
          <p:grpSp>
            <p:nvGrpSpPr>
              <p:cNvPr id="92167" name="组合 92166"/>
              <p:cNvGrpSpPr/>
              <p:nvPr/>
            </p:nvGrpSpPr>
            <p:grpSpPr>
              <a:xfrm>
                <a:off x="528" y="2544"/>
                <a:ext cx="1584" cy="816"/>
                <a:chOff x="528" y="2544"/>
                <a:chExt cx="1584" cy="816"/>
              </a:xfrm>
            </p:grpSpPr>
            <p:sp>
              <p:nvSpPr>
                <p:cNvPr id="92168" name="平行四边形 92167"/>
                <p:cNvSpPr/>
                <p:nvPr/>
              </p:nvSpPr>
              <p:spPr>
                <a:xfrm>
                  <a:off x="528" y="2544"/>
                  <a:ext cx="1584" cy="816"/>
                </a:xfrm>
                <a:prstGeom prst="parallelogram">
                  <a:avLst>
                    <a:gd name="adj" fmla="val 48529"/>
                  </a:avLst>
                </a:prstGeom>
                <a:noFill/>
                <a:ln w="381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92169" name="直接连接符 92168"/>
                <p:cNvSpPr/>
                <p:nvPr/>
              </p:nvSpPr>
              <p:spPr>
                <a:xfrm flipV="1">
                  <a:off x="528" y="2544"/>
                  <a:ext cx="1584" cy="816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92170" name="任意多边形 92169"/>
              <p:cNvSpPr/>
              <p:nvPr/>
            </p:nvSpPr>
            <p:spPr>
              <a:xfrm>
                <a:off x="672" y="3072"/>
                <a:ext cx="96" cy="144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171" name="任意多边形 92170"/>
              <p:cNvSpPr/>
              <p:nvPr/>
            </p:nvSpPr>
            <p:spPr>
              <a:xfrm rot="-1981432" flipH="1">
                <a:off x="1728" y="2544"/>
                <a:ext cx="96" cy="144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172" name="任意多边形 92171"/>
              <p:cNvSpPr/>
              <p:nvPr/>
            </p:nvSpPr>
            <p:spPr>
              <a:xfrm>
                <a:off x="853" y="3168"/>
                <a:ext cx="96" cy="193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173" name="任意多边形 92172"/>
              <p:cNvSpPr/>
              <p:nvPr/>
            </p:nvSpPr>
            <p:spPr>
              <a:xfrm rot="-10549914">
                <a:off x="1850" y="2673"/>
                <a:ext cx="96" cy="144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174" name="文本框 92173"/>
              <p:cNvSpPr txBox="1"/>
              <p:nvPr/>
            </p:nvSpPr>
            <p:spPr>
              <a:xfrm>
                <a:off x="1654" y="2707"/>
                <a:ext cx="192" cy="2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175" name="文本框 92174"/>
              <p:cNvSpPr txBox="1"/>
              <p:nvPr/>
            </p:nvSpPr>
            <p:spPr>
              <a:xfrm>
                <a:off x="1525" y="2492"/>
                <a:ext cx="192" cy="2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176" name="文本框 92175"/>
              <p:cNvSpPr txBox="1"/>
              <p:nvPr/>
            </p:nvSpPr>
            <p:spPr>
              <a:xfrm>
                <a:off x="960" y="3072"/>
                <a:ext cx="192" cy="2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177" name="文本框 92176"/>
              <p:cNvSpPr txBox="1"/>
              <p:nvPr/>
            </p:nvSpPr>
            <p:spPr>
              <a:xfrm>
                <a:off x="732" y="2880"/>
                <a:ext cx="192" cy="2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92178" name="文本框 92177"/>
            <p:cNvSpPr txBox="1"/>
            <p:nvPr/>
          </p:nvSpPr>
          <p:spPr>
            <a:xfrm>
              <a:off x="720" y="2160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179" name="文本框 92178"/>
            <p:cNvSpPr txBox="1"/>
            <p:nvPr/>
          </p:nvSpPr>
          <p:spPr>
            <a:xfrm>
              <a:off x="288" y="3168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180" name="文本框 92179"/>
            <p:cNvSpPr txBox="1"/>
            <p:nvPr/>
          </p:nvSpPr>
          <p:spPr>
            <a:xfrm>
              <a:off x="1584" y="3168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181" name="文本框 92180"/>
            <p:cNvSpPr txBox="1"/>
            <p:nvPr/>
          </p:nvSpPr>
          <p:spPr>
            <a:xfrm>
              <a:off x="1968" y="2160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92182" name="文本框 92181"/>
          <p:cNvSpPr txBox="1"/>
          <p:nvPr/>
        </p:nvSpPr>
        <p:spPr>
          <a:xfrm>
            <a:off x="6156325" y="0"/>
            <a:ext cx="1409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83" name="文本框 92182"/>
          <p:cNvSpPr txBox="1"/>
          <p:nvPr/>
        </p:nvSpPr>
        <p:spPr>
          <a:xfrm>
            <a:off x="179388" y="549275"/>
            <a:ext cx="1409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84" name="文本框 92183"/>
          <p:cNvSpPr txBox="1"/>
          <p:nvPr/>
        </p:nvSpPr>
        <p:spPr>
          <a:xfrm>
            <a:off x="2771775" y="549275"/>
            <a:ext cx="1409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85" name="文本框 92184"/>
          <p:cNvSpPr txBox="1"/>
          <p:nvPr/>
        </p:nvSpPr>
        <p:spPr>
          <a:xfrm>
            <a:off x="6227763" y="549275"/>
            <a:ext cx="22320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内错角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2187" name="组合 92186"/>
          <p:cNvGrpSpPr/>
          <p:nvPr/>
        </p:nvGrpSpPr>
        <p:grpSpPr>
          <a:xfrm>
            <a:off x="2771775" y="2060575"/>
            <a:ext cx="2736850" cy="1655763"/>
            <a:chOff x="3152" y="1797"/>
            <a:chExt cx="1724" cy="1043"/>
          </a:xfrm>
        </p:grpSpPr>
        <p:sp>
          <p:nvSpPr>
            <p:cNvPr id="92188" name="直接连接符 92187"/>
            <p:cNvSpPr/>
            <p:nvPr/>
          </p:nvSpPr>
          <p:spPr>
            <a:xfrm>
              <a:off x="3560" y="1797"/>
              <a:ext cx="1316" cy="0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189" name="直接连接符 92188"/>
            <p:cNvSpPr/>
            <p:nvPr/>
          </p:nvSpPr>
          <p:spPr>
            <a:xfrm flipH="1">
              <a:off x="3152" y="1797"/>
              <a:ext cx="1724" cy="1043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190" name="直接连接符 92189"/>
            <p:cNvSpPr/>
            <p:nvPr/>
          </p:nvSpPr>
          <p:spPr>
            <a:xfrm>
              <a:off x="3152" y="2840"/>
              <a:ext cx="1315" cy="0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2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2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2" grpId="0"/>
      <p:bldP spid="92183" grpId="0"/>
      <p:bldP spid="92184" grpId="0"/>
      <p:bldP spid="921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3186" name="组合 93185"/>
          <p:cNvGrpSpPr/>
          <p:nvPr/>
        </p:nvGrpSpPr>
        <p:grpSpPr>
          <a:xfrm>
            <a:off x="2484438" y="2060575"/>
            <a:ext cx="3382962" cy="2528888"/>
            <a:chOff x="288" y="2160"/>
            <a:chExt cx="1920" cy="1230"/>
          </a:xfrm>
        </p:grpSpPr>
        <p:grpSp>
          <p:nvGrpSpPr>
            <p:cNvPr id="93187" name="组合 93186"/>
            <p:cNvGrpSpPr/>
            <p:nvPr/>
          </p:nvGrpSpPr>
          <p:grpSpPr>
            <a:xfrm>
              <a:off x="480" y="2352"/>
              <a:ext cx="1584" cy="869"/>
              <a:chOff x="528" y="2492"/>
              <a:chExt cx="1584" cy="869"/>
            </a:xfrm>
          </p:grpSpPr>
          <p:grpSp>
            <p:nvGrpSpPr>
              <p:cNvPr id="93188" name="组合 93187"/>
              <p:cNvGrpSpPr/>
              <p:nvPr/>
            </p:nvGrpSpPr>
            <p:grpSpPr>
              <a:xfrm>
                <a:off x="528" y="2544"/>
                <a:ext cx="1584" cy="816"/>
                <a:chOff x="528" y="2544"/>
                <a:chExt cx="1584" cy="816"/>
              </a:xfrm>
            </p:grpSpPr>
            <p:sp>
              <p:nvSpPr>
                <p:cNvPr id="93189" name="平行四边形 93188"/>
                <p:cNvSpPr/>
                <p:nvPr/>
              </p:nvSpPr>
              <p:spPr>
                <a:xfrm>
                  <a:off x="528" y="2544"/>
                  <a:ext cx="1584" cy="816"/>
                </a:xfrm>
                <a:prstGeom prst="parallelogram">
                  <a:avLst>
                    <a:gd name="adj" fmla="val 48529"/>
                  </a:avLst>
                </a:prstGeom>
                <a:noFill/>
                <a:ln w="3810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93190" name="直接连接符 93189"/>
                <p:cNvSpPr/>
                <p:nvPr/>
              </p:nvSpPr>
              <p:spPr>
                <a:xfrm flipV="1">
                  <a:off x="528" y="2544"/>
                  <a:ext cx="1584" cy="816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93191" name="任意多边形 93190"/>
              <p:cNvSpPr/>
              <p:nvPr/>
            </p:nvSpPr>
            <p:spPr>
              <a:xfrm>
                <a:off x="672" y="3072"/>
                <a:ext cx="96" cy="144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2" name="任意多边形 93191"/>
              <p:cNvSpPr/>
              <p:nvPr/>
            </p:nvSpPr>
            <p:spPr>
              <a:xfrm rot="-1981432" flipH="1">
                <a:off x="1728" y="2544"/>
                <a:ext cx="96" cy="144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3" name="任意多边形 93192"/>
              <p:cNvSpPr/>
              <p:nvPr/>
            </p:nvSpPr>
            <p:spPr>
              <a:xfrm>
                <a:off x="853" y="3168"/>
                <a:ext cx="96" cy="193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4" name="任意多边形 93193"/>
              <p:cNvSpPr/>
              <p:nvPr/>
            </p:nvSpPr>
            <p:spPr>
              <a:xfrm rot="-10549914">
                <a:off x="1850" y="2673"/>
                <a:ext cx="96" cy="144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5" name="文本框 93194"/>
              <p:cNvSpPr txBox="1"/>
              <p:nvPr/>
            </p:nvSpPr>
            <p:spPr>
              <a:xfrm>
                <a:off x="1654" y="2707"/>
                <a:ext cx="192" cy="2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4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3196" name="文本框 93195"/>
              <p:cNvSpPr txBox="1"/>
              <p:nvPr/>
            </p:nvSpPr>
            <p:spPr>
              <a:xfrm>
                <a:off x="1525" y="2492"/>
                <a:ext cx="192" cy="2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3197" name="文本框 93196"/>
              <p:cNvSpPr txBox="1"/>
              <p:nvPr/>
            </p:nvSpPr>
            <p:spPr>
              <a:xfrm>
                <a:off x="960" y="3072"/>
                <a:ext cx="192" cy="2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3198" name="文本框 93197"/>
              <p:cNvSpPr txBox="1"/>
              <p:nvPr/>
            </p:nvSpPr>
            <p:spPr>
              <a:xfrm>
                <a:off x="732" y="2880"/>
                <a:ext cx="192" cy="2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93199" name="文本框 93198"/>
            <p:cNvSpPr txBox="1"/>
            <p:nvPr/>
          </p:nvSpPr>
          <p:spPr>
            <a:xfrm>
              <a:off x="720" y="2160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00" name="文本框 93199"/>
            <p:cNvSpPr txBox="1"/>
            <p:nvPr/>
          </p:nvSpPr>
          <p:spPr>
            <a:xfrm>
              <a:off x="288" y="3168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01" name="文本框 93200"/>
            <p:cNvSpPr txBox="1"/>
            <p:nvPr/>
          </p:nvSpPr>
          <p:spPr>
            <a:xfrm>
              <a:off x="1584" y="3168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02" name="文本框 93201"/>
            <p:cNvSpPr txBox="1"/>
            <p:nvPr/>
          </p:nvSpPr>
          <p:spPr>
            <a:xfrm>
              <a:off x="1968" y="2160"/>
              <a:ext cx="240" cy="2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3203" name="组合 93202"/>
          <p:cNvGrpSpPr/>
          <p:nvPr/>
        </p:nvGrpSpPr>
        <p:grpSpPr>
          <a:xfrm>
            <a:off x="107950" y="476250"/>
            <a:ext cx="6829425" cy="1311275"/>
            <a:chOff x="68" y="300"/>
            <a:chExt cx="4302" cy="826"/>
          </a:xfrm>
        </p:grpSpPr>
        <p:sp>
          <p:nvSpPr>
            <p:cNvPr id="93204" name="矩形 93203"/>
            <p:cNvSpPr/>
            <p:nvPr/>
          </p:nvSpPr>
          <p:spPr>
            <a:xfrm>
              <a:off x="68" y="300"/>
              <a:ext cx="4302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     和       是直线</a:t>
              </a:r>
              <a:r>
                <a:rPr lang="en-US" altLang="zh-CN" b="1">
                  <a:latin typeface="Arial" panose="020B0604020202020204" pitchFamily="34" charset="0"/>
                  <a:ea typeface="宋体" panose="02010600030101010101" pitchFamily="2" charset="-122"/>
                </a:rPr>
                <a:t>_____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与直线</a:t>
              </a:r>
              <a:r>
                <a:rPr lang="en-US" altLang="zh-CN" b="1">
                  <a:latin typeface="Arial" panose="020B0604020202020204" pitchFamily="34" charset="0"/>
                  <a:ea typeface="宋体" panose="02010600030101010101" pitchFamily="2" charset="-122"/>
                </a:rPr>
                <a:t>____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被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直线</a:t>
              </a:r>
              <a:r>
                <a:rPr lang="en-US" altLang="zh-CN" b="1">
                  <a:latin typeface="Arial" panose="020B0604020202020204" pitchFamily="34" charset="0"/>
                  <a:ea typeface="宋体" panose="02010600030101010101" pitchFamily="2" charset="-122"/>
                </a:rPr>
                <a:t>______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所截形成的</a:t>
              </a:r>
              <a:r>
                <a:rPr lang="en-US" altLang="zh-CN" b="1">
                  <a:latin typeface="Arial" panose="020B0604020202020204" pitchFamily="34" charset="0"/>
                  <a:ea typeface="宋体" panose="02010600030101010101" pitchFamily="2" charset="-122"/>
                </a:rPr>
                <a:t>_________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93205" name="对象 93204"/>
            <p:cNvGraphicFramePr/>
            <p:nvPr/>
          </p:nvGraphicFramePr>
          <p:xfrm>
            <a:off x="68" y="346"/>
            <a:ext cx="499" cy="3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1" imgW="215900" imgH="165100" progId="Equation.3">
                    <p:embed/>
                  </p:oleObj>
                </mc:Choice>
                <mc:Fallback>
                  <p:oleObj name="" r:id="rId1" imgW="215900" imgH="165100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8" y="346"/>
                          <a:ext cx="499" cy="30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3206" name="对象 93205"/>
            <p:cNvGraphicFramePr/>
            <p:nvPr/>
          </p:nvGraphicFramePr>
          <p:xfrm>
            <a:off x="703" y="346"/>
            <a:ext cx="544" cy="2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3" imgW="241300" imgH="165100" progId="Equation.3">
                    <p:embed/>
                  </p:oleObj>
                </mc:Choice>
                <mc:Fallback>
                  <p:oleObj name="" r:id="rId3" imgW="241300" imgH="165100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03" y="346"/>
                          <a:ext cx="544" cy="29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3207" name="文本框 93206"/>
          <p:cNvSpPr txBox="1"/>
          <p:nvPr/>
        </p:nvSpPr>
        <p:spPr>
          <a:xfrm>
            <a:off x="3132138" y="404813"/>
            <a:ext cx="1409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3208" name="文本框 93207"/>
          <p:cNvSpPr txBox="1"/>
          <p:nvPr/>
        </p:nvSpPr>
        <p:spPr>
          <a:xfrm>
            <a:off x="5538788" y="333375"/>
            <a:ext cx="1409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3209" name="文本框 93208"/>
          <p:cNvSpPr txBox="1"/>
          <p:nvPr/>
        </p:nvSpPr>
        <p:spPr>
          <a:xfrm>
            <a:off x="1258888" y="1125538"/>
            <a:ext cx="1409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3210" name="文本框 93209"/>
          <p:cNvSpPr txBox="1"/>
          <p:nvPr/>
        </p:nvSpPr>
        <p:spPr>
          <a:xfrm>
            <a:off x="4500563" y="1125538"/>
            <a:ext cx="22320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内错角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3212" name="组合 93211"/>
          <p:cNvGrpSpPr/>
          <p:nvPr/>
        </p:nvGrpSpPr>
        <p:grpSpPr>
          <a:xfrm>
            <a:off x="2843213" y="2565400"/>
            <a:ext cx="2736850" cy="1655763"/>
            <a:chOff x="3878" y="1888"/>
            <a:chExt cx="1724" cy="1043"/>
          </a:xfrm>
        </p:grpSpPr>
        <p:sp>
          <p:nvSpPr>
            <p:cNvPr id="93213" name="直接连接符 93212"/>
            <p:cNvSpPr/>
            <p:nvPr/>
          </p:nvSpPr>
          <p:spPr>
            <a:xfrm flipH="1">
              <a:off x="3878" y="1888"/>
              <a:ext cx="409" cy="1043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4" name="直接连接符 93213"/>
            <p:cNvSpPr/>
            <p:nvPr/>
          </p:nvSpPr>
          <p:spPr>
            <a:xfrm flipV="1">
              <a:off x="3878" y="1888"/>
              <a:ext cx="1724" cy="1043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5" name="直接连接符 93214"/>
            <p:cNvSpPr/>
            <p:nvPr/>
          </p:nvSpPr>
          <p:spPr>
            <a:xfrm flipH="1">
              <a:off x="5194" y="1888"/>
              <a:ext cx="408" cy="1043"/>
            </a:xfrm>
            <a:prstGeom prst="line">
              <a:avLst/>
            </a:prstGeom>
            <a:ln w="635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3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3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07" grpId="0"/>
      <p:bldP spid="93208" grpId="0"/>
      <p:bldP spid="93209" grpId="0"/>
      <p:bldP spid="932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文本框 73729"/>
          <p:cNvSpPr txBox="1"/>
          <p:nvPr/>
        </p:nvSpPr>
        <p:spPr>
          <a:xfrm>
            <a:off x="1403350" y="188913"/>
            <a:ext cx="7740650" cy="14065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判断下列图中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∠2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哪些是同位角、内错角、同旁内角？并分别指出截线和被截线。</a:t>
            </a:r>
            <a:endParaRPr lang="zh-CN" altLang="en-US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46" name="椭圆 73745">
            <a:hlinkClick r:id="rId1" action="ppaction://hlinksldjump"/>
          </p:cNvPr>
          <p:cNvSpPr/>
          <p:nvPr/>
        </p:nvSpPr>
        <p:spPr>
          <a:xfrm>
            <a:off x="0" y="0"/>
            <a:ext cx="1658938" cy="709613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50000">
                <a:srgbClr val="FF5050"/>
              </a:gs>
              <a:gs pos="100000">
                <a:srgbClr val="FFFF99"/>
              </a:gs>
            </a:gsLst>
            <a:lin ang="0" scaled="1"/>
            <a:tileRect/>
          </a:gra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幼圆" panose="02010509060101010101" pitchFamily="49" charset="-122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幼圆" panose="02010509060101010101" pitchFamily="49" charset="-122"/>
              </a:rPr>
              <a:t>2</a:t>
            </a:r>
            <a:endParaRPr lang="en-US" altLang="zh-CN" sz="2800" b="1"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pic>
        <p:nvPicPr>
          <p:cNvPr id="73799" name="图片 737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88" y="1700213"/>
            <a:ext cx="1866900" cy="1752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800" name="图片 737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238" y="1773238"/>
            <a:ext cx="2047875" cy="1619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801" name="图片 738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163" y="1773238"/>
            <a:ext cx="1866900" cy="1695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802" name="图片 738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188" y="4076700"/>
            <a:ext cx="1952625" cy="19621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3808" name="组合 73807"/>
          <p:cNvGrpSpPr/>
          <p:nvPr/>
        </p:nvGrpSpPr>
        <p:grpSpPr>
          <a:xfrm>
            <a:off x="971550" y="4292600"/>
            <a:ext cx="1152525" cy="1079500"/>
            <a:chOff x="3120" y="2064"/>
            <a:chExt cx="1104" cy="1008"/>
          </a:xfrm>
        </p:grpSpPr>
        <p:sp>
          <p:nvSpPr>
            <p:cNvPr id="73809" name="直接连接符 73808"/>
            <p:cNvSpPr/>
            <p:nvPr/>
          </p:nvSpPr>
          <p:spPr>
            <a:xfrm>
              <a:off x="3120" y="2448"/>
              <a:ext cx="768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810" name="直接连接符 73809"/>
            <p:cNvSpPr/>
            <p:nvPr/>
          </p:nvSpPr>
          <p:spPr>
            <a:xfrm>
              <a:off x="3168" y="2064"/>
              <a:ext cx="720" cy="384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811" name="直接连接符 73810"/>
            <p:cNvSpPr/>
            <p:nvPr/>
          </p:nvSpPr>
          <p:spPr>
            <a:xfrm>
              <a:off x="3120" y="3072"/>
              <a:ext cx="1104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812" name="直接连接符 73811"/>
            <p:cNvSpPr/>
            <p:nvPr/>
          </p:nvSpPr>
          <p:spPr>
            <a:xfrm>
              <a:off x="3504" y="2736"/>
              <a:ext cx="720" cy="33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pic>
        <p:nvPicPr>
          <p:cNvPr id="73813" name="图片 738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9113" y="4005263"/>
            <a:ext cx="2028825" cy="1971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814" name="图片 738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0063" y="3716338"/>
            <a:ext cx="1885950" cy="17811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3819" name="组合 73818"/>
          <p:cNvGrpSpPr/>
          <p:nvPr/>
        </p:nvGrpSpPr>
        <p:grpSpPr>
          <a:xfrm>
            <a:off x="5795963" y="4437063"/>
            <a:ext cx="1441450" cy="720725"/>
            <a:chOff x="3560" y="2931"/>
            <a:chExt cx="908" cy="454"/>
          </a:xfrm>
        </p:grpSpPr>
        <p:sp>
          <p:nvSpPr>
            <p:cNvPr id="73815" name="直接连接符 73814"/>
            <p:cNvSpPr/>
            <p:nvPr/>
          </p:nvSpPr>
          <p:spPr>
            <a:xfrm>
              <a:off x="3787" y="2931"/>
              <a:ext cx="681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816" name="直接连接符 73815"/>
            <p:cNvSpPr/>
            <p:nvPr/>
          </p:nvSpPr>
          <p:spPr>
            <a:xfrm>
              <a:off x="3787" y="2931"/>
              <a:ext cx="545" cy="27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817" name="直接连接符 73816"/>
            <p:cNvSpPr/>
            <p:nvPr/>
          </p:nvSpPr>
          <p:spPr>
            <a:xfrm>
              <a:off x="3560" y="3385"/>
              <a:ext cx="681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3818" name="直接连接符 73817"/>
            <p:cNvSpPr/>
            <p:nvPr/>
          </p:nvSpPr>
          <p:spPr>
            <a:xfrm flipV="1">
              <a:off x="3560" y="2976"/>
              <a:ext cx="182" cy="409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3820" name="文本框 73819"/>
          <p:cNvSpPr txBox="1"/>
          <p:nvPr/>
        </p:nvSpPr>
        <p:spPr>
          <a:xfrm>
            <a:off x="611188" y="3429000"/>
            <a:ext cx="165735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同位角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821" name="文本框 73820"/>
          <p:cNvSpPr txBox="1"/>
          <p:nvPr/>
        </p:nvSpPr>
        <p:spPr>
          <a:xfrm>
            <a:off x="2916238" y="3357563"/>
            <a:ext cx="19812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同旁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内角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822" name="文本框 73821"/>
          <p:cNvSpPr txBox="1"/>
          <p:nvPr/>
        </p:nvSpPr>
        <p:spPr>
          <a:xfrm>
            <a:off x="5364163" y="3429000"/>
            <a:ext cx="1871662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内错角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823" name="文本框 73822"/>
          <p:cNvSpPr txBox="1"/>
          <p:nvPr/>
        </p:nvSpPr>
        <p:spPr>
          <a:xfrm>
            <a:off x="684213" y="6092825"/>
            <a:ext cx="1871662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为什么？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824" name="文本框 73823"/>
          <p:cNvSpPr txBox="1"/>
          <p:nvPr/>
        </p:nvSpPr>
        <p:spPr>
          <a:xfrm>
            <a:off x="3492500" y="5949950"/>
            <a:ext cx="165735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同位角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825" name="文本框 73824"/>
          <p:cNvSpPr txBox="1"/>
          <p:nvPr/>
        </p:nvSpPr>
        <p:spPr>
          <a:xfrm>
            <a:off x="5724525" y="5661025"/>
            <a:ext cx="1871663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为什么？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7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3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820" grpId="0"/>
      <p:bldP spid="73821" grpId="0"/>
      <p:bldP spid="73822" grpId="0"/>
      <p:bldP spid="73823" grpId="0"/>
      <p:bldP spid="73824" grpId="0"/>
      <p:bldP spid="738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4" name="文本框 48133"/>
          <p:cNvSpPr txBox="1"/>
          <p:nvPr/>
        </p:nvSpPr>
        <p:spPr>
          <a:xfrm>
            <a:off x="0" y="449263"/>
            <a:ext cx="8964613" cy="20685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如图， 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∠4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，∠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∠3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是哪两条直线被哪一条直线所截得，它们是什么角？</a:t>
            </a:r>
            <a:endParaRPr lang="zh-CN" altLang="en-US" sz="36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35" name="椭圆 48134">
            <a:hlinkClick r:id="rId1" action="ppaction://hlinksldjump"/>
          </p:cNvPr>
          <p:cNvSpPr/>
          <p:nvPr/>
        </p:nvSpPr>
        <p:spPr>
          <a:xfrm>
            <a:off x="120650" y="260350"/>
            <a:ext cx="1643063" cy="881063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 w="12700" cap="sq" cmpd="sng">
            <a:solidFill>
              <a:schemeClr val="bg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例 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56" name="直接连接符 48155"/>
          <p:cNvSpPr/>
          <p:nvPr/>
        </p:nvSpPr>
        <p:spPr>
          <a:xfrm flipH="1">
            <a:off x="1908175" y="2492375"/>
            <a:ext cx="1943100" cy="309721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57" name="直接连接符 48156"/>
          <p:cNvSpPr/>
          <p:nvPr/>
        </p:nvSpPr>
        <p:spPr>
          <a:xfrm>
            <a:off x="1908175" y="5589588"/>
            <a:ext cx="360045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59" name="直接连接符 48158"/>
          <p:cNvSpPr/>
          <p:nvPr/>
        </p:nvSpPr>
        <p:spPr>
          <a:xfrm>
            <a:off x="3851275" y="2492375"/>
            <a:ext cx="1657350" cy="309721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60" name="直接连接符 48159"/>
          <p:cNvSpPr/>
          <p:nvPr/>
        </p:nvSpPr>
        <p:spPr>
          <a:xfrm>
            <a:off x="3132138" y="3573463"/>
            <a:ext cx="1295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61" name="直接连接符 48160"/>
          <p:cNvSpPr/>
          <p:nvPr/>
        </p:nvSpPr>
        <p:spPr>
          <a:xfrm>
            <a:off x="3203575" y="3573463"/>
            <a:ext cx="2305050" cy="201612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62" name="直接连接符 48161"/>
          <p:cNvSpPr/>
          <p:nvPr/>
        </p:nvSpPr>
        <p:spPr>
          <a:xfrm>
            <a:off x="2771775" y="4292600"/>
            <a:ext cx="936625" cy="12969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163" name="任意多边形 48162"/>
          <p:cNvSpPr/>
          <p:nvPr/>
        </p:nvSpPr>
        <p:spPr>
          <a:xfrm>
            <a:off x="4121150" y="3362325"/>
            <a:ext cx="196850" cy="196850"/>
          </a:xfrm>
          <a:custGeom>
            <a:avLst/>
            <a:gdLst/>
            <a:ahLst/>
            <a:cxnLst/>
            <a:pathLst>
              <a:path w="124" h="124">
                <a:moveTo>
                  <a:pt x="124" y="0"/>
                </a:moveTo>
                <a:cubicBezTo>
                  <a:pt x="64" y="15"/>
                  <a:pt x="40" y="5"/>
                  <a:pt x="18" y="71"/>
                </a:cubicBezTo>
                <a:cubicBezTo>
                  <a:pt x="12" y="89"/>
                  <a:pt x="0" y="124"/>
                  <a:pt x="0" y="124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66" name="任意多边形 48165"/>
          <p:cNvSpPr/>
          <p:nvPr/>
        </p:nvSpPr>
        <p:spPr>
          <a:xfrm>
            <a:off x="3417888" y="3559175"/>
            <a:ext cx="92075" cy="212725"/>
          </a:xfrm>
          <a:custGeom>
            <a:avLst/>
            <a:gdLst/>
            <a:ahLst/>
            <a:cxnLst/>
            <a:pathLst>
              <a:path w="58" h="134">
                <a:moveTo>
                  <a:pt x="36" y="0"/>
                </a:moveTo>
                <a:cubicBezTo>
                  <a:pt x="44" y="39"/>
                  <a:pt x="58" y="85"/>
                  <a:pt x="36" y="124"/>
                </a:cubicBezTo>
                <a:cubicBezTo>
                  <a:pt x="30" y="134"/>
                  <a:pt x="12" y="124"/>
                  <a:pt x="0" y="124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67" name="任意多边形 48166"/>
          <p:cNvSpPr/>
          <p:nvPr/>
        </p:nvSpPr>
        <p:spPr>
          <a:xfrm>
            <a:off x="5162550" y="5373688"/>
            <a:ext cx="84138" cy="211137"/>
          </a:xfrm>
          <a:custGeom>
            <a:avLst/>
            <a:gdLst/>
            <a:ahLst/>
            <a:cxnLst/>
            <a:pathLst>
              <a:path w="53" h="133">
                <a:moveTo>
                  <a:pt x="53" y="0"/>
                </a:moveTo>
                <a:cubicBezTo>
                  <a:pt x="12" y="63"/>
                  <a:pt x="0" y="63"/>
                  <a:pt x="0" y="133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70" name="任意多边形 48169"/>
          <p:cNvSpPr/>
          <p:nvPr/>
        </p:nvSpPr>
        <p:spPr>
          <a:xfrm>
            <a:off x="3446463" y="5387975"/>
            <a:ext cx="112712" cy="196850"/>
          </a:xfrm>
          <a:custGeom>
            <a:avLst/>
            <a:gdLst/>
            <a:ahLst/>
            <a:cxnLst/>
            <a:pathLst>
              <a:path w="71" h="124">
                <a:moveTo>
                  <a:pt x="71" y="0"/>
                </a:moveTo>
                <a:cubicBezTo>
                  <a:pt x="28" y="29"/>
                  <a:pt x="37" y="57"/>
                  <a:pt x="9" y="97"/>
                </a:cubicBezTo>
                <a:cubicBezTo>
                  <a:pt x="6" y="106"/>
                  <a:pt x="0" y="124"/>
                  <a:pt x="0" y="124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71" name="文本框 48170"/>
          <p:cNvSpPr txBox="1"/>
          <p:nvPr/>
        </p:nvSpPr>
        <p:spPr>
          <a:xfrm>
            <a:off x="3687763" y="191135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72" name="文本框 48171"/>
          <p:cNvSpPr txBox="1"/>
          <p:nvPr/>
        </p:nvSpPr>
        <p:spPr>
          <a:xfrm>
            <a:off x="3203575" y="5157788"/>
            <a:ext cx="2984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73" name="文本框 48172"/>
          <p:cNvSpPr txBox="1"/>
          <p:nvPr/>
        </p:nvSpPr>
        <p:spPr>
          <a:xfrm>
            <a:off x="3492500" y="3573463"/>
            <a:ext cx="2984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75" name="文本框 48174"/>
          <p:cNvSpPr txBox="1"/>
          <p:nvPr/>
        </p:nvSpPr>
        <p:spPr>
          <a:xfrm>
            <a:off x="4859338" y="522922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76" name="文本框 48175"/>
          <p:cNvSpPr txBox="1"/>
          <p:nvPr/>
        </p:nvSpPr>
        <p:spPr>
          <a:xfrm>
            <a:off x="3924300" y="3213100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4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79" name="文本框 48178"/>
          <p:cNvSpPr txBox="1"/>
          <p:nvPr/>
        </p:nvSpPr>
        <p:spPr>
          <a:xfrm>
            <a:off x="2268538" y="38608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80" name="文本框 48179"/>
          <p:cNvSpPr txBox="1"/>
          <p:nvPr/>
        </p:nvSpPr>
        <p:spPr>
          <a:xfrm>
            <a:off x="4500563" y="32131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81" name="文本框 48180"/>
          <p:cNvSpPr txBox="1"/>
          <p:nvPr/>
        </p:nvSpPr>
        <p:spPr>
          <a:xfrm>
            <a:off x="2627313" y="306863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82" name="文本框 48181"/>
          <p:cNvSpPr txBox="1"/>
          <p:nvPr/>
        </p:nvSpPr>
        <p:spPr>
          <a:xfrm>
            <a:off x="1331913" y="530066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83" name="文本框 48182"/>
          <p:cNvSpPr txBox="1"/>
          <p:nvPr/>
        </p:nvSpPr>
        <p:spPr>
          <a:xfrm>
            <a:off x="5508625" y="53006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48194" name="组合 48193"/>
          <p:cNvGrpSpPr/>
          <p:nvPr/>
        </p:nvGrpSpPr>
        <p:grpSpPr>
          <a:xfrm>
            <a:off x="3132138" y="1911350"/>
            <a:ext cx="2832100" cy="3968750"/>
            <a:chOff x="1973" y="1204"/>
            <a:chExt cx="1784" cy="2500"/>
          </a:xfrm>
        </p:grpSpPr>
        <p:sp>
          <p:nvSpPr>
            <p:cNvPr id="48195" name="直接连接符 48194"/>
            <p:cNvSpPr/>
            <p:nvPr/>
          </p:nvSpPr>
          <p:spPr>
            <a:xfrm>
              <a:off x="1973" y="2251"/>
              <a:ext cx="816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96" name="直接连接符 48195"/>
            <p:cNvSpPr/>
            <p:nvPr/>
          </p:nvSpPr>
          <p:spPr>
            <a:xfrm>
              <a:off x="2018" y="2251"/>
              <a:ext cx="1452" cy="1270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8197" name="任意多边形 48196"/>
            <p:cNvSpPr/>
            <p:nvPr/>
          </p:nvSpPr>
          <p:spPr>
            <a:xfrm>
              <a:off x="2596" y="2118"/>
              <a:ext cx="124" cy="124"/>
            </a:xfrm>
            <a:custGeom>
              <a:avLst/>
              <a:gdLst/>
              <a:ahLst/>
              <a:cxnLst/>
              <a:pathLst>
                <a:path w="124" h="124">
                  <a:moveTo>
                    <a:pt x="124" y="0"/>
                  </a:moveTo>
                  <a:cubicBezTo>
                    <a:pt x="64" y="15"/>
                    <a:pt x="40" y="5"/>
                    <a:pt x="18" y="71"/>
                  </a:cubicBezTo>
                  <a:cubicBezTo>
                    <a:pt x="12" y="89"/>
                    <a:pt x="0" y="124"/>
                    <a:pt x="0" y="124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8198" name="任意多边形 48197"/>
            <p:cNvSpPr/>
            <p:nvPr/>
          </p:nvSpPr>
          <p:spPr>
            <a:xfrm>
              <a:off x="2153" y="2242"/>
              <a:ext cx="58" cy="134"/>
            </a:xfrm>
            <a:custGeom>
              <a:avLst/>
              <a:gdLst/>
              <a:ahLst/>
              <a:cxnLst/>
              <a:pathLst>
                <a:path w="58" h="134">
                  <a:moveTo>
                    <a:pt x="36" y="0"/>
                  </a:moveTo>
                  <a:cubicBezTo>
                    <a:pt x="44" y="39"/>
                    <a:pt x="58" y="85"/>
                    <a:pt x="36" y="124"/>
                  </a:cubicBezTo>
                  <a:cubicBezTo>
                    <a:pt x="30" y="134"/>
                    <a:pt x="12" y="124"/>
                    <a:pt x="0" y="124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8199" name="文本框 48198"/>
            <p:cNvSpPr txBox="1"/>
            <p:nvPr/>
          </p:nvSpPr>
          <p:spPr>
            <a:xfrm>
              <a:off x="2323" y="1204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200" name="文本框 48199"/>
            <p:cNvSpPr txBox="1"/>
            <p:nvPr/>
          </p:nvSpPr>
          <p:spPr>
            <a:xfrm>
              <a:off x="2200" y="2251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1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201" name="文本框 48200"/>
            <p:cNvSpPr txBox="1"/>
            <p:nvPr/>
          </p:nvSpPr>
          <p:spPr>
            <a:xfrm>
              <a:off x="2472" y="2024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4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202" name="文本框 48201"/>
            <p:cNvSpPr txBox="1"/>
            <p:nvPr/>
          </p:nvSpPr>
          <p:spPr>
            <a:xfrm>
              <a:off x="2835" y="2024"/>
              <a:ext cx="2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E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203" name="文本框 48202"/>
            <p:cNvSpPr txBox="1"/>
            <p:nvPr/>
          </p:nvSpPr>
          <p:spPr>
            <a:xfrm>
              <a:off x="3470" y="3339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204" name="直接连接符 48203"/>
            <p:cNvSpPr/>
            <p:nvPr/>
          </p:nvSpPr>
          <p:spPr>
            <a:xfrm>
              <a:off x="2426" y="1570"/>
              <a:ext cx="363" cy="681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8205" name="文本框 48204"/>
          <p:cNvSpPr txBox="1"/>
          <p:nvPr/>
        </p:nvSpPr>
        <p:spPr>
          <a:xfrm>
            <a:off x="3419475" y="55165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G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9177" name="组合 49176"/>
          <p:cNvGrpSpPr/>
          <p:nvPr/>
        </p:nvGrpSpPr>
        <p:grpSpPr>
          <a:xfrm>
            <a:off x="3132138" y="1911350"/>
            <a:ext cx="2832100" cy="3968750"/>
            <a:chOff x="1973" y="1204"/>
            <a:chExt cx="1784" cy="2500"/>
          </a:xfrm>
        </p:grpSpPr>
        <p:sp>
          <p:nvSpPr>
            <p:cNvPr id="49159" name="直接连接符 49158"/>
            <p:cNvSpPr/>
            <p:nvPr/>
          </p:nvSpPr>
          <p:spPr>
            <a:xfrm>
              <a:off x="1973" y="2251"/>
              <a:ext cx="816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9160" name="直接连接符 49159"/>
            <p:cNvSpPr/>
            <p:nvPr/>
          </p:nvSpPr>
          <p:spPr>
            <a:xfrm>
              <a:off x="2018" y="2251"/>
              <a:ext cx="1452" cy="1270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9162" name="任意多边形 49161"/>
            <p:cNvSpPr/>
            <p:nvPr/>
          </p:nvSpPr>
          <p:spPr>
            <a:xfrm>
              <a:off x="2596" y="2118"/>
              <a:ext cx="124" cy="124"/>
            </a:xfrm>
            <a:custGeom>
              <a:avLst/>
              <a:gdLst/>
              <a:ahLst/>
              <a:cxnLst/>
              <a:pathLst>
                <a:path w="124" h="124">
                  <a:moveTo>
                    <a:pt x="124" y="0"/>
                  </a:moveTo>
                  <a:cubicBezTo>
                    <a:pt x="64" y="15"/>
                    <a:pt x="40" y="5"/>
                    <a:pt x="18" y="71"/>
                  </a:cubicBezTo>
                  <a:cubicBezTo>
                    <a:pt x="12" y="89"/>
                    <a:pt x="0" y="124"/>
                    <a:pt x="0" y="124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9163" name="任意多边形 49162"/>
            <p:cNvSpPr/>
            <p:nvPr/>
          </p:nvSpPr>
          <p:spPr>
            <a:xfrm>
              <a:off x="2153" y="2242"/>
              <a:ext cx="58" cy="134"/>
            </a:xfrm>
            <a:custGeom>
              <a:avLst/>
              <a:gdLst/>
              <a:ahLst/>
              <a:cxnLst/>
              <a:pathLst>
                <a:path w="58" h="134">
                  <a:moveTo>
                    <a:pt x="36" y="0"/>
                  </a:moveTo>
                  <a:cubicBezTo>
                    <a:pt x="44" y="39"/>
                    <a:pt x="58" y="85"/>
                    <a:pt x="36" y="124"/>
                  </a:cubicBezTo>
                  <a:cubicBezTo>
                    <a:pt x="30" y="134"/>
                    <a:pt x="12" y="124"/>
                    <a:pt x="0" y="124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9166" name="文本框 49165"/>
            <p:cNvSpPr txBox="1"/>
            <p:nvPr/>
          </p:nvSpPr>
          <p:spPr>
            <a:xfrm>
              <a:off x="2323" y="1204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9168" name="文本框 49167"/>
            <p:cNvSpPr txBox="1"/>
            <p:nvPr/>
          </p:nvSpPr>
          <p:spPr>
            <a:xfrm>
              <a:off x="2200" y="2251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1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9170" name="文本框 49169"/>
            <p:cNvSpPr txBox="1"/>
            <p:nvPr/>
          </p:nvSpPr>
          <p:spPr>
            <a:xfrm>
              <a:off x="2472" y="2024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4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9172" name="文本框 49171"/>
            <p:cNvSpPr txBox="1"/>
            <p:nvPr/>
          </p:nvSpPr>
          <p:spPr>
            <a:xfrm>
              <a:off x="2835" y="2024"/>
              <a:ext cx="2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E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9175" name="文本框 49174"/>
            <p:cNvSpPr txBox="1"/>
            <p:nvPr/>
          </p:nvSpPr>
          <p:spPr>
            <a:xfrm>
              <a:off x="3470" y="3339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9176" name="直接连接符 49175"/>
            <p:cNvSpPr/>
            <p:nvPr/>
          </p:nvSpPr>
          <p:spPr>
            <a:xfrm>
              <a:off x="2426" y="1570"/>
              <a:ext cx="363" cy="681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9178" name="组合 49177"/>
          <p:cNvGrpSpPr/>
          <p:nvPr/>
        </p:nvGrpSpPr>
        <p:grpSpPr>
          <a:xfrm>
            <a:off x="0" y="260350"/>
            <a:ext cx="9144000" cy="2257425"/>
            <a:chOff x="0" y="73"/>
            <a:chExt cx="5647" cy="1422"/>
          </a:xfrm>
        </p:grpSpPr>
        <p:sp>
          <p:nvSpPr>
            <p:cNvPr id="49179" name="文本框 49178"/>
            <p:cNvSpPr txBox="1"/>
            <p:nvPr/>
          </p:nvSpPr>
          <p:spPr>
            <a:xfrm>
              <a:off x="0" y="192"/>
              <a:ext cx="5647" cy="1303"/>
            </a:xfrm>
            <a:prstGeom prst="rect">
              <a:avLst/>
            </a:prstGeom>
            <a:noFill/>
            <a:ln w="12700">
              <a:noFill/>
            </a:ln>
          </p:spPr>
          <p:txBody>
            <a:bodyPr>
              <a:spAutoFit/>
            </a:bodyPr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zh-CN" altLang="en-US" sz="3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 如图， 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∠1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和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∠4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，∠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和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∠3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是哪两条直线被哪一条直线所截得，它们是什么角？</a:t>
              </a:r>
              <a:endParaRPr lang="zh-CN" altLang="en-US" sz="36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9180" name="椭圆 49179"/>
            <p:cNvSpPr/>
            <p:nvPr/>
          </p:nvSpPr>
          <p:spPr>
            <a:xfrm>
              <a:off x="76" y="73"/>
              <a:ext cx="939" cy="555"/>
            </a:xfrm>
            <a:prstGeom prst="ellipse">
              <a:avLst/>
            </a:prstGeom>
            <a:gradFill rotWithShape="0">
              <a:gsLst>
                <a:gs pos="0">
                  <a:srgbClr val="FFFF99"/>
                </a:gs>
                <a:gs pos="100000">
                  <a:srgbClr val="FF0000"/>
                </a:gs>
              </a:gsLst>
              <a:path path="shape">
                <a:fillToRect l="50000" t="50000" r="50000" b="50000"/>
              </a:path>
              <a:tileRect/>
            </a:gradFill>
            <a:ln w="12700" cap="sq" cmpd="sng">
              <a:solidFill>
                <a:schemeClr val="bg1"/>
              </a:solidFill>
              <a:prstDash val="solid"/>
              <a:headEnd type="none" w="sm" len="sm"/>
              <a:tailEnd type="none" w="sm" len="sm"/>
            </a:ln>
          </p:spPr>
          <p:txBody>
            <a:bodyPr anchor="ctr">
              <a:spAutoFit/>
            </a:bodyPr>
            <a:p>
              <a:pPr algn="ctr"/>
              <a:r>
                <a:rPr lang="zh-CN" altLang="en-US" sz="36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例 </a:t>
              </a:r>
              <a:r>
                <a:rPr lang="en-US" altLang="zh-CN" sz="3600" b="1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en-US" altLang="zh-CN" sz="36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181" name="文本框 49180"/>
          <p:cNvSpPr txBox="1"/>
          <p:nvPr/>
        </p:nvSpPr>
        <p:spPr>
          <a:xfrm>
            <a:off x="2627313" y="306863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80" name="直接连接符 50179"/>
          <p:cNvSpPr/>
          <p:nvPr/>
        </p:nvSpPr>
        <p:spPr>
          <a:xfrm flipH="1">
            <a:off x="1908175" y="2492375"/>
            <a:ext cx="1943100" cy="309721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0181" name="直接连接符 50180"/>
          <p:cNvSpPr/>
          <p:nvPr/>
        </p:nvSpPr>
        <p:spPr>
          <a:xfrm>
            <a:off x="1908175" y="5589588"/>
            <a:ext cx="360045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0182" name="直接连接符 50181"/>
          <p:cNvSpPr/>
          <p:nvPr/>
        </p:nvSpPr>
        <p:spPr>
          <a:xfrm>
            <a:off x="3851275" y="2492375"/>
            <a:ext cx="1657350" cy="309721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0183" name="直接连接符 50182"/>
          <p:cNvSpPr/>
          <p:nvPr/>
        </p:nvSpPr>
        <p:spPr>
          <a:xfrm>
            <a:off x="3132138" y="3573463"/>
            <a:ext cx="1295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0184" name="直接连接符 50183"/>
          <p:cNvSpPr/>
          <p:nvPr/>
        </p:nvSpPr>
        <p:spPr>
          <a:xfrm>
            <a:off x="3203575" y="3573463"/>
            <a:ext cx="2305050" cy="201612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0185" name="直接连接符 50184"/>
          <p:cNvSpPr/>
          <p:nvPr/>
        </p:nvSpPr>
        <p:spPr>
          <a:xfrm>
            <a:off x="2771775" y="4292600"/>
            <a:ext cx="936625" cy="12969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0186" name="任意多边形 50185"/>
          <p:cNvSpPr/>
          <p:nvPr/>
        </p:nvSpPr>
        <p:spPr>
          <a:xfrm>
            <a:off x="4121150" y="3362325"/>
            <a:ext cx="196850" cy="196850"/>
          </a:xfrm>
          <a:custGeom>
            <a:avLst/>
            <a:gdLst/>
            <a:ahLst/>
            <a:cxnLst/>
            <a:pathLst>
              <a:path w="124" h="124">
                <a:moveTo>
                  <a:pt x="124" y="0"/>
                </a:moveTo>
                <a:cubicBezTo>
                  <a:pt x="64" y="15"/>
                  <a:pt x="40" y="5"/>
                  <a:pt x="18" y="71"/>
                </a:cubicBezTo>
                <a:cubicBezTo>
                  <a:pt x="12" y="89"/>
                  <a:pt x="0" y="124"/>
                  <a:pt x="0" y="124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7" name="任意多边形 50186"/>
          <p:cNvSpPr/>
          <p:nvPr/>
        </p:nvSpPr>
        <p:spPr>
          <a:xfrm>
            <a:off x="3417888" y="3559175"/>
            <a:ext cx="92075" cy="212725"/>
          </a:xfrm>
          <a:custGeom>
            <a:avLst/>
            <a:gdLst/>
            <a:ahLst/>
            <a:cxnLst/>
            <a:pathLst>
              <a:path w="58" h="134">
                <a:moveTo>
                  <a:pt x="36" y="0"/>
                </a:moveTo>
                <a:cubicBezTo>
                  <a:pt x="44" y="39"/>
                  <a:pt x="58" y="85"/>
                  <a:pt x="36" y="124"/>
                </a:cubicBezTo>
                <a:cubicBezTo>
                  <a:pt x="30" y="134"/>
                  <a:pt x="12" y="124"/>
                  <a:pt x="0" y="124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8" name="任意多边形 50187"/>
          <p:cNvSpPr/>
          <p:nvPr/>
        </p:nvSpPr>
        <p:spPr>
          <a:xfrm>
            <a:off x="5162550" y="5373688"/>
            <a:ext cx="84138" cy="211137"/>
          </a:xfrm>
          <a:custGeom>
            <a:avLst/>
            <a:gdLst/>
            <a:ahLst/>
            <a:cxnLst/>
            <a:pathLst>
              <a:path w="53" h="133">
                <a:moveTo>
                  <a:pt x="53" y="0"/>
                </a:moveTo>
                <a:cubicBezTo>
                  <a:pt x="12" y="63"/>
                  <a:pt x="0" y="63"/>
                  <a:pt x="0" y="133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9" name="任意多边形 50188"/>
          <p:cNvSpPr/>
          <p:nvPr/>
        </p:nvSpPr>
        <p:spPr>
          <a:xfrm>
            <a:off x="3446463" y="5387975"/>
            <a:ext cx="112712" cy="196850"/>
          </a:xfrm>
          <a:custGeom>
            <a:avLst/>
            <a:gdLst/>
            <a:ahLst/>
            <a:cxnLst/>
            <a:pathLst>
              <a:path w="71" h="124">
                <a:moveTo>
                  <a:pt x="71" y="0"/>
                </a:moveTo>
                <a:cubicBezTo>
                  <a:pt x="28" y="29"/>
                  <a:pt x="37" y="57"/>
                  <a:pt x="9" y="97"/>
                </a:cubicBezTo>
                <a:cubicBezTo>
                  <a:pt x="6" y="106"/>
                  <a:pt x="0" y="124"/>
                  <a:pt x="0" y="124"/>
                </a:cubicBezTo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90" name="文本框 50189"/>
          <p:cNvSpPr txBox="1"/>
          <p:nvPr/>
        </p:nvSpPr>
        <p:spPr>
          <a:xfrm>
            <a:off x="3687763" y="191135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1" name="文本框 50190"/>
          <p:cNvSpPr txBox="1"/>
          <p:nvPr/>
        </p:nvSpPr>
        <p:spPr>
          <a:xfrm>
            <a:off x="3203575" y="5157788"/>
            <a:ext cx="2984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2" name="文本框 50191"/>
          <p:cNvSpPr txBox="1"/>
          <p:nvPr/>
        </p:nvSpPr>
        <p:spPr>
          <a:xfrm>
            <a:off x="3492500" y="3573463"/>
            <a:ext cx="2984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3" name="文本框 50192"/>
          <p:cNvSpPr txBox="1"/>
          <p:nvPr/>
        </p:nvSpPr>
        <p:spPr>
          <a:xfrm>
            <a:off x="4859338" y="522922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4" name="文本框 50193"/>
          <p:cNvSpPr txBox="1"/>
          <p:nvPr/>
        </p:nvSpPr>
        <p:spPr>
          <a:xfrm>
            <a:off x="3924300" y="3213100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1800">
                <a:latin typeface="Times New Roman" panose="02020603050405020304" pitchFamily="18" charset="0"/>
                <a:ea typeface="楷体_GB2312" pitchFamily="49" charset="-122"/>
              </a:rPr>
              <a:t>4</a:t>
            </a:r>
            <a:endParaRPr lang="en-US" altLang="zh-CN" sz="1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6" name="文本框 50195"/>
          <p:cNvSpPr txBox="1"/>
          <p:nvPr/>
        </p:nvSpPr>
        <p:spPr>
          <a:xfrm>
            <a:off x="4500563" y="321310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7" name="文本框 50196"/>
          <p:cNvSpPr txBox="1"/>
          <p:nvPr/>
        </p:nvSpPr>
        <p:spPr>
          <a:xfrm>
            <a:off x="2627313" y="306863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8" name="文本框 50197"/>
          <p:cNvSpPr txBox="1"/>
          <p:nvPr/>
        </p:nvSpPr>
        <p:spPr>
          <a:xfrm>
            <a:off x="1331913" y="530066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199" name="文本框 50198"/>
          <p:cNvSpPr txBox="1"/>
          <p:nvPr/>
        </p:nvSpPr>
        <p:spPr>
          <a:xfrm>
            <a:off x="5508625" y="53006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0200" name="组合 50199"/>
          <p:cNvGrpSpPr/>
          <p:nvPr/>
        </p:nvGrpSpPr>
        <p:grpSpPr>
          <a:xfrm>
            <a:off x="0" y="260350"/>
            <a:ext cx="9144000" cy="2257425"/>
            <a:chOff x="0" y="73"/>
            <a:chExt cx="5647" cy="1422"/>
          </a:xfrm>
        </p:grpSpPr>
        <p:sp>
          <p:nvSpPr>
            <p:cNvPr id="50201" name="文本框 50200"/>
            <p:cNvSpPr txBox="1"/>
            <p:nvPr/>
          </p:nvSpPr>
          <p:spPr>
            <a:xfrm>
              <a:off x="0" y="192"/>
              <a:ext cx="5647" cy="1303"/>
            </a:xfrm>
            <a:prstGeom prst="rect">
              <a:avLst/>
            </a:prstGeom>
            <a:noFill/>
            <a:ln w="12700">
              <a:noFill/>
            </a:ln>
          </p:spPr>
          <p:txBody>
            <a:bodyPr>
              <a:spAutoFit/>
            </a:bodyPr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zh-CN" altLang="en-US" sz="36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 如图， 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∠1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和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∠4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，∠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和</a:t>
              </a:r>
              <a:r>
                <a:rPr lang="en-US" altLang="zh-CN" sz="3600" b="1">
                  <a:latin typeface="Times New Roman" panose="02020603050405020304" pitchFamily="18" charset="0"/>
                  <a:ea typeface="楷体_GB2312" pitchFamily="49" charset="-122"/>
                </a:rPr>
                <a:t>∠3</a:t>
              </a: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是哪两条直线被哪一条直线所截得，它们是什么角？</a:t>
              </a:r>
              <a:endParaRPr lang="zh-CN" altLang="en-US" sz="36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0202" name="椭圆 50201"/>
            <p:cNvSpPr/>
            <p:nvPr/>
          </p:nvSpPr>
          <p:spPr>
            <a:xfrm>
              <a:off x="83" y="73"/>
              <a:ext cx="925" cy="555"/>
            </a:xfrm>
            <a:prstGeom prst="ellipse">
              <a:avLst/>
            </a:prstGeom>
            <a:gradFill rotWithShape="0">
              <a:gsLst>
                <a:gs pos="0">
                  <a:srgbClr val="FFFF99"/>
                </a:gs>
                <a:gs pos="100000">
                  <a:srgbClr val="FF0000"/>
                </a:gs>
              </a:gsLst>
              <a:path path="shape">
                <a:fillToRect l="50000" t="50000" r="50000" b="50000"/>
              </a:path>
              <a:tileRect/>
            </a:gradFill>
            <a:ln w="12700" cap="sq" cmpd="sng">
              <a:solidFill>
                <a:schemeClr val="bg1"/>
              </a:solidFill>
              <a:prstDash val="solid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36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例 </a:t>
              </a:r>
              <a:r>
                <a:rPr lang="en-US" altLang="zh-CN" sz="3600" b="1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endParaRPr lang="en-US" altLang="zh-CN" sz="36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0203" name="文本框 50202"/>
          <p:cNvSpPr txBox="1"/>
          <p:nvPr/>
        </p:nvSpPr>
        <p:spPr>
          <a:xfrm>
            <a:off x="2268538" y="386080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0205" name="文本框 50204"/>
          <p:cNvSpPr txBox="1"/>
          <p:nvPr/>
        </p:nvSpPr>
        <p:spPr>
          <a:xfrm>
            <a:off x="3419475" y="551656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G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0207" name="组合 50206"/>
          <p:cNvGrpSpPr/>
          <p:nvPr/>
        </p:nvGrpSpPr>
        <p:grpSpPr>
          <a:xfrm>
            <a:off x="1331913" y="3068638"/>
            <a:ext cx="4632325" cy="3027362"/>
            <a:chOff x="839" y="1933"/>
            <a:chExt cx="2918" cy="1907"/>
          </a:xfrm>
        </p:grpSpPr>
        <p:sp>
          <p:nvSpPr>
            <p:cNvPr id="50208" name="直接连接符 50207"/>
            <p:cNvSpPr/>
            <p:nvPr/>
          </p:nvSpPr>
          <p:spPr>
            <a:xfrm>
              <a:off x="1202" y="3521"/>
              <a:ext cx="2268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0209" name="直接连接符 50208"/>
            <p:cNvSpPr/>
            <p:nvPr/>
          </p:nvSpPr>
          <p:spPr>
            <a:xfrm>
              <a:off x="2018" y="2251"/>
              <a:ext cx="1452" cy="1270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0210" name="直接连接符 50209"/>
            <p:cNvSpPr/>
            <p:nvPr/>
          </p:nvSpPr>
          <p:spPr>
            <a:xfrm>
              <a:off x="1746" y="2704"/>
              <a:ext cx="590" cy="817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0211" name="任意多边形 50210"/>
            <p:cNvSpPr/>
            <p:nvPr/>
          </p:nvSpPr>
          <p:spPr>
            <a:xfrm>
              <a:off x="3252" y="3385"/>
              <a:ext cx="53" cy="133"/>
            </a:xfrm>
            <a:custGeom>
              <a:avLst/>
              <a:gdLst/>
              <a:ahLst/>
              <a:cxnLst/>
              <a:pathLst>
                <a:path w="53" h="133">
                  <a:moveTo>
                    <a:pt x="53" y="0"/>
                  </a:moveTo>
                  <a:cubicBezTo>
                    <a:pt x="12" y="63"/>
                    <a:pt x="0" y="63"/>
                    <a:pt x="0" y="133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212" name="任意多边形 50211"/>
            <p:cNvSpPr/>
            <p:nvPr/>
          </p:nvSpPr>
          <p:spPr>
            <a:xfrm>
              <a:off x="2171" y="3394"/>
              <a:ext cx="71" cy="124"/>
            </a:xfrm>
            <a:custGeom>
              <a:avLst/>
              <a:gdLst/>
              <a:ahLst/>
              <a:cxnLst/>
              <a:pathLst>
                <a:path w="71" h="124">
                  <a:moveTo>
                    <a:pt x="71" y="0"/>
                  </a:moveTo>
                  <a:cubicBezTo>
                    <a:pt x="28" y="29"/>
                    <a:pt x="37" y="57"/>
                    <a:pt x="9" y="97"/>
                  </a:cubicBezTo>
                  <a:cubicBezTo>
                    <a:pt x="6" y="106"/>
                    <a:pt x="0" y="124"/>
                    <a:pt x="0" y="124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213" name="文本框 50212"/>
            <p:cNvSpPr txBox="1"/>
            <p:nvPr/>
          </p:nvSpPr>
          <p:spPr>
            <a:xfrm>
              <a:off x="2018" y="3249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3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0214" name="文本框 50213"/>
            <p:cNvSpPr txBox="1"/>
            <p:nvPr/>
          </p:nvSpPr>
          <p:spPr>
            <a:xfrm>
              <a:off x="3061" y="3294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0215" name="文本框 50214"/>
            <p:cNvSpPr txBox="1"/>
            <p:nvPr/>
          </p:nvSpPr>
          <p:spPr>
            <a:xfrm>
              <a:off x="1655" y="1933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D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0216" name="文本框 50215"/>
            <p:cNvSpPr txBox="1"/>
            <p:nvPr/>
          </p:nvSpPr>
          <p:spPr>
            <a:xfrm>
              <a:off x="3470" y="3339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0217" name="文本框 50216"/>
            <p:cNvSpPr txBox="1"/>
            <p:nvPr/>
          </p:nvSpPr>
          <p:spPr>
            <a:xfrm>
              <a:off x="2154" y="3475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G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0218" name="文本框 50217"/>
            <p:cNvSpPr txBox="1"/>
            <p:nvPr/>
          </p:nvSpPr>
          <p:spPr>
            <a:xfrm>
              <a:off x="1429" y="2432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F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0219" name="文本框 50218"/>
            <p:cNvSpPr txBox="1"/>
            <p:nvPr/>
          </p:nvSpPr>
          <p:spPr>
            <a:xfrm>
              <a:off x="839" y="3339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B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27" name="组合 51226"/>
          <p:cNvGrpSpPr/>
          <p:nvPr/>
        </p:nvGrpSpPr>
        <p:grpSpPr>
          <a:xfrm>
            <a:off x="1331913" y="3068638"/>
            <a:ext cx="4632325" cy="3027362"/>
            <a:chOff x="839" y="1933"/>
            <a:chExt cx="2918" cy="1907"/>
          </a:xfrm>
        </p:grpSpPr>
        <p:sp>
          <p:nvSpPr>
            <p:cNvPr id="51205" name="直接连接符 51204"/>
            <p:cNvSpPr/>
            <p:nvPr/>
          </p:nvSpPr>
          <p:spPr>
            <a:xfrm>
              <a:off x="1202" y="3521"/>
              <a:ext cx="2268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208" name="直接连接符 51207"/>
            <p:cNvSpPr/>
            <p:nvPr/>
          </p:nvSpPr>
          <p:spPr>
            <a:xfrm>
              <a:off x="2018" y="2251"/>
              <a:ext cx="1452" cy="1270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209" name="直接连接符 51208"/>
            <p:cNvSpPr/>
            <p:nvPr/>
          </p:nvSpPr>
          <p:spPr>
            <a:xfrm>
              <a:off x="1746" y="2704"/>
              <a:ext cx="590" cy="817"/>
            </a:xfrm>
            <a:prstGeom prst="line">
              <a:avLst/>
            </a:prstGeom>
            <a:ln w="28575" cap="flat" cmpd="sng">
              <a:solidFill>
                <a:srgbClr val="FF0066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1212" name="任意多边形 51211"/>
            <p:cNvSpPr/>
            <p:nvPr/>
          </p:nvSpPr>
          <p:spPr>
            <a:xfrm>
              <a:off x="3252" y="3385"/>
              <a:ext cx="53" cy="133"/>
            </a:xfrm>
            <a:custGeom>
              <a:avLst/>
              <a:gdLst/>
              <a:ahLst/>
              <a:cxnLst/>
              <a:pathLst>
                <a:path w="53" h="133">
                  <a:moveTo>
                    <a:pt x="53" y="0"/>
                  </a:moveTo>
                  <a:cubicBezTo>
                    <a:pt x="12" y="63"/>
                    <a:pt x="0" y="63"/>
                    <a:pt x="0" y="133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13" name="任意多边形 51212"/>
            <p:cNvSpPr/>
            <p:nvPr/>
          </p:nvSpPr>
          <p:spPr>
            <a:xfrm>
              <a:off x="2171" y="3394"/>
              <a:ext cx="71" cy="124"/>
            </a:xfrm>
            <a:custGeom>
              <a:avLst/>
              <a:gdLst/>
              <a:ahLst/>
              <a:cxnLst/>
              <a:pathLst>
                <a:path w="71" h="124">
                  <a:moveTo>
                    <a:pt x="71" y="0"/>
                  </a:moveTo>
                  <a:cubicBezTo>
                    <a:pt x="28" y="29"/>
                    <a:pt x="37" y="57"/>
                    <a:pt x="9" y="97"/>
                  </a:cubicBezTo>
                  <a:cubicBezTo>
                    <a:pt x="6" y="106"/>
                    <a:pt x="0" y="124"/>
                    <a:pt x="0" y="124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15" name="文本框 51214"/>
            <p:cNvSpPr txBox="1"/>
            <p:nvPr/>
          </p:nvSpPr>
          <p:spPr>
            <a:xfrm>
              <a:off x="2018" y="3249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3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1217" name="文本框 51216"/>
            <p:cNvSpPr txBox="1"/>
            <p:nvPr/>
          </p:nvSpPr>
          <p:spPr>
            <a:xfrm>
              <a:off x="3061" y="3294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  <a:ea typeface="楷体_GB2312" pitchFamily="49" charset="-122"/>
                </a:rPr>
                <a:t>2</a:t>
              </a:r>
              <a:endParaRPr lang="en-US" altLang="zh-CN" sz="180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1221" name="文本框 51220"/>
            <p:cNvSpPr txBox="1"/>
            <p:nvPr/>
          </p:nvSpPr>
          <p:spPr>
            <a:xfrm>
              <a:off x="1655" y="1933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D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1223" name="文本框 51222"/>
            <p:cNvSpPr txBox="1"/>
            <p:nvPr/>
          </p:nvSpPr>
          <p:spPr>
            <a:xfrm>
              <a:off x="3470" y="3339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1224" name="文本框 51223"/>
            <p:cNvSpPr txBox="1"/>
            <p:nvPr/>
          </p:nvSpPr>
          <p:spPr>
            <a:xfrm>
              <a:off x="2154" y="3475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G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1225" name="文本框 51224"/>
            <p:cNvSpPr txBox="1"/>
            <p:nvPr/>
          </p:nvSpPr>
          <p:spPr>
            <a:xfrm>
              <a:off x="1429" y="2432"/>
              <a:ext cx="25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F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1226" name="文本框 51225"/>
            <p:cNvSpPr txBox="1"/>
            <p:nvPr/>
          </p:nvSpPr>
          <p:spPr>
            <a:xfrm>
              <a:off x="839" y="3339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Times New Roman" panose="02020603050405020304" pitchFamily="18" charset="0"/>
                  <a:ea typeface="楷体_GB2312" pitchFamily="49" charset="-122"/>
                </a:rPr>
                <a:t>B</a:t>
              </a:r>
              <a:endParaRPr lang="en-US" altLang="zh-CN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1229" name="文本框 51228"/>
          <p:cNvSpPr txBox="1"/>
          <p:nvPr/>
        </p:nvSpPr>
        <p:spPr>
          <a:xfrm>
            <a:off x="0" y="449263"/>
            <a:ext cx="9144000" cy="20685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如图， 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∠1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∠4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，∠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和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∠3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是哪两条直线被哪一条直线所截得，它们是什么角？</a:t>
            </a:r>
            <a:endParaRPr lang="zh-CN" altLang="en-US" sz="36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30" name="椭圆 51229"/>
          <p:cNvSpPr/>
          <p:nvPr/>
        </p:nvSpPr>
        <p:spPr>
          <a:xfrm>
            <a:off x="120650" y="260350"/>
            <a:ext cx="1787525" cy="881063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 w="12700" cap="sq" cmpd="sng">
            <a:solidFill>
              <a:schemeClr val="bg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例 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文本框 74753"/>
          <p:cNvSpPr txBox="1"/>
          <p:nvPr/>
        </p:nvSpPr>
        <p:spPr>
          <a:xfrm>
            <a:off x="177800" y="188913"/>
            <a:ext cx="5618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能力挑战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: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看图填空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4755" name="文本框 74754"/>
          <p:cNvSpPr txBox="1"/>
          <p:nvPr/>
        </p:nvSpPr>
        <p:spPr>
          <a:xfrm>
            <a:off x="539750" y="4076700"/>
            <a:ext cx="521970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1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）若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ED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，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BF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被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AB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所截，</a:t>
            </a:r>
            <a:b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</a:b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则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_____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是同位角。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74756" name="对象 74755"/>
          <p:cNvGraphicFramePr/>
          <p:nvPr/>
        </p:nvGraphicFramePr>
        <p:xfrm>
          <a:off x="250825" y="908050"/>
          <a:ext cx="316865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2077720" imgH="1885950" progId="Flash.Movie">
                  <p:embed/>
                </p:oleObj>
              </mc:Choice>
              <mc:Fallback>
                <p:oleObj name="" r:id="rId1" imgW="2077720" imgH="1885950" progId="Flash.Movie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908050"/>
                        <a:ext cx="316865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57" name="对象 74756"/>
          <p:cNvGraphicFramePr/>
          <p:nvPr/>
        </p:nvGraphicFramePr>
        <p:xfrm>
          <a:off x="534988" y="1341438"/>
          <a:ext cx="1387475" cy="2027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" imgW="1835150" imgH="2681605" progId="Flash.Movie">
                  <p:embed/>
                </p:oleObj>
              </mc:Choice>
              <mc:Fallback>
                <p:oleObj name="" r:id="rId3" imgW="1835150" imgH="2681605" progId="Flash.Movie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4988" y="1341438"/>
                        <a:ext cx="1387475" cy="2027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8" name="矩形 74757"/>
          <p:cNvSpPr/>
          <p:nvPr/>
        </p:nvSpPr>
        <p:spPr>
          <a:xfrm>
            <a:off x="2124075" y="4868863"/>
            <a:ext cx="8175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85417E-6 L 0.57309 -0.0060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  <p:bldP spid="7475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文本框 75777"/>
          <p:cNvSpPr txBox="1"/>
          <p:nvPr/>
        </p:nvSpPr>
        <p:spPr>
          <a:xfrm>
            <a:off x="177800" y="188913"/>
            <a:ext cx="5978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能力挑战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: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看图填空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75779" name="对象 75778"/>
          <p:cNvGraphicFramePr/>
          <p:nvPr/>
        </p:nvGraphicFramePr>
        <p:xfrm>
          <a:off x="250825" y="908050"/>
          <a:ext cx="316865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2077720" imgH="1885950" progId="Flash.Movie">
                  <p:embed/>
                </p:oleObj>
              </mc:Choice>
              <mc:Fallback>
                <p:oleObj name="" r:id="rId1" imgW="2077720" imgH="1885950" progId="Flash.Movie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908050"/>
                        <a:ext cx="316865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0" name="文本框 75779"/>
          <p:cNvSpPr txBox="1"/>
          <p:nvPr/>
        </p:nvSpPr>
        <p:spPr>
          <a:xfrm>
            <a:off x="323850" y="3860800"/>
            <a:ext cx="525780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2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）若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ED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，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BC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被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AF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所截，</a:t>
            </a:r>
            <a:b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</a:b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则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_____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是内错角。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5781" name="矩形 75780"/>
          <p:cNvSpPr/>
          <p:nvPr/>
        </p:nvSpPr>
        <p:spPr>
          <a:xfrm>
            <a:off x="1835150" y="4724400"/>
            <a:ext cx="8175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5782" name="对象 75781"/>
          <p:cNvGraphicFramePr/>
          <p:nvPr/>
        </p:nvGraphicFramePr>
        <p:xfrm>
          <a:off x="1563688" y="2143125"/>
          <a:ext cx="1301750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3" imgW="1729740" imgH="1581785" progId="Flash.Movie">
                  <p:embed/>
                </p:oleObj>
              </mc:Choice>
              <mc:Fallback>
                <p:oleObj name="" r:id="rId3" imgW="1729740" imgH="1581785" progId="Flash.Movie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63688" y="2143125"/>
                        <a:ext cx="1301750" cy="119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20615E-7 L 0.50191 -0.0043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文本框 76801"/>
          <p:cNvSpPr txBox="1"/>
          <p:nvPr/>
        </p:nvSpPr>
        <p:spPr>
          <a:xfrm>
            <a:off x="177800" y="188913"/>
            <a:ext cx="63388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能力挑战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: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看图填空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76803" name="对象 76802"/>
          <p:cNvGraphicFramePr/>
          <p:nvPr/>
        </p:nvGraphicFramePr>
        <p:xfrm>
          <a:off x="250825" y="908050"/>
          <a:ext cx="316865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2077720" imgH="1885950" progId="Flash.Movie">
                  <p:embed/>
                </p:oleObj>
              </mc:Choice>
              <mc:Fallback>
                <p:oleObj name="" r:id="rId1" imgW="2077720" imgH="1885950" progId="Flash.Movie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908050"/>
                        <a:ext cx="316865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04" name="文本框 76803"/>
          <p:cNvSpPr txBox="1"/>
          <p:nvPr/>
        </p:nvSpPr>
        <p:spPr>
          <a:xfrm>
            <a:off x="323850" y="4005263"/>
            <a:ext cx="565150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3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）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1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与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3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是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AB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和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AF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被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_____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所截构成的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_______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角。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宋体-方正超大字符集" pitchFamily="65" charset="-122"/>
              <a:ea typeface="宋体-方正超大字符集" pitchFamily="65" charset="-122"/>
            </a:endParaRPr>
          </a:p>
        </p:txBody>
      </p:sp>
      <p:sp>
        <p:nvSpPr>
          <p:cNvPr id="76805" name="矩形 76804"/>
          <p:cNvSpPr/>
          <p:nvPr/>
        </p:nvSpPr>
        <p:spPr>
          <a:xfrm>
            <a:off x="611188" y="4797425"/>
            <a:ext cx="7493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DE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6806" name="矩形 76805"/>
          <p:cNvSpPr/>
          <p:nvPr/>
        </p:nvSpPr>
        <p:spPr>
          <a:xfrm>
            <a:off x="3636963" y="4797425"/>
            <a:ext cx="10795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内错</a:t>
            </a:r>
            <a:endParaRPr lang="zh-CN" altLang="en-US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6807" name="对象 76806"/>
          <p:cNvGraphicFramePr/>
          <p:nvPr/>
        </p:nvGraphicFramePr>
        <p:xfrm>
          <a:off x="1322388" y="1751013"/>
          <a:ext cx="781050" cy="1150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3" imgW="989330" imgH="1455420" progId="Flash.Movie">
                  <p:embed/>
                </p:oleObj>
              </mc:Choice>
              <mc:Fallback>
                <p:oleObj name="" r:id="rId3" imgW="989330" imgH="1455420" progId="Flash.Movie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22388" y="1751013"/>
                        <a:ext cx="781050" cy="1150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75872E-6 L 0.52534 0.0138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00" y="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/>
      <p:bldP spid="76805" grpId="0"/>
      <p:bldP spid="7680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文本框 77825"/>
          <p:cNvSpPr txBox="1"/>
          <p:nvPr/>
        </p:nvSpPr>
        <p:spPr>
          <a:xfrm>
            <a:off x="177800" y="188913"/>
            <a:ext cx="59070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能力挑战</a:t>
            </a:r>
            <a:r>
              <a:rPr lang="en-US" altLang="zh-CN" sz="3600" b="1">
                <a:solidFill>
                  <a:srgbClr val="FF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: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看图填空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77827" name="对象 77826"/>
          <p:cNvGraphicFramePr/>
          <p:nvPr/>
        </p:nvGraphicFramePr>
        <p:xfrm>
          <a:off x="250825" y="908050"/>
          <a:ext cx="316865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2077720" imgH="1885950" progId="Flash.Movie">
                  <p:embed/>
                </p:oleObj>
              </mc:Choice>
              <mc:Fallback>
                <p:oleObj name="" r:id="rId1" imgW="2077720" imgH="1885950" progId="Flash.Movie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908050"/>
                        <a:ext cx="316865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28" name="文本框 77827"/>
          <p:cNvSpPr txBox="1"/>
          <p:nvPr/>
        </p:nvSpPr>
        <p:spPr>
          <a:xfrm>
            <a:off x="71438" y="3860800"/>
            <a:ext cx="6588125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4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）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2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与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4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是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_____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和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_____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被</a:t>
            </a:r>
            <a:b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</a:b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BC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所截构成的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______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-方正超大字符集" pitchFamily="65" charset="-122"/>
                <a:ea typeface="宋体-方正超大字符集" pitchFamily="65" charset="-122"/>
              </a:rPr>
              <a:t>角。</a:t>
            </a:r>
            <a:endParaRPr lang="zh-CN" altLang="en-US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宋体-方正超大字符集" pitchFamily="65" charset="-122"/>
              <a:ea typeface="宋体-方正超大字符集" pitchFamily="65" charset="-122"/>
            </a:endParaRPr>
          </a:p>
        </p:txBody>
      </p:sp>
      <p:sp>
        <p:nvSpPr>
          <p:cNvPr id="77829" name="矩形 77828"/>
          <p:cNvSpPr/>
          <p:nvPr/>
        </p:nvSpPr>
        <p:spPr>
          <a:xfrm>
            <a:off x="3276600" y="4005263"/>
            <a:ext cx="7715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7830" name="矩形 77829"/>
          <p:cNvSpPr/>
          <p:nvPr/>
        </p:nvSpPr>
        <p:spPr>
          <a:xfrm>
            <a:off x="4787900" y="4005263"/>
            <a:ext cx="7254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AF</a:t>
            </a:r>
            <a:endParaRPr lang="en-US" altLang="zh-CN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7831" name="矩形 77830"/>
          <p:cNvSpPr/>
          <p:nvPr/>
        </p:nvSpPr>
        <p:spPr>
          <a:xfrm>
            <a:off x="2916238" y="4724400"/>
            <a:ext cx="10001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同位</a:t>
            </a:r>
            <a:endParaRPr lang="zh-CN" altLang="en-US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7832" name="对象 77831"/>
          <p:cNvGraphicFramePr/>
          <p:nvPr/>
        </p:nvGraphicFramePr>
        <p:xfrm>
          <a:off x="538163" y="2620963"/>
          <a:ext cx="230505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3" imgW="3061970" imgH="947420" progId="Flash.Movie">
                  <p:embed/>
                </p:oleObj>
              </mc:Choice>
              <mc:Fallback>
                <p:oleObj name="" r:id="rId3" imgW="3061970" imgH="947420" progId="Flash.Movie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8163" y="2620963"/>
                        <a:ext cx="2305050" cy="71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348E-6 L 0.59079 -0.0004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  <p:bldP spid="77829" grpId="0"/>
      <p:bldP spid="77830" grpId="0"/>
      <p:bldP spid="7783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文本框 63489"/>
          <p:cNvSpPr txBox="1"/>
          <p:nvPr/>
        </p:nvSpPr>
        <p:spPr>
          <a:xfrm>
            <a:off x="2339975" y="404813"/>
            <a:ext cx="68040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FFFF"/>
                </a:solidFill>
                <a:latin typeface="Times New Roman" panose="02020603050405020304" pitchFamily="18" charset="0"/>
                <a:ea typeface="楷体_GB2312" pitchFamily="49" charset="-122"/>
              </a:rPr>
              <a:t>       如图：从</a:t>
            </a:r>
            <a:r>
              <a:rPr lang="zh-CN" altLang="en-US" b="1" dirty="0">
                <a:solidFill>
                  <a:srgbClr val="00FFFF"/>
                </a:solidFill>
                <a:latin typeface="Times New Roman" panose="02020603050405020304" pitchFamily="18" charset="0"/>
                <a:ea typeface="楷体_GB2312" pitchFamily="49" charset="-122"/>
              </a:rPr>
              <a:t>图中数字标注的角中，找出同位角，内错角，同旁内角</a:t>
            </a:r>
            <a:endParaRPr lang="zh-CN" altLang="en-US" b="1">
              <a:solidFill>
                <a:srgbClr val="00FF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3491" name="直接连接符 63490"/>
          <p:cNvSpPr/>
          <p:nvPr/>
        </p:nvSpPr>
        <p:spPr>
          <a:xfrm>
            <a:off x="611188" y="36576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492" name="直接连接符 63491"/>
          <p:cNvSpPr/>
          <p:nvPr/>
        </p:nvSpPr>
        <p:spPr>
          <a:xfrm>
            <a:off x="1677988" y="64770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493" name="直接连接符 63492"/>
          <p:cNvSpPr/>
          <p:nvPr/>
        </p:nvSpPr>
        <p:spPr>
          <a:xfrm flipV="1">
            <a:off x="1677988" y="22098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494" name="直接连接符 63493"/>
          <p:cNvSpPr/>
          <p:nvPr/>
        </p:nvSpPr>
        <p:spPr>
          <a:xfrm>
            <a:off x="3049588" y="36576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3495" name="任意多边形 63494"/>
          <p:cNvSpPr/>
          <p:nvPr/>
        </p:nvSpPr>
        <p:spPr>
          <a:xfrm rot="15054136">
            <a:off x="4764088" y="60579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96" name="任意多边形 63495"/>
          <p:cNvSpPr/>
          <p:nvPr/>
        </p:nvSpPr>
        <p:spPr>
          <a:xfrm>
            <a:off x="1906588" y="60960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97" name="任意多边形 63496"/>
          <p:cNvSpPr/>
          <p:nvPr/>
        </p:nvSpPr>
        <p:spPr>
          <a:xfrm>
            <a:off x="3201988" y="32766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98" name="任意多边形 63497"/>
          <p:cNvSpPr/>
          <p:nvPr/>
        </p:nvSpPr>
        <p:spPr>
          <a:xfrm rot="3602732">
            <a:off x="3392488" y="36957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99" name="任意多边形 63498"/>
          <p:cNvSpPr/>
          <p:nvPr/>
        </p:nvSpPr>
        <p:spPr>
          <a:xfrm rot="-10464652">
            <a:off x="2592388" y="36576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500" name="任意多边形 63499"/>
          <p:cNvSpPr/>
          <p:nvPr/>
        </p:nvSpPr>
        <p:spPr>
          <a:xfrm rot="7181231">
            <a:off x="2935288" y="38481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501" name="文本框 63500"/>
          <p:cNvSpPr txBox="1"/>
          <p:nvPr/>
        </p:nvSpPr>
        <p:spPr>
          <a:xfrm>
            <a:off x="2058988" y="3733800"/>
            <a:ext cx="4349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1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3502" name="文本框 63501"/>
          <p:cNvSpPr txBox="1"/>
          <p:nvPr/>
        </p:nvSpPr>
        <p:spPr>
          <a:xfrm>
            <a:off x="2897188" y="4191000"/>
            <a:ext cx="5254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2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3503" name="文本框 63502"/>
          <p:cNvSpPr txBox="1"/>
          <p:nvPr/>
        </p:nvSpPr>
        <p:spPr>
          <a:xfrm>
            <a:off x="3659188" y="3657600"/>
            <a:ext cx="5254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3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3504" name="文本框 63503"/>
          <p:cNvSpPr txBox="1"/>
          <p:nvPr/>
        </p:nvSpPr>
        <p:spPr>
          <a:xfrm>
            <a:off x="3430588" y="2895600"/>
            <a:ext cx="5254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4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3505" name="文本框 63504"/>
          <p:cNvSpPr txBox="1"/>
          <p:nvPr/>
        </p:nvSpPr>
        <p:spPr>
          <a:xfrm>
            <a:off x="2211388" y="5638800"/>
            <a:ext cx="5254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5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3506" name="文本框 63505"/>
          <p:cNvSpPr txBox="1"/>
          <p:nvPr/>
        </p:nvSpPr>
        <p:spPr>
          <a:xfrm>
            <a:off x="4192588" y="5638800"/>
            <a:ext cx="5254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6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3507" name="椭圆 63506"/>
          <p:cNvSpPr/>
          <p:nvPr/>
        </p:nvSpPr>
        <p:spPr>
          <a:xfrm>
            <a:off x="252413" y="150813"/>
            <a:ext cx="1941512" cy="1660525"/>
          </a:xfrm>
          <a:prstGeom prst="ellipse">
            <a:avLst/>
          </a:prstGeom>
          <a:gradFill rotWithShape="0">
            <a:gsLst>
              <a:gs pos="0">
                <a:srgbClr val="FFFF99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  <a:tileRect/>
          </a:gradFill>
          <a:ln w="12700" cap="sq" cmpd="sng">
            <a:solidFill>
              <a:schemeClr val="bg1"/>
            </a:solidFill>
            <a:prstDash val="solid"/>
            <a:headEnd type="none" w="sm" len="sm"/>
            <a:tailEnd type="none" w="sm" len="sm"/>
          </a:ln>
        </p:spPr>
        <p:txBody>
          <a:bodyPr anchor="ctr">
            <a:spAutoFit/>
          </a:bodyPr>
          <a:p>
            <a:pPr algn="ctr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拓展练习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508" name="动作按钮: 前进或下一项 63507">
            <a:hlinkClick r:id="rId1" action="ppaction://hlinksldjump"/>
          </p:cNvPr>
          <p:cNvSpPr/>
          <p:nvPr/>
        </p:nvSpPr>
        <p:spPr>
          <a:xfrm>
            <a:off x="6372225" y="5589588"/>
            <a:ext cx="2160588" cy="1008062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小结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09" name="动作按钮: 前进或下一项 63508">
            <a:hlinkClick r:id="rId2" action="ppaction://hlinksldjump"/>
          </p:cNvPr>
          <p:cNvSpPr/>
          <p:nvPr/>
        </p:nvSpPr>
        <p:spPr>
          <a:xfrm>
            <a:off x="6372225" y="4365625"/>
            <a:ext cx="2160588" cy="1008063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同旁内角</a:t>
            </a:r>
            <a:endParaRPr lang="zh-CN" altLang="en-US" sz="36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10" name="动作按钮: 前进或下一项 63509">
            <a:hlinkClick r:id="rId3" action="ppaction://hlinksldjump"/>
          </p:cNvPr>
          <p:cNvSpPr/>
          <p:nvPr/>
        </p:nvSpPr>
        <p:spPr>
          <a:xfrm>
            <a:off x="6372225" y="3141663"/>
            <a:ext cx="2160588" cy="1008062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内错角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11" name="动作按钮: 前进或下一项 63510">
            <a:hlinkClick r:id="rId4" action="ppaction://hlinksldjump"/>
          </p:cNvPr>
          <p:cNvSpPr/>
          <p:nvPr/>
        </p:nvSpPr>
        <p:spPr>
          <a:xfrm>
            <a:off x="6372225" y="1916113"/>
            <a:ext cx="2160588" cy="1008062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同位角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12" name="文本框 63511"/>
          <p:cNvSpPr txBox="1"/>
          <p:nvPr/>
        </p:nvSpPr>
        <p:spPr>
          <a:xfrm>
            <a:off x="179388" y="335438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3513" name="文本框 63512"/>
          <p:cNvSpPr txBox="1"/>
          <p:nvPr/>
        </p:nvSpPr>
        <p:spPr>
          <a:xfrm>
            <a:off x="4284663" y="335756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3514" name="文本框 63513"/>
          <p:cNvSpPr txBox="1"/>
          <p:nvPr/>
        </p:nvSpPr>
        <p:spPr>
          <a:xfrm>
            <a:off x="3708400" y="19161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3515" name="文本框 63514"/>
          <p:cNvSpPr txBox="1"/>
          <p:nvPr/>
        </p:nvSpPr>
        <p:spPr>
          <a:xfrm>
            <a:off x="1214438" y="616267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3516" name="文本框 63515"/>
          <p:cNvSpPr txBox="1"/>
          <p:nvPr/>
        </p:nvSpPr>
        <p:spPr>
          <a:xfrm>
            <a:off x="2676525" y="313690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3517" name="文本框 63516"/>
          <p:cNvSpPr txBox="1"/>
          <p:nvPr/>
        </p:nvSpPr>
        <p:spPr>
          <a:xfrm>
            <a:off x="5364163" y="616585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直接连接符 64513"/>
          <p:cNvSpPr/>
          <p:nvPr/>
        </p:nvSpPr>
        <p:spPr>
          <a:xfrm>
            <a:off x="6858000" y="2743200"/>
            <a:ext cx="12954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15" name="直接连接符 64514"/>
          <p:cNvSpPr/>
          <p:nvPr/>
        </p:nvSpPr>
        <p:spPr>
          <a:xfrm>
            <a:off x="5486400" y="55626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16" name="直接连接符 64515"/>
          <p:cNvSpPr/>
          <p:nvPr/>
        </p:nvSpPr>
        <p:spPr>
          <a:xfrm flipV="1">
            <a:off x="5486400" y="12954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17" name="任意多边形 64516"/>
          <p:cNvSpPr/>
          <p:nvPr/>
        </p:nvSpPr>
        <p:spPr>
          <a:xfrm>
            <a:off x="5715000" y="51816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4518" name="任意多边形 64517"/>
          <p:cNvSpPr/>
          <p:nvPr/>
        </p:nvSpPr>
        <p:spPr>
          <a:xfrm>
            <a:off x="7010400" y="23622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4519" name="图片 64518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62800" y="1752600"/>
            <a:ext cx="82550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20" name="图片 64519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44958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521" name="直接连接符 64520"/>
          <p:cNvSpPr/>
          <p:nvPr/>
        </p:nvSpPr>
        <p:spPr>
          <a:xfrm>
            <a:off x="0" y="27432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22" name="直接连接符 64521"/>
          <p:cNvSpPr/>
          <p:nvPr/>
        </p:nvSpPr>
        <p:spPr>
          <a:xfrm>
            <a:off x="1066800" y="55626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23" name="直接连接符 64522"/>
          <p:cNvSpPr/>
          <p:nvPr/>
        </p:nvSpPr>
        <p:spPr>
          <a:xfrm flipV="1">
            <a:off x="1066800" y="12954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24" name="直接连接符 64523"/>
          <p:cNvSpPr/>
          <p:nvPr/>
        </p:nvSpPr>
        <p:spPr>
          <a:xfrm>
            <a:off x="2438400" y="27432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25" name="任意多边形 64524"/>
          <p:cNvSpPr/>
          <p:nvPr/>
        </p:nvSpPr>
        <p:spPr>
          <a:xfrm rot="15054136">
            <a:off x="4152900" y="51435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4526" name="任意多边形 64525"/>
          <p:cNvSpPr/>
          <p:nvPr/>
        </p:nvSpPr>
        <p:spPr>
          <a:xfrm>
            <a:off x="1295400" y="51816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4527" name="任意多边形 64526"/>
          <p:cNvSpPr/>
          <p:nvPr/>
        </p:nvSpPr>
        <p:spPr>
          <a:xfrm>
            <a:off x="2590800" y="23622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4528" name="任意多边形 64527"/>
          <p:cNvSpPr/>
          <p:nvPr/>
        </p:nvSpPr>
        <p:spPr>
          <a:xfrm rot="3602732">
            <a:off x="2781300" y="27813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4529" name="任意多边形 64528"/>
          <p:cNvSpPr/>
          <p:nvPr/>
        </p:nvSpPr>
        <p:spPr>
          <a:xfrm rot="-10464652">
            <a:off x="1981200" y="27432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4530" name="任意多边形 64529"/>
          <p:cNvSpPr/>
          <p:nvPr/>
        </p:nvSpPr>
        <p:spPr>
          <a:xfrm rot="7181231">
            <a:off x="2324100" y="29337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4531" name="文本框 64530"/>
          <p:cNvSpPr txBox="1"/>
          <p:nvPr/>
        </p:nvSpPr>
        <p:spPr>
          <a:xfrm>
            <a:off x="1447800" y="2819400"/>
            <a:ext cx="4349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1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4532" name="文本框 64531"/>
          <p:cNvSpPr txBox="1"/>
          <p:nvPr/>
        </p:nvSpPr>
        <p:spPr>
          <a:xfrm>
            <a:off x="2286000" y="32766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2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4533" name="文本框 64532"/>
          <p:cNvSpPr txBox="1"/>
          <p:nvPr/>
        </p:nvSpPr>
        <p:spPr>
          <a:xfrm>
            <a:off x="3048000" y="27432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3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4534" name="文本框 64533"/>
          <p:cNvSpPr txBox="1"/>
          <p:nvPr/>
        </p:nvSpPr>
        <p:spPr>
          <a:xfrm>
            <a:off x="2819400" y="19351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4535" name="文本框 64534"/>
          <p:cNvSpPr txBox="1"/>
          <p:nvPr/>
        </p:nvSpPr>
        <p:spPr>
          <a:xfrm>
            <a:off x="1600200" y="46783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4536" name="文本框 64535"/>
          <p:cNvSpPr txBox="1"/>
          <p:nvPr/>
        </p:nvSpPr>
        <p:spPr>
          <a:xfrm>
            <a:off x="3581400" y="4724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6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4537" name="直接连接符 64536"/>
          <p:cNvSpPr/>
          <p:nvPr/>
        </p:nvSpPr>
        <p:spPr>
          <a:xfrm flipH="1">
            <a:off x="1066800" y="1295400"/>
            <a:ext cx="2057400" cy="42672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38" name="直接连接符 64537"/>
          <p:cNvSpPr/>
          <p:nvPr/>
        </p:nvSpPr>
        <p:spPr>
          <a:xfrm>
            <a:off x="2438400" y="2743200"/>
            <a:ext cx="12192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39" name="直接连接符 64538"/>
          <p:cNvSpPr/>
          <p:nvPr/>
        </p:nvSpPr>
        <p:spPr>
          <a:xfrm>
            <a:off x="1066800" y="5562600"/>
            <a:ext cx="36576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64540" name="图片 64539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0800" y="1752600"/>
            <a:ext cx="82550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41" name="图片 64540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6482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542" name="动作按钮: 后退或前一项 64541">
            <a:hlinkClick r:id="rId3" action="ppaction://hlinksldjump"/>
          </p:cNvPr>
          <p:cNvSpPr/>
          <p:nvPr/>
        </p:nvSpPr>
        <p:spPr>
          <a:xfrm>
            <a:off x="8172450" y="0"/>
            <a:ext cx="971550" cy="981075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返回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4543" name="文本框 64542"/>
          <p:cNvSpPr txBox="1"/>
          <p:nvPr/>
        </p:nvSpPr>
        <p:spPr>
          <a:xfrm>
            <a:off x="61913" y="220186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44" name="文本框 64543"/>
          <p:cNvSpPr txBox="1"/>
          <p:nvPr/>
        </p:nvSpPr>
        <p:spPr>
          <a:xfrm>
            <a:off x="3636963" y="2422525"/>
            <a:ext cx="4556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45" name="文本框 64544"/>
          <p:cNvSpPr txBox="1"/>
          <p:nvPr/>
        </p:nvSpPr>
        <p:spPr>
          <a:xfrm>
            <a:off x="3060700" y="9810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46" name="文本框 64545"/>
          <p:cNvSpPr txBox="1"/>
          <p:nvPr/>
        </p:nvSpPr>
        <p:spPr>
          <a:xfrm>
            <a:off x="566738" y="522763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47" name="文本框 64546"/>
          <p:cNvSpPr txBox="1"/>
          <p:nvPr/>
        </p:nvSpPr>
        <p:spPr>
          <a:xfrm>
            <a:off x="2028825" y="22018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48" name="文本框 64547"/>
          <p:cNvSpPr txBox="1"/>
          <p:nvPr/>
        </p:nvSpPr>
        <p:spPr>
          <a:xfrm>
            <a:off x="4716463" y="5230813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49" name="文本框 64548"/>
          <p:cNvSpPr txBox="1"/>
          <p:nvPr/>
        </p:nvSpPr>
        <p:spPr>
          <a:xfrm>
            <a:off x="8051800" y="2422525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50" name="文本框 64549"/>
          <p:cNvSpPr txBox="1"/>
          <p:nvPr/>
        </p:nvSpPr>
        <p:spPr>
          <a:xfrm>
            <a:off x="7475538" y="98107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51" name="文本框 64550"/>
          <p:cNvSpPr txBox="1"/>
          <p:nvPr/>
        </p:nvSpPr>
        <p:spPr>
          <a:xfrm>
            <a:off x="5435600" y="558958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52" name="文本框 64551"/>
          <p:cNvSpPr txBox="1"/>
          <p:nvPr/>
        </p:nvSpPr>
        <p:spPr>
          <a:xfrm>
            <a:off x="6443663" y="220186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4553" name="文本框 64552"/>
          <p:cNvSpPr txBox="1"/>
          <p:nvPr/>
        </p:nvSpPr>
        <p:spPr>
          <a:xfrm>
            <a:off x="8604250" y="501015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8" name="直接连接符 65537"/>
          <p:cNvSpPr/>
          <p:nvPr/>
        </p:nvSpPr>
        <p:spPr>
          <a:xfrm>
            <a:off x="419100" y="22860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39" name="直接连接符 65538"/>
          <p:cNvSpPr/>
          <p:nvPr/>
        </p:nvSpPr>
        <p:spPr>
          <a:xfrm>
            <a:off x="1485900" y="51054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0" name="直接连接符 65539"/>
          <p:cNvSpPr/>
          <p:nvPr/>
        </p:nvSpPr>
        <p:spPr>
          <a:xfrm flipV="1">
            <a:off x="1485900" y="8382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1" name="直接连接符 65540"/>
          <p:cNvSpPr/>
          <p:nvPr/>
        </p:nvSpPr>
        <p:spPr>
          <a:xfrm>
            <a:off x="2857500" y="22860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42" name="任意多边形 65541"/>
          <p:cNvSpPr/>
          <p:nvPr/>
        </p:nvSpPr>
        <p:spPr>
          <a:xfrm rot="15054136">
            <a:off x="4572000" y="46863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3" name="任意多边形 65542"/>
          <p:cNvSpPr/>
          <p:nvPr/>
        </p:nvSpPr>
        <p:spPr>
          <a:xfrm>
            <a:off x="1714500" y="4724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4" name="任意多边形 65543"/>
          <p:cNvSpPr/>
          <p:nvPr/>
        </p:nvSpPr>
        <p:spPr>
          <a:xfrm>
            <a:off x="3009900" y="19050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5" name="任意多边形 65544"/>
          <p:cNvSpPr/>
          <p:nvPr/>
        </p:nvSpPr>
        <p:spPr>
          <a:xfrm rot="3602732">
            <a:off x="3200400" y="23241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6" name="任意多边形 65545"/>
          <p:cNvSpPr/>
          <p:nvPr/>
        </p:nvSpPr>
        <p:spPr>
          <a:xfrm rot="-10464652">
            <a:off x="2400300" y="22860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7" name="任意多边形 65546"/>
          <p:cNvSpPr/>
          <p:nvPr/>
        </p:nvSpPr>
        <p:spPr>
          <a:xfrm rot="7181231">
            <a:off x="2743200" y="24765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48" name="文本框 65547"/>
          <p:cNvSpPr txBox="1"/>
          <p:nvPr/>
        </p:nvSpPr>
        <p:spPr>
          <a:xfrm>
            <a:off x="1866900" y="23161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5549" name="文本框 65548"/>
          <p:cNvSpPr txBox="1"/>
          <p:nvPr/>
        </p:nvSpPr>
        <p:spPr>
          <a:xfrm>
            <a:off x="2705100" y="2819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2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5550" name="文本框 65549"/>
          <p:cNvSpPr txBox="1"/>
          <p:nvPr/>
        </p:nvSpPr>
        <p:spPr>
          <a:xfrm>
            <a:off x="3467100" y="22860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3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5551" name="文本框 65550"/>
          <p:cNvSpPr txBox="1"/>
          <p:nvPr/>
        </p:nvSpPr>
        <p:spPr>
          <a:xfrm>
            <a:off x="3238500" y="15240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4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5552" name="文本框 65551"/>
          <p:cNvSpPr txBox="1"/>
          <p:nvPr/>
        </p:nvSpPr>
        <p:spPr>
          <a:xfrm>
            <a:off x="2019300" y="42211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5553" name="文本框 65552"/>
          <p:cNvSpPr txBox="1"/>
          <p:nvPr/>
        </p:nvSpPr>
        <p:spPr>
          <a:xfrm>
            <a:off x="4000500" y="42672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6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5554" name="直接连接符 65553"/>
          <p:cNvSpPr/>
          <p:nvPr/>
        </p:nvSpPr>
        <p:spPr>
          <a:xfrm>
            <a:off x="5316538" y="2286000"/>
            <a:ext cx="24384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5" name="直接连接符 65554"/>
          <p:cNvSpPr/>
          <p:nvPr/>
        </p:nvSpPr>
        <p:spPr>
          <a:xfrm>
            <a:off x="6372225" y="5084763"/>
            <a:ext cx="2771775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6" name="直接连接符 65555"/>
          <p:cNvSpPr/>
          <p:nvPr/>
        </p:nvSpPr>
        <p:spPr>
          <a:xfrm flipV="1">
            <a:off x="6383338" y="2286000"/>
            <a:ext cx="13716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57" name="任意多边形 65556"/>
          <p:cNvSpPr/>
          <p:nvPr/>
        </p:nvSpPr>
        <p:spPr>
          <a:xfrm>
            <a:off x="6611938" y="4724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5558" name="任意多边形 65557"/>
          <p:cNvSpPr/>
          <p:nvPr/>
        </p:nvSpPr>
        <p:spPr>
          <a:xfrm rot="-10464652">
            <a:off x="7297738" y="22860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5559" name="图片 65558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35738" y="2286000"/>
            <a:ext cx="82550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560" name="图片 65559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2900" y="4149725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61" name="直接连接符 65560"/>
          <p:cNvSpPr/>
          <p:nvPr/>
        </p:nvSpPr>
        <p:spPr>
          <a:xfrm>
            <a:off x="419100" y="2286000"/>
            <a:ext cx="24384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62" name="直接连接符 65561"/>
          <p:cNvSpPr/>
          <p:nvPr/>
        </p:nvSpPr>
        <p:spPr>
          <a:xfrm flipH="1">
            <a:off x="1485900" y="2286000"/>
            <a:ext cx="1371600" cy="28194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5563" name="直接连接符 65562"/>
          <p:cNvSpPr/>
          <p:nvPr/>
        </p:nvSpPr>
        <p:spPr>
          <a:xfrm>
            <a:off x="1485900" y="5105400"/>
            <a:ext cx="36576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65564" name="图片 65563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41148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565" name="图片 6556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2100" y="2286000"/>
            <a:ext cx="82550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66" name="文本框 65565"/>
          <p:cNvSpPr txBox="1"/>
          <p:nvPr/>
        </p:nvSpPr>
        <p:spPr>
          <a:xfrm>
            <a:off x="565150" y="17653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67" name="文本框 65566"/>
          <p:cNvSpPr txBox="1"/>
          <p:nvPr/>
        </p:nvSpPr>
        <p:spPr>
          <a:xfrm>
            <a:off x="4140200" y="19859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68" name="文本框 65567"/>
          <p:cNvSpPr txBox="1"/>
          <p:nvPr/>
        </p:nvSpPr>
        <p:spPr>
          <a:xfrm>
            <a:off x="3563938" y="54451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69" name="文本框 65568"/>
          <p:cNvSpPr txBox="1"/>
          <p:nvPr/>
        </p:nvSpPr>
        <p:spPr>
          <a:xfrm>
            <a:off x="1069975" y="47910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70" name="文本框 65569"/>
          <p:cNvSpPr txBox="1"/>
          <p:nvPr/>
        </p:nvSpPr>
        <p:spPr>
          <a:xfrm>
            <a:off x="2532063" y="1765300"/>
            <a:ext cx="4556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71" name="文本框 65570"/>
          <p:cNvSpPr txBox="1"/>
          <p:nvPr/>
        </p:nvSpPr>
        <p:spPr>
          <a:xfrm>
            <a:off x="5219700" y="479425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72" name="文本框 65571"/>
          <p:cNvSpPr txBox="1"/>
          <p:nvPr/>
        </p:nvSpPr>
        <p:spPr>
          <a:xfrm>
            <a:off x="7715250" y="1844675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73" name="文本框 65572"/>
          <p:cNvSpPr txBox="1"/>
          <p:nvPr/>
        </p:nvSpPr>
        <p:spPr>
          <a:xfrm>
            <a:off x="6181725" y="50117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74" name="文本框 65573"/>
          <p:cNvSpPr txBox="1"/>
          <p:nvPr/>
        </p:nvSpPr>
        <p:spPr>
          <a:xfrm>
            <a:off x="5364163" y="1700213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5575" name="文本框 65574"/>
          <p:cNvSpPr txBox="1"/>
          <p:nvPr/>
        </p:nvSpPr>
        <p:spPr>
          <a:xfrm>
            <a:off x="8794750" y="5014913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直接连接符 66561"/>
          <p:cNvSpPr/>
          <p:nvPr/>
        </p:nvSpPr>
        <p:spPr>
          <a:xfrm>
            <a:off x="6781800" y="2286000"/>
            <a:ext cx="12954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63" name="直接连接符 66562"/>
          <p:cNvSpPr/>
          <p:nvPr/>
        </p:nvSpPr>
        <p:spPr>
          <a:xfrm>
            <a:off x="5410200" y="51054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64" name="直接连接符 66563"/>
          <p:cNvSpPr/>
          <p:nvPr/>
        </p:nvSpPr>
        <p:spPr>
          <a:xfrm>
            <a:off x="6781800" y="22860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65" name="任意多边形 66564"/>
          <p:cNvSpPr/>
          <p:nvPr/>
        </p:nvSpPr>
        <p:spPr>
          <a:xfrm rot="15054136">
            <a:off x="8496300" y="46863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66" name="任意多边形 66565"/>
          <p:cNvSpPr/>
          <p:nvPr/>
        </p:nvSpPr>
        <p:spPr>
          <a:xfrm rot="3602732">
            <a:off x="7124700" y="23241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67" name="直接连接符 66566"/>
          <p:cNvSpPr/>
          <p:nvPr/>
        </p:nvSpPr>
        <p:spPr>
          <a:xfrm>
            <a:off x="0" y="22860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68" name="直接连接符 66567"/>
          <p:cNvSpPr/>
          <p:nvPr/>
        </p:nvSpPr>
        <p:spPr>
          <a:xfrm>
            <a:off x="1066800" y="51054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69" name="直接连接符 66568"/>
          <p:cNvSpPr/>
          <p:nvPr/>
        </p:nvSpPr>
        <p:spPr>
          <a:xfrm flipV="1">
            <a:off x="1066800" y="8382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70" name="直接连接符 66569"/>
          <p:cNvSpPr/>
          <p:nvPr/>
        </p:nvSpPr>
        <p:spPr>
          <a:xfrm>
            <a:off x="2438400" y="22860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71" name="任意多边形 66570"/>
          <p:cNvSpPr/>
          <p:nvPr/>
        </p:nvSpPr>
        <p:spPr>
          <a:xfrm rot="15054136">
            <a:off x="4152900" y="46863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72" name="任意多边形 66571"/>
          <p:cNvSpPr/>
          <p:nvPr/>
        </p:nvSpPr>
        <p:spPr>
          <a:xfrm>
            <a:off x="1295400" y="4724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73" name="任意多边形 66572"/>
          <p:cNvSpPr/>
          <p:nvPr/>
        </p:nvSpPr>
        <p:spPr>
          <a:xfrm>
            <a:off x="2590800" y="19050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74" name="任意多边形 66573"/>
          <p:cNvSpPr/>
          <p:nvPr/>
        </p:nvSpPr>
        <p:spPr>
          <a:xfrm rot="3602732">
            <a:off x="2781300" y="23241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75" name="任意多边形 66574"/>
          <p:cNvSpPr/>
          <p:nvPr/>
        </p:nvSpPr>
        <p:spPr>
          <a:xfrm rot="-10464652">
            <a:off x="1981200" y="22860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76" name="任意多边形 66575"/>
          <p:cNvSpPr/>
          <p:nvPr/>
        </p:nvSpPr>
        <p:spPr>
          <a:xfrm rot="7181231">
            <a:off x="2324100" y="24765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77" name="文本框 66576"/>
          <p:cNvSpPr txBox="1"/>
          <p:nvPr/>
        </p:nvSpPr>
        <p:spPr>
          <a:xfrm>
            <a:off x="1447800" y="2362200"/>
            <a:ext cx="4349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1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6578" name="文本框 66577"/>
          <p:cNvSpPr txBox="1"/>
          <p:nvPr/>
        </p:nvSpPr>
        <p:spPr>
          <a:xfrm>
            <a:off x="2286000" y="2819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2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6579" name="文本框 66578"/>
          <p:cNvSpPr txBox="1"/>
          <p:nvPr/>
        </p:nvSpPr>
        <p:spPr>
          <a:xfrm>
            <a:off x="3048000" y="22399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6580" name="文本框 66579"/>
          <p:cNvSpPr txBox="1"/>
          <p:nvPr/>
        </p:nvSpPr>
        <p:spPr>
          <a:xfrm>
            <a:off x="2819400" y="15240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4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6581" name="文本框 66580"/>
          <p:cNvSpPr txBox="1"/>
          <p:nvPr/>
        </p:nvSpPr>
        <p:spPr>
          <a:xfrm>
            <a:off x="1600200" y="42672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5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6582" name="文本框 66581"/>
          <p:cNvSpPr txBox="1"/>
          <p:nvPr/>
        </p:nvSpPr>
        <p:spPr>
          <a:xfrm>
            <a:off x="3581400" y="42211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pic>
        <p:nvPicPr>
          <p:cNvPr id="66583" name="图片 66582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62800" y="22098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84" name="图片 66583" descr="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41910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85" name="直接连接符 66584"/>
          <p:cNvSpPr/>
          <p:nvPr/>
        </p:nvSpPr>
        <p:spPr>
          <a:xfrm>
            <a:off x="2438400" y="2286000"/>
            <a:ext cx="12192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86" name="直接连接符 66585"/>
          <p:cNvSpPr/>
          <p:nvPr/>
        </p:nvSpPr>
        <p:spPr>
          <a:xfrm>
            <a:off x="2438400" y="2286000"/>
            <a:ext cx="2362200" cy="28194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6587" name="直接连接符 66586"/>
          <p:cNvSpPr/>
          <p:nvPr/>
        </p:nvSpPr>
        <p:spPr>
          <a:xfrm>
            <a:off x="1143000" y="5105400"/>
            <a:ext cx="36576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66588" name="图片 66587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19400" y="22860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89" name="图片 66588" descr="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41148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90" name="动作按钮: 后退或前一项 66589">
            <a:hlinkClick r:id="rId3" action="ppaction://hlinksldjump"/>
          </p:cNvPr>
          <p:cNvSpPr/>
          <p:nvPr/>
        </p:nvSpPr>
        <p:spPr>
          <a:xfrm>
            <a:off x="7596188" y="0"/>
            <a:ext cx="1547812" cy="1557338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返回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6591" name="文本框 66590"/>
          <p:cNvSpPr txBox="1"/>
          <p:nvPr/>
        </p:nvSpPr>
        <p:spPr>
          <a:xfrm>
            <a:off x="107950" y="17653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2" name="文本框 66591"/>
          <p:cNvSpPr txBox="1"/>
          <p:nvPr/>
        </p:nvSpPr>
        <p:spPr>
          <a:xfrm>
            <a:off x="3683000" y="19859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3" name="文本框 66592"/>
          <p:cNvSpPr txBox="1"/>
          <p:nvPr/>
        </p:nvSpPr>
        <p:spPr>
          <a:xfrm>
            <a:off x="3106738" y="54451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4" name="文本框 66593"/>
          <p:cNvSpPr txBox="1"/>
          <p:nvPr/>
        </p:nvSpPr>
        <p:spPr>
          <a:xfrm>
            <a:off x="612775" y="47910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5" name="文本框 66594"/>
          <p:cNvSpPr txBox="1"/>
          <p:nvPr/>
        </p:nvSpPr>
        <p:spPr>
          <a:xfrm>
            <a:off x="2074863" y="1765300"/>
            <a:ext cx="4556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6" name="文本框 66595"/>
          <p:cNvSpPr txBox="1"/>
          <p:nvPr/>
        </p:nvSpPr>
        <p:spPr>
          <a:xfrm>
            <a:off x="4762500" y="479425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7" name="文本框 66596"/>
          <p:cNvSpPr txBox="1"/>
          <p:nvPr/>
        </p:nvSpPr>
        <p:spPr>
          <a:xfrm>
            <a:off x="8101013" y="1989138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8" name="文本框 66597"/>
          <p:cNvSpPr txBox="1"/>
          <p:nvPr/>
        </p:nvSpPr>
        <p:spPr>
          <a:xfrm>
            <a:off x="5389563" y="507841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99" name="文本框 66598"/>
          <p:cNvSpPr txBox="1"/>
          <p:nvPr/>
        </p:nvSpPr>
        <p:spPr>
          <a:xfrm>
            <a:off x="6394450" y="198596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600" name="文本框 66599"/>
          <p:cNvSpPr txBox="1"/>
          <p:nvPr/>
        </p:nvSpPr>
        <p:spPr>
          <a:xfrm>
            <a:off x="8748713" y="5081588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直接连接符 67585"/>
          <p:cNvSpPr/>
          <p:nvPr/>
        </p:nvSpPr>
        <p:spPr>
          <a:xfrm>
            <a:off x="0" y="24384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87" name="直接连接符 67586"/>
          <p:cNvSpPr/>
          <p:nvPr/>
        </p:nvSpPr>
        <p:spPr>
          <a:xfrm>
            <a:off x="1066800" y="52578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88" name="直接连接符 67587"/>
          <p:cNvSpPr/>
          <p:nvPr/>
        </p:nvSpPr>
        <p:spPr>
          <a:xfrm flipV="1">
            <a:off x="1066800" y="9906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89" name="直接连接符 67588"/>
          <p:cNvSpPr/>
          <p:nvPr/>
        </p:nvSpPr>
        <p:spPr>
          <a:xfrm>
            <a:off x="2438400" y="24384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90" name="任意多边形 67589"/>
          <p:cNvSpPr/>
          <p:nvPr/>
        </p:nvSpPr>
        <p:spPr>
          <a:xfrm rot="15054136">
            <a:off x="4152900" y="48387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1" name="任意多边形 67590"/>
          <p:cNvSpPr/>
          <p:nvPr/>
        </p:nvSpPr>
        <p:spPr>
          <a:xfrm>
            <a:off x="1295400" y="48768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2" name="任意多边形 67591"/>
          <p:cNvSpPr/>
          <p:nvPr/>
        </p:nvSpPr>
        <p:spPr>
          <a:xfrm>
            <a:off x="2590800" y="2057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3" name="任意多边形 67592"/>
          <p:cNvSpPr/>
          <p:nvPr/>
        </p:nvSpPr>
        <p:spPr>
          <a:xfrm rot="3602732">
            <a:off x="2781300" y="24765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4" name="任意多边形 67593"/>
          <p:cNvSpPr/>
          <p:nvPr/>
        </p:nvSpPr>
        <p:spPr>
          <a:xfrm rot="-10464652">
            <a:off x="1981200" y="2438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5" name="任意多边形 67594"/>
          <p:cNvSpPr/>
          <p:nvPr/>
        </p:nvSpPr>
        <p:spPr>
          <a:xfrm rot="7181231">
            <a:off x="2324100" y="26289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596" name="文本框 67595"/>
          <p:cNvSpPr txBox="1"/>
          <p:nvPr/>
        </p:nvSpPr>
        <p:spPr>
          <a:xfrm>
            <a:off x="1447800" y="2514600"/>
            <a:ext cx="4349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1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7597" name="文本框 67596"/>
          <p:cNvSpPr txBox="1"/>
          <p:nvPr/>
        </p:nvSpPr>
        <p:spPr>
          <a:xfrm>
            <a:off x="2286000" y="29257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7598" name="文本框 67597"/>
          <p:cNvSpPr txBox="1"/>
          <p:nvPr/>
        </p:nvSpPr>
        <p:spPr>
          <a:xfrm>
            <a:off x="3048000" y="2438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3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7599" name="文本框 67598"/>
          <p:cNvSpPr txBox="1"/>
          <p:nvPr/>
        </p:nvSpPr>
        <p:spPr>
          <a:xfrm>
            <a:off x="2819400" y="1676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4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7600" name="文本框 67599"/>
          <p:cNvSpPr txBox="1"/>
          <p:nvPr/>
        </p:nvSpPr>
        <p:spPr>
          <a:xfrm>
            <a:off x="1600200" y="43735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7601" name="文本框 67600"/>
          <p:cNvSpPr txBox="1"/>
          <p:nvPr/>
        </p:nvSpPr>
        <p:spPr>
          <a:xfrm>
            <a:off x="3581400" y="44196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6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7602" name="直接连接符 67601"/>
          <p:cNvSpPr/>
          <p:nvPr/>
        </p:nvSpPr>
        <p:spPr>
          <a:xfrm>
            <a:off x="6081713" y="5257800"/>
            <a:ext cx="25146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3" name="直接连接符 67602"/>
          <p:cNvSpPr/>
          <p:nvPr/>
        </p:nvSpPr>
        <p:spPr>
          <a:xfrm flipV="1">
            <a:off x="6081713" y="2438400"/>
            <a:ext cx="13716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4" name="直接连接符 67603"/>
          <p:cNvSpPr/>
          <p:nvPr/>
        </p:nvSpPr>
        <p:spPr>
          <a:xfrm>
            <a:off x="7453313" y="2438400"/>
            <a:ext cx="1295400" cy="1600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05" name="任意多边形 67604"/>
          <p:cNvSpPr/>
          <p:nvPr/>
        </p:nvSpPr>
        <p:spPr>
          <a:xfrm>
            <a:off x="6227763" y="48768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7606" name="任意多边形 67605"/>
          <p:cNvSpPr/>
          <p:nvPr/>
        </p:nvSpPr>
        <p:spPr>
          <a:xfrm rot="7181231">
            <a:off x="7339013" y="26289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7607" name="图片 67606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1200" y="28194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608" name="图片 67607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0313" y="43434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609" name="直接连接符 67608"/>
          <p:cNvSpPr/>
          <p:nvPr/>
        </p:nvSpPr>
        <p:spPr>
          <a:xfrm flipH="1">
            <a:off x="1066800" y="2438400"/>
            <a:ext cx="1371600" cy="28194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10" name="直接连接符 67609"/>
          <p:cNvSpPr/>
          <p:nvPr/>
        </p:nvSpPr>
        <p:spPr>
          <a:xfrm>
            <a:off x="2438400" y="2438400"/>
            <a:ext cx="1600200" cy="19050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611" name="直接连接符 67610"/>
          <p:cNvSpPr/>
          <p:nvPr/>
        </p:nvSpPr>
        <p:spPr>
          <a:xfrm>
            <a:off x="1066800" y="5257800"/>
            <a:ext cx="28956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67612" name="图片 67611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72313" y="29718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613" name="图片 67612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41910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614" name="文本框 67613"/>
          <p:cNvSpPr txBox="1"/>
          <p:nvPr/>
        </p:nvSpPr>
        <p:spPr>
          <a:xfrm>
            <a:off x="61913" y="191293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15" name="文本框 67614"/>
          <p:cNvSpPr txBox="1"/>
          <p:nvPr/>
        </p:nvSpPr>
        <p:spPr>
          <a:xfrm>
            <a:off x="3636963" y="2133600"/>
            <a:ext cx="4556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16" name="文本框 67615"/>
          <p:cNvSpPr txBox="1"/>
          <p:nvPr/>
        </p:nvSpPr>
        <p:spPr>
          <a:xfrm>
            <a:off x="3060700" y="6921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17" name="文本框 67616"/>
          <p:cNvSpPr txBox="1"/>
          <p:nvPr/>
        </p:nvSpPr>
        <p:spPr>
          <a:xfrm>
            <a:off x="566738" y="493871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18" name="文本框 67617"/>
          <p:cNvSpPr txBox="1"/>
          <p:nvPr/>
        </p:nvSpPr>
        <p:spPr>
          <a:xfrm>
            <a:off x="2028825" y="1912938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19" name="文本框 67618"/>
          <p:cNvSpPr txBox="1"/>
          <p:nvPr/>
        </p:nvSpPr>
        <p:spPr>
          <a:xfrm>
            <a:off x="4716463" y="4941888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20" name="文本框 67619"/>
          <p:cNvSpPr txBox="1"/>
          <p:nvPr/>
        </p:nvSpPr>
        <p:spPr>
          <a:xfrm>
            <a:off x="5651500" y="48704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21" name="文本框 67620"/>
          <p:cNvSpPr txBox="1"/>
          <p:nvPr/>
        </p:nvSpPr>
        <p:spPr>
          <a:xfrm>
            <a:off x="7140575" y="1844675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7622" name="文本框 67621"/>
          <p:cNvSpPr txBox="1"/>
          <p:nvPr/>
        </p:nvSpPr>
        <p:spPr>
          <a:xfrm>
            <a:off x="8604250" y="4437063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直接连接符 68609"/>
          <p:cNvSpPr/>
          <p:nvPr/>
        </p:nvSpPr>
        <p:spPr>
          <a:xfrm>
            <a:off x="0" y="24384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1" name="直接连接符 68610"/>
          <p:cNvSpPr/>
          <p:nvPr/>
        </p:nvSpPr>
        <p:spPr>
          <a:xfrm>
            <a:off x="1066800" y="52578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2" name="直接连接符 68611"/>
          <p:cNvSpPr/>
          <p:nvPr/>
        </p:nvSpPr>
        <p:spPr>
          <a:xfrm flipV="1">
            <a:off x="1066800" y="9906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3" name="直接连接符 68612"/>
          <p:cNvSpPr/>
          <p:nvPr/>
        </p:nvSpPr>
        <p:spPr>
          <a:xfrm>
            <a:off x="2438400" y="24384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4" name="任意多边形 68613"/>
          <p:cNvSpPr/>
          <p:nvPr/>
        </p:nvSpPr>
        <p:spPr>
          <a:xfrm rot="15054136">
            <a:off x="4152900" y="48387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15" name="任意多边形 68614"/>
          <p:cNvSpPr/>
          <p:nvPr/>
        </p:nvSpPr>
        <p:spPr>
          <a:xfrm>
            <a:off x="1295400" y="48768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16" name="任意多边形 68615"/>
          <p:cNvSpPr/>
          <p:nvPr/>
        </p:nvSpPr>
        <p:spPr>
          <a:xfrm>
            <a:off x="2590800" y="2057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17" name="任意多边形 68616"/>
          <p:cNvSpPr/>
          <p:nvPr/>
        </p:nvSpPr>
        <p:spPr>
          <a:xfrm rot="3602732">
            <a:off x="2781300" y="24765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18" name="任意多边形 68617"/>
          <p:cNvSpPr/>
          <p:nvPr/>
        </p:nvSpPr>
        <p:spPr>
          <a:xfrm rot="-10464652">
            <a:off x="1981200" y="2438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19" name="任意多边形 68618"/>
          <p:cNvSpPr/>
          <p:nvPr/>
        </p:nvSpPr>
        <p:spPr>
          <a:xfrm rot="7181231">
            <a:off x="2324100" y="26289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20" name="文本框 68619"/>
          <p:cNvSpPr txBox="1"/>
          <p:nvPr/>
        </p:nvSpPr>
        <p:spPr>
          <a:xfrm>
            <a:off x="1447800" y="2514600"/>
            <a:ext cx="4349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1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8621" name="文本框 68620"/>
          <p:cNvSpPr txBox="1"/>
          <p:nvPr/>
        </p:nvSpPr>
        <p:spPr>
          <a:xfrm>
            <a:off x="2286000" y="29718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2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8622" name="文本框 68621"/>
          <p:cNvSpPr txBox="1"/>
          <p:nvPr/>
        </p:nvSpPr>
        <p:spPr>
          <a:xfrm>
            <a:off x="3048000" y="2438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3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8623" name="文本框 68622"/>
          <p:cNvSpPr txBox="1"/>
          <p:nvPr/>
        </p:nvSpPr>
        <p:spPr>
          <a:xfrm>
            <a:off x="2819400" y="1676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4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8624" name="文本框 68623"/>
          <p:cNvSpPr txBox="1"/>
          <p:nvPr/>
        </p:nvSpPr>
        <p:spPr>
          <a:xfrm>
            <a:off x="1600200" y="43735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8625" name="文本框 68624"/>
          <p:cNvSpPr txBox="1"/>
          <p:nvPr/>
        </p:nvSpPr>
        <p:spPr>
          <a:xfrm>
            <a:off x="3581400" y="43735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8626" name="直接连接符 68625"/>
          <p:cNvSpPr/>
          <p:nvPr/>
        </p:nvSpPr>
        <p:spPr>
          <a:xfrm>
            <a:off x="5148263" y="3906838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27" name="直接连接符 68626"/>
          <p:cNvSpPr/>
          <p:nvPr/>
        </p:nvSpPr>
        <p:spPr>
          <a:xfrm flipV="1">
            <a:off x="5148263" y="2230438"/>
            <a:ext cx="838200" cy="1676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28" name="直接连接符 68627"/>
          <p:cNvSpPr/>
          <p:nvPr/>
        </p:nvSpPr>
        <p:spPr>
          <a:xfrm>
            <a:off x="7053263" y="1773238"/>
            <a:ext cx="1828800" cy="21336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29" name="任意多边形 68628"/>
          <p:cNvSpPr/>
          <p:nvPr/>
        </p:nvSpPr>
        <p:spPr>
          <a:xfrm rot="15054136">
            <a:off x="8234363" y="3487738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30" name="任意多边形 68629"/>
          <p:cNvSpPr/>
          <p:nvPr/>
        </p:nvSpPr>
        <p:spPr>
          <a:xfrm>
            <a:off x="5376863" y="3525838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8631" name="图片 68630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76863" y="2992438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32" name="图片 68631" descr="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63" y="2916238"/>
            <a:ext cx="9525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33" name="直接连接符 68632"/>
          <p:cNvSpPr/>
          <p:nvPr/>
        </p:nvSpPr>
        <p:spPr>
          <a:xfrm flipH="1">
            <a:off x="1042988" y="3429000"/>
            <a:ext cx="914400" cy="18288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34" name="直接连接符 68633"/>
          <p:cNvSpPr/>
          <p:nvPr/>
        </p:nvSpPr>
        <p:spPr>
          <a:xfrm>
            <a:off x="1042988" y="5229225"/>
            <a:ext cx="3673475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35" name="直接连接符 68634"/>
          <p:cNvSpPr/>
          <p:nvPr/>
        </p:nvSpPr>
        <p:spPr>
          <a:xfrm>
            <a:off x="2895600" y="2971800"/>
            <a:ext cx="1892300" cy="2257425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68636" name="图片 68635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600" y="42672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37" name="图片 68636" descr="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4267200"/>
            <a:ext cx="9525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38" name="文本框 68637"/>
          <p:cNvSpPr txBox="1"/>
          <p:nvPr/>
        </p:nvSpPr>
        <p:spPr>
          <a:xfrm>
            <a:off x="107950" y="19129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39" name="文本框 68638"/>
          <p:cNvSpPr txBox="1"/>
          <p:nvPr/>
        </p:nvSpPr>
        <p:spPr>
          <a:xfrm>
            <a:off x="3683000" y="213360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40" name="文本框 68639"/>
          <p:cNvSpPr txBox="1"/>
          <p:nvPr/>
        </p:nvSpPr>
        <p:spPr>
          <a:xfrm>
            <a:off x="3106738" y="69215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41" name="文本框 68640"/>
          <p:cNvSpPr txBox="1"/>
          <p:nvPr/>
        </p:nvSpPr>
        <p:spPr>
          <a:xfrm>
            <a:off x="612775" y="49387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42" name="文本框 68641"/>
          <p:cNvSpPr txBox="1"/>
          <p:nvPr/>
        </p:nvSpPr>
        <p:spPr>
          <a:xfrm>
            <a:off x="2074863" y="1912938"/>
            <a:ext cx="455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43" name="文本框 68642"/>
          <p:cNvSpPr txBox="1"/>
          <p:nvPr/>
        </p:nvSpPr>
        <p:spPr>
          <a:xfrm>
            <a:off x="4762500" y="4941888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44" name="文本框 68643"/>
          <p:cNvSpPr txBox="1"/>
          <p:nvPr/>
        </p:nvSpPr>
        <p:spPr>
          <a:xfrm>
            <a:off x="4814888" y="378936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45" name="文本框 68644"/>
          <p:cNvSpPr txBox="1"/>
          <p:nvPr/>
        </p:nvSpPr>
        <p:spPr>
          <a:xfrm>
            <a:off x="6203950" y="1481138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8646" name="文本框 68645"/>
          <p:cNvSpPr txBox="1"/>
          <p:nvPr/>
        </p:nvSpPr>
        <p:spPr>
          <a:xfrm>
            <a:off x="8677275" y="3865563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直接连接符 69633"/>
          <p:cNvSpPr/>
          <p:nvPr/>
        </p:nvSpPr>
        <p:spPr>
          <a:xfrm>
            <a:off x="0" y="24384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35" name="直接连接符 69634"/>
          <p:cNvSpPr/>
          <p:nvPr/>
        </p:nvSpPr>
        <p:spPr>
          <a:xfrm>
            <a:off x="1066800" y="5257800"/>
            <a:ext cx="3733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36" name="直接连接符 69635"/>
          <p:cNvSpPr/>
          <p:nvPr/>
        </p:nvSpPr>
        <p:spPr>
          <a:xfrm flipV="1">
            <a:off x="1066800" y="990600"/>
            <a:ext cx="2057400" cy="42672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37" name="直接连接符 69636"/>
          <p:cNvSpPr/>
          <p:nvPr/>
        </p:nvSpPr>
        <p:spPr>
          <a:xfrm>
            <a:off x="2438400" y="2438400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38" name="任意多边形 69637"/>
          <p:cNvSpPr/>
          <p:nvPr/>
        </p:nvSpPr>
        <p:spPr>
          <a:xfrm rot="15054136">
            <a:off x="4152900" y="48387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39" name="任意多边形 69638"/>
          <p:cNvSpPr/>
          <p:nvPr/>
        </p:nvSpPr>
        <p:spPr>
          <a:xfrm>
            <a:off x="1295400" y="48768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0" name="任意多边形 69639"/>
          <p:cNvSpPr/>
          <p:nvPr/>
        </p:nvSpPr>
        <p:spPr>
          <a:xfrm>
            <a:off x="2590800" y="2057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1" name="任意多边形 69640"/>
          <p:cNvSpPr/>
          <p:nvPr/>
        </p:nvSpPr>
        <p:spPr>
          <a:xfrm rot="3602732">
            <a:off x="2781300" y="24765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2" name="任意多边形 69641"/>
          <p:cNvSpPr/>
          <p:nvPr/>
        </p:nvSpPr>
        <p:spPr>
          <a:xfrm rot="-10464652">
            <a:off x="1981200" y="24384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3" name="任意多边形 69642"/>
          <p:cNvSpPr/>
          <p:nvPr/>
        </p:nvSpPr>
        <p:spPr>
          <a:xfrm rot="7181231">
            <a:off x="2324100" y="2628900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4" name="文本框 69643"/>
          <p:cNvSpPr txBox="1"/>
          <p:nvPr/>
        </p:nvSpPr>
        <p:spPr>
          <a:xfrm>
            <a:off x="1447800" y="2514600"/>
            <a:ext cx="4349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1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9645" name="文本框 69644"/>
          <p:cNvSpPr txBox="1"/>
          <p:nvPr/>
        </p:nvSpPr>
        <p:spPr>
          <a:xfrm>
            <a:off x="2286000" y="29257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9646" name="文本框 69645"/>
          <p:cNvSpPr txBox="1"/>
          <p:nvPr/>
        </p:nvSpPr>
        <p:spPr>
          <a:xfrm>
            <a:off x="3048000" y="2438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3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9647" name="文本框 69646"/>
          <p:cNvSpPr txBox="1"/>
          <p:nvPr/>
        </p:nvSpPr>
        <p:spPr>
          <a:xfrm>
            <a:off x="2819400" y="16764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4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9648" name="文本框 69647"/>
          <p:cNvSpPr txBox="1"/>
          <p:nvPr/>
        </p:nvSpPr>
        <p:spPr>
          <a:xfrm>
            <a:off x="1600200" y="4419600"/>
            <a:ext cx="525463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400">
                <a:solidFill>
                  <a:srgbClr val="00FFFF"/>
                </a:solidFill>
                <a:latin typeface="Stencil" panose="040409050D0802020404" pitchFamily="82" charset="0"/>
                <a:ea typeface="宋体" panose="02010600030101010101" pitchFamily="2" charset="-122"/>
              </a:rPr>
              <a:t>5</a:t>
            </a:r>
            <a:endParaRPr lang="en-US" altLang="zh-CN" sz="440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9649" name="文本框 69648"/>
          <p:cNvSpPr txBox="1"/>
          <p:nvPr/>
        </p:nvSpPr>
        <p:spPr>
          <a:xfrm>
            <a:off x="3581400" y="4373563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4400" dirty="0">
              <a:solidFill>
                <a:srgbClr val="00FFFF"/>
              </a:solidFill>
              <a:latin typeface="Stencil" panose="040409050D0802020404" pitchFamily="82" charset="0"/>
              <a:ea typeface="宋体" panose="02010600030101010101" pitchFamily="2" charset="-122"/>
            </a:endParaRPr>
          </a:p>
        </p:txBody>
      </p:sp>
      <p:sp>
        <p:nvSpPr>
          <p:cNvPr id="69650" name="直接连接符 69649"/>
          <p:cNvSpPr/>
          <p:nvPr/>
        </p:nvSpPr>
        <p:spPr>
          <a:xfrm>
            <a:off x="5737225" y="4232275"/>
            <a:ext cx="2971800" cy="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51" name="直接连接符 69650"/>
          <p:cNvSpPr/>
          <p:nvPr/>
        </p:nvSpPr>
        <p:spPr>
          <a:xfrm flipV="1">
            <a:off x="5508625" y="1412875"/>
            <a:ext cx="838200" cy="17526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52" name="直接连接符 69651"/>
          <p:cNvSpPr/>
          <p:nvPr/>
        </p:nvSpPr>
        <p:spPr>
          <a:xfrm>
            <a:off x="6346825" y="1412875"/>
            <a:ext cx="2362200" cy="281940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53" name="任意多边形 69652"/>
          <p:cNvSpPr/>
          <p:nvPr/>
        </p:nvSpPr>
        <p:spPr>
          <a:xfrm rot="15054136">
            <a:off x="8061325" y="3813175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54" name="任意多边形 69653"/>
          <p:cNvSpPr/>
          <p:nvPr/>
        </p:nvSpPr>
        <p:spPr>
          <a:xfrm rot="7181231">
            <a:off x="6232525" y="1603375"/>
            <a:ext cx="304800" cy="3810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9655" name="图片 69654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89625" y="1793875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56" name="图片 69655" descr="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5025" y="3241675"/>
            <a:ext cx="9525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57" name="直接连接符 69656"/>
          <p:cNvSpPr/>
          <p:nvPr/>
        </p:nvSpPr>
        <p:spPr>
          <a:xfrm flipH="1">
            <a:off x="1447800" y="2438400"/>
            <a:ext cx="990600" cy="19812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58" name="直接连接符 69657"/>
          <p:cNvSpPr/>
          <p:nvPr/>
        </p:nvSpPr>
        <p:spPr>
          <a:xfrm>
            <a:off x="2438400" y="2438400"/>
            <a:ext cx="2362200" cy="28194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9659" name="直接连接符 69658"/>
          <p:cNvSpPr/>
          <p:nvPr/>
        </p:nvSpPr>
        <p:spPr>
          <a:xfrm flipH="1">
            <a:off x="2362200" y="5257800"/>
            <a:ext cx="2438400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69660" name="图片 6965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1200" y="2971800"/>
            <a:ext cx="8890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61" name="图片 69660" descr="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4191000"/>
            <a:ext cx="9525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62" name="动作按钮: 后退或前一项 69661">
            <a:hlinkClick r:id="rId3" action="ppaction://hlinksldjump"/>
          </p:cNvPr>
          <p:cNvSpPr/>
          <p:nvPr/>
        </p:nvSpPr>
        <p:spPr>
          <a:xfrm>
            <a:off x="7596188" y="0"/>
            <a:ext cx="1547812" cy="1557338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返回</a:t>
            </a:r>
            <a:endParaRPr lang="zh-CN" altLang="en-US" sz="40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663" name="文本框 69662"/>
          <p:cNvSpPr txBox="1"/>
          <p:nvPr/>
        </p:nvSpPr>
        <p:spPr>
          <a:xfrm>
            <a:off x="107950" y="19081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64" name="文本框 69663"/>
          <p:cNvSpPr txBox="1"/>
          <p:nvPr/>
        </p:nvSpPr>
        <p:spPr>
          <a:xfrm>
            <a:off x="3683000" y="2128838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65" name="文本框 69664"/>
          <p:cNvSpPr txBox="1"/>
          <p:nvPr/>
        </p:nvSpPr>
        <p:spPr>
          <a:xfrm>
            <a:off x="3106738" y="68738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66" name="文本框 69665"/>
          <p:cNvSpPr txBox="1"/>
          <p:nvPr/>
        </p:nvSpPr>
        <p:spPr>
          <a:xfrm>
            <a:off x="612775" y="49339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67" name="文本框 69666"/>
          <p:cNvSpPr txBox="1"/>
          <p:nvPr/>
        </p:nvSpPr>
        <p:spPr>
          <a:xfrm>
            <a:off x="2074863" y="1908175"/>
            <a:ext cx="4556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68" name="文本框 69667"/>
          <p:cNvSpPr txBox="1"/>
          <p:nvPr/>
        </p:nvSpPr>
        <p:spPr>
          <a:xfrm>
            <a:off x="4762500" y="4937125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69" name="文本框 69668"/>
          <p:cNvSpPr txBox="1"/>
          <p:nvPr/>
        </p:nvSpPr>
        <p:spPr>
          <a:xfrm>
            <a:off x="5173663" y="34290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70" name="文本框 69669"/>
          <p:cNvSpPr txBox="1"/>
          <p:nvPr/>
        </p:nvSpPr>
        <p:spPr>
          <a:xfrm>
            <a:off x="5845175" y="1125538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E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9671" name="文本框 69670"/>
          <p:cNvSpPr txBox="1"/>
          <p:nvPr/>
        </p:nvSpPr>
        <p:spPr>
          <a:xfrm>
            <a:off x="8532813" y="4154488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FF66"/>
                </a:solidFill>
                <a:latin typeface="Times New Roman" panose="02020603050405020304" pitchFamily="18" charset="0"/>
                <a:ea typeface="楷体_GB2312" pitchFamily="49" charset="-122"/>
              </a:rPr>
              <a:t>F</a:t>
            </a:r>
            <a:endParaRPr lang="en-US" altLang="zh-CN" b="1">
              <a:solidFill>
                <a:srgbClr val="FFFF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矩形 16385"/>
          <p:cNvSpPr/>
          <p:nvPr/>
        </p:nvSpPr>
        <p:spPr>
          <a:xfrm>
            <a:off x="323850" y="115888"/>
            <a:ext cx="2232025" cy="136683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归纳小结</a:t>
            </a:r>
            <a:endParaRPr lang="zh-CN" altLang="en-US" sz="3600">
              <a:ln w="9525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2816225" y="476250"/>
            <a:ext cx="63277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请你谈谈本节课的收获！</a:t>
            </a:r>
            <a:endParaRPr lang="zh-CN" altLang="en-US" sz="4000" b="1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6466" name="组合 16465"/>
          <p:cNvGrpSpPr/>
          <p:nvPr/>
        </p:nvGrpSpPr>
        <p:grpSpPr>
          <a:xfrm>
            <a:off x="611188" y="1773238"/>
            <a:ext cx="8305800" cy="4114800"/>
            <a:chOff x="385" y="1117"/>
            <a:chExt cx="5232" cy="2592"/>
          </a:xfrm>
        </p:grpSpPr>
        <p:sp>
          <p:nvSpPr>
            <p:cNvPr id="16467" name="直接连接符 16466"/>
            <p:cNvSpPr/>
            <p:nvPr/>
          </p:nvSpPr>
          <p:spPr>
            <a:xfrm>
              <a:off x="817" y="1645"/>
              <a:ext cx="4286" cy="1392"/>
            </a:xfrm>
            <a:prstGeom prst="line">
              <a:avLst/>
            </a:prstGeom>
            <a:ln w="762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68" name="直接连接符 16467"/>
            <p:cNvSpPr/>
            <p:nvPr/>
          </p:nvSpPr>
          <p:spPr>
            <a:xfrm flipV="1">
              <a:off x="913" y="1453"/>
              <a:ext cx="2208" cy="1200"/>
            </a:xfrm>
            <a:prstGeom prst="line">
              <a:avLst/>
            </a:prstGeom>
            <a:ln w="762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pic>
          <p:nvPicPr>
            <p:cNvPr id="16469" name="图片 16468" descr="Z_06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5" y="2653"/>
              <a:ext cx="598" cy="57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470" name="图片 16469" descr="Z_0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3" y="3133"/>
              <a:ext cx="583" cy="57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471" name="图片 16470" descr="Z_06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49" y="1549"/>
              <a:ext cx="655" cy="5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472" name="直接连接符 16471"/>
            <p:cNvSpPr/>
            <p:nvPr/>
          </p:nvSpPr>
          <p:spPr>
            <a:xfrm flipH="1">
              <a:off x="2977" y="1645"/>
              <a:ext cx="1536" cy="1776"/>
            </a:xfrm>
            <a:prstGeom prst="line">
              <a:avLst/>
            </a:prstGeom>
            <a:ln w="762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6473" name="组合 16472"/>
            <p:cNvGrpSpPr/>
            <p:nvPr/>
          </p:nvGrpSpPr>
          <p:grpSpPr>
            <a:xfrm>
              <a:off x="3457" y="1809"/>
              <a:ext cx="405" cy="788"/>
              <a:chOff x="3216" y="548"/>
              <a:chExt cx="405" cy="788"/>
            </a:xfrm>
          </p:grpSpPr>
          <p:sp>
            <p:nvSpPr>
              <p:cNvPr id="16474" name="任意多边形 16473"/>
              <p:cNvSpPr/>
              <p:nvPr/>
            </p:nvSpPr>
            <p:spPr>
              <a:xfrm rot="-5614922">
                <a:off x="3278" y="993"/>
                <a:ext cx="280" cy="405"/>
              </a:xfrm>
              <a:custGeom>
                <a:avLst/>
                <a:gdLst>
                  <a:gd name="txL" fmla="*/ 0 w 21600"/>
                  <a:gd name="txT" fmla="*/ 0 h 33294"/>
                  <a:gd name="txR" fmla="*/ 21600 w 21600"/>
                  <a:gd name="txB" fmla="*/ 33294 h 33294"/>
                </a:gdLst>
                <a:ahLst/>
                <a:cxnLst>
                  <a:cxn ang="270">
                    <a:pos x="11081" y="0"/>
                  </a:cxn>
                  <a:cxn ang="90">
                    <a:pos x="15777" y="33293"/>
                  </a:cxn>
                  <a:cxn ang="180">
                    <a:pos x="0" y="18541"/>
                  </a:cxn>
                </a:cxnLst>
                <a:rect l="txL" t="txT" r="txR" b="txB"/>
                <a:pathLst>
                  <a:path w="21600" h="33294" fill="none">
                    <a:moveTo>
                      <a:pt x="11081" y="0"/>
                    </a:moveTo>
                    <a:arcTo wR="21600" hR="21600" stAng="-3548125" swAng="6132747"/>
                  </a:path>
                  <a:path w="21600" h="33294" stroke="0">
                    <a:moveTo>
                      <a:pt x="11081" y="0"/>
                    </a:moveTo>
                    <a:arcTo wR="21600" hR="21600" stAng="-3548125" swAng="6132747"/>
                    <a:lnTo>
                      <a:pt x="0" y="18541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75" name="文本框 16474"/>
              <p:cNvSpPr txBox="1"/>
              <p:nvPr/>
            </p:nvSpPr>
            <p:spPr>
              <a:xfrm>
                <a:off x="3216" y="548"/>
                <a:ext cx="380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5400">
                    <a:solidFill>
                      <a:srgbClr val="FF00FF"/>
                    </a:solidFill>
                    <a:latin typeface="Stencil" panose="040409050D0802020404" pitchFamily="82" charset="0"/>
                    <a:ea typeface="宋体" panose="02010600030101010101" pitchFamily="2" charset="-122"/>
                  </a:rPr>
                  <a:t>6</a:t>
                </a:r>
                <a:endParaRPr lang="en-US" altLang="zh-CN" sz="5400">
                  <a:solidFill>
                    <a:srgbClr val="FF00FF"/>
                  </a:solidFill>
                  <a:latin typeface="Stencil" panose="040409050D0802020404" pitchFamily="8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6476" name="任意多边形 16475"/>
            <p:cNvSpPr/>
            <p:nvPr/>
          </p:nvSpPr>
          <p:spPr>
            <a:xfrm rot="15300000">
              <a:off x="3206" y="2577"/>
              <a:ext cx="328" cy="144"/>
            </a:xfrm>
            <a:custGeom>
              <a:avLst/>
              <a:gdLst>
                <a:gd name="txL" fmla="*/ 0 w 37782"/>
                <a:gd name="txT" fmla="*/ 0 h 21600"/>
                <a:gd name="txR" fmla="*/ 37782 w 37782"/>
                <a:gd name="txB" fmla="*/ 21600 h 21600"/>
              </a:gdLst>
              <a:ahLst/>
              <a:cxnLst>
                <a:cxn ang="180">
                  <a:pos x="0" y="7626"/>
                </a:cxn>
                <a:cxn ang="0">
                  <a:pos x="37781" y="18076"/>
                </a:cxn>
                <a:cxn ang="90">
                  <a:pos x="16471" y="21600"/>
                </a:cxn>
              </a:cxnLst>
              <a:rect l="txL" t="txT" r="txR" b="txB"/>
              <a:pathLst>
                <a:path w="37782" h="21600" fill="none">
                  <a:moveTo>
                    <a:pt x="0" y="7626"/>
                  </a:moveTo>
                  <a:arcTo wR="21600" hR="21600" stAng="-8381323" swAng="7817927"/>
                </a:path>
                <a:path w="37782" h="21600" stroke="0">
                  <a:moveTo>
                    <a:pt x="0" y="7626"/>
                  </a:moveTo>
                  <a:arcTo wR="21600" hR="21600" stAng="-8381323" swAng="7817927"/>
                  <a:lnTo>
                    <a:pt x="16471" y="21600"/>
                  </a:lnTo>
                  <a:close/>
                </a:path>
              </a:pathLst>
            </a:custGeom>
            <a:noFill/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rot="0" vert="eaVert" wrap="none" anchor="ctr"/>
            <a:p>
              <a:pPr algn="ctr"/>
              <a:endParaRPr lang="zh-CN" altLang="en-US" sz="6000" dirty="0">
                <a:latin typeface="方正小标宋简体" pitchFamily="2" charset="-122"/>
                <a:ea typeface="方正小标宋简体" pitchFamily="2" charset="-122"/>
              </a:endParaRPr>
            </a:p>
          </p:txBody>
        </p:sp>
        <p:sp>
          <p:nvSpPr>
            <p:cNvPr id="16477" name="文本框 16476"/>
            <p:cNvSpPr txBox="1"/>
            <p:nvPr/>
          </p:nvSpPr>
          <p:spPr>
            <a:xfrm>
              <a:off x="2894" y="2468"/>
              <a:ext cx="380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5400">
                  <a:latin typeface="Stencil" panose="040409050D0802020404" pitchFamily="82" charset="0"/>
                  <a:ea typeface="宋体" panose="02010600030101010101" pitchFamily="2" charset="-122"/>
                </a:rPr>
                <a:t>5</a:t>
              </a:r>
              <a:endParaRPr lang="en-US" altLang="zh-CN" sz="5400">
                <a:latin typeface="Stencil" panose="040409050D0802020404" pitchFamily="82" charset="0"/>
                <a:ea typeface="宋体" panose="02010600030101010101" pitchFamily="2" charset="-122"/>
              </a:endParaRPr>
            </a:p>
          </p:txBody>
        </p:sp>
        <p:grpSp>
          <p:nvGrpSpPr>
            <p:cNvPr id="16478" name="组合 16477"/>
            <p:cNvGrpSpPr/>
            <p:nvPr/>
          </p:nvGrpSpPr>
          <p:grpSpPr>
            <a:xfrm>
              <a:off x="3889" y="2173"/>
              <a:ext cx="572" cy="576"/>
              <a:chOff x="3648" y="912"/>
              <a:chExt cx="572" cy="576"/>
            </a:xfrm>
          </p:grpSpPr>
          <p:sp>
            <p:nvSpPr>
              <p:cNvPr id="16479" name="任意多边形 16478"/>
              <p:cNvSpPr/>
              <p:nvPr/>
            </p:nvSpPr>
            <p:spPr>
              <a:xfrm>
                <a:off x="3648" y="1104"/>
                <a:ext cx="144" cy="288"/>
              </a:xfrm>
              <a:custGeom>
                <a:avLst/>
                <a:gdLst>
                  <a:gd name="txL" fmla="*/ 0 w 21600"/>
                  <a:gd name="txT" fmla="*/ 0 h 21600"/>
                  <a:gd name="txR" fmla="*/ 21600 w 21600"/>
                  <a:gd name="txB" fmla="*/ 21600 h 21600"/>
                </a:gdLst>
                <a:ahLst/>
                <a:cxnLst>
                  <a:cxn ang="270">
                    <a:pos x="0" y="0"/>
                  </a:cxn>
                  <a:cxn ang="90">
                    <a:pos x="21600" y="21600"/>
                  </a:cxn>
                  <a:cxn ang="90">
                    <a:pos x="0" y="21600"/>
                  </a:cxn>
                </a:cxnLst>
                <a:rect l="txL" t="txT" r="txR" b="txB"/>
                <a:pathLst>
                  <a:path w="21600" h="21600" fill="none">
                    <a:moveTo>
                      <a:pt x="0" y="0"/>
                    </a:moveTo>
                    <a:arcTo wR="21600" hR="21600" stAng="-5400000" swAng="5400000"/>
                  </a:path>
                  <a:path w="21600" h="21600" stroke="0">
                    <a:moveTo>
                      <a:pt x="0" y="0"/>
                    </a:moveTo>
                    <a:arcTo wR="21600" hR="21600" stAng="-5400000" swAng="5400000"/>
                    <a:lnTo>
                      <a:pt x="0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80" name="文本框 16479"/>
              <p:cNvSpPr txBox="1"/>
              <p:nvPr/>
            </p:nvSpPr>
            <p:spPr>
              <a:xfrm>
                <a:off x="3840" y="912"/>
                <a:ext cx="380" cy="576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5400">
                    <a:solidFill>
                      <a:srgbClr val="FF9900"/>
                    </a:solidFill>
                    <a:latin typeface="Stencil" panose="040409050D0802020404" pitchFamily="82" charset="0"/>
                    <a:ea typeface="宋体" panose="02010600030101010101" pitchFamily="2" charset="-122"/>
                  </a:rPr>
                  <a:t>7</a:t>
                </a:r>
                <a:endParaRPr lang="en-US" altLang="zh-CN" sz="5400">
                  <a:solidFill>
                    <a:srgbClr val="FF9900"/>
                  </a:solidFill>
                  <a:latin typeface="Stencil" panose="040409050D0802020404" pitchFamily="8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6481" name="任意多边形 16480"/>
            <p:cNvSpPr/>
            <p:nvPr/>
          </p:nvSpPr>
          <p:spPr>
            <a:xfrm rot="4532636">
              <a:off x="3604" y="2505"/>
              <a:ext cx="238" cy="533"/>
            </a:xfrm>
            <a:custGeom>
              <a:avLst/>
              <a:gdLst>
                <a:gd name="txL" fmla="*/ 0 w 21600"/>
                <a:gd name="txT" fmla="*/ 0 h 37791"/>
                <a:gd name="txR" fmla="*/ 21600 w 21600"/>
                <a:gd name="txB" fmla="*/ 37791 h 37791"/>
              </a:gdLst>
              <a:ahLst/>
              <a:cxnLst>
                <a:cxn ang="270">
                  <a:pos x="8859" y="0"/>
                </a:cxn>
                <a:cxn ang="90">
                  <a:pos x="11800" y="37790"/>
                </a:cxn>
                <a:cxn ang="180">
                  <a:pos x="0" y="19699"/>
                </a:cxn>
              </a:cxnLst>
              <a:rect l="txL" t="txT" r="txR" b="txB"/>
              <a:pathLst>
                <a:path w="21600" h="37791" fill="none">
                  <a:moveTo>
                    <a:pt x="8859" y="0"/>
                  </a:moveTo>
                  <a:arcTo wR="21600" hR="21600" stAng="-3947141" swAng="7360257"/>
                </a:path>
                <a:path w="21600" h="37791" stroke="0">
                  <a:moveTo>
                    <a:pt x="8859" y="0"/>
                  </a:moveTo>
                  <a:arcTo wR="21600" hR="21600" stAng="-3947141" swAng="7360257"/>
                  <a:lnTo>
                    <a:pt x="0" y="19699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2" name="文本框 16481"/>
            <p:cNvSpPr txBox="1"/>
            <p:nvPr/>
          </p:nvSpPr>
          <p:spPr>
            <a:xfrm>
              <a:off x="3589" y="2840"/>
              <a:ext cx="380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5400">
                  <a:solidFill>
                    <a:srgbClr val="00CC00"/>
                  </a:solidFill>
                  <a:latin typeface="Stencil" panose="040409050D0802020404" pitchFamily="82" charset="0"/>
                  <a:ea typeface="宋体" panose="02010600030101010101" pitchFamily="2" charset="-122"/>
                </a:rPr>
                <a:t>8</a:t>
              </a:r>
              <a:endParaRPr lang="en-US" altLang="zh-CN" sz="5400">
                <a:solidFill>
                  <a:srgbClr val="00CC00"/>
                </a:solidFill>
                <a:latin typeface="Stencil" panose="040409050D0802020404" pitchFamily="82" charset="0"/>
                <a:ea typeface="宋体" panose="02010600030101010101" pitchFamily="2" charset="-122"/>
              </a:endParaRPr>
            </a:p>
          </p:txBody>
        </p:sp>
        <p:grpSp>
          <p:nvGrpSpPr>
            <p:cNvPr id="16483" name="组合 16482"/>
            <p:cNvGrpSpPr/>
            <p:nvPr/>
          </p:nvGrpSpPr>
          <p:grpSpPr>
            <a:xfrm>
              <a:off x="1171" y="1833"/>
              <a:ext cx="479" cy="576"/>
              <a:chOff x="864" y="576"/>
              <a:chExt cx="479" cy="576"/>
            </a:xfrm>
          </p:grpSpPr>
          <p:sp>
            <p:nvSpPr>
              <p:cNvPr id="16484" name="任意多边形 16483"/>
              <p:cNvSpPr/>
              <p:nvPr/>
            </p:nvSpPr>
            <p:spPr>
              <a:xfrm rot="15417649">
                <a:off x="1155" y="764"/>
                <a:ext cx="328" cy="47"/>
              </a:xfrm>
              <a:custGeom>
                <a:avLst/>
                <a:gdLst>
                  <a:gd name="txL" fmla="*/ 0 w 37782"/>
                  <a:gd name="txT" fmla="*/ 0 h 21600"/>
                  <a:gd name="txR" fmla="*/ 37782 w 37782"/>
                  <a:gd name="txB" fmla="*/ 21600 h 21600"/>
                </a:gdLst>
                <a:ahLst/>
                <a:cxnLst>
                  <a:cxn ang="180">
                    <a:pos x="0" y="7626"/>
                  </a:cxn>
                  <a:cxn ang="0">
                    <a:pos x="37781" y="18076"/>
                  </a:cxn>
                  <a:cxn ang="90">
                    <a:pos x="16471" y="21600"/>
                  </a:cxn>
                </a:cxnLst>
                <a:rect l="txL" t="txT" r="txR" b="txB"/>
                <a:pathLst>
                  <a:path w="37782" h="21600" fill="none">
                    <a:moveTo>
                      <a:pt x="0" y="7626"/>
                    </a:moveTo>
                    <a:arcTo wR="21600" hR="21600" stAng="-8381323" swAng="7817927"/>
                  </a:path>
                  <a:path w="37782" h="21600" stroke="0">
                    <a:moveTo>
                      <a:pt x="0" y="7626"/>
                    </a:moveTo>
                    <a:arcTo wR="21600" hR="21600" stAng="-8381323" swAng="7817927"/>
                    <a:lnTo>
                      <a:pt x="16471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85" name="文本框 16484"/>
              <p:cNvSpPr txBox="1"/>
              <p:nvPr/>
            </p:nvSpPr>
            <p:spPr>
              <a:xfrm>
                <a:off x="864" y="576"/>
                <a:ext cx="310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5400">
                    <a:latin typeface="Stencil" panose="040409050D0802020404" pitchFamily="82" charset="0"/>
                    <a:ea typeface="宋体" panose="02010600030101010101" pitchFamily="2" charset="-122"/>
                  </a:rPr>
                  <a:t>1</a:t>
                </a:r>
                <a:endParaRPr lang="en-US" altLang="zh-CN" sz="5400">
                  <a:latin typeface="Stencil" panose="040409050D0802020404" pitchFamily="82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6486" name="组合 16485"/>
            <p:cNvGrpSpPr/>
            <p:nvPr/>
          </p:nvGrpSpPr>
          <p:grpSpPr>
            <a:xfrm>
              <a:off x="2401" y="1645"/>
              <a:ext cx="812" cy="614"/>
              <a:chOff x="2160" y="384"/>
              <a:chExt cx="812" cy="614"/>
            </a:xfrm>
          </p:grpSpPr>
          <p:sp>
            <p:nvSpPr>
              <p:cNvPr id="16487" name="任意多边形 16486"/>
              <p:cNvSpPr/>
              <p:nvPr/>
            </p:nvSpPr>
            <p:spPr>
              <a:xfrm>
                <a:off x="2160" y="480"/>
                <a:ext cx="336" cy="518"/>
              </a:xfrm>
              <a:custGeom>
                <a:avLst/>
                <a:gdLst>
                  <a:gd name="txL" fmla="*/ 0 w 21600"/>
                  <a:gd name="txT" fmla="*/ 0 h 28182"/>
                  <a:gd name="txR" fmla="*/ 21600 w 21600"/>
                  <a:gd name="txB" fmla="*/ 28182 h 28182"/>
                </a:gdLst>
                <a:ahLst/>
                <a:cxnLst>
                  <a:cxn ang="270">
                    <a:pos x="13478" y="0"/>
                  </a:cxn>
                  <a:cxn ang="90">
                    <a:pos x="18405" y="28182"/>
                  </a:cxn>
                  <a:cxn ang="180">
                    <a:pos x="0" y="16878"/>
                  </a:cxn>
                </a:cxnLst>
                <a:rect l="txL" t="txT" r="txR" b="txB"/>
                <a:pathLst>
                  <a:path w="21600" h="28182" fill="none">
                    <a:moveTo>
                      <a:pt x="13478" y="0"/>
                    </a:moveTo>
                    <a:arcTo wR="21600" hR="21600" stAng="-3083444" swAng="4976891"/>
                  </a:path>
                  <a:path w="21600" h="28182" stroke="0">
                    <a:moveTo>
                      <a:pt x="13478" y="0"/>
                    </a:moveTo>
                    <a:arcTo wR="21600" hR="21600" stAng="-3083444" swAng="4976891"/>
                    <a:lnTo>
                      <a:pt x="0" y="16878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99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lang="zh-CN" altLang="en-US" sz="2400" dirty="0">
                  <a:solidFill>
                    <a:srgbClr val="FF99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6488" name="文本框 16487"/>
              <p:cNvSpPr txBox="1"/>
              <p:nvPr/>
            </p:nvSpPr>
            <p:spPr>
              <a:xfrm>
                <a:off x="2592" y="384"/>
                <a:ext cx="380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5400">
                    <a:solidFill>
                      <a:srgbClr val="FF9900"/>
                    </a:solidFill>
                    <a:latin typeface="Stencil" panose="040409050D0802020404" pitchFamily="82" charset="0"/>
                    <a:ea typeface="宋体" panose="02010600030101010101" pitchFamily="2" charset="-122"/>
                  </a:rPr>
                  <a:t>3</a:t>
                </a:r>
                <a:endParaRPr lang="en-US" altLang="zh-CN" sz="5400">
                  <a:solidFill>
                    <a:srgbClr val="FF9900"/>
                  </a:solidFill>
                  <a:latin typeface="Stencil" panose="040409050D0802020404" pitchFamily="82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6489" name="组合 16488"/>
            <p:cNvGrpSpPr/>
            <p:nvPr/>
          </p:nvGrpSpPr>
          <p:grpSpPr>
            <a:xfrm>
              <a:off x="1633" y="1981"/>
              <a:ext cx="787" cy="1008"/>
              <a:chOff x="1392" y="720"/>
              <a:chExt cx="787" cy="1008"/>
            </a:xfrm>
          </p:grpSpPr>
          <p:sp>
            <p:nvSpPr>
              <p:cNvPr id="16490" name="任意多边形 16489"/>
              <p:cNvSpPr/>
              <p:nvPr/>
            </p:nvSpPr>
            <p:spPr>
              <a:xfrm rot="5228323">
                <a:off x="1546" y="566"/>
                <a:ext cx="479" cy="787"/>
              </a:xfrm>
              <a:custGeom>
                <a:avLst/>
                <a:gdLst>
                  <a:gd name="txL" fmla="*/ 0 w 21600"/>
                  <a:gd name="txT" fmla="*/ 0 h 37791"/>
                  <a:gd name="txR" fmla="*/ 21600 w 21600"/>
                  <a:gd name="txB" fmla="*/ 37791 h 37791"/>
                </a:gdLst>
                <a:ahLst/>
                <a:cxnLst>
                  <a:cxn ang="270">
                    <a:pos x="8859" y="0"/>
                  </a:cxn>
                  <a:cxn ang="90">
                    <a:pos x="11800" y="37790"/>
                  </a:cxn>
                  <a:cxn ang="180">
                    <a:pos x="0" y="19699"/>
                  </a:cxn>
                </a:cxnLst>
                <a:rect l="txL" t="txT" r="txR" b="txB"/>
                <a:pathLst>
                  <a:path w="21600" h="37791" fill="none">
                    <a:moveTo>
                      <a:pt x="8859" y="0"/>
                    </a:moveTo>
                    <a:arcTo wR="21600" hR="21600" stAng="-3947141" swAng="7360257"/>
                  </a:path>
                  <a:path w="21600" h="37791" stroke="0">
                    <a:moveTo>
                      <a:pt x="8859" y="0"/>
                    </a:moveTo>
                    <a:arcTo wR="21600" hR="21600" stAng="-3947141" swAng="7360257"/>
                    <a:lnTo>
                      <a:pt x="0" y="19699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91" name="文本框 16490"/>
              <p:cNvSpPr txBox="1"/>
              <p:nvPr/>
            </p:nvSpPr>
            <p:spPr>
              <a:xfrm>
                <a:off x="1584" y="1152"/>
                <a:ext cx="380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5400">
                    <a:solidFill>
                      <a:srgbClr val="66FFFF"/>
                    </a:solidFill>
                    <a:latin typeface="Stencil" panose="040409050D0802020404" pitchFamily="82" charset="0"/>
                    <a:ea typeface="宋体" panose="02010600030101010101" pitchFamily="2" charset="-122"/>
                  </a:rPr>
                  <a:t>4</a:t>
                </a:r>
                <a:endParaRPr lang="en-US" altLang="zh-CN" sz="5400">
                  <a:solidFill>
                    <a:srgbClr val="66FFFF"/>
                  </a:solidFill>
                  <a:latin typeface="Stencil" panose="040409050D0802020404" pitchFamily="8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6492" name="文本框 16491"/>
            <p:cNvSpPr txBox="1"/>
            <p:nvPr/>
          </p:nvSpPr>
          <p:spPr>
            <a:xfrm>
              <a:off x="5185" y="2856"/>
              <a:ext cx="432" cy="6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6000">
                  <a:latin typeface="方正小标宋简体" pitchFamily="2" charset="-122"/>
                  <a:ea typeface="方正小标宋简体" pitchFamily="2" charset="-122"/>
                </a:rPr>
                <a:t>F</a:t>
              </a:r>
              <a:endParaRPr lang="en-US" altLang="zh-CN" sz="6000">
                <a:latin typeface="方正小标宋简体" pitchFamily="2" charset="-122"/>
                <a:ea typeface="方正小标宋简体" pitchFamily="2" charset="-122"/>
              </a:endParaRPr>
            </a:p>
          </p:txBody>
        </p:sp>
        <p:sp>
          <p:nvSpPr>
            <p:cNvPr id="16493" name="文本框 16492"/>
            <p:cNvSpPr txBox="1"/>
            <p:nvPr/>
          </p:nvSpPr>
          <p:spPr>
            <a:xfrm>
              <a:off x="433" y="1261"/>
              <a:ext cx="432" cy="6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6000">
                  <a:latin typeface="方正小标宋简体" pitchFamily="2" charset="-122"/>
                  <a:ea typeface="方正小标宋简体" pitchFamily="2" charset="-122"/>
                </a:rPr>
                <a:t>E</a:t>
              </a:r>
              <a:endParaRPr lang="en-US" altLang="zh-CN" sz="6000">
                <a:latin typeface="方正小标宋简体" pitchFamily="2" charset="-122"/>
                <a:ea typeface="方正小标宋简体" pitchFamily="2" charset="-122"/>
              </a:endParaRPr>
            </a:p>
          </p:txBody>
        </p:sp>
        <p:grpSp>
          <p:nvGrpSpPr>
            <p:cNvPr id="16494" name="组合 16493"/>
            <p:cNvGrpSpPr/>
            <p:nvPr/>
          </p:nvGrpSpPr>
          <p:grpSpPr>
            <a:xfrm>
              <a:off x="1729" y="1261"/>
              <a:ext cx="528" cy="767"/>
              <a:chOff x="1488" y="0"/>
              <a:chExt cx="528" cy="767"/>
            </a:xfrm>
          </p:grpSpPr>
          <p:sp>
            <p:nvSpPr>
              <p:cNvPr id="16495" name="任意多边形 16494"/>
              <p:cNvSpPr/>
              <p:nvPr/>
            </p:nvSpPr>
            <p:spPr>
              <a:xfrm rot="-5614922">
                <a:off x="1630" y="381"/>
                <a:ext cx="243" cy="528"/>
              </a:xfrm>
              <a:custGeom>
                <a:avLst/>
                <a:gdLst>
                  <a:gd name="txL" fmla="*/ 0 w 21600"/>
                  <a:gd name="txT" fmla="*/ 0 h 39078"/>
                  <a:gd name="txR" fmla="*/ 21600 w 21600"/>
                  <a:gd name="txB" fmla="*/ 39078 h 39078"/>
                </a:gdLst>
                <a:ahLst/>
                <a:cxnLst>
                  <a:cxn ang="270">
                    <a:pos x="11081" y="0"/>
                  </a:cxn>
                  <a:cxn ang="90">
                    <a:pos x="6691" y="39078"/>
                  </a:cxn>
                  <a:cxn ang="180">
                    <a:pos x="0" y="18541"/>
                  </a:cxn>
                </a:cxnLst>
                <a:rect l="txL" t="txT" r="txR" b="txB"/>
                <a:pathLst>
                  <a:path w="21600" h="39078" fill="none">
                    <a:moveTo>
                      <a:pt x="11081" y="0"/>
                    </a:moveTo>
                    <a:arcTo wR="21600" hR="21600" stAng="-3548125" swAng="7865381"/>
                  </a:path>
                  <a:path w="21600" h="39078" stroke="0">
                    <a:moveTo>
                      <a:pt x="11081" y="0"/>
                    </a:moveTo>
                    <a:arcTo wR="21600" hR="21600" stAng="-3548125" swAng="7865381"/>
                    <a:lnTo>
                      <a:pt x="0" y="18541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96" name="文本框 16495"/>
              <p:cNvSpPr txBox="1"/>
              <p:nvPr/>
            </p:nvSpPr>
            <p:spPr>
              <a:xfrm>
                <a:off x="1584" y="0"/>
                <a:ext cx="380" cy="5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5400">
                    <a:solidFill>
                      <a:srgbClr val="FF00FF"/>
                    </a:solidFill>
                    <a:latin typeface="Stencil" panose="040409050D0802020404" pitchFamily="82" charset="0"/>
                    <a:ea typeface="宋体" panose="02010600030101010101" pitchFamily="2" charset="-122"/>
                  </a:rPr>
                  <a:t>2</a:t>
                </a:r>
                <a:endParaRPr lang="en-US" altLang="zh-CN" sz="5400">
                  <a:solidFill>
                    <a:srgbClr val="FF00FF"/>
                  </a:solidFill>
                  <a:latin typeface="Stencil" panose="040409050D0802020404" pitchFamily="82" charset="0"/>
                  <a:ea typeface="宋体" panose="02010600030101010101" pitchFamily="2" charset="-122"/>
                </a:endParaRPr>
              </a:p>
            </p:txBody>
          </p:sp>
        </p:grpSp>
        <p:pic>
          <p:nvPicPr>
            <p:cNvPr id="16497" name="图片 16496" descr="Z_06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1" y="1117"/>
              <a:ext cx="626" cy="576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6498" name="组合 16497"/>
            <p:cNvGrpSpPr/>
            <p:nvPr/>
          </p:nvGrpSpPr>
          <p:grpSpPr>
            <a:xfrm>
              <a:off x="1791" y="1797"/>
              <a:ext cx="601" cy="627"/>
              <a:chOff x="1632" y="816"/>
              <a:chExt cx="601" cy="627"/>
            </a:xfrm>
          </p:grpSpPr>
          <p:pic>
            <p:nvPicPr>
              <p:cNvPr id="16499" name="图片 16498" descr="Z_442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32" y="816"/>
                <a:ext cx="386" cy="5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6500" name="文本框 16499"/>
              <p:cNvSpPr txBox="1"/>
              <p:nvPr/>
            </p:nvSpPr>
            <p:spPr>
              <a:xfrm>
                <a:off x="1973" y="1039"/>
                <a:ext cx="260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楷体_GB2312" pitchFamily="49" charset="-122"/>
                  </a:rPr>
                  <a:t>1</a:t>
                </a:r>
                <a:endParaRPr lang="en-US" altLang="zh-CN" sz="3600" b="1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6501" name="组合 16500"/>
            <p:cNvGrpSpPr/>
            <p:nvPr/>
          </p:nvGrpSpPr>
          <p:grpSpPr>
            <a:xfrm>
              <a:off x="3470" y="2296"/>
              <a:ext cx="601" cy="627"/>
              <a:chOff x="2064" y="2886"/>
              <a:chExt cx="601" cy="627"/>
            </a:xfrm>
          </p:grpSpPr>
          <p:pic>
            <p:nvPicPr>
              <p:cNvPr id="16502" name="图片 16501" descr="Z_442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64" y="2886"/>
                <a:ext cx="386" cy="52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6503" name="文本框 16502"/>
              <p:cNvSpPr txBox="1"/>
              <p:nvPr/>
            </p:nvSpPr>
            <p:spPr>
              <a:xfrm>
                <a:off x="2405" y="3109"/>
                <a:ext cx="260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  <a:ea typeface="楷体_GB2312" pitchFamily="49" charset="-122"/>
                  </a:rPr>
                  <a:t>2</a:t>
                </a:r>
                <a:endParaRPr lang="en-US" altLang="zh-CN" sz="3600" b="1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16515" name="文本框 16514"/>
          <p:cNvSpPr txBox="1"/>
          <p:nvPr/>
        </p:nvSpPr>
        <p:spPr>
          <a:xfrm>
            <a:off x="0" y="5157788"/>
            <a:ext cx="9144000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  <a:buClrTx/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、另外，遇到较复杂的图形，也可以从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分解图形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入手，把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复杂图形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化为若干个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基本图形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 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516" name="矩形 16515"/>
          <p:cNvSpPr/>
          <p:nvPr/>
        </p:nvSpPr>
        <p:spPr>
          <a:xfrm>
            <a:off x="0" y="1946275"/>
            <a:ext cx="9556750" cy="6905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、本节课研究了</a:t>
            </a:r>
            <a:r>
              <a:rPr lang="zh-CN" altLang="en-US" sz="28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图中</a:t>
            </a:r>
            <a:r>
              <a:rPr lang="zh-CN" altLang="en-US" sz="28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、     、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517" name="文本框 16516"/>
          <p:cNvSpPr txBox="1"/>
          <p:nvPr/>
        </p:nvSpPr>
        <p:spPr>
          <a:xfrm>
            <a:off x="2700338" y="2025650"/>
            <a:ext cx="1606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三线八角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518" name="矩形 16517"/>
          <p:cNvSpPr/>
          <p:nvPr/>
        </p:nvSpPr>
        <p:spPr>
          <a:xfrm>
            <a:off x="4787900" y="2046288"/>
            <a:ext cx="1250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同位角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519" name="矩形 16518"/>
          <p:cNvSpPr/>
          <p:nvPr/>
        </p:nvSpPr>
        <p:spPr>
          <a:xfrm>
            <a:off x="6011863" y="2025650"/>
            <a:ext cx="1250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内错角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520" name="矩形 16519"/>
          <p:cNvSpPr/>
          <p:nvPr/>
        </p:nvSpPr>
        <p:spPr>
          <a:xfrm>
            <a:off x="7429500" y="2030413"/>
            <a:ext cx="16065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同旁内角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521" name="矩形 16520"/>
          <p:cNvSpPr/>
          <p:nvPr/>
        </p:nvSpPr>
        <p:spPr>
          <a:xfrm>
            <a:off x="0" y="2636838"/>
            <a:ext cx="9144000" cy="1887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、正确识别这三类角的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关键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抓住三线中的主线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b="1" u="sng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在截线的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同旁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r>
              <a:rPr lang="zh-CN" altLang="en-US" sz="2800" u="sng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800" b="1" u="sng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，在截线</a:t>
            </a:r>
            <a:endParaRPr lang="zh-CN" altLang="en-US" sz="2800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不同旁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r>
              <a:rPr lang="zh-CN" altLang="en-US" sz="2800" b="1" u="sng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 sz="2800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522" name="矩形 16521"/>
          <p:cNvSpPr/>
          <p:nvPr/>
        </p:nvSpPr>
        <p:spPr>
          <a:xfrm>
            <a:off x="34925" y="4638675"/>
            <a:ext cx="90281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、要辨别这些角位置关系，可以根据它们的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基本图形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523" name="矩形 16522"/>
          <p:cNvSpPr/>
          <p:nvPr/>
        </p:nvSpPr>
        <p:spPr>
          <a:xfrm>
            <a:off x="220663" y="3357563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截线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524" name="矩形 16523"/>
          <p:cNvSpPr/>
          <p:nvPr/>
        </p:nvSpPr>
        <p:spPr>
          <a:xfrm>
            <a:off x="3919538" y="3341688"/>
            <a:ext cx="3028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同位角和同旁内角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525" name="矩形 16524"/>
          <p:cNvSpPr/>
          <p:nvPr/>
        </p:nvSpPr>
        <p:spPr>
          <a:xfrm>
            <a:off x="1979613" y="3933825"/>
            <a:ext cx="1250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内错角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6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1000"/>
                                        <p:tgtEl>
                                          <p:spTgt spid="16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6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15" grpId="1"/>
      <p:bldP spid="16516" grpId="0"/>
      <p:bldP spid="16517" grpId="0"/>
      <p:bldP spid="16518" grpId="0"/>
      <p:bldP spid="16519" grpId="0"/>
      <p:bldP spid="16520" grpId="0"/>
      <p:bldP spid="16521" grpId="0"/>
      <p:bldP spid="16522" grpId="0"/>
      <p:bldP spid="16523" grpId="0"/>
      <p:bldP spid="16524" grpId="0"/>
      <p:bldP spid="16525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2517</Words>
  <Application>WPS 演示</Application>
  <PresentationFormat>在屏幕上显示</PresentationFormat>
  <Paragraphs>1067</Paragraphs>
  <Slides>36</Slides>
  <Notes>7</Notes>
  <HiddenSlides>0</HiddenSlides>
  <MMClips>1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21</vt:i4>
      </vt:variant>
      <vt:variant>
        <vt:lpstr>幻灯片标题</vt:lpstr>
      </vt:variant>
      <vt:variant>
        <vt:i4>36</vt:i4>
      </vt:variant>
    </vt:vector>
  </HeadingPairs>
  <TitlesOfParts>
    <vt:vector size="76" baseType="lpstr">
      <vt:lpstr>Arial</vt:lpstr>
      <vt:lpstr>宋体</vt:lpstr>
      <vt:lpstr>Wingdings</vt:lpstr>
      <vt:lpstr>Times New Roman</vt:lpstr>
      <vt:lpstr>华文中宋</vt:lpstr>
      <vt:lpstr>黑体</vt:lpstr>
      <vt:lpstr>PMingLiU</vt:lpstr>
      <vt:lpstr>楷体_GB2312</vt:lpstr>
      <vt:lpstr>隶书</vt:lpstr>
      <vt:lpstr>华文彩云</vt:lpstr>
      <vt:lpstr>宋体-方正超大字符集</vt:lpstr>
      <vt:lpstr>Tahoma</vt:lpstr>
      <vt:lpstr>幼圆</vt:lpstr>
      <vt:lpstr>Stencil</vt:lpstr>
      <vt:lpstr>方正小标宋简体</vt:lpstr>
      <vt:lpstr>新宋体</vt:lpstr>
      <vt:lpstr>Arial Unicode MS</vt:lpstr>
      <vt:lpstr>微软雅黑</vt:lpstr>
      <vt:lpstr>默认设计模板</vt:lpstr>
      <vt:lpstr>Equation.DSMT4</vt:lpstr>
      <vt:lpstr>Equation.3</vt:lpstr>
      <vt:lpstr>Equation.3</vt:lpstr>
      <vt:lpstr>Equation.3</vt:lpstr>
      <vt:lpstr>Equation.3</vt:lpstr>
      <vt:lpstr>Flash.Movie</vt:lpstr>
      <vt:lpstr>Flash.Movie</vt:lpstr>
      <vt:lpstr>Flash.Movie</vt:lpstr>
      <vt:lpstr>Flash.Movie</vt:lpstr>
      <vt:lpstr>Flash.Movie</vt:lpstr>
      <vt:lpstr>Flash.Movie</vt:lpstr>
      <vt:lpstr>Equation.DSMT4</vt:lpstr>
      <vt:lpstr>Flash.Movie</vt:lpstr>
      <vt:lpstr>Flash.Movie</vt:lpstr>
      <vt:lpstr>Equation.DSMT4</vt:lpstr>
      <vt:lpstr>Flash.Movie</vt:lpstr>
      <vt:lpstr>Flash.Movie</vt:lpstr>
      <vt:lpstr>Flash.Movie</vt:lpstr>
      <vt:lpstr>Flash.Movie</vt:lpstr>
      <vt:lpstr>Flash.Movie</vt:lpstr>
      <vt:lpstr>Flash.Movie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一二三</cp:lastModifiedBy>
  <cp:revision>81</cp:revision>
  <dcterms:created xsi:type="dcterms:W3CDTF">2018-02-27T07:57:36Z</dcterms:created>
  <dcterms:modified xsi:type="dcterms:W3CDTF">2018-02-27T08:10:16Z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