
<file path=[Content_Types].xml><?xml version="1.0" encoding="utf-8"?>
<Types xmlns="http://schemas.openxmlformats.org/package/2006/content-types">
  <Default Extension="png" ContentType="image/png"/>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3.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4.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5.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6.xml" ContentType="application/vnd.openxmlformats-officedocument.presentationml.tags+xml"/>
  <Override PartName="/ppt/tags/tag7.xml" ContentType="application/vnd.openxmlformats-officedocument.presentationml.tags+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8.xml" ContentType="application/vnd.openxmlformats-officedocument.presentationml.tags+xml"/>
  <Override PartName="/ppt/tags/tag9.xml" ContentType="application/vnd.openxmlformats-officedocument.presentationml.tags+xml"/>
  <Override PartName="/ppt/notesSlides/notesSlide21.xml" ContentType="application/vnd.openxmlformats-officedocument.presentationml.notesSlide+xml"/>
  <Override PartName="/ppt/tags/tag10.xml" ContentType="application/vnd.openxmlformats-officedocument.presentationml.tags+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tags/tag11.xml" ContentType="application/vnd.openxmlformats-officedocument.presentationml.tags+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 id="2147483672" r:id="rId3"/>
    <p:sldMasterId id="2147483684" r:id="rId4"/>
  </p:sldMasterIdLst>
  <p:notesMasterIdLst>
    <p:notesMasterId r:id="rId141"/>
  </p:notesMasterIdLst>
  <p:handoutMasterIdLst>
    <p:handoutMasterId r:id="rId142"/>
  </p:handoutMasterIdLst>
  <p:sldIdLst>
    <p:sldId id="264" r:id="rId5"/>
    <p:sldId id="438" r:id="rId6"/>
    <p:sldId id="1000" r:id="rId7"/>
    <p:sldId id="1001" r:id="rId8"/>
    <p:sldId id="1002" r:id="rId9"/>
    <p:sldId id="850" r:id="rId10"/>
    <p:sldId id="495" r:id="rId11"/>
    <p:sldId id="539" r:id="rId12"/>
    <p:sldId id="851" r:id="rId13"/>
    <p:sldId id="653" r:id="rId14"/>
    <p:sldId id="654" r:id="rId15"/>
    <p:sldId id="993" r:id="rId16"/>
    <p:sldId id="655" r:id="rId17"/>
    <p:sldId id="995" r:id="rId18"/>
    <p:sldId id="994" r:id="rId19"/>
    <p:sldId id="712" r:id="rId20"/>
    <p:sldId id="715" r:id="rId21"/>
    <p:sldId id="494" r:id="rId22"/>
    <p:sldId id="513" r:id="rId23"/>
    <p:sldId id="717" r:id="rId24"/>
    <p:sldId id="999" r:id="rId25"/>
    <p:sldId id="559" r:id="rId26"/>
    <p:sldId id="1145" r:id="rId27"/>
    <p:sldId id="718" r:id="rId28"/>
    <p:sldId id="1146" r:id="rId29"/>
    <p:sldId id="721" r:id="rId30"/>
    <p:sldId id="672" r:id="rId31"/>
    <p:sldId id="519" r:id="rId32"/>
    <p:sldId id="674" r:id="rId33"/>
    <p:sldId id="1268" r:id="rId34"/>
    <p:sldId id="675" r:id="rId35"/>
    <p:sldId id="677" r:id="rId36"/>
    <p:sldId id="728" r:id="rId37"/>
    <p:sldId id="679" r:id="rId38"/>
    <p:sldId id="681" r:id="rId39"/>
    <p:sldId id="1381" r:id="rId40"/>
    <p:sldId id="1378" r:id="rId41"/>
    <p:sldId id="1379" r:id="rId42"/>
    <p:sldId id="682" r:id="rId43"/>
    <p:sldId id="730" r:id="rId44"/>
    <p:sldId id="686" r:id="rId45"/>
    <p:sldId id="687" r:id="rId46"/>
    <p:sldId id="688" r:id="rId47"/>
    <p:sldId id="435" r:id="rId48"/>
    <p:sldId id="503" r:id="rId49"/>
    <p:sldId id="656" r:id="rId50"/>
    <p:sldId id="548" r:id="rId51"/>
    <p:sldId id="657" r:id="rId52"/>
    <p:sldId id="658" r:id="rId53"/>
    <p:sldId id="552" r:id="rId54"/>
    <p:sldId id="660" r:id="rId55"/>
    <p:sldId id="661" r:id="rId56"/>
    <p:sldId id="662" r:id="rId57"/>
    <p:sldId id="497" r:id="rId58"/>
    <p:sldId id="663" r:id="rId59"/>
    <p:sldId id="664" r:id="rId60"/>
    <p:sldId id="665" r:id="rId61"/>
    <p:sldId id="733" r:id="rId62"/>
    <p:sldId id="734" r:id="rId63"/>
    <p:sldId id="735" r:id="rId64"/>
    <p:sldId id="506" r:id="rId65"/>
    <p:sldId id="666" r:id="rId66"/>
    <p:sldId id="667" r:id="rId67"/>
    <p:sldId id="668" r:id="rId68"/>
    <p:sldId id="669" r:id="rId69"/>
    <p:sldId id="670" r:id="rId70"/>
    <p:sldId id="671" r:id="rId71"/>
    <p:sldId id="741" r:id="rId72"/>
    <p:sldId id="736" r:id="rId73"/>
    <p:sldId id="737" r:id="rId74"/>
    <p:sldId id="738" r:id="rId75"/>
    <p:sldId id="526" r:id="rId76"/>
    <p:sldId id="525" r:id="rId77"/>
    <p:sldId id="740" r:id="rId78"/>
    <p:sldId id="709" r:id="rId79"/>
    <p:sldId id="569" r:id="rId80"/>
    <p:sldId id="742" r:id="rId81"/>
    <p:sldId id="743" r:id="rId82"/>
    <p:sldId id="744" r:id="rId83"/>
    <p:sldId id="745" r:id="rId84"/>
    <p:sldId id="746" r:id="rId85"/>
    <p:sldId id="747" r:id="rId86"/>
    <p:sldId id="748" r:id="rId87"/>
    <p:sldId id="749" r:id="rId88"/>
    <p:sldId id="750" r:id="rId89"/>
    <p:sldId id="751" r:id="rId90"/>
    <p:sldId id="752" r:id="rId91"/>
    <p:sldId id="753" r:id="rId92"/>
    <p:sldId id="754" r:id="rId93"/>
    <p:sldId id="755" r:id="rId94"/>
    <p:sldId id="756" r:id="rId95"/>
    <p:sldId id="757" r:id="rId96"/>
    <p:sldId id="758" r:id="rId97"/>
    <p:sldId id="759" r:id="rId98"/>
    <p:sldId id="760" r:id="rId99"/>
    <p:sldId id="761" r:id="rId100"/>
    <p:sldId id="762" r:id="rId101"/>
    <p:sldId id="763" r:id="rId102"/>
    <p:sldId id="764" r:id="rId103"/>
    <p:sldId id="765" r:id="rId104"/>
    <p:sldId id="766" r:id="rId105"/>
    <p:sldId id="767" r:id="rId106"/>
    <p:sldId id="768" r:id="rId107"/>
    <p:sldId id="769" r:id="rId108"/>
    <p:sldId id="770" r:id="rId109"/>
    <p:sldId id="771" r:id="rId110"/>
    <p:sldId id="772" r:id="rId111"/>
    <p:sldId id="773" r:id="rId112"/>
    <p:sldId id="774" r:id="rId113"/>
    <p:sldId id="775" r:id="rId114"/>
    <p:sldId id="776" r:id="rId115"/>
    <p:sldId id="777" r:id="rId116"/>
    <p:sldId id="778" r:id="rId117"/>
    <p:sldId id="779" r:id="rId118"/>
    <p:sldId id="780" r:id="rId119"/>
    <p:sldId id="781" r:id="rId120"/>
    <p:sldId id="782" r:id="rId121"/>
    <p:sldId id="783" r:id="rId122"/>
    <p:sldId id="784" r:id="rId123"/>
    <p:sldId id="785" r:id="rId124"/>
    <p:sldId id="786" r:id="rId125"/>
    <p:sldId id="787" r:id="rId126"/>
    <p:sldId id="788" r:id="rId127"/>
    <p:sldId id="789" r:id="rId128"/>
    <p:sldId id="790" r:id="rId129"/>
    <p:sldId id="791" r:id="rId130"/>
    <p:sldId id="792" r:id="rId131"/>
    <p:sldId id="793" r:id="rId132"/>
    <p:sldId id="794" r:id="rId133"/>
    <p:sldId id="795" r:id="rId134"/>
    <p:sldId id="796" r:id="rId135"/>
    <p:sldId id="797" r:id="rId136"/>
    <p:sldId id="798" r:id="rId137"/>
    <p:sldId id="799" r:id="rId138"/>
    <p:sldId id="800" r:id="rId139"/>
    <p:sldId id="391" r:id="rId140"/>
  </p:sldIdLst>
  <p:sldSz cx="12190413" cy="6859588"/>
  <p:notesSz cx="6858000" cy="9144000"/>
  <p:custDataLst>
    <p:tags r:id="rId143"/>
  </p:custDataLst>
  <p:defaultTextStyle>
    <a:defPPr>
      <a:defRPr lang="zh-CN"/>
    </a:defPPr>
    <a:lvl1pPr marL="0" lvl="0"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1pPr>
    <a:lvl2pPr marL="457200" lvl="1"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2pPr>
    <a:lvl3pPr marL="914400" lvl="2"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3pPr>
    <a:lvl4pPr marL="1371600" lvl="3"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4pPr>
    <a:lvl5pPr marL="1828800" lvl="4"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9pPr>
  </p:defaultTextStyle>
  <p:extLst>
    <p:ext uri="{EFAFB233-063F-42B5-8137-9DF3F51BA10A}">
      <p15:sldGuideLst xmlns:p15="http://schemas.microsoft.com/office/powerpoint/2012/main">
        <p15:guide id="1" orient="horz" pos="853">
          <p15:clr>
            <a:srgbClr val="A4A3A4"/>
          </p15:clr>
        </p15:guide>
        <p15:guide id="2" orient="horz" pos="304">
          <p15:clr>
            <a:srgbClr val="A4A3A4"/>
          </p15:clr>
        </p15:guide>
        <p15:guide id="3" pos="3487">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 initials="A" lastIdx="0" clrIdx="0"/>
  <p:cmAuthor id="2" name="xiao" initials="x" lastIdx="0" clrIdx="0"/>
  <p:cmAuthor id="3" name="yang" initials="y" lastIdx="2" clrIdx="1"/>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0066FF"/>
    <a:srgbClr val="F2F2F2"/>
    <a:srgbClr val="E0E0E0"/>
    <a:srgbClr val="FF9933"/>
    <a:srgbClr val="D0DEF0"/>
    <a:srgbClr val="F5F5F5"/>
    <a:srgbClr val="00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无样式，网格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51"/>
    <p:restoredTop sz="94660"/>
  </p:normalViewPr>
  <p:slideViewPr>
    <p:cSldViewPr snapToGrid="0" showGuides="1">
      <p:cViewPr varScale="1">
        <p:scale>
          <a:sx n="63" d="100"/>
          <a:sy n="63" d="100"/>
        </p:scale>
        <p:origin x="36" y="432"/>
      </p:cViewPr>
      <p:guideLst>
        <p:guide orient="horz" pos="853"/>
        <p:guide orient="horz" pos="304"/>
        <p:guide pos="3487"/>
      </p:guideLst>
    </p:cSldViewPr>
  </p:slideViewPr>
  <p:notesTextViewPr>
    <p:cViewPr>
      <p:scale>
        <a:sx n="100" d="100"/>
        <a:sy n="100" d="100"/>
      </p:scale>
      <p:origin x="0" y="0"/>
    </p:cViewPr>
  </p:notesTextViewPr>
  <p:sorterViewPr showFormatting="0">
    <p:cViewPr>
      <p:scale>
        <a:sx n="66" d="100"/>
        <a:sy n="66" d="100"/>
      </p:scale>
      <p:origin x="0" y="0"/>
    </p:cViewPr>
  </p:sorterViewPr>
  <p:gridSpacing cx="36004" cy="36004"/>
</p:viewPr>
</file>

<file path=ppt/_rels/presentation.xml.rels><?xml version="1.0" encoding="UTF-8" standalone="yes"?>
<Relationships xmlns="http://schemas.openxmlformats.org/package/2006/relationships"><Relationship Id="rId117" Type="http://schemas.openxmlformats.org/officeDocument/2006/relationships/slide" Target="slides/slide113.xml"/><Relationship Id="rId21" Type="http://schemas.openxmlformats.org/officeDocument/2006/relationships/slide" Target="slides/slide17.xml"/><Relationship Id="rId42" Type="http://schemas.openxmlformats.org/officeDocument/2006/relationships/slide" Target="slides/slide38.xml"/><Relationship Id="rId63" Type="http://schemas.openxmlformats.org/officeDocument/2006/relationships/slide" Target="slides/slide59.xml"/><Relationship Id="rId84" Type="http://schemas.openxmlformats.org/officeDocument/2006/relationships/slide" Target="slides/slide80.xml"/><Relationship Id="rId138" Type="http://schemas.openxmlformats.org/officeDocument/2006/relationships/slide" Target="slides/slide134.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53" Type="http://schemas.openxmlformats.org/officeDocument/2006/relationships/slide" Target="slides/slide49.xml"/><Relationship Id="rId74" Type="http://schemas.openxmlformats.org/officeDocument/2006/relationships/slide" Target="slides/slide70.xml"/><Relationship Id="rId128" Type="http://schemas.openxmlformats.org/officeDocument/2006/relationships/slide" Target="slides/slide124.xml"/><Relationship Id="rId5" Type="http://schemas.openxmlformats.org/officeDocument/2006/relationships/slide" Target="slides/slide1.xml"/><Relationship Id="rId90" Type="http://schemas.openxmlformats.org/officeDocument/2006/relationships/slide" Target="slides/slide86.xml"/><Relationship Id="rId95" Type="http://schemas.openxmlformats.org/officeDocument/2006/relationships/slide" Target="slides/slide91.xml"/><Relationship Id="rId22" Type="http://schemas.openxmlformats.org/officeDocument/2006/relationships/slide" Target="slides/slide18.xml"/><Relationship Id="rId27" Type="http://schemas.openxmlformats.org/officeDocument/2006/relationships/slide" Target="slides/slide23.xml"/><Relationship Id="rId43" Type="http://schemas.openxmlformats.org/officeDocument/2006/relationships/slide" Target="slides/slide39.xml"/><Relationship Id="rId48" Type="http://schemas.openxmlformats.org/officeDocument/2006/relationships/slide" Target="slides/slide44.xml"/><Relationship Id="rId64" Type="http://schemas.openxmlformats.org/officeDocument/2006/relationships/slide" Target="slides/slide60.xml"/><Relationship Id="rId69" Type="http://schemas.openxmlformats.org/officeDocument/2006/relationships/slide" Target="slides/slide65.xml"/><Relationship Id="rId113" Type="http://schemas.openxmlformats.org/officeDocument/2006/relationships/slide" Target="slides/slide109.xml"/><Relationship Id="rId118" Type="http://schemas.openxmlformats.org/officeDocument/2006/relationships/slide" Target="slides/slide114.xml"/><Relationship Id="rId134" Type="http://schemas.openxmlformats.org/officeDocument/2006/relationships/slide" Target="slides/slide130.xml"/><Relationship Id="rId139" Type="http://schemas.openxmlformats.org/officeDocument/2006/relationships/slide" Target="slides/slide135.xml"/><Relationship Id="rId80" Type="http://schemas.openxmlformats.org/officeDocument/2006/relationships/slide" Target="slides/slide76.xml"/><Relationship Id="rId85" Type="http://schemas.openxmlformats.org/officeDocument/2006/relationships/slide" Target="slides/slide81.xml"/><Relationship Id="rId12" Type="http://schemas.openxmlformats.org/officeDocument/2006/relationships/slide" Target="slides/slide8.xml"/><Relationship Id="rId17" Type="http://schemas.openxmlformats.org/officeDocument/2006/relationships/slide" Target="slides/slide13.xml"/><Relationship Id="rId33" Type="http://schemas.openxmlformats.org/officeDocument/2006/relationships/slide" Target="slides/slide29.xml"/><Relationship Id="rId38" Type="http://schemas.openxmlformats.org/officeDocument/2006/relationships/slide" Target="slides/slide34.xml"/><Relationship Id="rId59" Type="http://schemas.openxmlformats.org/officeDocument/2006/relationships/slide" Target="slides/slide55.xml"/><Relationship Id="rId103" Type="http://schemas.openxmlformats.org/officeDocument/2006/relationships/slide" Target="slides/slide99.xml"/><Relationship Id="rId108" Type="http://schemas.openxmlformats.org/officeDocument/2006/relationships/slide" Target="slides/slide104.xml"/><Relationship Id="rId124" Type="http://schemas.openxmlformats.org/officeDocument/2006/relationships/slide" Target="slides/slide120.xml"/><Relationship Id="rId129" Type="http://schemas.openxmlformats.org/officeDocument/2006/relationships/slide" Target="slides/slide125.xml"/><Relationship Id="rId54" Type="http://schemas.openxmlformats.org/officeDocument/2006/relationships/slide" Target="slides/slide50.xml"/><Relationship Id="rId70" Type="http://schemas.openxmlformats.org/officeDocument/2006/relationships/slide" Target="slides/slide66.xml"/><Relationship Id="rId75" Type="http://schemas.openxmlformats.org/officeDocument/2006/relationships/slide" Target="slides/slide71.xml"/><Relationship Id="rId91" Type="http://schemas.openxmlformats.org/officeDocument/2006/relationships/slide" Target="slides/slide87.xml"/><Relationship Id="rId96" Type="http://schemas.openxmlformats.org/officeDocument/2006/relationships/slide" Target="slides/slide92.xml"/><Relationship Id="rId140" Type="http://schemas.openxmlformats.org/officeDocument/2006/relationships/slide" Target="slides/slide136.xml"/><Relationship Id="rId14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2.xml"/><Relationship Id="rId23" Type="http://schemas.openxmlformats.org/officeDocument/2006/relationships/slide" Target="slides/slide19.xml"/><Relationship Id="rId28" Type="http://schemas.openxmlformats.org/officeDocument/2006/relationships/slide" Target="slides/slide24.xml"/><Relationship Id="rId49" Type="http://schemas.openxmlformats.org/officeDocument/2006/relationships/slide" Target="slides/slide45.xml"/><Relationship Id="rId114" Type="http://schemas.openxmlformats.org/officeDocument/2006/relationships/slide" Target="slides/slide110.xml"/><Relationship Id="rId119" Type="http://schemas.openxmlformats.org/officeDocument/2006/relationships/slide" Target="slides/slide115.xml"/><Relationship Id="rId44" Type="http://schemas.openxmlformats.org/officeDocument/2006/relationships/slide" Target="slides/slide40.xml"/><Relationship Id="rId60" Type="http://schemas.openxmlformats.org/officeDocument/2006/relationships/slide" Target="slides/slide56.xml"/><Relationship Id="rId65" Type="http://schemas.openxmlformats.org/officeDocument/2006/relationships/slide" Target="slides/slide61.xml"/><Relationship Id="rId81" Type="http://schemas.openxmlformats.org/officeDocument/2006/relationships/slide" Target="slides/slide77.xml"/><Relationship Id="rId86" Type="http://schemas.openxmlformats.org/officeDocument/2006/relationships/slide" Target="slides/slide82.xml"/><Relationship Id="rId130" Type="http://schemas.openxmlformats.org/officeDocument/2006/relationships/slide" Target="slides/slide126.xml"/><Relationship Id="rId135" Type="http://schemas.openxmlformats.org/officeDocument/2006/relationships/slide" Target="slides/slide131.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slide" Target="slides/slide116.xml"/><Relationship Id="rId125" Type="http://schemas.openxmlformats.org/officeDocument/2006/relationships/slide" Target="slides/slide121.xml"/><Relationship Id="rId141" Type="http://schemas.openxmlformats.org/officeDocument/2006/relationships/notesMaster" Target="notesMasters/notesMaster1.xml"/><Relationship Id="rId146"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slide" Target="slides/slide111.xml"/><Relationship Id="rId131" Type="http://schemas.openxmlformats.org/officeDocument/2006/relationships/slide" Target="slides/slide127.xml"/><Relationship Id="rId136" Type="http://schemas.openxmlformats.org/officeDocument/2006/relationships/slide" Target="slides/slide132.xml"/><Relationship Id="rId61" Type="http://schemas.openxmlformats.org/officeDocument/2006/relationships/slide" Target="slides/slide57.xml"/><Relationship Id="rId82" Type="http://schemas.openxmlformats.org/officeDocument/2006/relationships/slide" Target="slides/slide78.xml"/><Relationship Id="rId19" Type="http://schemas.openxmlformats.org/officeDocument/2006/relationships/slide" Target="slides/slide15.xml"/><Relationship Id="rId14" Type="http://schemas.openxmlformats.org/officeDocument/2006/relationships/slide" Target="slides/slide10.xml"/><Relationship Id="rId30" Type="http://schemas.openxmlformats.org/officeDocument/2006/relationships/slide" Target="slides/slide26.xml"/><Relationship Id="rId35" Type="http://schemas.openxmlformats.org/officeDocument/2006/relationships/slide" Target="slides/slide31.xml"/><Relationship Id="rId56" Type="http://schemas.openxmlformats.org/officeDocument/2006/relationships/slide" Target="slides/slide52.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126" Type="http://schemas.openxmlformats.org/officeDocument/2006/relationships/slide" Target="slides/slide122.xml"/><Relationship Id="rId147" Type="http://schemas.openxmlformats.org/officeDocument/2006/relationships/theme" Target="theme/theme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slide" Target="slides/slide117.xml"/><Relationship Id="rId142" Type="http://schemas.openxmlformats.org/officeDocument/2006/relationships/handoutMaster" Target="handoutMasters/handoutMaster1.xml"/><Relationship Id="rId3" Type="http://schemas.openxmlformats.org/officeDocument/2006/relationships/slideMaster" Target="slideMasters/slideMaster3.xml"/><Relationship Id="rId25" Type="http://schemas.openxmlformats.org/officeDocument/2006/relationships/slide" Target="slides/slide21.xml"/><Relationship Id="rId46" Type="http://schemas.openxmlformats.org/officeDocument/2006/relationships/slide" Target="slides/slide42.xml"/><Relationship Id="rId67" Type="http://schemas.openxmlformats.org/officeDocument/2006/relationships/slide" Target="slides/slide63.xml"/><Relationship Id="rId116" Type="http://schemas.openxmlformats.org/officeDocument/2006/relationships/slide" Target="slides/slide112.xml"/><Relationship Id="rId137" Type="http://schemas.openxmlformats.org/officeDocument/2006/relationships/slide" Target="slides/slide133.xml"/><Relationship Id="rId20" Type="http://schemas.openxmlformats.org/officeDocument/2006/relationships/slide" Target="slides/slide16.xml"/><Relationship Id="rId41" Type="http://schemas.openxmlformats.org/officeDocument/2006/relationships/slide" Target="slides/slide37.xml"/><Relationship Id="rId62" Type="http://schemas.openxmlformats.org/officeDocument/2006/relationships/slide" Target="slides/slide58.xml"/><Relationship Id="rId83" Type="http://schemas.openxmlformats.org/officeDocument/2006/relationships/slide" Target="slides/slide79.xml"/><Relationship Id="rId88" Type="http://schemas.openxmlformats.org/officeDocument/2006/relationships/slide" Target="slides/slide84.xml"/><Relationship Id="rId111" Type="http://schemas.openxmlformats.org/officeDocument/2006/relationships/slide" Target="slides/slide107.xml"/><Relationship Id="rId132" Type="http://schemas.openxmlformats.org/officeDocument/2006/relationships/slide" Target="slides/slide128.xml"/><Relationship Id="rId15" Type="http://schemas.openxmlformats.org/officeDocument/2006/relationships/slide" Target="slides/slide11.xml"/><Relationship Id="rId36" Type="http://schemas.openxmlformats.org/officeDocument/2006/relationships/slide" Target="slides/slide32.xml"/><Relationship Id="rId57" Type="http://schemas.openxmlformats.org/officeDocument/2006/relationships/slide" Target="slides/slide53.xml"/><Relationship Id="rId106" Type="http://schemas.openxmlformats.org/officeDocument/2006/relationships/slide" Target="slides/slide102.xml"/><Relationship Id="rId127" Type="http://schemas.openxmlformats.org/officeDocument/2006/relationships/slide" Target="slides/slide123.xml"/><Relationship Id="rId10" Type="http://schemas.openxmlformats.org/officeDocument/2006/relationships/slide" Target="slides/slide6.xml"/><Relationship Id="rId31" Type="http://schemas.openxmlformats.org/officeDocument/2006/relationships/slide" Target="slides/slide27.xml"/><Relationship Id="rId52" Type="http://schemas.openxmlformats.org/officeDocument/2006/relationships/slide" Target="slides/slide48.xml"/><Relationship Id="rId73" Type="http://schemas.openxmlformats.org/officeDocument/2006/relationships/slide" Target="slides/slide69.xml"/><Relationship Id="rId78" Type="http://schemas.openxmlformats.org/officeDocument/2006/relationships/slide" Target="slides/slide74.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openxmlformats.org/officeDocument/2006/relationships/slide" Target="slides/slide118.xml"/><Relationship Id="rId143" Type="http://schemas.openxmlformats.org/officeDocument/2006/relationships/tags" Target="tags/tag1.xml"/><Relationship Id="rId148"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26" Type="http://schemas.openxmlformats.org/officeDocument/2006/relationships/slide" Target="slides/slide22.xml"/><Relationship Id="rId47" Type="http://schemas.openxmlformats.org/officeDocument/2006/relationships/slide" Target="slides/slide43.xml"/><Relationship Id="rId68" Type="http://schemas.openxmlformats.org/officeDocument/2006/relationships/slide" Target="slides/slide64.xml"/><Relationship Id="rId89" Type="http://schemas.openxmlformats.org/officeDocument/2006/relationships/slide" Target="slides/slide85.xml"/><Relationship Id="rId112" Type="http://schemas.openxmlformats.org/officeDocument/2006/relationships/slide" Target="slides/slide108.xml"/><Relationship Id="rId133" Type="http://schemas.openxmlformats.org/officeDocument/2006/relationships/slide" Target="slides/slide129.xml"/><Relationship Id="rId16" Type="http://schemas.openxmlformats.org/officeDocument/2006/relationships/slide" Target="slides/slide12.xml"/><Relationship Id="rId37" Type="http://schemas.openxmlformats.org/officeDocument/2006/relationships/slide" Target="slides/slide33.xml"/><Relationship Id="rId58" Type="http://schemas.openxmlformats.org/officeDocument/2006/relationships/slide" Target="slides/slide54.xml"/><Relationship Id="rId79" Type="http://schemas.openxmlformats.org/officeDocument/2006/relationships/slide" Target="slides/slide75.xml"/><Relationship Id="rId102" Type="http://schemas.openxmlformats.org/officeDocument/2006/relationships/slide" Target="slides/slide98.xml"/><Relationship Id="rId123" Type="http://schemas.openxmlformats.org/officeDocument/2006/relationships/slide" Target="slides/slide119.xml"/><Relationship Id="rId144"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F9B84EA-7D68-4D60-9CB1-D50884785D1C}" type="datetimeFigureOut">
              <a:rPr lang="zh-CN" altLang="en-US" smtClean="0"/>
              <a:t>2021/4/10</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D4E0FC9-F1F8-4FAE-9988-3BA365CFD46F}" type="slidenum">
              <a:rPr lang="zh-CN" altLang="en-US" smtClean="0"/>
              <a:t>‹#›</a:t>
            </a:fld>
            <a:endParaRPr lang="zh-CN" altLang="en-US"/>
          </a:p>
        </p:txBody>
      </p:sp>
    </p:spTree>
    <p:extLst>
      <p:ext uri="{BB962C8B-B14F-4D97-AF65-F5344CB8AC3E}">
        <p14:creationId xmlns:p14="http://schemas.microsoft.com/office/powerpoint/2010/main" val="266785617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2021/4/10</a:t>
            </a:fld>
            <a:endParaRPr lang="zh-CN" altLang="en-US"/>
          </a:p>
        </p:txBody>
      </p:sp>
      <p:sp>
        <p:nvSpPr>
          <p:cNvPr id="4" name="幻灯片图像占位符 3"/>
          <p:cNvSpPr>
            <a:spLocks noGrp="1" noRot="1" noChangeAspect="1"/>
          </p:cNvSpPr>
          <p:nvPr>
            <p:ph type="sldImg" idx="2"/>
          </p:nvPr>
        </p:nvSpPr>
        <p:spPr>
          <a:xfrm>
            <a:off x="686847" y="1143000"/>
            <a:ext cx="5484305"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236895128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5349723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1662年，南明①将领郑成功驱逐荷兰殖民者，收复台</a:t>
            </a:r>
          </a:p>
          <a:p>
            <a:r>
              <a:rPr lang="zh-CN" altLang="en-US"/>
              <a:t>湾。1683年，清军渡海远征，郑氏家族战败投降。清朝在</a:t>
            </a:r>
          </a:p>
          <a:p>
            <a:r>
              <a:rPr lang="zh-CN" altLang="en-US"/>
              <a:t>台湾设府，隶属福建省。</a:t>
            </a:r>
          </a:p>
        </p:txBody>
      </p:sp>
    </p:spTree>
    <p:extLst>
      <p:ext uri="{BB962C8B-B14F-4D97-AF65-F5344CB8AC3E}">
        <p14:creationId xmlns:p14="http://schemas.microsoft.com/office/powerpoint/2010/main" val="6414320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30121631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比如葡萄牙占领澳门，荷兰占领台湾。</a:t>
            </a:r>
          </a:p>
          <a:p>
            <a:r>
              <a:rPr lang="zh-CN" altLang="en-US"/>
              <a:t>清朝顺治时期，南明将领郑成功收复台湾。</a:t>
            </a:r>
            <a:r>
              <a:rPr lang="en-US" altLang="zh-CN"/>
              <a:t>1683</a:t>
            </a:r>
            <a:r>
              <a:rPr lang="zh-CN" altLang="en-US"/>
              <a:t>年清军远征台湾，郑氏家族战败投降。清朝设立台湾府，隶属福建省。</a:t>
            </a:r>
          </a:p>
        </p:txBody>
      </p:sp>
    </p:spTree>
    <p:extLst>
      <p:ext uri="{BB962C8B-B14F-4D97-AF65-F5344CB8AC3E}">
        <p14:creationId xmlns:p14="http://schemas.microsoft.com/office/powerpoint/2010/main" val="104909009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7388" y="1143000"/>
            <a:ext cx="5483225" cy="3086100"/>
          </a:xfrm>
        </p:spPr>
      </p:sp>
      <p:sp>
        <p:nvSpPr>
          <p:cNvPr id="3" name="备注占位符 2"/>
          <p:cNvSpPr>
            <a:spLocks noGrp="1"/>
          </p:cNvSpPr>
          <p:nvPr>
            <p:ph type="body" idx="1"/>
          </p:nvPr>
        </p:nvSpPr>
        <p:spPr/>
        <p:txBody>
          <a:bodyPr/>
          <a:lstStyle/>
          <a:p>
            <a:r>
              <a:rPr lang="zh-CN" altLang="en-US" dirty="0">
                <a:sym typeface="+mn-ea"/>
              </a:rPr>
              <a:t>很多制度都是皇帝为了巩固自己的君权而设置，但最后皇帝也给自己挖了坑！</a:t>
            </a:r>
            <a:endParaRPr lang="zh-CN" altLang="en-US" dirty="0"/>
          </a:p>
          <a:p>
            <a:r>
              <a:rPr lang="zh-CN"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君主专制下，皇帝动用身边的力量，制约威胁皇权的政治势力，确保皇权至上，以致出现了外戚干政、宦官专权等异化的统治模式，形成了专制时代独具特色的皇权政治。君主专制形态发生变异的原因是皇权的膨胀</a:t>
            </a:r>
            <a:endParaRPr lang="zh-CN" altLang="en-US" dirty="0"/>
          </a:p>
        </p:txBody>
      </p:sp>
      <p:sp>
        <p:nvSpPr>
          <p:cNvPr id="4" name="灯片编号占位符 3"/>
          <p:cNvSpPr>
            <a:spLocks noGrp="1"/>
          </p:cNvSpPr>
          <p:nvPr>
            <p:ph type="sldNum" sz="quarter" idx="5"/>
          </p:nvPr>
        </p:nvSpPr>
        <p:spPr/>
        <p:txBody>
          <a:bodyPr/>
          <a:lstStyle/>
          <a:p>
            <a:fld id="{E3F37086-15D0-443D-AF17-A3F21825C045}" type="slidenum">
              <a:rPr lang="zh-CN" altLang="en-US" smtClean="0"/>
              <a:t>9</a:t>
            </a:fld>
            <a:endParaRPr lang="zh-CN" altLang="en-US"/>
          </a:p>
        </p:txBody>
      </p:sp>
    </p:spTree>
    <p:extLst>
      <p:ext uri="{BB962C8B-B14F-4D97-AF65-F5344CB8AC3E}">
        <p14:creationId xmlns:p14="http://schemas.microsoft.com/office/powerpoint/2010/main" val="24775872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7388" y="1143000"/>
            <a:ext cx="5483225" cy="3086100"/>
          </a:xfrm>
        </p:spPr>
      </p:sp>
      <p:sp>
        <p:nvSpPr>
          <p:cNvPr id="3" name="文本占位符 2"/>
          <p:cNvSpPr>
            <a:spLocks noGrp="1"/>
          </p:cNvSpPr>
          <p:nvPr>
            <p:ph type="body" idx="3"/>
          </p:nvPr>
        </p:nvSpPr>
        <p:spPr/>
        <p:txBody>
          <a:bodyPr/>
          <a:lstStyle/>
          <a:p>
            <a:pPr algn="just">
              <a:spcAft>
                <a:spcPts val="0"/>
              </a:spcAft>
            </a:pPr>
            <a:r>
              <a:rPr lang="zh-CN" altLang="zh-CN" b="1" kern="100" dirty="0">
                <a:latin typeface="华文仿宋" panose="02010600040101010101" pitchFamily="2" charset="-122"/>
                <a:ea typeface="华文仿宋" panose="02010600040101010101" pitchFamily="2" charset="-122"/>
                <a:cs typeface="Times New Roman" panose="02020603050405020304" pitchFamily="18" charset="0"/>
                <a:sym typeface="+mn-ea"/>
              </a:rPr>
              <a:t>（</a:t>
            </a:r>
            <a:r>
              <a:rPr lang="en-US" altLang="zh-CN" b="1" kern="100" dirty="0">
                <a:latin typeface="华文仿宋" panose="02010600040101010101" pitchFamily="2" charset="-122"/>
                <a:ea typeface="华文仿宋" panose="02010600040101010101" pitchFamily="2" charset="-122"/>
                <a:cs typeface="Times New Roman" panose="02020603050405020304" pitchFamily="18" charset="0"/>
                <a:sym typeface="+mn-ea"/>
              </a:rPr>
              <a:t>1</a:t>
            </a:r>
            <a:r>
              <a:rPr lang="zh-CN" altLang="zh-CN" b="1" kern="100" dirty="0">
                <a:latin typeface="华文仿宋" panose="02010600040101010101" pitchFamily="2" charset="-122"/>
                <a:ea typeface="华文仿宋" panose="02010600040101010101" pitchFamily="2" charset="-122"/>
                <a:cs typeface="Times New Roman" panose="02020603050405020304" pitchFamily="18" charset="0"/>
                <a:sym typeface="+mn-ea"/>
              </a:rPr>
              <a:t>）</a:t>
            </a:r>
            <a:r>
              <a:rPr lang="zh-CN" altLang="zh-CN" b="1" kern="100" dirty="0">
                <a:solidFill>
                  <a:srgbClr val="FF0000"/>
                </a:solidFill>
                <a:latin typeface="华文仿宋" panose="02010600040101010101" pitchFamily="2" charset="-122"/>
                <a:ea typeface="华文仿宋" panose="02010600040101010101" pitchFamily="2" charset="-122"/>
                <a:cs typeface="Times New Roman" panose="02020603050405020304" pitchFamily="18" charset="0"/>
                <a:sym typeface="+mn-ea"/>
              </a:rPr>
              <a:t>清初</a:t>
            </a:r>
            <a:r>
              <a:rPr lang="zh-CN" altLang="zh-CN" b="1" kern="100" dirty="0">
                <a:latin typeface="华文仿宋" panose="02010600040101010101" pitchFamily="2" charset="-122"/>
                <a:ea typeface="华文仿宋" panose="02010600040101010101" pitchFamily="2" charset="-122"/>
                <a:cs typeface="Times New Roman" panose="02020603050405020304" pitchFamily="18" charset="0"/>
                <a:sym typeface="+mn-ea"/>
              </a:rPr>
              <a:t>，设内阁，但同时议政王大臣会议掌握最高权力，威胁到皇权。</a:t>
            </a:r>
            <a:endParaRPr lang="zh-CN" altLang="zh-CN" b="1" kern="100" dirty="0">
              <a:latin typeface="华文仿宋" panose="02010600040101010101" pitchFamily="2" charset="-122"/>
              <a:ea typeface="华文仿宋" panose="02010600040101010101" pitchFamily="2" charset="-122"/>
              <a:cs typeface="Times New Roman" panose="02020603050405020304" pitchFamily="18" charset="0"/>
            </a:endParaRPr>
          </a:p>
          <a:p>
            <a:pPr algn="just">
              <a:spcAft>
                <a:spcPts val="0"/>
              </a:spcAft>
            </a:pPr>
            <a:r>
              <a:rPr lang="zh-CN" altLang="zh-CN" b="1" kern="100" dirty="0">
                <a:latin typeface="华文仿宋" panose="02010600040101010101" pitchFamily="2" charset="-122"/>
                <a:ea typeface="华文仿宋" panose="02010600040101010101" pitchFamily="2" charset="-122"/>
                <a:cs typeface="Times New Roman" panose="02020603050405020304" pitchFamily="18" charset="0"/>
                <a:sym typeface="+mn-ea"/>
              </a:rPr>
              <a:t>（</a:t>
            </a:r>
            <a:r>
              <a:rPr lang="en-US" altLang="zh-CN" b="1" kern="100" dirty="0">
                <a:latin typeface="华文仿宋" panose="02010600040101010101" pitchFamily="2" charset="-122"/>
                <a:ea typeface="华文仿宋" panose="02010600040101010101" pitchFamily="2" charset="-122"/>
                <a:cs typeface="Times New Roman" panose="02020603050405020304" pitchFamily="18" charset="0"/>
                <a:sym typeface="+mn-ea"/>
              </a:rPr>
              <a:t>2</a:t>
            </a:r>
            <a:r>
              <a:rPr lang="zh-CN" altLang="zh-CN" b="1" kern="100" dirty="0">
                <a:latin typeface="华文仿宋" panose="02010600040101010101" pitchFamily="2" charset="-122"/>
                <a:ea typeface="华文仿宋" panose="02010600040101010101" pitchFamily="2" charset="-122"/>
                <a:cs typeface="Times New Roman" panose="02020603050405020304" pitchFamily="18" charset="0"/>
                <a:sym typeface="+mn-ea"/>
              </a:rPr>
              <a:t>）</a:t>
            </a:r>
            <a:r>
              <a:rPr lang="zh-CN" altLang="zh-CN" b="1" kern="100" dirty="0">
                <a:solidFill>
                  <a:srgbClr val="FF0000"/>
                </a:solidFill>
                <a:latin typeface="华文仿宋" panose="02010600040101010101" pitchFamily="2" charset="-122"/>
                <a:ea typeface="华文仿宋" panose="02010600040101010101" pitchFamily="2" charset="-122"/>
                <a:cs typeface="Times New Roman" panose="02020603050405020304" pitchFamily="18" charset="0"/>
                <a:sym typeface="+mn-ea"/>
              </a:rPr>
              <a:t>康熙时期</a:t>
            </a:r>
            <a:r>
              <a:rPr lang="zh-CN" altLang="zh-CN" b="1" kern="100" dirty="0">
                <a:latin typeface="华文仿宋" panose="02010600040101010101" pitchFamily="2" charset="-122"/>
                <a:ea typeface="华文仿宋" panose="02010600040101010101" pitchFamily="2" charset="-122"/>
                <a:cs typeface="Times New Roman" panose="02020603050405020304" pitchFamily="18" charset="0"/>
                <a:sym typeface="+mn-ea"/>
              </a:rPr>
              <a:t>，设南书房，与内阁和议政王大臣会议形成三足鼎立，</a:t>
            </a:r>
            <a:r>
              <a:rPr lang="zh-CN" altLang="en-US" b="1" kern="100" dirty="0">
                <a:latin typeface="华文仿宋" panose="02010600040101010101" pitchFamily="2" charset="-122"/>
                <a:ea typeface="华文仿宋" panose="02010600040101010101" pitchFamily="2" charset="-122"/>
                <a:cs typeface="Times New Roman" panose="02020603050405020304" pitchFamily="18" charset="0"/>
                <a:sym typeface="+mn-ea"/>
              </a:rPr>
              <a:t>互相制约，最后集权于皇帝。</a:t>
            </a:r>
            <a:endParaRPr lang="en-US" altLang="zh-CN" b="1" kern="100" dirty="0">
              <a:latin typeface="华文仿宋" panose="02010600040101010101" pitchFamily="2" charset="-122"/>
              <a:ea typeface="华文仿宋" panose="02010600040101010101" pitchFamily="2" charset="-122"/>
              <a:cs typeface="Times New Roman" panose="02020603050405020304" pitchFamily="18" charset="0"/>
            </a:endParaRPr>
          </a:p>
          <a:p>
            <a:pPr algn="just">
              <a:spcAft>
                <a:spcPts val="0"/>
              </a:spcAft>
            </a:pPr>
            <a:r>
              <a:rPr lang="zh-CN" altLang="zh-CN" b="1" kern="100" dirty="0">
                <a:latin typeface="华文仿宋" panose="02010600040101010101" pitchFamily="2" charset="-122"/>
                <a:ea typeface="华文仿宋" panose="02010600040101010101" pitchFamily="2" charset="-122"/>
                <a:cs typeface="Times New Roman" panose="02020603050405020304" pitchFamily="18" charset="0"/>
                <a:sym typeface="+mn-ea"/>
              </a:rPr>
              <a:t>（</a:t>
            </a:r>
            <a:r>
              <a:rPr lang="en-US" altLang="zh-CN" b="1" kern="100" dirty="0">
                <a:latin typeface="华文仿宋" panose="02010600040101010101" pitchFamily="2" charset="-122"/>
                <a:ea typeface="华文仿宋" panose="02010600040101010101" pitchFamily="2" charset="-122"/>
                <a:cs typeface="Times New Roman" panose="02020603050405020304" pitchFamily="18" charset="0"/>
                <a:sym typeface="+mn-ea"/>
              </a:rPr>
              <a:t>3</a:t>
            </a:r>
            <a:r>
              <a:rPr lang="zh-CN" altLang="zh-CN" b="1" kern="100" dirty="0">
                <a:latin typeface="华文仿宋" panose="02010600040101010101" pitchFamily="2" charset="-122"/>
                <a:ea typeface="华文仿宋" panose="02010600040101010101" pitchFamily="2" charset="-122"/>
                <a:cs typeface="Times New Roman" panose="02020603050405020304" pitchFamily="18" charset="0"/>
                <a:sym typeface="+mn-ea"/>
              </a:rPr>
              <a:t>）</a:t>
            </a:r>
            <a:r>
              <a:rPr lang="zh-CN" altLang="zh-CN" b="1" kern="100" dirty="0">
                <a:solidFill>
                  <a:srgbClr val="FF0000"/>
                </a:solidFill>
                <a:latin typeface="华文仿宋" panose="02010600040101010101" pitchFamily="2" charset="-122"/>
                <a:ea typeface="华文仿宋" panose="02010600040101010101" pitchFamily="2" charset="-122"/>
                <a:cs typeface="Times New Roman" panose="02020603050405020304" pitchFamily="18" charset="0"/>
                <a:sym typeface="+mn-ea"/>
              </a:rPr>
              <a:t>雍正时期</a:t>
            </a:r>
            <a:r>
              <a:rPr lang="zh-CN" altLang="zh-CN" b="1" kern="100" dirty="0">
                <a:latin typeface="华文仿宋" panose="02010600040101010101" pitchFamily="2" charset="-122"/>
                <a:ea typeface="华文仿宋" panose="02010600040101010101" pitchFamily="2" charset="-122"/>
                <a:cs typeface="Times New Roman" panose="02020603050405020304" pitchFamily="18" charset="0"/>
                <a:sym typeface="+mn-ea"/>
              </a:rPr>
              <a:t>，</a:t>
            </a:r>
            <a:r>
              <a:rPr lang="zh-CN" altLang="en-US" b="1" kern="100" dirty="0">
                <a:latin typeface="华文仿宋" panose="02010600040101010101" pitchFamily="2" charset="-122"/>
                <a:ea typeface="华文仿宋" panose="02010600040101010101" pitchFamily="2" charset="-122"/>
                <a:cs typeface="Times New Roman" panose="02020603050405020304" pitchFamily="18" charset="0"/>
                <a:sym typeface="+mn-ea"/>
              </a:rPr>
              <a:t>为了用兵西北，同时为了解除议政王大臣会议的威胁，</a:t>
            </a:r>
            <a:r>
              <a:rPr lang="zh-CN" altLang="zh-CN" b="1" kern="100" dirty="0">
                <a:latin typeface="华文仿宋" panose="02010600040101010101" pitchFamily="2" charset="-122"/>
                <a:ea typeface="华文仿宋" panose="02010600040101010101" pitchFamily="2" charset="-122"/>
                <a:cs typeface="Times New Roman" panose="02020603050405020304" pitchFamily="18" charset="0"/>
                <a:sym typeface="+mn-ea"/>
              </a:rPr>
              <a:t>设军机处</a:t>
            </a:r>
            <a:r>
              <a:rPr lang="zh-CN" altLang="en-US" b="1" kern="100" dirty="0">
                <a:latin typeface="华文仿宋" panose="02010600040101010101" pitchFamily="2" charset="-122"/>
                <a:ea typeface="华文仿宋" panose="02010600040101010101" pitchFamily="2" charset="-122"/>
                <a:cs typeface="Times New Roman" panose="02020603050405020304" pitchFamily="18" charset="0"/>
                <a:sym typeface="+mn-ea"/>
              </a:rPr>
              <a:t>，</a:t>
            </a:r>
            <a:r>
              <a:rPr lang="zh-CN" b="1" dirty="0"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军机大臣跪受笔录，军国大事由皇帝裁决。提高了行政效率，</a:t>
            </a:r>
            <a:r>
              <a:rPr lang="zh-CN" b="1" u="sng" dirty="0"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君主专制</a:t>
            </a:r>
            <a:r>
              <a:rPr lang="zh-CN" b="1" dirty="0" smtClean="0">
                <a:ln>
                  <a:noFill/>
                </a:ln>
                <a:effectLst/>
                <a:latin typeface="Times New Roman" panose="02020603050405020304" pitchFamily="18" charset="0"/>
                <a:ea typeface="宋体" panose="02010600030101010101" pitchFamily="2" charset="-122"/>
                <a:cs typeface="Times New Roman" panose="02020603050405020304" pitchFamily="18" charset="0"/>
                <a:sym typeface="+mn-ea"/>
              </a:rPr>
              <a:t>达到顶峰。</a:t>
            </a:r>
            <a:endParaRPr lang="zh-CN" altLang="en-US"/>
          </a:p>
        </p:txBody>
      </p:sp>
    </p:spTree>
    <p:extLst>
      <p:ext uri="{BB962C8B-B14F-4D97-AF65-F5344CB8AC3E}">
        <p14:creationId xmlns:p14="http://schemas.microsoft.com/office/powerpoint/2010/main" val="89034594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7388" y="1143000"/>
            <a:ext cx="5483225" cy="3086100"/>
          </a:xfrm>
        </p:spPr>
      </p:sp>
      <p:sp>
        <p:nvSpPr>
          <p:cNvPr id="3" name="文本占位符 2"/>
          <p:cNvSpPr>
            <a:spLocks noGrp="1"/>
          </p:cNvSpPr>
          <p:nvPr>
            <p:ph type="body" idx="3"/>
          </p:nvPr>
        </p:nvSpPr>
        <p:spPr/>
        <p:txBody>
          <a:bodyPr/>
          <a:lstStyle/>
          <a:p>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租佃关系：</a:t>
            </a:r>
            <a:r>
              <a:rPr lang="zh-CN" altLang="zh-CN">
                <a:sym typeface="+mn-ea"/>
              </a:rPr>
              <a:t>地主把土地出租给别人耕种，收取地租作为收益，称为租佃土地经营方式。地主与佃农之间形成了租佃关系。</a:t>
            </a:r>
          </a:p>
          <a:p>
            <a:endParaRPr lang="zh-CN" altLang="en-US"/>
          </a:p>
          <a:p>
            <a:pPr>
              <a:lnSpc>
                <a:spcPct val="130000"/>
              </a:lnSpc>
            </a:pPr>
            <a:r>
              <a:rPr lang="en-US" altLang="zh-CN">
                <a:latin typeface="微软雅黑" panose="020B0503020204020204" charset="-122"/>
                <a:ea typeface="微软雅黑" panose="020B0503020204020204" charset="-122"/>
                <a:cs typeface="微软雅黑" panose="020B0503020204020204" charset="-122"/>
                <a:sym typeface="+mn-ea"/>
              </a:rPr>
              <a:t>“</a:t>
            </a:r>
            <a:r>
              <a:rPr lang="zh-CN" altLang="en-US">
                <a:latin typeface="微软雅黑" panose="020B0503020204020204" charset="-122"/>
                <a:ea typeface="微软雅黑" panose="020B0503020204020204" charset="-122"/>
                <a:cs typeface="微软雅黑" panose="020B0503020204020204" charset="-122"/>
                <a:sym typeface="+mn-ea"/>
              </a:rPr>
              <a:t>一条鞭法</a:t>
            </a:r>
            <a:r>
              <a:rPr lang="en-US" altLang="zh-CN">
                <a:latin typeface="微软雅黑" panose="020B0503020204020204" charset="-122"/>
                <a:ea typeface="微软雅黑" panose="020B0503020204020204" charset="-122"/>
                <a:cs typeface="微软雅黑" panose="020B0503020204020204" charset="-122"/>
                <a:sym typeface="+mn-ea"/>
              </a:rPr>
              <a:t>”</a:t>
            </a:r>
            <a:endParaRPr lang="en-US" altLang="zh-CN">
              <a:solidFill>
                <a:schemeClr val="tx1"/>
              </a:solidFill>
              <a:latin typeface="微软雅黑" panose="020B0503020204020204" charset="-122"/>
              <a:ea typeface="微软雅黑" panose="020B0503020204020204" charset="-122"/>
              <a:cs typeface="微软雅黑" panose="020B0503020204020204" charset="-122"/>
              <a:sym typeface="+mn-ea"/>
            </a:endParaRPr>
          </a:p>
          <a:p>
            <a:pPr>
              <a:lnSpc>
                <a:spcPct val="130000"/>
              </a:lnSpc>
            </a:pPr>
            <a:r>
              <a:rPr lang="en-US" altLang="zh-CN">
                <a:latin typeface="微软雅黑" panose="020B0503020204020204" charset="-122"/>
                <a:ea typeface="微软雅黑" panose="020B0503020204020204" charset="-122"/>
                <a:cs typeface="微软雅黑" panose="020B0503020204020204" charset="-122"/>
                <a:sym typeface="+mn-ea"/>
              </a:rPr>
              <a:t>      </a:t>
            </a:r>
            <a:r>
              <a:rPr lang="zh-CN" altLang="en-US">
                <a:latin typeface="微软雅黑" panose="020B0503020204020204" charset="-122"/>
                <a:ea typeface="微软雅黑" panose="020B0503020204020204" charset="-122"/>
                <a:cs typeface="微软雅黑" panose="020B0503020204020204" charset="-122"/>
                <a:sym typeface="+mn-ea"/>
              </a:rPr>
              <a:t>为了增加政府的财政收入，缓和阶级矛盾，1581年明朝内阁首辅张居正在全国推行，</a:t>
            </a:r>
            <a:r>
              <a:rPr lang="zh-CN" altLang="en-US">
                <a:solidFill>
                  <a:srgbClr val="FF0000"/>
                </a:solidFill>
                <a:latin typeface="微软雅黑" panose="020B0503020204020204" charset="-122"/>
                <a:ea typeface="微软雅黑" panose="020B0503020204020204" charset="-122"/>
                <a:cs typeface="微软雅黑" panose="020B0503020204020204" charset="-122"/>
                <a:sym typeface="+mn-ea"/>
              </a:rPr>
              <a:t>将原来的田赋、徭役、杂税</a:t>
            </a:r>
            <a:r>
              <a:rPr lang="en-US" altLang="zh-CN">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a:solidFill>
                  <a:srgbClr val="FF0000"/>
                </a:solidFill>
                <a:latin typeface="微软雅黑" panose="020B0503020204020204" charset="-122"/>
                <a:ea typeface="微软雅黑" panose="020B0503020204020204" charset="-122"/>
                <a:cs typeface="微软雅黑" panose="020B0503020204020204" charset="-122"/>
                <a:sym typeface="+mn-ea"/>
              </a:rPr>
              <a:t>并为一条</a:t>
            </a:r>
            <a:r>
              <a:rPr lang="en-US" altLang="zh-CN">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a:latin typeface="微软雅黑" panose="020B0503020204020204" charset="-122"/>
                <a:ea typeface="微软雅黑" panose="020B0503020204020204" charset="-122"/>
                <a:cs typeface="微软雅黑" panose="020B0503020204020204" charset="-122"/>
                <a:sym typeface="+mn-ea"/>
              </a:rPr>
              <a:t>，折成</a:t>
            </a:r>
            <a:r>
              <a:rPr lang="zh-CN" altLang="en-US">
                <a:solidFill>
                  <a:srgbClr val="FF0000"/>
                </a:solidFill>
                <a:latin typeface="微软雅黑" panose="020B0503020204020204" charset="-122"/>
                <a:ea typeface="微软雅黑" panose="020B0503020204020204" charset="-122"/>
                <a:cs typeface="微软雅黑" panose="020B0503020204020204" charset="-122"/>
                <a:sym typeface="+mn-ea"/>
              </a:rPr>
              <a:t>银两</a:t>
            </a:r>
            <a:r>
              <a:rPr lang="zh-CN" altLang="en-US">
                <a:latin typeface="微软雅黑" panose="020B0503020204020204" charset="-122"/>
                <a:ea typeface="微软雅黑" panose="020B0503020204020204" charset="-122"/>
                <a:cs typeface="微软雅黑" panose="020B0503020204020204" charset="-122"/>
                <a:sym typeface="+mn-ea"/>
              </a:rPr>
              <a:t>，</a:t>
            </a:r>
            <a:r>
              <a:rPr lang="zh-CN" altLang="en-US">
                <a:solidFill>
                  <a:srgbClr val="FF0000"/>
                </a:solidFill>
                <a:latin typeface="微软雅黑" panose="020B0503020204020204" charset="-122"/>
                <a:ea typeface="微软雅黑" panose="020B0503020204020204" charset="-122"/>
                <a:cs typeface="微软雅黑" panose="020B0503020204020204" charset="-122"/>
                <a:sym typeface="+mn-ea"/>
              </a:rPr>
              <a:t>分摊在田亩上，按人丁和田亩的多寡来分担</a:t>
            </a:r>
            <a:r>
              <a:rPr lang="zh-CN" altLang="en-US">
                <a:latin typeface="微软雅黑" panose="020B0503020204020204" charset="-122"/>
                <a:ea typeface="微软雅黑" panose="020B0503020204020204" charset="-122"/>
                <a:cs typeface="微软雅黑" panose="020B0503020204020204" charset="-122"/>
                <a:sym typeface="+mn-ea"/>
              </a:rPr>
              <a:t>。</a:t>
            </a:r>
            <a:endParaRPr lang="zh-CN" altLang="en-US">
              <a:solidFill>
                <a:schemeClr val="tx1"/>
              </a:solidFill>
              <a:latin typeface="微软雅黑" panose="020B0503020204020204" charset="-122"/>
              <a:ea typeface="微软雅黑" panose="020B0503020204020204" charset="-122"/>
              <a:cs typeface="微软雅黑" panose="020B0503020204020204" charset="-122"/>
              <a:sym typeface="+mn-ea"/>
            </a:endParaRPr>
          </a:p>
          <a:p>
            <a:pPr>
              <a:lnSpc>
                <a:spcPct val="130000"/>
              </a:lnSpc>
            </a:pPr>
            <a:r>
              <a:rPr lang="zh-CN" altLang="en-US">
                <a:latin typeface="微软雅黑" panose="020B0503020204020204" charset="-122"/>
                <a:ea typeface="微软雅黑" panose="020B0503020204020204" charset="-122"/>
                <a:cs typeface="微软雅黑" panose="020B0503020204020204" charset="-122"/>
                <a:sym typeface="+mn-ea"/>
              </a:rPr>
              <a:t>6、“摊丁入亩</a:t>
            </a:r>
            <a:r>
              <a:rPr lang="en-US" altLang="zh-CN">
                <a:latin typeface="微软雅黑" panose="020B0503020204020204" charset="-122"/>
                <a:ea typeface="微软雅黑" panose="020B0503020204020204" charset="-122"/>
                <a:cs typeface="微软雅黑" panose="020B0503020204020204" charset="-122"/>
                <a:sym typeface="+mn-ea"/>
              </a:rPr>
              <a:t>”</a:t>
            </a:r>
            <a:r>
              <a:rPr lang="zh-CN" altLang="en-US">
                <a:latin typeface="微软雅黑" panose="020B0503020204020204" charset="-122"/>
                <a:ea typeface="微软雅黑" panose="020B0503020204020204" charset="-122"/>
                <a:cs typeface="微软雅黑" panose="020B0503020204020204" charset="-122"/>
                <a:sym typeface="+mn-ea"/>
              </a:rPr>
              <a:t>和</a:t>
            </a:r>
            <a:r>
              <a:rPr lang="en-US" altLang="zh-CN">
                <a:latin typeface="微软雅黑" panose="020B0503020204020204" charset="-122"/>
                <a:ea typeface="微软雅黑" panose="020B0503020204020204" charset="-122"/>
                <a:cs typeface="微软雅黑" panose="020B0503020204020204" charset="-122"/>
                <a:sym typeface="+mn-ea"/>
              </a:rPr>
              <a:t>“</a:t>
            </a:r>
            <a:r>
              <a:rPr lang="zh-CN" altLang="en-US">
                <a:latin typeface="微软雅黑" panose="020B0503020204020204" charset="-122"/>
                <a:ea typeface="微软雅黑" panose="020B0503020204020204" charset="-122"/>
                <a:cs typeface="微软雅黑" panose="020B0503020204020204" charset="-122"/>
                <a:sym typeface="+mn-ea"/>
              </a:rPr>
              <a:t>地丁银</a:t>
            </a:r>
            <a:r>
              <a:rPr lang="en-US" altLang="zh-CN">
                <a:latin typeface="微软雅黑" panose="020B0503020204020204" charset="-122"/>
                <a:ea typeface="微软雅黑" panose="020B0503020204020204" charset="-122"/>
                <a:cs typeface="微软雅黑" panose="020B0503020204020204" charset="-122"/>
                <a:sym typeface="+mn-ea"/>
              </a:rPr>
              <a:t>“</a:t>
            </a:r>
            <a:endParaRPr lang="en-US" altLang="zh-CN">
              <a:solidFill>
                <a:schemeClr val="tx1"/>
              </a:solidFill>
              <a:latin typeface="微软雅黑" panose="020B0503020204020204" charset="-122"/>
              <a:ea typeface="微软雅黑" panose="020B0503020204020204" charset="-122"/>
              <a:cs typeface="微软雅黑" panose="020B0503020204020204" charset="-122"/>
              <a:sym typeface="+mn-ea"/>
            </a:endParaRPr>
          </a:p>
          <a:p>
            <a:pPr>
              <a:lnSpc>
                <a:spcPct val="130000"/>
              </a:lnSpc>
            </a:pPr>
            <a:r>
              <a:rPr lang="en-US" altLang="zh-CN">
                <a:latin typeface="微软雅黑" panose="020B0503020204020204" charset="-122"/>
                <a:ea typeface="微软雅黑" panose="020B0503020204020204" charset="-122"/>
                <a:cs typeface="微软雅黑" panose="020B0503020204020204" charset="-122"/>
                <a:sym typeface="+mn-ea"/>
              </a:rPr>
              <a:t>      </a:t>
            </a:r>
            <a:r>
              <a:rPr lang="zh-CN" altLang="en-US">
                <a:latin typeface="微软雅黑" panose="020B0503020204020204" charset="-122"/>
                <a:ea typeface="微软雅黑" panose="020B0503020204020204" charset="-122"/>
                <a:cs typeface="微软雅黑" panose="020B0503020204020204" charset="-122"/>
                <a:sym typeface="+mn-ea"/>
              </a:rPr>
              <a:t>康熙时进行局部试点，规定以</a:t>
            </a:r>
            <a:r>
              <a:rPr lang="en-US" altLang="zh-CN">
                <a:latin typeface="微软雅黑" panose="020B0503020204020204" charset="-122"/>
                <a:ea typeface="微软雅黑" panose="020B0503020204020204" charset="-122"/>
                <a:cs typeface="微软雅黑" panose="020B0503020204020204" charset="-122"/>
                <a:sym typeface="+mn-ea"/>
              </a:rPr>
              <a:t>1712</a:t>
            </a:r>
            <a:r>
              <a:rPr lang="zh-CN" altLang="en-US">
                <a:latin typeface="微软雅黑" panose="020B0503020204020204" charset="-122"/>
                <a:ea typeface="微软雅黑" panose="020B0503020204020204" charset="-122"/>
                <a:cs typeface="微软雅黑" panose="020B0503020204020204" charset="-122"/>
                <a:sym typeface="+mn-ea"/>
              </a:rPr>
              <a:t>年为界，今后</a:t>
            </a:r>
            <a:r>
              <a:rPr lang="en-US" altLang="zh-CN">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a:solidFill>
                  <a:srgbClr val="FF0000"/>
                </a:solidFill>
                <a:latin typeface="微软雅黑" panose="020B0503020204020204" charset="-122"/>
                <a:ea typeface="微软雅黑" panose="020B0503020204020204" charset="-122"/>
                <a:cs typeface="微软雅黑" panose="020B0503020204020204" charset="-122"/>
                <a:sym typeface="+mn-ea"/>
              </a:rPr>
              <a:t>滋生人丁，永不加赋”</a:t>
            </a:r>
            <a:r>
              <a:rPr lang="zh-CN" altLang="en-US">
                <a:latin typeface="微软雅黑" panose="020B0503020204020204" charset="-122"/>
                <a:ea typeface="微软雅黑" panose="020B0503020204020204" charset="-122"/>
                <a:cs typeface="微软雅黑" panose="020B0503020204020204" charset="-122"/>
                <a:sym typeface="+mn-ea"/>
              </a:rPr>
              <a:t>，</a:t>
            </a:r>
            <a:r>
              <a:rPr lang="zh-CN" altLang="en-US">
                <a:sym typeface="+mn-ea"/>
              </a:rPr>
              <a:t>为摊丁入亩提供了条件</a:t>
            </a:r>
            <a:r>
              <a:rPr lang="zh-CN" altLang="en-US">
                <a:latin typeface="微软雅黑" panose="020B0503020204020204" charset="-122"/>
                <a:ea typeface="微软雅黑" panose="020B0503020204020204" charset="-122"/>
                <a:cs typeface="微软雅黑" panose="020B0503020204020204" charset="-122"/>
                <a:sym typeface="+mn-ea"/>
              </a:rPr>
              <a:t>。雍正时期，实行地丁合一，开始了单一的土地标准征税，</a:t>
            </a:r>
            <a:r>
              <a:rPr lang="zh-CN" altLang="en-US">
                <a:solidFill>
                  <a:srgbClr val="FF0000"/>
                </a:solidFill>
                <a:latin typeface="微软雅黑" panose="020B0503020204020204" charset="-122"/>
                <a:ea typeface="微软雅黑" panose="020B0503020204020204" charset="-122"/>
                <a:cs typeface="微软雅黑" panose="020B0503020204020204" charset="-122"/>
                <a:sym typeface="+mn-ea"/>
              </a:rPr>
              <a:t>正式废除了人丁税</a:t>
            </a:r>
            <a:r>
              <a:rPr lang="zh-CN" altLang="en-US">
                <a:latin typeface="微软雅黑" panose="020B0503020204020204" charset="-122"/>
                <a:ea typeface="微软雅黑" panose="020B0503020204020204" charset="-122"/>
                <a:cs typeface="微软雅黑" panose="020B0503020204020204" charset="-122"/>
                <a:sym typeface="+mn-ea"/>
              </a:rPr>
              <a:t>。地丁合一又叫摊丁入亩，丁随地起，即把丁银全部摊入地亩中征收。征的税叫“地丁银”。</a:t>
            </a:r>
            <a:endParaRPr lang="zh-CN" altLang="en-US"/>
          </a:p>
        </p:txBody>
      </p:sp>
    </p:spTree>
    <p:extLst>
      <p:ext uri="{BB962C8B-B14F-4D97-AF65-F5344CB8AC3E}">
        <p14:creationId xmlns:p14="http://schemas.microsoft.com/office/powerpoint/2010/main" val="1003229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7388" y="1143000"/>
            <a:ext cx="5483225" cy="3086100"/>
          </a:xfrm>
        </p:spPr>
      </p:sp>
      <p:sp>
        <p:nvSpPr>
          <p:cNvPr id="3" name="文本占位符 2"/>
          <p:cNvSpPr>
            <a:spLocks noGrp="1"/>
          </p:cNvSpPr>
          <p:nvPr>
            <p:ph type="body" idx="3"/>
          </p:nvPr>
        </p:nvSpPr>
        <p:spPr/>
        <p:txBody>
          <a:bodyPr/>
          <a:lstStyle/>
          <a:p>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租佃关系：</a:t>
            </a:r>
            <a:r>
              <a:rPr lang="zh-CN" altLang="zh-CN">
                <a:sym typeface="+mn-ea"/>
              </a:rPr>
              <a:t>地主把土地出租给别人耕种，收取地租作为收益，称为租佃土地经营方式。地主与佃农之间形成了租佃关系。</a:t>
            </a:r>
          </a:p>
          <a:p>
            <a:endParaRPr lang="zh-CN" altLang="en-US"/>
          </a:p>
          <a:p>
            <a:pPr>
              <a:lnSpc>
                <a:spcPct val="130000"/>
              </a:lnSpc>
            </a:pPr>
            <a:r>
              <a:rPr lang="en-US" altLang="zh-CN">
                <a:latin typeface="微软雅黑" panose="020B0503020204020204" charset="-122"/>
                <a:ea typeface="微软雅黑" panose="020B0503020204020204" charset="-122"/>
                <a:cs typeface="微软雅黑" panose="020B0503020204020204" charset="-122"/>
                <a:sym typeface="+mn-ea"/>
              </a:rPr>
              <a:t>“</a:t>
            </a:r>
            <a:r>
              <a:rPr lang="zh-CN" altLang="en-US">
                <a:latin typeface="微软雅黑" panose="020B0503020204020204" charset="-122"/>
                <a:ea typeface="微软雅黑" panose="020B0503020204020204" charset="-122"/>
                <a:cs typeface="微软雅黑" panose="020B0503020204020204" charset="-122"/>
                <a:sym typeface="+mn-ea"/>
              </a:rPr>
              <a:t>一条鞭法</a:t>
            </a:r>
            <a:r>
              <a:rPr lang="en-US" altLang="zh-CN">
                <a:latin typeface="微软雅黑" panose="020B0503020204020204" charset="-122"/>
                <a:ea typeface="微软雅黑" panose="020B0503020204020204" charset="-122"/>
                <a:cs typeface="微软雅黑" panose="020B0503020204020204" charset="-122"/>
                <a:sym typeface="+mn-ea"/>
              </a:rPr>
              <a:t>”</a:t>
            </a:r>
            <a:endParaRPr lang="en-US" altLang="zh-CN">
              <a:solidFill>
                <a:schemeClr val="tx1"/>
              </a:solidFill>
              <a:latin typeface="微软雅黑" panose="020B0503020204020204" charset="-122"/>
              <a:ea typeface="微软雅黑" panose="020B0503020204020204" charset="-122"/>
              <a:cs typeface="微软雅黑" panose="020B0503020204020204" charset="-122"/>
              <a:sym typeface="+mn-ea"/>
            </a:endParaRPr>
          </a:p>
          <a:p>
            <a:pPr>
              <a:lnSpc>
                <a:spcPct val="130000"/>
              </a:lnSpc>
            </a:pPr>
            <a:r>
              <a:rPr lang="en-US" altLang="zh-CN">
                <a:latin typeface="微软雅黑" panose="020B0503020204020204" charset="-122"/>
                <a:ea typeface="微软雅黑" panose="020B0503020204020204" charset="-122"/>
                <a:cs typeface="微软雅黑" panose="020B0503020204020204" charset="-122"/>
                <a:sym typeface="+mn-ea"/>
              </a:rPr>
              <a:t>      </a:t>
            </a:r>
            <a:r>
              <a:rPr lang="zh-CN" altLang="en-US">
                <a:latin typeface="微软雅黑" panose="020B0503020204020204" charset="-122"/>
                <a:ea typeface="微软雅黑" panose="020B0503020204020204" charset="-122"/>
                <a:cs typeface="微软雅黑" panose="020B0503020204020204" charset="-122"/>
                <a:sym typeface="+mn-ea"/>
              </a:rPr>
              <a:t>为了增加政府的财政收入，缓和阶级矛盾，1581年明朝内阁首辅张居正在全国推行，</a:t>
            </a:r>
            <a:r>
              <a:rPr lang="zh-CN" altLang="en-US">
                <a:solidFill>
                  <a:srgbClr val="FF0000"/>
                </a:solidFill>
                <a:latin typeface="微软雅黑" panose="020B0503020204020204" charset="-122"/>
                <a:ea typeface="微软雅黑" panose="020B0503020204020204" charset="-122"/>
                <a:cs typeface="微软雅黑" panose="020B0503020204020204" charset="-122"/>
                <a:sym typeface="+mn-ea"/>
              </a:rPr>
              <a:t>将原来的田赋、徭役、杂税</a:t>
            </a:r>
            <a:r>
              <a:rPr lang="en-US" altLang="zh-CN">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a:solidFill>
                  <a:srgbClr val="FF0000"/>
                </a:solidFill>
                <a:latin typeface="微软雅黑" panose="020B0503020204020204" charset="-122"/>
                <a:ea typeface="微软雅黑" panose="020B0503020204020204" charset="-122"/>
                <a:cs typeface="微软雅黑" panose="020B0503020204020204" charset="-122"/>
                <a:sym typeface="+mn-ea"/>
              </a:rPr>
              <a:t>并为一条</a:t>
            </a:r>
            <a:r>
              <a:rPr lang="en-US" altLang="zh-CN">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a:latin typeface="微软雅黑" panose="020B0503020204020204" charset="-122"/>
                <a:ea typeface="微软雅黑" panose="020B0503020204020204" charset="-122"/>
                <a:cs typeface="微软雅黑" panose="020B0503020204020204" charset="-122"/>
                <a:sym typeface="+mn-ea"/>
              </a:rPr>
              <a:t>，折成</a:t>
            </a:r>
            <a:r>
              <a:rPr lang="zh-CN" altLang="en-US">
                <a:solidFill>
                  <a:srgbClr val="FF0000"/>
                </a:solidFill>
                <a:latin typeface="微软雅黑" panose="020B0503020204020204" charset="-122"/>
                <a:ea typeface="微软雅黑" panose="020B0503020204020204" charset="-122"/>
                <a:cs typeface="微软雅黑" panose="020B0503020204020204" charset="-122"/>
                <a:sym typeface="+mn-ea"/>
              </a:rPr>
              <a:t>银两</a:t>
            </a:r>
            <a:r>
              <a:rPr lang="zh-CN" altLang="en-US">
                <a:latin typeface="微软雅黑" panose="020B0503020204020204" charset="-122"/>
                <a:ea typeface="微软雅黑" panose="020B0503020204020204" charset="-122"/>
                <a:cs typeface="微软雅黑" panose="020B0503020204020204" charset="-122"/>
                <a:sym typeface="+mn-ea"/>
              </a:rPr>
              <a:t>，</a:t>
            </a:r>
            <a:r>
              <a:rPr lang="zh-CN" altLang="en-US">
                <a:solidFill>
                  <a:srgbClr val="FF0000"/>
                </a:solidFill>
                <a:latin typeface="微软雅黑" panose="020B0503020204020204" charset="-122"/>
                <a:ea typeface="微软雅黑" panose="020B0503020204020204" charset="-122"/>
                <a:cs typeface="微软雅黑" panose="020B0503020204020204" charset="-122"/>
                <a:sym typeface="+mn-ea"/>
              </a:rPr>
              <a:t>分摊在田亩上，按人丁和田亩的多寡来分担</a:t>
            </a:r>
            <a:r>
              <a:rPr lang="zh-CN" altLang="en-US">
                <a:latin typeface="微软雅黑" panose="020B0503020204020204" charset="-122"/>
                <a:ea typeface="微软雅黑" panose="020B0503020204020204" charset="-122"/>
                <a:cs typeface="微软雅黑" panose="020B0503020204020204" charset="-122"/>
                <a:sym typeface="+mn-ea"/>
              </a:rPr>
              <a:t>。</a:t>
            </a:r>
            <a:endParaRPr lang="zh-CN" altLang="en-US">
              <a:solidFill>
                <a:schemeClr val="tx1"/>
              </a:solidFill>
              <a:latin typeface="微软雅黑" panose="020B0503020204020204" charset="-122"/>
              <a:ea typeface="微软雅黑" panose="020B0503020204020204" charset="-122"/>
              <a:cs typeface="微软雅黑" panose="020B0503020204020204" charset="-122"/>
              <a:sym typeface="+mn-ea"/>
            </a:endParaRPr>
          </a:p>
          <a:p>
            <a:pPr>
              <a:lnSpc>
                <a:spcPct val="130000"/>
              </a:lnSpc>
            </a:pPr>
            <a:r>
              <a:rPr lang="zh-CN" altLang="en-US">
                <a:latin typeface="微软雅黑" panose="020B0503020204020204" charset="-122"/>
                <a:ea typeface="微软雅黑" panose="020B0503020204020204" charset="-122"/>
                <a:cs typeface="微软雅黑" panose="020B0503020204020204" charset="-122"/>
                <a:sym typeface="+mn-ea"/>
              </a:rPr>
              <a:t>6、“摊丁入亩</a:t>
            </a:r>
            <a:r>
              <a:rPr lang="en-US" altLang="zh-CN">
                <a:latin typeface="微软雅黑" panose="020B0503020204020204" charset="-122"/>
                <a:ea typeface="微软雅黑" panose="020B0503020204020204" charset="-122"/>
                <a:cs typeface="微软雅黑" panose="020B0503020204020204" charset="-122"/>
                <a:sym typeface="+mn-ea"/>
              </a:rPr>
              <a:t>”</a:t>
            </a:r>
            <a:r>
              <a:rPr lang="zh-CN" altLang="en-US">
                <a:latin typeface="微软雅黑" panose="020B0503020204020204" charset="-122"/>
                <a:ea typeface="微软雅黑" panose="020B0503020204020204" charset="-122"/>
                <a:cs typeface="微软雅黑" panose="020B0503020204020204" charset="-122"/>
                <a:sym typeface="+mn-ea"/>
              </a:rPr>
              <a:t>和</a:t>
            </a:r>
            <a:r>
              <a:rPr lang="en-US" altLang="zh-CN">
                <a:latin typeface="微软雅黑" panose="020B0503020204020204" charset="-122"/>
                <a:ea typeface="微软雅黑" panose="020B0503020204020204" charset="-122"/>
                <a:cs typeface="微软雅黑" panose="020B0503020204020204" charset="-122"/>
                <a:sym typeface="+mn-ea"/>
              </a:rPr>
              <a:t>“</a:t>
            </a:r>
            <a:r>
              <a:rPr lang="zh-CN" altLang="en-US">
                <a:latin typeface="微软雅黑" panose="020B0503020204020204" charset="-122"/>
                <a:ea typeface="微软雅黑" panose="020B0503020204020204" charset="-122"/>
                <a:cs typeface="微软雅黑" panose="020B0503020204020204" charset="-122"/>
                <a:sym typeface="+mn-ea"/>
              </a:rPr>
              <a:t>地丁银</a:t>
            </a:r>
            <a:r>
              <a:rPr lang="en-US" altLang="zh-CN">
                <a:latin typeface="微软雅黑" panose="020B0503020204020204" charset="-122"/>
                <a:ea typeface="微软雅黑" panose="020B0503020204020204" charset="-122"/>
                <a:cs typeface="微软雅黑" panose="020B0503020204020204" charset="-122"/>
                <a:sym typeface="+mn-ea"/>
              </a:rPr>
              <a:t>“</a:t>
            </a:r>
            <a:endParaRPr lang="en-US" altLang="zh-CN">
              <a:solidFill>
                <a:schemeClr val="tx1"/>
              </a:solidFill>
              <a:latin typeface="微软雅黑" panose="020B0503020204020204" charset="-122"/>
              <a:ea typeface="微软雅黑" panose="020B0503020204020204" charset="-122"/>
              <a:cs typeface="微软雅黑" panose="020B0503020204020204" charset="-122"/>
              <a:sym typeface="+mn-ea"/>
            </a:endParaRPr>
          </a:p>
          <a:p>
            <a:pPr>
              <a:lnSpc>
                <a:spcPct val="130000"/>
              </a:lnSpc>
            </a:pPr>
            <a:r>
              <a:rPr lang="en-US" altLang="zh-CN">
                <a:latin typeface="微软雅黑" panose="020B0503020204020204" charset="-122"/>
                <a:ea typeface="微软雅黑" panose="020B0503020204020204" charset="-122"/>
                <a:cs typeface="微软雅黑" panose="020B0503020204020204" charset="-122"/>
                <a:sym typeface="+mn-ea"/>
              </a:rPr>
              <a:t>      </a:t>
            </a:r>
            <a:r>
              <a:rPr lang="zh-CN" altLang="en-US">
                <a:latin typeface="微软雅黑" panose="020B0503020204020204" charset="-122"/>
                <a:ea typeface="微软雅黑" panose="020B0503020204020204" charset="-122"/>
                <a:cs typeface="微软雅黑" panose="020B0503020204020204" charset="-122"/>
                <a:sym typeface="+mn-ea"/>
              </a:rPr>
              <a:t>康熙时进行局部试点，规定以</a:t>
            </a:r>
            <a:r>
              <a:rPr lang="en-US" altLang="zh-CN">
                <a:latin typeface="微软雅黑" panose="020B0503020204020204" charset="-122"/>
                <a:ea typeface="微软雅黑" panose="020B0503020204020204" charset="-122"/>
                <a:cs typeface="微软雅黑" panose="020B0503020204020204" charset="-122"/>
                <a:sym typeface="+mn-ea"/>
              </a:rPr>
              <a:t>1712</a:t>
            </a:r>
            <a:r>
              <a:rPr lang="zh-CN" altLang="en-US">
                <a:latin typeface="微软雅黑" panose="020B0503020204020204" charset="-122"/>
                <a:ea typeface="微软雅黑" panose="020B0503020204020204" charset="-122"/>
                <a:cs typeface="微软雅黑" panose="020B0503020204020204" charset="-122"/>
                <a:sym typeface="+mn-ea"/>
              </a:rPr>
              <a:t>年为界，今后</a:t>
            </a:r>
            <a:r>
              <a:rPr lang="en-US" altLang="zh-CN">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a:solidFill>
                  <a:srgbClr val="FF0000"/>
                </a:solidFill>
                <a:latin typeface="微软雅黑" panose="020B0503020204020204" charset="-122"/>
                <a:ea typeface="微软雅黑" panose="020B0503020204020204" charset="-122"/>
                <a:cs typeface="微软雅黑" panose="020B0503020204020204" charset="-122"/>
                <a:sym typeface="+mn-ea"/>
              </a:rPr>
              <a:t>滋生人丁，永不加赋”</a:t>
            </a:r>
            <a:r>
              <a:rPr lang="zh-CN" altLang="en-US">
                <a:latin typeface="微软雅黑" panose="020B0503020204020204" charset="-122"/>
                <a:ea typeface="微软雅黑" panose="020B0503020204020204" charset="-122"/>
                <a:cs typeface="微软雅黑" panose="020B0503020204020204" charset="-122"/>
                <a:sym typeface="+mn-ea"/>
              </a:rPr>
              <a:t>，</a:t>
            </a:r>
            <a:r>
              <a:rPr lang="zh-CN" altLang="en-US">
                <a:sym typeface="+mn-ea"/>
              </a:rPr>
              <a:t>为摊丁入亩提供了条件</a:t>
            </a:r>
            <a:r>
              <a:rPr lang="zh-CN" altLang="en-US">
                <a:latin typeface="微软雅黑" panose="020B0503020204020204" charset="-122"/>
                <a:ea typeface="微软雅黑" panose="020B0503020204020204" charset="-122"/>
                <a:cs typeface="微软雅黑" panose="020B0503020204020204" charset="-122"/>
                <a:sym typeface="+mn-ea"/>
              </a:rPr>
              <a:t>。雍正时期，实行地丁合一，开始了单一的土地标准征税，</a:t>
            </a:r>
            <a:r>
              <a:rPr lang="zh-CN" altLang="en-US">
                <a:solidFill>
                  <a:srgbClr val="FF0000"/>
                </a:solidFill>
                <a:latin typeface="微软雅黑" panose="020B0503020204020204" charset="-122"/>
                <a:ea typeface="微软雅黑" panose="020B0503020204020204" charset="-122"/>
                <a:cs typeface="微软雅黑" panose="020B0503020204020204" charset="-122"/>
                <a:sym typeface="+mn-ea"/>
              </a:rPr>
              <a:t>正式废除了人丁税</a:t>
            </a:r>
            <a:r>
              <a:rPr lang="zh-CN" altLang="en-US">
                <a:latin typeface="微软雅黑" panose="020B0503020204020204" charset="-122"/>
                <a:ea typeface="微软雅黑" panose="020B0503020204020204" charset="-122"/>
                <a:cs typeface="微软雅黑" panose="020B0503020204020204" charset="-122"/>
                <a:sym typeface="+mn-ea"/>
              </a:rPr>
              <a:t>。地丁合一又叫摊丁入亩，丁随地起，即把丁银全部摊入地亩中征收。征的税叫“地丁银”。</a:t>
            </a:r>
          </a:p>
          <a:p>
            <a:pPr>
              <a:lnSpc>
                <a:spcPct val="130000"/>
              </a:lnSpc>
            </a:pPr>
            <a:endParaRPr lang="zh-CN" altLang="en-US"/>
          </a:p>
          <a:p>
            <a:pPr>
              <a:lnSpc>
                <a:spcPct val="130000"/>
              </a:lnSpc>
            </a:pPr>
            <a:r>
              <a:rPr lang="zh-CN" altLang="en-US"/>
              <a:t>假设某县康熙五十年的人口数为十万，每个人头白银五钱，丁税合计五万两；耕地十万亩，每亩税负为一两，田赋合计十万两。摊丁入亩之后，每亩地丁银为一两半，总数没有变，但没有土地或土地很少的穷人不再承担或很少承担税负。</a:t>
            </a:r>
          </a:p>
        </p:txBody>
      </p:sp>
    </p:spTree>
    <p:extLst>
      <p:ext uri="{BB962C8B-B14F-4D97-AF65-F5344CB8AC3E}">
        <p14:creationId xmlns:p14="http://schemas.microsoft.com/office/powerpoint/2010/main" val="40338444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nSpc>
                <a:spcPct val="130000"/>
              </a:lnSpc>
            </a:pPr>
            <a:r>
              <a:rPr lang="zh-CN" altLang="en-US" b="1">
                <a:solidFill>
                  <a:srgbClr val="FF0000"/>
                </a:solidFill>
                <a:sym typeface="+mn-ea"/>
              </a:rPr>
              <a:t>相同点：【劳动者自身】①都摆脱了封建人身依附关系；</a:t>
            </a:r>
            <a:endParaRPr lang="zh-CN" altLang="en-US" b="1">
              <a:solidFill>
                <a:srgbClr val="FF0000"/>
              </a:solidFill>
            </a:endParaRPr>
          </a:p>
          <a:p>
            <a:pPr>
              <a:lnSpc>
                <a:spcPct val="130000"/>
              </a:lnSpc>
            </a:pPr>
            <a:r>
              <a:rPr lang="zh-CN" altLang="en-US" b="1">
                <a:solidFill>
                  <a:srgbClr val="FF0000"/>
                </a:solidFill>
                <a:sym typeface="+mn-ea"/>
              </a:rPr>
              <a:t>【劳动力市场形成的原因】②都以手工业和商业发展为前提；</a:t>
            </a:r>
            <a:endParaRPr lang="zh-CN" altLang="en-US" b="1">
              <a:solidFill>
                <a:srgbClr val="FF0000"/>
              </a:solidFill>
            </a:endParaRPr>
          </a:p>
          <a:p>
            <a:pPr>
              <a:lnSpc>
                <a:spcPct val="130000"/>
              </a:lnSpc>
            </a:pPr>
            <a:r>
              <a:rPr lang="zh-CN" altLang="en-US" b="1">
                <a:solidFill>
                  <a:srgbClr val="FF0000"/>
                </a:solidFill>
                <a:sym typeface="+mn-ea"/>
              </a:rPr>
              <a:t>【劳动方式】③都采用雇佣劳动方式；</a:t>
            </a:r>
            <a:endParaRPr lang="zh-CN" altLang="en-US" b="1">
              <a:solidFill>
                <a:srgbClr val="FF0000"/>
              </a:solidFill>
            </a:endParaRPr>
          </a:p>
          <a:p>
            <a:pPr>
              <a:lnSpc>
                <a:spcPct val="130000"/>
              </a:lnSpc>
            </a:pPr>
            <a:r>
              <a:rPr lang="zh-CN" altLang="en-US" b="1">
                <a:solidFill>
                  <a:srgbClr val="FF0000"/>
                </a:solidFill>
                <a:sym typeface="+mn-ea"/>
              </a:rPr>
              <a:t>【劳动者与市场的关系】④与市场的联系加强。（任两点得4分）</a:t>
            </a:r>
            <a:endParaRPr lang="zh-CN" altLang="en-US" b="1">
              <a:solidFill>
                <a:srgbClr val="FF0000"/>
              </a:solidFill>
            </a:endParaRPr>
          </a:p>
          <a:p>
            <a:endParaRPr lang="zh-CN" altLang="en-US"/>
          </a:p>
        </p:txBody>
      </p:sp>
    </p:spTree>
    <p:extLst>
      <p:ext uri="{BB962C8B-B14F-4D97-AF65-F5344CB8AC3E}">
        <p14:creationId xmlns:p14="http://schemas.microsoft.com/office/powerpoint/2010/main" val="17464492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明清时期，出现大量“商书”，如明代壮游子《水陆路程》、清代崔亭子《路程要览》等，详细记载了当时由京城至各地、各行省之间的交通线、所经站名、里程等，并有沿途的风俗物产介绍</a:t>
            </a:r>
          </a:p>
        </p:txBody>
      </p:sp>
    </p:spTree>
    <p:extLst>
      <p:ext uri="{BB962C8B-B14F-4D97-AF65-F5344CB8AC3E}">
        <p14:creationId xmlns:p14="http://schemas.microsoft.com/office/powerpoint/2010/main" val="12956379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三司在具体运行过程中经常因为三司相互牵制而严重影响行政效率，</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sym typeface="+mn-ea"/>
              </a:rPr>
              <a:t>为进一步提高地方行政效率</a:t>
            </a:r>
            <a:r>
              <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开始设立巡抚和总督</a:t>
            </a:r>
            <a:endParaRPr lang="zh-CN" altLang="en-US"/>
          </a:p>
        </p:txBody>
      </p:sp>
    </p:spTree>
    <p:extLst>
      <p:ext uri="{BB962C8B-B14F-4D97-AF65-F5344CB8AC3E}">
        <p14:creationId xmlns:p14="http://schemas.microsoft.com/office/powerpoint/2010/main" val="287772163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b="1"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三司在具体运行过程中经常因为三司相互牵制而严重影响行政效率，</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sym typeface="+mn-ea"/>
              </a:rPr>
              <a:t>为进一步提高地方行政效率</a:t>
            </a:r>
            <a:r>
              <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开始设立巡抚和总督</a:t>
            </a:r>
            <a:endParaRPr lang="zh-CN" altLang="en-US"/>
          </a:p>
        </p:txBody>
      </p:sp>
    </p:spTree>
    <p:extLst>
      <p:ext uri="{BB962C8B-B14F-4D97-AF65-F5344CB8AC3E}">
        <p14:creationId xmlns:p14="http://schemas.microsoft.com/office/powerpoint/2010/main" val="26519794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b="1" kern="100" dirty="0">
                <a:solidFill>
                  <a:srgbClr val="FF0000"/>
                </a:solidFill>
                <a:latin typeface="+mn-ea"/>
                <a:cs typeface="+mn-ea"/>
                <a:sym typeface="+mn-ea"/>
              </a:rPr>
              <a:t>以往西藏事务由宗教上层和贵族把持</a:t>
            </a:r>
            <a:endParaRPr lang="zh-CN" altLang="en-US"/>
          </a:p>
        </p:txBody>
      </p:sp>
    </p:spTree>
    <p:extLst>
      <p:ext uri="{BB962C8B-B14F-4D97-AF65-F5344CB8AC3E}">
        <p14:creationId xmlns:p14="http://schemas.microsoft.com/office/powerpoint/2010/main" val="402066607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223774789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pPr algn="l">
              <a:lnSpc>
                <a:spcPct val="150000"/>
              </a:lnSpc>
            </a:pPr>
            <a:r>
              <a:rPr lang="zh-CN" altLang="en-US">
                <a:latin typeface="楷体" panose="02010609060101010101" charset="-122"/>
                <a:ea typeface="楷体" panose="02010609060101010101" charset="-122"/>
                <a:cs typeface="楷体" panose="02010609060101010101" charset="-122"/>
                <a:sym typeface="+mn-ea"/>
              </a:rPr>
              <a:t>嘉靖年间（1522</a:t>
            </a:r>
            <a:r>
              <a:rPr lang="en-US" altLang="zh-CN">
                <a:latin typeface="楷体" panose="02010609060101010101" charset="-122"/>
                <a:ea typeface="楷体" panose="02010609060101010101" charset="-122"/>
                <a:cs typeface="楷体" panose="02010609060101010101" charset="-122"/>
                <a:sym typeface="+mn-ea"/>
              </a:rPr>
              <a:t>—</a:t>
            </a:r>
            <a:r>
              <a:rPr lang="zh-CN" altLang="en-US">
                <a:latin typeface="楷体" panose="02010609060101010101" charset="-122"/>
                <a:ea typeface="楷体" panose="02010609060101010101" charset="-122"/>
                <a:cs typeface="楷体" panose="02010609060101010101" charset="-122"/>
                <a:sym typeface="+mn-ea"/>
              </a:rPr>
              <a:t>1566年）实行“海禁”：</a:t>
            </a:r>
            <a:r>
              <a:rPr lang="zh-CN" altLang="en-US" b="1" dirty="0">
                <a:solidFill>
                  <a:srgbClr val="2A5CAA"/>
                </a:solidFill>
                <a:latin typeface="微软雅黑" panose="020B0503020204020204" charset="-122"/>
                <a:ea typeface="微软雅黑" panose="020B0503020204020204" charset="-122"/>
                <a:sym typeface="+mn-ea"/>
              </a:rPr>
              <a:t>影响沿海百姓生计，东南民间海上走私活动猖撅，与倭寇混杂，造成巨大破坏。</a:t>
            </a:r>
            <a:endParaRPr lang="zh-CN" altLang="en-US"/>
          </a:p>
        </p:txBody>
      </p:sp>
    </p:spTree>
    <p:extLst>
      <p:ext uri="{BB962C8B-B14F-4D97-AF65-F5344CB8AC3E}">
        <p14:creationId xmlns:p14="http://schemas.microsoft.com/office/powerpoint/2010/main" val="287193817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地区经济的差异</a:t>
            </a:r>
          </a:p>
        </p:txBody>
      </p:sp>
    </p:spTree>
    <p:extLst>
      <p:ext uri="{BB962C8B-B14F-4D97-AF65-F5344CB8AC3E}">
        <p14:creationId xmlns:p14="http://schemas.microsoft.com/office/powerpoint/2010/main" val="98855995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87873675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solidFill>
                  <a:srgbClr val="0000FF"/>
                </a:solidFill>
                <a:latin typeface="楷体_GB2312" pitchFamily="49" charset="-122"/>
                <a:ea typeface="楷体_GB2312" pitchFamily="49" charset="-122"/>
                <a:sym typeface="+mn-ea"/>
              </a:rPr>
              <a:t>【</a:t>
            </a:r>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。根据材料可知明代宦官权力较大</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而宦官权力来自皇帝</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因此体现了君主集权的加强</a:t>
            </a:r>
            <a:r>
              <a:rPr lang="en-US" altLang="zh-CN">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正确</a:t>
            </a:r>
            <a:r>
              <a:rPr lang="en-US" altLang="zh-CN">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排除</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材料反映的是君权加强而非中央集权</a:t>
            </a:r>
            <a:r>
              <a:rPr lang="en-US" altLang="zh-CN">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与材料无关</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宦官权力来自皇帝</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其权力的大小完全取决于皇帝</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因此不是失去控制</a:t>
            </a:r>
            <a:r>
              <a:rPr lang="en-US" altLang="zh-CN">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排除。</a:t>
            </a:r>
            <a:endParaRPr lang="zh-CN" altLang="en-US">
              <a:solidFill>
                <a:srgbClr val="000000"/>
              </a:solidFill>
              <a:latin typeface="楷体_GB2312" pitchFamily="49" charset="-122"/>
              <a:ea typeface="楷体_GB2312" pitchFamily="49" charset="-122"/>
            </a:endParaRPr>
          </a:p>
          <a:p>
            <a:endParaRPr lang="zh-CN" altLang="en-US"/>
          </a:p>
        </p:txBody>
      </p:sp>
    </p:spTree>
    <p:extLst>
      <p:ext uri="{BB962C8B-B14F-4D97-AF65-F5344CB8AC3E}">
        <p14:creationId xmlns:p14="http://schemas.microsoft.com/office/powerpoint/2010/main" val="967376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solidFill>
                  <a:srgbClr val="0000FF"/>
                </a:solidFill>
                <a:latin typeface="楷体_GB2312" pitchFamily="49" charset="-122"/>
                <a:ea typeface="楷体_GB2312" pitchFamily="49" charset="-122"/>
                <a:sym typeface="+mn-ea"/>
              </a:rPr>
              <a:t>【</a:t>
            </a:r>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。依据材料“经营规模进一步变窄</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牛耕普及程度逊于前代</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精耕细作越来越偏向‘多劳’”</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规模变窄说明更加趋向于小农化</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多劳”则将更多的劳动力束缚在土地上</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对新型生产方式的产生造成了更大的阻碍</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故选</a:t>
            </a:r>
            <a:r>
              <a:rPr lang="en-US" altLang="zh-CN">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农业继续发展</a:t>
            </a:r>
            <a:r>
              <a:rPr lang="en-US" altLang="zh-CN">
                <a:solidFill>
                  <a:srgbClr val="000000"/>
                </a:solidFill>
                <a:latin typeface="宋体" panose="02010600030101010101" pitchFamily="2"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精耕细作越来越偏向‘多劳’”强调农产品商品化程度提高后带来的不利影响</a:t>
            </a:r>
            <a:r>
              <a:rPr lang="en-US" altLang="zh-CN">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因果关系颠倒</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明清时期</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农业继续发展”可见农业发展没有停滞</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由“清朝人口猛增</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经营规模进一步变窄</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牛耕普及程度逊于前代</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精耕细作越来越偏向‘多劳’”可以看出清朝增加的人口被“多劳”式的精耕细作消化</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没有体现人地矛盾突出的问题</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a:t>
            </a:r>
            <a:endParaRPr lang="zh-CN" altLang="en-US">
              <a:solidFill>
                <a:srgbClr val="000000"/>
              </a:solidFill>
              <a:latin typeface="楷体_GB2312" pitchFamily="49" charset="-122"/>
              <a:ea typeface="楷体_GB2312" pitchFamily="49" charset="-122"/>
            </a:endParaRPr>
          </a:p>
          <a:p>
            <a:endParaRPr lang="zh-CN" altLang="en-US"/>
          </a:p>
        </p:txBody>
      </p:sp>
    </p:spTree>
    <p:extLst>
      <p:ext uri="{BB962C8B-B14F-4D97-AF65-F5344CB8AC3E}">
        <p14:creationId xmlns:p14="http://schemas.microsoft.com/office/powerpoint/2010/main" val="30748420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宋应星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天工开物</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》是世界上第一部关于农业和手工业生产的综合性著作</a:t>
            </a:r>
            <a:r>
              <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p>
          <a:p>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endParaRPr>
          </a:p>
          <a:p>
            <a:r>
              <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分经、史、子、集四部，故名“四库”。收录3462种图书。</a:t>
            </a:r>
          </a:p>
          <a:p>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endParaRPr>
          </a:p>
          <a:p>
            <a:r>
              <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类书是在搜集大量文献资料的基础上，分门别类整理成为类似今天百科全书式的工具书；丛书是将原来属于单本流传的书籍，汇编成一部大书</a:t>
            </a:r>
          </a:p>
        </p:txBody>
      </p:sp>
    </p:spTree>
    <p:extLst>
      <p:ext uri="{BB962C8B-B14F-4D97-AF65-F5344CB8AC3E}">
        <p14:creationId xmlns:p14="http://schemas.microsoft.com/office/powerpoint/2010/main" val="174130045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a:xfrm>
            <a:off x="687388" y="1143000"/>
            <a:ext cx="5483225" cy="3086100"/>
          </a:xfrm>
        </p:spPr>
      </p:sp>
      <p:sp>
        <p:nvSpPr>
          <p:cNvPr id="3" name="文本占位符 2"/>
          <p:cNvSpPr>
            <a:spLocks noGrp="1"/>
          </p:cNvSpPr>
          <p:nvPr>
            <p:ph type="body" idx="3"/>
          </p:nvPr>
        </p:nvSpPr>
        <p:spPr/>
        <p:txBody>
          <a:bodyPr/>
          <a:lstStyle/>
          <a:p>
            <a:r>
              <a:rPr lang="en-US" b="1" dirty="0">
                <a:latin typeface="微软雅黑" panose="020B0503020204020204" charset="-122"/>
                <a:ea typeface="微软雅黑" panose="020B0503020204020204" charset="-122"/>
                <a:cs typeface="微软雅黑" panose="020B0503020204020204" charset="-122"/>
                <a:sym typeface="+mn-ea"/>
              </a:rPr>
              <a:t>1</a:t>
            </a:r>
            <a:r>
              <a:rPr lang="zh-CN" altLang="en-US" b="1" dirty="0">
                <a:latin typeface="微软雅黑" panose="020B0503020204020204" charset="-122"/>
                <a:ea typeface="微软雅黑" panose="020B0503020204020204" charset="-122"/>
                <a:cs typeface="微软雅黑" panose="020B0503020204020204" charset="-122"/>
                <a:sym typeface="+mn-ea"/>
              </a:rPr>
              <a:t>、明清之际的思想批判，是在当时</a:t>
            </a:r>
            <a:r>
              <a:rPr lang="zh-CN" altLang="en-US" b="1" u="sng" dirty="0">
                <a:solidFill>
                  <a:srgbClr val="FF0000"/>
                </a:solidFill>
                <a:latin typeface="微软雅黑" panose="020B0503020204020204" charset="-122"/>
                <a:ea typeface="微软雅黑" panose="020B0503020204020204" charset="-122"/>
                <a:cs typeface="微软雅黑" panose="020B0503020204020204" charset="-122"/>
                <a:sym typeface="+mn-ea"/>
              </a:rPr>
              <a:t>经济政治</a:t>
            </a:r>
            <a:r>
              <a:rPr lang="zh-CN" altLang="en-US" b="1" dirty="0">
                <a:latin typeface="微软雅黑" panose="020B0503020204020204" charset="-122"/>
                <a:ea typeface="微软雅黑" panose="020B0503020204020204" charset="-122"/>
                <a:cs typeface="微软雅黑" panose="020B0503020204020204" charset="-122"/>
                <a:sym typeface="+mn-ea"/>
              </a:rPr>
              <a:t>发生巨大变化的条件下萌生的，</a:t>
            </a:r>
            <a:r>
              <a:rPr lang="zh-CN" altLang="en-US" b="1" dirty="0">
                <a:solidFill>
                  <a:srgbClr val="0000CC"/>
                </a:solidFill>
                <a:latin typeface="微软雅黑" panose="020B0503020204020204" charset="-122"/>
                <a:ea typeface="微软雅黑" panose="020B0503020204020204" charset="-122"/>
                <a:cs typeface="微软雅黑" panose="020B0503020204020204" charset="-122"/>
                <a:sym typeface="+mn-ea"/>
              </a:rPr>
              <a:t>对社会产生巨大冲击</a:t>
            </a:r>
            <a:r>
              <a:rPr lang="zh-CN" altLang="en-US" b="1" dirty="0">
                <a:latin typeface="微软雅黑" panose="020B0503020204020204" charset="-122"/>
                <a:ea typeface="微软雅黑" panose="020B0503020204020204" charset="-122"/>
                <a:cs typeface="微软雅黑" panose="020B0503020204020204" charset="-122"/>
                <a:sym typeface="+mn-ea"/>
              </a:rPr>
              <a:t>。</a:t>
            </a:r>
            <a:r>
              <a:rPr lang="zh-CN" altLang="en-US" b="1" u="sng" dirty="0">
                <a:solidFill>
                  <a:srgbClr val="FF0000"/>
                </a:solidFill>
                <a:latin typeface="微软雅黑" panose="020B0503020204020204" charset="-122"/>
                <a:ea typeface="微软雅黑" panose="020B0503020204020204" charset="-122"/>
                <a:cs typeface="微软雅黑" panose="020B0503020204020204" charset="-122"/>
                <a:sym typeface="+mn-ea"/>
              </a:rPr>
              <a:t>批判继承</a:t>
            </a:r>
            <a:r>
              <a:rPr lang="zh-CN" altLang="en-US" b="1" dirty="0">
                <a:solidFill>
                  <a:srgbClr val="0000CC"/>
                </a:solidFill>
                <a:latin typeface="微软雅黑" panose="020B0503020204020204" charset="-122"/>
                <a:ea typeface="微软雅黑" panose="020B0503020204020204" charset="-122"/>
                <a:cs typeface="微软雅黑" panose="020B0503020204020204" charset="-122"/>
                <a:sym typeface="+mn-ea"/>
              </a:rPr>
              <a:t>传统儒学，使我国传统文化重新焕发生机。</a:t>
            </a:r>
            <a:endParaRPr lang="zh-CN" altLang="en-US" b="1" dirty="0">
              <a:latin typeface="微软雅黑" panose="020B0503020204020204" charset="-122"/>
              <a:ea typeface="微软雅黑" panose="020B0503020204020204" charset="-122"/>
              <a:cs typeface="微软雅黑" panose="020B0503020204020204" charset="-122"/>
            </a:endParaRPr>
          </a:p>
          <a:p>
            <a:endParaRPr lang="zh-CN" altLang="en-US"/>
          </a:p>
        </p:txBody>
      </p:sp>
    </p:spTree>
    <p:extLst>
      <p:ext uri="{BB962C8B-B14F-4D97-AF65-F5344CB8AC3E}">
        <p14:creationId xmlns:p14="http://schemas.microsoft.com/office/powerpoint/2010/main" val="314660291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solidFill>
                  <a:srgbClr val="0000FF"/>
                </a:solidFill>
                <a:latin typeface="楷体_GB2312" pitchFamily="49" charset="-122"/>
                <a:ea typeface="楷体_GB2312" pitchFamily="49" charset="-122"/>
                <a:sym typeface="+mn-ea"/>
              </a:rPr>
              <a:t>【</a:t>
            </a:r>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。王夫之这段话的大意是</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粟米价贵伤害商业</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价贱则伤害农业。当其价格昂贵时</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不能</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通过强制手段</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使其价贱</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政府强制平抑粮价</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那么粮商不再收粮出售</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只会导致粮价更贵</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当粮价低贱时</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不能</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通过强制手段</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使其价格提高</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政府强制要求粮食售价提高</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那么粮商压仓不售</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就会导致粮价更加低贱。材料中王夫之并没有论及农业和商业的关系</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排除</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王夫之反对政府干预粮价</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排除</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材料中没有体现征收工商税的主张</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排除</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王夫之反对政府强制干预</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主张粮价遵从市场调节作用</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a:t>
            </a:r>
            <a:r>
              <a:rPr lang="en-US" altLang="zh-CN">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正确。</a:t>
            </a:r>
            <a:endParaRPr lang="zh-CN" altLang="en-US">
              <a:solidFill>
                <a:srgbClr val="000000"/>
              </a:solidFill>
              <a:latin typeface="楷体_GB2312" pitchFamily="49" charset="-122"/>
              <a:ea typeface="楷体_GB2312" pitchFamily="49" charset="-122"/>
            </a:endParaRPr>
          </a:p>
          <a:p>
            <a:endParaRPr lang="zh-CN" altLang="en-US"/>
          </a:p>
        </p:txBody>
      </p:sp>
    </p:spTree>
    <p:extLst>
      <p:ext uri="{BB962C8B-B14F-4D97-AF65-F5344CB8AC3E}">
        <p14:creationId xmlns:p14="http://schemas.microsoft.com/office/powerpoint/2010/main" val="288044061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solidFill>
                  <a:srgbClr val="0000FF"/>
                </a:solidFill>
                <a:latin typeface="楷体_GB2312" pitchFamily="49" charset="-122"/>
                <a:ea typeface="楷体_GB2312" pitchFamily="49" charset="-122"/>
                <a:sym typeface="+mn-ea"/>
              </a:rPr>
              <a:t>【</a:t>
            </a:r>
            <a:r>
              <a:rPr lang="zh-CN" altLang="en-US" dirty="0">
                <a:solidFill>
                  <a:srgbClr val="0000FF"/>
                </a:solidFill>
                <a:latin typeface="楷体_GB2312" pitchFamily="49" charset="-122"/>
                <a:ea typeface="楷体_GB2312" pitchFamily="49" charset="-122"/>
                <a:sym typeface="+mn-ea"/>
              </a:rPr>
              <a:t>解析</a:t>
            </a:r>
            <a:r>
              <a:rPr lang="zh-CN" altLang="en-US">
                <a:solidFill>
                  <a:srgbClr val="0000FF"/>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选</a:t>
            </a:r>
            <a:r>
              <a:rPr lang="en-US" altLang="zh-CN">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。根据所学知识并结合材料“题以诗文</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行楷簇簇如行蚕</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闪闪如迅霆飞电</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全图诗、书、画相映成趣</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和谐一致</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更富有抒情意境”可知</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文人画注重写意</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追求神韵意趣</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故选</a:t>
            </a:r>
            <a:r>
              <a:rPr lang="en-US" altLang="zh-CN">
                <a:solidFill>
                  <a:srgbClr val="000000"/>
                </a:solidFill>
                <a:latin typeface="楷体_GB2312" pitchFamily="49" charset="-122"/>
                <a:ea typeface="楷体_GB2312" pitchFamily="49" charset="-122"/>
                <a:sym typeface="+mn-ea"/>
              </a:rPr>
              <a:t>A;</a:t>
            </a:r>
            <a:r>
              <a:rPr lang="zh-CN" altLang="en-US" dirty="0">
                <a:solidFill>
                  <a:srgbClr val="000000"/>
                </a:solidFill>
                <a:latin typeface="楷体_GB2312" pitchFamily="49" charset="-122"/>
                <a:ea typeface="楷体_GB2312" pitchFamily="49" charset="-122"/>
                <a:sym typeface="+mn-ea"/>
              </a:rPr>
              <a:t>材料中没有提及文人画对封建专制统治的抨击</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a:solidFill>
                  <a:srgbClr val="000000"/>
                </a:solidFill>
                <a:latin typeface="楷体_GB2312" pitchFamily="49" charset="-122"/>
                <a:ea typeface="楷体_GB2312" pitchFamily="49" charset="-122"/>
                <a:sym typeface="+mn-ea"/>
              </a:rPr>
              <a:t>B;</a:t>
            </a:r>
            <a:r>
              <a:rPr lang="zh-CN" altLang="en-US" dirty="0">
                <a:solidFill>
                  <a:srgbClr val="000000"/>
                </a:solidFill>
                <a:latin typeface="楷体_GB2312" pitchFamily="49" charset="-122"/>
                <a:ea typeface="楷体_GB2312" pitchFamily="49" charset="-122"/>
                <a:sym typeface="+mn-ea"/>
              </a:rPr>
              <a:t>根据所学</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注重写意的文人画并不是以世俗生活为主要题材的</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a:solidFill>
                  <a:srgbClr val="000000"/>
                </a:solidFill>
                <a:latin typeface="楷体_GB2312" pitchFamily="49" charset="-122"/>
                <a:ea typeface="楷体_GB2312" pitchFamily="49" charset="-122"/>
                <a:sym typeface="+mn-ea"/>
              </a:rPr>
              <a:t>C;</a:t>
            </a:r>
            <a:r>
              <a:rPr lang="zh-CN" altLang="en-US" dirty="0">
                <a:solidFill>
                  <a:srgbClr val="000000"/>
                </a:solidFill>
                <a:latin typeface="楷体_GB2312" pitchFamily="49" charset="-122"/>
                <a:ea typeface="楷体_GB2312" pitchFamily="49" charset="-122"/>
                <a:sym typeface="+mn-ea"/>
              </a:rPr>
              <a:t>材料中并没有提及明清时期写意画发展所达到的艺术高度</a:t>
            </a:r>
            <a:r>
              <a:rPr lang="en-US" altLang="zh-CN">
                <a:solidFill>
                  <a:srgbClr val="000000"/>
                </a:solidFill>
                <a:latin typeface="楷体_GB2312" pitchFamily="49" charset="-122"/>
                <a:ea typeface="楷体_GB2312" pitchFamily="49" charset="-122"/>
                <a:sym typeface="+mn-ea"/>
              </a:rPr>
              <a:t>，</a:t>
            </a:r>
            <a:r>
              <a:rPr lang="zh-CN" altLang="en-US" dirty="0">
                <a:solidFill>
                  <a:srgbClr val="000000"/>
                </a:solidFill>
                <a:latin typeface="楷体_GB2312" pitchFamily="49" charset="-122"/>
                <a:ea typeface="楷体_GB2312" pitchFamily="49" charset="-122"/>
                <a:sym typeface="+mn-ea"/>
              </a:rPr>
              <a:t>排除</a:t>
            </a:r>
            <a:r>
              <a:rPr lang="en-US" altLang="zh-CN">
                <a:solidFill>
                  <a:srgbClr val="000000"/>
                </a:solidFill>
                <a:latin typeface="楷体_GB2312" pitchFamily="49" charset="-122"/>
                <a:ea typeface="楷体_GB2312" pitchFamily="49" charset="-122"/>
                <a:sym typeface="+mn-ea"/>
              </a:rPr>
              <a:t>D</a:t>
            </a:r>
            <a:r>
              <a:rPr lang="zh-CN" altLang="en-US" dirty="0">
                <a:solidFill>
                  <a:srgbClr val="000000"/>
                </a:solidFill>
                <a:latin typeface="楷体_GB2312" pitchFamily="49" charset="-122"/>
                <a:ea typeface="楷体_GB2312" pitchFamily="49" charset="-122"/>
                <a:sym typeface="+mn-ea"/>
              </a:rPr>
              <a:t>。</a:t>
            </a:r>
            <a:endParaRPr lang="zh-CN" altLang="en-US">
              <a:solidFill>
                <a:srgbClr val="000000"/>
              </a:solidFill>
              <a:latin typeface="楷体_GB2312" pitchFamily="49" charset="-122"/>
              <a:ea typeface="楷体_GB2312" pitchFamily="49" charset="-122"/>
            </a:endParaRPr>
          </a:p>
          <a:p>
            <a:endParaRPr lang="zh-CN" altLang="en-US"/>
          </a:p>
        </p:txBody>
      </p:sp>
    </p:spTree>
    <p:extLst>
      <p:ext uri="{BB962C8B-B14F-4D97-AF65-F5344CB8AC3E}">
        <p14:creationId xmlns:p14="http://schemas.microsoft.com/office/powerpoint/2010/main" val="225579969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明清时期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一方面封建君主专制制度空前强化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并且维护这种制度的经济、思想文化占据主导地位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另一方面</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随着社会的发展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出现了新的进步因素，</a:t>
            </a:r>
            <a:r>
              <a:rPr lang="zh-CN" altLang="en-US" dirty="0">
                <a:solidFill>
                  <a:srgbClr val="000000"/>
                </a:solidFill>
                <a:ea typeface="宋体" panose="02010600030101010101" pitchFamily="2" charset="-122"/>
                <a:cs typeface="Times New Roman" panose="02020603050405020304" pitchFamily="18" charset="0"/>
                <a:sym typeface="+mn-ea"/>
              </a:rPr>
              <a:t>社会发展出现两面性</a:t>
            </a:r>
            <a:endParaRPr lang="zh-CN" altLang="en-US">
              <a:solidFill>
                <a:srgbClr val="000000"/>
              </a:solidFill>
              <a:latin typeface="宋体" panose="02010600030101010101" pitchFamily="2" charset="-122"/>
              <a:ea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经济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一方面</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政府奉行“重农抑商”政策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小农经济占绝对的统治地位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另一方面</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商品经济发展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出现了资本主义萌芽。</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政治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一方面</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君主专制空前强化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阶级矛盾尖锐</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另一方面</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随着商品经济的发展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市民阶层壮大。</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思想</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一方面</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在思想文化专制下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思想界僵化腐朽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另一方面</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sym typeface="+mn-ea"/>
              </a:rPr>
              <a:t>出现批判封建礼教与君主专制、提倡“工商皆本”的思想。</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sym typeface="+mn-ea"/>
              </a:rPr>
              <a:t> </a:t>
            </a:r>
            <a:endParaRPr lang="zh-CN" altLang="en-US">
              <a:solidFill>
                <a:srgbClr val="0000FF"/>
              </a:solidFill>
              <a:latin typeface="宋体" panose="02010600030101010101" pitchFamily="2" charset="-122"/>
              <a:ea typeface="Times New Roman" panose="02020603050405020304" pitchFamily="18" charset="0"/>
            </a:endParaRPr>
          </a:p>
          <a:p>
            <a:endParaRPr lang="zh-CN" altLang="en-US"/>
          </a:p>
        </p:txBody>
      </p:sp>
    </p:spTree>
    <p:extLst>
      <p:ext uri="{BB962C8B-B14F-4D97-AF65-F5344CB8AC3E}">
        <p14:creationId xmlns:p14="http://schemas.microsoft.com/office/powerpoint/2010/main" val="2203757915"/>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1203518841"/>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latin typeface="微软雅黑" panose="020B0503020204020204" charset="-122"/>
                <a:ea typeface="微软雅黑" panose="020B0503020204020204" charset="-122"/>
                <a:cs typeface="微软雅黑" panose="020B0503020204020204" charset="-122"/>
                <a:sym typeface="+mn-ea"/>
              </a:rPr>
              <a:t>能够</a:t>
            </a:r>
            <a:r>
              <a:rPr lang="zh-CN" altLang="en-US">
                <a:solidFill>
                  <a:srgbClr val="FF0000"/>
                </a:solidFill>
                <a:latin typeface="微软雅黑" panose="020B0503020204020204" charset="-122"/>
                <a:ea typeface="微软雅黑" panose="020B0503020204020204" charset="-122"/>
                <a:cs typeface="微软雅黑" panose="020B0503020204020204" charset="-122"/>
                <a:sym typeface="+mn-ea"/>
              </a:rPr>
              <a:t>举出内外因共同作用促进</a:t>
            </a:r>
            <a:r>
              <a:rPr lang="zh-CN" altLang="en-US">
                <a:latin typeface="微软雅黑" panose="020B0503020204020204" charset="-122"/>
                <a:ea typeface="微软雅黑" panose="020B0503020204020204" charset="-122"/>
                <a:cs typeface="微软雅黑" panose="020B0503020204020204" charset="-122"/>
                <a:sym typeface="+mn-ea"/>
              </a:rPr>
              <a:t>中国社会变化的一个史实加以论证。</a:t>
            </a:r>
            <a:endParaRPr lang="zh-CN" altLang="en-US"/>
          </a:p>
        </p:txBody>
      </p:sp>
    </p:spTree>
    <p:extLst>
      <p:ext uri="{BB962C8B-B14F-4D97-AF65-F5344CB8AC3E}">
        <p14:creationId xmlns:p14="http://schemas.microsoft.com/office/powerpoint/2010/main" val="357066121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solidFill>
                  <a:srgbClr val="C00000"/>
                </a:solidFill>
                <a:latin typeface="微软雅黑" panose="020B0503020204020204" charset="-122"/>
                <a:ea typeface="微软雅黑" panose="020B0503020204020204" charset="-122"/>
                <a:cs typeface="微软雅黑" panose="020B0503020204020204" charset="-122"/>
                <a:sym typeface="+mn-ea"/>
              </a:rPr>
              <a:t>政治</a:t>
            </a:r>
            <a:r>
              <a:rPr lang="zh-CN" altLang="en-US">
                <a:latin typeface="微软雅黑" panose="020B0503020204020204" charset="-122"/>
                <a:ea typeface="微软雅黑" panose="020B0503020204020204" charset="-122"/>
                <a:cs typeface="微软雅黑" panose="020B0503020204020204" charset="-122"/>
                <a:sym typeface="+mn-ea"/>
              </a:rPr>
              <a:t>上，专制主义空前加强反映了其衰落的趋势；</a:t>
            </a:r>
            <a:r>
              <a:rPr lang="zh-CN" altLang="en-US">
                <a:solidFill>
                  <a:srgbClr val="C00000"/>
                </a:solidFill>
                <a:latin typeface="微软雅黑" panose="020B0503020204020204" charset="-122"/>
                <a:ea typeface="微软雅黑" panose="020B0503020204020204" charset="-122"/>
                <a:cs typeface="微软雅黑" panose="020B0503020204020204" charset="-122"/>
                <a:sym typeface="+mn-ea"/>
              </a:rPr>
              <a:t>阶级力量</a:t>
            </a:r>
            <a:r>
              <a:rPr lang="zh-CN" altLang="en-US">
                <a:latin typeface="微软雅黑" panose="020B0503020204020204" charset="-122"/>
                <a:ea typeface="微软雅黑" panose="020B0503020204020204" charset="-122"/>
                <a:cs typeface="微软雅黑" panose="020B0503020204020204" charset="-122"/>
                <a:sym typeface="+mn-ea"/>
              </a:rPr>
              <a:t>：市民阶层壮大；</a:t>
            </a:r>
            <a:r>
              <a:rPr lang="zh-CN" altLang="en-US">
                <a:solidFill>
                  <a:srgbClr val="C00000"/>
                </a:solidFill>
                <a:latin typeface="微软雅黑" panose="020B0503020204020204" charset="-122"/>
                <a:ea typeface="微软雅黑" panose="020B0503020204020204" charset="-122"/>
                <a:cs typeface="微软雅黑" panose="020B0503020204020204" charset="-122"/>
                <a:sym typeface="+mn-ea"/>
              </a:rPr>
              <a:t>思想</a:t>
            </a:r>
            <a:r>
              <a:rPr lang="zh-CN" altLang="en-US">
                <a:latin typeface="微软雅黑" panose="020B0503020204020204" charset="-122"/>
                <a:ea typeface="微软雅黑" panose="020B0503020204020204" charset="-122"/>
                <a:cs typeface="微软雅黑" panose="020B0503020204020204" charset="-122"/>
                <a:sym typeface="+mn-ea"/>
              </a:rPr>
              <a:t>上，明清之际出现反对专制呼吁民本的思想家</a:t>
            </a:r>
            <a:endParaRPr lang="zh-CN" altLang="en-US"/>
          </a:p>
        </p:txBody>
      </p:sp>
    </p:spTree>
    <p:extLst>
      <p:ext uri="{BB962C8B-B14F-4D97-AF65-F5344CB8AC3E}">
        <p14:creationId xmlns:p14="http://schemas.microsoft.com/office/powerpoint/2010/main" val="54394253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r>
              <a:rPr lang="zh-CN" altLang="en-US"/>
              <a:t>工商皆本是明代黄宗羲鉴于社会的变动,面对现实,提出的学说。</a:t>
            </a:r>
          </a:p>
          <a:p>
            <a:endParaRPr lang="zh-CN" altLang="en-US"/>
          </a:p>
          <a:p>
            <a:r>
              <a:rPr lang="zh-CN" altLang="en-US" dirty="0">
                <a:solidFill>
                  <a:srgbClr val="000000"/>
                </a:solidFill>
                <a:ea typeface="宋体" panose="02010600030101010101" pitchFamily="2" charset="-122"/>
                <a:cs typeface="Times New Roman" panose="02020603050405020304" pitchFamily="18" charset="0"/>
                <a:sym typeface="+mn-ea"/>
              </a:rPr>
              <a:t>传统社会秩序松动：不少士人放弃科举，投身商业，出现了“士而贾行”“弃儒就贾”的现象。</a:t>
            </a:r>
          </a:p>
        </p:txBody>
      </p:sp>
    </p:spTree>
    <p:extLst>
      <p:ext uri="{BB962C8B-B14F-4D97-AF65-F5344CB8AC3E}">
        <p14:creationId xmlns:p14="http://schemas.microsoft.com/office/powerpoint/2010/main" val="418335280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extLst>
      <p:ext uri="{BB962C8B-B14F-4D97-AF65-F5344CB8AC3E}">
        <p14:creationId xmlns:p14="http://schemas.microsoft.com/office/powerpoint/2010/main" val="11191926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r>
              <a:rPr lang="zh-CN" altLang="en-US" smtClean="0"/>
              <a:t>单击此处编辑母版副标题样式</a:t>
            </a: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a:r>
              <a:rPr lang="zh-CN" altLang="en-US" smtClean="0"/>
              <a:t>单击此处编辑母版文本样式</a:t>
            </a: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650" y="2666119"/>
            <a:ext cx="4873066" cy="35252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a:r>
              <a:rPr lang="zh-CN" altLang="en-US" smtClean="0"/>
              <a:t>单击此处编辑母版文本样式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endParaRPr lang="zh-CN" altLang="en-US"/>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199765" indent="0">
              <a:buNone/>
              <a:defRPr sz="1400"/>
            </a:lvl8pPr>
            <a:lvl9pPr marL="3656965" indent="0">
              <a:buNone/>
              <a:defRPr sz="1400"/>
            </a:lvl9pPr>
          </a:lstStyle>
          <a:p>
            <a:pPr lvl="0"/>
            <a:r>
              <a:rPr lang="zh-CN" altLang="en-US" smtClean="0"/>
              <a:t>单击此处编辑母版文本样式</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r>
              <a:rPr lang="zh-CN" altLang="en-US" smtClean="0"/>
              <a:t>单击此处编辑母版副标题样式</a:t>
            </a:r>
            <a:endParaRPr lang="zh-CN"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a:r>
              <a:rPr lang="zh-CN" altLang="en-US" smtClean="0"/>
              <a:t>单击此处编辑母版文本样式</a:t>
            </a: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650" y="2666119"/>
            <a:ext cx="4873066" cy="35252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a:r>
              <a:rPr lang="zh-CN" altLang="en-US" smtClean="0"/>
              <a:t>单击此处编辑母版文本样式</a:t>
            </a: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endParaRPr lang="zh-CN" altLang="en-US"/>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199765" indent="0">
              <a:buNone/>
              <a:defRPr sz="1400"/>
            </a:lvl8pPr>
            <a:lvl9pPr marL="3656965" indent="0">
              <a:buNone/>
              <a:defRPr sz="1400"/>
            </a:lvl9pPr>
          </a:lstStyle>
          <a:p>
            <a:pPr lvl="0"/>
            <a:r>
              <a:rPr lang="zh-CN" altLang="en-US" smtClean="0"/>
              <a:t>单击此处编辑母版文本样式</a:t>
            </a: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41" y="1122675"/>
            <a:ext cx="9143048" cy="2388263"/>
          </a:xfrm>
          <a:prstGeom prst="rect">
            <a:avLst/>
          </a:prstGeo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41" y="3603039"/>
            <a:ext cx="9143048" cy="165622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r>
              <a:rPr lang="zh-CN" altLang="en-US" smtClean="0"/>
              <a:t>单击此处编辑母版副标题样式</a:t>
            </a:r>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a:xfrm>
            <a:off x="457200" y="1600200"/>
            <a:ext cx="8229600" cy="4526280"/>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63" y="1710213"/>
            <a:ext cx="10514505" cy="2853529"/>
          </a:xfrm>
          <a:prstGeom prst="rect">
            <a:avLst/>
          </a:prstGeo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63" y="4590738"/>
            <a:ext cx="10514505" cy="1500604"/>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a:r>
              <a:rPr lang="zh-CN" altLang="en-US" smtClean="0"/>
              <a:t>单击此处编辑母版文本样式</a:t>
            </a: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113" y="1826132"/>
            <a:ext cx="5181060" cy="4352547"/>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557" y="1826132"/>
            <a:ext cx="5181060" cy="4352547"/>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01" y="365226"/>
            <a:ext cx="10514505" cy="1325931"/>
          </a:xfrm>
          <a:prstGeom prst="rect">
            <a:avLst/>
          </a:prstGeo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650" y="1778932"/>
            <a:ext cx="4873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650" y="2666119"/>
            <a:ext cx="4873066" cy="35252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286" y="1778932"/>
            <a:ext cx="4897066" cy="824141"/>
          </a:xfrm>
          <a:prstGeom prst="rect">
            <a:avLst/>
          </a:prstGeo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199765" indent="0">
              <a:buNone/>
              <a:defRPr sz="1800"/>
            </a:lvl8pPr>
            <a:lvl9pPr marL="3656965"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286" y="2666119"/>
            <a:ext cx="4897066" cy="3525263"/>
          </a:xfrm>
          <a:prstGeom prst="rect">
            <a:avLst/>
          </a:prstGeo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3931827" cy="1600645"/>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648" y="987699"/>
            <a:ext cx="6171557" cy="4874979"/>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01" y="2057972"/>
            <a:ext cx="3931827" cy="3812647"/>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a:r>
              <a:rPr lang="zh-CN" altLang="en-US" smtClean="0"/>
              <a:t>单击此处编辑母版文本样式</a:t>
            </a: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4164915" cy="1600645"/>
          </a:xfrm>
          <a:prstGeom prst="rect">
            <a:avLst/>
          </a:prstGeo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648" y="457328"/>
            <a:ext cx="6171557" cy="5405351"/>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endParaRPr lang="zh-CN" altLang="en-US"/>
          </a:p>
        </p:txBody>
      </p:sp>
      <p:sp>
        <p:nvSpPr>
          <p:cNvPr id="4" name="文本占位符 3"/>
          <p:cNvSpPr>
            <a:spLocks noGrp="1"/>
          </p:cNvSpPr>
          <p:nvPr>
            <p:ph type="body" sz="half" idx="2"/>
          </p:nvPr>
        </p:nvSpPr>
        <p:spPr>
          <a:xfrm>
            <a:off x="839701" y="2057972"/>
            <a:ext cx="4164915" cy="3812647"/>
          </a:xfrm>
          <a:prstGeom prst="rect">
            <a:avLst/>
          </a:prstGeo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199765" indent="0">
              <a:buNone/>
              <a:defRPr sz="1400"/>
            </a:lvl8pPr>
            <a:lvl9pPr marL="3656965" indent="0">
              <a:buNone/>
              <a:defRPr sz="1400"/>
            </a:lvl9pPr>
          </a:lstStyle>
          <a:p>
            <a:pPr lvl="0"/>
            <a:r>
              <a:rPr lang="zh-CN" altLang="en-US" smtClean="0"/>
              <a:t>单击此处编辑母版文本样式</a:t>
            </a: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955"/>
            <a:ext cx="8229600" cy="1143000"/>
          </a:xfrm>
          <a:prstGeom prst="rect">
            <a:avLst/>
          </a:prstGeom>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457200" y="1600200"/>
            <a:ext cx="8229600" cy="4526280"/>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991" y="365226"/>
            <a:ext cx="2628626" cy="5813452"/>
          </a:xfrm>
          <a:prstGeom prst="rect">
            <a:avLst/>
          </a:prstGeo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113" y="365226"/>
            <a:ext cx="7733494" cy="5813452"/>
          </a:xfrm>
          <a:prstGeom prst="rect">
            <a:avLst/>
          </a:prstGeo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3841" y="1122675"/>
            <a:ext cx="9143048" cy="2388263"/>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3841" y="3603039"/>
            <a:ext cx="9143048" cy="165622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199765" indent="0" algn="ctr">
              <a:buNone/>
              <a:defRPr sz="1600"/>
            </a:lvl8pPr>
            <a:lvl9pPr marL="3656965"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2021/4/10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2021/4/10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763" y="1710213"/>
            <a:ext cx="10514505" cy="2853529"/>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763" y="4590738"/>
            <a:ext cx="10514505" cy="1500604"/>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199765" indent="0">
              <a:buNone/>
              <a:defRPr sz="1600">
                <a:solidFill>
                  <a:schemeClr val="tx1">
                    <a:tint val="75000"/>
                  </a:schemeClr>
                </a:solidFill>
              </a:defRPr>
            </a:lvl8pPr>
            <a:lvl9pPr marL="3656965"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D997B5FA-0921-464F-AAE1-844C04324D75}" type="datetimeFigureOut">
              <a:rPr lang="zh-CN" altLang="en-US" smtClean="0"/>
              <a:t>2021/4/10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113" y="1826132"/>
            <a:ext cx="5181060" cy="435254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1557" y="1826132"/>
            <a:ext cx="5181060" cy="4352547"/>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2021/4/10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01" y="365226"/>
            <a:ext cx="10514505" cy="1325931"/>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01" y="1681630"/>
            <a:ext cx="5157250" cy="82414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199765" indent="0">
              <a:buNone/>
              <a:defRPr sz="1600" b="1"/>
            </a:lvl8pPr>
            <a:lvl9pPr marL="3656965"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839701" y="2505771"/>
            <a:ext cx="5157250" cy="368561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171557" y="1681630"/>
            <a:ext cx="5182648" cy="824141"/>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199765" indent="0">
              <a:buNone/>
              <a:defRPr sz="1600" b="1"/>
            </a:lvl8pPr>
            <a:lvl9pPr marL="3656965"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6171557" y="2505771"/>
            <a:ext cx="5182648" cy="3685611"/>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2021/4/10</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2021/4/10</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2021/4/10</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3931827" cy="1600645"/>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2648" y="987699"/>
            <a:ext cx="6171557" cy="487497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839701" y="2057972"/>
            <a:ext cx="3931827" cy="381264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2021/4/10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01" y="457327"/>
            <a:ext cx="3931827" cy="1600645"/>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2648" y="987699"/>
            <a:ext cx="6171557" cy="487497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199765" indent="0">
              <a:buNone/>
              <a:defRPr sz="2000"/>
            </a:lvl8pPr>
            <a:lvl9pPr marL="3656965" indent="0">
              <a:buNone/>
              <a:defRPr sz="2000"/>
            </a:lvl9pPr>
          </a:lstStyle>
          <a:p>
            <a:endParaRPr lang="zh-CN" altLang="en-US"/>
          </a:p>
        </p:txBody>
      </p:sp>
      <p:sp>
        <p:nvSpPr>
          <p:cNvPr id="4" name="文本占位符 3"/>
          <p:cNvSpPr>
            <a:spLocks noGrp="1"/>
          </p:cNvSpPr>
          <p:nvPr>
            <p:ph type="body" sz="half" idx="2"/>
          </p:nvPr>
        </p:nvSpPr>
        <p:spPr>
          <a:xfrm>
            <a:off x="839701" y="2057972"/>
            <a:ext cx="3931827" cy="381264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199765" indent="0">
              <a:buNone/>
              <a:defRPr sz="1000"/>
            </a:lvl8pPr>
            <a:lvl9pPr marL="3656965" indent="0">
              <a:buNone/>
              <a:defRPr sz="10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D997B5FA-0921-464F-AAE1-844C04324D75}" type="datetimeFigureOut">
              <a:rPr lang="zh-CN" altLang="en-US" smtClean="0"/>
              <a:t>2021/4/10</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2021/4/10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3991" y="365226"/>
            <a:ext cx="2628626" cy="5813452"/>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113" y="365226"/>
            <a:ext cx="7733494" cy="5813452"/>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2021/4/10</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18" Type="http://schemas.openxmlformats.org/officeDocument/2006/relationships/slide" Target="../slides/slide77.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slide" Target="../slides/slide72.xml"/><Relationship Id="rId2" Type="http://schemas.openxmlformats.org/officeDocument/2006/relationships/slideLayout" Target="../slideLayouts/slideLayout2.xml"/><Relationship Id="rId16" Type="http://schemas.openxmlformats.org/officeDocument/2006/relationships/slide" Target="../slides/slide18.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 Target="../slides/slide44.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 Target="../slides/slide2.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 Target="../slides/slide1.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23800" name="矩形 11"/>
          <p:cNvSpPr/>
          <p:nvPr userDrawn="1"/>
        </p:nvSpPr>
        <p:spPr>
          <a:xfrm>
            <a:off x="1957388" y="1995488"/>
            <a:ext cx="7488237" cy="4230687"/>
          </a:xfrm>
          <a:prstGeom prst="rect">
            <a:avLst/>
          </a:prstGeom>
          <a:solidFill>
            <a:schemeClr val="tx1">
              <a:alpha val="10001"/>
            </a:schemeClr>
          </a:solidFill>
          <a:ln w="25400">
            <a:noFill/>
          </a:ln>
        </p:spPr>
        <p:txBody>
          <a:bodyPr lIns="91393" tIns="45696" rIns="91393" bIns="45696" anchor="ctr" anchorCtr="0"/>
          <a:lstStyle/>
          <a:p>
            <a:pPr lvl="0" algn="ctr" defTabSz="1217930">
              <a:lnSpc>
                <a:spcPct val="100000"/>
              </a:lnSpc>
            </a:pPr>
            <a:endParaRPr sz="2400" b="0" dirty="0">
              <a:solidFill>
                <a:srgbClr val="FFFFFF"/>
              </a:solidFill>
              <a:latin typeface="Arial" panose="020B0604020202020204" pitchFamily="34" charset="0"/>
              <a:ea typeface="黑体" panose="02010609060101010101" pitchFamily="2" charset="-122"/>
            </a:endParaRPr>
          </a:p>
        </p:txBody>
      </p:sp>
      <p:cxnSp>
        <p:nvCxnSpPr>
          <p:cNvPr id="13" name="直接连接符 9"/>
          <p:cNvCxnSpPr/>
          <p:nvPr/>
        </p:nvCxnSpPr>
        <p:spPr>
          <a:xfrm flipH="1">
            <a:off x="1924050" y="1270775"/>
            <a:ext cx="0" cy="4320000"/>
          </a:xfrm>
          <a:prstGeom prst="line">
            <a:avLst/>
          </a:prstGeom>
          <a:ln w="2857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sp>
        <p:nvSpPr>
          <p:cNvPr id="1523806" name="文本框 25"/>
          <p:cNvSpPr txBox="1"/>
          <p:nvPr userDrawn="1"/>
        </p:nvSpPr>
        <p:spPr>
          <a:xfrm>
            <a:off x="2030413" y="3376613"/>
            <a:ext cx="5903912" cy="2671762"/>
          </a:xfrm>
          <a:prstGeom prst="rect">
            <a:avLst/>
          </a:prstGeom>
          <a:noFill/>
          <a:ln w="9525">
            <a:noFill/>
          </a:ln>
        </p:spPr>
        <p:txBody>
          <a:bodyPr lIns="91393" tIns="45696" rIns="91393" bIns="45696">
            <a:spAutoFit/>
          </a:bodyPr>
          <a:lstStyle/>
          <a:p>
            <a:pPr lvl="0" defTabSz="1217930">
              <a:lnSpc>
                <a:spcPct val="130000"/>
              </a:lnSpc>
              <a:buNone/>
            </a:pPr>
            <a:r>
              <a:rPr lang="zh-CN" altLang="en-US" sz="2600" b="0" dirty="0">
                <a:solidFill>
                  <a:srgbClr val="595959"/>
                </a:solidFill>
                <a:latin typeface="黑体" panose="02010609060101010101" pitchFamily="2" charset="-122"/>
                <a:ea typeface="黑体" panose="02010609060101010101" pitchFamily="2" charset="-122"/>
              </a:rPr>
              <a:t>必备知识</a:t>
            </a:r>
            <a:r>
              <a:rPr lang="en-US" altLang="zh-CN" sz="2600" b="0">
                <a:solidFill>
                  <a:srgbClr val="595959"/>
                </a:solidFill>
                <a:latin typeface="宋体" panose="02010600030101010101" pitchFamily="2" charset="-122"/>
                <a:ea typeface="黑体" panose="02010609060101010101" pitchFamily="2" charset="-122"/>
              </a:rPr>
              <a:t>•</a:t>
            </a:r>
            <a:r>
              <a:rPr lang="zh-CN" altLang="en-US" sz="2600" b="0" dirty="0">
                <a:solidFill>
                  <a:srgbClr val="595959"/>
                </a:solidFill>
                <a:latin typeface="黑体" panose="02010609060101010101" pitchFamily="2" charset="-122"/>
                <a:ea typeface="黑体" panose="02010609060101010101" pitchFamily="2" charset="-122"/>
              </a:rPr>
              <a:t>知道高考考什么</a:t>
            </a:r>
          </a:p>
          <a:p>
            <a:pPr lvl="0" defTabSz="1217930">
              <a:lnSpc>
                <a:spcPct val="130000"/>
              </a:lnSpc>
              <a:buNone/>
            </a:pPr>
            <a:r>
              <a:rPr lang="zh-CN" altLang="en-US" sz="2600" b="0" dirty="0">
                <a:solidFill>
                  <a:srgbClr val="595959"/>
                </a:solidFill>
                <a:latin typeface="黑体" panose="02010609060101010101" pitchFamily="2" charset="-122"/>
                <a:ea typeface="黑体" panose="02010609060101010101" pitchFamily="2" charset="-122"/>
              </a:rPr>
              <a:t>考点突破</a:t>
            </a:r>
            <a:r>
              <a:rPr lang="en-US" altLang="zh-CN" sz="2600" b="0">
                <a:solidFill>
                  <a:srgbClr val="595959"/>
                </a:solidFill>
                <a:latin typeface="宋体" panose="02010600030101010101" pitchFamily="2" charset="-122"/>
                <a:ea typeface="黑体" panose="02010609060101010101" pitchFamily="2" charset="-122"/>
              </a:rPr>
              <a:t>•</a:t>
            </a:r>
            <a:r>
              <a:rPr lang="zh-CN" altLang="en-US" sz="2600" b="0" dirty="0">
                <a:solidFill>
                  <a:srgbClr val="595959"/>
                </a:solidFill>
                <a:latin typeface="黑体" panose="02010609060101010101" pitchFamily="2" charset="-122"/>
                <a:ea typeface="黑体" panose="02010609060101010101" pitchFamily="2" charset="-122"/>
              </a:rPr>
              <a:t>提升能力怎么做</a:t>
            </a:r>
          </a:p>
          <a:p>
            <a:pPr lvl="0" defTabSz="1217930">
              <a:lnSpc>
                <a:spcPct val="130000"/>
              </a:lnSpc>
              <a:buNone/>
            </a:pPr>
            <a:r>
              <a:rPr lang="zh-CN" altLang="en-US" sz="2600" b="0" dirty="0">
                <a:solidFill>
                  <a:srgbClr val="595959"/>
                </a:solidFill>
                <a:latin typeface="黑体" panose="02010609060101010101" pitchFamily="2" charset="-122"/>
                <a:ea typeface="黑体" panose="02010609060101010101" pitchFamily="2" charset="-122"/>
              </a:rPr>
              <a:t>研析真题</a:t>
            </a:r>
            <a:r>
              <a:rPr lang="en-US" altLang="zh-CN" sz="2600" b="0">
                <a:solidFill>
                  <a:srgbClr val="595959"/>
                </a:solidFill>
                <a:latin typeface="宋体" panose="02010600030101010101" pitchFamily="2" charset="-122"/>
                <a:ea typeface="黑体" panose="02010609060101010101" pitchFamily="2" charset="-122"/>
              </a:rPr>
              <a:t>•</a:t>
            </a:r>
            <a:r>
              <a:rPr lang="zh-CN" altLang="en-US" sz="2600" b="0" dirty="0">
                <a:solidFill>
                  <a:srgbClr val="595959"/>
                </a:solidFill>
                <a:latin typeface="黑体" panose="02010609060101010101" pitchFamily="2" charset="-122"/>
                <a:ea typeface="黑体" panose="02010609060101010101" pitchFamily="2" charset="-122"/>
              </a:rPr>
              <a:t>知道高考怎么考</a:t>
            </a:r>
          </a:p>
          <a:p>
            <a:pPr lvl="0" defTabSz="1217930">
              <a:lnSpc>
                <a:spcPct val="130000"/>
              </a:lnSpc>
              <a:buNone/>
            </a:pPr>
            <a:r>
              <a:rPr lang="zh-CN" altLang="en-US" sz="2600" b="0" dirty="0">
                <a:solidFill>
                  <a:srgbClr val="595959"/>
                </a:solidFill>
                <a:latin typeface="黑体" panose="02010609060101010101" pitchFamily="2" charset="-122"/>
                <a:ea typeface="黑体" panose="02010609060101010101" pitchFamily="2" charset="-122"/>
              </a:rPr>
              <a:t>情境探究</a:t>
            </a:r>
            <a:r>
              <a:rPr lang="en-US" altLang="zh-CN" sz="2600" b="0">
                <a:solidFill>
                  <a:srgbClr val="595959"/>
                </a:solidFill>
                <a:latin typeface="宋体" panose="02010600030101010101" pitchFamily="2" charset="-122"/>
                <a:ea typeface="黑体" panose="02010609060101010101" pitchFamily="2" charset="-122"/>
              </a:rPr>
              <a:t>•</a:t>
            </a:r>
            <a:r>
              <a:rPr lang="zh-CN" altLang="en-US" sz="2600" b="0" dirty="0">
                <a:solidFill>
                  <a:srgbClr val="595959"/>
                </a:solidFill>
                <a:latin typeface="黑体" panose="02010609060101010101" pitchFamily="2" charset="-122"/>
                <a:ea typeface="黑体" panose="02010609060101010101" pitchFamily="2" charset="-122"/>
              </a:rPr>
              <a:t>学科素养培优</a:t>
            </a:r>
          </a:p>
          <a:p>
            <a:pPr lvl="0" defTabSz="1217930">
              <a:lnSpc>
                <a:spcPct val="130000"/>
              </a:lnSpc>
              <a:buNone/>
            </a:pPr>
            <a:r>
              <a:rPr lang="zh-CN" altLang="en-US" sz="2600" b="0" dirty="0">
                <a:solidFill>
                  <a:srgbClr val="595959"/>
                </a:solidFill>
                <a:latin typeface="黑体" panose="02010609060101010101" pitchFamily="2" charset="-122"/>
                <a:ea typeface="黑体" panose="02010609060101010101" pitchFamily="2" charset="-122"/>
              </a:rPr>
              <a:t>专题能力提升练</a:t>
            </a:r>
          </a:p>
        </p:txBody>
      </p:sp>
      <p:pic>
        <p:nvPicPr>
          <p:cNvPr id="1523814" name="Picture 23" descr="22"/>
          <p:cNvPicPr/>
          <p:nvPr userDrawn="1"/>
        </p:nvPicPr>
        <p:blipFill>
          <a:blip r:embed="rId13"/>
          <a:stretch>
            <a:fillRect/>
          </a:stretch>
        </p:blipFill>
        <p:spPr>
          <a:xfrm>
            <a:off x="6076950" y="4618038"/>
            <a:ext cx="520700" cy="331787"/>
          </a:xfrm>
          <a:prstGeom prst="rect">
            <a:avLst/>
          </a:prstGeom>
          <a:noFill/>
          <a:ln w="9525">
            <a:noFill/>
          </a:ln>
        </p:spPr>
      </p:pic>
      <p:pic>
        <p:nvPicPr>
          <p:cNvPr id="1523812" name="Picture 23" descr="22"/>
          <p:cNvPicPr/>
          <p:nvPr userDrawn="1"/>
        </p:nvPicPr>
        <p:blipFill>
          <a:blip r:embed="rId13"/>
          <a:stretch>
            <a:fillRect/>
          </a:stretch>
        </p:blipFill>
        <p:spPr>
          <a:xfrm>
            <a:off x="6056313" y="3573463"/>
            <a:ext cx="520700" cy="331787"/>
          </a:xfrm>
          <a:prstGeom prst="rect">
            <a:avLst/>
          </a:prstGeom>
          <a:noFill/>
          <a:ln w="9525">
            <a:noFill/>
          </a:ln>
        </p:spPr>
      </p:pic>
      <p:pic>
        <p:nvPicPr>
          <p:cNvPr id="1523813" name="Picture 23" descr="22"/>
          <p:cNvPicPr/>
          <p:nvPr userDrawn="1"/>
        </p:nvPicPr>
        <p:blipFill>
          <a:blip r:embed="rId13"/>
          <a:stretch>
            <a:fillRect/>
          </a:stretch>
        </p:blipFill>
        <p:spPr>
          <a:xfrm>
            <a:off x="6070600" y="4081463"/>
            <a:ext cx="520700" cy="331787"/>
          </a:xfrm>
          <a:prstGeom prst="rect">
            <a:avLst/>
          </a:prstGeom>
          <a:noFill/>
          <a:ln w="9525">
            <a:noFill/>
          </a:ln>
        </p:spPr>
      </p:pic>
      <p:sp>
        <p:nvSpPr>
          <p:cNvPr id="1523808" name="矩形 1523807">
            <a:hlinkClick r:id="rId14" action="ppaction://hlinksldjump" tooltip="点击进入"/>
          </p:cNvPr>
          <p:cNvSpPr/>
          <p:nvPr userDrawn="1"/>
        </p:nvSpPr>
        <p:spPr>
          <a:xfrm>
            <a:off x="2132013" y="3502025"/>
            <a:ext cx="4651375" cy="419100"/>
          </a:xfrm>
          <a:prstGeom prst="rect">
            <a:avLst/>
          </a:prstGeom>
          <a:solidFill>
            <a:srgbClr val="CC99FF">
              <a:alpha val="999"/>
            </a:srgbClr>
          </a:solidFill>
          <a:ln w="9525">
            <a:noFill/>
          </a:ln>
        </p:spPr>
        <p:txBody>
          <a:bodyPr/>
          <a:lstStyle/>
          <a:p>
            <a:endParaRPr lang="zh-CN" altLang="en-US"/>
          </a:p>
        </p:txBody>
      </p:sp>
      <p:sp>
        <p:nvSpPr>
          <p:cNvPr id="1523816" name="矩形 1523815">
            <a:hlinkClick r:id="rId15" action="ppaction://hlinksldjump" tooltip="点击进入"/>
          </p:cNvPr>
          <p:cNvSpPr/>
          <p:nvPr userDrawn="1"/>
        </p:nvSpPr>
        <p:spPr>
          <a:xfrm>
            <a:off x="2068513" y="4568825"/>
            <a:ext cx="4587875" cy="419100"/>
          </a:xfrm>
          <a:prstGeom prst="rect">
            <a:avLst/>
          </a:prstGeom>
          <a:solidFill>
            <a:srgbClr val="CC99FF">
              <a:alpha val="999"/>
            </a:srgbClr>
          </a:solidFill>
          <a:ln w="9525">
            <a:noFill/>
          </a:ln>
        </p:spPr>
        <p:txBody>
          <a:bodyPr/>
          <a:lstStyle/>
          <a:p>
            <a:endParaRPr lang="zh-CN" altLang="en-US"/>
          </a:p>
        </p:txBody>
      </p:sp>
      <p:sp>
        <p:nvSpPr>
          <p:cNvPr id="1523817" name="矩形 1523816">
            <a:hlinkClick r:id="rId16" action="ppaction://hlinksldjump" tooltip="点击进入"/>
          </p:cNvPr>
          <p:cNvSpPr/>
          <p:nvPr userDrawn="1"/>
        </p:nvSpPr>
        <p:spPr>
          <a:xfrm>
            <a:off x="2068513" y="4048125"/>
            <a:ext cx="4651375" cy="419100"/>
          </a:xfrm>
          <a:prstGeom prst="rect">
            <a:avLst/>
          </a:prstGeom>
          <a:solidFill>
            <a:srgbClr val="CC99FF">
              <a:alpha val="999"/>
            </a:srgbClr>
          </a:solidFill>
          <a:ln w="9525">
            <a:noFill/>
          </a:ln>
        </p:spPr>
        <p:txBody>
          <a:bodyPr/>
          <a:lstStyle/>
          <a:p>
            <a:endParaRPr lang="zh-CN" altLang="en-US"/>
          </a:p>
        </p:txBody>
      </p:sp>
      <p:pic>
        <p:nvPicPr>
          <p:cNvPr id="1523821" name="Picture 23" descr="22"/>
          <p:cNvPicPr/>
          <p:nvPr userDrawn="1"/>
        </p:nvPicPr>
        <p:blipFill>
          <a:blip r:embed="rId13"/>
          <a:stretch>
            <a:fillRect/>
          </a:stretch>
        </p:blipFill>
        <p:spPr>
          <a:xfrm>
            <a:off x="5708650" y="5113338"/>
            <a:ext cx="520700" cy="331787"/>
          </a:xfrm>
          <a:prstGeom prst="rect">
            <a:avLst/>
          </a:prstGeom>
          <a:noFill/>
          <a:ln w="9525">
            <a:noFill/>
          </a:ln>
        </p:spPr>
      </p:pic>
      <p:sp>
        <p:nvSpPr>
          <p:cNvPr id="1523822" name="矩形 1523821">
            <a:hlinkClick r:id="rId17" action="ppaction://hlinksldjump" tooltip="点击进入"/>
          </p:cNvPr>
          <p:cNvSpPr/>
          <p:nvPr userDrawn="1"/>
        </p:nvSpPr>
        <p:spPr>
          <a:xfrm>
            <a:off x="2005013" y="5076825"/>
            <a:ext cx="4562475" cy="419100"/>
          </a:xfrm>
          <a:prstGeom prst="rect">
            <a:avLst/>
          </a:prstGeom>
          <a:solidFill>
            <a:srgbClr val="CC99FF">
              <a:alpha val="999"/>
            </a:srgbClr>
          </a:solidFill>
          <a:ln w="9525">
            <a:noFill/>
          </a:ln>
        </p:spPr>
        <p:txBody>
          <a:bodyPr/>
          <a:lstStyle/>
          <a:p>
            <a:endParaRPr lang="zh-CN" altLang="en-US"/>
          </a:p>
        </p:txBody>
      </p:sp>
      <p:pic>
        <p:nvPicPr>
          <p:cNvPr id="1523827" name="Picture 23" descr="22"/>
          <p:cNvPicPr/>
          <p:nvPr userDrawn="1"/>
        </p:nvPicPr>
        <p:blipFill>
          <a:blip r:embed="rId13"/>
          <a:stretch>
            <a:fillRect/>
          </a:stretch>
        </p:blipFill>
        <p:spPr>
          <a:xfrm>
            <a:off x="4554538" y="5622925"/>
            <a:ext cx="520700" cy="331788"/>
          </a:xfrm>
          <a:prstGeom prst="rect">
            <a:avLst/>
          </a:prstGeom>
          <a:noFill/>
          <a:ln w="9525">
            <a:noFill/>
          </a:ln>
        </p:spPr>
      </p:pic>
      <p:sp>
        <p:nvSpPr>
          <p:cNvPr id="1523828" name="矩形 1523827">
            <a:hlinkClick r:id="rId18" action="ppaction://hlinksldjump" tooltip="点击进入"/>
          </p:cNvPr>
          <p:cNvSpPr/>
          <p:nvPr userDrawn="1"/>
        </p:nvSpPr>
        <p:spPr>
          <a:xfrm>
            <a:off x="2030413" y="5622925"/>
            <a:ext cx="3279775" cy="419100"/>
          </a:xfrm>
          <a:prstGeom prst="rect">
            <a:avLst/>
          </a:prstGeom>
          <a:solidFill>
            <a:srgbClr val="CC99FF">
              <a:alpha val="999"/>
            </a:srgbClr>
          </a:solidFill>
          <a:ln w="9525">
            <a:noFill/>
          </a:ln>
        </p:spPr>
        <p:txBody>
          <a:bodyPr/>
          <a:lstStyle/>
          <a:p>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p:txStyles>
    <p:titleStyle>
      <a:lvl1pPr marL="0" lvl="0" indent="0" algn="l" defTabSz="914400" rtl="0" eaLnBrk="1" fontAlgn="base" latinLnBrk="0" hangingPunct="1">
        <a:lnSpc>
          <a:spcPct val="90000"/>
        </a:lnSpc>
        <a:spcBef>
          <a:spcPct val="0"/>
        </a:spcBef>
        <a:spcAft>
          <a:spcPct val="0"/>
        </a:spcAft>
        <a:buNone/>
        <a:defRPr sz="4400" b="0" i="0" u="none" kern="1200" baseline="0">
          <a:solidFill>
            <a:schemeClr val="tx1"/>
          </a:solidFill>
          <a:latin typeface="+mj-lt"/>
          <a:ea typeface="+mj-ea"/>
          <a:cs typeface="+mj-cs"/>
        </a:defRPr>
      </a:lvl1pPr>
    </p:titleStyle>
    <p:bodyStyle>
      <a:lvl1pPr marL="228600" lvl="0" indent="-228600" algn="l" defTabSz="914400" rtl="0" eaLnBrk="1" fontAlgn="base" latinLnBrk="0" hangingPunct="1">
        <a:lnSpc>
          <a:spcPct val="90000"/>
        </a:lnSpc>
        <a:spcBef>
          <a:spcPts val="990"/>
        </a:spcBef>
        <a:spcAft>
          <a:spcPct val="0"/>
        </a:spcAft>
        <a:buFont typeface="Arial" panose="020B0604020202020204" pitchFamily="34" charset="0"/>
        <a:buChar char="•"/>
        <a:defRPr sz="2900" b="0" i="0" u="none" kern="1200" baseline="0">
          <a:solidFill>
            <a:schemeClr val="tx1"/>
          </a:solidFill>
          <a:latin typeface="+mn-lt"/>
          <a:ea typeface="+mn-ea"/>
          <a:cs typeface="+mn-cs"/>
        </a:defRPr>
      </a:lvl1pPr>
      <a:lvl2pPr marL="685800" lvl="1" indent="-228600" algn="l" defTabSz="914400" rtl="0" eaLnBrk="1" fontAlgn="base" latinLnBrk="0" hangingPunct="1">
        <a:lnSpc>
          <a:spcPct val="90000"/>
        </a:lnSpc>
        <a:spcBef>
          <a:spcPts val="500"/>
        </a:spcBef>
        <a:spcAft>
          <a:spcPct val="0"/>
        </a:spcAft>
        <a:buFont typeface="Arial" panose="020B0604020202020204" pitchFamily="34" charset="0"/>
        <a:buChar char="•"/>
        <a:defRPr sz="2400" b="0" i="0" u="none" kern="1200" baseline="0">
          <a:solidFill>
            <a:schemeClr val="tx1"/>
          </a:solidFill>
          <a:latin typeface="+mn-lt"/>
          <a:ea typeface="+mn-ea"/>
          <a:cs typeface="+mn-cs"/>
        </a:defRPr>
      </a:lvl2pPr>
      <a:lvl3pPr marL="1144905" lvl="2" indent="-230505" algn="l" defTabSz="914400" rtl="0" eaLnBrk="1" fontAlgn="base" latinLnBrk="0" hangingPunct="1">
        <a:lnSpc>
          <a:spcPct val="90000"/>
        </a:lnSpc>
        <a:spcBef>
          <a:spcPts val="500"/>
        </a:spcBef>
        <a:spcAft>
          <a:spcPct val="0"/>
        </a:spcAft>
        <a:buFont typeface="Arial" panose="020B0604020202020204" pitchFamily="34" charset="0"/>
        <a:buChar char="•"/>
        <a:defRPr sz="2100" b="0" i="0" u="none" kern="1200" baseline="0">
          <a:solidFill>
            <a:schemeClr val="tx1"/>
          </a:solidFill>
          <a:latin typeface="+mn-lt"/>
          <a:ea typeface="+mn-ea"/>
          <a:cs typeface="+mn-cs"/>
        </a:defRPr>
      </a:lvl3pPr>
      <a:lvl4pPr marL="1600200" lvl="3"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4pPr>
      <a:lvl5pPr marL="2057400" lvl="4" indent="-22987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5pPr>
      <a:lvl6pPr marL="2514600" lvl="5"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6pPr>
      <a:lvl7pPr marL="2971800" lvl="6"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7pPr>
      <a:lvl8pPr marL="3429000" lvl="7"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8pPr>
      <a:lvl9pPr marL="3886200" lvl="8"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2pPr>
      <a:lvl3pPr marL="914400" lvl="2"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3pPr>
      <a:lvl4pPr marL="1371600" lvl="3"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4pPr>
      <a:lvl5pPr marL="1828800" lvl="4"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269187" name="矩形 2269186">
            <a:hlinkClick r:id="rId13" action="ppaction://hlinksldjump" tooltip="返回"/>
          </p:cNvPr>
          <p:cNvSpPr/>
          <p:nvPr userDrawn="1"/>
        </p:nvSpPr>
        <p:spPr>
          <a:xfrm>
            <a:off x="10223500" y="76200"/>
            <a:ext cx="1054100" cy="406400"/>
          </a:xfrm>
          <a:prstGeom prst="rect">
            <a:avLst/>
          </a:prstGeom>
          <a:solidFill>
            <a:srgbClr val="CC99FF">
              <a:alpha val="999"/>
            </a:srgbClr>
          </a:solidFill>
          <a:ln w="9525">
            <a:noFill/>
          </a:ln>
        </p:spPr>
        <p:txBody>
          <a:bodyPr/>
          <a:lstStyle/>
          <a:p>
            <a:endParaRPr lang="zh-CN" alt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p:txStyles>
    <p:titleStyle>
      <a:lvl1pPr marL="0" lvl="0" indent="0" algn="l" defTabSz="914400" rtl="0" eaLnBrk="1" fontAlgn="base" latinLnBrk="0" hangingPunct="1">
        <a:lnSpc>
          <a:spcPct val="90000"/>
        </a:lnSpc>
        <a:spcBef>
          <a:spcPct val="0"/>
        </a:spcBef>
        <a:spcAft>
          <a:spcPct val="0"/>
        </a:spcAft>
        <a:buNone/>
        <a:defRPr sz="4400" b="0" i="0" u="none" kern="1200" baseline="0">
          <a:solidFill>
            <a:schemeClr val="tx1"/>
          </a:solidFill>
          <a:latin typeface="+mj-lt"/>
          <a:ea typeface="+mj-ea"/>
          <a:cs typeface="+mj-cs"/>
        </a:defRPr>
      </a:lvl1pPr>
    </p:titleStyle>
    <p:bodyStyle>
      <a:lvl1pPr marL="228600" lvl="0" indent="-228600" algn="l" defTabSz="914400" rtl="0" eaLnBrk="1" fontAlgn="base" latinLnBrk="0" hangingPunct="1">
        <a:lnSpc>
          <a:spcPct val="90000"/>
        </a:lnSpc>
        <a:spcBef>
          <a:spcPts val="990"/>
        </a:spcBef>
        <a:spcAft>
          <a:spcPct val="0"/>
        </a:spcAft>
        <a:buFont typeface="Arial" panose="020B0604020202020204" pitchFamily="34" charset="0"/>
        <a:buChar char="•"/>
        <a:defRPr sz="2900" b="0" i="0" u="none" kern="1200" baseline="0">
          <a:solidFill>
            <a:schemeClr val="tx1"/>
          </a:solidFill>
          <a:latin typeface="+mn-lt"/>
          <a:ea typeface="+mn-ea"/>
          <a:cs typeface="+mn-cs"/>
        </a:defRPr>
      </a:lvl1pPr>
      <a:lvl2pPr marL="685800" lvl="1" indent="-228600" algn="l" defTabSz="914400" rtl="0" eaLnBrk="1" fontAlgn="base" latinLnBrk="0" hangingPunct="1">
        <a:lnSpc>
          <a:spcPct val="90000"/>
        </a:lnSpc>
        <a:spcBef>
          <a:spcPts val="500"/>
        </a:spcBef>
        <a:spcAft>
          <a:spcPct val="0"/>
        </a:spcAft>
        <a:buFont typeface="Arial" panose="020B0604020202020204" pitchFamily="34" charset="0"/>
        <a:buChar char="•"/>
        <a:defRPr sz="2400" b="0" i="0" u="none" kern="1200" baseline="0">
          <a:solidFill>
            <a:schemeClr val="tx1"/>
          </a:solidFill>
          <a:latin typeface="+mn-lt"/>
          <a:ea typeface="+mn-ea"/>
          <a:cs typeface="+mn-cs"/>
        </a:defRPr>
      </a:lvl2pPr>
      <a:lvl3pPr marL="1144905" lvl="2" indent="-230505" algn="l" defTabSz="914400" rtl="0" eaLnBrk="1" fontAlgn="base" latinLnBrk="0" hangingPunct="1">
        <a:lnSpc>
          <a:spcPct val="90000"/>
        </a:lnSpc>
        <a:spcBef>
          <a:spcPts val="500"/>
        </a:spcBef>
        <a:spcAft>
          <a:spcPct val="0"/>
        </a:spcAft>
        <a:buFont typeface="Arial" panose="020B0604020202020204" pitchFamily="34" charset="0"/>
        <a:buChar char="•"/>
        <a:defRPr sz="2100" b="0" i="0" u="none" kern="1200" baseline="0">
          <a:solidFill>
            <a:schemeClr val="tx1"/>
          </a:solidFill>
          <a:latin typeface="+mn-lt"/>
          <a:ea typeface="+mn-ea"/>
          <a:cs typeface="+mn-cs"/>
        </a:defRPr>
      </a:lvl3pPr>
      <a:lvl4pPr marL="1600200" lvl="3"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4pPr>
      <a:lvl5pPr marL="2057400" lvl="4" indent="-22987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5pPr>
      <a:lvl6pPr marL="2514600" lvl="5"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6pPr>
      <a:lvl7pPr marL="2971800" lvl="6"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7pPr>
      <a:lvl8pPr marL="3429000" lvl="7"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8pPr>
      <a:lvl9pPr marL="3886200" lvl="8"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2pPr>
      <a:lvl3pPr marL="914400" lvl="2"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3pPr>
      <a:lvl4pPr marL="1371600" lvl="3"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4pPr>
      <a:lvl5pPr marL="1828800" lvl="4"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269187" name="矩形 2269186">
            <a:hlinkClick r:id="" action="ppaction://noaction"/>
          </p:cNvPr>
          <p:cNvSpPr/>
          <p:nvPr userDrawn="1"/>
        </p:nvSpPr>
        <p:spPr>
          <a:xfrm>
            <a:off x="10223500" y="76200"/>
            <a:ext cx="1054100" cy="406400"/>
          </a:xfrm>
          <a:prstGeom prst="rect">
            <a:avLst/>
          </a:prstGeom>
          <a:solidFill>
            <a:srgbClr val="CC99FF">
              <a:alpha val="999"/>
            </a:srgbClr>
          </a:solidFill>
          <a:ln w="9525">
            <a:noFill/>
          </a:ln>
        </p:spPr>
        <p:txBody>
          <a:bodyPr/>
          <a:lstStyle/>
          <a:p>
            <a:endParaRPr lang="zh-CN" alt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p:txStyles>
    <p:titleStyle>
      <a:lvl1pPr marL="0" lvl="0" indent="0" algn="l" defTabSz="914400" rtl="0" eaLnBrk="1" fontAlgn="base" latinLnBrk="0" hangingPunct="1">
        <a:lnSpc>
          <a:spcPct val="90000"/>
        </a:lnSpc>
        <a:spcBef>
          <a:spcPct val="0"/>
        </a:spcBef>
        <a:spcAft>
          <a:spcPct val="0"/>
        </a:spcAft>
        <a:buNone/>
        <a:defRPr sz="4400" b="0" i="0" u="none" kern="1200" baseline="0">
          <a:solidFill>
            <a:schemeClr val="tx1"/>
          </a:solidFill>
          <a:latin typeface="+mj-lt"/>
          <a:ea typeface="+mj-ea"/>
          <a:cs typeface="+mj-cs"/>
        </a:defRPr>
      </a:lvl1pPr>
    </p:titleStyle>
    <p:bodyStyle>
      <a:lvl1pPr marL="228600" lvl="0" indent="-228600" algn="l" defTabSz="914400" rtl="0" eaLnBrk="1" fontAlgn="base" latinLnBrk="0" hangingPunct="1">
        <a:lnSpc>
          <a:spcPct val="90000"/>
        </a:lnSpc>
        <a:spcBef>
          <a:spcPts val="990"/>
        </a:spcBef>
        <a:spcAft>
          <a:spcPct val="0"/>
        </a:spcAft>
        <a:buFont typeface="Arial" panose="020B0604020202020204" pitchFamily="34" charset="0"/>
        <a:buChar char="•"/>
        <a:defRPr sz="2900" b="0" i="0" u="none" kern="1200" baseline="0">
          <a:solidFill>
            <a:schemeClr val="tx1"/>
          </a:solidFill>
          <a:latin typeface="+mn-lt"/>
          <a:ea typeface="+mn-ea"/>
          <a:cs typeface="+mn-cs"/>
        </a:defRPr>
      </a:lvl1pPr>
      <a:lvl2pPr marL="685800" lvl="1" indent="-228600" algn="l" defTabSz="914400" rtl="0" eaLnBrk="1" fontAlgn="base" latinLnBrk="0" hangingPunct="1">
        <a:lnSpc>
          <a:spcPct val="90000"/>
        </a:lnSpc>
        <a:spcBef>
          <a:spcPts val="500"/>
        </a:spcBef>
        <a:spcAft>
          <a:spcPct val="0"/>
        </a:spcAft>
        <a:buFont typeface="Arial" panose="020B0604020202020204" pitchFamily="34" charset="0"/>
        <a:buChar char="•"/>
        <a:defRPr sz="2400" b="0" i="0" u="none" kern="1200" baseline="0">
          <a:solidFill>
            <a:schemeClr val="tx1"/>
          </a:solidFill>
          <a:latin typeface="+mn-lt"/>
          <a:ea typeface="+mn-ea"/>
          <a:cs typeface="+mn-cs"/>
        </a:defRPr>
      </a:lvl2pPr>
      <a:lvl3pPr marL="1144905" lvl="2" indent="-230505" algn="l" defTabSz="914400" rtl="0" eaLnBrk="1" fontAlgn="base" latinLnBrk="0" hangingPunct="1">
        <a:lnSpc>
          <a:spcPct val="90000"/>
        </a:lnSpc>
        <a:spcBef>
          <a:spcPts val="500"/>
        </a:spcBef>
        <a:spcAft>
          <a:spcPct val="0"/>
        </a:spcAft>
        <a:buFont typeface="Arial" panose="020B0604020202020204" pitchFamily="34" charset="0"/>
        <a:buChar char="•"/>
        <a:defRPr sz="2100" b="0" i="0" u="none" kern="1200" baseline="0">
          <a:solidFill>
            <a:schemeClr val="tx1"/>
          </a:solidFill>
          <a:latin typeface="+mn-lt"/>
          <a:ea typeface="+mn-ea"/>
          <a:cs typeface="+mn-cs"/>
        </a:defRPr>
      </a:lvl3pPr>
      <a:lvl4pPr marL="1600200" lvl="3"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4pPr>
      <a:lvl5pPr marL="2057400" lvl="4" indent="-22987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5pPr>
      <a:lvl6pPr marL="2514600" lvl="5"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6pPr>
      <a:lvl7pPr marL="2971800" lvl="6"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7pPr>
      <a:lvl8pPr marL="3429000" lvl="7"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8pPr>
      <a:lvl9pPr marL="3886200" lvl="8" indent="-228600" algn="l" defTabSz="914400" rtl="0" eaLnBrk="1" fontAlgn="base" latinLnBrk="0" hangingPunct="1">
        <a:lnSpc>
          <a:spcPct val="90000"/>
        </a:lnSpc>
        <a:spcBef>
          <a:spcPts val="500"/>
        </a:spcBef>
        <a:spcAft>
          <a:spcPct val="0"/>
        </a:spcAft>
        <a:buFont typeface="Arial" panose="020B0604020202020204" pitchFamily="34" charset="0"/>
        <a:buChar char="•"/>
        <a:defRPr sz="1800" b="0" i="0" u="none" kern="1200" baseline="0">
          <a:solidFill>
            <a:schemeClr val="tx1"/>
          </a:solidFill>
          <a:latin typeface="+mn-lt"/>
          <a:ea typeface="+mn-ea"/>
          <a:cs typeface="+mn-cs"/>
        </a:defRPr>
      </a:lvl9pPr>
    </p:bodyStyle>
    <p:otherStyle>
      <a:lvl1pPr marL="0" lvl="0" indent="0" algn="l" defTabSz="914400" rtl="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2pPr>
      <a:lvl3pPr marL="914400" lvl="2"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3pPr>
      <a:lvl4pPr marL="1371600" lvl="3"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4pPr>
      <a:lvl5pPr marL="1828800" lvl="4"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5pPr>
      <a:lvl6pPr marL="2286000" lvl="5"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6pPr>
      <a:lvl7pPr marL="2743200" lvl="6"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7pPr>
      <a:lvl8pPr marL="3200400" lvl="7"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8pPr>
      <a:lvl9pPr marL="3657600" lvl="8" indent="0" algn="l" defTabSz="914400" rtl="0" eaLnBrk="1" fontAlgn="base" latinLnBrk="0" hangingPunct="1">
        <a:lnSpc>
          <a:spcPct val="150000"/>
        </a:lnSpc>
        <a:spcBef>
          <a:spcPct val="0"/>
        </a:spcBef>
        <a:spcAft>
          <a:spcPct val="0"/>
        </a:spcAft>
        <a:buNone/>
        <a:defRPr sz="2600" b="1" i="0" u="none" kern="1200" baseline="0">
          <a:solidFill>
            <a:schemeClr val="tx1"/>
          </a:solidFill>
          <a:latin typeface="宋体" panose="02010600030101010101" pitchFamily="2" charset="-122"/>
          <a:ea typeface="Times New Roman" panose="02020603050405020304" pitchFamily="18" charset="0"/>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113" y="365226"/>
            <a:ext cx="10514505" cy="1325931"/>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113" y="1826132"/>
            <a:ext cx="10514505" cy="4352547"/>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113" y="6358116"/>
            <a:ext cx="2742914" cy="365226"/>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2021/4/10</a:t>
            </a:fld>
            <a:endParaRPr lang="zh-CN" altLang="en-US"/>
          </a:p>
        </p:txBody>
      </p:sp>
      <p:sp>
        <p:nvSpPr>
          <p:cNvPr id="5" name="页脚占位符 4"/>
          <p:cNvSpPr>
            <a:spLocks noGrp="1"/>
          </p:cNvSpPr>
          <p:nvPr>
            <p:ph type="ftr" sz="quarter" idx="3"/>
          </p:nvPr>
        </p:nvSpPr>
        <p:spPr>
          <a:xfrm>
            <a:off x="4038179" y="6358116"/>
            <a:ext cx="4114371" cy="365226"/>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09703" y="6358116"/>
            <a:ext cx="2742914" cy="365226"/>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3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5565"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199765" algn="l" defTabSz="914400" rtl="0" eaLnBrk="1" latinLnBrk="0" hangingPunct="1">
        <a:defRPr sz="1800" kern="1200">
          <a:solidFill>
            <a:schemeClr val="tx1"/>
          </a:solidFill>
          <a:latin typeface="+mn-lt"/>
          <a:ea typeface="+mn-ea"/>
          <a:cs typeface="+mn-cs"/>
        </a:defRPr>
      </a:lvl8pPr>
      <a:lvl9pPr marL="3656965"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8.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9.xml"/><Relationship Id="rId1" Type="http://schemas.openxmlformats.org/officeDocument/2006/relationships/tags" Target="../tags/tag2.xml"/></Relationships>
</file>

<file path=ppt/slides/_rels/slide7.xml.rels><?xml version="1.0" encoding="UTF-8" standalone="yes"?>
<Relationships xmlns="http://schemas.openxmlformats.org/package/2006/relationships"><Relationship Id="rId2" Type="http://schemas.openxmlformats.org/officeDocument/2006/relationships/image" Target="../media/image5.wmf"/><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8.xml"/><Relationship Id="rId1" Type="http://schemas.openxmlformats.org/officeDocument/2006/relationships/tags" Target="../tags/tag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2.xml"/><Relationship Id="rId1" Type="http://schemas.openxmlformats.org/officeDocument/2006/relationships/tags" Target="../tags/tag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5.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tags" Target="../tags/tag7.xml"/><Relationship Id="rId1" Type="http://schemas.openxmlformats.org/officeDocument/2006/relationships/tags" Target="../tags/tag6.xml"/><Relationship Id="rId4" Type="http://schemas.openxmlformats.org/officeDocument/2006/relationships/notesSlide" Target="../notesSlides/notesSlide14.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18.xml"/><Relationship Id="rId2" Type="http://schemas.openxmlformats.org/officeDocument/2006/relationships/tags" Target="../tags/tag9.xml"/><Relationship Id="rId1" Type="http://schemas.openxmlformats.org/officeDocument/2006/relationships/tags" Target="../tags/tag8.xml"/><Relationship Id="rId4" Type="http://schemas.openxmlformats.org/officeDocument/2006/relationships/notesSlide" Target="../notesSlides/notesSlide21.xml"/></Relationships>
</file>

<file path=ppt/slides/_rels/slide30.xml.rels><?xml version="1.0" encoding="UTF-8" standalone="yes"?>
<Relationships xmlns="http://schemas.openxmlformats.org/package/2006/relationships"><Relationship Id="rId2" Type="http://schemas.openxmlformats.org/officeDocument/2006/relationships/slideLayout" Target="../slideLayouts/slideLayout18.xml"/><Relationship Id="rId1" Type="http://schemas.openxmlformats.org/officeDocument/2006/relationships/tags" Target="../tags/tag1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18.xml"/><Relationship Id="rId1" Type="http://schemas.openxmlformats.org/officeDocument/2006/relationships/tags" Target="../tags/tag11.xml"/></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40.xml"/></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8.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6.x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slideLayout" Target="../slideLayouts/slideLayout18.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36.xml.rels><?xml version="1.0" encoding="UTF-8" standalone="yes"?>
<Relationships xmlns="http://schemas.openxmlformats.org/package/2006/relationships"><Relationship Id="rId3" Type="http://schemas.openxmlformats.org/officeDocument/2006/relationships/hyperlink" Target="http://www.jb1000.com/" TargetMode="External"/><Relationship Id="rId2" Type="http://schemas.openxmlformats.org/officeDocument/2006/relationships/image" Target="../media/image8.png"/><Relationship Id="rId1" Type="http://schemas.openxmlformats.org/officeDocument/2006/relationships/slideLayout" Target="../slideLayouts/slideLayout18.xml"/><Relationship Id="rId4"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9" name="矩形 368658"/>
          <p:cNvSpPr/>
          <p:nvPr/>
        </p:nvSpPr>
        <p:spPr>
          <a:xfrm>
            <a:off x="2032000" y="2035175"/>
            <a:ext cx="7731125" cy="1489075"/>
          </a:xfrm>
          <a:prstGeom prst="rect">
            <a:avLst/>
          </a:prstGeom>
          <a:noFill/>
          <a:ln w="9525">
            <a:noFill/>
          </a:ln>
        </p:spPr>
        <p:txBody>
          <a:bodyPr lIns="117176" tIns="58589" rIns="117176" bIns="58589" anchor="ctr" anchorCtr="0">
            <a:spAutoFit/>
          </a:bodyPr>
          <a:lstStyle/>
          <a:p>
            <a:pPr defTabSz="1171575"/>
            <a:r>
              <a:rPr lang="zh-CN" altLang="en-US" sz="3000" dirty="0">
                <a:latin typeface="宋体" panose="02010600030101010101" pitchFamily="2" charset="-122"/>
                <a:ea typeface="宋体" panose="02010600030101010101" pitchFamily="2" charset="-122"/>
                <a:cs typeface="Times New Roman" panose="02020603050405020304" pitchFamily="18" charset="0"/>
              </a:rPr>
              <a:t>第</a:t>
            </a:r>
            <a:r>
              <a:rPr lang="en-US" altLang="zh-CN" sz="3000">
                <a:latin typeface="宋体" panose="02010600030101010101" pitchFamily="2" charset="-122"/>
                <a:ea typeface="宋体" panose="02010600030101010101" pitchFamily="2" charset="-122"/>
                <a:cs typeface="Times New Roman" panose="02020603050405020304" pitchFamily="18" charset="0"/>
              </a:rPr>
              <a:t>4</a:t>
            </a:r>
            <a:r>
              <a:rPr lang="zh-CN" altLang="en-US" sz="3000" dirty="0">
                <a:latin typeface="宋体" panose="02010600030101010101" pitchFamily="2" charset="-122"/>
                <a:ea typeface="宋体" panose="02010600030101010101" pitchFamily="2" charset="-122"/>
                <a:cs typeface="Times New Roman" panose="02020603050405020304" pitchFamily="18" charset="0"/>
              </a:rPr>
              <a:t>讲　中华文明的辉煌与迟滞</a:t>
            </a:r>
            <a:r>
              <a:rPr lang="en-US" altLang="zh-CN" sz="3000">
                <a:latin typeface="宋体" panose="02010600030101010101" pitchFamily="2" charset="-122"/>
                <a:ea typeface="Times New Roman" panose="02020603050405020304" pitchFamily="18" charset="0"/>
              </a:rPr>
              <a:t>——</a:t>
            </a:r>
            <a:r>
              <a:rPr lang="zh-CN" altLang="en-US" sz="3000" dirty="0">
                <a:latin typeface="宋体" panose="02010600030101010101" pitchFamily="2" charset="-122"/>
                <a:ea typeface="宋体" panose="02010600030101010101" pitchFamily="2" charset="-122"/>
                <a:cs typeface="Times New Roman" panose="02020603050405020304" pitchFamily="18" charset="0"/>
              </a:rPr>
              <a:t>明清</a:t>
            </a:r>
          </a:p>
          <a:p>
            <a:pPr defTabSz="1171575"/>
            <a:r>
              <a:rPr lang="zh-CN" altLang="en-US" sz="3000" dirty="0">
                <a:latin typeface="宋体" panose="02010600030101010101" pitchFamily="2" charset="-122"/>
                <a:ea typeface="宋体" panose="02010600030101010101" pitchFamily="2" charset="-122"/>
                <a:cs typeface="Times New Roman" panose="02020603050405020304" pitchFamily="18" charset="0"/>
              </a:rPr>
              <a:t>       时期</a:t>
            </a:r>
            <a:r>
              <a:rPr lang="en-US" altLang="zh-CN" sz="3000">
                <a:latin typeface="宋体" panose="02010600030101010101" pitchFamily="2" charset="-122"/>
                <a:ea typeface="宋体" panose="02010600030101010101" pitchFamily="2" charset="-122"/>
                <a:cs typeface="Times New Roman" panose="02020603050405020304" pitchFamily="18" charset="0"/>
              </a:rPr>
              <a:t>(</a:t>
            </a:r>
            <a:r>
              <a:rPr lang="zh-CN" altLang="en-US" sz="3000" dirty="0">
                <a:latin typeface="宋体" panose="02010600030101010101" pitchFamily="2" charset="-122"/>
                <a:ea typeface="宋体" panose="02010600030101010101" pitchFamily="2" charset="-122"/>
                <a:cs typeface="Times New Roman" panose="02020603050405020304" pitchFamily="18" charset="0"/>
              </a:rPr>
              <a:t>鸦片战争前</a:t>
            </a:r>
            <a:r>
              <a:rPr lang="en-US" altLang="zh-CN" sz="3000">
                <a:latin typeface="宋体" panose="02010600030101010101" pitchFamily="2" charset="-122"/>
                <a:ea typeface="宋体" panose="02010600030101010101" pitchFamily="2" charset="-122"/>
                <a:cs typeface="Times New Roman" panose="02020603050405020304" pitchFamily="18" charset="0"/>
              </a:rPr>
              <a:t>)</a:t>
            </a:r>
            <a:endParaRPr lang="en-US" altLang="zh-CN" sz="3000">
              <a:latin typeface="宋体" panose="02010600030101010101" pitchFamily="2" charset="-122"/>
              <a:ea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5510" name="文本框 2325509"/>
          <p:cNvSpPr txBox="1"/>
          <p:nvPr/>
        </p:nvSpPr>
        <p:spPr>
          <a:xfrm>
            <a:off x="1370013" y="63500"/>
            <a:ext cx="4627562" cy="446088"/>
          </a:xfrm>
          <a:prstGeom prst="rect">
            <a:avLst/>
          </a:prstGeom>
          <a:noFill/>
          <a:ln w="9525">
            <a:noFill/>
          </a:ln>
        </p:spPr>
        <p:txBody>
          <a:bodyPr lIns="117176" tIns="58589" rIns="117176" bIns="58589">
            <a:spAutoFit/>
          </a:bodyPr>
          <a:lstStyle/>
          <a:p>
            <a:pPr defTabSz="1171575">
              <a:lnSpc>
                <a:spcPct val="90000"/>
              </a:lnSpc>
            </a:pP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必备知识</a:t>
            </a:r>
            <a:r>
              <a:rPr lang="en-US" altLang="zh-CN" sz="2400">
                <a:solidFill>
                  <a:schemeClr val="bg1"/>
                </a:solidFill>
                <a:latin typeface="宋体" panose="02010600030101010101" pitchFamily="2" charset="-122"/>
                <a:ea typeface="Times New Roman" panose="02020603050405020304" pitchFamily="18" charset="0"/>
              </a:rPr>
              <a:t>•</a:t>
            </a: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知道高考考什么</a:t>
            </a:r>
            <a:endParaRPr lang="zh-CN" altLang="en-US" sz="2400" dirty="0">
              <a:solidFill>
                <a:schemeClr val="bg1"/>
              </a:solidFill>
              <a:latin typeface="宋体" panose="02010600030101010101" pitchFamily="2" charset="-122"/>
              <a:ea typeface="Times New Roman" panose="02020603050405020304" pitchFamily="18" charset="0"/>
            </a:endParaRPr>
          </a:p>
        </p:txBody>
      </p:sp>
      <p:sp>
        <p:nvSpPr>
          <p:cNvPr id="2325513" name="文本框 2325512"/>
          <p:cNvSpPr txBox="1"/>
          <p:nvPr/>
        </p:nvSpPr>
        <p:spPr>
          <a:xfrm>
            <a:off x="80010" y="-69850"/>
            <a:ext cx="11634788" cy="712788"/>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连时空</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纵横贯通</a:t>
            </a:r>
            <a:endParaRPr lang="zh-CN" altLang="en-US" dirty="0">
              <a:solidFill>
                <a:srgbClr val="0000FF"/>
              </a:solidFill>
              <a:latin typeface="宋体" panose="02010600030101010101" pitchFamily="2" charset="-122"/>
              <a:ea typeface="Times New Roman" panose="02020603050405020304" pitchFamily="18" charset="0"/>
            </a:endParaRPr>
          </a:p>
        </p:txBody>
      </p:sp>
      <p:sp>
        <p:nvSpPr>
          <p:cNvPr id="2325518" name="矩形 2325517"/>
          <p:cNvSpPr/>
          <p:nvPr/>
        </p:nvSpPr>
        <p:spPr>
          <a:xfrm>
            <a:off x="1409700" y="654050"/>
            <a:ext cx="3111500" cy="0"/>
          </a:xfrm>
          <a:prstGeom prst="rect">
            <a:avLst/>
          </a:prstGeom>
          <a:noFill/>
          <a:ln w="9525">
            <a:noFill/>
          </a:ln>
        </p:spPr>
        <p:txBody>
          <a:bodyPr/>
          <a:lstStyle/>
          <a:p>
            <a:endParaRPr lang="zh-CN" altLang="en-US"/>
          </a:p>
        </p:txBody>
      </p:sp>
      <p:sp>
        <p:nvSpPr>
          <p:cNvPr id="2325519" name="矩形 2325518"/>
          <p:cNvSpPr/>
          <p:nvPr/>
        </p:nvSpPr>
        <p:spPr>
          <a:xfrm>
            <a:off x="1409700" y="654050"/>
            <a:ext cx="3111500" cy="0"/>
          </a:xfrm>
          <a:prstGeom prst="rect">
            <a:avLst/>
          </a:prstGeom>
          <a:noFill/>
          <a:ln w="9525">
            <a:noFill/>
          </a:ln>
        </p:spPr>
        <p:txBody>
          <a:bodyPr wrap="none" lIns="117235" tIns="58618" rIns="117235" bIns="58618" anchor="ctr" anchorCtr="0">
            <a:spAutoFit/>
          </a:bodyPr>
          <a:lstStyle/>
          <a:p>
            <a:pPr>
              <a:lnSpc>
                <a:spcPct val="100000"/>
              </a:lnSpc>
            </a:pPr>
            <a:endParaRPr sz="1800" b="0" dirty="0">
              <a:latin typeface="Arial" panose="020B0604020202020204" pitchFamily="34" charset="0"/>
              <a:ea typeface="宋体" panose="02010600030101010101" pitchFamily="2" charset="-122"/>
            </a:endParaRPr>
          </a:p>
        </p:txBody>
      </p:sp>
      <p:pic>
        <p:nvPicPr>
          <p:cNvPr id="2325548" name="图片 2325547"/>
          <p:cNvPicPr>
            <a:picLocks noChangeAspect="1"/>
          </p:cNvPicPr>
          <p:nvPr/>
        </p:nvPicPr>
        <p:blipFill>
          <a:blip r:embed="rId2"/>
          <a:stretch>
            <a:fillRect/>
          </a:stretch>
        </p:blipFill>
        <p:spPr>
          <a:xfrm>
            <a:off x="258445" y="509905"/>
            <a:ext cx="11852275" cy="6458585"/>
          </a:xfrm>
          <a:prstGeom prst="rect">
            <a:avLst/>
          </a:prstGeom>
          <a:noFill/>
          <a:ln w="9525">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a:blip r:embed="rId2"/>
          <a:stretch>
            <a:fillRect/>
          </a:stretch>
        </p:blipFill>
        <p:spPr>
          <a:xfrm>
            <a:off x="299720" y="193040"/>
            <a:ext cx="10775950" cy="6473825"/>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stretch>
            <a:fillRect/>
          </a:stretch>
        </p:blipFill>
        <p:spPr>
          <a:xfrm>
            <a:off x="140970" y="215900"/>
            <a:ext cx="7699375" cy="6525260"/>
          </a:xfrm>
          <a:prstGeom prst="rect">
            <a:avLst/>
          </a:prstGeom>
        </p:spPr>
      </p:pic>
      <p:sp>
        <p:nvSpPr>
          <p:cNvPr id="4" name="文本框 3"/>
          <p:cNvSpPr txBox="1"/>
          <p:nvPr/>
        </p:nvSpPr>
        <p:spPr>
          <a:xfrm>
            <a:off x="7839710" y="215900"/>
            <a:ext cx="4109085" cy="5539105"/>
          </a:xfrm>
          <a:prstGeom prst="rect">
            <a:avLst/>
          </a:prstGeom>
          <a:noFill/>
        </p:spPr>
        <p:txBody>
          <a:bodyPr wrap="square" rtlCol="0" anchor="t">
            <a:spAutoFit/>
          </a:bodyPr>
          <a:lstStyle/>
          <a:p>
            <a:r>
              <a:rPr lang="zh-CN" altLang="en-US" sz="2400">
                <a:ea typeface="宋体" panose="02010600030101010101" pitchFamily="2" charset="-122"/>
                <a:cs typeface="宋体" panose="02010600030101010101" pitchFamily="2" charset="-122"/>
              </a:rPr>
              <a:t>清朝中期，疆域西跨葱岭，西北达巴勒喀什池，北接西伯利亚，东北至外兴安岭和库页岛，东临太平洋，东南到台湾及其附属岛屿钓鱼岛、赤尾屿等，南包括南海诸岛，西南抵喜马拉雅山脉。</a:t>
            </a:r>
            <a:r>
              <a:rPr lang="zh-CN" altLang="en-US" sz="2400">
                <a:solidFill>
                  <a:srgbClr val="FF0000"/>
                </a:solidFill>
                <a:ea typeface="宋体" panose="02010600030101010101" pitchFamily="2" charset="-122"/>
                <a:cs typeface="宋体" panose="02010600030101010101" pitchFamily="2" charset="-122"/>
              </a:rPr>
              <a:t>现代中国的版图至此奠定。</a:t>
            </a:r>
            <a:r>
              <a:rPr lang="zh-CN" altLang="en-US" sz="2400">
                <a:ea typeface="宋体" panose="02010600030101010101" pitchFamily="2" charset="-122"/>
                <a:cs typeface="宋体" panose="02010600030101010101" pitchFamily="2" charset="-122"/>
              </a:rPr>
              <a:t>在清朝疆域里，内地分立18省。</a:t>
            </a:r>
          </a:p>
          <a:p>
            <a:pPr algn="r"/>
            <a:r>
              <a:rPr lang="en-US" altLang="zh-CN" sz="2000" smtClean="0">
                <a:ln>
                  <a:noFill/>
                </a:ln>
                <a:effectLst/>
                <a:ea typeface="宋体" panose="02010600030101010101" pitchFamily="2" charset="-122"/>
                <a:cs typeface="宋体" panose="02010600030101010101" pitchFamily="2" charset="-122"/>
                <a:sym typeface="+mn-ea"/>
              </a:rPr>
              <a:t>——</a:t>
            </a:r>
            <a:r>
              <a:rPr lang="zh-CN" sz="2000" smtClean="0">
                <a:ln>
                  <a:noFill/>
                </a:ln>
                <a:effectLst/>
                <a:ea typeface="宋体" panose="02010600030101010101" pitchFamily="2" charset="-122"/>
                <a:cs typeface="宋体" panose="02010600030101010101" pitchFamily="2" charset="-122"/>
                <a:sym typeface="+mn-ea"/>
              </a:rPr>
              <a:t>摘编自</a:t>
            </a:r>
            <a:r>
              <a:rPr lang="zh-CN" altLang="zh-CN" sz="2000" smtClean="0">
                <a:ln>
                  <a:noFill/>
                </a:ln>
                <a:effectLst/>
                <a:ea typeface="宋体" panose="02010600030101010101" pitchFamily="2" charset="-122"/>
                <a:cs typeface="宋体" panose="02010600030101010101" pitchFamily="2" charset="-122"/>
                <a:sym typeface="+mn-ea"/>
              </a:rPr>
              <a:t>《</a:t>
            </a:r>
            <a:r>
              <a:rPr lang="zh-CN" sz="2000" smtClean="0">
                <a:ln>
                  <a:noFill/>
                </a:ln>
                <a:effectLst/>
                <a:ea typeface="宋体" panose="02010600030101010101" pitchFamily="2" charset="-122"/>
                <a:cs typeface="宋体" panose="02010600030101010101" pitchFamily="2" charset="-122"/>
                <a:sym typeface="+mn-ea"/>
              </a:rPr>
              <a:t>中外历史纲要</a:t>
            </a:r>
            <a:r>
              <a:rPr lang="zh-CN" altLang="zh-CN" sz="2000" smtClean="0">
                <a:ln>
                  <a:noFill/>
                </a:ln>
                <a:effectLst/>
                <a:ea typeface="宋体" panose="02010600030101010101" pitchFamily="2" charset="-122"/>
                <a:cs typeface="宋体" panose="02010600030101010101" pitchFamily="2" charset="-122"/>
                <a:sym typeface="+mn-ea"/>
              </a:rPr>
              <a:t>》</a:t>
            </a:r>
            <a:r>
              <a:rPr lang="en-US" altLang="zh-CN" sz="2000" smtClean="0">
                <a:ln>
                  <a:noFill/>
                </a:ln>
                <a:effectLst/>
                <a:ea typeface="宋体" panose="02010600030101010101" pitchFamily="2" charset="-122"/>
                <a:cs typeface="宋体" panose="02010600030101010101" pitchFamily="2" charset="-122"/>
                <a:sym typeface="+mn-ea"/>
              </a:rPr>
              <a:t>(</a:t>
            </a:r>
            <a:r>
              <a:rPr lang="zh-CN" sz="2000" smtClean="0">
                <a:ln>
                  <a:noFill/>
                </a:ln>
                <a:effectLst/>
                <a:ea typeface="宋体" panose="02010600030101010101" pitchFamily="2" charset="-122"/>
                <a:cs typeface="宋体" panose="02010600030101010101" pitchFamily="2" charset="-122"/>
                <a:sym typeface="+mn-ea"/>
              </a:rPr>
              <a:t>上</a:t>
            </a:r>
            <a:r>
              <a:rPr lang="en-US" altLang="zh-CN" sz="2000" smtClean="0">
                <a:ln>
                  <a:noFill/>
                </a:ln>
                <a:effectLst/>
                <a:ea typeface="宋体" panose="02010600030101010101" pitchFamily="2" charset="-122"/>
                <a:cs typeface="宋体" panose="02010600030101010101" pitchFamily="2" charset="-122"/>
                <a:sym typeface="+mn-ea"/>
              </a:rPr>
              <a:t>)</a:t>
            </a:r>
            <a:endParaRPr lang="zh-CN" altLang="en-US" sz="2000">
              <a:ea typeface="宋体" panose="02010600030101010101" pitchFamily="2" charset="-122"/>
              <a:cs typeface="宋体" panose="02010600030101010101" pitchFamily="2" charset="-122"/>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stretch>
            <a:fillRect/>
          </a:stretch>
        </p:blipFill>
        <p:spPr>
          <a:xfrm>
            <a:off x="140970" y="215900"/>
            <a:ext cx="7273925" cy="6122035"/>
          </a:xfrm>
          <a:prstGeom prst="rect">
            <a:avLst/>
          </a:prstGeom>
        </p:spPr>
      </p:pic>
      <p:sp>
        <p:nvSpPr>
          <p:cNvPr id="4" name="文本框 3"/>
          <p:cNvSpPr txBox="1"/>
          <p:nvPr/>
        </p:nvSpPr>
        <p:spPr>
          <a:xfrm>
            <a:off x="7491095" y="401320"/>
            <a:ext cx="4446905" cy="5077460"/>
          </a:xfrm>
          <a:prstGeom prst="rect">
            <a:avLst/>
          </a:prstGeom>
          <a:noFill/>
        </p:spPr>
        <p:txBody>
          <a:bodyPr wrap="square" rtlCol="0" anchor="t">
            <a:spAutoFit/>
          </a:bodyPr>
          <a:lstStyle/>
          <a:p>
            <a:r>
              <a:rPr lang="zh-CN" altLang="en-US" sz="2800">
                <a:ea typeface="宋体" panose="02010600030101010101" pitchFamily="2" charset="-122"/>
                <a:cs typeface="宋体" panose="02010600030101010101" pitchFamily="2" charset="-122"/>
              </a:rPr>
              <a:t>1662年，南明将领郑成功驱逐荷兰殖民者，收复台湾。1683年，清军渡海远征，郑氏家族战败投降。</a:t>
            </a:r>
            <a:r>
              <a:rPr lang="zh-CN" altLang="en-US" sz="2800">
                <a:latin typeface="微软雅黑" panose="020B0503020204020204" charset="-122"/>
                <a:ea typeface="微软雅黑" panose="020B0503020204020204" charset="-122"/>
                <a:cs typeface="宋体" panose="02010600030101010101" pitchFamily="2" charset="-122"/>
              </a:rPr>
              <a:t>清朝在台湾设府，隶属福建省。</a:t>
            </a:r>
            <a:endParaRPr lang="zh-CN" altLang="en-US" sz="2800">
              <a:ea typeface="宋体" panose="02010600030101010101" pitchFamily="2" charset="-122"/>
              <a:cs typeface="宋体" panose="02010600030101010101" pitchFamily="2" charset="-122"/>
            </a:endParaRPr>
          </a:p>
          <a:p>
            <a:pPr algn="r"/>
            <a:r>
              <a:rPr lang="en-US" altLang="zh-CN" sz="2400" smtClean="0">
                <a:ln>
                  <a:noFill/>
                </a:ln>
                <a:effectLst/>
                <a:ea typeface="宋体" panose="02010600030101010101" pitchFamily="2" charset="-122"/>
                <a:cs typeface="宋体" panose="02010600030101010101" pitchFamily="2" charset="-122"/>
                <a:sym typeface="+mn-ea"/>
              </a:rPr>
              <a:t>——</a:t>
            </a:r>
            <a:r>
              <a:rPr lang="zh-CN" sz="2400" smtClean="0">
                <a:ln>
                  <a:noFill/>
                </a:ln>
                <a:effectLst/>
                <a:ea typeface="宋体" panose="02010600030101010101" pitchFamily="2" charset="-122"/>
                <a:cs typeface="宋体" panose="02010600030101010101" pitchFamily="2" charset="-122"/>
                <a:sym typeface="+mn-ea"/>
              </a:rPr>
              <a:t>摘编自</a:t>
            </a:r>
            <a:r>
              <a:rPr lang="zh-CN" altLang="zh-CN" sz="2400" smtClean="0">
                <a:ln>
                  <a:noFill/>
                </a:ln>
                <a:effectLst/>
                <a:ea typeface="宋体" panose="02010600030101010101" pitchFamily="2" charset="-122"/>
                <a:cs typeface="宋体" panose="02010600030101010101" pitchFamily="2" charset="-122"/>
                <a:sym typeface="+mn-ea"/>
              </a:rPr>
              <a:t>《</a:t>
            </a:r>
            <a:r>
              <a:rPr lang="zh-CN" sz="2400" smtClean="0">
                <a:ln>
                  <a:noFill/>
                </a:ln>
                <a:effectLst/>
                <a:ea typeface="宋体" panose="02010600030101010101" pitchFamily="2" charset="-122"/>
                <a:cs typeface="宋体" panose="02010600030101010101" pitchFamily="2" charset="-122"/>
                <a:sym typeface="+mn-ea"/>
              </a:rPr>
              <a:t>中外历史纲要</a:t>
            </a:r>
            <a:r>
              <a:rPr lang="zh-CN" altLang="zh-CN" sz="2400" smtClean="0">
                <a:ln>
                  <a:noFill/>
                </a:ln>
                <a:effectLst/>
                <a:ea typeface="宋体" panose="02010600030101010101" pitchFamily="2" charset="-122"/>
                <a:cs typeface="宋体" panose="02010600030101010101" pitchFamily="2" charset="-122"/>
                <a:sym typeface="+mn-ea"/>
              </a:rPr>
              <a:t>》</a:t>
            </a:r>
            <a:r>
              <a:rPr lang="en-US" altLang="zh-CN" sz="2400" smtClean="0">
                <a:ln>
                  <a:noFill/>
                </a:ln>
                <a:effectLst/>
                <a:ea typeface="宋体" panose="02010600030101010101" pitchFamily="2" charset="-122"/>
                <a:cs typeface="宋体" panose="02010600030101010101" pitchFamily="2" charset="-122"/>
                <a:sym typeface="+mn-ea"/>
              </a:rPr>
              <a:t>(</a:t>
            </a:r>
            <a:r>
              <a:rPr lang="zh-CN" sz="2400" smtClean="0">
                <a:ln>
                  <a:noFill/>
                </a:ln>
                <a:effectLst/>
                <a:ea typeface="宋体" panose="02010600030101010101" pitchFamily="2" charset="-122"/>
                <a:cs typeface="宋体" panose="02010600030101010101" pitchFamily="2" charset="-122"/>
                <a:sym typeface="+mn-ea"/>
              </a:rPr>
              <a:t>上</a:t>
            </a:r>
            <a:r>
              <a:rPr lang="en-US" altLang="zh-CN" sz="2400" smtClean="0">
                <a:ln>
                  <a:noFill/>
                </a:ln>
                <a:effectLst/>
                <a:ea typeface="宋体" panose="02010600030101010101" pitchFamily="2" charset="-122"/>
                <a:cs typeface="宋体" panose="02010600030101010101" pitchFamily="2" charset="-122"/>
                <a:sym typeface="+mn-ea"/>
              </a:rPr>
              <a: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25510" name="文本框 2325509"/>
          <p:cNvSpPr txBox="1"/>
          <p:nvPr/>
        </p:nvSpPr>
        <p:spPr>
          <a:xfrm>
            <a:off x="1370013" y="63500"/>
            <a:ext cx="4627562" cy="446088"/>
          </a:xfrm>
          <a:prstGeom prst="rect">
            <a:avLst/>
          </a:prstGeom>
          <a:noFill/>
          <a:ln w="9525">
            <a:noFill/>
          </a:ln>
        </p:spPr>
        <p:txBody>
          <a:bodyPr lIns="117176" tIns="58589" rIns="117176" bIns="58589">
            <a:spAutoFit/>
          </a:bodyPr>
          <a:lstStyle/>
          <a:p>
            <a:pPr defTabSz="1171575">
              <a:lnSpc>
                <a:spcPct val="90000"/>
              </a:lnSpc>
            </a:pP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必备知识</a:t>
            </a:r>
            <a:r>
              <a:rPr lang="en-US" altLang="zh-CN" sz="2400">
                <a:solidFill>
                  <a:schemeClr val="bg1"/>
                </a:solidFill>
                <a:latin typeface="宋体" panose="02010600030101010101" pitchFamily="2" charset="-122"/>
                <a:ea typeface="Times New Roman" panose="02020603050405020304" pitchFamily="18" charset="0"/>
              </a:rPr>
              <a:t>•</a:t>
            </a: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知道高考考什么</a:t>
            </a:r>
            <a:endParaRPr lang="zh-CN" altLang="en-US" sz="2400" dirty="0">
              <a:solidFill>
                <a:schemeClr val="bg1"/>
              </a:solidFill>
              <a:latin typeface="宋体" panose="02010600030101010101" pitchFamily="2" charset="-122"/>
              <a:ea typeface="Times New Roman" panose="02020603050405020304" pitchFamily="18" charset="0"/>
            </a:endParaRPr>
          </a:p>
        </p:txBody>
      </p:sp>
      <p:sp>
        <p:nvSpPr>
          <p:cNvPr id="2325513" name="文本框 2325512"/>
          <p:cNvSpPr txBox="1"/>
          <p:nvPr/>
        </p:nvSpPr>
        <p:spPr>
          <a:xfrm>
            <a:off x="80010" y="-69850"/>
            <a:ext cx="11634788" cy="712788"/>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连时空</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纵横贯通</a:t>
            </a:r>
            <a:endParaRPr lang="zh-CN" altLang="en-US" dirty="0">
              <a:solidFill>
                <a:srgbClr val="0000FF"/>
              </a:solidFill>
              <a:latin typeface="宋体" panose="02010600030101010101" pitchFamily="2" charset="-122"/>
              <a:ea typeface="Times New Roman" panose="02020603050405020304" pitchFamily="18" charset="0"/>
            </a:endParaRPr>
          </a:p>
        </p:txBody>
      </p:sp>
      <p:sp>
        <p:nvSpPr>
          <p:cNvPr id="2325518" name="矩形 2325517"/>
          <p:cNvSpPr/>
          <p:nvPr/>
        </p:nvSpPr>
        <p:spPr>
          <a:xfrm>
            <a:off x="1409700" y="654050"/>
            <a:ext cx="3111500" cy="0"/>
          </a:xfrm>
          <a:prstGeom prst="rect">
            <a:avLst/>
          </a:prstGeom>
          <a:noFill/>
          <a:ln w="9525">
            <a:noFill/>
          </a:ln>
        </p:spPr>
        <p:txBody>
          <a:bodyPr/>
          <a:lstStyle/>
          <a:p>
            <a:endParaRPr lang="zh-CN" altLang="en-US"/>
          </a:p>
        </p:txBody>
      </p:sp>
      <p:sp>
        <p:nvSpPr>
          <p:cNvPr id="2325519" name="矩形 2325518"/>
          <p:cNvSpPr/>
          <p:nvPr/>
        </p:nvSpPr>
        <p:spPr>
          <a:xfrm>
            <a:off x="1409700" y="654050"/>
            <a:ext cx="3111500" cy="0"/>
          </a:xfrm>
          <a:prstGeom prst="rect">
            <a:avLst/>
          </a:prstGeom>
          <a:noFill/>
          <a:ln w="9525">
            <a:noFill/>
          </a:ln>
        </p:spPr>
        <p:txBody>
          <a:bodyPr wrap="none" lIns="117235" tIns="58618" rIns="117235" bIns="58618" anchor="ctr" anchorCtr="0">
            <a:spAutoFit/>
          </a:bodyPr>
          <a:lstStyle/>
          <a:p>
            <a:pPr>
              <a:lnSpc>
                <a:spcPct val="100000"/>
              </a:lnSpc>
            </a:pPr>
            <a:endParaRPr sz="1800" b="0" dirty="0">
              <a:latin typeface="Arial" panose="020B0604020202020204" pitchFamily="34" charset="0"/>
              <a:ea typeface="宋体" panose="02010600030101010101" pitchFamily="2" charset="-122"/>
            </a:endParaRPr>
          </a:p>
        </p:txBody>
      </p:sp>
      <p:graphicFrame>
        <p:nvGraphicFramePr>
          <p:cNvPr id="3" name="表格 2"/>
          <p:cNvGraphicFramePr>
            <a:graphicFrameLocks noGrp="1"/>
          </p:cNvGraphicFramePr>
          <p:nvPr>
            <p:custDataLst>
              <p:tags r:id="rId1"/>
            </p:custDataLst>
          </p:nvPr>
        </p:nvGraphicFramePr>
        <p:xfrm>
          <a:off x="341641" y="809266"/>
          <a:ext cx="11511855" cy="5552440"/>
        </p:xfrm>
        <a:graphic>
          <a:graphicData uri="http://schemas.openxmlformats.org/drawingml/2006/table">
            <a:tbl>
              <a:tblPr firstRow="1" bandRow="1">
                <a:tableStyleId>{5940675A-B579-460E-94D1-54222C63F5DA}</a:tableStyleId>
              </a:tblPr>
              <a:tblGrid>
                <a:gridCol w="2035175"/>
                <a:gridCol w="9476680"/>
              </a:tblGrid>
              <a:tr h="5552440">
                <a:tc>
                  <a:txBody>
                    <a:bodyPr/>
                    <a:lstStyle/>
                    <a:p>
                      <a:pPr>
                        <a:lnSpc>
                          <a:spcPct val="140000"/>
                        </a:lnSpc>
                      </a:pPr>
                      <a:r>
                        <a:rPr lang="zh-CN" altLang="en-US" sz="3200" b="1" dirty="0"/>
                        <a:t>对外交流与碰撞</a:t>
                      </a:r>
                      <a:endParaRPr lang="zh-CN" altLang="en-US" sz="3200" b="1" dirty="0">
                        <a:latin typeface="微软雅黑" panose="020B0503020204020204" charset="-122"/>
                        <a:ea typeface="微软雅黑" panose="020B0503020204020204" charset="-122"/>
                      </a:endParaRPr>
                    </a:p>
                  </a:txBody>
                  <a:tcPr marL="91407" marR="91407" marT="45703" marB="45703"/>
                </a:tc>
                <a:tc>
                  <a:txBody>
                    <a:bodyPr/>
                    <a:lstStyle/>
                    <a:p>
                      <a:pPr>
                        <a:lnSpc>
                          <a:spcPct val="140000"/>
                        </a:lnSpc>
                      </a:pPr>
                      <a:r>
                        <a:rPr lang="zh-CN" altLang="en-US" sz="3200" b="1" dirty="0">
                          <a:solidFill>
                            <a:srgbClr val="0000FF"/>
                          </a:solidFill>
                          <a:latin typeface="微软雅黑" panose="020B0503020204020204" charset="-122"/>
                          <a:ea typeface="微软雅黑" panose="020B0503020204020204" charset="-122"/>
                        </a:rPr>
                        <a:t>交流：</a:t>
                      </a:r>
                    </a:p>
                    <a:p>
                      <a:pPr>
                        <a:lnSpc>
                          <a:spcPct val="140000"/>
                        </a:lnSpc>
                      </a:pPr>
                      <a:endParaRPr lang="zh-CN" altLang="en-US" sz="3200" b="1" dirty="0">
                        <a:latin typeface="微软雅黑" panose="020B0503020204020204" charset="-122"/>
                        <a:ea typeface="微软雅黑" panose="020B0503020204020204" charset="-122"/>
                      </a:endParaRPr>
                    </a:p>
                    <a:p>
                      <a:pPr>
                        <a:lnSpc>
                          <a:spcPct val="140000"/>
                        </a:lnSpc>
                      </a:pPr>
                      <a:endParaRPr lang="en-US" altLang="zh-CN" sz="3200" b="1" dirty="0">
                        <a:latin typeface="微软雅黑" panose="020B0503020204020204" charset="-122"/>
                        <a:ea typeface="微软雅黑" panose="020B0503020204020204" charset="-122"/>
                      </a:endParaRPr>
                    </a:p>
                    <a:p>
                      <a:pPr>
                        <a:lnSpc>
                          <a:spcPct val="140000"/>
                        </a:lnSpc>
                      </a:pPr>
                      <a:endParaRPr lang="en-US" altLang="zh-CN" sz="3200" b="1" dirty="0">
                        <a:latin typeface="微软雅黑" panose="020B0503020204020204" charset="-122"/>
                        <a:ea typeface="微软雅黑" panose="020B0503020204020204" charset="-122"/>
                      </a:endParaRPr>
                    </a:p>
                    <a:p>
                      <a:pPr>
                        <a:lnSpc>
                          <a:spcPct val="140000"/>
                        </a:lnSpc>
                      </a:pPr>
                      <a:endParaRPr lang="en-US" altLang="zh-CN" sz="3200" b="1" dirty="0">
                        <a:latin typeface="微软雅黑" panose="020B0503020204020204" charset="-122"/>
                        <a:ea typeface="微软雅黑" panose="020B0503020204020204" charset="-122"/>
                      </a:endParaRPr>
                    </a:p>
                    <a:p>
                      <a:pPr>
                        <a:lnSpc>
                          <a:spcPct val="140000"/>
                        </a:lnSpc>
                      </a:pPr>
                      <a:endParaRPr lang="zh-CN" altLang="en-US" sz="3200" b="1" dirty="0">
                        <a:solidFill>
                          <a:srgbClr val="0000FF"/>
                        </a:solidFill>
                        <a:latin typeface="微软雅黑" panose="020B0503020204020204" charset="-122"/>
                        <a:ea typeface="微软雅黑" panose="020B0503020204020204" charset="-122"/>
                      </a:endParaRPr>
                    </a:p>
                    <a:p>
                      <a:pPr>
                        <a:lnSpc>
                          <a:spcPct val="140000"/>
                        </a:lnSpc>
                      </a:pPr>
                      <a:r>
                        <a:rPr lang="zh-CN" altLang="en-US" sz="3200" b="1" dirty="0">
                          <a:solidFill>
                            <a:srgbClr val="0000FF"/>
                          </a:solidFill>
                          <a:latin typeface="微软雅黑" panose="020B0503020204020204" charset="-122"/>
                          <a:ea typeface="微软雅黑" panose="020B0503020204020204" charset="-122"/>
                        </a:rPr>
                        <a:t>碰撞：</a:t>
                      </a:r>
                      <a:endParaRPr lang="zh-CN" altLang="en-US" sz="3200" b="1" dirty="0">
                        <a:latin typeface="微软雅黑" panose="020B0503020204020204" charset="-122"/>
                        <a:ea typeface="微软雅黑" panose="020B0503020204020204" charset="-122"/>
                      </a:endParaRPr>
                    </a:p>
                  </a:txBody>
                  <a:tcPr marL="91407" marR="91407" marT="45703" marB="45703"/>
                </a:tc>
              </a:tr>
            </a:tbl>
          </a:graphicData>
        </a:graphic>
      </p:graphicFrame>
      <p:sp>
        <p:nvSpPr>
          <p:cNvPr id="2" name="文本框 1"/>
          <p:cNvSpPr txBox="1"/>
          <p:nvPr/>
        </p:nvSpPr>
        <p:spPr>
          <a:xfrm>
            <a:off x="2388235" y="766445"/>
            <a:ext cx="9326880" cy="780415"/>
          </a:xfrm>
          <a:prstGeom prst="rect">
            <a:avLst/>
          </a:prstGeom>
          <a:noFill/>
        </p:spPr>
        <p:txBody>
          <a:bodyPr wrap="square" rtlCol="0" anchor="t">
            <a:spAutoFit/>
          </a:bodyPr>
          <a:lstStyle/>
          <a:p>
            <a:pPr>
              <a:lnSpc>
                <a:spcPct val="140000"/>
              </a:lnSpc>
            </a:pPr>
            <a:r>
              <a:rPr lang="en-US" altLang="zh-CN" sz="3200" dirty="0">
                <a:solidFill>
                  <a:srgbClr val="FF0000"/>
                </a:solidFill>
                <a:latin typeface="微软雅黑" panose="020B0503020204020204" charset="-122"/>
                <a:ea typeface="微软雅黑" panose="020B0503020204020204" charset="-122"/>
                <a:sym typeface="+mn-ea"/>
              </a:rPr>
              <a:t>           </a:t>
            </a:r>
            <a:r>
              <a:rPr lang="zh-CN" altLang="en-US" sz="3200" dirty="0">
                <a:solidFill>
                  <a:srgbClr val="FF0000"/>
                </a:solidFill>
                <a:latin typeface="微软雅黑" panose="020B0503020204020204" charset="-122"/>
                <a:ea typeface="微软雅黑" panose="020B0503020204020204" charset="-122"/>
                <a:sym typeface="+mn-ea"/>
              </a:rPr>
              <a:t>早期西学东渐</a:t>
            </a:r>
            <a:r>
              <a:rPr lang="zh-CN" altLang="en-US" sz="3200" dirty="0">
                <a:latin typeface="微软雅黑" panose="020B0503020204020204" charset="-122"/>
                <a:ea typeface="微软雅黑" panose="020B0503020204020204" charset="-122"/>
                <a:sym typeface="+mn-ea"/>
              </a:rPr>
              <a:t>，西方传教士来华，</a:t>
            </a:r>
          </a:p>
        </p:txBody>
      </p:sp>
      <p:sp>
        <p:nvSpPr>
          <p:cNvPr id="4" name="文本框 3"/>
          <p:cNvSpPr txBox="1"/>
          <p:nvPr/>
        </p:nvSpPr>
        <p:spPr>
          <a:xfrm>
            <a:off x="2388235" y="2259965"/>
            <a:ext cx="9326880" cy="730885"/>
          </a:xfrm>
          <a:prstGeom prst="rect">
            <a:avLst/>
          </a:prstGeom>
          <a:noFill/>
        </p:spPr>
        <p:txBody>
          <a:bodyPr wrap="square" rtlCol="0" anchor="t">
            <a:spAutoFit/>
          </a:bodyPr>
          <a:lstStyle/>
          <a:p>
            <a:pPr>
              <a:lnSpc>
                <a:spcPct val="130000"/>
              </a:lnSpc>
            </a:pPr>
            <a:r>
              <a:rPr lang="zh-CN" altLang="en-US" sz="3200" dirty="0">
                <a:solidFill>
                  <a:srgbClr val="FF0000"/>
                </a:solidFill>
                <a:latin typeface="微软雅黑" panose="020B0503020204020204" charset="-122"/>
                <a:ea typeface="微软雅黑" panose="020B0503020204020204" charset="-122"/>
                <a:sym typeface="+mn-ea"/>
              </a:rPr>
              <a:t>中学西传</a:t>
            </a:r>
            <a:r>
              <a:rPr lang="zh-CN" altLang="en-US" sz="3200" dirty="0">
                <a:latin typeface="微软雅黑" panose="020B0503020204020204" charset="-122"/>
                <a:ea typeface="微软雅黑" panose="020B0503020204020204" charset="-122"/>
                <a:sym typeface="+mn-ea"/>
              </a:rPr>
              <a:t>，儒家文化经传教士传到欧洲，</a:t>
            </a:r>
          </a:p>
        </p:txBody>
      </p:sp>
      <p:sp>
        <p:nvSpPr>
          <p:cNvPr id="5" name="文本框 4"/>
          <p:cNvSpPr txBox="1"/>
          <p:nvPr/>
        </p:nvSpPr>
        <p:spPr>
          <a:xfrm>
            <a:off x="2526665" y="4891405"/>
            <a:ext cx="9326880" cy="1470025"/>
          </a:xfrm>
          <a:prstGeom prst="rect">
            <a:avLst/>
          </a:prstGeom>
          <a:noFill/>
        </p:spPr>
        <p:txBody>
          <a:bodyPr wrap="square" rtlCol="0" anchor="t">
            <a:spAutoFit/>
          </a:bodyPr>
          <a:lstStyle/>
          <a:p>
            <a:pPr>
              <a:lnSpc>
                <a:spcPct val="140000"/>
              </a:lnSpc>
            </a:pPr>
            <a:r>
              <a:rPr lang="en-US" altLang="zh-CN" sz="3200" dirty="0">
                <a:latin typeface="微软雅黑" panose="020B0503020204020204" charset="-122"/>
                <a:ea typeface="微软雅黑" panose="020B0503020204020204" charset="-122"/>
                <a:sym typeface="+mn-ea"/>
              </a:rPr>
              <a:t>        </a:t>
            </a:r>
            <a:r>
              <a:rPr lang="zh-CN" altLang="en-US" sz="3200" dirty="0">
                <a:solidFill>
                  <a:srgbClr val="FF0000"/>
                </a:solidFill>
                <a:latin typeface="微软雅黑" panose="020B0503020204020204" charset="-122"/>
                <a:ea typeface="微软雅黑" panose="020B0503020204020204" charset="-122"/>
                <a:sym typeface="+mn-ea"/>
              </a:rPr>
              <a:t>新航路开辟</a:t>
            </a:r>
            <a:r>
              <a:rPr lang="zh-CN" altLang="en-US" sz="3200" dirty="0">
                <a:latin typeface="微软雅黑" panose="020B0503020204020204" charset="-122"/>
                <a:ea typeface="微软雅黑" panose="020B0503020204020204" charset="-122"/>
                <a:sym typeface="+mn-ea"/>
              </a:rPr>
              <a:t>伴随着</a:t>
            </a:r>
            <a:r>
              <a:rPr lang="zh-CN" altLang="en-US" sz="3200" dirty="0">
                <a:solidFill>
                  <a:srgbClr val="FF0000"/>
                </a:solidFill>
                <a:latin typeface="微软雅黑" panose="020B0503020204020204" charset="-122"/>
                <a:ea typeface="微软雅黑" panose="020B0503020204020204" charset="-122"/>
                <a:sym typeface="+mn-ea"/>
              </a:rPr>
              <a:t>早期殖民扩张与掠夺</a:t>
            </a:r>
            <a:r>
              <a:rPr lang="zh-CN" altLang="en-US" sz="3200" dirty="0">
                <a:latin typeface="微软雅黑" panose="020B0503020204020204" charset="-122"/>
                <a:ea typeface="微软雅黑" panose="020B0503020204020204" charset="-122"/>
                <a:sym typeface="+mn-ea"/>
              </a:rPr>
              <a:t>，中国受到西方的殖民势力的冲击。</a:t>
            </a:r>
            <a:endParaRPr lang="en-US" altLang="zh-CN" sz="3200" dirty="0">
              <a:latin typeface="微软雅黑" panose="020B0503020204020204" charset="-122"/>
              <a:ea typeface="微软雅黑" panose="020B0503020204020204" charset="-122"/>
              <a:sym typeface="+mn-ea"/>
            </a:endParaRPr>
          </a:p>
        </p:txBody>
      </p:sp>
      <p:sp>
        <p:nvSpPr>
          <p:cNvPr id="8" name="文本框 7"/>
          <p:cNvSpPr txBox="1"/>
          <p:nvPr/>
        </p:nvSpPr>
        <p:spPr>
          <a:xfrm>
            <a:off x="2719705" y="2247265"/>
            <a:ext cx="9326880" cy="2011045"/>
          </a:xfrm>
          <a:prstGeom prst="rect">
            <a:avLst/>
          </a:prstGeom>
          <a:noFill/>
        </p:spPr>
        <p:txBody>
          <a:bodyPr wrap="square" rtlCol="0" anchor="t">
            <a:spAutoFit/>
          </a:bodyPr>
          <a:lstStyle/>
          <a:p>
            <a:pPr>
              <a:lnSpc>
                <a:spcPct val="130000"/>
              </a:lnSpc>
            </a:pPr>
            <a:r>
              <a:rPr lang="en-US" altLang="zh-CN" sz="3200" dirty="0">
                <a:solidFill>
                  <a:srgbClr val="FF0000"/>
                </a:solidFill>
                <a:latin typeface="微软雅黑" panose="020B0503020204020204" charset="-122"/>
                <a:ea typeface="微软雅黑" panose="020B0503020204020204" charset="-122"/>
                <a:sym typeface="+mn-ea"/>
              </a:rPr>
              <a:t>                                                        </a:t>
            </a:r>
            <a:r>
              <a:rPr lang="zh-CN" altLang="en-US" sz="3200" dirty="0">
                <a:latin typeface="微软雅黑" panose="020B0503020204020204" charset="-122"/>
                <a:ea typeface="微软雅黑" panose="020B0503020204020204" charset="-122"/>
                <a:sym typeface="+mn-ea"/>
              </a:rPr>
              <a:t>推动了欧洲启蒙运动。</a:t>
            </a:r>
            <a:r>
              <a:rPr lang="zh-CN" altLang="en-US" sz="3200" dirty="0">
                <a:solidFill>
                  <a:srgbClr val="FF0000"/>
                </a:solidFill>
                <a:latin typeface="微软雅黑" panose="020B0503020204020204" charset="-122"/>
                <a:ea typeface="微软雅黑" panose="020B0503020204020204" charset="-122"/>
                <a:sym typeface="+mn-ea"/>
              </a:rPr>
              <a:t>朝贡贸易体制</a:t>
            </a:r>
            <a:r>
              <a:rPr lang="zh-CN" altLang="en-US" sz="3200" dirty="0">
                <a:latin typeface="微软雅黑" panose="020B0503020204020204" charset="-122"/>
                <a:ea typeface="微软雅黑" panose="020B0503020204020204" charset="-122"/>
                <a:sym typeface="+mn-ea"/>
              </a:rPr>
              <a:t>发展到顶峰，</a:t>
            </a:r>
            <a:r>
              <a:rPr lang="zh-CN" altLang="en-US" sz="3200" dirty="0">
                <a:solidFill>
                  <a:srgbClr val="FF0000"/>
                </a:solidFill>
                <a:latin typeface="微软雅黑" panose="020B0503020204020204" charset="-122"/>
                <a:ea typeface="微软雅黑" panose="020B0503020204020204" charset="-122"/>
                <a:sym typeface="+mn-ea"/>
              </a:rPr>
              <a:t>东亚国际秩序稳定</a:t>
            </a:r>
            <a:r>
              <a:rPr lang="zh-CN" altLang="en-US" sz="3200" dirty="0">
                <a:latin typeface="微软雅黑" panose="020B0503020204020204" charset="-122"/>
                <a:ea typeface="微软雅黑" panose="020B0503020204020204" charset="-122"/>
                <a:sym typeface="+mn-ea"/>
              </a:rPr>
              <a:t>。</a:t>
            </a:r>
          </a:p>
        </p:txBody>
      </p:sp>
      <p:sp>
        <p:nvSpPr>
          <p:cNvPr id="9" name="文本框 8"/>
          <p:cNvSpPr txBox="1"/>
          <p:nvPr/>
        </p:nvSpPr>
        <p:spPr>
          <a:xfrm>
            <a:off x="2526665" y="737870"/>
            <a:ext cx="9326880" cy="1470025"/>
          </a:xfrm>
          <a:prstGeom prst="rect">
            <a:avLst/>
          </a:prstGeom>
          <a:noFill/>
        </p:spPr>
        <p:txBody>
          <a:bodyPr wrap="square" rtlCol="0" anchor="t">
            <a:spAutoFit/>
          </a:bodyPr>
          <a:lstStyle/>
          <a:p>
            <a:pPr>
              <a:lnSpc>
                <a:spcPct val="140000"/>
              </a:lnSpc>
            </a:pPr>
            <a:r>
              <a:rPr lang="en-US" altLang="zh-CN" sz="3200" dirty="0">
                <a:latin typeface="微软雅黑" panose="020B0503020204020204" charset="-122"/>
                <a:ea typeface="微软雅黑" panose="020B0503020204020204" charset="-122"/>
                <a:sym typeface="+mn-ea"/>
              </a:rPr>
              <a:t>                                                            </a:t>
            </a:r>
            <a:r>
              <a:rPr lang="zh-CN" altLang="en-US" sz="3200" dirty="0">
                <a:latin typeface="微软雅黑" panose="020B0503020204020204" charset="-122"/>
                <a:ea typeface="微软雅黑" panose="020B0503020204020204" charset="-122"/>
                <a:sym typeface="+mn-ea"/>
              </a:rPr>
              <a:t>介绍西方近代科技成果，如天文学，地图学、历法等；</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ppt_x"/>
                                          </p:val>
                                        </p:tav>
                                        <p:tav tm="100000">
                                          <p:val>
                                            <p:strVal val="#ppt_x"/>
                                          </p:val>
                                        </p:tav>
                                      </p:tavLst>
                                    </p:anim>
                                    <p:anim calcmode="lin" valueType="num">
                                      <p:cBhvr additive="base">
                                        <p:cTn id="26"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gtEl>
                                        <p:attrNameLst>
                                          <p:attrName>style.visibility</p:attrName>
                                        </p:attrNameLst>
                                      </p:cBhvr>
                                      <p:to>
                                        <p:strVal val="visible"/>
                                      </p:to>
                                    </p:set>
                                    <p:anim calcmode="lin" valueType="num">
                                      <p:cBhvr additive="base">
                                        <p:cTn id="31" dur="500" fill="hold"/>
                                        <p:tgtEl>
                                          <p:spTgt spid="5"/>
                                        </p:tgtEl>
                                        <p:attrNameLst>
                                          <p:attrName>ppt_x</p:attrName>
                                        </p:attrNameLst>
                                      </p:cBhvr>
                                      <p:tavLst>
                                        <p:tav tm="0">
                                          <p:val>
                                            <p:strVal val="#ppt_x"/>
                                          </p:val>
                                        </p:tav>
                                        <p:tav tm="100000">
                                          <p:val>
                                            <p:strVal val="#ppt_x"/>
                                          </p:val>
                                        </p:tav>
                                      </p:tavLst>
                                    </p:anim>
                                    <p:anim calcmode="lin" valueType="num">
                                      <p:cBhvr additive="base">
                                        <p:cTn id="32"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P spid="5" grpId="0"/>
      <p:bldP spid="8" grpId="0"/>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51139" name="文本框 2651138"/>
          <p:cNvSpPr txBox="1"/>
          <p:nvPr/>
        </p:nvSpPr>
        <p:spPr>
          <a:xfrm>
            <a:off x="278130" y="86995"/>
            <a:ext cx="11634788" cy="1308100"/>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理主干</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知识为基</a:t>
            </a: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 </a:t>
            </a:r>
            <a:endParaRPr lang="zh-CN" altLang="en-US">
              <a:latin typeface="宋体" panose="02010600030101010101" pitchFamily="2" charset="-122"/>
              <a:ea typeface="Times New Roman" panose="02020603050405020304" pitchFamily="18" charset="0"/>
            </a:endParaRPr>
          </a:p>
        </p:txBody>
      </p:sp>
      <p:pic>
        <p:nvPicPr>
          <p:cNvPr id="2651141" name="图片 2651140"/>
          <p:cNvPicPr>
            <a:picLocks noChangeAspect="1"/>
          </p:cNvPicPr>
          <p:nvPr/>
        </p:nvPicPr>
        <p:blipFill>
          <a:blip r:embed="rId2"/>
          <a:stretch>
            <a:fillRect/>
          </a:stretch>
        </p:blipFill>
        <p:spPr>
          <a:xfrm>
            <a:off x="567690" y="891540"/>
            <a:ext cx="11345545" cy="5968365"/>
          </a:xfrm>
          <a:prstGeom prst="rect">
            <a:avLst/>
          </a:prstGeom>
          <a:noFill/>
          <a:ln w="9525">
            <a:noFill/>
          </a:ln>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7218" name="文本框 2697217"/>
          <p:cNvSpPr txBox="1"/>
          <p:nvPr/>
        </p:nvSpPr>
        <p:spPr>
          <a:xfrm>
            <a:off x="241300" y="809625"/>
            <a:ext cx="11949113" cy="3719308"/>
          </a:xfrm>
          <a:prstGeom prst="rect">
            <a:avLst/>
          </a:prstGeom>
          <a:noFill/>
          <a:ln w="9525">
            <a:noFill/>
          </a:ln>
        </p:spPr>
        <p:txBody>
          <a:bodyPr wrap="square" lIns="117176" tIns="58589" rIns="117176" bIns="58589">
            <a:spAutoFit/>
          </a:bodyPr>
          <a:lstStyle/>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政治</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专制主义君主集权制度空前强化。</a:t>
            </a:r>
          </a:p>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明朝强化专制皇权。</a:t>
            </a:r>
          </a:p>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①</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明朝裁撤</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废除丞相</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权分六部</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由皇帝直接管理</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设</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a:t>
            </a:r>
            <a:r>
              <a:rPr lang="zh-CN" altLang="en-US" dirty="0" smtClean="0">
                <a:solidFill>
                  <a:srgbClr val="000000"/>
                </a:solidFill>
                <a:latin typeface="宋体" panose="02010600030101010101" pitchFamily="2" charset="-122"/>
                <a:ea typeface="宋体" panose="02010600030101010101" pitchFamily="2" charset="-122"/>
                <a:cs typeface="Times New Roman" panose="02020603050405020304" pitchFamily="18" charset="0"/>
              </a:rPr>
              <a:t>以备</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顾问。</a:t>
            </a:r>
          </a:p>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②</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明成祖时</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____________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正式确立</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大学士开始参与军国大事。</a:t>
            </a:r>
          </a:p>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③</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实行厂卫特务统治、八股取士等</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地方废行省</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设三司。 </a:t>
            </a:r>
            <a:endParaRPr lang="zh-CN" altLang="en-US" dirty="0">
              <a:solidFill>
                <a:srgbClr val="000000"/>
              </a:solidFill>
              <a:latin typeface="宋体" panose="02010600030101010101" pitchFamily="2" charset="-122"/>
              <a:ea typeface="Times New Roman" panose="02020603050405020304" pitchFamily="18" charset="0"/>
            </a:endParaRPr>
          </a:p>
        </p:txBody>
      </p:sp>
      <p:sp>
        <p:nvSpPr>
          <p:cNvPr id="2697222" name="矩形 2697221"/>
          <p:cNvSpPr/>
          <p:nvPr/>
        </p:nvSpPr>
        <p:spPr>
          <a:xfrm>
            <a:off x="2346325" y="1958975"/>
            <a:ext cx="1624013" cy="712788"/>
          </a:xfrm>
          <a:prstGeom prst="rect">
            <a:avLst/>
          </a:prstGeom>
          <a:noFill/>
          <a:ln w="9525">
            <a:noFill/>
          </a:ln>
        </p:spPr>
        <p:txBody>
          <a:bodyPr lIns="117235" tIns="58618" rIns="117235" bIns="58618">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中书省</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697223" name="矩形 2697222"/>
          <p:cNvSpPr/>
          <p:nvPr/>
        </p:nvSpPr>
        <p:spPr>
          <a:xfrm>
            <a:off x="399196" y="2427287"/>
            <a:ext cx="2498725" cy="712788"/>
          </a:xfrm>
          <a:prstGeom prst="rect">
            <a:avLst/>
          </a:prstGeom>
          <a:noFill/>
          <a:ln w="9525">
            <a:noFill/>
          </a:ln>
        </p:spPr>
        <p:txBody>
          <a:bodyPr lIns="117235" tIns="58618" rIns="117235" bIns="58618">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殿阁大学士</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697224" name="矩形 2697223"/>
          <p:cNvSpPr/>
          <p:nvPr/>
        </p:nvSpPr>
        <p:spPr>
          <a:xfrm>
            <a:off x="2341563" y="3140075"/>
            <a:ext cx="2060575" cy="712788"/>
          </a:xfrm>
          <a:prstGeom prst="rect">
            <a:avLst/>
          </a:prstGeom>
          <a:noFill/>
          <a:ln w="9525">
            <a:noFill/>
          </a:ln>
        </p:spPr>
        <p:txBody>
          <a:bodyPr lIns="117235" tIns="58618" rIns="117235" bIns="58618">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内阁制度</a:t>
            </a:r>
            <a:endParaRPr lang="zh-CN" altLang="en-US" dirty="0">
              <a:solidFill>
                <a:srgbClr val="FF0000"/>
              </a:solidFill>
              <a:latin typeface="宋体" panose="02010600030101010101" pitchFamily="2" charset="-122"/>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697222"/>
                                        </p:tgtEl>
                                        <p:attrNameLst>
                                          <p:attrName>style.visibility</p:attrName>
                                        </p:attrNameLst>
                                      </p:cBhvr>
                                      <p:to>
                                        <p:strVal val="visible"/>
                                      </p:to>
                                    </p:set>
                                    <p:animEffect transition="in" filter="blinds(horizontal)">
                                      <p:cBhvr>
                                        <p:cTn id="7" dur="500"/>
                                        <p:tgtEl>
                                          <p:spTgt spid="2697222"/>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697223"/>
                                        </p:tgtEl>
                                        <p:attrNameLst>
                                          <p:attrName>style.visibility</p:attrName>
                                        </p:attrNameLst>
                                      </p:cBhvr>
                                      <p:to>
                                        <p:strVal val="visible"/>
                                      </p:to>
                                    </p:set>
                                    <p:animEffect transition="in" filter="blinds(horizontal)">
                                      <p:cBhvr>
                                        <p:cTn id="12" dur="500"/>
                                        <p:tgtEl>
                                          <p:spTgt spid="269722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697224"/>
                                        </p:tgtEl>
                                        <p:attrNameLst>
                                          <p:attrName>style.visibility</p:attrName>
                                        </p:attrNameLst>
                                      </p:cBhvr>
                                      <p:to>
                                        <p:strVal val="visible"/>
                                      </p:to>
                                    </p:set>
                                    <p:animEffect transition="in" filter="blinds(horizontal)">
                                      <p:cBhvr>
                                        <p:cTn id="17" dur="500"/>
                                        <p:tgtEl>
                                          <p:spTgt spid="26972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97222" grpId="0"/>
      <p:bldP spid="2697223" grpId="0"/>
      <p:bldP spid="2697224"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311150" y="693420"/>
            <a:ext cx="11999595" cy="6092825"/>
          </a:xfrm>
          <a:prstGeom prst="rect">
            <a:avLst/>
          </a:prstGeom>
        </p:spPr>
        <p:txBody>
          <a:bodyPr wrap="square">
            <a:spAutoFit/>
          </a:bodyPr>
          <a:lstStyle/>
          <a:p>
            <a:pPr lvl="0" defTabSz="1218565"/>
            <a:r>
              <a:rPr lang="en-US" altLang="zh-CN" b="0" dirty="0">
                <a:latin typeface="微软雅黑" panose="020B0503020204020204" charset="-122"/>
                <a:ea typeface="微软雅黑" panose="020B0503020204020204" charset="-122"/>
                <a:sym typeface="+mn-ea"/>
              </a:rPr>
              <a:t>1</a:t>
            </a:r>
            <a:r>
              <a:rPr lang="zh-CN" altLang="en-US" b="0" dirty="0">
                <a:latin typeface="微软雅黑" panose="020B0503020204020204" charset="-122"/>
                <a:ea typeface="微软雅黑" panose="020B0503020204020204" charset="-122"/>
                <a:sym typeface="+mn-ea"/>
              </a:rPr>
              <a:t>、演变过程</a:t>
            </a:r>
            <a:endParaRPr lang="zh-CN" altLang="en-US" b="0" dirty="0">
              <a:solidFill>
                <a:prstClr val="black"/>
              </a:solidFill>
              <a:latin typeface="微软雅黑" panose="020B0503020204020204" charset="-122"/>
              <a:ea typeface="微软雅黑" panose="020B0503020204020204" charset="-122"/>
              <a:cs typeface="微软雅黑" panose="020B0503020204020204" charset="-122"/>
            </a:endParaRPr>
          </a:p>
          <a:p>
            <a:pPr lvl="0" defTabSz="1218565"/>
            <a:r>
              <a:rPr lang="zh-CN" altLang="en-US" b="0" dirty="0">
                <a:solidFill>
                  <a:prstClr val="black"/>
                </a:solidFill>
                <a:latin typeface="微软雅黑" panose="020B0503020204020204" charset="-122"/>
                <a:ea typeface="微软雅黑" panose="020B0503020204020204" charset="-122"/>
                <a:cs typeface="微软雅黑" panose="020B0503020204020204" charset="-122"/>
              </a:rPr>
              <a:t>（</a:t>
            </a:r>
            <a:r>
              <a:rPr lang="en-US" altLang="zh-CN" b="0" dirty="0">
                <a:solidFill>
                  <a:prstClr val="black"/>
                </a:solidFill>
                <a:latin typeface="微软雅黑" panose="020B0503020204020204" charset="-122"/>
                <a:ea typeface="微软雅黑" panose="020B0503020204020204" charset="-122"/>
                <a:cs typeface="微软雅黑" panose="020B0503020204020204" charset="-122"/>
              </a:rPr>
              <a:t>1</a:t>
            </a:r>
            <a:r>
              <a:rPr lang="zh-CN" altLang="en-US" b="0" dirty="0">
                <a:solidFill>
                  <a:prstClr val="black"/>
                </a:solidFill>
                <a:latin typeface="微软雅黑" panose="020B0503020204020204" charset="-122"/>
                <a:ea typeface="微软雅黑" panose="020B0503020204020204" charset="-122"/>
                <a:cs typeface="微软雅黑" panose="020B0503020204020204" charset="-122"/>
              </a:rPr>
              <a:t>）</a:t>
            </a:r>
            <a:r>
              <a:rPr lang="zh-CN" altLang="en-US" b="0" dirty="0">
                <a:solidFill>
                  <a:srgbClr val="FF0000"/>
                </a:solidFill>
                <a:latin typeface="微软雅黑" panose="020B0503020204020204" charset="-122"/>
                <a:ea typeface="微软雅黑" panose="020B0503020204020204" charset="-122"/>
                <a:cs typeface="微软雅黑" panose="020B0503020204020204" charset="-122"/>
              </a:rPr>
              <a:t>明太祖</a:t>
            </a:r>
            <a:r>
              <a:rPr lang="zh-CN" altLang="en-US" b="0" dirty="0">
                <a:solidFill>
                  <a:prstClr val="black"/>
                </a:solidFill>
                <a:latin typeface="微软雅黑" panose="020B0503020204020204" charset="-122"/>
                <a:ea typeface="微软雅黑" panose="020B0503020204020204" charset="-122"/>
                <a:cs typeface="微软雅黑" panose="020B0503020204020204" charset="-122"/>
              </a:rPr>
              <a:t>朱元璋：</a:t>
            </a:r>
            <a:endParaRPr lang="zh-CN" altLang="en-US" b="0" dirty="0">
              <a:solidFill>
                <a:srgbClr val="0000FF"/>
              </a:solidFill>
              <a:latin typeface="微软雅黑" panose="020B0503020204020204" charset="-122"/>
              <a:ea typeface="微软雅黑" panose="020B0503020204020204" charset="-122"/>
              <a:cs typeface="微软雅黑" panose="020B0503020204020204" charset="-122"/>
            </a:endParaRPr>
          </a:p>
          <a:p>
            <a:pPr lvl="0" defTabSz="1218565"/>
            <a:endParaRPr lang="en-US" altLang="zh-CN" b="0" dirty="0">
              <a:solidFill>
                <a:prstClr val="black"/>
              </a:solidFill>
              <a:latin typeface="微软雅黑" panose="020B0503020204020204" charset="-122"/>
              <a:ea typeface="微软雅黑" panose="020B0503020204020204" charset="-122"/>
              <a:cs typeface="微软雅黑" panose="020B0503020204020204" charset="-122"/>
            </a:endParaRPr>
          </a:p>
          <a:p>
            <a:pPr lvl="0" defTabSz="1218565"/>
            <a:r>
              <a:rPr lang="zh-CN" altLang="en-US" b="0" dirty="0">
                <a:solidFill>
                  <a:prstClr val="black"/>
                </a:solidFill>
                <a:latin typeface="微软雅黑" panose="020B0503020204020204" charset="-122"/>
                <a:ea typeface="微软雅黑" panose="020B0503020204020204" charset="-122"/>
                <a:cs typeface="微软雅黑" panose="020B0503020204020204" charset="-122"/>
              </a:rPr>
              <a:t>（</a:t>
            </a:r>
            <a:r>
              <a:rPr lang="en-US" altLang="zh-CN" b="0" dirty="0">
                <a:solidFill>
                  <a:prstClr val="black"/>
                </a:solidFill>
                <a:latin typeface="微软雅黑" panose="020B0503020204020204" charset="-122"/>
                <a:ea typeface="微软雅黑" panose="020B0503020204020204" charset="-122"/>
                <a:cs typeface="微软雅黑" panose="020B0503020204020204" charset="-122"/>
              </a:rPr>
              <a:t>2</a:t>
            </a:r>
            <a:r>
              <a:rPr lang="zh-CN" altLang="en-US" b="0" dirty="0">
                <a:solidFill>
                  <a:prstClr val="black"/>
                </a:solidFill>
                <a:latin typeface="微软雅黑" panose="020B0503020204020204" charset="-122"/>
                <a:ea typeface="微软雅黑" panose="020B0503020204020204" charset="-122"/>
                <a:cs typeface="微软雅黑" panose="020B0503020204020204" charset="-122"/>
              </a:rPr>
              <a:t>）</a:t>
            </a:r>
            <a:r>
              <a:rPr lang="zh-CN" altLang="en-US" b="0" dirty="0">
                <a:solidFill>
                  <a:srgbClr val="FF0000"/>
                </a:solidFill>
                <a:latin typeface="微软雅黑" panose="020B0503020204020204" charset="-122"/>
                <a:ea typeface="微软雅黑" panose="020B0503020204020204" charset="-122"/>
                <a:cs typeface="微软雅黑" panose="020B0503020204020204" charset="-122"/>
              </a:rPr>
              <a:t>明成祖</a:t>
            </a:r>
            <a:r>
              <a:rPr lang="zh-CN" altLang="en-US" b="0" dirty="0">
                <a:solidFill>
                  <a:prstClr val="black"/>
                </a:solidFill>
                <a:latin typeface="微软雅黑" panose="020B0503020204020204" charset="-122"/>
                <a:ea typeface="微软雅黑" panose="020B0503020204020204" charset="-122"/>
                <a:cs typeface="微软雅黑" panose="020B0503020204020204" charset="-122"/>
              </a:rPr>
              <a:t>朱棣：</a:t>
            </a:r>
            <a:endParaRPr lang="en-US" altLang="zh-CN" b="0" dirty="0">
              <a:solidFill>
                <a:prstClr val="black"/>
              </a:solidFill>
              <a:latin typeface="微软雅黑" panose="020B0503020204020204" charset="-122"/>
              <a:ea typeface="微软雅黑" panose="020B0503020204020204" charset="-122"/>
              <a:cs typeface="微软雅黑" panose="020B0503020204020204" charset="-122"/>
            </a:endParaRPr>
          </a:p>
          <a:p>
            <a:pPr lvl="0" defTabSz="1218565"/>
            <a:r>
              <a:rPr lang="zh-CN" altLang="en-US" b="0" dirty="0">
                <a:solidFill>
                  <a:prstClr val="black"/>
                </a:solidFill>
                <a:latin typeface="微软雅黑" panose="020B0503020204020204" charset="-122"/>
                <a:ea typeface="微软雅黑" panose="020B0503020204020204" charset="-122"/>
                <a:cs typeface="微软雅黑" panose="020B0503020204020204" charset="-122"/>
              </a:rPr>
              <a:t>（</a:t>
            </a:r>
            <a:r>
              <a:rPr lang="en-US" altLang="zh-CN" b="0" dirty="0">
                <a:solidFill>
                  <a:prstClr val="black"/>
                </a:solidFill>
                <a:latin typeface="微软雅黑" panose="020B0503020204020204" charset="-122"/>
                <a:ea typeface="微软雅黑" panose="020B0503020204020204" charset="-122"/>
                <a:cs typeface="微软雅黑" panose="020B0503020204020204" charset="-122"/>
              </a:rPr>
              <a:t>3</a:t>
            </a:r>
            <a:r>
              <a:rPr lang="zh-CN" altLang="en-US" b="0" dirty="0">
                <a:solidFill>
                  <a:prstClr val="black"/>
                </a:solidFill>
                <a:latin typeface="微软雅黑" panose="020B0503020204020204" charset="-122"/>
                <a:ea typeface="微软雅黑" panose="020B0503020204020204" charset="-122"/>
                <a:cs typeface="微软雅黑" panose="020B0503020204020204" charset="-122"/>
              </a:rPr>
              <a:t>）</a:t>
            </a:r>
            <a:r>
              <a:rPr lang="zh-CN" altLang="en-US" b="0" dirty="0">
                <a:solidFill>
                  <a:srgbClr val="FF0000"/>
                </a:solidFill>
                <a:latin typeface="微软雅黑" panose="020B0503020204020204" charset="-122"/>
                <a:ea typeface="微软雅黑" panose="020B0503020204020204" charset="-122"/>
                <a:cs typeface="微软雅黑" panose="020B0503020204020204" charset="-122"/>
              </a:rPr>
              <a:t>明宣宗：</a:t>
            </a:r>
            <a:endParaRPr lang="en-US" altLang="zh-CN" b="0" dirty="0">
              <a:solidFill>
                <a:srgbClr val="FF0000"/>
              </a:solidFill>
              <a:latin typeface="微软雅黑" panose="020B0503020204020204" charset="-122"/>
              <a:ea typeface="微软雅黑" panose="020B0503020204020204" charset="-122"/>
              <a:cs typeface="微软雅黑" panose="020B0503020204020204" charset="-122"/>
            </a:endParaRPr>
          </a:p>
          <a:p>
            <a:pPr lvl="0" defTabSz="1218565"/>
            <a:r>
              <a:rPr lang="zh-CN" altLang="en-US" b="0" dirty="0">
                <a:solidFill>
                  <a:prstClr val="black"/>
                </a:solidFill>
                <a:latin typeface="微软雅黑" panose="020B0503020204020204" charset="-122"/>
                <a:ea typeface="微软雅黑" panose="020B0503020204020204" charset="-122"/>
                <a:cs typeface="微软雅黑" panose="020B0503020204020204" charset="-122"/>
              </a:rPr>
              <a:t>（</a:t>
            </a:r>
            <a:r>
              <a:rPr lang="en-US" altLang="zh-CN" b="0" dirty="0">
                <a:solidFill>
                  <a:prstClr val="black"/>
                </a:solidFill>
                <a:latin typeface="微软雅黑" panose="020B0503020204020204" charset="-122"/>
                <a:ea typeface="微软雅黑" panose="020B0503020204020204" charset="-122"/>
                <a:cs typeface="微软雅黑" panose="020B0503020204020204" charset="-122"/>
              </a:rPr>
              <a:t>4</a:t>
            </a:r>
            <a:r>
              <a:rPr lang="zh-CN" altLang="en-US" b="0" dirty="0">
                <a:solidFill>
                  <a:prstClr val="black"/>
                </a:solidFill>
                <a:latin typeface="微软雅黑" panose="020B0503020204020204" charset="-122"/>
                <a:ea typeface="微软雅黑" panose="020B0503020204020204" charset="-122"/>
                <a:cs typeface="微软雅黑" panose="020B0503020204020204" charset="-122"/>
              </a:rPr>
              <a:t>）</a:t>
            </a:r>
            <a:r>
              <a:rPr lang="zh-CN" altLang="en-US" b="0" dirty="0">
                <a:solidFill>
                  <a:srgbClr val="FF0000"/>
                </a:solidFill>
                <a:latin typeface="微软雅黑" panose="020B0503020204020204" charset="-122"/>
                <a:ea typeface="微软雅黑" panose="020B0503020204020204" charset="-122"/>
                <a:cs typeface="微软雅黑" panose="020B0503020204020204" charset="-122"/>
              </a:rPr>
              <a:t>明中期后：</a:t>
            </a:r>
          </a:p>
          <a:p>
            <a:pPr lvl="0" defTabSz="1218565"/>
            <a:endParaRPr lang="en-US" altLang="zh-CN" b="0" dirty="0">
              <a:solidFill>
                <a:srgbClr val="0000FF"/>
              </a:solidFill>
              <a:latin typeface="微软雅黑" panose="020B0503020204020204" charset="-122"/>
              <a:ea typeface="微软雅黑" panose="020B0503020204020204" charset="-122"/>
              <a:cs typeface="微软雅黑" panose="020B0503020204020204" charset="-122"/>
            </a:endParaRPr>
          </a:p>
          <a:p>
            <a:pPr lvl="0" defTabSz="1218565"/>
            <a:r>
              <a:rPr lang="zh-CN" altLang="en-US" b="0" dirty="0">
                <a:solidFill>
                  <a:prstClr val="black"/>
                </a:solidFill>
                <a:latin typeface="微软雅黑" panose="020B0503020204020204" charset="-122"/>
                <a:ea typeface="微软雅黑" panose="020B0503020204020204" charset="-122"/>
                <a:cs typeface="微软雅黑" panose="020B0503020204020204" charset="-122"/>
              </a:rPr>
              <a:t>（</a:t>
            </a:r>
            <a:r>
              <a:rPr lang="en-US" altLang="zh-CN" b="0" dirty="0">
                <a:solidFill>
                  <a:prstClr val="black"/>
                </a:solidFill>
                <a:latin typeface="微软雅黑" panose="020B0503020204020204" charset="-122"/>
                <a:ea typeface="微软雅黑" panose="020B0503020204020204" charset="-122"/>
                <a:cs typeface="微软雅黑" panose="020B0503020204020204" charset="-122"/>
              </a:rPr>
              <a:t>5</a:t>
            </a:r>
            <a:r>
              <a:rPr lang="zh-CN" altLang="en-US" b="0" dirty="0">
                <a:solidFill>
                  <a:prstClr val="black"/>
                </a:solidFill>
                <a:latin typeface="微软雅黑" panose="020B0503020204020204" charset="-122"/>
                <a:ea typeface="微软雅黑" panose="020B0503020204020204" charset="-122"/>
                <a:cs typeface="微软雅黑" panose="020B0503020204020204" charset="-122"/>
              </a:rPr>
              <a:t>）</a:t>
            </a:r>
            <a:r>
              <a:rPr lang="zh-CN" altLang="en-US" b="0" dirty="0">
                <a:solidFill>
                  <a:srgbClr val="FF0000"/>
                </a:solidFill>
                <a:latin typeface="微软雅黑" panose="020B0503020204020204" charset="-122"/>
                <a:ea typeface="微软雅黑" panose="020B0503020204020204" charset="-122"/>
                <a:cs typeface="微软雅黑" panose="020B0503020204020204" charset="-122"/>
              </a:rPr>
              <a:t>明神宗（万历皇帝）</a:t>
            </a:r>
            <a:r>
              <a:rPr lang="zh-CN" altLang="en-US" b="0" dirty="0">
                <a:solidFill>
                  <a:prstClr val="black"/>
                </a:solidFill>
                <a:latin typeface="微软雅黑" panose="020B0503020204020204" charset="-122"/>
                <a:ea typeface="微软雅黑" panose="020B0503020204020204" charset="-122"/>
                <a:cs typeface="微软雅黑" panose="020B0503020204020204" charset="-122"/>
              </a:rPr>
              <a:t>：</a:t>
            </a:r>
          </a:p>
          <a:p>
            <a:pPr lvl="0" defTabSz="1218565"/>
            <a:endParaRPr lang="en-US" altLang="zh-CN" b="0" dirty="0">
              <a:solidFill>
                <a:prstClr val="black"/>
              </a:solidFill>
              <a:latin typeface="微软雅黑" panose="020B0503020204020204" charset="-122"/>
              <a:ea typeface="微软雅黑" panose="020B0503020204020204" charset="-122"/>
              <a:cs typeface="微软雅黑" panose="020B0503020204020204" charset="-122"/>
            </a:endParaRPr>
          </a:p>
          <a:p>
            <a:pPr lvl="0" defTabSz="1218565"/>
            <a:r>
              <a:rPr lang="en-US" altLang="zh-CN" b="0" dirty="0">
                <a:solidFill>
                  <a:prstClr val="black"/>
                </a:solidFill>
                <a:latin typeface="微软雅黑" panose="020B0503020204020204" charset="-122"/>
                <a:ea typeface="微软雅黑" panose="020B0503020204020204" charset="-122"/>
                <a:cs typeface="微软雅黑" panose="020B0503020204020204" charset="-122"/>
              </a:rPr>
              <a:t>2</a:t>
            </a:r>
            <a:r>
              <a:rPr lang="zh-CN" altLang="en-US" b="0" dirty="0">
                <a:solidFill>
                  <a:prstClr val="black"/>
                </a:solidFill>
                <a:latin typeface="微软雅黑" panose="020B0503020204020204" charset="-122"/>
                <a:ea typeface="微软雅黑" panose="020B0503020204020204" charset="-122"/>
                <a:cs typeface="微软雅黑" panose="020B0503020204020204" charset="-122"/>
              </a:rPr>
              <a:t>、特点：</a:t>
            </a:r>
            <a:endParaRPr lang="en-US" altLang="zh-CN" b="0" dirty="0">
              <a:solidFill>
                <a:prstClr val="black"/>
              </a:solidFill>
              <a:latin typeface="微软雅黑" panose="020B0503020204020204" charset="-122"/>
              <a:ea typeface="微软雅黑" panose="020B0503020204020204" charset="-122"/>
              <a:cs typeface="微软雅黑" panose="020B0503020204020204" charset="-122"/>
            </a:endParaRPr>
          </a:p>
        </p:txBody>
      </p:sp>
      <p:sp>
        <p:nvSpPr>
          <p:cNvPr id="3" name="文本框 2"/>
          <p:cNvSpPr txBox="1"/>
          <p:nvPr/>
        </p:nvSpPr>
        <p:spPr>
          <a:xfrm>
            <a:off x="2934248" y="106911"/>
            <a:ext cx="6841116" cy="737235"/>
          </a:xfrm>
          <a:prstGeom prst="rect">
            <a:avLst/>
          </a:prstGeom>
          <a:noFill/>
        </p:spPr>
        <p:txBody>
          <a:bodyPr wrap="square" rtlCol="0">
            <a:spAutoFit/>
          </a:bodyPr>
          <a:lstStyle/>
          <a:p>
            <a:pPr algn="ctr"/>
            <a:r>
              <a:rPr lang="zh-CN" altLang="en-US" sz="2800" dirty="0">
                <a:solidFill>
                  <a:schemeClr val="tx1"/>
                </a:solidFill>
                <a:latin typeface="微软雅黑" panose="020B0503020204020204" charset="-122"/>
                <a:ea typeface="微软雅黑" panose="020B0503020204020204" charset="-122"/>
              </a:rPr>
              <a:t>明朝内阁制</a:t>
            </a:r>
          </a:p>
        </p:txBody>
      </p:sp>
      <p:sp>
        <p:nvSpPr>
          <p:cNvPr id="5" name="矩形 4"/>
          <p:cNvSpPr/>
          <p:nvPr/>
        </p:nvSpPr>
        <p:spPr>
          <a:xfrm>
            <a:off x="311785" y="1299210"/>
            <a:ext cx="11866880" cy="5492750"/>
          </a:xfrm>
          <a:prstGeom prst="rect">
            <a:avLst/>
          </a:prstGeom>
        </p:spPr>
        <p:txBody>
          <a:bodyPr wrap="square">
            <a:spAutoFit/>
          </a:bodyPr>
          <a:lstStyle/>
          <a:p>
            <a:pPr lvl="0" defTabSz="1218565"/>
            <a:r>
              <a:rPr lang="en-US" altLang="zh-CN" b="0" dirty="0">
                <a:solidFill>
                  <a:srgbClr val="0000FF"/>
                </a:solidFill>
                <a:latin typeface="微软雅黑" panose="020B0503020204020204" charset="-122"/>
                <a:ea typeface="微软雅黑" panose="020B0503020204020204" charset="-122"/>
                <a:cs typeface="微软雅黑" panose="020B0503020204020204" charset="-122"/>
              </a:rPr>
              <a:t>                                </a:t>
            </a:r>
            <a:r>
              <a:rPr lang="zh-CN" altLang="en-US" b="0" dirty="0">
                <a:solidFill>
                  <a:srgbClr val="0000FF"/>
                </a:solidFill>
                <a:latin typeface="微软雅黑" panose="020B0503020204020204" charset="-122"/>
                <a:ea typeface="微软雅黑" panose="020B0503020204020204" charset="-122"/>
                <a:cs typeface="微软雅黑" panose="020B0503020204020204" charset="-122"/>
              </a:rPr>
              <a:t>废丞相</a:t>
            </a:r>
            <a:r>
              <a:rPr lang="zh-CN" altLang="en-US" b="0" dirty="0">
                <a:solidFill>
                  <a:prstClr val="black"/>
                </a:solidFill>
                <a:latin typeface="微软雅黑" panose="020B0503020204020204" charset="-122"/>
                <a:ea typeface="微软雅黑" panose="020B0503020204020204" charset="-122"/>
                <a:cs typeface="微软雅黑" panose="020B0503020204020204" charset="-122"/>
              </a:rPr>
              <a:t>，</a:t>
            </a:r>
            <a:r>
              <a:rPr lang="zh-CN" altLang="en-US" b="0" dirty="0">
                <a:solidFill>
                  <a:srgbClr val="0000FF"/>
                </a:solidFill>
                <a:latin typeface="微软雅黑" panose="020B0503020204020204" charset="-122"/>
                <a:ea typeface="微软雅黑" panose="020B0503020204020204" charset="-122"/>
                <a:cs typeface="微软雅黑" panose="020B0503020204020204" charset="-122"/>
              </a:rPr>
              <a:t>权分六部</a:t>
            </a:r>
            <a:r>
              <a:rPr lang="zh-CN" altLang="en-US" b="0" dirty="0">
                <a:solidFill>
                  <a:prstClr val="black"/>
                </a:solidFill>
                <a:latin typeface="微软雅黑" panose="020B0503020204020204" charset="-122"/>
                <a:ea typeface="微软雅黑" panose="020B0503020204020204" charset="-122"/>
                <a:cs typeface="微软雅黑" panose="020B0503020204020204" charset="-122"/>
              </a:rPr>
              <a:t>，直接对皇帝负责，又设</a:t>
            </a:r>
            <a:r>
              <a:rPr lang="zh-CN" altLang="en-US" b="0" dirty="0">
                <a:solidFill>
                  <a:srgbClr val="0000FF"/>
                </a:solidFill>
                <a:latin typeface="微软雅黑" panose="020B0503020204020204" charset="-122"/>
                <a:ea typeface="微软雅黑" panose="020B0503020204020204" charset="-122"/>
                <a:cs typeface="微软雅黑" panose="020B0503020204020204" charset="-122"/>
              </a:rPr>
              <a:t>殿阁大学士</a:t>
            </a:r>
            <a:r>
              <a:rPr lang="zh-CN" altLang="en-US" b="0" dirty="0">
                <a:latin typeface="微软雅黑" panose="020B0503020204020204" charset="-122"/>
                <a:ea typeface="微软雅黑" panose="020B0503020204020204" charset="-122"/>
                <a:cs typeface="微软雅黑" panose="020B0503020204020204" charset="-122"/>
              </a:rPr>
              <a:t>作为侍从顾问</a:t>
            </a:r>
            <a:r>
              <a:rPr lang="zh-CN" altLang="en-US" b="0" dirty="0">
                <a:solidFill>
                  <a:prstClr val="black"/>
                </a:solidFill>
                <a:latin typeface="微软雅黑" panose="020B0503020204020204" charset="-122"/>
                <a:ea typeface="微软雅黑" panose="020B0503020204020204" charset="-122"/>
                <a:cs typeface="微软雅黑" panose="020B0503020204020204" charset="-122"/>
              </a:rPr>
              <a:t>，</a:t>
            </a:r>
            <a:r>
              <a:rPr lang="zh-CN" altLang="en-US" b="0" u="sng" dirty="0">
                <a:solidFill>
                  <a:prstClr val="black"/>
                </a:solidFill>
                <a:latin typeface="微软雅黑" panose="020B0503020204020204" charset="-122"/>
                <a:ea typeface="微软雅黑" panose="020B0503020204020204" charset="-122"/>
                <a:cs typeface="微软雅黑" panose="020B0503020204020204" charset="-122"/>
              </a:rPr>
              <a:t>同时</a:t>
            </a:r>
            <a:r>
              <a:rPr lang="zh-CN" altLang="en-US" b="0" u="sng" dirty="0">
                <a:solidFill>
                  <a:srgbClr val="0000FF"/>
                </a:solidFill>
                <a:latin typeface="微软雅黑" panose="020B0503020204020204" charset="-122"/>
                <a:ea typeface="微软雅黑" panose="020B0503020204020204" charset="-122"/>
                <a:cs typeface="微软雅黑" panose="020B0503020204020204" charset="-122"/>
              </a:rPr>
              <a:t>严禁宦官</a:t>
            </a:r>
            <a:r>
              <a:rPr lang="zh-CN" altLang="en-US" b="0" u="sng" dirty="0">
                <a:solidFill>
                  <a:prstClr val="black"/>
                </a:solidFill>
                <a:latin typeface="微软雅黑" panose="020B0503020204020204" charset="-122"/>
                <a:ea typeface="微软雅黑" panose="020B0503020204020204" charset="-122"/>
                <a:cs typeface="微软雅黑" panose="020B0503020204020204" charset="-122"/>
              </a:rPr>
              <a:t>读书识字。</a:t>
            </a:r>
            <a:endParaRPr lang="en-US" altLang="zh-CN" b="0" u="sng" dirty="0">
              <a:solidFill>
                <a:prstClr val="black"/>
              </a:solidFill>
              <a:latin typeface="微软雅黑" panose="020B0503020204020204" charset="-122"/>
              <a:ea typeface="微软雅黑" panose="020B0503020204020204" charset="-122"/>
              <a:cs typeface="微软雅黑" panose="020B0503020204020204" charset="-122"/>
            </a:endParaRPr>
          </a:p>
          <a:p>
            <a:pPr lvl="0" defTabSz="1218565"/>
            <a:r>
              <a:rPr lang="en-US" altLang="zh-CN" b="0" dirty="0">
                <a:solidFill>
                  <a:srgbClr val="0000FF"/>
                </a:solidFill>
                <a:latin typeface="微软雅黑" panose="020B0503020204020204" charset="-122"/>
                <a:ea typeface="微软雅黑" panose="020B0503020204020204" charset="-122"/>
                <a:cs typeface="微软雅黑" panose="020B0503020204020204" charset="-122"/>
              </a:rPr>
              <a:t>                             </a:t>
            </a:r>
            <a:r>
              <a:rPr lang="zh-CN" altLang="en-US" b="0" dirty="0">
                <a:solidFill>
                  <a:srgbClr val="0000FF"/>
                </a:solidFill>
                <a:latin typeface="微软雅黑" panose="020B0503020204020204" charset="-122"/>
                <a:ea typeface="微软雅黑" panose="020B0503020204020204" charset="-122"/>
                <a:cs typeface="微软雅黑" panose="020B0503020204020204" charset="-122"/>
              </a:rPr>
              <a:t>设内阁</a:t>
            </a:r>
            <a:r>
              <a:rPr lang="zh-CN" altLang="en-US" b="0" dirty="0">
                <a:solidFill>
                  <a:prstClr val="black"/>
                </a:solidFill>
                <a:latin typeface="微软雅黑" panose="020B0503020204020204" charset="-122"/>
                <a:ea typeface="微软雅黑" panose="020B0503020204020204" charset="-122"/>
                <a:cs typeface="微软雅黑" panose="020B0503020204020204" charset="-122"/>
              </a:rPr>
              <a:t>，阁臣</a:t>
            </a:r>
            <a:r>
              <a:rPr lang="zh-CN" altLang="en-US" b="0" dirty="0">
                <a:solidFill>
                  <a:srgbClr val="0000FF"/>
                </a:solidFill>
                <a:latin typeface="微软雅黑" panose="020B0503020204020204" charset="-122"/>
                <a:ea typeface="微软雅黑" panose="020B0503020204020204" charset="-122"/>
                <a:cs typeface="微软雅黑" panose="020B0503020204020204" charset="-122"/>
              </a:rPr>
              <a:t>开始参与</a:t>
            </a:r>
            <a:r>
              <a:rPr lang="zh-CN" altLang="en-US" b="0" dirty="0">
                <a:solidFill>
                  <a:prstClr val="black"/>
                </a:solidFill>
                <a:latin typeface="微软雅黑" panose="020B0503020204020204" charset="-122"/>
                <a:ea typeface="微软雅黑" panose="020B0503020204020204" charset="-122"/>
                <a:cs typeface="微软雅黑" panose="020B0503020204020204" charset="-122"/>
              </a:rPr>
              <a:t>政事。</a:t>
            </a:r>
            <a:endParaRPr lang="en-US" altLang="zh-CN" b="0" dirty="0">
              <a:solidFill>
                <a:prstClr val="black"/>
              </a:solidFill>
              <a:latin typeface="微软雅黑" panose="020B0503020204020204" charset="-122"/>
              <a:ea typeface="微软雅黑" panose="020B0503020204020204" charset="-122"/>
              <a:cs typeface="微软雅黑" panose="020B0503020204020204" charset="-122"/>
            </a:endParaRPr>
          </a:p>
          <a:p>
            <a:pPr lvl="0" defTabSz="1218565"/>
            <a:r>
              <a:rPr lang="en-US" altLang="zh-CN" b="0" dirty="0">
                <a:solidFill>
                  <a:prstClr val="black"/>
                </a:solidFill>
                <a:latin typeface="微软雅黑" panose="020B0503020204020204" charset="-122"/>
                <a:ea typeface="微软雅黑" panose="020B0503020204020204" charset="-122"/>
                <a:cs typeface="微软雅黑" panose="020B0503020204020204" charset="-122"/>
              </a:rPr>
              <a:t>                      </a:t>
            </a:r>
            <a:r>
              <a:rPr lang="zh-CN" altLang="en-US" b="0" dirty="0" smtClean="0">
                <a:solidFill>
                  <a:prstClr val="black"/>
                </a:solidFill>
                <a:latin typeface="微软雅黑" panose="020B0503020204020204" charset="-122"/>
                <a:ea typeface="微软雅黑" panose="020B0503020204020204" charset="-122"/>
                <a:cs typeface="微软雅黑" panose="020B0503020204020204" charset="-122"/>
              </a:rPr>
              <a:t>内阁有</a:t>
            </a:r>
            <a:r>
              <a:rPr lang="zh-CN" altLang="en-US" b="0" dirty="0">
                <a:solidFill>
                  <a:srgbClr val="0000FF"/>
                </a:solidFill>
                <a:latin typeface="微软雅黑" panose="020B0503020204020204" charset="-122"/>
                <a:ea typeface="微软雅黑" panose="020B0503020204020204" charset="-122"/>
                <a:cs typeface="微软雅黑" panose="020B0503020204020204" charset="-122"/>
              </a:rPr>
              <a:t>票拟权，</a:t>
            </a:r>
            <a:r>
              <a:rPr lang="zh-CN" altLang="en-US" b="0" dirty="0">
                <a:solidFill>
                  <a:srgbClr val="FF0000"/>
                </a:solidFill>
                <a:latin typeface="微软雅黑" panose="020B0503020204020204" charset="-122"/>
                <a:ea typeface="微软雅黑" panose="020B0503020204020204" charset="-122"/>
                <a:cs typeface="微软雅黑" panose="020B0503020204020204" charset="-122"/>
              </a:rPr>
              <a:t>皇帝批红</a:t>
            </a:r>
            <a:endParaRPr lang="en-US" altLang="zh-CN" b="0" dirty="0">
              <a:solidFill>
                <a:srgbClr val="FF0000"/>
              </a:solidFill>
              <a:latin typeface="微软雅黑" panose="020B0503020204020204" charset="-122"/>
              <a:ea typeface="微软雅黑" panose="020B0503020204020204" charset="-122"/>
              <a:cs typeface="微软雅黑" panose="020B0503020204020204" charset="-122"/>
            </a:endParaRPr>
          </a:p>
          <a:p>
            <a:pPr lvl="0" defTabSz="1218565"/>
            <a:r>
              <a:rPr lang="en-US" altLang="zh-CN" b="0" dirty="0">
                <a:solidFill>
                  <a:prstClr val="black"/>
                </a:solidFill>
                <a:latin typeface="微软雅黑" panose="020B0503020204020204" charset="-122"/>
                <a:ea typeface="微软雅黑" panose="020B0503020204020204" charset="-122"/>
                <a:cs typeface="微软雅黑" panose="020B0503020204020204" charset="-122"/>
              </a:rPr>
              <a:t>                          </a:t>
            </a:r>
            <a:r>
              <a:rPr lang="zh-CN" altLang="en-US" b="0" dirty="0">
                <a:solidFill>
                  <a:prstClr val="black"/>
                </a:solidFill>
                <a:latin typeface="微软雅黑" panose="020B0503020204020204" charset="-122"/>
                <a:ea typeface="微软雅黑" panose="020B0503020204020204" charset="-122"/>
                <a:cs typeface="微软雅黑" panose="020B0503020204020204" charset="-122"/>
              </a:rPr>
              <a:t>为了牵制内阁，官宦读书识字逐渐制度化，并获得了协助甚至代理皇帝批红的权力，逐渐导致</a:t>
            </a:r>
            <a:r>
              <a:rPr lang="zh-CN" altLang="en-US" b="0" dirty="0">
                <a:solidFill>
                  <a:srgbClr val="0000FF"/>
                </a:solidFill>
                <a:latin typeface="微软雅黑" panose="020B0503020204020204" charset="-122"/>
                <a:ea typeface="微软雅黑" panose="020B0503020204020204" charset="-122"/>
                <a:cs typeface="微软雅黑" panose="020B0503020204020204" charset="-122"/>
              </a:rPr>
              <a:t>宦官专权出现。</a:t>
            </a:r>
            <a:r>
              <a:rPr lang="zh-CN" altLang="en-US" dirty="0">
                <a:solidFill>
                  <a:srgbClr val="0000FF"/>
                </a:solidFill>
                <a:latin typeface="微软雅黑" panose="020B0503020204020204" charset="-122"/>
                <a:ea typeface="微软雅黑" panose="020B0503020204020204" charset="-122"/>
                <a:cs typeface="微软雅黑" panose="020B0503020204020204" charset="-122"/>
              </a:rPr>
              <a:t>【</a:t>
            </a:r>
            <a:r>
              <a:rPr lang="en-US" altLang="zh-CN" dirty="0">
                <a:solidFill>
                  <a:srgbClr val="0000FF"/>
                </a:solidFill>
                <a:latin typeface="微软雅黑" panose="020B0503020204020204" charset="-122"/>
                <a:ea typeface="微软雅黑" panose="020B0503020204020204" charset="-122"/>
                <a:cs typeface="微软雅黑" panose="020B0503020204020204" charset="-122"/>
                <a:sym typeface="+mn-ea"/>
              </a:rPr>
              <a:t>P20 T1 (2017</a:t>
            </a:r>
            <a:r>
              <a:rPr lang="zh-CN" altLang="en-US" dirty="0">
                <a:solidFill>
                  <a:srgbClr val="0000FF"/>
                </a:solidFill>
                <a:latin typeface="微软雅黑" panose="020B0503020204020204" charset="-122"/>
                <a:ea typeface="微软雅黑" panose="020B0503020204020204" charset="-122"/>
                <a:cs typeface="微软雅黑" panose="020B0503020204020204" charset="-122"/>
                <a:sym typeface="+mn-ea"/>
              </a:rPr>
              <a:t>全国</a:t>
            </a:r>
            <a:r>
              <a:rPr lang="en-US" altLang="zh-CN" dirty="0">
                <a:solidFill>
                  <a:srgbClr val="0000FF"/>
                </a:solidFill>
                <a:latin typeface="微软雅黑" panose="020B0503020204020204" charset="-122"/>
                <a:ea typeface="微软雅黑" panose="020B0503020204020204" charset="-122"/>
                <a:cs typeface="微软雅黑" panose="020B0503020204020204" charset="-122"/>
                <a:sym typeface="+mn-ea"/>
              </a:rPr>
              <a:t>2</a:t>
            </a:r>
            <a:r>
              <a:rPr lang="zh-CN" altLang="en-US" dirty="0">
                <a:solidFill>
                  <a:srgbClr val="0000FF"/>
                </a:solidFill>
                <a:latin typeface="微软雅黑" panose="020B0503020204020204" charset="-122"/>
                <a:ea typeface="微软雅黑" panose="020B0503020204020204" charset="-122"/>
                <a:cs typeface="微软雅黑" panose="020B0503020204020204" charset="-122"/>
                <a:sym typeface="+mn-ea"/>
              </a:rPr>
              <a:t>卷</a:t>
            </a:r>
            <a:r>
              <a:rPr lang="en-US" altLang="zh-CN" dirty="0">
                <a:solidFill>
                  <a:srgbClr val="0000FF"/>
                </a:solidFill>
                <a:latin typeface="微软雅黑" panose="020B0503020204020204" charset="-122"/>
                <a:ea typeface="微软雅黑" panose="020B0503020204020204" charset="-122"/>
                <a:cs typeface="微软雅黑" panose="020B0503020204020204" charset="-122"/>
                <a:sym typeface="+mn-ea"/>
              </a:rPr>
              <a:t>·27)</a:t>
            </a:r>
            <a:r>
              <a:rPr lang="zh-CN" altLang="en-US" dirty="0">
                <a:solidFill>
                  <a:srgbClr val="0000FF"/>
                </a:solidFill>
                <a:latin typeface="微软雅黑" panose="020B0503020204020204" charset="-122"/>
                <a:ea typeface="微软雅黑" panose="020B0503020204020204" charset="-122"/>
                <a:cs typeface="微软雅黑" panose="020B0503020204020204" charset="-122"/>
              </a:rPr>
              <a:t>】</a:t>
            </a:r>
            <a:endParaRPr lang="zh-CN" altLang="en-US" b="0" dirty="0">
              <a:solidFill>
                <a:srgbClr val="0000FF"/>
              </a:solidFill>
              <a:latin typeface="微软雅黑" panose="020B0503020204020204" charset="-122"/>
              <a:ea typeface="微软雅黑" panose="020B0503020204020204" charset="-122"/>
              <a:cs typeface="微软雅黑" panose="020B0503020204020204" charset="-122"/>
            </a:endParaRPr>
          </a:p>
          <a:p>
            <a:pPr lvl="0" defTabSz="1218565"/>
            <a:r>
              <a:rPr lang="en-US" altLang="zh-CN" b="0" dirty="0">
                <a:solidFill>
                  <a:prstClr val="black"/>
                </a:solidFill>
                <a:latin typeface="微软雅黑" panose="020B0503020204020204" charset="-122"/>
                <a:ea typeface="微软雅黑" panose="020B0503020204020204" charset="-122"/>
                <a:cs typeface="微软雅黑" panose="020B0503020204020204" charset="-122"/>
              </a:rPr>
              <a:t>                                          </a:t>
            </a:r>
            <a:r>
              <a:rPr lang="zh-CN" altLang="en-US" b="0" dirty="0">
                <a:solidFill>
                  <a:prstClr val="black"/>
                </a:solidFill>
                <a:latin typeface="微软雅黑" panose="020B0503020204020204" charset="-122"/>
                <a:ea typeface="微软雅黑" panose="020B0503020204020204" charset="-122"/>
                <a:cs typeface="微软雅黑" panose="020B0503020204020204" charset="-122"/>
              </a:rPr>
              <a:t>内阁首辅（如张居正）权倾一时，但仍需服从君主，受宦官牵制。</a:t>
            </a:r>
            <a:endParaRPr lang="en-US" altLang="zh-CN" b="0" dirty="0">
              <a:solidFill>
                <a:prstClr val="black"/>
              </a:solidFill>
              <a:latin typeface="微软雅黑" panose="020B0503020204020204" charset="-122"/>
              <a:ea typeface="微软雅黑" panose="020B0503020204020204" charset="-122"/>
              <a:cs typeface="微软雅黑" panose="020B0503020204020204" charset="-122"/>
            </a:endParaRPr>
          </a:p>
          <a:p>
            <a:pPr lvl="0" defTabSz="1218565"/>
            <a:r>
              <a:rPr lang="en-US" altLang="zh-CN" b="0" dirty="0">
                <a:solidFill>
                  <a:prstClr val="black"/>
                </a:solidFill>
                <a:latin typeface="微软雅黑" panose="020B0503020204020204" charset="-122"/>
                <a:ea typeface="微软雅黑" panose="020B0503020204020204" charset="-122"/>
                <a:cs typeface="微软雅黑" panose="020B0503020204020204" charset="-122"/>
              </a:rPr>
              <a:t>               </a:t>
            </a:r>
            <a:r>
              <a:rPr lang="zh-CN" altLang="en-US" b="0" dirty="0">
                <a:solidFill>
                  <a:prstClr val="black"/>
                </a:solidFill>
                <a:latin typeface="微软雅黑" panose="020B0503020204020204" charset="-122"/>
                <a:ea typeface="微软雅黑" panose="020B0503020204020204" charset="-122"/>
                <a:cs typeface="微软雅黑" panose="020B0503020204020204" charset="-122"/>
              </a:rPr>
              <a:t>侍从机构，</a:t>
            </a:r>
            <a:r>
              <a:rPr lang="zh-CN" altLang="en-US" b="0" dirty="0">
                <a:solidFill>
                  <a:srgbClr val="CC0000"/>
                </a:solidFill>
                <a:latin typeface="微软雅黑" panose="020B0503020204020204" charset="-122"/>
                <a:ea typeface="微软雅黑" panose="020B0503020204020204" charset="-122"/>
                <a:cs typeface="微软雅黑" panose="020B0503020204020204" charset="-122"/>
              </a:rPr>
              <a:t>本身无决策权</a:t>
            </a:r>
            <a:r>
              <a:rPr lang="zh-CN" altLang="en-US" b="0" dirty="0">
                <a:solidFill>
                  <a:prstClr val="black"/>
                </a:solidFill>
                <a:latin typeface="微软雅黑" panose="020B0503020204020204" charset="-122"/>
                <a:ea typeface="微软雅黑" panose="020B0503020204020204" charset="-122"/>
                <a:cs typeface="微软雅黑" panose="020B0503020204020204" charset="-122"/>
              </a:rPr>
              <a:t>，权力来源于皇帝的信任，君主专制的产物。</a:t>
            </a:r>
            <a:endParaRPr lang="en-US" altLang="zh-CN" b="0" dirty="0">
              <a:solidFill>
                <a:prstClr val="black"/>
              </a:solidFill>
              <a:latin typeface="微软雅黑" panose="020B0503020204020204" charset="-122"/>
              <a:ea typeface="微软雅黑" panose="020B0503020204020204" charset="-122"/>
              <a:cs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additive="base">
                                        <p:cTn id="37"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6002" name="文本框 2816001"/>
          <p:cNvSpPr txBox="1"/>
          <p:nvPr/>
        </p:nvSpPr>
        <p:spPr>
          <a:xfrm>
            <a:off x="241300" y="92710"/>
            <a:ext cx="12968288" cy="2517140"/>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清代专制皇权发展到高峰。</a:t>
            </a:r>
          </a:p>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①</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清朝沿用内阁制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雍正帝时设立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军机处的设立标志着君主专制达到</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顶峰。</a:t>
            </a:r>
          </a:p>
          <a:p>
            <a:pPr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②</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加强思想控制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实行八股取士</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大兴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 </a:t>
            </a:r>
            <a:endParaRPr lang="zh-CN" altLang="en-US">
              <a:latin typeface="宋体" panose="02010600030101010101" pitchFamily="2" charset="-122"/>
              <a:ea typeface="Times New Roman" panose="02020603050405020304" pitchFamily="18" charset="0"/>
            </a:endParaRPr>
          </a:p>
        </p:txBody>
      </p:sp>
      <p:sp>
        <p:nvSpPr>
          <p:cNvPr id="2816003" name="矩形 2816002"/>
          <p:cNvSpPr/>
          <p:nvPr/>
        </p:nvSpPr>
        <p:spPr>
          <a:xfrm>
            <a:off x="5356225" y="680085"/>
            <a:ext cx="2017713" cy="712788"/>
          </a:xfrm>
          <a:prstGeom prst="rect">
            <a:avLst/>
          </a:prstGeom>
          <a:noFill/>
          <a:ln w="9525">
            <a:noFill/>
          </a:ln>
        </p:spPr>
        <p:txBody>
          <a:bodyPr lIns="117235" tIns="58618" rIns="117235" bIns="58618">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军机处</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16004" name="矩形 2816003"/>
          <p:cNvSpPr/>
          <p:nvPr/>
        </p:nvSpPr>
        <p:spPr>
          <a:xfrm>
            <a:off x="5910036" y="1869599"/>
            <a:ext cx="2017713" cy="712788"/>
          </a:xfrm>
          <a:prstGeom prst="rect">
            <a:avLst/>
          </a:prstGeom>
          <a:noFill/>
          <a:ln w="9525">
            <a:noFill/>
          </a:ln>
        </p:spPr>
        <p:txBody>
          <a:bodyPr lIns="117235" tIns="58618" rIns="117235" bIns="58618">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文字狱</a:t>
            </a:r>
            <a:endParaRPr lang="zh-CN" altLang="en-US" dirty="0">
              <a:solidFill>
                <a:srgbClr val="FF0000"/>
              </a:solidFill>
              <a:latin typeface="宋体" panose="02010600030101010101" pitchFamily="2" charset="-122"/>
              <a:ea typeface="Times New Roman" panose="02020603050405020304" pitchFamily="18" charset="0"/>
            </a:endParaRPr>
          </a:p>
        </p:txBody>
      </p:sp>
      <p:graphicFrame>
        <p:nvGraphicFramePr>
          <p:cNvPr id="2" name="表格 1"/>
          <p:cNvGraphicFramePr>
            <a:graphicFrameLocks noGrp="1"/>
          </p:cNvGraphicFramePr>
          <p:nvPr>
            <p:custDataLst>
              <p:tags r:id="rId1"/>
            </p:custDataLst>
          </p:nvPr>
        </p:nvGraphicFramePr>
        <p:xfrm>
          <a:off x="464503" y="2761298"/>
          <a:ext cx="11346815" cy="3909060"/>
        </p:xfrm>
        <a:graphic>
          <a:graphicData uri="http://schemas.openxmlformats.org/drawingml/2006/table">
            <a:tbl>
              <a:tblPr/>
              <a:tblGrid>
                <a:gridCol w="770890"/>
                <a:gridCol w="10575925"/>
              </a:tblGrid>
              <a:tr h="3130550">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1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感悟</a:t>
                      </a:r>
                      <a:endParaRPr kumimoji="0" lang="zh-CN" sz="21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1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核心</a:t>
                      </a:r>
                      <a:endParaRPr kumimoji="0" lang="zh-CN" sz="21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1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素养</a:t>
                      </a:r>
                      <a:endParaRPr kumimoji="0" lang="zh-CN" sz="21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唯物史观</a:t>
                      </a:r>
                      <a:r>
                        <a:rPr kumimoji="0" lang="en-US" alt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Courier New" panose="02070309020205020404" pitchFamily="49" charset="0"/>
                        </a:rPr>
                        <a:t>——</a:t>
                      </a: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对君主专制强化的认识</a:t>
                      </a:r>
                      <a:endParaRPr kumimoji="0" lang="zh-CN" sz="24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endParaRPr kumimoji="0" lang="zh-CN" sz="21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endParaRPr kumimoji="0" lang="zh-CN" sz="21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endParaRPr kumimoji="0" lang="zh-CN" sz="21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endParaRPr kumimoji="0" lang="zh-CN" sz="21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endParaRPr kumimoji="0" lang="zh-CN" sz="21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endParaRPr kumimoji="0" lang="zh-CN" sz="21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endParaRPr kumimoji="0" lang="zh-CN" sz="21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txBody>
                  <a:tcPr marL="23649" marR="23649"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 name="矩形 2"/>
          <p:cNvSpPr/>
          <p:nvPr/>
        </p:nvSpPr>
        <p:spPr>
          <a:xfrm>
            <a:off x="6450965" y="2658745"/>
            <a:ext cx="4405630" cy="716915"/>
          </a:xfrm>
          <a:prstGeom prst="rect">
            <a:avLst/>
          </a:prstGeom>
          <a:noFill/>
          <a:ln w="9525">
            <a:noFill/>
          </a:ln>
        </p:spPr>
        <p:txBody>
          <a:bodyPr wrap="square" lIns="117235" tIns="58618" rIns="117235" bIns="58618">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上层建筑影响经济基础</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4" name="文本框 3"/>
          <p:cNvSpPr txBox="1"/>
          <p:nvPr/>
        </p:nvSpPr>
        <p:spPr>
          <a:xfrm>
            <a:off x="1280795" y="3442970"/>
            <a:ext cx="10361930" cy="2491740"/>
          </a:xfrm>
          <a:prstGeom prst="rect">
            <a:avLst/>
          </a:prstGeom>
          <a:noFill/>
        </p:spPr>
        <p:txBody>
          <a:bodyPr wrap="square" rtlCol="0" anchor="t">
            <a:spAutoFit/>
          </a:bodyPr>
          <a:lstStyle/>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lang="zh-CN" smtClean="0">
                <a:ln>
                  <a:noFill/>
                </a:ln>
                <a:effectLst/>
                <a:ea typeface="宋体" panose="02010600030101010101" pitchFamily="2" charset="-122"/>
                <a:cs typeface="Times New Roman" panose="02020603050405020304" pitchFamily="18" charset="0"/>
                <a:sym typeface="+mn-ea"/>
              </a:rPr>
              <a:t>明朝废丞相、设内阁是专制皇权空前强化的表现，本质是封建政治制度的畸变；清朝设军机处使皇权专制达到顶峰。君主专制的高度强化，极大地</a:t>
            </a:r>
            <a:r>
              <a:rPr lang="zh-CN" smtClean="0">
                <a:ln>
                  <a:noFill/>
                </a:ln>
                <a:solidFill>
                  <a:srgbClr val="FF0000"/>
                </a:solidFill>
                <a:effectLst/>
                <a:ea typeface="宋体" panose="02010600030101010101" pitchFamily="2" charset="-122"/>
                <a:cs typeface="Times New Roman" panose="02020603050405020304" pitchFamily="18" charset="0"/>
                <a:sym typeface="+mn-ea"/>
              </a:rPr>
              <a:t>妨碍了社会的进步和资本主义萌芽的成长</a:t>
            </a:r>
            <a:r>
              <a:rPr lang="zh-CN" smtClean="0">
                <a:ln>
                  <a:noFill/>
                </a:ln>
                <a:effectLst/>
                <a:ea typeface="宋体" panose="02010600030101010101" pitchFamily="2" charset="-122"/>
                <a:cs typeface="Times New Roman" panose="02020603050405020304" pitchFamily="18" charset="0"/>
                <a:sym typeface="+mn-ea"/>
              </a:rPr>
              <a:t>。中国社会的发展步伐，从此</a:t>
            </a:r>
            <a:r>
              <a:rPr lang="zh-CN" altLang="en-US" dirty="0">
                <a:solidFill>
                  <a:srgbClr val="FF0000"/>
                </a:solidFill>
                <a:ea typeface="宋体" panose="02010600030101010101" pitchFamily="2" charset="-122"/>
                <a:cs typeface="Times New Roman" panose="02020603050405020304" pitchFamily="18" charset="0"/>
                <a:sym typeface="+mn-ea"/>
              </a:rPr>
              <a:t>开始落后于西方，从而埋下了日后被动挨打的祸根</a:t>
            </a:r>
            <a:r>
              <a:rPr lang="zh-CN" smtClean="0">
                <a:ln>
                  <a:noFill/>
                </a:ln>
                <a:effectLst/>
                <a:ea typeface="宋体" panose="02010600030101010101" pitchFamily="2" charset="-122"/>
                <a:cs typeface="Times New Roman" panose="02020603050405020304" pitchFamily="18" charset="0"/>
                <a:sym typeface="+mn-ea"/>
              </a:rPr>
              <a:t>。</a:t>
            </a:r>
            <a:endParaRPr lang="zh-CN" altLang="en-US">
              <a:ea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16003"/>
                                        </p:tgtEl>
                                        <p:attrNameLst>
                                          <p:attrName>style.visibility</p:attrName>
                                        </p:attrNameLst>
                                      </p:cBhvr>
                                      <p:to>
                                        <p:strVal val="visible"/>
                                      </p:to>
                                    </p:set>
                                    <p:animEffect transition="in" filter="blinds(horizontal)">
                                      <p:cBhvr>
                                        <p:cTn id="7" dur="500"/>
                                        <p:tgtEl>
                                          <p:spTgt spid="2816003"/>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16004"/>
                                        </p:tgtEl>
                                        <p:attrNameLst>
                                          <p:attrName>style.visibility</p:attrName>
                                        </p:attrNameLst>
                                      </p:cBhvr>
                                      <p:to>
                                        <p:strVal val="visible"/>
                                      </p:to>
                                    </p:set>
                                    <p:animEffect transition="in" filter="blinds(horizontal)">
                                      <p:cBhvr>
                                        <p:cTn id="12" dur="500"/>
                                        <p:tgtEl>
                                          <p:spTgt spid="281600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3" presetClass="entr" presetSubtype="1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blinds(horizontal)">
                                      <p:cBhvr>
                                        <p:cTn id="23" dur="500"/>
                                        <p:tgtEl>
                                          <p:spTgt spid="3"/>
                                        </p:tgtEl>
                                      </p:cBhvr>
                                    </p:animEffect>
                                  </p:childTnLst>
                                </p:cTn>
                              </p:par>
                            </p:childTnLst>
                          </p:cTn>
                        </p:par>
                      </p:childTnLst>
                    </p:cTn>
                  </p:par>
                  <p:par>
                    <p:cTn id="24" fill="hold">
                      <p:stCondLst>
                        <p:cond delay="indefinite"/>
                      </p:stCondLst>
                      <p:childTnLst>
                        <p:par>
                          <p:cTn id="25" fill="hold">
                            <p:stCondLst>
                              <p:cond delay="0"/>
                            </p:stCondLst>
                            <p:childTnLst>
                              <p:par>
                                <p:cTn id="26" presetID="2" presetClass="entr" presetSubtype="4" fill="hold" grpId="0" nodeType="clickEffect">
                                  <p:stCondLst>
                                    <p:cond delay="0"/>
                                  </p:stCondLst>
                                  <p:childTnLst>
                                    <p:set>
                                      <p:cBhvr>
                                        <p:cTn id="27" dur="1" fill="hold">
                                          <p:stCondLst>
                                            <p:cond delay="0"/>
                                          </p:stCondLst>
                                        </p:cTn>
                                        <p:tgtEl>
                                          <p:spTgt spid="4"/>
                                        </p:tgtEl>
                                        <p:attrNameLst>
                                          <p:attrName>style.visibility</p:attrName>
                                        </p:attrNameLst>
                                      </p:cBhvr>
                                      <p:to>
                                        <p:strVal val="visible"/>
                                      </p:to>
                                    </p:set>
                                    <p:anim calcmode="lin" valueType="num">
                                      <p:cBhvr additive="base">
                                        <p:cTn id="28" dur="500" fill="hold"/>
                                        <p:tgtEl>
                                          <p:spTgt spid="4"/>
                                        </p:tgtEl>
                                        <p:attrNameLst>
                                          <p:attrName>ppt_x</p:attrName>
                                        </p:attrNameLst>
                                      </p:cBhvr>
                                      <p:tavLst>
                                        <p:tav tm="0">
                                          <p:val>
                                            <p:strVal val="#ppt_x"/>
                                          </p:val>
                                        </p:tav>
                                        <p:tav tm="100000">
                                          <p:val>
                                            <p:strVal val="#ppt_x"/>
                                          </p:val>
                                        </p:tav>
                                      </p:tavLst>
                                    </p:anim>
                                    <p:anim calcmode="lin" valueType="num">
                                      <p:cBhvr additive="base">
                                        <p:cTn id="29"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16003" grpId="0"/>
      <p:bldP spid="2816004" grpId="0"/>
      <p:bldP spid="3" grpId="0"/>
      <p:bldP spid="4"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7026" name="文本框 2817025"/>
          <p:cNvSpPr txBox="1"/>
          <p:nvPr/>
        </p:nvSpPr>
        <p:spPr>
          <a:xfrm>
            <a:off x="197485" y="0"/>
            <a:ext cx="11795760" cy="1825008"/>
          </a:xfrm>
          <a:prstGeom prst="rect">
            <a:avLst/>
          </a:prstGeom>
          <a:noFill/>
          <a:ln w="9525">
            <a:noFill/>
          </a:ln>
        </p:spPr>
        <p:txBody>
          <a:bodyPr wrap="square" lIns="117176" tIns="58589" rIns="117176" bIns="58589">
            <a:spAutoFit/>
          </a:bodyPr>
          <a:lstStyle/>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经济</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农业</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农耕经济高度发展</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生产技术世界领先</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水稻大面积扩种</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smtClean="0">
                <a:solidFill>
                  <a:srgbClr val="000000"/>
                </a:solidFill>
                <a:latin typeface="宋体" panose="02010600030101010101" pitchFamily="2" charset="-122"/>
                <a:ea typeface="宋体" panose="02010600030101010101" pitchFamily="2" charset="-122"/>
                <a:cs typeface="Times New Roman" panose="02020603050405020304" pitchFamily="18" charset="0"/>
              </a:rPr>
              <a:t>甘薯等</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高产作物在明朝引进</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广泛种植。</a:t>
            </a:r>
            <a:endParaRPr lang="zh-CN" altLang="en-US" dirty="0">
              <a:solidFill>
                <a:srgbClr val="000000"/>
              </a:solidFill>
              <a:latin typeface="宋体" panose="02010600030101010101" pitchFamily="2" charset="-122"/>
              <a:ea typeface="Times New Roman" panose="02020603050405020304" pitchFamily="18" charset="0"/>
            </a:endParaRPr>
          </a:p>
        </p:txBody>
      </p:sp>
      <p:sp>
        <p:nvSpPr>
          <p:cNvPr id="2817027" name="矩形 2817026"/>
          <p:cNvSpPr/>
          <p:nvPr/>
        </p:nvSpPr>
        <p:spPr>
          <a:xfrm>
            <a:off x="10586720" y="437174"/>
            <a:ext cx="1406525" cy="712788"/>
          </a:xfrm>
          <a:prstGeom prst="rect">
            <a:avLst/>
          </a:prstGeom>
          <a:noFill/>
          <a:ln w="9525">
            <a:noFill/>
          </a:ln>
        </p:spPr>
        <p:txBody>
          <a:bodyPr lIns="117235" tIns="58618" rIns="117235" bIns="58618">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玉米</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17030" name="矩形 2817029"/>
          <p:cNvSpPr/>
          <p:nvPr/>
        </p:nvSpPr>
        <p:spPr>
          <a:xfrm>
            <a:off x="4827856" y="1149962"/>
            <a:ext cx="1406525" cy="712788"/>
          </a:xfrm>
          <a:prstGeom prst="rect">
            <a:avLst/>
          </a:prstGeom>
          <a:noFill/>
          <a:ln w="9525">
            <a:noFill/>
          </a:ln>
        </p:spPr>
        <p:txBody>
          <a:bodyPr lIns="117235" tIns="58618" rIns="117235" bIns="58618">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棉花</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331470" y="2184400"/>
            <a:ext cx="11113770" cy="2491740"/>
          </a:xfrm>
          <a:prstGeom prst="rect">
            <a:avLst/>
          </a:prstGeom>
          <a:noFill/>
        </p:spPr>
        <p:txBody>
          <a:bodyPr wrap="square" rtlCol="0">
            <a:spAutoFit/>
          </a:bodyPr>
          <a:lstStyle/>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lang="zh-CN" smtClean="0">
                <a:ln>
                  <a:noFill/>
                </a:ln>
                <a:effectLst/>
                <a:latin typeface="微软雅黑" panose="020B0503020204020204" charset="-122"/>
                <a:ea typeface="微软雅黑" panose="020B0503020204020204" charset="-122"/>
                <a:cs typeface="微软雅黑" panose="020B0503020204020204" charset="-122"/>
                <a:sym typeface="+mn-ea"/>
              </a:rPr>
              <a:t>美洲白银的流入</a:t>
            </a:r>
            <a:endParaRPr kumimoji="0" lang="zh-CN" b="0" i="0" u="none" strike="noStrike" cap="none" normalizeH="0" baseline="0" smtClean="0">
              <a:ln>
                <a:noFill/>
              </a:ln>
              <a:solidFill>
                <a:schemeClr val="tx1"/>
              </a:solidFill>
              <a:effectLst/>
              <a:latin typeface="微软雅黑" panose="020B0503020204020204" charset="-122"/>
              <a:ea typeface="微软雅黑" panose="020B0503020204020204" charset="-122"/>
              <a:cs typeface="微软雅黑" panose="020B0503020204020204" charset="-122"/>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lang="zh-CN" smtClean="0">
                <a:ln>
                  <a:noFill/>
                </a:ln>
                <a:effectLst/>
                <a:latin typeface="微软雅黑" panose="020B0503020204020204" charset="-122"/>
                <a:ea typeface="微软雅黑" panose="020B0503020204020204" charset="-122"/>
                <a:cs typeface="微软雅黑" panose="020B0503020204020204" charset="-122"/>
                <a:sym typeface="+mn-ea"/>
              </a:rPr>
              <a:t>美洲等地的白银通过海外贸易大量流入，成为普遍使用的货币，促进了长途和大额贸易的发展，也有利于商业资本的集聚。</a:t>
            </a:r>
            <a:endParaRPr kumimoji="0" lang="zh-CN" b="0" i="0" u="none" strike="noStrike" cap="none" normalizeH="0" baseline="0" smtClean="0">
              <a:ln>
                <a:noFill/>
              </a:ln>
              <a:solidFill>
                <a:schemeClr val="tx1"/>
              </a:solidFill>
              <a:effectLst/>
              <a:latin typeface="微软雅黑" panose="020B0503020204020204" charset="-122"/>
              <a:ea typeface="微软雅黑" panose="020B0503020204020204" charset="-122"/>
              <a:cs typeface="微软雅黑" panose="020B0503020204020204" charset="-122"/>
            </a:endParaRPr>
          </a:p>
          <a:p>
            <a:pPr marL="0" marR="0" lvl="0" indent="0" algn="r" defTabSz="914400" rtl="0" eaLnBrk="1" fontAlgn="base" latinLnBrk="0" hangingPunct="1">
              <a:lnSpc>
                <a:spcPct val="150000"/>
              </a:lnSpc>
              <a:spcBef>
                <a:spcPct val="0"/>
              </a:spcBef>
              <a:spcAft>
                <a:spcPct val="0"/>
              </a:spcAft>
              <a:buClrTx/>
              <a:buSzTx/>
              <a:buFontTx/>
              <a:buNone/>
              <a:tabLst>
                <a:tab pos="1619250" algn="l"/>
              </a:tabLst>
            </a:pPr>
            <a:r>
              <a:rPr lang="en-US" altLang="zh-CN" smtClean="0">
                <a:ln>
                  <a:noFill/>
                </a:ln>
                <a:effectLst/>
                <a:latin typeface="微软雅黑" panose="020B0503020204020204" charset="-122"/>
                <a:ea typeface="微软雅黑" panose="020B0503020204020204" charset="-122"/>
                <a:cs typeface="微软雅黑" panose="020B0503020204020204" charset="-122"/>
                <a:sym typeface="+mn-ea"/>
              </a:rPr>
              <a:t>——</a:t>
            </a:r>
            <a:r>
              <a:rPr lang="zh-CN" smtClean="0">
                <a:ln>
                  <a:noFill/>
                </a:ln>
                <a:effectLst/>
                <a:latin typeface="微软雅黑" panose="020B0503020204020204" charset="-122"/>
                <a:ea typeface="微软雅黑" panose="020B0503020204020204" charset="-122"/>
                <a:cs typeface="微软雅黑" panose="020B0503020204020204" charset="-122"/>
                <a:sym typeface="+mn-ea"/>
              </a:rPr>
              <a:t>摘编自</a:t>
            </a:r>
            <a:r>
              <a:rPr lang="zh-CN" altLang="zh-CN" smtClean="0">
                <a:ln>
                  <a:noFill/>
                </a:ln>
                <a:effectLst/>
                <a:latin typeface="微软雅黑" panose="020B0503020204020204" charset="-122"/>
                <a:ea typeface="微软雅黑" panose="020B0503020204020204" charset="-122"/>
                <a:cs typeface="微软雅黑" panose="020B0503020204020204" charset="-122"/>
                <a:sym typeface="+mn-ea"/>
              </a:rPr>
              <a:t>《</a:t>
            </a:r>
            <a:r>
              <a:rPr lang="zh-CN" smtClean="0">
                <a:ln>
                  <a:noFill/>
                </a:ln>
                <a:effectLst/>
                <a:latin typeface="微软雅黑" panose="020B0503020204020204" charset="-122"/>
                <a:ea typeface="微软雅黑" panose="020B0503020204020204" charset="-122"/>
                <a:cs typeface="微软雅黑" panose="020B0503020204020204" charset="-122"/>
                <a:sym typeface="+mn-ea"/>
              </a:rPr>
              <a:t>中外历史纲要</a:t>
            </a:r>
            <a:r>
              <a:rPr lang="zh-CN" altLang="zh-CN" smtClean="0">
                <a:ln>
                  <a:noFill/>
                </a:ln>
                <a:effectLst/>
                <a:latin typeface="微软雅黑" panose="020B0503020204020204" charset="-122"/>
                <a:ea typeface="微软雅黑" panose="020B0503020204020204" charset="-122"/>
                <a:cs typeface="微软雅黑" panose="020B0503020204020204" charset="-122"/>
                <a:sym typeface="+mn-ea"/>
              </a:rPr>
              <a:t>》</a:t>
            </a:r>
            <a:r>
              <a:rPr lang="en-US" altLang="zh-CN" smtClean="0">
                <a:ln>
                  <a:noFill/>
                </a:ln>
                <a:effectLst/>
                <a:latin typeface="微软雅黑" panose="020B0503020204020204" charset="-122"/>
                <a:ea typeface="微软雅黑" panose="020B0503020204020204" charset="-122"/>
                <a:cs typeface="微软雅黑" panose="020B0503020204020204" charset="-122"/>
                <a:sym typeface="+mn-ea"/>
              </a:rPr>
              <a:t>(</a:t>
            </a:r>
            <a:r>
              <a:rPr lang="zh-CN" smtClean="0">
                <a:ln>
                  <a:noFill/>
                </a:ln>
                <a:effectLst/>
                <a:latin typeface="微软雅黑" panose="020B0503020204020204" charset="-122"/>
                <a:ea typeface="微软雅黑" panose="020B0503020204020204" charset="-122"/>
                <a:cs typeface="微软雅黑" panose="020B0503020204020204" charset="-122"/>
                <a:sym typeface="+mn-ea"/>
              </a:rPr>
              <a:t>上</a:t>
            </a:r>
            <a:r>
              <a:rPr lang="en-US" altLang="zh-CN" smtClean="0">
                <a:ln>
                  <a:noFill/>
                </a:ln>
                <a:effectLst/>
                <a:latin typeface="微软雅黑" panose="020B0503020204020204" charset="-122"/>
                <a:ea typeface="微软雅黑" panose="020B0503020204020204" charset="-122"/>
                <a:cs typeface="微软雅黑" panose="020B0503020204020204" charset="-122"/>
                <a:sym typeface="+mn-ea"/>
              </a:rPr>
              <a:t>)</a:t>
            </a:r>
            <a:endParaRPr lang="zh-CN" altLang="en-US">
              <a:latin typeface="微软雅黑" panose="020B0503020204020204" charset="-122"/>
              <a:ea typeface="微软雅黑" panose="020B0503020204020204" charset="-122"/>
              <a:cs typeface="微软雅黑" panose="020B0503020204020204"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17027"/>
                                        </p:tgtEl>
                                        <p:attrNameLst>
                                          <p:attrName>style.visibility</p:attrName>
                                        </p:attrNameLst>
                                      </p:cBhvr>
                                      <p:to>
                                        <p:strVal val="visible"/>
                                      </p:to>
                                    </p:set>
                                    <p:animEffect transition="in" filter="blinds(horizontal)">
                                      <p:cBhvr>
                                        <p:cTn id="7" dur="500"/>
                                        <p:tgtEl>
                                          <p:spTgt spid="281702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17030"/>
                                        </p:tgtEl>
                                        <p:attrNameLst>
                                          <p:attrName>style.visibility</p:attrName>
                                        </p:attrNameLst>
                                      </p:cBhvr>
                                      <p:to>
                                        <p:strVal val="visible"/>
                                      </p:to>
                                    </p:set>
                                    <p:animEffect transition="in" filter="blinds(horizontal)">
                                      <p:cBhvr>
                                        <p:cTn id="12" dur="500"/>
                                        <p:tgtEl>
                                          <p:spTgt spid="2817030"/>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 calcmode="lin" valueType="num">
                                      <p:cBhvr additive="base">
                                        <p:cTn id="17" dur="500" fill="hold"/>
                                        <p:tgtEl>
                                          <p:spTgt spid="2"/>
                                        </p:tgtEl>
                                        <p:attrNameLst>
                                          <p:attrName>ppt_x</p:attrName>
                                        </p:attrNameLst>
                                      </p:cBhvr>
                                      <p:tavLst>
                                        <p:tav tm="0">
                                          <p:val>
                                            <p:strVal val="#ppt_x"/>
                                          </p:val>
                                        </p:tav>
                                        <p:tav tm="100000">
                                          <p:val>
                                            <p:strVal val="#ppt_x"/>
                                          </p:val>
                                        </p:tav>
                                      </p:tavLst>
                                    </p:anim>
                                    <p:anim calcmode="lin" valueType="num">
                                      <p:cBhvr additive="base">
                                        <p:cTn id="1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17027" grpId="0"/>
      <p:bldP spid="2817030" grpId="0"/>
      <p:bldP spid="2" grpId="0"/>
      <p:bldP spid="2" grpId="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7026" name="文本框 2817025"/>
          <p:cNvSpPr txBox="1"/>
          <p:nvPr/>
        </p:nvSpPr>
        <p:spPr>
          <a:xfrm>
            <a:off x="197485" y="0"/>
            <a:ext cx="11795760" cy="2425172"/>
          </a:xfrm>
          <a:prstGeom prst="rect">
            <a:avLst/>
          </a:prstGeom>
          <a:noFill/>
          <a:ln w="9525">
            <a:noFill/>
          </a:ln>
        </p:spPr>
        <p:txBody>
          <a:bodyPr wrap="square" lIns="117176" tIns="58589" rIns="117176" bIns="58589">
            <a:spAutoFit/>
          </a:bodyPr>
          <a:lstStyle/>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经济</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农业</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农耕经济高度发展</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生产技术世界领先</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水稻大面积扩种</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smtClean="0">
                <a:solidFill>
                  <a:srgbClr val="000000"/>
                </a:solidFill>
                <a:latin typeface="宋体" panose="02010600030101010101" pitchFamily="2" charset="-122"/>
                <a:ea typeface="宋体" panose="02010600030101010101" pitchFamily="2" charset="-122"/>
                <a:cs typeface="Times New Roman" panose="02020603050405020304" pitchFamily="18" charset="0"/>
              </a:rPr>
              <a:t>甘薯等</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高产作物在明朝引进</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广泛种植。土地兼并严重</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租佃关系普及全国</a:t>
            </a:r>
            <a:r>
              <a:rPr lang="zh-CN" altLang="en-US" dirty="0" smtClean="0">
                <a:solidFill>
                  <a:srgbClr val="000000"/>
                </a:solidFill>
                <a:latin typeface="宋体" panose="02010600030101010101" pitchFamily="2" charset="-122"/>
                <a:ea typeface="宋体" panose="02010600030101010101" pitchFamily="2" charset="-122"/>
                <a:cs typeface="Times New Roman" panose="02020603050405020304" pitchFamily="18" charset="0"/>
              </a:rPr>
              <a:t>。赋税</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制度实行“</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摊丁入亩”</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征收“地丁银”。</a:t>
            </a:r>
            <a:endParaRPr lang="zh-CN" altLang="en-US" dirty="0">
              <a:solidFill>
                <a:srgbClr val="000000"/>
              </a:solidFill>
              <a:latin typeface="宋体" panose="02010600030101010101" pitchFamily="2" charset="-122"/>
              <a:ea typeface="Times New Roman" panose="02020603050405020304" pitchFamily="18" charset="0"/>
            </a:endParaRPr>
          </a:p>
        </p:txBody>
      </p:sp>
      <p:sp>
        <p:nvSpPr>
          <p:cNvPr id="2817027" name="矩形 2817026"/>
          <p:cNvSpPr/>
          <p:nvPr/>
        </p:nvSpPr>
        <p:spPr>
          <a:xfrm>
            <a:off x="10586720" y="554404"/>
            <a:ext cx="1406525" cy="712788"/>
          </a:xfrm>
          <a:prstGeom prst="rect">
            <a:avLst/>
          </a:prstGeom>
          <a:noFill/>
          <a:ln w="9525">
            <a:noFill/>
          </a:ln>
        </p:spPr>
        <p:txBody>
          <a:bodyPr lIns="117235" tIns="58618" rIns="117235" bIns="58618">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玉米</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17028" name="矩形 2817027"/>
          <p:cNvSpPr/>
          <p:nvPr/>
        </p:nvSpPr>
        <p:spPr>
          <a:xfrm>
            <a:off x="3500585" y="1712384"/>
            <a:ext cx="2444750" cy="712788"/>
          </a:xfrm>
          <a:prstGeom prst="rect">
            <a:avLst/>
          </a:prstGeom>
          <a:noFill/>
          <a:ln w="9525">
            <a:noFill/>
          </a:ln>
        </p:spPr>
        <p:txBody>
          <a:bodyPr lIns="117235" tIns="58618" rIns="117235" bIns="58618">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一条鞭法</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17030" name="矩形 2817029"/>
          <p:cNvSpPr/>
          <p:nvPr/>
        </p:nvSpPr>
        <p:spPr>
          <a:xfrm>
            <a:off x="4843486" y="1156836"/>
            <a:ext cx="1406525" cy="712788"/>
          </a:xfrm>
          <a:prstGeom prst="rect">
            <a:avLst/>
          </a:prstGeom>
          <a:noFill/>
          <a:ln w="9525">
            <a:noFill/>
          </a:ln>
        </p:spPr>
        <p:txBody>
          <a:bodyPr lIns="117235" tIns="58618" rIns="117235" bIns="58618">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棉花</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197485" y="2472055"/>
            <a:ext cx="11876405" cy="3448685"/>
          </a:xfrm>
          <a:prstGeom prst="rect">
            <a:avLst/>
          </a:prstGeom>
          <a:noFill/>
        </p:spPr>
        <p:txBody>
          <a:bodyPr wrap="square" rtlCol="0">
            <a:spAutoFit/>
          </a:bodyPr>
          <a:lstStyle/>
          <a:p>
            <a:pPr>
              <a:lnSpc>
                <a:spcPct val="130000"/>
              </a:lnSpc>
            </a:pPr>
            <a:r>
              <a:rPr lang="en-US" altLang="zh-CN" sz="2400" b="0">
                <a:latin typeface="微软雅黑" panose="020B0503020204020204" charset="-122"/>
                <a:ea typeface="微软雅黑" panose="020B0503020204020204" charset="-122"/>
                <a:cs typeface="微软雅黑" panose="020B0503020204020204" charset="-122"/>
                <a:sym typeface="+mn-ea"/>
              </a:rPr>
              <a:t>“</a:t>
            </a:r>
            <a:r>
              <a:rPr lang="zh-CN" altLang="en-US" sz="2400" b="0">
                <a:latin typeface="微软雅黑" panose="020B0503020204020204" charset="-122"/>
                <a:ea typeface="微软雅黑" panose="020B0503020204020204" charset="-122"/>
                <a:cs typeface="微软雅黑" panose="020B0503020204020204" charset="-122"/>
                <a:sym typeface="+mn-ea"/>
              </a:rPr>
              <a:t>一条鞭法</a:t>
            </a:r>
            <a:r>
              <a:rPr lang="en-US" altLang="zh-CN" sz="2400" b="0">
                <a:latin typeface="微软雅黑" panose="020B0503020204020204" charset="-122"/>
                <a:ea typeface="微软雅黑" panose="020B0503020204020204" charset="-122"/>
                <a:cs typeface="微软雅黑" panose="020B0503020204020204" charset="-122"/>
                <a:sym typeface="+mn-ea"/>
              </a:rPr>
              <a:t>”</a:t>
            </a:r>
            <a:endParaRPr lang="en-US" altLang="zh-CN" sz="2400" b="0">
              <a:solidFill>
                <a:schemeClr val="tx1"/>
              </a:solidFill>
              <a:latin typeface="微软雅黑" panose="020B0503020204020204" charset="-122"/>
              <a:ea typeface="微软雅黑" panose="020B0503020204020204" charset="-122"/>
              <a:cs typeface="微软雅黑" panose="020B0503020204020204" charset="-122"/>
              <a:sym typeface="+mn-ea"/>
            </a:endParaRPr>
          </a:p>
          <a:p>
            <a:pPr>
              <a:lnSpc>
                <a:spcPct val="130000"/>
              </a:lnSpc>
            </a:pPr>
            <a:r>
              <a:rPr lang="en-US" altLang="zh-CN" sz="2400" b="0">
                <a:latin typeface="微软雅黑" panose="020B0503020204020204" charset="-122"/>
                <a:ea typeface="微软雅黑" panose="020B0503020204020204" charset="-122"/>
                <a:cs typeface="微软雅黑" panose="020B0503020204020204" charset="-122"/>
                <a:sym typeface="+mn-ea"/>
              </a:rPr>
              <a:t>      </a:t>
            </a:r>
            <a:r>
              <a:rPr lang="zh-CN" altLang="en-US" sz="2400" b="0">
                <a:latin typeface="微软雅黑" panose="020B0503020204020204" charset="-122"/>
                <a:ea typeface="微软雅黑" panose="020B0503020204020204" charset="-122"/>
                <a:cs typeface="微软雅黑" panose="020B0503020204020204" charset="-122"/>
                <a:sym typeface="+mn-ea"/>
              </a:rPr>
              <a:t>为了增加政府的财政收入，缓和阶级矛盾，1581年明朝内阁首辅张居正在全国推行，</a:t>
            </a:r>
            <a:r>
              <a:rPr lang="zh-CN" altLang="en-US" sz="2400" b="0">
                <a:solidFill>
                  <a:srgbClr val="FF0000"/>
                </a:solidFill>
                <a:latin typeface="微软雅黑" panose="020B0503020204020204" charset="-122"/>
                <a:ea typeface="微软雅黑" panose="020B0503020204020204" charset="-122"/>
                <a:cs typeface="微软雅黑" panose="020B0503020204020204" charset="-122"/>
                <a:sym typeface="+mn-ea"/>
              </a:rPr>
              <a:t>将原来的田赋、徭役、杂税</a:t>
            </a:r>
            <a:r>
              <a:rPr lang="en-US" altLang="zh-CN" sz="2400" b="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sz="2400" b="0">
                <a:solidFill>
                  <a:srgbClr val="FF0000"/>
                </a:solidFill>
                <a:latin typeface="微软雅黑" panose="020B0503020204020204" charset="-122"/>
                <a:ea typeface="微软雅黑" panose="020B0503020204020204" charset="-122"/>
                <a:cs typeface="微软雅黑" panose="020B0503020204020204" charset="-122"/>
                <a:sym typeface="+mn-ea"/>
              </a:rPr>
              <a:t>并为一条</a:t>
            </a:r>
            <a:r>
              <a:rPr lang="en-US" altLang="zh-CN" sz="2400" b="0">
                <a:solidFill>
                  <a:srgbClr val="FF0000"/>
                </a:solidFill>
                <a:latin typeface="微软雅黑" panose="020B0503020204020204" charset="-122"/>
                <a:ea typeface="微软雅黑" panose="020B0503020204020204" charset="-122"/>
                <a:cs typeface="微软雅黑" panose="020B0503020204020204" charset="-122"/>
                <a:sym typeface="+mn-ea"/>
              </a:rPr>
              <a:t>”</a:t>
            </a:r>
            <a:r>
              <a:rPr lang="zh-CN" altLang="en-US" sz="2400" b="0">
                <a:latin typeface="微软雅黑" panose="020B0503020204020204" charset="-122"/>
                <a:ea typeface="微软雅黑" panose="020B0503020204020204" charset="-122"/>
                <a:cs typeface="微软雅黑" panose="020B0503020204020204" charset="-122"/>
                <a:sym typeface="+mn-ea"/>
              </a:rPr>
              <a:t>，折成</a:t>
            </a:r>
            <a:r>
              <a:rPr lang="zh-CN" altLang="en-US" sz="2400" b="0">
                <a:solidFill>
                  <a:srgbClr val="FF0000"/>
                </a:solidFill>
                <a:latin typeface="微软雅黑" panose="020B0503020204020204" charset="-122"/>
                <a:ea typeface="微软雅黑" panose="020B0503020204020204" charset="-122"/>
                <a:cs typeface="微软雅黑" panose="020B0503020204020204" charset="-122"/>
                <a:sym typeface="+mn-ea"/>
              </a:rPr>
              <a:t>银两</a:t>
            </a:r>
            <a:r>
              <a:rPr lang="zh-CN" altLang="en-US" sz="2400" b="0">
                <a:latin typeface="微软雅黑" panose="020B0503020204020204" charset="-122"/>
                <a:ea typeface="微软雅黑" panose="020B0503020204020204" charset="-122"/>
                <a:cs typeface="微软雅黑" panose="020B0503020204020204" charset="-122"/>
                <a:sym typeface="+mn-ea"/>
              </a:rPr>
              <a:t>，</a:t>
            </a:r>
            <a:r>
              <a:rPr lang="zh-CN" altLang="en-US" sz="2400" b="0">
                <a:solidFill>
                  <a:srgbClr val="FF0000"/>
                </a:solidFill>
                <a:latin typeface="微软雅黑" panose="020B0503020204020204" charset="-122"/>
                <a:ea typeface="微软雅黑" panose="020B0503020204020204" charset="-122"/>
                <a:cs typeface="微软雅黑" panose="020B0503020204020204" charset="-122"/>
                <a:sym typeface="+mn-ea"/>
              </a:rPr>
              <a:t>分摊在田亩上，按人丁和田亩的多寡来分担</a:t>
            </a:r>
            <a:r>
              <a:rPr lang="zh-CN" altLang="en-US" sz="2400" b="0">
                <a:latin typeface="微软雅黑" panose="020B0503020204020204" charset="-122"/>
                <a:ea typeface="微软雅黑" panose="020B0503020204020204" charset="-122"/>
                <a:cs typeface="微软雅黑" panose="020B0503020204020204" charset="-122"/>
                <a:sym typeface="+mn-ea"/>
              </a:rPr>
              <a:t>。</a:t>
            </a:r>
            <a:endParaRPr lang="zh-CN" altLang="en-US" sz="2400" b="0">
              <a:solidFill>
                <a:schemeClr val="tx1"/>
              </a:solidFill>
              <a:latin typeface="微软雅黑" panose="020B0503020204020204" charset="-122"/>
              <a:ea typeface="微软雅黑" panose="020B0503020204020204" charset="-122"/>
              <a:cs typeface="微软雅黑" panose="020B0503020204020204" charset="-122"/>
              <a:sym typeface="+mn-ea"/>
            </a:endParaRPr>
          </a:p>
          <a:p>
            <a:pPr>
              <a:lnSpc>
                <a:spcPct val="130000"/>
              </a:lnSpc>
            </a:pPr>
            <a:r>
              <a:rPr lang="zh-CN" altLang="en-US" sz="2400" b="0">
                <a:latin typeface="微软雅黑" panose="020B0503020204020204" charset="-122"/>
                <a:ea typeface="微软雅黑" panose="020B0503020204020204" charset="-122"/>
                <a:cs typeface="微软雅黑" panose="020B0503020204020204" charset="-122"/>
                <a:sym typeface="+mn-ea"/>
              </a:rPr>
              <a:t>“摊丁入亩</a:t>
            </a:r>
            <a:r>
              <a:rPr lang="en-US" altLang="zh-CN" sz="2400" b="0">
                <a:latin typeface="微软雅黑" panose="020B0503020204020204" charset="-122"/>
                <a:ea typeface="微软雅黑" panose="020B0503020204020204" charset="-122"/>
                <a:cs typeface="微软雅黑" panose="020B0503020204020204" charset="-122"/>
                <a:sym typeface="+mn-ea"/>
              </a:rPr>
              <a:t>”</a:t>
            </a:r>
            <a:r>
              <a:rPr lang="zh-CN" altLang="en-US" sz="2400" b="0">
                <a:latin typeface="微软雅黑" panose="020B0503020204020204" charset="-122"/>
                <a:ea typeface="微软雅黑" panose="020B0503020204020204" charset="-122"/>
                <a:cs typeface="微软雅黑" panose="020B0503020204020204" charset="-122"/>
                <a:sym typeface="+mn-ea"/>
              </a:rPr>
              <a:t>和</a:t>
            </a:r>
            <a:r>
              <a:rPr lang="en-US" altLang="zh-CN" sz="2400" b="0">
                <a:latin typeface="微软雅黑" panose="020B0503020204020204" charset="-122"/>
                <a:ea typeface="微软雅黑" panose="020B0503020204020204" charset="-122"/>
                <a:cs typeface="微软雅黑" panose="020B0503020204020204" charset="-122"/>
                <a:sym typeface="+mn-ea"/>
              </a:rPr>
              <a:t>“</a:t>
            </a:r>
            <a:r>
              <a:rPr lang="zh-CN" altLang="en-US" sz="2400" b="0">
                <a:latin typeface="微软雅黑" panose="020B0503020204020204" charset="-122"/>
                <a:ea typeface="微软雅黑" panose="020B0503020204020204" charset="-122"/>
                <a:cs typeface="微软雅黑" panose="020B0503020204020204" charset="-122"/>
                <a:sym typeface="+mn-ea"/>
              </a:rPr>
              <a:t>地丁银</a:t>
            </a:r>
            <a:r>
              <a:rPr lang="en-US" altLang="zh-CN" sz="2400" b="0">
                <a:latin typeface="微软雅黑" panose="020B0503020204020204" charset="-122"/>
                <a:ea typeface="微软雅黑" panose="020B0503020204020204" charset="-122"/>
                <a:cs typeface="微软雅黑" panose="020B0503020204020204" charset="-122"/>
                <a:sym typeface="+mn-ea"/>
              </a:rPr>
              <a:t>“</a:t>
            </a:r>
            <a:endParaRPr lang="en-US" altLang="zh-CN" sz="2400" b="0">
              <a:solidFill>
                <a:schemeClr val="tx1"/>
              </a:solidFill>
              <a:latin typeface="微软雅黑" panose="020B0503020204020204" charset="-122"/>
              <a:ea typeface="微软雅黑" panose="020B0503020204020204" charset="-122"/>
              <a:cs typeface="微软雅黑" panose="020B0503020204020204" charset="-122"/>
              <a:sym typeface="+mn-ea"/>
            </a:endParaRPr>
          </a:p>
          <a:p>
            <a:pPr>
              <a:lnSpc>
                <a:spcPct val="130000"/>
              </a:lnSpc>
            </a:pPr>
            <a:r>
              <a:rPr lang="en-US" altLang="zh-CN" sz="2400" b="0">
                <a:latin typeface="微软雅黑" panose="020B0503020204020204" charset="-122"/>
                <a:ea typeface="微软雅黑" panose="020B0503020204020204" charset="-122"/>
                <a:cs typeface="微软雅黑" panose="020B0503020204020204" charset="-122"/>
                <a:sym typeface="+mn-ea"/>
              </a:rPr>
              <a:t>      </a:t>
            </a:r>
            <a:r>
              <a:rPr lang="zh-CN" altLang="en-US" sz="2400" b="0">
                <a:latin typeface="微软雅黑" panose="020B0503020204020204" charset="-122"/>
                <a:ea typeface="微软雅黑" panose="020B0503020204020204" charset="-122"/>
                <a:cs typeface="微软雅黑" panose="020B0503020204020204" charset="-122"/>
                <a:sym typeface="+mn-ea"/>
              </a:rPr>
              <a:t>雍正时期，实行地丁合一，开始了单一的土地标准征税，</a:t>
            </a:r>
            <a:r>
              <a:rPr lang="zh-CN" altLang="en-US" sz="2400" b="0">
                <a:solidFill>
                  <a:srgbClr val="FF0000"/>
                </a:solidFill>
                <a:latin typeface="微软雅黑" panose="020B0503020204020204" charset="-122"/>
                <a:ea typeface="微软雅黑" panose="020B0503020204020204" charset="-122"/>
                <a:cs typeface="微软雅黑" panose="020B0503020204020204" charset="-122"/>
                <a:sym typeface="+mn-ea"/>
              </a:rPr>
              <a:t>正式废除了人丁税</a:t>
            </a:r>
            <a:r>
              <a:rPr lang="zh-CN" altLang="en-US" sz="2400" b="0">
                <a:latin typeface="微软雅黑" panose="020B0503020204020204" charset="-122"/>
                <a:ea typeface="微软雅黑" panose="020B0503020204020204" charset="-122"/>
                <a:cs typeface="微软雅黑" panose="020B0503020204020204" charset="-122"/>
                <a:sym typeface="+mn-ea"/>
              </a:rPr>
              <a:t>。地丁合一又叫摊丁入亩，把丁银全部摊入地亩中征收。征的税叫“地丁银”。</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17027"/>
                                        </p:tgtEl>
                                        <p:attrNameLst>
                                          <p:attrName>style.visibility</p:attrName>
                                        </p:attrNameLst>
                                      </p:cBhvr>
                                      <p:to>
                                        <p:strVal val="visible"/>
                                      </p:to>
                                    </p:set>
                                    <p:animEffect transition="in" filter="blinds(horizontal)">
                                      <p:cBhvr>
                                        <p:cTn id="7" dur="500"/>
                                        <p:tgtEl>
                                          <p:spTgt spid="281702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17030"/>
                                        </p:tgtEl>
                                        <p:attrNameLst>
                                          <p:attrName>style.visibility</p:attrName>
                                        </p:attrNameLst>
                                      </p:cBhvr>
                                      <p:to>
                                        <p:strVal val="visible"/>
                                      </p:to>
                                    </p:set>
                                    <p:animEffect transition="in" filter="blinds(horizontal)">
                                      <p:cBhvr>
                                        <p:cTn id="12" dur="500"/>
                                        <p:tgtEl>
                                          <p:spTgt spid="281703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817028"/>
                                        </p:tgtEl>
                                        <p:attrNameLst>
                                          <p:attrName>style.visibility</p:attrName>
                                        </p:attrNameLst>
                                      </p:cBhvr>
                                      <p:to>
                                        <p:strVal val="visible"/>
                                      </p:to>
                                    </p:set>
                                    <p:animEffect transition="in" filter="blinds(horizontal)">
                                      <p:cBhvr>
                                        <p:cTn id="17" dur="500"/>
                                        <p:tgtEl>
                                          <p:spTgt spid="2817028"/>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nodeType="clickEffect">
                                  <p:stCondLst>
                                    <p:cond delay="0"/>
                                  </p:stCondLst>
                                  <p:childTnLst>
                                    <p:set>
                                      <p:cBhvr>
                                        <p:cTn id="21" dur="1" fill="hold">
                                          <p:stCondLst>
                                            <p:cond delay="0"/>
                                          </p:stCondLst>
                                        </p:cTn>
                                        <p:tgtEl>
                                          <p:spTgt spid="2">
                                            <p:txEl>
                                              <p:pRg st="0" end="0"/>
                                            </p:txEl>
                                          </p:spTgt>
                                        </p:tgtEl>
                                        <p:attrNameLst>
                                          <p:attrName>style.visibility</p:attrName>
                                        </p:attrNameLst>
                                      </p:cBhvr>
                                      <p:to>
                                        <p:strVal val="visible"/>
                                      </p:to>
                                    </p:set>
                                    <p:anim calcmode="lin" valueType="num">
                                      <p:cBhvr additive="base">
                                        <p:cTn id="22"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23" dur="500" fill="hold"/>
                                        <p:tgtEl>
                                          <p:spTgt spid="2">
                                            <p:txEl>
                                              <p:pRg st="0" end="0"/>
                                            </p:txEl>
                                          </p:spTgt>
                                        </p:tgtEl>
                                        <p:attrNameLst>
                                          <p:attrName>ppt_y</p:attrName>
                                        </p:attrNameLst>
                                      </p:cBhvr>
                                      <p:tavLst>
                                        <p:tav tm="0">
                                          <p:val>
                                            <p:strVal val="1+#ppt_h/2"/>
                                          </p:val>
                                        </p:tav>
                                        <p:tav tm="100000">
                                          <p:val>
                                            <p:strVal val="#ppt_y"/>
                                          </p:val>
                                        </p:tav>
                                      </p:tavLst>
                                    </p:anim>
                                  </p:childTnLst>
                                </p:cTn>
                              </p:par>
                              <p:par>
                                <p:cTn id="24" presetID="2" presetClass="entr" presetSubtype="4" fill="hold" nodeType="withEffect">
                                  <p:stCondLst>
                                    <p:cond delay="0"/>
                                  </p:stCondLst>
                                  <p:childTnLst>
                                    <p:set>
                                      <p:cBhvr>
                                        <p:cTn id="25" dur="1" fill="hold">
                                          <p:stCondLst>
                                            <p:cond delay="0"/>
                                          </p:stCondLst>
                                        </p:cTn>
                                        <p:tgtEl>
                                          <p:spTgt spid="2">
                                            <p:txEl>
                                              <p:pRg st="1" end="1"/>
                                            </p:txEl>
                                          </p:spTgt>
                                        </p:tgtEl>
                                        <p:attrNameLst>
                                          <p:attrName>style.visibility</p:attrName>
                                        </p:attrNameLst>
                                      </p:cBhvr>
                                      <p:to>
                                        <p:strVal val="visible"/>
                                      </p:to>
                                    </p:set>
                                    <p:anim calcmode="lin" valueType="num">
                                      <p:cBhvr additive="base">
                                        <p:cTn id="26"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27"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2">
                                            <p:txEl>
                                              <p:pRg st="2" end="2"/>
                                            </p:txEl>
                                          </p:spTgt>
                                        </p:tgtEl>
                                        <p:attrNameLst>
                                          <p:attrName>style.visibility</p:attrName>
                                        </p:attrNameLst>
                                      </p:cBhvr>
                                      <p:to>
                                        <p:strVal val="visible"/>
                                      </p:to>
                                    </p:set>
                                    <p:anim calcmode="lin" valueType="num">
                                      <p:cBhvr additive="base">
                                        <p:cTn id="32"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33" dur="500" fill="hold"/>
                                        <p:tgtEl>
                                          <p:spTgt spid="2">
                                            <p:txEl>
                                              <p:pRg st="2" end="2"/>
                                            </p:txEl>
                                          </p:spTgt>
                                        </p:tgtEl>
                                        <p:attrNameLst>
                                          <p:attrName>ppt_y</p:attrName>
                                        </p:attrNameLst>
                                      </p:cBhvr>
                                      <p:tavLst>
                                        <p:tav tm="0">
                                          <p:val>
                                            <p:strVal val="1+#ppt_h/2"/>
                                          </p:val>
                                        </p:tav>
                                        <p:tav tm="100000">
                                          <p:val>
                                            <p:strVal val="#ppt_y"/>
                                          </p:val>
                                        </p:tav>
                                      </p:tavLst>
                                    </p:anim>
                                  </p:childTnLst>
                                </p:cTn>
                              </p:par>
                              <p:par>
                                <p:cTn id="34" presetID="2" presetClass="entr" presetSubtype="4" fill="hold" nodeType="withEffect">
                                  <p:stCondLst>
                                    <p:cond delay="0"/>
                                  </p:stCondLst>
                                  <p:childTnLst>
                                    <p:set>
                                      <p:cBhvr>
                                        <p:cTn id="35" dur="1" fill="hold">
                                          <p:stCondLst>
                                            <p:cond delay="0"/>
                                          </p:stCondLst>
                                        </p:cTn>
                                        <p:tgtEl>
                                          <p:spTgt spid="2">
                                            <p:txEl>
                                              <p:pRg st="3" end="3"/>
                                            </p:txEl>
                                          </p:spTgt>
                                        </p:tgtEl>
                                        <p:attrNameLst>
                                          <p:attrName>style.visibility</p:attrName>
                                        </p:attrNameLst>
                                      </p:cBhvr>
                                      <p:to>
                                        <p:strVal val="visible"/>
                                      </p:to>
                                    </p:set>
                                    <p:anim calcmode="lin" valueType="num">
                                      <p:cBhvr additive="base">
                                        <p:cTn id="36"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37"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17027" grpId="0"/>
      <p:bldP spid="2817028" grpId="0"/>
      <p:bldP spid="2817030" grpId="0"/>
      <p:bldP spid="2" grpId="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523875" y="513715"/>
            <a:ext cx="11142980" cy="1891665"/>
          </a:xfrm>
          <a:prstGeom prst="rect">
            <a:avLst/>
          </a:prstGeom>
          <a:noFill/>
        </p:spPr>
        <p:txBody>
          <a:bodyPr wrap="square" rtlCol="0" anchor="t">
            <a:spAutoFit/>
          </a:bodyPr>
          <a:lstStyle/>
          <a:p>
            <a:pPr algn="just" defTabSz="1171575"/>
            <a:r>
              <a:rPr lang="en-US" altLang="zh-CN">
                <a:solidFill>
                  <a:srgbClr val="000000"/>
                </a:solidFill>
                <a:ea typeface="宋体" panose="02010600030101010101" pitchFamily="2" charset="-122"/>
                <a:cs typeface="Times New Roman" panose="02020603050405020304" pitchFamily="18" charset="0"/>
                <a:sym typeface="+mn-ea"/>
              </a:rPr>
              <a:t>(2)</a:t>
            </a:r>
            <a:r>
              <a:rPr lang="zh-CN" altLang="en-US" dirty="0">
                <a:solidFill>
                  <a:srgbClr val="000000"/>
                </a:solidFill>
                <a:ea typeface="宋体" panose="02010600030101010101" pitchFamily="2" charset="-122"/>
                <a:cs typeface="Times New Roman" panose="02020603050405020304" pitchFamily="18" charset="0"/>
                <a:sym typeface="+mn-ea"/>
              </a:rPr>
              <a:t>手工业</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明朝焦炭冶铁流行</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制瓷技艺进一步发展</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瓷器种类丰富</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青花瓷、彩瓷、珐琅彩争奇斗艳</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棉纺织业发展</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明朝棉布成为人们的主要衣料</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latin typeface="微软雅黑" panose="020B0503020204020204" charset="-122"/>
                <a:ea typeface="微软雅黑" panose="020B0503020204020204" charset="-122"/>
                <a:cs typeface="Times New Roman" panose="02020603050405020304" pitchFamily="18" charset="0"/>
                <a:sym typeface="+mn-ea"/>
              </a:rPr>
              <a:t>私营手工业取代官营手工业占据主导地位。</a:t>
            </a:r>
            <a:endParaRPr lang="zh-CN" altLang="en-US">
              <a:latin typeface="微软雅黑" panose="020B0503020204020204" charset="-122"/>
              <a:ea typeface="微软雅黑" panose="020B0503020204020204" charset="-122"/>
            </a:endParaRPr>
          </a:p>
        </p:txBody>
      </p:sp>
      <p:sp>
        <p:nvSpPr>
          <p:cNvPr id="5" name="文本框 4"/>
          <p:cNvSpPr txBox="1"/>
          <p:nvPr/>
        </p:nvSpPr>
        <p:spPr>
          <a:xfrm>
            <a:off x="425450" y="2480945"/>
            <a:ext cx="10861040" cy="1291590"/>
          </a:xfrm>
          <a:prstGeom prst="rect">
            <a:avLst/>
          </a:prstGeom>
          <a:noFill/>
        </p:spPr>
        <p:txBody>
          <a:bodyPr wrap="square" rtlCol="0" anchor="t">
            <a:spAutoFit/>
          </a:bodyPr>
          <a:lstStyle/>
          <a:p>
            <a:r>
              <a:rPr lang="zh-CN">
                <a:solidFill>
                  <a:schemeClr val="tx1"/>
                </a:solidFill>
                <a:latin typeface="微软雅黑" panose="020B0503020204020204" charset="-122"/>
                <a:ea typeface="微软雅黑" panose="020B0503020204020204" charset="-122"/>
                <a:cs typeface="微软雅黑" panose="020B0503020204020204" charset="-122"/>
                <a:sym typeface="+mn-ea"/>
              </a:rPr>
              <a:t>私营手工业发展</a:t>
            </a:r>
            <a:r>
              <a:rPr lang="zh-CN">
                <a:latin typeface="微软雅黑" panose="020B0503020204020204" charset="-122"/>
                <a:ea typeface="微软雅黑" panose="020B0503020204020204" charset="-122"/>
                <a:cs typeface="微软雅黑" panose="020B0503020204020204" charset="-122"/>
                <a:sym typeface="+mn-ea"/>
              </a:rPr>
              <a:t>的原因之一：明清工匠制度的变化，从定期服役到纳银代役，最后到完全废除匠籍，政府对工匠的人身控制逐步松弛。</a:t>
            </a:r>
            <a:endParaRPr lang="zh-CN" altLang="en-US">
              <a:solidFill>
                <a:schemeClr val="tx1"/>
              </a:solidFill>
              <a:latin typeface="微软雅黑" panose="020B0503020204020204" charset="-122"/>
              <a:ea typeface="微软雅黑" panose="020B0503020204020204" charset="-122"/>
              <a:cs typeface="微软雅黑" panose="020B0503020204020204" charset="-122"/>
              <a:sym typeface="+mn-ea"/>
            </a:endParaRPr>
          </a:p>
        </p:txBody>
      </p:sp>
      <p:sp>
        <p:nvSpPr>
          <p:cNvPr id="6" name="文本框 5"/>
          <p:cNvSpPr txBox="1"/>
          <p:nvPr/>
        </p:nvSpPr>
        <p:spPr>
          <a:xfrm>
            <a:off x="196850" y="3747135"/>
            <a:ext cx="11469370" cy="2861310"/>
          </a:xfrm>
          <a:prstGeom prst="rect">
            <a:avLst/>
          </a:prstGeom>
          <a:noFill/>
          <a:ln w="9525">
            <a:noFill/>
          </a:ln>
        </p:spPr>
        <p:txBody>
          <a:bodyPr wrap="square">
            <a:spAutoFit/>
          </a:bodyPr>
          <a:lstStyle/>
          <a:p>
            <a:pPr indent="266700"/>
            <a:r>
              <a:rPr lang="zh-CN" sz="2400">
                <a:latin typeface="微软雅黑" panose="020B0503020204020204" charset="-122"/>
                <a:ea typeface="微软雅黑" panose="020B0503020204020204" charset="-122"/>
                <a:cs typeface="微软雅黑" panose="020B0503020204020204" charset="-122"/>
              </a:rPr>
              <a:t>【</a:t>
            </a:r>
            <a:r>
              <a:rPr lang="zh-CN" sz="2400">
                <a:latin typeface="微软雅黑" panose="020B0503020204020204" charset="-122"/>
                <a:ea typeface="微软雅黑" panose="020B0503020204020204" charset="-122"/>
                <a:cs typeface="微软雅黑" panose="020B0503020204020204" charset="-122"/>
                <a:sym typeface="+mn-ea"/>
              </a:rPr>
              <a:t>情境创设</a:t>
            </a:r>
            <a:r>
              <a:rPr lang="zh-CN" sz="2400">
                <a:latin typeface="微软雅黑" panose="020B0503020204020204" charset="-122"/>
                <a:ea typeface="微软雅黑" panose="020B0503020204020204" charset="-122"/>
                <a:cs typeface="微软雅黑" panose="020B0503020204020204" charset="-122"/>
              </a:rPr>
              <a:t>】（</a:t>
            </a:r>
            <a:r>
              <a:rPr lang="zh-CN" sz="2400">
                <a:latin typeface="微软雅黑" panose="020B0503020204020204" charset="-122"/>
                <a:ea typeface="微软雅黑" panose="020B0503020204020204" charset="-122"/>
                <a:cs typeface="微软雅黑" panose="020B0503020204020204" charset="-122"/>
                <a:sym typeface="+mn-ea"/>
              </a:rPr>
              <a:t>2020全国卷2</a:t>
            </a:r>
            <a:r>
              <a:rPr lang="zh-CN" sz="2400">
                <a:latin typeface="微软雅黑" panose="020B0503020204020204" charset="-122"/>
                <a:ea typeface="微软雅黑" panose="020B0503020204020204" charset="-122"/>
                <a:cs typeface="微软雅黑" panose="020B0503020204020204" charset="-122"/>
              </a:rPr>
              <a:t>）27．明代官营手工业实行工匠制度，生产官府所需物资。明中叶后，官府往往直接向匠户征收银两而不征用其生产的产品，此现象持续增多。这反映了（</a:t>
            </a:r>
            <a:r>
              <a:rPr lang="en-US" altLang="zh-CN" sz="2400">
                <a:latin typeface="微软雅黑" panose="020B0503020204020204" charset="-122"/>
                <a:ea typeface="微软雅黑" panose="020B0503020204020204" charset="-122"/>
                <a:cs typeface="微软雅黑" panose="020B0503020204020204" charset="-122"/>
              </a:rPr>
              <a:t>  </a:t>
            </a:r>
            <a:r>
              <a:rPr lang="zh-CN" sz="2400">
                <a:latin typeface="微软雅黑" panose="020B0503020204020204" charset="-122"/>
                <a:ea typeface="微软雅黑" panose="020B0503020204020204" charset="-122"/>
                <a:cs typeface="微软雅黑" panose="020B0503020204020204" charset="-122"/>
              </a:rPr>
              <a:t>）</a:t>
            </a:r>
          </a:p>
          <a:p>
            <a:pPr indent="266700"/>
            <a:r>
              <a:rPr lang="zh-CN" altLang="en-US" sz="2400">
                <a:latin typeface="微软雅黑" panose="020B0503020204020204" charset="-122"/>
                <a:ea typeface="微软雅黑" panose="020B0503020204020204" charset="-122"/>
                <a:cs typeface="微软雅黑" panose="020B0503020204020204" charset="-122"/>
              </a:rPr>
              <a:t>A．白银已取代其他货币	                 B．雇佣劳动成为主要用工方式</a:t>
            </a:r>
          </a:p>
          <a:p>
            <a:pPr indent="266700"/>
            <a:r>
              <a:rPr lang="zh-CN" altLang="en-US" sz="2400">
                <a:latin typeface="微软雅黑" panose="020B0503020204020204" charset="-122"/>
                <a:ea typeface="微软雅黑" panose="020B0503020204020204" charset="-122"/>
                <a:cs typeface="微软雅黑" panose="020B0503020204020204" charset="-122"/>
              </a:rPr>
              <a:t>C．民营手工业发展受挫	                 D．官营手工业的地位遭到削弱</a:t>
            </a:r>
          </a:p>
        </p:txBody>
      </p:sp>
      <p:sp>
        <p:nvSpPr>
          <p:cNvPr id="7" name="文本框 6"/>
          <p:cNvSpPr txBox="1"/>
          <p:nvPr/>
        </p:nvSpPr>
        <p:spPr>
          <a:xfrm>
            <a:off x="5363845" y="5753100"/>
            <a:ext cx="575310" cy="1106805"/>
          </a:xfrm>
          <a:prstGeom prst="rect">
            <a:avLst/>
          </a:prstGeom>
          <a:noFill/>
        </p:spPr>
        <p:txBody>
          <a:bodyPr wrap="none" rtlCol="0" anchor="t">
            <a:spAutoFit/>
          </a:bodyPr>
          <a:lstStyle/>
          <a:p>
            <a:pPr algn="l"/>
            <a:r>
              <a:rPr lang="en-US" altLang="zh-CN" sz="4400">
                <a:solidFill>
                  <a:srgbClr val="FF0000"/>
                </a:solidFill>
                <a:latin typeface="微软雅黑" panose="020B0503020204020204" charset="-122"/>
                <a:ea typeface="微软雅黑" panose="020B0503020204020204" charset="-122"/>
                <a:cs typeface="微软雅黑" panose="020B0503020204020204" charset="-122"/>
                <a:sym typeface="+mn-ea"/>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5" grpId="1"/>
      <p:bldP spid="6" grpId="0"/>
      <p:bldP spid="6" grpId="1"/>
      <p:bldP spid="7" grpId="0"/>
      <p:bldP spid="7" grpId="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41325" y="282575"/>
            <a:ext cx="11307445" cy="6294755"/>
          </a:xfrm>
          <a:prstGeom prst="rect">
            <a:avLst/>
          </a:prstGeom>
          <a:noFill/>
        </p:spPr>
        <p:txBody>
          <a:bodyPr wrap="square" rtlCol="0">
            <a:spAutoFit/>
          </a:bodyPr>
          <a:lstStyle/>
          <a:p>
            <a:pPr>
              <a:lnSpc>
                <a:spcPct val="140000"/>
              </a:lnSpc>
            </a:pPr>
            <a:r>
              <a:rPr lang="en-US" altLang="zh-CN" sz="3200">
                <a:latin typeface="楷体" panose="02010609060101010101" charset="-122"/>
                <a:ea typeface="楷体" panose="02010609060101010101" charset="-122"/>
                <a:cs typeface="楷体" panose="02010609060101010101" charset="-122"/>
                <a:sym typeface="+mn-ea"/>
              </a:rPr>
              <a:t>     </a:t>
            </a:r>
            <a:r>
              <a:rPr lang="zh-CN" altLang="en-US" sz="3200">
                <a:latin typeface="楷体" panose="02010609060101010101" charset="-122"/>
                <a:ea typeface="楷体" panose="02010609060101010101" charset="-122"/>
                <a:cs typeface="楷体" panose="02010609060101010101" charset="-122"/>
                <a:sym typeface="+mn-ea"/>
              </a:rPr>
              <a:t>明朝中后期</a:t>
            </a:r>
            <a:r>
              <a:rPr lang="en-US" altLang="zh-CN" sz="3200">
                <a:latin typeface="楷体" panose="02010609060101010101" charset="-122"/>
                <a:ea typeface="楷体" panose="02010609060101010101" charset="-122"/>
                <a:cs typeface="楷体" panose="02010609060101010101" charset="-122"/>
                <a:sym typeface="+mn-ea"/>
              </a:rPr>
              <a:t>……</a:t>
            </a:r>
            <a:r>
              <a:rPr lang="zh-CN" altLang="en-US" sz="3200">
                <a:latin typeface="楷体" panose="02010609060101010101" charset="-122"/>
                <a:ea typeface="楷体" panose="02010609060101010101" charset="-122"/>
                <a:cs typeface="楷体" panose="02010609060101010101" charset="-122"/>
                <a:sym typeface="+mn-ea"/>
              </a:rPr>
              <a:t>轮班制度和匠籍制度相继被废除，工匠获得了通过</a:t>
            </a:r>
            <a:r>
              <a:rPr lang="zh-CN" altLang="en-US" sz="3200">
                <a:solidFill>
                  <a:srgbClr val="FF0000"/>
                </a:solidFill>
                <a:latin typeface="楷体" panose="02010609060101010101" charset="-122"/>
                <a:ea typeface="楷体" panose="02010609060101010101" charset="-122"/>
                <a:cs typeface="楷体" panose="02010609060101010101" charset="-122"/>
                <a:sym typeface="+mn-ea"/>
              </a:rPr>
              <a:t>市场出卖劳动力的自主权</a:t>
            </a:r>
            <a:r>
              <a:rPr lang="zh-CN" altLang="en-US" sz="3200">
                <a:latin typeface="楷体" panose="02010609060101010101" charset="-122"/>
                <a:ea typeface="楷体" panose="02010609060101010101" charset="-122"/>
                <a:cs typeface="楷体" panose="02010609060101010101" charset="-122"/>
                <a:sym typeface="+mn-ea"/>
              </a:rPr>
              <a:t>。在此基础上，江南地区的</a:t>
            </a:r>
            <a:r>
              <a:rPr lang="en-US" altLang="zh-CN" sz="3200" u="sng">
                <a:latin typeface="楷体" panose="02010609060101010101" charset="-122"/>
                <a:ea typeface="楷体" panose="02010609060101010101" charset="-122"/>
                <a:cs typeface="楷体" panose="02010609060101010101" charset="-122"/>
                <a:sym typeface="+mn-ea"/>
              </a:rPr>
              <a:t>       </a:t>
            </a:r>
            <a:r>
              <a:rPr lang="zh-CN" altLang="en-US" sz="3200">
                <a:latin typeface="楷体" panose="02010609060101010101" charset="-122"/>
                <a:ea typeface="楷体" panose="02010609060101010101" charset="-122"/>
                <a:cs typeface="楷体" panose="02010609060101010101" charset="-122"/>
                <a:sym typeface="+mn-ea"/>
              </a:rPr>
              <a:t>业、</a:t>
            </a:r>
            <a:r>
              <a:rPr lang="en-US" altLang="zh-CN" sz="3200" u="sng">
                <a:latin typeface="楷体" panose="02010609060101010101" charset="-122"/>
                <a:ea typeface="楷体" panose="02010609060101010101" charset="-122"/>
                <a:cs typeface="楷体" panose="02010609060101010101" charset="-122"/>
                <a:sym typeface="+mn-ea"/>
              </a:rPr>
              <a:t>     </a:t>
            </a:r>
            <a:r>
              <a:rPr lang="zh-CN" altLang="en-US" sz="3200">
                <a:latin typeface="楷体" panose="02010609060101010101" charset="-122"/>
                <a:ea typeface="楷体" panose="02010609060101010101" charset="-122"/>
                <a:cs typeface="楷体" panose="02010609060101010101" charset="-122"/>
                <a:sym typeface="+mn-ea"/>
              </a:rPr>
              <a:t>业和服务业等领域，</a:t>
            </a:r>
            <a:r>
              <a:rPr lang="en-US" altLang="zh-CN" sz="3200" u="sng">
                <a:latin typeface="楷体" panose="02010609060101010101" charset="-122"/>
                <a:ea typeface="楷体" panose="02010609060101010101" charset="-122"/>
                <a:cs typeface="楷体" panose="02010609060101010101" charset="-122"/>
                <a:sym typeface="+mn-ea"/>
              </a:rPr>
              <a:t>          </a:t>
            </a:r>
            <a:r>
              <a:rPr lang="zh-CN" altLang="en-US" sz="3200">
                <a:latin typeface="楷体" panose="02010609060101010101" charset="-122"/>
                <a:ea typeface="楷体" panose="02010609060101010101" charset="-122"/>
                <a:cs typeface="楷体" panose="02010609060101010101" charset="-122"/>
                <a:sym typeface="+mn-ea"/>
              </a:rPr>
              <a:t>的现象已非常普遍，且清代较之明代有了更大发展。许多</a:t>
            </a:r>
            <a:r>
              <a:rPr lang="zh-CN" altLang="en-US" sz="3200">
                <a:solidFill>
                  <a:srgbClr val="FF0000"/>
                </a:solidFill>
                <a:latin typeface="楷体" panose="02010609060101010101" charset="-122"/>
                <a:ea typeface="楷体" panose="02010609060101010101" charset="-122"/>
                <a:cs typeface="楷体" panose="02010609060101010101" charset="-122"/>
                <a:sym typeface="+mn-ea"/>
              </a:rPr>
              <a:t>市镇</a:t>
            </a:r>
            <a:r>
              <a:rPr lang="zh-CN" altLang="en-US" sz="3200">
                <a:latin typeface="楷体" panose="02010609060101010101" charset="-122"/>
                <a:ea typeface="楷体" panose="02010609060101010101" charset="-122"/>
                <a:cs typeface="楷体" panose="02010609060101010101" charset="-122"/>
                <a:sym typeface="+mn-ea"/>
              </a:rPr>
              <a:t>有了专门出卖劳动力的场所，甚至一些地区、行业的雇佣工人还组建了维护自身利益的</a:t>
            </a:r>
            <a:r>
              <a:rPr lang="en-US" altLang="zh-CN" sz="3200" u="sng">
                <a:latin typeface="楷体" panose="02010609060101010101" charset="-122"/>
                <a:ea typeface="楷体" panose="02010609060101010101" charset="-122"/>
                <a:cs typeface="楷体" panose="02010609060101010101" charset="-122"/>
                <a:sym typeface="+mn-ea"/>
              </a:rPr>
              <a:t>     </a:t>
            </a:r>
            <a:r>
              <a:rPr lang="zh-CN" altLang="en-US" sz="3200">
                <a:latin typeface="楷体" panose="02010609060101010101" charset="-122"/>
                <a:ea typeface="楷体" panose="02010609060101010101" charset="-122"/>
                <a:cs typeface="楷体" panose="02010609060101010101" charset="-122"/>
                <a:sym typeface="+mn-ea"/>
              </a:rPr>
              <a:t>。政府亦规定：雇工人与其他“凡人”在法律上是平等的。乾隆以后，雇工因对工作条件不满等原因在工期未满时就辞工的现象越来越多。                                                    </a:t>
            </a:r>
          </a:p>
          <a:p>
            <a:pPr algn="r">
              <a:lnSpc>
                <a:spcPct val="140000"/>
              </a:lnSpc>
            </a:pPr>
            <a:r>
              <a:rPr lang="zh-CN" altLang="en-US" sz="3200">
                <a:latin typeface="楷体" panose="02010609060101010101" charset="-122"/>
                <a:ea typeface="楷体" panose="02010609060101010101" charset="-122"/>
                <a:cs typeface="楷体" panose="02010609060101010101" charset="-122"/>
                <a:sym typeface="+mn-ea"/>
              </a:rPr>
              <a:t>——摘编自赵冈《中国历史上的劳动力市场》等</a:t>
            </a:r>
          </a:p>
        </p:txBody>
      </p:sp>
      <p:sp>
        <p:nvSpPr>
          <p:cNvPr id="2" name="文本框 1"/>
          <p:cNvSpPr txBox="1"/>
          <p:nvPr/>
        </p:nvSpPr>
        <p:spPr>
          <a:xfrm>
            <a:off x="1232535" y="1590040"/>
            <a:ext cx="999490" cy="829945"/>
          </a:xfrm>
          <a:prstGeom prst="rect">
            <a:avLst/>
          </a:prstGeom>
          <a:noFill/>
        </p:spPr>
        <p:txBody>
          <a:bodyPr wrap="none" rtlCol="0" anchor="t">
            <a:spAutoFit/>
          </a:bodyPr>
          <a:lstStyle/>
          <a:p>
            <a:r>
              <a:rPr lang="zh-CN" altLang="en-US" sz="3200">
                <a:solidFill>
                  <a:srgbClr val="FF0000"/>
                </a:solidFill>
                <a:latin typeface="楷体" panose="02010609060101010101" charset="-122"/>
                <a:ea typeface="楷体" panose="02010609060101010101" charset="-122"/>
                <a:cs typeface="楷体" panose="02010609060101010101" charset="-122"/>
                <a:sym typeface="+mn-ea"/>
              </a:rPr>
              <a:t>手工</a:t>
            </a:r>
          </a:p>
        </p:txBody>
      </p:sp>
      <p:sp>
        <p:nvSpPr>
          <p:cNvPr id="3" name="文本框 2"/>
          <p:cNvSpPr txBox="1"/>
          <p:nvPr/>
        </p:nvSpPr>
        <p:spPr>
          <a:xfrm>
            <a:off x="3421380" y="1498600"/>
            <a:ext cx="591185" cy="829945"/>
          </a:xfrm>
          <a:prstGeom prst="rect">
            <a:avLst/>
          </a:prstGeom>
          <a:noFill/>
        </p:spPr>
        <p:txBody>
          <a:bodyPr wrap="none" rtlCol="0" anchor="t">
            <a:spAutoFit/>
          </a:bodyPr>
          <a:lstStyle/>
          <a:p>
            <a:pPr algn="l"/>
            <a:r>
              <a:rPr lang="zh-CN" altLang="en-US" sz="3200">
                <a:solidFill>
                  <a:srgbClr val="FF0000"/>
                </a:solidFill>
                <a:latin typeface="楷体" panose="02010609060101010101" charset="-122"/>
                <a:ea typeface="楷体" panose="02010609060101010101" charset="-122"/>
                <a:cs typeface="楷体" panose="02010609060101010101" charset="-122"/>
                <a:sym typeface="+mn-ea"/>
              </a:rPr>
              <a:t>商</a:t>
            </a:r>
          </a:p>
        </p:txBody>
      </p:sp>
      <p:sp>
        <p:nvSpPr>
          <p:cNvPr id="4" name="文本框 3"/>
          <p:cNvSpPr txBox="1"/>
          <p:nvPr/>
        </p:nvSpPr>
        <p:spPr>
          <a:xfrm>
            <a:off x="7846695" y="1498600"/>
            <a:ext cx="2489200" cy="829945"/>
          </a:xfrm>
          <a:prstGeom prst="rect">
            <a:avLst/>
          </a:prstGeom>
          <a:noFill/>
        </p:spPr>
        <p:txBody>
          <a:bodyPr wrap="square" rtlCol="0" anchor="t">
            <a:spAutoFit/>
          </a:bodyPr>
          <a:lstStyle/>
          <a:p>
            <a:pPr algn="l"/>
            <a:r>
              <a:rPr lang="zh-CN" altLang="en-US" sz="3200">
                <a:solidFill>
                  <a:srgbClr val="FF0000"/>
                </a:solidFill>
                <a:latin typeface="楷体" panose="02010609060101010101" charset="-122"/>
                <a:ea typeface="楷体" panose="02010609060101010101" charset="-122"/>
                <a:cs typeface="楷体" panose="02010609060101010101" charset="-122"/>
                <a:sym typeface="+mn-ea"/>
              </a:rPr>
              <a:t>雇佣劳动力</a:t>
            </a:r>
          </a:p>
        </p:txBody>
      </p:sp>
      <p:sp>
        <p:nvSpPr>
          <p:cNvPr id="7" name="文本框 6"/>
          <p:cNvSpPr txBox="1"/>
          <p:nvPr/>
        </p:nvSpPr>
        <p:spPr>
          <a:xfrm>
            <a:off x="3526790" y="3501390"/>
            <a:ext cx="999490" cy="829945"/>
          </a:xfrm>
          <a:prstGeom prst="rect">
            <a:avLst/>
          </a:prstGeom>
          <a:noFill/>
        </p:spPr>
        <p:txBody>
          <a:bodyPr wrap="none" rtlCol="0" anchor="t">
            <a:spAutoFit/>
          </a:bodyPr>
          <a:lstStyle/>
          <a:p>
            <a:pPr algn="l"/>
            <a:r>
              <a:rPr lang="zh-CN" altLang="en-US" sz="3200">
                <a:solidFill>
                  <a:srgbClr val="FF0000"/>
                </a:solidFill>
                <a:latin typeface="楷体" panose="02010609060101010101" charset="-122"/>
                <a:ea typeface="楷体" panose="02010609060101010101" charset="-122"/>
                <a:cs typeface="楷体" panose="02010609060101010101" charset="-122"/>
                <a:sym typeface="+mn-ea"/>
              </a:rPr>
              <a:t>行帮</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 calcmode="lin" valueType="num">
                                      <p:cBhvr additive="base">
                                        <p:cTn id="19" dur="500" fill="hold"/>
                                        <p:tgtEl>
                                          <p:spTgt spid="4"/>
                                        </p:tgtEl>
                                        <p:attrNameLst>
                                          <p:attrName>ppt_x</p:attrName>
                                        </p:attrNameLst>
                                      </p:cBhvr>
                                      <p:tavLst>
                                        <p:tav tm="0">
                                          <p:val>
                                            <p:strVal val="#ppt_x"/>
                                          </p:val>
                                        </p:tav>
                                        <p:tav tm="100000">
                                          <p:val>
                                            <p:strVal val="#ppt_x"/>
                                          </p:val>
                                        </p:tav>
                                      </p:tavLst>
                                    </p:anim>
                                    <p:anim calcmode="lin" valueType="num">
                                      <p:cBhvr additive="base">
                                        <p:cTn id="2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500" fill="hold"/>
                                        <p:tgtEl>
                                          <p:spTgt spid="7"/>
                                        </p:tgtEl>
                                        <p:attrNameLst>
                                          <p:attrName>ppt_x</p:attrName>
                                        </p:attrNameLst>
                                      </p:cBhvr>
                                      <p:tavLst>
                                        <p:tav tm="0">
                                          <p:val>
                                            <p:strVal val="#ppt_x"/>
                                          </p:val>
                                        </p:tav>
                                        <p:tav tm="100000">
                                          <p:val>
                                            <p:strVal val="#ppt_x"/>
                                          </p:val>
                                        </p:tav>
                                      </p:tavLst>
                                    </p:anim>
                                    <p:anim calcmode="lin" valueType="num">
                                      <p:cBhvr additive="base">
                                        <p:cTn id="26"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4" grpId="0"/>
      <p:bldP spid="4" grpId="1"/>
      <p:bldP spid="7" grpId="0"/>
      <p:bldP spid="7" grpId="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8050" name="文本框 2818049"/>
          <p:cNvSpPr txBox="1"/>
          <p:nvPr/>
        </p:nvSpPr>
        <p:spPr>
          <a:xfrm>
            <a:off x="285115" y="1026795"/>
            <a:ext cx="12168188" cy="2517140"/>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商业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大批工商业市镇出现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城镇经济空前繁荣</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生产性和专业性增强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区域性</a:t>
            </a: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商人群体</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形成</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农产品商品化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经济作物普遍种植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成为普遍流通的</a:t>
            </a: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货币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中国是世界经济贸易中心之一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___________</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产生并缓慢发展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重农抑商、</a:t>
            </a: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海禁、“闭关锁国”政策严重阻碍了新经济因素的成长。</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18051" name="矩形 2818050"/>
          <p:cNvSpPr/>
          <p:nvPr/>
        </p:nvSpPr>
        <p:spPr>
          <a:xfrm>
            <a:off x="1697990" y="1606550"/>
            <a:ext cx="1444625" cy="712788"/>
          </a:xfrm>
          <a:prstGeom prst="rect">
            <a:avLst/>
          </a:prstGeom>
          <a:noFill/>
          <a:ln w="9525">
            <a:noFill/>
          </a:ln>
        </p:spPr>
        <p:txBody>
          <a:bodyPr lIns="117235" tIns="58618" rIns="117235" bIns="58618">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商帮</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18052" name="矩形 2818051"/>
          <p:cNvSpPr/>
          <p:nvPr/>
        </p:nvSpPr>
        <p:spPr>
          <a:xfrm>
            <a:off x="8470265" y="1616075"/>
            <a:ext cx="1444625" cy="712788"/>
          </a:xfrm>
          <a:prstGeom prst="rect">
            <a:avLst/>
          </a:prstGeom>
          <a:noFill/>
          <a:ln w="9525">
            <a:noFill/>
          </a:ln>
        </p:spPr>
        <p:txBody>
          <a:bodyPr lIns="117235" tIns="58618" rIns="117235" bIns="58618">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白银</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2818053" name="矩形 2818052"/>
          <p:cNvSpPr/>
          <p:nvPr/>
        </p:nvSpPr>
        <p:spPr>
          <a:xfrm>
            <a:off x="1852930" y="386715"/>
            <a:ext cx="6617335" cy="1316990"/>
          </a:xfrm>
          <a:prstGeom prst="rect">
            <a:avLst/>
          </a:prstGeom>
          <a:noFill/>
          <a:ln w="9525">
            <a:noFill/>
          </a:ln>
        </p:spPr>
        <p:txBody>
          <a:bodyPr wrap="square" lIns="117235" tIns="58618" rIns="117235" bIns="58618">
            <a:spAutoFit/>
          </a:bodyPr>
          <a:lstStyle/>
          <a:p>
            <a:pPr defTabSz="1171575"/>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rPr>
              <a:t>补充：</a:t>
            </a:r>
            <a:r>
              <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sym typeface="+mn-ea"/>
              </a:rPr>
              <a:t>区域间长途贩运贸易发展较快</a:t>
            </a:r>
            <a:endParaRPr lang="zh-CN" altLang="en-US" dirty="0">
              <a:solidFill>
                <a:srgbClr val="FF0000"/>
              </a:solidFill>
              <a:latin typeface="微软雅黑" panose="020B0503020204020204" charset="-122"/>
              <a:ea typeface="微软雅黑" panose="020B0503020204020204" charset="-122"/>
              <a:cs typeface="Times New Roman" panose="02020603050405020304" pitchFamily="18" charset="0"/>
            </a:endParaRPr>
          </a:p>
          <a:p>
            <a:pPr defTabSz="1171575"/>
            <a:endParaRPr lang="zh-CN" altLang="en-US" dirty="0">
              <a:solidFill>
                <a:srgbClr val="FF0000"/>
              </a:solidFill>
              <a:latin typeface="微软雅黑" panose="020B0503020204020204" charset="-122"/>
              <a:ea typeface="微软雅黑" panose="020B0503020204020204" charset="-122"/>
            </a:endParaRPr>
          </a:p>
        </p:txBody>
      </p:sp>
      <p:sp>
        <p:nvSpPr>
          <p:cNvPr id="6" name="文本框 5"/>
          <p:cNvSpPr txBox="1"/>
          <p:nvPr/>
        </p:nvSpPr>
        <p:spPr>
          <a:xfrm>
            <a:off x="285115" y="3697605"/>
            <a:ext cx="11469370" cy="2861310"/>
          </a:xfrm>
          <a:prstGeom prst="rect">
            <a:avLst/>
          </a:prstGeom>
          <a:noFill/>
          <a:ln w="9525">
            <a:noFill/>
          </a:ln>
        </p:spPr>
        <p:txBody>
          <a:bodyPr wrap="square">
            <a:spAutoFit/>
          </a:bodyPr>
          <a:lstStyle/>
          <a:p>
            <a:pPr indent="266700"/>
            <a:r>
              <a:rPr lang="zh-CN" sz="2400">
                <a:latin typeface="微软雅黑" panose="020B0503020204020204" charset="-122"/>
                <a:ea typeface="微软雅黑" panose="020B0503020204020204" charset="-122"/>
                <a:cs typeface="微软雅黑" panose="020B0503020204020204" charset="-122"/>
              </a:rPr>
              <a:t>【</a:t>
            </a:r>
            <a:r>
              <a:rPr lang="zh-CN" sz="2400">
                <a:latin typeface="微软雅黑" panose="020B0503020204020204" charset="-122"/>
                <a:ea typeface="微软雅黑" panose="020B0503020204020204" charset="-122"/>
                <a:cs typeface="微软雅黑" panose="020B0503020204020204" charset="-122"/>
                <a:sym typeface="+mn-ea"/>
              </a:rPr>
              <a:t>情境创设</a:t>
            </a:r>
            <a:r>
              <a:rPr lang="zh-CN" sz="2400">
                <a:latin typeface="微软雅黑" panose="020B0503020204020204" charset="-122"/>
                <a:ea typeface="微软雅黑" panose="020B0503020204020204" charset="-122"/>
                <a:cs typeface="微软雅黑" panose="020B0503020204020204" charset="-122"/>
              </a:rPr>
              <a:t>】（</a:t>
            </a:r>
            <a:r>
              <a:rPr lang="en-US" altLang="zh-CN" sz="2400">
                <a:latin typeface="微软雅黑" panose="020B0503020204020204" charset="-122"/>
                <a:ea typeface="微软雅黑" panose="020B0503020204020204" charset="-122"/>
                <a:cs typeface="微软雅黑" panose="020B0503020204020204" charset="-122"/>
                <a:sym typeface="+mn-ea"/>
              </a:rPr>
              <a:t>2</a:t>
            </a:r>
            <a:r>
              <a:rPr lang="zh-CN" altLang="en-US" sz="2400">
                <a:latin typeface="微软雅黑" panose="020B0503020204020204" charset="-122"/>
                <a:ea typeface="微软雅黑" panose="020B0503020204020204" charset="-122"/>
                <a:cs typeface="微软雅黑" panose="020B0503020204020204" charset="-122"/>
                <a:sym typeface="+mn-ea"/>
              </a:rPr>
              <a:t>月金太阳</a:t>
            </a:r>
            <a:r>
              <a:rPr lang="zh-CN" altLang="en-US" sz="2400">
                <a:latin typeface="微软雅黑" panose="020B0503020204020204" charset="-122"/>
                <a:ea typeface="微软雅黑" panose="020B0503020204020204" charset="-122"/>
                <a:cs typeface="微软雅黑" panose="020B0503020204020204" charset="-122"/>
              </a:rPr>
              <a:t>）</a:t>
            </a:r>
            <a:r>
              <a:rPr lang="zh-CN" altLang="en-US" sz="2400">
                <a:latin typeface="微软雅黑" panose="020B0503020204020204" charset="-122"/>
                <a:ea typeface="微软雅黑" panose="020B0503020204020204" charset="-122"/>
                <a:cs typeface="微软雅黑" panose="020B0503020204020204" charset="-122"/>
                <a:sym typeface="+mn-ea"/>
              </a:rPr>
              <a:t> 5．明末清初，各地区间经商的人越来越多，并且客商在商业中心建立会馆的现象也变得越来越普遍，例如南京下浮桥油市街的“安徽会馆”、甘雨巷的“太平会馆”等。这说明当时 </a:t>
            </a:r>
            <a:endParaRPr lang="zh-CN" altLang="en-US" sz="2400">
              <a:latin typeface="微软雅黑" panose="020B0503020204020204" charset="-122"/>
              <a:ea typeface="微软雅黑" panose="020B0503020204020204" charset="-122"/>
              <a:cs typeface="微软雅黑" panose="020B0503020204020204" charset="-122"/>
            </a:endParaRPr>
          </a:p>
          <a:p>
            <a:pPr indent="266700"/>
            <a:r>
              <a:rPr lang="zh-CN" altLang="en-US" sz="2400">
                <a:latin typeface="微软雅黑" panose="020B0503020204020204" charset="-122"/>
                <a:ea typeface="微软雅黑" panose="020B0503020204020204" charset="-122"/>
                <a:cs typeface="微软雅黑" panose="020B0503020204020204" charset="-122"/>
                <a:sym typeface="+mn-ea"/>
              </a:rPr>
              <a:t>A．农产品商品化迅速发展</a:t>
            </a:r>
            <a:r>
              <a:rPr lang="en-US" altLang="zh-CN" sz="2400">
                <a:latin typeface="微软雅黑" panose="020B0503020204020204" charset="-122"/>
                <a:ea typeface="微软雅黑" panose="020B0503020204020204" charset="-122"/>
                <a:cs typeface="微软雅黑" panose="020B0503020204020204" charset="-122"/>
                <a:sym typeface="+mn-ea"/>
              </a:rPr>
              <a:t>                      </a:t>
            </a:r>
            <a:r>
              <a:rPr lang="zh-CN" altLang="en-US" sz="2400">
                <a:latin typeface="微软雅黑" panose="020B0503020204020204" charset="-122"/>
                <a:ea typeface="微软雅黑" panose="020B0503020204020204" charset="-122"/>
                <a:cs typeface="微软雅黑" panose="020B0503020204020204" charset="-122"/>
                <a:sym typeface="+mn-ea"/>
              </a:rPr>
              <a:t>B．工商业市镇迅速崛起 </a:t>
            </a:r>
            <a:endParaRPr lang="zh-CN" altLang="en-US" sz="2400">
              <a:latin typeface="微软雅黑" panose="020B0503020204020204" charset="-122"/>
              <a:ea typeface="微软雅黑" panose="020B0503020204020204" charset="-122"/>
              <a:cs typeface="微软雅黑" panose="020B0503020204020204" charset="-122"/>
            </a:endParaRPr>
          </a:p>
          <a:p>
            <a:pPr indent="266700"/>
            <a:r>
              <a:rPr lang="zh-CN" altLang="en-US" sz="2400">
                <a:latin typeface="微软雅黑" panose="020B0503020204020204" charset="-122"/>
                <a:ea typeface="微软雅黑" panose="020B0503020204020204" charset="-122"/>
                <a:cs typeface="微软雅黑" panose="020B0503020204020204" charset="-122"/>
                <a:sym typeface="+mn-ea"/>
              </a:rPr>
              <a:t>C．区域间的贸易较为活跃</a:t>
            </a:r>
            <a:r>
              <a:rPr lang="en-US" altLang="zh-CN" sz="2400">
                <a:latin typeface="微软雅黑" panose="020B0503020204020204" charset="-122"/>
                <a:ea typeface="微软雅黑" panose="020B0503020204020204" charset="-122"/>
                <a:cs typeface="微软雅黑" panose="020B0503020204020204" charset="-122"/>
                <a:sym typeface="+mn-ea"/>
              </a:rPr>
              <a:t>                      </a:t>
            </a:r>
            <a:r>
              <a:rPr lang="zh-CN" altLang="en-US" sz="2400">
                <a:latin typeface="微软雅黑" panose="020B0503020204020204" charset="-122"/>
                <a:ea typeface="微软雅黑" panose="020B0503020204020204" charset="-122"/>
                <a:cs typeface="微软雅黑" panose="020B0503020204020204" charset="-122"/>
                <a:sym typeface="+mn-ea"/>
              </a:rPr>
              <a:t>D．商业资本的日趋集中 </a:t>
            </a:r>
            <a:endParaRPr lang="zh-CN" altLang="en-US" sz="2400">
              <a:latin typeface="微软雅黑" panose="020B0503020204020204" charset="-122"/>
              <a:ea typeface="微软雅黑" panose="020B0503020204020204" charset="-122"/>
              <a:cs typeface="微软雅黑" panose="020B0503020204020204" charset="-122"/>
            </a:endParaRPr>
          </a:p>
        </p:txBody>
      </p:sp>
      <p:sp>
        <p:nvSpPr>
          <p:cNvPr id="2" name="矩形 1"/>
          <p:cNvSpPr/>
          <p:nvPr/>
        </p:nvSpPr>
        <p:spPr>
          <a:xfrm>
            <a:off x="5723890" y="2149475"/>
            <a:ext cx="3578225" cy="712788"/>
          </a:xfrm>
          <a:prstGeom prst="rect">
            <a:avLst/>
          </a:prstGeom>
          <a:noFill/>
          <a:ln w="9525">
            <a:noFill/>
          </a:ln>
        </p:spPr>
        <p:txBody>
          <a:bodyPr lIns="117235" tIns="58618" rIns="117235" bIns="58618">
            <a:spAutoFit/>
          </a:bodyPr>
          <a:lstStyle/>
          <a:p>
            <a:pPr defTabSz="1171575"/>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资本主义萌芽</a:t>
            </a:r>
            <a:endParaRPr lang="zh-CN" altLang="en-US" dirty="0">
              <a:solidFill>
                <a:srgbClr val="FF0000"/>
              </a:solidFill>
              <a:latin typeface="宋体" panose="02010600030101010101" pitchFamily="2" charset="-122"/>
              <a:ea typeface="Times New Roman" panose="02020603050405020304" pitchFamily="18" charset="0"/>
            </a:endParaRPr>
          </a:p>
        </p:txBody>
      </p:sp>
      <p:sp>
        <p:nvSpPr>
          <p:cNvPr id="7" name="文本框 6"/>
          <p:cNvSpPr txBox="1"/>
          <p:nvPr/>
        </p:nvSpPr>
        <p:spPr>
          <a:xfrm>
            <a:off x="499110" y="5652135"/>
            <a:ext cx="575310" cy="1106805"/>
          </a:xfrm>
          <a:prstGeom prst="rect">
            <a:avLst/>
          </a:prstGeom>
          <a:noFill/>
        </p:spPr>
        <p:txBody>
          <a:bodyPr wrap="none" rtlCol="0" anchor="t">
            <a:spAutoFit/>
          </a:bodyPr>
          <a:lstStyle/>
          <a:p>
            <a:pPr algn="l"/>
            <a:r>
              <a:rPr lang="en-US" altLang="zh-CN" sz="4400">
                <a:solidFill>
                  <a:srgbClr val="FF0000"/>
                </a:solidFill>
                <a:latin typeface="微软雅黑" panose="020B0503020204020204" charset="-122"/>
                <a:ea typeface="微软雅黑" panose="020B0503020204020204" charset="-122"/>
                <a:cs typeface="微软雅黑" panose="020B0503020204020204" charset="-122"/>
                <a:sym typeface="+mn-ea"/>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18051"/>
                                        </p:tgtEl>
                                        <p:attrNameLst>
                                          <p:attrName>style.visibility</p:attrName>
                                        </p:attrNameLst>
                                      </p:cBhvr>
                                      <p:to>
                                        <p:strVal val="visible"/>
                                      </p:to>
                                    </p:set>
                                    <p:animEffect transition="in" filter="blinds(horizontal)">
                                      <p:cBhvr>
                                        <p:cTn id="7" dur="500"/>
                                        <p:tgtEl>
                                          <p:spTgt spid="281805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18052"/>
                                        </p:tgtEl>
                                        <p:attrNameLst>
                                          <p:attrName>style.visibility</p:attrName>
                                        </p:attrNameLst>
                                      </p:cBhvr>
                                      <p:to>
                                        <p:strVal val="visible"/>
                                      </p:to>
                                    </p:set>
                                    <p:animEffect transition="in" filter="blinds(horizontal)">
                                      <p:cBhvr>
                                        <p:cTn id="12" dur="500"/>
                                        <p:tgtEl>
                                          <p:spTgt spid="281805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blinds(horizontal)">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additive="base">
                                        <p:cTn id="22" dur="500" fill="hold"/>
                                        <p:tgtEl>
                                          <p:spTgt spid="6"/>
                                        </p:tgtEl>
                                        <p:attrNameLst>
                                          <p:attrName>ppt_x</p:attrName>
                                        </p:attrNameLst>
                                      </p:cBhvr>
                                      <p:tavLst>
                                        <p:tav tm="0">
                                          <p:val>
                                            <p:strVal val="#ppt_x"/>
                                          </p:val>
                                        </p:tav>
                                        <p:tav tm="100000">
                                          <p:val>
                                            <p:strVal val="#ppt_x"/>
                                          </p:val>
                                        </p:tav>
                                      </p:tavLst>
                                    </p:anim>
                                    <p:anim calcmode="lin" valueType="num">
                                      <p:cBhvr additive="base">
                                        <p:cTn id="23"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3" presetClass="entr" presetSubtype="10" fill="hold" grpId="0" nodeType="clickEffect">
                                  <p:stCondLst>
                                    <p:cond delay="0"/>
                                  </p:stCondLst>
                                  <p:childTnLst>
                                    <p:set>
                                      <p:cBhvr>
                                        <p:cTn id="27" dur="1" fill="hold">
                                          <p:stCondLst>
                                            <p:cond delay="0"/>
                                          </p:stCondLst>
                                        </p:cTn>
                                        <p:tgtEl>
                                          <p:spTgt spid="2818053"/>
                                        </p:tgtEl>
                                        <p:attrNameLst>
                                          <p:attrName>style.visibility</p:attrName>
                                        </p:attrNameLst>
                                      </p:cBhvr>
                                      <p:to>
                                        <p:strVal val="visible"/>
                                      </p:to>
                                    </p:set>
                                    <p:animEffect transition="in" filter="blinds(horizontal)">
                                      <p:cBhvr>
                                        <p:cTn id="28" dur="500"/>
                                        <p:tgtEl>
                                          <p:spTgt spid="2818053"/>
                                        </p:tgtEl>
                                      </p:cBhvr>
                                    </p:animEffect>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500" fill="hold"/>
                                        <p:tgtEl>
                                          <p:spTgt spid="7"/>
                                        </p:tgtEl>
                                        <p:attrNameLst>
                                          <p:attrName>ppt_x</p:attrName>
                                        </p:attrNameLst>
                                      </p:cBhvr>
                                      <p:tavLst>
                                        <p:tav tm="0">
                                          <p:val>
                                            <p:strVal val="#ppt_x"/>
                                          </p:val>
                                        </p:tav>
                                        <p:tav tm="100000">
                                          <p:val>
                                            <p:strVal val="#ppt_x"/>
                                          </p:val>
                                        </p:tav>
                                      </p:tavLst>
                                    </p:anim>
                                    <p:anim calcmode="lin" valueType="num">
                                      <p:cBhvr additive="base">
                                        <p:cTn id="3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18051" grpId="0"/>
      <p:bldP spid="2818052" grpId="0"/>
      <p:bldP spid="2818053" grpId="0"/>
      <p:bldP spid="6" grpId="0"/>
      <p:bldP spid="6" grpId="1"/>
      <p:bldP spid="2" grpId="0"/>
      <p:bldP spid="7" grpId="0"/>
      <p:bldP spid="7" grpId="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6418" name="文本框 2876417"/>
          <p:cNvSpPr txBox="1"/>
          <p:nvPr/>
        </p:nvSpPr>
        <p:spPr>
          <a:xfrm>
            <a:off x="241300" y="809625"/>
            <a:ext cx="11710988" cy="712788"/>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思想文化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Times New Roman" panose="02020603050405020304" pitchFamily="18" charset="0"/>
            </a:endParaRPr>
          </a:p>
        </p:txBody>
      </p:sp>
      <p:graphicFrame>
        <p:nvGraphicFramePr>
          <p:cNvPr id="2876529" name="表格 2876528"/>
          <p:cNvGraphicFramePr/>
          <p:nvPr>
            <p:custDataLst>
              <p:tags r:id="rId1"/>
            </p:custDataLst>
          </p:nvPr>
        </p:nvGraphicFramePr>
        <p:xfrm>
          <a:off x="889000" y="1647825"/>
          <a:ext cx="10287000" cy="2729705"/>
        </p:xfrm>
        <a:graphic>
          <a:graphicData uri="http://schemas.openxmlformats.org/drawingml/2006/table">
            <a:tbl>
              <a:tblPr/>
              <a:tblGrid>
                <a:gridCol w="990600"/>
                <a:gridCol w="3325813"/>
                <a:gridCol w="5970587"/>
              </a:tblGrid>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方面</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突出特点</a:t>
                      </a: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内容</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09637">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思想</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solidFill>
                            <a:srgbClr val="FF0000"/>
                          </a:solidFill>
                          <a:latin typeface="微软雅黑" panose="020B0503020204020204" charset="-122"/>
                          <a:ea typeface="微软雅黑" panose="020B0503020204020204" charset="-122"/>
                        </a:rPr>
                        <a:t>出现反封建色彩的早期民主启蒙思想</a:t>
                      </a: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dirty="0">
                          <a:latin typeface="宋体" panose="02010600030101010101" pitchFamily="2" charset="-122"/>
                        </a:rPr>
                        <a:t>①</a:t>
                      </a:r>
                      <a:r>
                        <a:rPr lang="zh-CN" altLang="en-US" sz="2600" b="1" dirty="0">
                          <a:latin typeface="宋体" panose="02010600030101010101" pitchFamily="2" charset="-122"/>
                        </a:rPr>
                        <a:t>理学发展到新阶段</a:t>
                      </a:r>
                      <a:r>
                        <a:rPr lang="en-US" altLang="zh-CN" sz="2600" b="1">
                          <a:latin typeface="宋体" panose="02010600030101010101" pitchFamily="2" charset="-122"/>
                        </a:rPr>
                        <a:t>——</a:t>
                      </a:r>
                      <a:r>
                        <a:rPr lang="zh-CN" altLang="en-US" sz="2600" b="1" dirty="0">
                          <a:latin typeface="宋体" panose="02010600030101010101" pitchFamily="2" charset="-122"/>
                        </a:rPr>
                        <a:t>阳明心学</a:t>
                      </a:r>
                    </a:p>
                    <a:p>
                      <a:pPr marL="0" lvl="0" indent="0" eaLnBrk="0" hangingPunct="0">
                        <a:lnSpc>
                          <a:spcPct val="100000"/>
                        </a:lnSpc>
                        <a:spcBef>
                          <a:spcPct val="0"/>
                        </a:spcBef>
                        <a:buFontTx/>
                        <a:buNone/>
                      </a:pPr>
                      <a:r>
                        <a:rPr lang="en-US" altLang="zh-CN" sz="2600" b="1" dirty="0">
                          <a:latin typeface="宋体" panose="02010600030101010101" pitchFamily="2" charset="-122"/>
                        </a:rPr>
                        <a:t>②</a:t>
                      </a:r>
                      <a:r>
                        <a:rPr lang="zh-CN" altLang="en-US" sz="2600" b="1" dirty="0">
                          <a:latin typeface="宋体" panose="02010600030101010101" pitchFamily="2" charset="-122"/>
                        </a:rPr>
                        <a:t>李贽、</a:t>
                      </a:r>
                      <a:r>
                        <a:rPr lang="en-US" altLang="zh-CN" sz="2600" b="1">
                          <a:latin typeface="宋体" panose="02010600030101010101" pitchFamily="2" charset="-122"/>
                        </a:rPr>
                        <a:t>_________</a:t>
                      </a:r>
                      <a:r>
                        <a:rPr lang="zh-CN" altLang="en-US" sz="2600" b="1" dirty="0">
                          <a:latin typeface="宋体" panose="02010600030101010101" pitchFamily="2" charset="-122"/>
                        </a:rPr>
                        <a:t>、顾炎武、王夫之</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30651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科技</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传统科技仍居世界前列</a:t>
                      </a:r>
                      <a:r>
                        <a:rPr lang="en-US" altLang="zh-CN" sz="2600" b="1">
                          <a:latin typeface="宋体" panose="02010600030101010101" pitchFamily="2" charset="-122"/>
                        </a:rPr>
                        <a:t>，</a:t>
                      </a:r>
                      <a:r>
                        <a:rPr lang="zh-CN" altLang="en-US" sz="2600" b="1" dirty="0">
                          <a:solidFill>
                            <a:srgbClr val="FF0000"/>
                          </a:solidFill>
                          <a:latin typeface="微软雅黑" panose="020B0503020204020204" charset="-122"/>
                          <a:ea typeface="微软雅黑" panose="020B0503020204020204" charset="-122"/>
                        </a:rPr>
                        <a:t>近代自然科学明显落后于西方</a:t>
                      </a: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徐光启</a:t>
                      </a:r>
                      <a:r>
                        <a:rPr lang="en-US" altLang="zh-CN" sz="2600" b="1">
                          <a:latin typeface="宋体" panose="02010600030101010101" pitchFamily="2" charset="-122"/>
                        </a:rPr>
                        <a:t>《________》</a:t>
                      </a:r>
                      <a:r>
                        <a:rPr lang="zh-CN" altLang="en-US" sz="2600" b="1" dirty="0">
                          <a:latin typeface="宋体" panose="02010600030101010101" pitchFamily="2" charset="-122"/>
                        </a:rPr>
                        <a:t>、李时珍</a:t>
                      </a:r>
                      <a:r>
                        <a:rPr lang="en-US" altLang="zh-CN" sz="2600" b="1">
                          <a:latin typeface="宋体" panose="02010600030101010101" pitchFamily="2" charset="-122"/>
                        </a:rPr>
                        <a:t>《_________》</a:t>
                      </a:r>
                      <a:r>
                        <a:rPr lang="zh-CN" altLang="en-US" sz="2600" b="1" dirty="0">
                          <a:latin typeface="宋体" panose="02010600030101010101" pitchFamily="2" charset="-122"/>
                        </a:rPr>
                        <a:t>、宋应星</a:t>
                      </a:r>
                      <a:r>
                        <a:rPr lang="en-US" altLang="zh-CN" sz="2600" b="1">
                          <a:latin typeface="宋体" panose="02010600030101010101" pitchFamily="2" charset="-122"/>
                        </a:rPr>
                        <a:t>《_________》</a:t>
                      </a:r>
                      <a:endParaRPr lang="zh-CN" altLang="en-US" sz="2600" b="1">
                        <a:latin typeface="宋体" panose="02010600030101010101" pitchFamily="2" charset="-122"/>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2876531" name="矩形 2876530"/>
          <p:cNvSpPr/>
          <p:nvPr/>
        </p:nvSpPr>
        <p:spPr>
          <a:xfrm>
            <a:off x="6832600" y="2359025"/>
            <a:ext cx="1681163" cy="712788"/>
          </a:xfrm>
          <a:prstGeom prst="rect">
            <a:avLst/>
          </a:prstGeom>
          <a:noFill/>
          <a:ln w="9525">
            <a:noFill/>
          </a:ln>
        </p:spPr>
        <p:txBody>
          <a:bodyPr lIns="117235" tIns="58618" rIns="117235" bIns="58618">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黄宗羲</a:t>
            </a:r>
          </a:p>
        </p:txBody>
      </p:sp>
      <p:sp>
        <p:nvSpPr>
          <p:cNvPr id="2876533" name="矩形 2876532"/>
          <p:cNvSpPr/>
          <p:nvPr/>
        </p:nvSpPr>
        <p:spPr>
          <a:xfrm>
            <a:off x="6532563" y="3063875"/>
            <a:ext cx="2133600" cy="712788"/>
          </a:xfrm>
          <a:prstGeom prst="rect">
            <a:avLst/>
          </a:prstGeom>
          <a:noFill/>
          <a:ln w="9525">
            <a:noFill/>
          </a:ln>
        </p:spPr>
        <p:txBody>
          <a:bodyPr lIns="117235" tIns="58618" rIns="117235" bIns="58618">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农政全书</a:t>
            </a:r>
          </a:p>
        </p:txBody>
      </p:sp>
      <p:sp>
        <p:nvSpPr>
          <p:cNvPr id="2876535" name="矩形 2876534"/>
          <p:cNvSpPr/>
          <p:nvPr/>
        </p:nvSpPr>
        <p:spPr>
          <a:xfrm>
            <a:off x="5665788" y="3454400"/>
            <a:ext cx="2133600" cy="712788"/>
          </a:xfrm>
          <a:prstGeom prst="rect">
            <a:avLst/>
          </a:prstGeom>
          <a:noFill/>
          <a:ln w="9525">
            <a:noFill/>
          </a:ln>
        </p:spPr>
        <p:txBody>
          <a:bodyPr lIns="117235" tIns="58618" rIns="117235" bIns="58618">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本草纲目</a:t>
            </a:r>
          </a:p>
        </p:txBody>
      </p:sp>
      <p:sp>
        <p:nvSpPr>
          <p:cNvPr id="2876537" name="矩形 2876536"/>
          <p:cNvSpPr/>
          <p:nvPr/>
        </p:nvSpPr>
        <p:spPr>
          <a:xfrm>
            <a:off x="9132888" y="3463925"/>
            <a:ext cx="2133600" cy="712788"/>
          </a:xfrm>
          <a:prstGeom prst="rect">
            <a:avLst/>
          </a:prstGeom>
          <a:noFill/>
          <a:ln w="9525">
            <a:noFill/>
          </a:ln>
        </p:spPr>
        <p:txBody>
          <a:bodyPr lIns="117235" tIns="58618" rIns="117235" bIns="58618">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天工开物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76531"/>
                                        </p:tgtEl>
                                        <p:attrNameLst>
                                          <p:attrName>style.visibility</p:attrName>
                                        </p:attrNameLst>
                                      </p:cBhvr>
                                      <p:to>
                                        <p:strVal val="visible"/>
                                      </p:to>
                                    </p:set>
                                    <p:animEffect transition="in" filter="blinds(horizontal)">
                                      <p:cBhvr>
                                        <p:cTn id="7" dur="500"/>
                                        <p:tgtEl>
                                          <p:spTgt spid="2876531"/>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76533"/>
                                        </p:tgtEl>
                                        <p:attrNameLst>
                                          <p:attrName>style.visibility</p:attrName>
                                        </p:attrNameLst>
                                      </p:cBhvr>
                                      <p:to>
                                        <p:strVal val="visible"/>
                                      </p:to>
                                    </p:set>
                                    <p:animEffect transition="in" filter="blinds(horizontal)">
                                      <p:cBhvr>
                                        <p:cTn id="12" dur="500"/>
                                        <p:tgtEl>
                                          <p:spTgt spid="287653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876535"/>
                                        </p:tgtEl>
                                        <p:attrNameLst>
                                          <p:attrName>style.visibility</p:attrName>
                                        </p:attrNameLst>
                                      </p:cBhvr>
                                      <p:to>
                                        <p:strVal val="visible"/>
                                      </p:to>
                                    </p:set>
                                    <p:animEffect transition="in" filter="blinds(horizontal)">
                                      <p:cBhvr>
                                        <p:cTn id="17" dur="500"/>
                                        <p:tgtEl>
                                          <p:spTgt spid="2876535"/>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876537"/>
                                        </p:tgtEl>
                                        <p:attrNameLst>
                                          <p:attrName>style.visibility</p:attrName>
                                        </p:attrNameLst>
                                      </p:cBhvr>
                                      <p:to>
                                        <p:strVal val="visible"/>
                                      </p:to>
                                    </p:set>
                                    <p:animEffect transition="in" filter="blinds(horizontal)">
                                      <p:cBhvr>
                                        <p:cTn id="22" dur="500"/>
                                        <p:tgtEl>
                                          <p:spTgt spid="28765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76531" grpId="0"/>
      <p:bldP spid="2876533" grpId="0"/>
      <p:bldP spid="2876535" grpId="0"/>
      <p:bldP spid="2876537"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79524" name="表格 2879523"/>
          <p:cNvGraphicFramePr/>
          <p:nvPr/>
        </p:nvGraphicFramePr>
        <p:xfrm>
          <a:off x="889000" y="1165225"/>
          <a:ext cx="10617200" cy="3290888"/>
        </p:xfrm>
        <a:graphic>
          <a:graphicData uri="http://schemas.openxmlformats.org/drawingml/2006/table">
            <a:tbl>
              <a:tblPr/>
              <a:tblGrid>
                <a:gridCol w="990600"/>
                <a:gridCol w="3325813"/>
                <a:gridCol w="6300787"/>
              </a:tblGrid>
              <a:tr h="329088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文艺</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空前繁荣</a:t>
                      </a:r>
                      <a:r>
                        <a:rPr lang="en-US" altLang="zh-CN" sz="2600" b="1">
                          <a:latin typeface="宋体" panose="02010600030101010101" pitchFamily="2" charset="-122"/>
                        </a:rPr>
                        <a:t>，</a:t>
                      </a:r>
                      <a:r>
                        <a:rPr lang="zh-CN" altLang="en-US" sz="2600" b="1" dirty="0">
                          <a:latin typeface="宋体" panose="02010600030101010101" pitchFamily="2" charset="-122"/>
                        </a:rPr>
                        <a:t>具有高度的</a:t>
                      </a:r>
                      <a:r>
                        <a:rPr lang="zh-CN" altLang="en-US" sz="2600" b="1" dirty="0">
                          <a:latin typeface="微软雅黑" panose="020B0503020204020204" charset="-122"/>
                          <a:ea typeface="微软雅黑" panose="020B0503020204020204" charset="-122"/>
                        </a:rPr>
                        <a:t>反封建</a:t>
                      </a:r>
                      <a:r>
                        <a:rPr lang="zh-CN" altLang="en-US" sz="2600" b="1" dirty="0">
                          <a:latin typeface="宋体" panose="02010600030101010101" pitchFamily="2" charset="-122"/>
                        </a:rPr>
                        <a:t>的思想性和艺术性</a:t>
                      </a: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en-US" altLang="zh-CN" sz="2600" b="1" dirty="0">
                          <a:latin typeface="宋体" panose="02010600030101010101" pitchFamily="2" charset="-122"/>
                        </a:rPr>
                        <a:t>①</a:t>
                      </a:r>
                      <a:r>
                        <a:rPr lang="zh-CN" altLang="en-US" sz="2600" b="1" dirty="0">
                          <a:solidFill>
                            <a:srgbClr val="FF0000"/>
                          </a:solidFill>
                          <a:latin typeface="宋体" panose="02010600030101010101" pitchFamily="2" charset="-122"/>
                        </a:rPr>
                        <a:t>通俗</a:t>
                      </a:r>
                      <a:r>
                        <a:rPr lang="zh-CN" altLang="en-US" sz="2600" b="1" dirty="0">
                          <a:latin typeface="宋体" panose="02010600030101010101" pitchFamily="2" charset="-122"/>
                        </a:rPr>
                        <a:t>文学形式</a:t>
                      </a:r>
                      <a:r>
                        <a:rPr lang="en-US" altLang="zh-CN" sz="2600" b="1">
                          <a:latin typeface="宋体" panose="02010600030101010101" pitchFamily="2" charset="-122"/>
                        </a:rPr>
                        <a:t>——</a:t>
                      </a:r>
                      <a:r>
                        <a:rPr lang="zh-CN" altLang="en-US" sz="2600" b="1" dirty="0">
                          <a:latin typeface="宋体" panose="02010600030101010101" pitchFamily="2" charset="-122"/>
                        </a:rPr>
                        <a:t>小说蓬勃发展</a:t>
                      </a:r>
                      <a:r>
                        <a:rPr lang="en-US" altLang="zh-CN" sz="2600" b="1">
                          <a:latin typeface="宋体" panose="02010600030101010101" pitchFamily="2" charset="-122"/>
                        </a:rPr>
                        <a:t>，</a:t>
                      </a:r>
                      <a:r>
                        <a:rPr lang="zh-CN" altLang="en-US" sz="2600" b="1" dirty="0">
                          <a:latin typeface="宋体" panose="02010600030101010101" pitchFamily="2" charset="-122"/>
                        </a:rPr>
                        <a:t>四</a:t>
                      </a:r>
                    </a:p>
                    <a:p>
                      <a:pPr marL="0" lvl="0" indent="0">
                        <a:lnSpc>
                          <a:spcPct val="100000"/>
                        </a:lnSpc>
                        <a:spcBef>
                          <a:spcPct val="0"/>
                        </a:spcBef>
                        <a:buFontTx/>
                        <a:buNone/>
                      </a:pPr>
                      <a:r>
                        <a:rPr lang="zh-CN" altLang="en-US" sz="2600" b="1" dirty="0">
                          <a:latin typeface="宋体" panose="02010600030101010101" pitchFamily="2" charset="-122"/>
                        </a:rPr>
                        <a:t>大名著出现。</a:t>
                      </a:r>
                    </a:p>
                    <a:p>
                      <a:pPr marL="0" lvl="0" indent="0" eaLnBrk="0" hangingPunct="0">
                        <a:lnSpc>
                          <a:spcPct val="100000"/>
                        </a:lnSpc>
                        <a:spcBef>
                          <a:spcPct val="0"/>
                        </a:spcBef>
                        <a:buFontTx/>
                        <a:buNone/>
                      </a:pPr>
                      <a:r>
                        <a:rPr lang="en-US" altLang="zh-CN" sz="2600" b="1" dirty="0">
                          <a:latin typeface="宋体" panose="02010600030101010101" pitchFamily="2" charset="-122"/>
                        </a:rPr>
                        <a:t>②</a:t>
                      </a:r>
                      <a:r>
                        <a:rPr lang="zh-CN" altLang="en-US" sz="2600" b="1" dirty="0">
                          <a:latin typeface="宋体" panose="02010600030101010101" pitchFamily="2" charset="-122"/>
                        </a:rPr>
                        <a:t>戏剧繁荣</a:t>
                      </a:r>
                      <a:r>
                        <a:rPr lang="en-US" altLang="zh-CN" sz="2600" b="1">
                          <a:latin typeface="宋体" panose="02010600030101010101" pitchFamily="2" charset="-122"/>
                        </a:rPr>
                        <a:t>，</a:t>
                      </a:r>
                      <a:r>
                        <a:rPr lang="zh-CN" altLang="en-US" sz="2600" b="1" dirty="0">
                          <a:latin typeface="宋体" panose="02010600030101010101" pitchFamily="2" charset="-122"/>
                        </a:rPr>
                        <a:t>明昆曲</a:t>
                      </a:r>
                      <a:r>
                        <a:rPr lang="en-US" altLang="zh-CN" sz="2600" b="1">
                          <a:latin typeface="宋体" panose="02010600030101010101" pitchFamily="2" charset="-122"/>
                        </a:rPr>
                        <a:t>，</a:t>
                      </a:r>
                      <a:r>
                        <a:rPr lang="zh-CN" altLang="en-US" sz="2600" b="1" dirty="0">
                          <a:latin typeface="宋体" panose="02010600030101010101" pitchFamily="2" charset="-122"/>
                        </a:rPr>
                        <a:t>清道光年间产生</a:t>
                      </a:r>
                    </a:p>
                    <a:p>
                      <a:pPr marL="0" lvl="0" indent="0" eaLnBrk="0" hangingPunct="0">
                        <a:lnSpc>
                          <a:spcPct val="100000"/>
                        </a:lnSpc>
                        <a:spcBef>
                          <a:spcPct val="0"/>
                        </a:spcBef>
                        <a:buFontTx/>
                        <a:buNone/>
                      </a:pPr>
                      <a:r>
                        <a:rPr lang="zh-CN" altLang="en-US" sz="2600" b="1" dirty="0">
                          <a:latin typeface="宋体" panose="02010600030101010101" pitchFamily="2" charset="-122"/>
                        </a:rPr>
                        <a:t>“国粹” </a:t>
                      </a:r>
                      <a:r>
                        <a:rPr lang="en-US" altLang="zh-CN" sz="2600" b="1">
                          <a:latin typeface="宋体" panose="02010600030101010101" pitchFamily="2" charset="-122"/>
                        </a:rPr>
                        <a:t>______</a:t>
                      </a:r>
                      <a:r>
                        <a:rPr lang="zh-CN" altLang="en-US" sz="2600" b="1" dirty="0">
                          <a:latin typeface="宋体" panose="02010600030101010101" pitchFamily="2" charset="-122"/>
                        </a:rPr>
                        <a:t>。</a:t>
                      </a:r>
                    </a:p>
                    <a:p>
                      <a:pPr marL="0" lvl="0" indent="0" eaLnBrk="0" hangingPunct="0">
                        <a:lnSpc>
                          <a:spcPct val="100000"/>
                        </a:lnSpc>
                        <a:spcBef>
                          <a:spcPct val="0"/>
                        </a:spcBef>
                        <a:buFontTx/>
                        <a:buNone/>
                      </a:pPr>
                      <a:r>
                        <a:rPr lang="en-US" altLang="zh-CN" sz="2600" b="1" dirty="0">
                          <a:latin typeface="宋体" panose="02010600030101010101" pitchFamily="2" charset="-122"/>
                        </a:rPr>
                        <a:t>③</a:t>
                      </a:r>
                      <a:r>
                        <a:rPr lang="zh-CN" altLang="en-US" sz="2600" b="1" dirty="0">
                          <a:latin typeface="宋体" panose="02010600030101010101" pitchFamily="2" charset="-122"/>
                        </a:rPr>
                        <a:t>绘画艺术最突出的是</a:t>
                      </a:r>
                      <a:r>
                        <a:rPr lang="en-US" altLang="zh-CN" sz="2600" b="1">
                          <a:latin typeface="宋体" panose="02010600030101010101" pitchFamily="2" charset="-122"/>
                        </a:rPr>
                        <a:t>_____________，</a:t>
                      </a:r>
                    </a:p>
                    <a:p>
                      <a:pPr marL="0" lvl="0" indent="0" eaLnBrk="0" hangingPunct="0">
                        <a:lnSpc>
                          <a:spcPct val="100000"/>
                        </a:lnSpc>
                        <a:spcBef>
                          <a:spcPct val="0"/>
                        </a:spcBef>
                        <a:buFontTx/>
                        <a:buNone/>
                      </a:pPr>
                      <a:r>
                        <a:rPr lang="zh-CN" altLang="en-US" sz="2600" b="1" dirty="0">
                          <a:latin typeface="宋体" panose="02010600030101010101" pitchFamily="2" charset="-122"/>
                        </a:rPr>
                        <a:t>最能反映其风貌的是写意画</a:t>
                      </a:r>
                      <a:r>
                        <a:rPr lang="en-US" altLang="zh-CN" sz="2600" b="1">
                          <a:latin typeface="宋体" panose="02010600030101010101" pitchFamily="2" charset="-122"/>
                        </a:rPr>
                        <a:t>，</a:t>
                      </a:r>
                      <a:r>
                        <a:rPr lang="zh-CN" altLang="en-US" sz="2600" b="1" dirty="0">
                          <a:latin typeface="宋体" panose="02010600030101010101" pitchFamily="2" charset="-122"/>
                        </a:rPr>
                        <a:t>民间绘画</a:t>
                      </a:r>
                    </a:p>
                    <a:p>
                      <a:pPr marL="0" lvl="0" indent="0" eaLnBrk="0" hangingPunct="0">
                        <a:lnSpc>
                          <a:spcPct val="100000"/>
                        </a:lnSpc>
                        <a:spcBef>
                          <a:spcPct val="0"/>
                        </a:spcBef>
                        <a:buFontTx/>
                        <a:buNone/>
                      </a:pPr>
                      <a:r>
                        <a:rPr lang="zh-CN" altLang="en-US" sz="2600" b="1" dirty="0">
                          <a:latin typeface="宋体" panose="02010600030101010101" pitchFamily="2" charset="-122"/>
                        </a:rPr>
                        <a:t>兴盛</a:t>
                      </a:r>
                      <a:r>
                        <a:rPr lang="en-US" altLang="zh-CN" sz="2600" b="1">
                          <a:latin typeface="宋体" panose="02010600030101010101" pitchFamily="2" charset="-122"/>
                        </a:rPr>
                        <a:t>;</a:t>
                      </a:r>
                      <a:r>
                        <a:rPr lang="zh-CN" altLang="en-US" sz="2600" b="1" dirty="0">
                          <a:latin typeface="宋体" panose="02010600030101010101" pitchFamily="2" charset="-122"/>
                        </a:rPr>
                        <a:t>书法艺术强调个性化的创造</a:t>
                      </a:r>
                      <a:r>
                        <a:rPr lang="en-US" altLang="zh-CN" sz="2600" b="1">
                          <a:latin typeface="宋体" panose="02010600030101010101" pitchFamily="2" charset="-122"/>
                        </a:rPr>
                        <a:t>，</a:t>
                      </a:r>
                      <a:r>
                        <a:rPr lang="zh-CN" altLang="en-US" sz="2600" b="1" dirty="0">
                          <a:latin typeface="宋体" panose="02010600030101010101" pitchFamily="2" charset="-122"/>
                        </a:rPr>
                        <a:t>出现</a:t>
                      </a:r>
                    </a:p>
                    <a:p>
                      <a:pPr marL="0" lvl="0" indent="0" eaLnBrk="0" hangingPunct="0">
                        <a:lnSpc>
                          <a:spcPct val="100000"/>
                        </a:lnSpc>
                        <a:spcBef>
                          <a:spcPct val="0"/>
                        </a:spcBef>
                        <a:buFontTx/>
                        <a:buNone/>
                      </a:pPr>
                      <a:r>
                        <a:rPr lang="en-US" altLang="zh-CN" sz="2600" b="1">
                          <a:latin typeface="宋体" panose="02010600030101010101" pitchFamily="2" charset="-122"/>
                        </a:rPr>
                        <a:t>________</a:t>
                      </a:r>
                      <a:r>
                        <a:rPr lang="zh-CN" altLang="en-US" sz="2600" b="1" dirty="0">
                          <a:latin typeface="宋体" panose="02010600030101010101" pitchFamily="2" charset="-122"/>
                        </a:rPr>
                        <a:t>和</a:t>
                      </a:r>
                      <a:r>
                        <a:rPr lang="en-US" altLang="zh-CN" sz="2600" b="1">
                          <a:latin typeface="宋体" panose="02010600030101010101" pitchFamily="2" charset="-122"/>
                        </a:rPr>
                        <a:t>________</a:t>
                      </a:r>
                      <a:r>
                        <a:rPr lang="zh-CN" altLang="en-US" sz="2600" b="1" dirty="0">
                          <a:latin typeface="宋体" panose="02010600030101010101" pitchFamily="2" charset="-122"/>
                        </a:rPr>
                        <a:t>倾向</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
        <p:nvSpPr>
          <p:cNvPr id="2879517" name="矩形 2879516"/>
          <p:cNvSpPr/>
          <p:nvPr/>
        </p:nvSpPr>
        <p:spPr>
          <a:xfrm>
            <a:off x="6832600" y="2149475"/>
            <a:ext cx="1135063" cy="712788"/>
          </a:xfrm>
          <a:prstGeom prst="rect">
            <a:avLst/>
          </a:prstGeom>
          <a:noFill/>
          <a:ln w="9525">
            <a:noFill/>
          </a:ln>
        </p:spPr>
        <p:txBody>
          <a:bodyPr lIns="117235" tIns="58618" rIns="117235" bIns="58618">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京剧</a:t>
            </a:r>
          </a:p>
        </p:txBody>
      </p:sp>
      <p:sp>
        <p:nvSpPr>
          <p:cNvPr id="2879519" name="矩形 2879518"/>
          <p:cNvSpPr/>
          <p:nvPr/>
        </p:nvSpPr>
        <p:spPr>
          <a:xfrm>
            <a:off x="8629650" y="2549525"/>
            <a:ext cx="2809875" cy="712788"/>
          </a:xfrm>
          <a:prstGeom prst="rect">
            <a:avLst/>
          </a:prstGeom>
          <a:noFill/>
          <a:ln w="9525">
            <a:noFill/>
          </a:ln>
        </p:spPr>
        <p:txBody>
          <a:bodyPr lIns="117235" tIns="58618" rIns="117235" bIns="58618">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士大夫文人画</a:t>
            </a:r>
          </a:p>
        </p:txBody>
      </p:sp>
      <p:sp>
        <p:nvSpPr>
          <p:cNvPr id="2879521" name="矩形 2879520"/>
          <p:cNvSpPr/>
          <p:nvPr/>
        </p:nvSpPr>
        <p:spPr>
          <a:xfrm>
            <a:off x="5413375" y="3711575"/>
            <a:ext cx="1552575" cy="712788"/>
          </a:xfrm>
          <a:prstGeom prst="rect">
            <a:avLst/>
          </a:prstGeom>
          <a:noFill/>
          <a:ln w="9525">
            <a:noFill/>
          </a:ln>
        </p:spPr>
        <p:txBody>
          <a:bodyPr lIns="117235" tIns="58618" rIns="117235" bIns="58618">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平民化</a:t>
            </a:r>
          </a:p>
        </p:txBody>
      </p:sp>
      <p:sp>
        <p:nvSpPr>
          <p:cNvPr id="2879523" name="矩形 2879522"/>
          <p:cNvSpPr/>
          <p:nvPr/>
        </p:nvSpPr>
        <p:spPr>
          <a:xfrm>
            <a:off x="7089775" y="3730625"/>
            <a:ext cx="1552575" cy="712788"/>
          </a:xfrm>
          <a:prstGeom prst="rect">
            <a:avLst/>
          </a:prstGeom>
          <a:noFill/>
          <a:ln w="9525">
            <a:noFill/>
          </a:ln>
        </p:spPr>
        <p:txBody>
          <a:bodyPr lIns="117235" tIns="58618" rIns="117235" bIns="58618">
            <a:spAutoFit/>
          </a:bodyPr>
          <a:lstStyle/>
          <a:p>
            <a:pPr defTabSz="1171575"/>
            <a:r>
              <a:rPr lang="zh-CN" altLang="en-US" dirty="0">
                <a:solidFill>
                  <a:srgbClr val="FF0000"/>
                </a:solidFill>
                <a:latin typeface="宋体" panose="02010600030101010101" pitchFamily="2" charset="-122"/>
                <a:ea typeface="宋体" panose="02010600030101010101" pitchFamily="2" charset="-122"/>
              </a:rPr>
              <a:t>世俗化</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879517"/>
                                        </p:tgtEl>
                                        <p:attrNameLst>
                                          <p:attrName>style.visibility</p:attrName>
                                        </p:attrNameLst>
                                      </p:cBhvr>
                                      <p:to>
                                        <p:strVal val="visible"/>
                                      </p:to>
                                    </p:set>
                                    <p:animEffect transition="in" filter="blinds(horizontal)">
                                      <p:cBhvr>
                                        <p:cTn id="7" dur="500"/>
                                        <p:tgtEl>
                                          <p:spTgt spid="287951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2879519"/>
                                        </p:tgtEl>
                                        <p:attrNameLst>
                                          <p:attrName>style.visibility</p:attrName>
                                        </p:attrNameLst>
                                      </p:cBhvr>
                                      <p:to>
                                        <p:strVal val="visible"/>
                                      </p:to>
                                    </p:set>
                                    <p:animEffect transition="in" filter="blinds(horizontal)">
                                      <p:cBhvr>
                                        <p:cTn id="12" dur="500"/>
                                        <p:tgtEl>
                                          <p:spTgt spid="2879519"/>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2879521"/>
                                        </p:tgtEl>
                                        <p:attrNameLst>
                                          <p:attrName>style.visibility</p:attrName>
                                        </p:attrNameLst>
                                      </p:cBhvr>
                                      <p:to>
                                        <p:strVal val="visible"/>
                                      </p:to>
                                    </p:set>
                                    <p:animEffect transition="in" filter="blinds(horizontal)">
                                      <p:cBhvr>
                                        <p:cTn id="17" dur="500"/>
                                        <p:tgtEl>
                                          <p:spTgt spid="287952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2879523"/>
                                        </p:tgtEl>
                                        <p:attrNameLst>
                                          <p:attrName>style.visibility</p:attrName>
                                        </p:attrNameLst>
                                      </p:cBhvr>
                                      <p:to>
                                        <p:strVal val="visible"/>
                                      </p:to>
                                    </p:set>
                                    <p:animEffect transition="in" filter="blinds(horizontal)">
                                      <p:cBhvr>
                                        <p:cTn id="22" dur="500"/>
                                        <p:tgtEl>
                                          <p:spTgt spid="28795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79517" grpId="0"/>
      <p:bldP spid="2879519" grpId="0"/>
      <p:bldP spid="2879521" grpId="0"/>
      <p:bldP spid="2879523"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07114" name="文本框 2607113"/>
          <p:cNvSpPr txBox="1"/>
          <p:nvPr/>
        </p:nvSpPr>
        <p:spPr>
          <a:xfrm>
            <a:off x="277495" y="100330"/>
            <a:ext cx="11634788" cy="1316990"/>
          </a:xfrm>
          <a:prstGeom prst="rect">
            <a:avLst/>
          </a:prstGeom>
          <a:noFill/>
          <a:ln w="9525">
            <a:noFill/>
          </a:ln>
        </p:spPr>
        <p:txBody>
          <a:bodyPr lIns="117176" tIns="58589" rIns="117176" bIns="58589">
            <a:spAutoFit/>
          </a:bodyPr>
          <a:lstStyle/>
          <a:p>
            <a:pPr algn="ctr" defTabSz="1171575">
              <a:lnSpc>
                <a:spcPct val="100000"/>
              </a:lnSpc>
            </a:pPr>
            <a:r>
              <a:rPr lang="zh-CN" altLang="en-US" dirty="0">
                <a:latin typeface="宋体" panose="02010600030101010101" pitchFamily="2" charset="-122"/>
                <a:ea typeface="宋体" panose="02010600030101010101" pitchFamily="2" charset="-122"/>
                <a:cs typeface="Times New Roman" panose="02020603050405020304" pitchFamily="18" charset="0"/>
              </a:rPr>
              <a:t>考向一　明清时期的政治与经济</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lnSpc>
                <a:spcPct val="100000"/>
              </a:lnSpc>
            </a:pP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析考点</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主题突破</a:t>
            </a:r>
          </a:p>
          <a:p>
            <a:pPr algn="just" defTabSz="1171575">
              <a:lnSpc>
                <a:spcPct val="100000"/>
              </a:lnSpc>
            </a:pP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一、明清地方管理体制</a:t>
            </a:r>
            <a:endParaRPr lang="zh-CN" altLang="en-US">
              <a:latin typeface="宋体" panose="02010600030101010101" pitchFamily="2" charset="-122"/>
              <a:ea typeface="Times New Roman" panose="02020603050405020304" pitchFamily="18" charset="0"/>
            </a:endParaRPr>
          </a:p>
        </p:txBody>
      </p:sp>
      <p:sp>
        <p:nvSpPr>
          <p:cNvPr id="2821122" name="文本框 2821121"/>
          <p:cNvSpPr txBox="1"/>
          <p:nvPr/>
        </p:nvSpPr>
        <p:spPr>
          <a:xfrm>
            <a:off x="277495" y="1364615"/>
            <a:ext cx="11634788" cy="2994025"/>
          </a:xfrm>
          <a:prstGeom prst="rect">
            <a:avLst/>
          </a:prstGeom>
          <a:noFill/>
          <a:ln w="9525">
            <a:noFill/>
          </a:ln>
        </p:spPr>
        <p:txBody>
          <a:bodyPr lIns="117176" tIns="58589" rIns="117176" bIns="58589">
            <a:spAutoFit/>
          </a:bodyPr>
          <a:lstStyle/>
          <a:p>
            <a:pPr algn="just" defTabSz="1171575">
              <a:lnSpc>
                <a:spcPct val="120000"/>
              </a:lnSpc>
            </a:pPr>
            <a:r>
              <a:rPr lang="zh-CN" altLang="en-US">
                <a:solidFill>
                  <a:srgbClr val="0000FF"/>
                </a:solidFill>
                <a:ea typeface="宋体" panose="02010600030101010101" pitchFamily="2" charset="-122"/>
                <a:cs typeface="Times New Roman" panose="02020603050405020304" pitchFamily="18" charset="0"/>
                <a:sym typeface="+mn-ea"/>
              </a:rPr>
              <a:t>【</a:t>
            </a:r>
            <a:r>
              <a:rPr lang="zh-CN" altLang="en-US" dirty="0">
                <a:solidFill>
                  <a:srgbClr val="0000FF"/>
                </a:solidFill>
                <a:ea typeface="宋体" panose="02010600030101010101" pitchFamily="2" charset="-122"/>
                <a:cs typeface="Times New Roman" panose="02020603050405020304" pitchFamily="18" charset="0"/>
                <a:sym typeface="+mn-ea"/>
              </a:rPr>
              <a:t>真题再做</a:t>
            </a:r>
            <a:r>
              <a:rPr lang="zh-CN" altLang="en-US">
                <a:solidFill>
                  <a:srgbClr val="0000FF"/>
                </a:solidFill>
                <a:ea typeface="宋体" panose="02010600030101010101" pitchFamily="2" charset="-122"/>
                <a:cs typeface="Times New Roman" panose="02020603050405020304" pitchFamily="18" charset="0"/>
                <a:sym typeface="+mn-ea"/>
              </a:rPr>
              <a:t>】</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lnSpc>
                <a:spcPct val="120000"/>
              </a:lnSpc>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2.(2016</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Ⅰ</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卷</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T27)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明初废行省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地方分设三司</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分别掌管一地民政与财政、司法、军事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直属六部。明中叶以后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皇帝临时派遣的巡抚逐渐演变为三司之上的地方最高行政长官。这一变化有助于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lnSpc>
                <a:spcPct val="120000"/>
              </a:lnSpc>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扩大地方行政权力</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提高地方行政效率</a:t>
            </a:r>
          </a:p>
          <a:p>
            <a:pPr algn="just" defTabSz="1171575">
              <a:lnSpc>
                <a:spcPct val="120000"/>
              </a:lnSpc>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削弱六部的权限</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缓解中央与地方的对立</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22146" name="文本框 2822145"/>
          <p:cNvSpPr txBox="1"/>
          <p:nvPr/>
        </p:nvSpPr>
        <p:spPr>
          <a:xfrm>
            <a:off x="168910" y="4412615"/>
            <a:ext cx="11634788" cy="2514600"/>
          </a:xfrm>
          <a:prstGeom prst="rect">
            <a:avLst/>
          </a:prstGeom>
          <a:noFill/>
          <a:ln w="9525">
            <a:noFill/>
          </a:ln>
        </p:spPr>
        <p:txBody>
          <a:bodyPr lIns="117176" tIns="58589" rIns="117176" bIns="58589">
            <a:spAutoFit/>
          </a:bodyPr>
          <a:lstStyle/>
          <a:p>
            <a:pPr algn="just" defTabSz="1171575">
              <a:lnSpc>
                <a:spcPct val="120000"/>
              </a:lnSpc>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。由“直属六部”“演变为三司之上的地方最高行政长官”等内容</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可知巡抚的</a:t>
            </a:r>
            <a:r>
              <a:rPr lang="zh-CN" altLang="en-US" dirty="0">
                <a:solidFill>
                  <a:srgbClr val="FF0000"/>
                </a:solidFill>
                <a:latin typeface="楷体_GB2312" pitchFamily="49" charset="-122"/>
                <a:ea typeface="楷体_GB2312" pitchFamily="49" charset="-122"/>
              </a:rPr>
              <a:t>出现减少了地方处理事务的环节</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能够</a:t>
            </a:r>
            <a:r>
              <a:rPr lang="zh-CN" altLang="en-US" dirty="0">
                <a:solidFill>
                  <a:srgbClr val="FF0000"/>
                </a:solidFill>
                <a:latin typeface="楷体_GB2312" pitchFamily="49" charset="-122"/>
                <a:ea typeface="楷体_GB2312" pitchFamily="49" charset="-122"/>
              </a:rPr>
              <a:t>集中地方权力</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提高效率</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正确</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题干材料没有体现扩大地方行政权力和削弱六部的权限</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错误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明代中央集权不断加强</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设立巡抚无法体现缓解中央与地方的对立</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错误。</a:t>
            </a:r>
            <a:endParaRPr lang="zh-CN" altLang="en-US">
              <a:solidFill>
                <a:srgbClr val="000000"/>
              </a:solidFill>
              <a:latin typeface="楷体_GB2312" pitchFamily="49" charset="-122"/>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22146"/>
                                        </p:tgtEl>
                                        <p:attrNameLst>
                                          <p:attrName>style.visibility</p:attrName>
                                        </p:attrNameLst>
                                      </p:cBhvr>
                                      <p:to>
                                        <p:strVal val="visible"/>
                                      </p:to>
                                    </p:set>
                                    <p:anim calcmode="lin" valueType="num">
                                      <p:cBhvr additive="base">
                                        <p:cTn id="7" dur="500" fill="hold"/>
                                        <p:tgtEl>
                                          <p:spTgt spid="2822146"/>
                                        </p:tgtEl>
                                        <p:attrNameLst>
                                          <p:attrName>ppt_x</p:attrName>
                                        </p:attrNameLst>
                                      </p:cBhvr>
                                      <p:tavLst>
                                        <p:tav tm="0">
                                          <p:val>
                                            <p:strVal val="#ppt_x"/>
                                          </p:val>
                                        </p:tav>
                                        <p:tav tm="100000">
                                          <p:val>
                                            <p:strVal val="#ppt_x"/>
                                          </p:val>
                                        </p:tav>
                                      </p:tavLst>
                                    </p:anim>
                                    <p:anim calcmode="lin" valueType="num">
                                      <p:cBhvr additive="base">
                                        <p:cTn id="8" dur="500" fill="hold"/>
                                        <p:tgtEl>
                                          <p:spTgt spid="28221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22146" grpId="0"/>
      <p:bldP spid="2822146" grpId="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7762" name="文本框 2677761"/>
          <p:cNvSpPr txBox="1"/>
          <p:nvPr/>
        </p:nvSpPr>
        <p:spPr>
          <a:xfrm>
            <a:off x="165100" y="271145"/>
            <a:ext cx="11634788" cy="6275070"/>
          </a:xfrm>
          <a:prstGeom prst="rect">
            <a:avLst/>
          </a:prstGeom>
          <a:noFill/>
          <a:ln w="9525">
            <a:noFill/>
          </a:ln>
        </p:spPr>
        <p:txBody>
          <a:bodyPr lIns="117176" tIns="58589" rIns="117176" bIns="58589">
            <a:spAutoFit/>
          </a:bodyPr>
          <a:lstStyle/>
          <a:p>
            <a:pPr algn="ctr" defTabSz="1171575">
              <a:lnSpc>
                <a:spcPct val="110000"/>
              </a:lnSpc>
            </a:pPr>
            <a:r>
              <a:rPr lang="zh-CN" altLang="en-US" dirty="0">
                <a:ea typeface="宋体" panose="02010600030101010101" pitchFamily="2" charset="-122"/>
                <a:cs typeface="Times New Roman" panose="02020603050405020304" pitchFamily="18" charset="0"/>
                <a:sym typeface="+mn-ea"/>
              </a:rPr>
              <a:t>考向一　明清时期的政治与经济</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lnSpc>
                <a:spcPct val="110000"/>
              </a:lnSpc>
            </a:pPr>
            <a:r>
              <a:rPr lang="zh-CN" altLang="en-US">
                <a:solidFill>
                  <a:srgbClr val="0000FF"/>
                </a:solidFill>
                <a:ea typeface="宋体" panose="02010600030101010101" pitchFamily="2" charset="-122"/>
                <a:cs typeface="Times New Roman" panose="02020603050405020304" pitchFamily="18" charset="0"/>
                <a:sym typeface="+mn-ea"/>
              </a:rPr>
              <a:t>【</a:t>
            </a:r>
            <a:r>
              <a:rPr lang="zh-CN" altLang="en-US" dirty="0">
                <a:solidFill>
                  <a:srgbClr val="0000FF"/>
                </a:solidFill>
                <a:ea typeface="宋体" panose="02010600030101010101" pitchFamily="2" charset="-122"/>
                <a:cs typeface="Times New Roman" panose="02020603050405020304" pitchFamily="18" charset="0"/>
                <a:sym typeface="+mn-ea"/>
              </a:rPr>
              <a:t>析考点</a:t>
            </a:r>
            <a:r>
              <a:rPr lang="zh-CN" altLang="en-US">
                <a:solidFill>
                  <a:srgbClr val="0000FF"/>
                </a:solidFill>
                <a:ea typeface="宋体" panose="02010600030101010101" pitchFamily="2" charset="-122"/>
                <a:cs typeface="Times New Roman" panose="02020603050405020304" pitchFamily="18" charset="0"/>
                <a:sym typeface="+mn-ea"/>
              </a:rPr>
              <a:t>】</a:t>
            </a:r>
            <a:r>
              <a:rPr lang="zh-CN" altLang="en-US" dirty="0">
                <a:solidFill>
                  <a:srgbClr val="0000FF"/>
                </a:solidFill>
                <a:ea typeface="宋体" panose="02010600030101010101" pitchFamily="2" charset="-122"/>
                <a:cs typeface="Times New Roman" panose="02020603050405020304" pitchFamily="18" charset="0"/>
                <a:sym typeface="+mn-ea"/>
              </a:rPr>
              <a:t>主题突破</a:t>
            </a:r>
            <a:endPar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lnSpc>
                <a:spcPct val="110000"/>
              </a:lnSpc>
            </a:pPr>
            <a:r>
              <a:rPr lang="zh-CN" altLang="en-US" dirty="0">
                <a:solidFill>
                  <a:srgbClr val="000000"/>
                </a:solidFill>
                <a:ea typeface="宋体" panose="02010600030101010101" pitchFamily="2" charset="-122"/>
                <a:cs typeface="Times New Roman" panose="02020603050405020304" pitchFamily="18" charset="0"/>
                <a:sym typeface="+mn-ea"/>
              </a:rPr>
              <a:t>一、明清地方管理体制</a:t>
            </a:r>
            <a:endParaRPr lang="en-US" altLang="zh-CN">
              <a:solidFill>
                <a:srgbClr val="000000"/>
              </a:solidFill>
              <a:ea typeface="宋体" panose="02010600030101010101" pitchFamily="2" charset="-122"/>
              <a:cs typeface="Times New Roman" panose="02020603050405020304" pitchFamily="18" charset="0"/>
              <a:sym typeface="+mn-ea"/>
            </a:endParaRPr>
          </a:p>
          <a:p>
            <a:pPr algn="just" defTabSz="1171575">
              <a:lnSpc>
                <a:spcPct val="110000"/>
              </a:lnSpc>
            </a:pPr>
            <a:r>
              <a:rPr lang="en-US" altLang="zh-CN">
                <a:solidFill>
                  <a:srgbClr val="000000"/>
                </a:solidFill>
                <a:ea typeface="宋体" panose="02010600030101010101" pitchFamily="2" charset="-122"/>
                <a:cs typeface="Times New Roman" panose="02020603050405020304" pitchFamily="18" charset="0"/>
                <a:sym typeface="+mn-ea"/>
              </a:rPr>
              <a:t>1.</a:t>
            </a:r>
            <a:r>
              <a:rPr lang="zh-CN" altLang="en-US" dirty="0">
                <a:solidFill>
                  <a:srgbClr val="000000"/>
                </a:solidFill>
                <a:ea typeface="宋体" panose="02010600030101010101" pitchFamily="2" charset="-122"/>
                <a:cs typeface="Times New Roman" panose="02020603050405020304" pitchFamily="18" charset="0"/>
                <a:sym typeface="+mn-ea"/>
              </a:rPr>
              <a:t>明朝</a:t>
            </a:r>
            <a:r>
              <a:rPr lang="en-US" altLang="zh-CN">
                <a:solidFill>
                  <a:srgbClr val="000000"/>
                </a:solidFill>
                <a:ea typeface="宋体" panose="02010600030101010101" pitchFamily="2" charset="-122"/>
                <a:cs typeface="Times New Roman" panose="02020603050405020304" pitchFamily="18" charset="0"/>
                <a:sym typeface="+mn-ea"/>
              </a:rPr>
              <a:t>:</a:t>
            </a:r>
            <a:endPar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lnSpc>
                <a:spcPct val="110000"/>
              </a:lnSpc>
            </a:pPr>
            <a:r>
              <a:rPr lang="en-US" altLang="zh-CN">
                <a:solidFill>
                  <a:srgbClr val="000000"/>
                </a:solidFill>
                <a:ea typeface="宋体" panose="02010600030101010101" pitchFamily="2" charset="-122"/>
                <a:cs typeface="Times New Roman" panose="02020603050405020304" pitchFamily="18" charset="0"/>
                <a:sym typeface="+mn-ea"/>
              </a:rPr>
              <a:t>    (1)</a:t>
            </a:r>
            <a:r>
              <a:rPr lang="zh-CN" altLang="en-US" dirty="0">
                <a:solidFill>
                  <a:srgbClr val="000000"/>
                </a:solidFill>
                <a:ea typeface="宋体" panose="02010600030101010101" pitchFamily="2" charset="-122"/>
                <a:cs typeface="Times New Roman" panose="02020603050405020304" pitchFamily="18" charset="0"/>
                <a:sym typeface="+mn-ea"/>
              </a:rPr>
              <a:t>地方行政机构改革</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废行省</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设三司。在地方分设承宣布政使司、提刑按察使司、都指挥使司</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分别主管民政、司法和军事</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合称三司。三司鼎立</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互不隶属</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各自听命于朝廷</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以加强皇帝对地方的直接控制。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p>
          <a:p>
            <a:pPr algn="just" defTabSz="1171575">
              <a:lnSpc>
                <a:spcPct val="110000"/>
              </a:lnSpc>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明朝中期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为进一步提高地方行政效率</a:t>
            </a:r>
            <a:r>
              <a:rPr lang="en-US" altLang="zh-CN">
                <a:solidFill>
                  <a:srgbClr val="FF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开始设立巡抚和总督。巡抚本为</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临时</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差遣</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带有监察性质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后兼地方军政</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也有了相对</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固定</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的治所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遂成为一级地方官员。总督因军事需要而设</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后成为一级地方官员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但巡抚与总督都属于中央系统。</a:t>
            </a:r>
          </a:p>
          <a:p>
            <a:pPr defTabSz="1171575">
              <a:lnSpc>
                <a:spcPct val="110000"/>
              </a:lnSpc>
            </a:pPr>
            <a:r>
              <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改土归流。始于明朝中后期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是指在西南一些少数民族地区废除土司制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实行流官制的政治改革。土司即原少数民族的首领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流官</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由中央委派</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。改土归流就是把少数民族土司管理的方式改为</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政府官员管理</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方式。</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 </a:t>
            </a:r>
            <a:endParaRPr lang="zh-CN" altLang="en-US">
              <a:solidFill>
                <a:srgbClr val="0000FF"/>
              </a:solidFill>
              <a:latin typeface="宋体" panose="02010600030101010101" pitchFamily="2" charset="-122"/>
              <a:ea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677762">
                                            <p:txEl>
                                              <p:pRg st="6" end="6"/>
                                            </p:txEl>
                                          </p:spTgt>
                                        </p:tgtEl>
                                        <p:attrNameLst>
                                          <p:attrName>style.visibility</p:attrName>
                                        </p:attrNameLst>
                                      </p:cBhvr>
                                      <p:to>
                                        <p:strVal val="visible"/>
                                      </p:to>
                                    </p:set>
                                    <p:anim calcmode="lin" valueType="num">
                                      <p:cBhvr additive="base">
                                        <p:cTn id="7" dur="500" fill="hold"/>
                                        <p:tgtEl>
                                          <p:spTgt spid="2677762">
                                            <p:txEl>
                                              <p:pRg st="6" end="6"/>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677762">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1538" name="文本框 2881537"/>
          <p:cNvSpPr txBox="1"/>
          <p:nvPr/>
        </p:nvSpPr>
        <p:spPr>
          <a:xfrm>
            <a:off x="277495" y="242570"/>
            <a:ext cx="11634788" cy="1316990"/>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清朝</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清初在内地设</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省以下机构大都承明制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但其长官称知府、知县。清代边疆地区管理</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因地制宜</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巩固了统一多民族国家的基本格局。</a:t>
            </a:r>
            <a:endParaRPr lang="zh-CN" altLang="en-US">
              <a:solidFill>
                <a:srgbClr val="000000"/>
              </a:solidFill>
              <a:latin typeface="宋体" panose="02010600030101010101" pitchFamily="2" charset="-122"/>
              <a:ea typeface="Times New Roman" panose="02020603050405020304" pitchFamily="18" charset="0"/>
            </a:endParaRPr>
          </a:p>
        </p:txBody>
      </p:sp>
      <p:graphicFrame>
        <p:nvGraphicFramePr>
          <p:cNvPr id="2" name="表格 1"/>
          <p:cNvGraphicFramePr>
            <a:graphicFrameLocks noGrp="1"/>
          </p:cNvGraphicFramePr>
          <p:nvPr/>
        </p:nvGraphicFramePr>
        <p:xfrm>
          <a:off x="481648" y="1659255"/>
          <a:ext cx="11225847" cy="4937760"/>
        </p:xfrm>
        <a:graphic>
          <a:graphicData uri="http://schemas.openxmlformats.org/drawingml/2006/table">
            <a:tbl>
              <a:tblPr/>
              <a:tblGrid>
                <a:gridCol w="1246187"/>
                <a:gridCol w="9979660"/>
              </a:tblGrid>
              <a:tr h="4937760">
                <a:tc>
                  <a:txBody>
                    <a:bodyPr/>
                    <a:lstStyle/>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挖掘</a:t>
                      </a: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认知</a:t>
                      </a:r>
                      <a:endParaRPr kumimoji="0" lang="zh-CN" sz="24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p>
                      <a:pPr marL="0" marR="0" lvl="0" indent="0" algn="ctr" defTabSz="914400" rtl="0" eaLnBrk="1" fontAlgn="base" latinLnBrk="0" hangingPunct="1">
                        <a:lnSpc>
                          <a:spcPct val="150000"/>
                        </a:lnSpc>
                        <a:spcBef>
                          <a:spcPct val="0"/>
                        </a:spcBef>
                        <a:spcAft>
                          <a:spcPct val="0"/>
                        </a:spcAft>
                        <a:buClrTx/>
                        <a:buSzTx/>
                        <a:buFontTx/>
                        <a:buNone/>
                        <a:tabLst>
                          <a:tab pos="1619250" algn="l"/>
                        </a:tabLst>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rPr>
                        <a:t>深度</a:t>
                      </a:r>
                      <a:endParaRPr kumimoji="0" lang="zh-CN" sz="2400" b="0" i="0" u="none" strike="noStrike" cap="none" normalizeH="0" baseline="0" smtClean="0">
                        <a:ln>
                          <a:noFill/>
                        </a:ln>
                        <a:solidFill>
                          <a:schemeClr val="tx1"/>
                        </a:solidFill>
                        <a:effectLst/>
                        <a:latin typeface="宋体" panose="02010600030101010101" pitchFamily="2" charset="-122"/>
                        <a:ea typeface="宋体" panose="02010600030101010101" pitchFamily="2" charset="-122"/>
                        <a:cs typeface="Courier New" panose="02070309020205020404" pitchFamily="49" charset="0"/>
                      </a:endParaRPr>
                    </a:p>
                  </a:txBody>
                  <a:tcPr marL="36261" marR="3626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kumimoji="0" lang="zh-CN" sz="2400" b="1"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清朝前期对边疆地区的管理</a:t>
                      </a: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endParaRPr kumimoji="0" lang="zh-CN" sz="2400"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txBody>
                  <a:tcPr marL="36261" marR="36261"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3" name="文本框 2"/>
          <p:cNvSpPr txBox="1"/>
          <p:nvPr/>
        </p:nvSpPr>
        <p:spPr>
          <a:xfrm>
            <a:off x="1889760" y="2332990"/>
            <a:ext cx="9750425" cy="3692525"/>
          </a:xfrm>
          <a:prstGeom prst="rect">
            <a:avLst/>
          </a:prstGeom>
          <a:noFill/>
        </p:spPr>
        <p:txBody>
          <a:bodyPr wrap="square" rtlCol="0">
            <a:spAutoFit/>
          </a:bodyPr>
          <a:lstStyle/>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lang="en-US" altLang="zh-CN" smtClean="0">
                <a:ln>
                  <a:noFill/>
                </a:ln>
                <a:effectLst/>
                <a:latin typeface="Times New Roman" panose="02020603050405020304" pitchFamily="18" charset="0"/>
                <a:ea typeface="黑体" panose="02010609060101010101" pitchFamily="2" charset="-122"/>
                <a:cs typeface="Courier New" panose="02070309020205020404" pitchFamily="49" charset="0"/>
                <a:sym typeface="+mn-ea"/>
              </a:rPr>
              <a:t>(1)</a:t>
            </a:r>
            <a:r>
              <a:rPr lang="zh-CN"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设理藩院</a:t>
            </a:r>
            <a:r>
              <a:rPr lang="en-US" altLang="zh-CN" smtClean="0">
                <a:ln>
                  <a:noFill/>
                </a:ln>
                <a:effectLst/>
                <a:latin typeface="Times New Roman" panose="02020603050405020304" pitchFamily="18" charset="0"/>
                <a:ea typeface="黑体" panose="02010609060101010101" pitchFamily="2" charset="-122"/>
                <a:cs typeface="Courier New" panose="02070309020205020404" pitchFamily="49" charset="0"/>
                <a:sym typeface="+mn-ea"/>
              </a:rPr>
              <a:t>(</a:t>
            </a:r>
            <a:r>
              <a:rPr lang="zh-CN"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“藩”：封建时代属国属地或分封的土地</a:t>
            </a:r>
            <a:r>
              <a:rPr kumimoji="0" lang="zh-CN" i="0" u="none" strike="noStrike" cap="none" normalizeH="0" baseline="0" smtClean="0">
                <a:ln>
                  <a:noFill/>
                </a:ln>
                <a:solidFill>
                  <a:schemeClr val="tx1"/>
                </a:solidFill>
                <a:effectLst/>
                <a:latin typeface="Times New Roman" panose="02020603050405020304" pitchFamily="18" charset="0"/>
                <a:ea typeface="黑体" panose="02010609060101010101" pitchFamily="2" charset="-122"/>
                <a:cs typeface="Times New Roman" panose="02020603050405020304" pitchFamily="18" charset="0"/>
              </a:rPr>
              <a:t>)，</a:t>
            </a:r>
            <a:r>
              <a:rPr lang="zh-CN"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主管边疆民族事务，兼管蒙古、新疆、西藏行政等。</a:t>
            </a:r>
            <a:endParaRPr kumimoji="0" lang="zh-CN" b="0" i="0" u="none" strike="noStrike" cap="none" normalizeH="0" baseline="0" smtClean="0">
              <a:ln>
                <a:noFill/>
              </a:ln>
              <a:solidFill>
                <a:schemeClr val="tx1"/>
              </a:solidFill>
              <a:effectLst/>
              <a:latin typeface="宋体" panose="02010600030101010101" pitchFamily="2" charset="-122"/>
              <a:ea typeface="黑体" panose="02010609060101010101" pitchFamily="2" charset="-122"/>
              <a:cs typeface="Courier New" panose="02070309020205020404" pitchFamily="49" charset="0"/>
            </a:endParaRP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lang="en-US" altLang="zh-CN" smtClean="0">
                <a:ln>
                  <a:noFill/>
                </a:ln>
                <a:effectLst/>
                <a:latin typeface="Times New Roman" panose="02020603050405020304" pitchFamily="18" charset="0"/>
                <a:ea typeface="黑体" panose="02010609060101010101" pitchFamily="2" charset="-122"/>
                <a:cs typeface="Courier New" panose="02070309020205020404" pitchFamily="49" charset="0"/>
                <a:sym typeface="+mn-ea"/>
              </a:rPr>
              <a:t>(2)</a:t>
            </a:r>
            <a:r>
              <a:rPr lang="zh-CN"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对西藏的管理：确立中央对西藏宗教领袖达赖和班禅的册封制度，继承人灵童转世的金瓶掣签制度(用抽签与金瓶以确定活佛转世人选，然后呈请中央批准，方为有效)，确立驻藏大臣制度。</a:t>
            </a:r>
          </a:p>
          <a:p>
            <a:pPr marL="0" marR="0" lvl="0" indent="0" algn="l" defTabSz="914400" rtl="0" eaLnBrk="1" fontAlgn="base" latinLnBrk="0" hangingPunct="1">
              <a:lnSpc>
                <a:spcPct val="150000"/>
              </a:lnSpc>
              <a:spcBef>
                <a:spcPct val="0"/>
              </a:spcBef>
              <a:spcAft>
                <a:spcPct val="0"/>
              </a:spcAft>
              <a:buClrTx/>
              <a:buSzTx/>
              <a:buFontTx/>
              <a:buNone/>
              <a:tabLst>
                <a:tab pos="1619250" algn="l"/>
              </a:tabLst>
            </a:pPr>
            <a:r>
              <a:rPr lang="en-US" altLang="zh-CN" smtClean="0">
                <a:ln>
                  <a:noFill/>
                </a:ln>
                <a:effectLst/>
                <a:latin typeface="Times New Roman" panose="02020603050405020304" pitchFamily="18" charset="0"/>
                <a:ea typeface="黑体" panose="02010609060101010101" pitchFamily="2" charset="-122"/>
                <a:cs typeface="Courier New" panose="02070309020205020404" pitchFamily="49" charset="0"/>
                <a:sym typeface="+mn-ea"/>
              </a:rPr>
              <a:t>(3)</a:t>
            </a:r>
            <a:r>
              <a:rPr lang="en-US" altLang="zh-CN" smtClean="0">
                <a:ln>
                  <a:noFill/>
                </a:ln>
                <a:effectLst/>
                <a:ea typeface="黑体" panose="02010609060101010101" pitchFamily="2" charset="-122"/>
                <a:cs typeface="Times New Roman" panose="02020603050405020304" pitchFamily="18" charset="0"/>
                <a:sym typeface="+mn-ea"/>
              </a:rPr>
              <a:t>“</a:t>
            </a:r>
            <a:r>
              <a:rPr lang="zh-CN"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改土归流</a:t>
            </a:r>
            <a:r>
              <a:rPr lang="en-US" smtClean="0">
                <a:ln>
                  <a:noFill/>
                </a:ln>
                <a:effectLst/>
                <a:ea typeface="黑体" panose="02010609060101010101" pitchFamily="2" charset="-122"/>
                <a:cs typeface="Times New Roman" panose="02020603050405020304" pitchFamily="18" charset="0"/>
                <a:sym typeface="+mn-ea"/>
              </a:rPr>
              <a:t>”</a:t>
            </a:r>
            <a:r>
              <a:rPr lang="zh-CN" smtClean="0">
                <a:ln>
                  <a:noFill/>
                </a:ln>
                <a:effectLst/>
                <a:latin typeface="Times New Roman" panose="02020603050405020304" pitchFamily="18" charset="0"/>
                <a:ea typeface="黑体" panose="02010609060101010101" pitchFamily="2" charset="-122"/>
                <a:cs typeface="Times New Roman" panose="02020603050405020304" pitchFamily="18" charset="0"/>
                <a:sym typeface="+mn-ea"/>
              </a:rPr>
              <a:t>。</a:t>
            </a:r>
            <a:endParaRPr lang="zh-CN" altLang="en-US"/>
          </a:p>
        </p:txBody>
      </p:sp>
      <p:sp>
        <p:nvSpPr>
          <p:cNvPr id="6" name="文本框 5"/>
          <p:cNvSpPr txBox="1"/>
          <p:nvPr/>
        </p:nvSpPr>
        <p:spPr>
          <a:xfrm>
            <a:off x="9166860" y="2912745"/>
            <a:ext cx="2011680" cy="460375"/>
          </a:xfrm>
          <a:prstGeom prst="rect">
            <a:avLst/>
          </a:prstGeom>
          <a:noFill/>
        </p:spPr>
        <p:txBody>
          <a:bodyPr wrap="none" rtlCol="0" anchor="t">
            <a:spAutoFit/>
          </a:bodyPr>
          <a:lstStyle/>
          <a:p>
            <a:r>
              <a:rPr lang="zh-CN" altLang="zh-CN" sz="2400" b="1" kern="100" dirty="0">
                <a:solidFill>
                  <a:srgbClr val="FF0000"/>
                </a:solidFill>
                <a:latin typeface="微软雅黑" panose="020B0503020204020204" charset="-122"/>
                <a:ea typeface="微软雅黑" panose="020B0503020204020204" charset="-122"/>
                <a:cs typeface="Times New Roman" panose="02020603050405020304"/>
                <a:sym typeface="+mn-ea"/>
              </a:rPr>
              <a:t>天朝上国观念</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1" end="1"/>
                                            </p:txEl>
                                          </p:spTgt>
                                        </p:tgtEl>
                                        <p:attrNameLst>
                                          <p:attrName>style.visibility</p:attrName>
                                        </p:attrNameLst>
                                      </p:cBhvr>
                                      <p:to>
                                        <p:strVal val="visible"/>
                                      </p:to>
                                    </p:set>
                                    <p:anim calcmode="lin" valueType="num">
                                      <p:cBhvr additive="base">
                                        <p:cTn id="19"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 calcmode="lin" valueType="num">
                                      <p:cBhvr additive="base">
                                        <p:cTn id="2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1538" name="文本框 2881537"/>
          <p:cNvSpPr txBox="1"/>
          <p:nvPr/>
        </p:nvSpPr>
        <p:spPr>
          <a:xfrm>
            <a:off x="277495" y="242570"/>
            <a:ext cx="11634788" cy="1316990"/>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清朝</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清初在内地设</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省以下机构大都承明制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但其长官称知府、知县。清代边疆地区管理因地制宜</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巩固了统一多民族国家的基本格局。</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99970" name="文本框 2899969"/>
          <p:cNvSpPr txBox="1"/>
          <p:nvPr/>
        </p:nvSpPr>
        <p:spPr>
          <a:xfrm>
            <a:off x="277495" y="1550670"/>
            <a:ext cx="11885295" cy="2514600"/>
          </a:xfrm>
          <a:prstGeom prst="rect">
            <a:avLst/>
          </a:prstGeom>
          <a:noFill/>
          <a:ln w="9525">
            <a:noFill/>
          </a:ln>
        </p:spPr>
        <p:txBody>
          <a:bodyPr wrap="square" lIns="117176" tIns="58589" rIns="117176" bIns="58589">
            <a:spAutoFit/>
          </a:bodyPr>
          <a:lstStyle/>
          <a:p>
            <a:pPr algn="just" defTabSz="1171575">
              <a:lnSpc>
                <a:spcPct val="120000"/>
              </a:lnSpc>
            </a:pP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备选真题</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(2016</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Ⅱ</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卷</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T27)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福建各地族谱中有大量关于入台族裔回乡请祖先牌位赴台的记载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此类现象在清乾隆年间骤然增多。这说明乾隆年间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lnSpc>
                <a:spcPct val="120000"/>
              </a:lnSpc>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族谱编修顺应了移民的需求</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大量移民已在台湾安居繁衍 </a:t>
            </a:r>
          </a:p>
          <a:p>
            <a:pPr algn="just" defTabSz="1171575">
              <a:lnSpc>
                <a:spcPct val="120000"/>
              </a:lnSpc>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内地宗族开始整体迁移台湾</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两岸居民正常往来受到阻碍</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900994" name="文本框 2900993"/>
          <p:cNvSpPr txBox="1"/>
          <p:nvPr/>
        </p:nvSpPr>
        <p:spPr>
          <a:xfrm>
            <a:off x="277495" y="4157980"/>
            <a:ext cx="11634788" cy="2331720"/>
          </a:xfrm>
          <a:prstGeom prst="rect">
            <a:avLst/>
          </a:prstGeom>
          <a:noFill/>
          <a:ln w="9525">
            <a:noFill/>
          </a:ln>
        </p:spPr>
        <p:txBody>
          <a:bodyPr lIns="117176" tIns="58589" rIns="117176" bIns="58589">
            <a:spAutoFit/>
          </a:bodyPr>
          <a:lstStyle/>
          <a:p>
            <a:pPr defTabSz="1171575">
              <a:lnSpc>
                <a:spcPct val="120000"/>
              </a:lnSpc>
              <a:buNone/>
            </a:pPr>
            <a:r>
              <a:rPr lang="zh-CN" altLang="en-US" sz="2400">
                <a:solidFill>
                  <a:srgbClr val="0000FF"/>
                </a:solidFill>
                <a:latin typeface="楷体_GB2312" pitchFamily="49" charset="-122"/>
                <a:ea typeface="楷体_GB2312" pitchFamily="49" charset="-122"/>
              </a:rPr>
              <a:t>【</a:t>
            </a:r>
            <a:r>
              <a:rPr lang="zh-CN" altLang="en-US" sz="2400" dirty="0">
                <a:solidFill>
                  <a:srgbClr val="0000FF"/>
                </a:solidFill>
                <a:latin typeface="楷体_GB2312" pitchFamily="49" charset="-122"/>
                <a:ea typeface="楷体_GB2312" pitchFamily="49" charset="-122"/>
              </a:rPr>
              <a:t>解析</a:t>
            </a:r>
            <a:r>
              <a:rPr lang="zh-CN" altLang="en-US" sz="2400">
                <a:solidFill>
                  <a:srgbClr val="0000FF"/>
                </a:solidFill>
                <a:latin typeface="楷体_GB2312" pitchFamily="49" charset="-122"/>
                <a:ea typeface="楷体_GB2312" pitchFamily="49" charset="-122"/>
              </a:rPr>
              <a:t>】</a:t>
            </a:r>
            <a:r>
              <a:rPr lang="zh-CN" altLang="en-US" sz="2400" dirty="0">
                <a:solidFill>
                  <a:srgbClr val="000000"/>
                </a:solidFill>
                <a:latin typeface="楷体_GB2312" pitchFamily="49" charset="-122"/>
                <a:ea typeface="楷体_GB2312" pitchFamily="49" charset="-122"/>
              </a:rPr>
              <a:t>选</a:t>
            </a:r>
            <a:r>
              <a:rPr lang="en-US" altLang="zh-CN" sz="2400">
                <a:solidFill>
                  <a:srgbClr val="000000"/>
                </a:solidFill>
                <a:latin typeface="楷体_GB2312" pitchFamily="49" charset="-122"/>
                <a:ea typeface="楷体_GB2312" pitchFamily="49" charset="-122"/>
              </a:rPr>
              <a:t>B</a:t>
            </a:r>
            <a:r>
              <a:rPr lang="zh-CN" altLang="en-US" sz="2400" dirty="0">
                <a:solidFill>
                  <a:srgbClr val="000000"/>
                </a:solidFill>
                <a:latin typeface="楷体_GB2312" pitchFamily="49" charset="-122"/>
                <a:ea typeface="楷体_GB2312" pitchFamily="49" charset="-122"/>
              </a:rPr>
              <a:t>。由材料中信息可知乾隆年间已入台的福建裔移民回乡请祖先牌位的现象骤然增多</a:t>
            </a:r>
            <a:r>
              <a:rPr lang="en-US" altLang="zh-CN" sz="2400">
                <a:solidFill>
                  <a:srgbClr val="000000"/>
                </a:solidFill>
                <a:latin typeface="楷体_GB2312" pitchFamily="49" charset="-122"/>
                <a:ea typeface="楷体_GB2312" pitchFamily="49" charset="-122"/>
              </a:rPr>
              <a:t>，</a:t>
            </a:r>
            <a:r>
              <a:rPr lang="zh-CN" altLang="en-US" sz="2400" dirty="0">
                <a:solidFill>
                  <a:srgbClr val="000000"/>
                </a:solidFill>
                <a:latin typeface="楷体_GB2312" pitchFamily="49" charset="-122"/>
                <a:ea typeface="楷体_GB2312" pitchFamily="49" charset="-122"/>
              </a:rPr>
              <a:t>表明</a:t>
            </a:r>
            <a:r>
              <a:rPr lang="zh-CN" altLang="en-US" sz="2400" dirty="0">
                <a:solidFill>
                  <a:srgbClr val="FF0000"/>
                </a:solidFill>
                <a:latin typeface="微软雅黑" panose="020B0503020204020204" charset="-122"/>
                <a:ea typeface="微软雅黑" panose="020B0503020204020204" charset="-122"/>
              </a:rPr>
              <a:t>当时移居台湾的福建人很多</a:t>
            </a:r>
            <a:r>
              <a:rPr lang="en-US" altLang="zh-CN" sz="2400">
                <a:solidFill>
                  <a:srgbClr val="000000"/>
                </a:solidFill>
                <a:latin typeface="楷体_GB2312" pitchFamily="49" charset="-122"/>
                <a:ea typeface="楷体_GB2312" pitchFamily="49" charset="-122"/>
              </a:rPr>
              <a:t>;</a:t>
            </a:r>
            <a:r>
              <a:rPr lang="zh-CN" altLang="en-US" sz="2400" dirty="0">
                <a:solidFill>
                  <a:srgbClr val="000000"/>
                </a:solidFill>
                <a:latin typeface="楷体_GB2312" pitchFamily="49" charset="-122"/>
                <a:ea typeface="楷体_GB2312" pitchFamily="49" charset="-122"/>
              </a:rPr>
              <a:t>在宗法制的影响下</a:t>
            </a:r>
            <a:r>
              <a:rPr lang="en-US" altLang="zh-CN" sz="2400">
                <a:solidFill>
                  <a:srgbClr val="000000"/>
                </a:solidFill>
                <a:latin typeface="楷体_GB2312" pitchFamily="49" charset="-122"/>
                <a:ea typeface="楷体_GB2312" pitchFamily="49" charset="-122"/>
              </a:rPr>
              <a:t>，</a:t>
            </a:r>
            <a:r>
              <a:rPr lang="zh-CN" altLang="en-US" sz="2400" dirty="0">
                <a:solidFill>
                  <a:srgbClr val="FF0000"/>
                </a:solidFill>
                <a:latin typeface="微软雅黑" panose="020B0503020204020204" charset="-122"/>
                <a:ea typeface="微软雅黑" panose="020B0503020204020204" charset="-122"/>
              </a:rPr>
              <a:t>宗法情结浓厚，敬祖祭祖是人们日常生活的重要组成部分</a:t>
            </a:r>
            <a:r>
              <a:rPr lang="en-US" altLang="zh-CN" sz="2400">
                <a:solidFill>
                  <a:srgbClr val="000000"/>
                </a:solidFill>
                <a:latin typeface="楷体_GB2312" pitchFamily="49" charset="-122"/>
                <a:ea typeface="楷体_GB2312" pitchFamily="49" charset="-122"/>
              </a:rPr>
              <a:t>，</a:t>
            </a:r>
            <a:r>
              <a:rPr lang="zh-CN" altLang="en-US" sz="2400" dirty="0">
                <a:solidFill>
                  <a:srgbClr val="000000"/>
                </a:solidFill>
                <a:latin typeface="楷体_GB2312" pitchFamily="49" charset="-122"/>
                <a:ea typeface="楷体_GB2312" pitchFamily="49" charset="-122"/>
              </a:rPr>
              <a:t>故</a:t>
            </a:r>
            <a:r>
              <a:rPr lang="en-US" altLang="zh-CN" sz="2400">
                <a:solidFill>
                  <a:srgbClr val="000000"/>
                </a:solidFill>
                <a:latin typeface="楷体_GB2312" pitchFamily="49" charset="-122"/>
                <a:ea typeface="楷体_GB2312" pitchFamily="49" charset="-122"/>
              </a:rPr>
              <a:t>B</a:t>
            </a:r>
            <a:r>
              <a:rPr lang="zh-CN" altLang="en-US" sz="2400" dirty="0">
                <a:solidFill>
                  <a:srgbClr val="000000"/>
                </a:solidFill>
                <a:latin typeface="楷体_GB2312" pitchFamily="49" charset="-122"/>
                <a:ea typeface="楷体_GB2312" pitchFamily="49" charset="-122"/>
              </a:rPr>
              <a:t>正确</a:t>
            </a:r>
            <a:r>
              <a:rPr lang="en-US" altLang="zh-CN" sz="2400">
                <a:solidFill>
                  <a:srgbClr val="000000"/>
                </a:solidFill>
                <a:latin typeface="楷体_GB2312" pitchFamily="49" charset="-122"/>
                <a:ea typeface="楷体_GB2312" pitchFamily="49" charset="-122"/>
              </a:rPr>
              <a:t>;A</a:t>
            </a:r>
            <a:r>
              <a:rPr lang="zh-CN" altLang="en-US" sz="2400" dirty="0">
                <a:solidFill>
                  <a:srgbClr val="000000"/>
                </a:solidFill>
                <a:latin typeface="楷体_GB2312" pitchFamily="49" charset="-122"/>
                <a:ea typeface="楷体_GB2312" pitchFamily="49" charset="-122"/>
              </a:rPr>
              <a:t>说法本身有误</a:t>
            </a:r>
            <a:r>
              <a:rPr lang="en-US" altLang="zh-CN" sz="2400">
                <a:solidFill>
                  <a:srgbClr val="000000"/>
                </a:solidFill>
                <a:latin typeface="楷体_GB2312" pitchFamily="49" charset="-122"/>
                <a:ea typeface="楷体_GB2312" pitchFamily="49" charset="-122"/>
              </a:rPr>
              <a:t>，</a:t>
            </a:r>
            <a:r>
              <a:rPr lang="zh-CN" altLang="en-US" sz="2400" dirty="0">
                <a:solidFill>
                  <a:srgbClr val="000000"/>
                </a:solidFill>
                <a:latin typeface="楷体_GB2312" pitchFamily="49" charset="-122"/>
                <a:ea typeface="楷体_GB2312" pitchFamily="49" charset="-122"/>
              </a:rPr>
              <a:t>修撰族谱并非适应移民需求，编修族谱是中国人宗法观念的体现</a:t>
            </a:r>
            <a:r>
              <a:rPr lang="en-US" altLang="zh-CN" sz="2400">
                <a:solidFill>
                  <a:srgbClr val="000000"/>
                </a:solidFill>
                <a:latin typeface="楷体_GB2312" pitchFamily="49" charset="-122"/>
                <a:ea typeface="楷体_GB2312" pitchFamily="49" charset="-122"/>
              </a:rPr>
              <a:t>;C</a:t>
            </a:r>
            <a:r>
              <a:rPr lang="zh-CN" altLang="en-US" sz="2400" dirty="0">
                <a:solidFill>
                  <a:srgbClr val="000000"/>
                </a:solidFill>
                <a:latin typeface="楷体_GB2312" pitchFamily="49" charset="-122"/>
                <a:ea typeface="楷体_GB2312" pitchFamily="49" charset="-122"/>
              </a:rPr>
              <a:t>说法过于绝对</a:t>
            </a:r>
            <a:r>
              <a:rPr lang="en-US" altLang="zh-CN" sz="2400">
                <a:solidFill>
                  <a:srgbClr val="000000"/>
                </a:solidFill>
                <a:latin typeface="楷体_GB2312" pitchFamily="49" charset="-122"/>
                <a:ea typeface="楷体_GB2312" pitchFamily="49" charset="-122"/>
              </a:rPr>
              <a:t>;D</a:t>
            </a:r>
            <a:r>
              <a:rPr lang="zh-CN" altLang="en-US" sz="2400" dirty="0">
                <a:solidFill>
                  <a:srgbClr val="000000"/>
                </a:solidFill>
                <a:latin typeface="楷体_GB2312" pitchFamily="49" charset="-122"/>
                <a:ea typeface="楷体_GB2312" pitchFamily="49" charset="-122"/>
              </a:rPr>
              <a:t>材料中并未涉及</a:t>
            </a:r>
            <a:r>
              <a:rPr lang="en-US" altLang="zh-CN" sz="2400">
                <a:solidFill>
                  <a:srgbClr val="000000"/>
                </a:solidFill>
                <a:latin typeface="楷体_GB2312" pitchFamily="49" charset="-122"/>
                <a:ea typeface="楷体_GB2312" pitchFamily="49" charset="-122"/>
              </a:rPr>
              <a:t>，</a:t>
            </a:r>
            <a:r>
              <a:rPr lang="zh-CN" altLang="en-US" sz="2400" dirty="0">
                <a:solidFill>
                  <a:srgbClr val="000000"/>
                </a:solidFill>
                <a:latin typeface="楷体_GB2312" pitchFamily="49" charset="-122"/>
                <a:ea typeface="楷体_GB2312" pitchFamily="49" charset="-122"/>
              </a:rPr>
              <a:t>而且从移民增多可知两岸居民交往频繁。</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900994"/>
                                        </p:tgtEl>
                                        <p:attrNameLst>
                                          <p:attrName>style.visibility</p:attrName>
                                        </p:attrNameLst>
                                      </p:cBhvr>
                                      <p:to>
                                        <p:strVal val="visible"/>
                                      </p:to>
                                    </p:set>
                                    <p:anim calcmode="lin" valueType="num">
                                      <p:cBhvr additive="base">
                                        <p:cTn id="7" dur="500" fill="hold"/>
                                        <p:tgtEl>
                                          <p:spTgt spid="2900994"/>
                                        </p:tgtEl>
                                        <p:attrNameLst>
                                          <p:attrName>ppt_x</p:attrName>
                                        </p:attrNameLst>
                                      </p:cBhvr>
                                      <p:tavLst>
                                        <p:tav tm="0">
                                          <p:val>
                                            <p:strVal val="#ppt_x"/>
                                          </p:val>
                                        </p:tav>
                                        <p:tav tm="100000">
                                          <p:val>
                                            <p:strVal val="#ppt_x"/>
                                          </p:val>
                                        </p:tav>
                                      </p:tavLst>
                                    </p:anim>
                                    <p:anim calcmode="lin" valueType="num">
                                      <p:cBhvr additive="base">
                                        <p:cTn id="8" dur="500" fill="hold"/>
                                        <p:tgtEl>
                                          <p:spTgt spid="29009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0099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7698" name="文本框 2717697"/>
          <p:cNvSpPr txBox="1"/>
          <p:nvPr/>
        </p:nvSpPr>
        <p:spPr>
          <a:xfrm>
            <a:off x="103505" y="0"/>
            <a:ext cx="11634788" cy="712788"/>
          </a:xfrm>
          <a:prstGeom prst="rect">
            <a:avLst/>
          </a:prstGeom>
          <a:noFill/>
          <a:ln w="9525">
            <a:noFill/>
          </a:ln>
        </p:spPr>
        <p:txBody>
          <a:bodyPr lIns="117176" tIns="58589" rIns="117176" bIns="58589">
            <a:spAutoFit/>
          </a:bodyPr>
          <a:lstStyle/>
          <a:p>
            <a:pPr algn="just"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二、“重农抑商”政策和海禁、“闭关锁国”政策</a:t>
            </a:r>
            <a:endParaRPr lang="zh-CN" altLang="en-US">
              <a:latin typeface="宋体" panose="02010600030101010101" pitchFamily="2" charset="-122"/>
              <a:ea typeface="Times New Roman" panose="02020603050405020304" pitchFamily="18" charset="0"/>
            </a:endParaRPr>
          </a:p>
        </p:txBody>
      </p:sp>
      <p:graphicFrame>
        <p:nvGraphicFramePr>
          <p:cNvPr id="2717999" name="表格 2717998"/>
          <p:cNvGraphicFramePr/>
          <p:nvPr>
            <p:custDataLst>
              <p:tags r:id="rId1"/>
            </p:custDataLst>
          </p:nvPr>
        </p:nvGraphicFramePr>
        <p:xfrm>
          <a:off x="425450" y="734695"/>
          <a:ext cx="11301730" cy="2664378"/>
        </p:xfrm>
        <a:graphic>
          <a:graphicData uri="http://schemas.openxmlformats.org/drawingml/2006/table">
            <a:tbl>
              <a:tblPr/>
              <a:tblGrid>
                <a:gridCol w="1088390"/>
                <a:gridCol w="1223010"/>
                <a:gridCol w="3877310"/>
                <a:gridCol w="5113020"/>
              </a:tblGrid>
              <a:tr h="483870">
                <a:tc grid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比较项</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en-US" altLang="zh-CN" sz="2400" b="1" dirty="0">
                          <a:latin typeface="宋体" panose="02010600030101010101" pitchFamily="2" charset="-122"/>
                        </a:rPr>
                        <a:t>“</a:t>
                      </a:r>
                      <a:r>
                        <a:rPr lang="zh-CN" altLang="en-US" sz="2400" b="1" dirty="0">
                          <a:latin typeface="宋体" panose="02010600030101010101" pitchFamily="2" charset="-122"/>
                        </a:rPr>
                        <a:t>重农抑商”政策</a:t>
                      </a: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海禁、“闭关锁国”政策</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81685">
                <a:tc grid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实施时期</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战国时期开始实行</a:t>
                      </a:r>
                      <a:r>
                        <a:rPr lang="en-US" altLang="zh-CN" sz="2400" b="1">
                          <a:latin typeface="宋体" panose="02010600030101010101" pitchFamily="2" charset="-122"/>
                        </a:rPr>
                        <a:t>，</a:t>
                      </a:r>
                      <a:r>
                        <a:rPr lang="zh-CN" altLang="en-US" sz="2400" b="1" dirty="0">
                          <a:latin typeface="宋体" panose="02010600030101010101" pitchFamily="2" charset="-122"/>
                        </a:rPr>
                        <a:t>贯穿整个封建社会</a:t>
                      </a: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明清时期</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356870">
                <a:tc row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目的</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相同点</a:t>
                      </a: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grid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维护封建统治</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708025">
                <a:tc vMerge="1">
                  <a:txBody>
                    <a:bodyPr/>
                    <a:lstStyle/>
                    <a:p>
                      <a:endParaRPr lang="zh-CN"/>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28575" cap="flat" cmpd="sng">
                      <a:solidFill>
                        <a:schemeClr val="tx1"/>
                      </a:solidFill>
                      <a:prstDash val="solid"/>
                      <a:headEnd type="none" w="med" len="med"/>
                      <a:tailEnd type="none" w="med" len="med"/>
                    </a:lnB>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不同点</a:t>
                      </a: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压制商人势力</a:t>
                      </a:r>
                      <a:r>
                        <a:rPr lang="en-US" altLang="zh-CN" sz="2400" b="1">
                          <a:latin typeface="宋体" panose="02010600030101010101" pitchFamily="2" charset="-122"/>
                        </a:rPr>
                        <a:t>，</a:t>
                      </a:r>
                      <a:r>
                        <a:rPr lang="zh-CN" altLang="en-US" sz="2400" b="1" dirty="0">
                          <a:latin typeface="宋体" panose="02010600030101010101" pitchFamily="2" charset="-122"/>
                        </a:rPr>
                        <a:t>维护封建统治基础</a:t>
                      </a:r>
                      <a:r>
                        <a:rPr lang="en-US" altLang="zh-CN" sz="2400" b="1">
                          <a:latin typeface="宋体" panose="02010600030101010101" pitchFamily="2" charset="-122"/>
                        </a:rPr>
                        <a:t>，</a:t>
                      </a:r>
                      <a:r>
                        <a:rPr lang="zh-CN" altLang="en-US" sz="2400" b="1" dirty="0">
                          <a:latin typeface="宋体" panose="02010600030101010101" pitchFamily="2" charset="-122"/>
                        </a:rPr>
                        <a:t>发展地主经济</a:t>
                      </a: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防御外来殖民势力</a:t>
                      </a:r>
                      <a:r>
                        <a:rPr lang="en-US" altLang="zh-CN" sz="2400" b="1">
                          <a:latin typeface="宋体" panose="02010600030101010101" pitchFamily="2" charset="-122"/>
                        </a:rPr>
                        <a:t>，</a:t>
                      </a:r>
                      <a:r>
                        <a:rPr lang="zh-CN" altLang="en-US" sz="2400" b="1" dirty="0">
                          <a:latin typeface="宋体" panose="02010600030101010101" pitchFamily="2" charset="-122"/>
                        </a:rPr>
                        <a:t>维护封建体制</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graphicFrame>
        <p:nvGraphicFramePr>
          <p:cNvPr id="2886712" name="表格 2886711"/>
          <p:cNvGraphicFramePr/>
          <p:nvPr>
            <p:custDataLst>
              <p:tags r:id="rId2"/>
            </p:custDataLst>
          </p:nvPr>
        </p:nvGraphicFramePr>
        <p:xfrm>
          <a:off x="425450" y="3397885"/>
          <a:ext cx="11313160" cy="3395024"/>
        </p:xfrm>
        <a:graphic>
          <a:graphicData uri="http://schemas.openxmlformats.org/drawingml/2006/table">
            <a:tbl>
              <a:tblPr/>
              <a:tblGrid>
                <a:gridCol w="1104900"/>
                <a:gridCol w="1254125"/>
                <a:gridCol w="3489325"/>
                <a:gridCol w="5464810"/>
              </a:tblGrid>
              <a:tr h="482600">
                <a:tc row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内容</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相同点</a:t>
                      </a: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grid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压制商品经济的发展</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822960">
                <a:tc vMerge="1">
                  <a:txBody>
                    <a:bodyPr/>
                    <a:lstStyle/>
                    <a:p>
                      <a:endParaRPr lang="zh-CN"/>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不同点</a:t>
                      </a: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严格控制国内市场和商业活动</a:t>
                      </a: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禁止民间私自出海贸易</a:t>
                      </a:r>
                      <a:r>
                        <a:rPr lang="en-US" altLang="zh-CN" sz="2400" b="1">
                          <a:latin typeface="宋体" panose="02010600030101010101" pitchFamily="2" charset="-122"/>
                        </a:rPr>
                        <a:t>，</a:t>
                      </a:r>
                      <a:r>
                        <a:rPr lang="zh-CN" altLang="en-US" sz="2400" b="1" dirty="0">
                          <a:latin typeface="宋体" panose="02010600030101010101" pitchFamily="2" charset="-122"/>
                        </a:rPr>
                        <a:t>严格限制外商来华贸易</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331470">
                <a:tc row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影响</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相同点</a:t>
                      </a: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gridSpan="2">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阻碍了商品经济和资本主义萌芽的发展</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xBody>
                    <a:bodyPr/>
                    <a:lstStyle/>
                    <a:p>
                      <a:endParaRPr lang="zh-CN"/>
                    </a:p>
                  </a:txBody>
                  <a:tcPr>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1365885">
                <a:tc vMerge="1">
                  <a:txBody>
                    <a:bodyPr/>
                    <a:lstStyle/>
                    <a:p>
                      <a:endParaRPr lang="zh-CN"/>
                    </a:p>
                  </a:txBody>
                  <a:tcP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28575" cap="flat" cmpd="sng">
                      <a:solidFill>
                        <a:schemeClr val="tx1"/>
                      </a:solidFill>
                      <a:prstDash val="solid"/>
                      <a:headEnd type="none" w="med" len="med"/>
                      <a:tailEnd type="none" w="med" len="med"/>
                    </a:lnB>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宋体" panose="02010600030101010101" pitchFamily="2" charset="-122"/>
                        </a:rPr>
                        <a:t>不同点</a:t>
                      </a: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前期有利于古代农业的发展</a:t>
                      </a:r>
                      <a:r>
                        <a:rPr lang="en-US" altLang="zh-CN" sz="2400" b="1">
                          <a:latin typeface="宋体" panose="02010600030101010101" pitchFamily="2" charset="-122"/>
                        </a:rPr>
                        <a:t>，</a:t>
                      </a:r>
                      <a:r>
                        <a:rPr lang="zh-CN" altLang="en-US" sz="2400" b="1" dirty="0">
                          <a:latin typeface="宋体" panose="02010600030101010101" pitchFamily="2" charset="-122"/>
                        </a:rPr>
                        <a:t>后来阻碍了生产力的发展和资本主义萌芽的成长</a:t>
                      </a: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宋体" panose="02010600030101010101" pitchFamily="2" charset="-122"/>
                        </a:rPr>
                        <a:t>有一定的自卫作用</a:t>
                      </a:r>
                      <a:r>
                        <a:rPr lang="en-US" altLang="zh-CN" sz="2400" b="1">
                          <a:latin typeface="宋体" panose="02010600030101010101" pitchFamily="2" charset="-122"/>
                        </a:rPr>
                        <a:t>，</a:t>
                      </a:r>
                      <a:r>
                        <a:rPr lang="zh-CN" altLang="en-US" sz="2400" b="1" dirty="0">
                          <a:latin typeface="宋体" panose="02010600030101010101" pitchFamily="2" charset="-122"/>
                        </a:rPr>
                        <a:t>但不利于资本主义萌芽的成长</a:t>
                      </a:r>
                      <a:r>
                        <a:rPr lang="en-US" altLang="zh-CN" sz="2400" b="1">
                          <a:latin typeface="宋体" panose="02010600030101010101" pitchFamily="2" charset="-122"/>
                        </a:rPr>
                        <a:t>，</a:t>
                      </a:r>
                      <a:r>
                        <a:rPr lang="zh-CN" altLang="en-US" sz="2400" b="1" dirty="0">
                          <a:latin typeface="宋体" panose="02010600030101010101" pitchFamily="2" charset="-122"/>
                        </a:rPr>
                        <a:t>使中国长期与世界隔绝</a:t>
                      </a:r>
                      <a:r>
                        <a:rPr lang="en-US" altLang="zh-CN" sz="2400" b="1">
                          <a:latin typeface="宋体" panose="02010600030101010101" pitchFamily="2" charset="-122"/>
                        </a:rPr>
                        <a:t>，</a:t>
                      </a:r>
                      <a:r>
                        <a:rPr lang="zh-CN" altLang="en-US" sz="2400" b="1" dirty="0">
                          <a:latin typeface="宋体" panose="02010600030101010101" pitchFamily="2" charset="-122"/>
                        </a:rPr>
                        <a:t>逐渐落后于世界潮流</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300959" y="187986"/>
            <a:ext cx="11589448" cy="3338195"/>
          </a:xfrm>
          <a:prstGeom prst="rect">
            <a:avLst/>
          </a:prstGeom>
          <a:noFill/>
        </p:spPr>
        <p:txBody>
          <a:bodyPr wrap="square" rtlCol="0">
            <a:spAutoFit/>
          </a:bodyPr>
          <a:lstStyle/>
          <a:p>
            <a:pPr>
              <a:lnSpc>
                <a:spcPct val="110000"/>
              </a:lnSpc>
            </a:pPr>
            <a:r>
              <a:rPr lang="zh-CN" altLang="en-US" sz="3200">
                <a:latin typeface="楷体" panose="02010609060101010101" charset="-122"/>
                <a:ea typeface="楷体" panose="02010609060101010101" charset="-122"/>
                <a:cs typeface="楷体" panose="02010609060101010101" charset="-122"/>
              </a:rPr>
              <a:t>    隆庆年间（1567</a:t>
            </a:r>
            <a:r>
              <a:rPr lang="en-US" altLang="zh-CN" sz="3200">
                <a:latin typeface="楷体" panose="02010609060101010101" charset="-122"/>
                <a:ea typeface="楷体" panose="02010609060101010101" charset="-122"/>
                <a:cs typeface="楷体" panose="02010609060101010101" charset="-122"/>
              </a:rPr>
              <a:t>—</a:t>
            </a:r>
            <a:r>
              <a:rPr lang="zh-CN" altLang="en-US" sz="3200">
                <a:latin typeface="楷体" panose="02010609060101010101" charset="-122"/>
                <a:ea typeface="楷体" panose="02010609060101010101" charset="-122"/>
                <a:cs typeface="楷体" panose="02010609060101010101" charset="-122"/>
              </a:rPr>
              <a:t>1572年），因福建巡抚涂泽民之请，明廷</a:t>
            </a:r>
            <a:r>
              <a:rPr lang="zh-CN" altLang="en-US" sz="3200" b="1">
                <a:latin typeface="楷体" panose="02010609060101010101" charset="-122"/>
                <a:ea typeface="楷体" panose="02010609060101010101" charset="-122"/>
                <a:cs typeface="楷体" panose="02010609060101010101" charset="-122"/>
              </a:rPr>
              <a:t>“准贩东西二洋”</a:t>
            </a:r>
            <a:r>
              <a:rPr lang="zh-CN" altLang="en-US" sz="3200">
                <a:latin typeface="楷体" panose="02010609060101010101" charset="-122"/>
                <a:ea typeface="楷体" panose="02010609060101010101" charset="-122"/>
                <a:cs typeface="楷体" panose="02010609060101010101" charset="-122"/>
              </a:rPr>
              <a:t>。福建漳州月港兴起，“农贾杂半，走洋如适市”“闽人以其地近，且饶富”，商贩或</a:t>
            </a:r>
            <a:r>
              <a:rPr lang="zh-CN" altLang="en-US" sz="3200" b="1">
                <a:latin typeface="楷体" panose="02010609060101010101" charset="-122"/>
                <a:ea typeface="楷体" panose="02010609060101010101" charset="-122"/>
                <a:cs typeface="楷体" panose="02010609060101010101" charset="-122"/>
              </a:rPr>
              <a:t>移居于</a:t>
            </a:r>
            <a:r>
              <a:rPr lang="zh-CN" altLang="en-US" sz="3200">
                <a:latin typeface="楷体" panose="02010609060101010101" charset="-122"/>
                <a:ea typeface="楷体" panose="02010609060101010101" charset="-122"/>
                <a:cs typeface="楷体" panose="02010609060101010101" charset="-122"/>
              </a:rPr>
              <a:t>吕宋（今菲律宾）者甚众。学者估计，</a:t>
            </a:r>
            <a:r>
              <a:rPr lang="zh-CN" altLang="en-US" sz="3200" b="1">
                <a:solidFill>
                  <a:schemeClr val="tx1"/>
                </a:solidFill>
                <a:latin typeface="楷体" panose="02010609060101010101" charset="-122"/>
                <a:ea typeface="楷体" panose="02010609060101010101" charset="-122"/>
                <a:cs typeface="楷体" panose="02010609060101010101" charset="-122"/>
              </a:rPr>
              <a:t>隆庆开禁</a:t>
            </a:r>
            <a:r>
              <a:rPr lang="zh-CN" altLang="en-US" sz="3200">
                <a:latin typeface="楷体" panose="02010609060101010101" charset="-122"/>
                <a:ea typeface="楷体" panose="02010609060101010101" charset="-122"/>
                <a:cs typeface="楷体" panose="02010609060101010101" charset="-122"/>
              </a:rPr>
              <a:t>后输入中国的白银至少</a:t>
            </a:r>
            <a:r>
              <a:rPr lang="en-US" altLang="zh-CN" sz="3200">
                <a:latin typeface="楷体" panose="02010609060101010101" charset="-122"/>
                <a:ea typeface="楷体" panose="02010609060101010101" charset="-122"/>
                <a:cs typeface="楷体" panose="02010609060101010101" charset="-122"/>
              </a:rPr>
              <a:t>1</a:t>
            </a:r>
            <a:r>
              <a:rPr lang="zh-CN" altLang="en-US" sz="3200">
                <a:latin typeface="楷体" panose="02010609060101010101" charset="-122"/>
                <a:ea typeface="楷体" panose="02010609060101010101" charset="-122"/>
                <a:cs typeface="楷体" panose="02010609060101010101" charset="-122"/>
              </a:rPr>
              <a:t>亿两左右，促成了税收等政策的改变。 </a:t>
            </a:r>
          </a:p>
          <a:p>
            <a:pPr algn="r">
              <a:lnSpc>
                <a:spcPct val="110000"/>
              </a:lnSpc>
            </a:pPr>
            <a:r>
              <a:rPr lang="zh-CN" altLang="en-US" sz="3200">
                <a:latin typeface="楷体" panose="02010609060101010101" charset="-122"/>
                <a:ea typeface="楷体" panose="02010609060101010101" charset="-122"/>
                <a:cs typeface="楷体" panose="02010609060101010101" charset="-122"/>
              </a:rPr>
              <a:t>——摘编自晁中辰《明代海禁与海外贸易》</a:t>
            </a:r>
            <a:endParaRPr lang="zh-CN" altLang="en-US" sz="3200" b="1">
              <a:latin typeface="楷体" panose="02010609060101010101" charset="-122"/>
              <a:ea typeface="楷体" panose="02010609060101010101" charset="-122"/>
              <a:cs typeface="楷体" panose="02010609060101010101" charset="-122"/>
            </a:endParaRPr>
          </a:p>
        </p:txBody>
      </p:sp>
      <p:sp>
        <p:nvSpPr>
          <p:cNvPr id="8" name="文本框 7"/>
          <p:cNvSpPr txBox="1"/>
          <p:nvPr/>
        </p:nvSpPr>
        <p:spPr>
          <a:xfrm>
            <a:off x="1164590" y="4013835"/>
            <a:ext cx="10941685" cy="2651125"/>
          </a:xfrm>
          <a:prstGeom prst="rect">
            <a:avLst/>
          </a:prstGeom>
          <a:noFill/>
        </p:spPr>
        <p:txBody>
          <a:bodyPr wrap="square" rtlCol="0" anchor="t">
            <a:spAutoFit/>
          </a:bodyPr>
          <a:lstStyle/>
          <a:p>
            <a:pPr algn="l">
              <a:lnSpc>
                <a:spcPct val="130000"/>
              </a:lnSpc>
            </a:pPr>
            <a:r>
              <a:rPr lang="zh-CN" altLang="en-US" sz="3200" b="1" dirty="0">
                <a:solidFill>
                  <a:srgbClr val="2A5CAA"/>
                </a:solidFill>
                <a:latin typeface="微软雅黑" panose="020B0503020204020204" charset="-122"/>
                <a:ea typeface="微软雅黑" panose="020B0503020204020204" charset="-122"/>
                <a:sym typeface="+mn-ea"/>
              </a:rPr>
              <a:t>隆庆开禁的影响</a:t>
            </a:r>
            <a:r>
              <a:rPr lang="en-US" altLang="zh-CN" sz="3200" b="1" dirty="0">
                <a:solidFill>
                  <a:srgbClr val="2A5CAA"/>
                </a:solidFill>
                <a:latin typeface="微软雅黑" panose="020B0503020204020204" charset="-122"/>
                <a:ea typeface="微软雅黑" panose="020B0503020204020204" charset="-122"/>
                <a:sym typeface="+mn-ea"/>
              </a:rPr>
              <a:t>:</a:t>
            </a:r>
          </a:p>
          <a:p>
            <a:pPr algn="l">
              <a:lnSpc>
                <a:spcPct val="130000"/>
              </a:lnSpc>
            </a:pPr>
            <a:r>
              <a:rPr lang="zh-CN" altLang="en-US" sz="3200" b="1" dirty="0">
                <a:solidFill>
                  <a:srgbClr val="2A5CAA"/>
                </a:solidFill>
                <a:latin typeface="微软雅黑" panose="020B0503020204020204" charset="-122"/>
                <a:ea typeface="微软雅黑" panose="020B0503020204020204" charset="-122"/>
                <a:sym typeface="+mn-ea"/>
              </a:rPr>
              <a:t>①开禁促成了海上贸易发展；</a:t>
            </a:r>
          </a:p>
          <a:p>
            <a:pPr algn="l">
              <a:lnSpc>
                <a:spcPct val="130000"/>
              </a:lnSpc>
            </a:pPr>
            <a:r>
              <a:rPr lang="zh-CN" altLang="en-US" sz="3200" b="1" dirty="0">
                <a:solidFill>
                  <a:srgbClr val="2A5CAA"/>
                </a:solidFill>
                <a:latin typeface="微软雅黑" panose="020B0503020204020204" charset="-122"/>
                <a:ea typeface="微软雅黑" panose="020B0503020204020204" charset="-122"/>
                <a:sym typeface="+mn-ea"/>
              </a:rPr>
              <a:t>②有利于沿海百姓的生计，海外移民；</a:t>
            </a:r>
          </a:p>
          <a:p>
            <a:pPr algn="l">
              <a:lnSpc>
                <a:spcPct val="130000"/>
              </a:lnSpc>
            </a:pPr>
            <a:r>
              <a:rPr lang="zh-CN" altLang="en-US" sz="3200" b="1" dirty="0">
                <a:solidFill>
                  <a:srgbClr val="2A5CAA"/>
                </a:solidFill>
                <a:latin typeface="微软雅黑" panose="020B0503020204020204" charset="-122"/>
                <a:ea typeface="微软雅黑" panose="020B0503020204020204" charset="-122"/>
                <a:sym typeface="+mn-ea"/>
              </a:rPr>
              <a:t>③加速白银流入，促成赋税制度变革。</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2562" name="文本框 2882561"/>
          <p:cNvSpPr txBox="1"/>
          <p:nvPr/>
        </p:nvSpPr>
        <p:spPr>
          <a:xfrm>
            <a:off x="277495" y="370840"/>
            <a:ext cx="11634788" cy="1917065"/>
          </a:xfrm>
          <a:prstGeom prst="rect">
            <a:avLst/>
          </a:prstGeom>
          <a:noFill/>
          <a:ln w="9525">
            <a:noFill/>
          </a:ln>
        </p:spPr>
        <p:txBody>
          <a:bodyPr lIns="117176" tIns="58589" rIns="117176" bIns="58589">
            <a:spAutoFit/>
          </a:bodyPr>
          <a:lstStyle/>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三、明清时期商品经济发展的特点</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地区性的商业中心的形成和出现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各地市场联系密切</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地域分工趋势显现</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endParaRPr lang="zh-CN" altLang="en-US">
              <a:solidFill>
                <a:srgbClr val="00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792480" y="2083435"/>
            <a:ext cx="10604500" cy="3692525"/>
          </a:xfrm>
          <a:prstGeom prst="rect">
            <a:avLst/>
          </a:prstGeom>
          <a:noFill/>
        </p:spPr>
        <p:txBody>
          <a:bodyPr wrap="square" rtlCol="0">
            <a:spAutoFit/>
          </a:bodyPr>
          <a:lstStyle/>
          <a:p>
            <a:r>
              <a:rPr lang="zh-CN" altLang="en-US">
                <a:latin typeface="黑体" panose="02010609060101010101" pitchFamily="2" charset="-122"/>
                <a:ea typeface="黑体" panose="02010609060101010101" pitchFamily="2" charset="-122"/>
                <a:sym typeface="+mn-ea"/>
              </a:rPr>
              <a:t>【情境创设】(2020·茂名模拟) 万历时期，北方地区如河南、山东的一些地方，扩大棉花种植面积，通过运河向江南的松江等棉纺织中心提供原料，而那里织成的棉布又通过运河贩运到了北方。产生这一现象的主要因素是</a:t>
            </a:r>
          </a:p>
          <a:p>
            <a:r>
              <a:rPr lang="zh-CN" altLang="en-US">
                <a:latin typeface="黑体" panose="02010609060101010101" pitchFamily="2" charset="-122"/>
                <a:ea typeface="黑体" panose="02010609060101010101" pitchFamily="2" charset="-122"/>
                <a:sym typeface="+mn-ea"/>
              </a:rPr>
              <a:t>A．白银的广泛使用	B．商业市镇的兴起</a:t>
            </a:r>
          </a:p>
          <a:p>
            <a:r>
              <a:rPr lang="zh-CN" altLang="en-US">
                <a:latin typeface="黑体" panose="02010609060101010101" pitchFamily="2" charset="-122"/>
                <a:ea typeface="黑体" panose="02010609060101010101" pitchFamily="2" charset="-122"/>
                <a:sym typeface="+mn-ea"/>
              </a:rPr>
              <a:t>C．长途贩运的兴盛	D．地区经济的差异</a:t>
            </a:r>
          </a:p>
        </p:txBody>
      </p:sp>
      <p:sp>
        <p:nvSpPr>
          <p:cNvPr id="3" name="文本框 2"/>
          <p:cNvSpPr txBox="1"/>
          <p:nvPr/>
        </p:nvSpPr>
        <p:spPr>
          <a:xfrm>
            <a:off x="5469890" y="107315"/>
            <a:ext cx="6425565" cy="553085"/>
          </a:xfrm>
          <a:prstGeom prst="rect">
            <a:avLst/>
          </a:prstGeom>
          <a:noFill/>
        </p:spPr>
        <p:txBody>
          <a:bodyPr wrap="square" rtlCol="0">
            <a:spAutoFit/>
          </a:bodyPr>
          <a:lstStyle/>
          <a:p>
            <a:endParaRPr lang="zh-CN" altLang="en-US" sz="2000"/>
          </a:p>
        </p:txBody>
      </p:sp>
      <p:sp>
        <p:nvSpPr>
          <p:cNvPr id="7" name="文本框 6"/>
          <p:cNvSpPr txBox="1"/>
          <p:nvPr/>
        </p:nvSpPr>
        <p:spPr>
          <a:xfrm>
            <a:off x="4382770" y="4897755"/>
            <a:ext cx="575310" cy="1106805"/>
          </a:xfrm>
          <a:prstGeom prst="rect">
            <a:avLst/>
          </a:prstGeom>
          <a:noFill/>
        </p:spPr>
        <p:txBody>
          <a:bodyPr wrap="none" rtlCol="0" anchor="t">
            <a:spAutoFit/>
          </a:bodyPr>
          <a:lstStyle/>
          <a:p>
            <a:pPr algn="l"/>
            <a:r>
              <a:rPr lang="en-US" altLang="zh-CN" sz="4400">
                <a:solidFill>
                  <a:srgbClr val="FF0000"/>
                </a:solidFill>
                <a:latin typeface="微软雅黑" panose="020B0503020204020204" charset="-122"/>
                <a:ea typeface="微软雅黑" panose="020B0503020204020204" charset="-122"/>
                <a:cs typeface="微软雅黑" panose="020B0503020204020204" charset="-122"/>
                <a:sym typeface="+mn-ea"/>
              </a:rPr>
              <a:t>√</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882562">
                                            <p:txEl>
                                              <p:pRg st="1" end="1"/>
                                            </p:txEl>
                                          </p:spTgt>
                                        </p:tgtEl>
                                        <p:attrNameLst>
                                          <p:attrName>style.visibility</p:attrName>
                                        </p:attrNameLst>
                                      </p:cBhvr>
                                      <p:to>
                                        <p:strVal val="visible"/>
                                      </p:to>
                                    </p:set>
                                    <p:anim calcmode="lin" valueType="num">
                                      <p:cBhvr additive="base">
                                        <p:cTn id="7" dur="500" fill="hold"/>
                                        <p:tgtEl>
                                          <p:spTgt spid="2882562">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88256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 grpId="0"/>
      <p:bldP spid="7" grpId="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2562" name="文本框 2882561"/>
          <p:cNvSpPr txBox="1"/>
          <p:nvPr/>
        </p:nvSpPr>
        <p:spPr>
          <a:xfrm>
            <a:off x="277495" y="370840"/>
            <a:ext cx="11634788" cy="6118225"/>
          </a:xfrm>
          <a:prstGeom prst="rect">
            <a:avLst/>
          </a:prstGeom>
          <a:noFill/>
          <a:ln w="9525">
            <a:noFill/>
          </a:ln>
        </p:spPr>
        <p:txBody>
          <a:bodyPr lIns="117176" tIns="58589" rIns="117176" bIns="58589">
            <a:spAutoFit/>
          </a:bodyPr>
          <a:lstStyle/>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三、明清时期商品经济发展的特点</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地区性的商业中心的形成和出现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各地市场联系密切</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地域分工趋势显现。</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城乡商业繁荣</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集市广泛分布</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农副产品大量投入市场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工商业市镇兴起。</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各地商帮活跃</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明清时期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不仅经商人数增多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而且出现各具地方特色的商人群体即商帮。</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政府对经济的干预逐渐减弱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商人的地位有所提高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但重农抑商的政策没有改变。</a:t>
            </a:r>
          </a:p>
          <a:p>
            <a:pPr algn="just" defTabSz="1171575"/>
            <a:r>
              <a:rPr lang="en-US" altLang="zh-CN">
                <a:solidFill>
                  <a:srgbClr val="000000"/>
                </a:solidFill>
                <a:ea typeface="宋体" panose="02010600030101010101" pitchFamily="2" charset="-122"/>
                <a:cs typeface="Times New Roman" panose="02020603050405020304" pitchFamily="18" charset="0"/>
                <a:sym typeface="+mn-ea"/>
              </a:rPr>
              <a:t>5.</a:t>
            </a:r>
            <a:r>
              <a:rPr lang="zh-CN" altLang="en-US" dirty="0">
                <a:solidFill>
                  <a:srgbClr val="000000"/>
                </a:solidFill>
                <a:ea typeface="宋体" panose="02010600030101010101" pitchFamily="2" charset="-122"/>
                <a:cs typeface="Times New Roman" panose="02020603050405020304" pitchFamily="18" charset="0"/>
                <a:sym typeface="+mn-ea"/>
              </a:rPr>
              <a:t>生产关系变化</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明清时期江南地区商业资本参与生产过程</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出现了资本主义萌芽。</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ea typeface="宋体" panose="02010600030101010101" pitchFamily="2" charset="-122"/>
                <a:cs typeface="Times New Roman" panose="02020603050405020304" pitchFamily="18" charset="0"/>
                <a:sym typeface="+mn-ea"/>
              </a:rPr>
              <a:t>6.</a:t>
            </a:r>
            <a:r>
              <a:rPr lang="zh-CN" altLang="en-US" dirty="0">
                <a:solidFill>
                  <a:srgbClr val="000000"/>
                </a:solidFill>
                <a:ea typeface="宋体" panose="02010600030101010101" pitchFamily="2" charset="-122"/>
                <a:cs typeface="Times New Roman" panose="02020603050405020304" pitchFamily="18" charset="0"/>
                <a:sym typeface="+mn-ea"/>
              </a:rPr>
              <a:t>白银成为主要流通货币</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大量白银流入中国</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并成为主要流通货币。</a:t>
            </a:r>
            <a:r>
              <a:rPr lang="zh-CN" altLang="en-US" dirty="0">
                <a:solidFill>
                  <a:srgbClr val="0000FF"/>
                </a:solidFill>
                <a:ea typeface="宋体" panose="02010600030101010101" pitchFamily="2" charset="-122"/>
                <a:cs typeface="Times New Roman" panose="02020603050405020304" pitchFamily="18" charset="0"/>
                <a:sym typeface="+mn-ea"/>
              </a:rPr>
              <a:t> </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 name="文本框 1"/>
          <p:cNvSpPr txBox="1"/>
          <p:nvPr/>
        </p:nvSpPr>
        <p:spPr>
          <a:xfrm>
            <a:off x="997585" y="5133340"/>
            <a:ext cx="10604500" cy="691515"/>
          </a:xfrm>
          <a:prstGeom prst="rect">
            <a:avLst/>
          </a:prstGeom>
          <a:noFill/>
        </p:spPr>
        <p:txBody>
          <a:bodyPr wrap="square" rtlCol="0">
            <a:spAutoFit/>
          </a:bodyPr>
          <a:lstStyle/>
          <a:p>
            <a:r>
              <a:rPr lang="zh-CN" altLang="en-US">
                <a:solidFill>
                  <a:srgbClr val="FF0000"/>
                </a:solidFill>
                <a:latin typeface="微软雅黑" panose="020B0503020204020204" charset="-122"/>
                <a:ea typeface="微软雅黑" panose="020B0503020204020204" charset="-122"/>
                <a:cs typeface="微软雅黑" panose="020B0503020204020204" charset="-122"/>
                <a:sym typeface="+mn-ea"/>
              </a:rPr>
              <a:t>发展缓慢：商业资本积累不足(商人大多用财富购房置地，供应子女读书)</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85634" name="文本框 2885633"/>
          <p:cNvSpPr txBox="1"/>
          <p:nvPr/>
        </p:nvSpPr>
        <p:spPr>
          <a:xfrm>
            <a:off x="277495" y="152400"/>
            <a:ext cx="11634788" cy="3717925"/>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精预测</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命题前瞻</a:t>
            </a:r>
            <a:endParaRPr lang="zh-CN" altLang="en-US">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视角</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宦官专权</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明代宦官机构司礼监获得了协助甚至代理皇帝批红的权力</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还负责东厂和锦衣卫</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对官民言行进行监视、侦查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并有权逮捕、施刑。这反映了明朝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君主权力受到制约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中央集权遭到破坏</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宦官权力失去控制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君主集权得到加强</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676738" name="文本框 2676737"/>
          <p:cNvSpPr txBox="1"/>
          <p:nvPr/>
        </p:nvSpPr>
        <p:spPr>
          <a:xfrm>
            <a:off x="198120" y="3957320"/>
            <a:ext cx="11634788" cy="2517140"/>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。根据材料可知明代宦官权力较大</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而宦官权力来自皇帝</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因此体现了君主集权的加强</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正确</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材料反映的是君权加强而非中央集权</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与材料无关</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宦官权力来自皇帝</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其权力的大小完全取决于皇帝</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因此不是失去控制</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排除。</a:t>
            </a:r>
            <a:endParaRPr lang="zh-CN" altLang="en-US">
              <a:solidFill>
                <a:srgbClr val="000000"/>
              </a:solidFill>
              <a:latin typeface="楷体_GB2312" pitchFamily="49" charset="-122"/>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676738"/>
                                        </p:tgtEl>
                                        <p:attrNameLst>
                                          <p:attrName>style.visibility</p:attrName>
                                        </p:attrNameLst>
                                      </p:cBhvr>
                                      <p:to>
                                        <p:strVal val="visible"/>
                                      </p:to>
                                    </p:set>
                                    <p:anim calcmode="lin" valueType="num">
                                      <p:cBhvr additive="base">
                                        <p:cTn id="7" dur="500" fill="hold"/>
                                        <p:tgtEl>
                                          <p:spTgt spid="2676738"/>
                                        </p:tgtEl>
                                        <p:attrNameLst>
                                          <p:attrName>ppt_x</p:attrName>
                                        </p:attrNameLst>
                                      </p:cBhvr>
                                      <p:tavLst>
                                        <p:tav tm="0">
                                          <p:val>
                                            <p:strVal val="#ppt_x"/>
                                          </p:val>
                                        </p:tav>
                                        <p:tav tm="100000">
                                          <p:val>
                                            <p:strVal val="#ppt_x"/>
                                          </p:val>
                                        </p:tav>
                                      </p:tavLst>
                                    </p:anim>
                                    <p:anim calcmode="lin" valueType="num">
                                      <p:cBhvr additive="base">
                                        <p:cTn id="8" dur="500" fill="hold"/>
                                        <p:tgtEl>
                                          <p:spTgt spid="267673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76738"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5458" name="文本框 2835457"/>
          <p:cNvSpPr txBox="1"/>
          <p:nvPr/>
        </p:nvSpPr>
        <p:spPr>
          <a:xfrm>
            <a:off x="277495" y="109220"/>
            <a:ext cx="11634788" cy="2514600"/>
          </a:xfrm>
          <a:prstGeom prst="rect">
            <a:avLst/>
          </a:prstGeom>
          <a:noFill/>
          <a:ln w="9525">
            <a:noFill/>
          </a:ln>
        </p:spPr>
        <p:txBody>
          <a:bodyPr lIns="117176" tIns="58589" rIns="117176" bIns="58589">
            <a:spAutoFit/>
          </a:bodyPr>
          <a:lstStyle/>
          <a:p>
            <a:pPr algn="just" defTabSz="1171575">
              <a:lnSpc>
                <a:spcPct val="120000"/>
              </a:lnSpc>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视角</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古代农耕经济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明清时期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农业继续发展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棉、麻、桑等作物种植日益广泛</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产品大量流入市场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但是清朝人口猛增</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经营规模进一步变窄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牛耕普及程度逊于前代</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精耕细作越来越偏向“多劳”。这一现象导致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lnSpc>
                <a:spcPct val="120000"/>
              </a:lnSpc>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农产品日趋商品化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农业发展停滞</a:t>
            </a:r>
          </a:p>
          <a:p>
            <a:pPr algn="just" defTabSz="1171575">
              <a:lnSpc>
                <a:spcPct val="120000"/>
              </a:lnSpc>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农业难以实现转型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人地矛盾突出</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36482" name="文本框 2836481"/>
          <p:cNvSpPr txBox="1"/>
          <p:nvPr/>
        </p:nvSpPr>
        <p:spPr>
          <a:xfrm>
            <a:off x="277495" y="2803525"/>
            <a:ext cx="11634788" cy="3953510"/>
          </a:xfrm>
          <a:prstGeom prst="rect">
            <a:avLst/>
          </a:prstGeom>
          <a:noFill/>
          <a:ln w="9525">
            <a:noFill/>
          </a:ln>
        </p:spPr>
        <p:txBody>
          <a:bodyPr lIns="117176" tIns="58589" rIns="117176" bIns="58589">
            <a:spAutoFit/>
          </a:bodyPr>
          <a:lstStyle/>
          <a:p>
            <a:pPr defTabSz="1171575">
              <a:lnSpc>
                <a:spcPct val="120000"/>
              </a:lnSpc>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。依据材料“经营规模进一步变窄</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牛耕普及程度逊于前代</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精耕细作越来越偏向‘多劳’”</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规模变窄说明更加趋向于小农化</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多劳”则将更多的劳动力束缚在土地上</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对新型生产方式的产生造成了更大的阻碍</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故选</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农业继续发展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楷体_GB2312" pitchFamily="49" charset="-122"/>
                <a:ea typeface="楷体_GB2312" pitchFamily="49" charset="-122"/>
              </a:rPr>
              <a:t>精耕细作越来越偏向‘多劳’”强调农产品商品化程度提高后带来的不利影响</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因果关系颠倒</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明清时期</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农业继续发展”可见农业发展没有停滞</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由“清朝人口猛增</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经营规模进一步变窄</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牛耕普及程度逊于前代</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精耕细作越来越偏向‘多劳’”可以看出清朝增加的人口被“多劳”式的精耕细作消化</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没有体现人地矛盾突出的问题</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a:t>
            </a:r>
            <a:endParaRPr lang="zh-CN" altLang="en-US">
              <a:solidFill>
                <a:srgbClr val="000000"/>
              </a:solidFill>
              <a:latin typeface="楷体_GB2312" pitchFamily="49" charset="-122"/>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36482"/>
                                        </p:tgtEl>
                                        <p:attrNameLst>
                                          <p:attrName>style.visibility</p:attrName>
                                        </p:attrNameLst>
                                      </p:cBhvr>
                                      <p:to>
                                        <p:strVal val="visible"/>
                                      </p:to>
                                    </p:set>
                                    <p:anim calcmode="lin" valueType="num">
                                      <p:cBhvr additive="base">
                                        <p:cTn id="7" dur="500" fill="hold"/>
                                        <p:tgtEl>
                                          <p:spTgt spid="2836482"/>
                                        </p:tgtEl>
                                        <p:attrNameLst>
                                          <p:attrName>ppt_x</p:attrName>
                                        </p:attrNameLst>
                                      </p:cBhvr>
                                      <p:tavLst>
                                        <p:tav tm="0">
                                          <p:val>
                                            <p:strVal val="#ppt_x"/>
                                          </p:val>
                                        </p:tav>
                                        <p:tav tm="100000">
                                          <p:val>
                                            <p:strVal val="#ppt_x"/>
                                          </p:val>
                                        </p:tav>
                                      </p:tavLst>
                                    </p:anim>
                                    <p:anim calcmode="lin" valueType="num">
                                      <p:cBhvr additive="base">
                                        <p:cTn id="8" dur="500" fill="hold"/>
                                        <p:tgtEl>
                                          <p:spTgt spid="28364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36482"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71618" name="文本框 2671617"/>
          <p:cNvSpPr txBox="1"/>
          <p:nvPr/>
        </p:nvSpPr>
        <p:spPr>
          <a:xfrm>
            <a:off x="241300" y="809625"/>
            <a:ext cx="11634788" cy="5518150"/>
          </a:xfrm>
          <a:prstGeom prst="rect">
            <a:avLst/>
          </a:prstGeom>
          <a:noFill/>
          <a:ln w="9525">
            <a:noFill/>
          </a:ln>
        </p:spPr>
        <p:txBody>
          <a:bodyPr lIns="117176" tIns="58589" rIns="117176" bIns="58589">
            <a:spAutoFit/>
          </a:bodyPr>
          <a:lstStyle/>
          <a:p>
            <a:pPr algn="ct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考向二　明清时期思想文化的变化</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析考点</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主题突破</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一、承古萌新的明清文化</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承古”</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中国古典科技进入总结时期</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集大成的科技巨著涌现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本草纲目</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是古代中医药学的集大成者</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而且是一部生物学的经典之作</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除此之外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还有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农政全书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天工开物</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等。</a:t>
            </a: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古典文献进入总结时期</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大规模丛书与类书的编著</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四库全书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是一部规模庞大的丛书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对古籍整理和总结文化遗产有重要的贡献。</a:t>
            </a:r>
            <a:r>
              <a:rPr lang="zh-CN" altLang="en-US" dirty="0">
                <a:latin typeface="宋体" panose="02010600030101010101" pitchFamily="2" charset="-122"/>
                <a:ea typeface="宋体" panose="02010600030101010101" pitchFamily="2" charset="-122"/>
                <a:cs typeface="Times New Roman" panose="02020603050405020304" pitchFamily="18" charset="0"/>
              </a:rPr>
              <a:t> </a:t>
            </a:r>
            <a:endParaRPr lang="zh-CN" altLang="en-US" dirty="0">
              <a:latin typeface="宋体" panose="02010600030101010101" pitchFamily="2" charset="-122"/>
              <a:ea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7506" name="文本框 2837505"/>
          <p:cNvSpPr txBox="1"/>
          <p:nvPr/>
        </p:nvSpPr>
        <p:spPr>
          <a:xfrm>
            <a:off x="213360" y="130175"/>
            <a:ext cx="11634788" cy="712788"/>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萌新”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Times New Roman" panose="02020603050405020304" pitchFamily="18" charset="0"/>
            </a:endParaRPr>
          </a:p>
        </p:txBody>
      </p:sp>
      <p:graphicFrame>
        <p:nvGraphicFramePr>
          <p:cNvPr id="2837574" name="表格 2837573"/>
          <p:cNvGraphicFramePr/>
          <p:nvPr>
            <p:custDataLst>
              <p:tags r:id="rId1"/>
            </p:custDataLst>
          </p:nvPr>
        </p:nvGraphicFramePr>
        <p:xfrm>
          <a:off x="277495" y="843280"/>
          <a:ext cx="11913235" cy="2611912"/>
        </p:xfrm>
        <a:graphic>
          <a:graphicData uri="http://schemas.openxmlformats.org/drawingml/2006/table">
            <a:tbl>
              <a:tblPr/>
              <a:tblGrid>
                <a:gridCol w="2160905"/>
                <a:gridCol w="9752330"/>
              </a:tblGrid>
              <a:tr h="99695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传统文化中孕育新内容</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明清小说是从宋元的话本孕育而来的。著名的科学技术百科全书</a:t>
                      </a:r>
                      <a:r>
                        <a:rPr lang="en-US" altLang="zh-CN" sz="2600" b="1">
                          <a:latin typeface="宋体" panose="02010600030101010101" pitchFamily="2" charset="-122"/>
                        </a:rPr>
                        <a:t>《</a:t>
                      </a:r>
                      <a:r>
                        <a:rPr lang="zh-CN" altLang="en-US" sz="2600" b="1" dirty="0">
                          <a:latin typeface="宋体" panose="02010600030101010101" pitchFamily="2" charset="-122"/>
                        </a:rPr>
                        <a:t>天工开物</a:t>
                      </a:r>
                      <a:r>
                        <a:rPr lang="en-US" altLang="zh-CN" sz="2600" b="1">
                          <a:latin typeface="宋体" panose="02010600030101010101" pitchFamily="2" charset="-122"/>
                        </a:rPr>
                        <a:t>》</a:t>
                      </a:r>
                      <a:r>
                        <a:rPr lang="zh-CN" altLang="en-US" sz="2600" b="1" dirty="0">
                          <a:latin typeface="宋体" panose="02010600030101010101" pitchFamily="2" charset="-122"/>
                        </a:rPr>
                        <a:t>中</a:t>
                      </a:r>
                      <a:r>
                        <a:rPr lang="en-US" altLang="zh-CN" sz="2600" b="1">
                          <a:latin typeface="宋体" panose="02010600030101010101" pitchFamily="2" charset="-122"/>
                        </a:rPr>
                        <a:t>，</a:t>
                      </a:r>
                      <a:r>
                        <a:rPr lang="zh-CN" altLang="en-US" sz="2600" b="1" dirty="0">
                          <a:latin typeface="宋体" panose="02010600030101010101" pitchFamily="2" charset="-122"/>
                        </a:rPr>
                        <a:t>所记内容多是通过作者调查研究而获得的新知识</a:t>
                      </a: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21285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思想、文学中体现</a:t>
                      </a:r>
                      <a:r>
                        <a:rPr lang="zh-CN" altLang="en-US" sz="2600" b="1" dirty="0">
                          <a:solidFill>
                            <a:srgbClr val="FF0000"/>
                          </a:solidFill>
                          <a:latin typeface="宋体" panose="02010600030101010101" pitchFamily="2" charset="-122"/>
                        </a:rPr>
                        <a:t>反传统反封建</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首先</a:t>
                      </a:r>
                      <a:r>
                        <a:rPr lang="en-US" altLang="zh-CN" sz="2600" b="1">
                          <a:latin typeface="宋体" panose="02010600030101010101" pitchFamily="2" charset="-122"/>
                        </a:rPr>
                        <a:t>，</a:t>
                      </a:r>
                      <a:r>
                        <a:rPr lang="zh-CN" altLang="en-US" sz="2600" b="1" dirty="0">
                          <a:latin typeface="宋体" panose="02010600030101010101" pitchFamily="2" charset="-122"/>
                        </a:rPr>
                        <a:t>在思想界出现</a:t>
                      </a:r>
                      <a:r>
                        <a:rPr lang="zh-CN" altLang="en-US" sz="2600" b="1" dirty="0">
                          <a:solidFill>
                            <a:schemeClr val="tx1"/>
                          </a:solidFill>
                          <a:latin typeface="宋体" panose="02010600030101010101" pitchFamily="2" charset="-122"/>
                        </a:rPr>
                        <a:t>了反封建的民主思想</a:t>
                      </a:r>
                      <a:r>
                        <a:rPr lang="en-US" altLang="zh-CN" sz="2600" b="1">
                          <a:solidFill>
                            <a:schemeClr val="tx1"/>
                          </a:solidFill>
                          <a:latin typeface="宋体" panose="02010600030101010101" pitchFamily="2" charset="-122"/>
                        </a:rPr>
                        <a:t>，</a:t>
                      </a:r>
                      <a:r>
                        <a:rPr lang="zh-CN" altLang="en-US" sz="2600" b="1" dirty="0">
                          <a:solidFill>
                            <a:schemeClr val="tx1"/>
                          </a:solidFill>
                          <a:latin typeface="宋体" panose="02010600030101010101" pitchFamily="2" charset="-122"/>
                        </a:rPr>
                        <a:t>对君主专制进行了猛烈的揭露和大胆否定</a:t>
                      </a:r>
                      <a:r>
                        <a:rPr lang="en-US" altLang="zh-CN" sz="2600" b="1">
                          <a:solidFill>
                            <a:schemeClr val="tx1"/>
                          </a:solidFill>
                          <a:latin typeface="宋体" panose="02010600030101010101" pitchFamily="2" charset="-122"/>
                        </a:rPr>
                        <a:t>;</a:t>
                      </a:r>
                      <a:r>
                        <a:rPr lang="zh-CN" altLang="en-US" sz="2600" b="1" dirty="0">
                          <a:solidFill>
                            <a:schemeClr val="tx1"/>
                          </a:solidFill>
                          <a:latin typeface="宋体" panose="02010600030101010101" pitchFamily="2" charset="-122"/>
                        </a:rPr>
                        <a:t>其次</a:t>
                      </a:r>
                      <a:r>
                        <a:rPr lang="en-US" altLang="zh-CN" sz="2600" b="1">
                          <a:solidFill>
                            <a:schemeClr val="tx1"/>
                          </a:solidFill>
                          <a:latin typeface="宋体" panose="02010600030101010101" pitchFamily="2" charset="-122"/>
                        </a:rPr>
                        <a:t>，</a:t>
                      </a:r>
                      <a:r>
                        <a:rPr lang="zh-CN" altLang="en-US" sz="2600" b="1" dirty="0">
                          <a:solidFill>
                            <a:schemeClr val="tx1"/>
                          </a:solidFill>
                          <a:latin typeface="宋体" panose="02010600030101010101" pitchFamily="2" charset="-122"/>
                        </a:rPr>
                        <a:t>明清的小说也反映了封建社会走向衰</a:t>
                      </a:r>
                      <a:r>
                        <a:rPr lang="zh-CN" altLang="en-US" sz="2600" b="1" dirty="0">
                          <a:latin typeface="宋体" panose="02010600030101010101" pitchFamily="2" charset="-122"/>
                        </a:rPr>
                        <a:t>落</a:t>
                      </a: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bl>
          </a:graphicData>
        </a:graphic>
      </p:graphicFrame>
      <p:graphicFrame>
        <p:nvGraphicFramePr>
          <p:cNvPr id="85076" name="Group 84"/>
          <p:cNvGraphicFramePr>
            <a:graphicFrameLocks noGrp="1"/>
          </p:cNvGraphicFramePr>
          <p:nvPr>
            <p:custDataLst>
              <p:tags r:id="rId2"/>
            </p:custDataLst>
          </p:nvPr>
        </p:nvGraphicFramePr>
        <p:xfrm>
          <a:off x="213360" y="3506470"/>
          <a:ext cx="11570335" cy="2998748"/>
        </p:xfrm>
        <a:graphic>
          <a:graphicData uri="http://schemas.openxmlformats.org/drawingml/2006/table">
            <a:tbl>
              <a:tblPr/>
              <a:tblGrid>
                <a:gridCol w="2179320"/>
                <a:gridCol w="3807460"/>
                <a:gridCol w="5583555"/>
              </a:tblGrid>
              <a:tr h="566420">
                <a:tc>
                  <a:txBody>
                    <a:bodyPr/>
                    <a:lstStyle>
                      <a:lvl1pPr defTabSz="685800" eaLnBrk="0" hangingPunct="0">
                        <a:spcBef>
                          <a:spcPct val="20000"/>
                        </a:spcBef>
                        <a:defRPr sz="2000">
                          <a:solidFill>
                            <a:schemeClr val="tx1"/>
                          </a:solidFill>
                          <a:latin typeface="Arial" panose="020B0604020202020204" pitchFamily="34" charset="0"/>
                          <a:ea typeface="宋体" panose="02010600030101010101" pitchFamily="2" charset="-122"/>
                        </a:defRPr>
                      </a:lvl1pPr>
                      <a:lvl2pPr marL="342900" defTabSz="685800" eaLnBrk="0" hangingPunct="0">
                        <a:spcBef>
                          <a:spcPct val="20000"/>
                        </a:spcBef>
                        <a:defRPr sz="1900">
                          <a:solidFill>
                            <a:schemeClr val="tx1"/>
                          </a:solidFill>
                          <a:latin typeface="Arial" panose="020B0604020202020204" pitchFamily="34" charset="0"/>
                          <a:ea typeface="宋体" panose="02010600030101010101" pitchFamily="2" charset="-122"/>
                        </a:defRPr>
                      </a:lvl2pPr>
                      <a:lvl3pPr marL="685800" defTabSz="6858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028700" defTabSz="685800" eaLnBrk="0" hangingPunct="0">
                        <a:spcBef>
                          <a:spcPct val="20000"/>
                        </a:spcBef>
                        <a:defRPr sz="1300">
                          <a:solidFill>
                            <a:schemeClr val="tx1"/>
                          </a:solidFill>
                          <a:latin typeface="Arial" panose="020B0604020202020204" pitchFamily="34" charset="0"/>
                          <a:ea typeface="宋体" panose="02010600030101010101" pitchFamily="2" charset="-122"/>
                        </a:defRPr>
                      </a:lvl4pPr>
                      <a:lvl5pPr marL="1371600" defTabSz="685800" eaLnBrk="0" hangingPunct="0">
                        <a:spcBef>
                          <a:spcPct val="20000"/>
                        </a:spcBef>
                        <a:defRPr sz="1300">
                          <a:solidFill>
                            <a:schemeClr val="tx1"/>
                          </a:solidFill>
                          <a:latin typeface="Arial" panose="020B0604020202020204" pitchFamily="34" charset="0"/>
                          <a:ea typeface="宋体" panose="02010600030101010101" pitchFamily="2" charset="-122"/>
                        </a:defRPr>
                      </a:lvl5pPr>
                      <a:lvl6pPr marL="1828800" defTabSz="685800"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marL="2286000" defTabSz="685800"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marL="2743200" defTabSz="685800"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marL="3200400" defTabSz="685800"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algn="ctr" defTabSz="914400" rtl="0" eaLnBrk="0" fontAlgn="base" latinLnBrk="0" hangingPunct="0">
                        <a:lnSpc>
                          <a:spcPct val="130000"/>
                        </a:lnSpc>
                        <a:spcBef>
                          <a:spcPct val="20000"/>
                        </a:spcBef>
                        <a:buClrTx/>
                        <a:buSzTx/>
                        <a:buFontTx/>
                        <a:buNone/>
                      </a:pPr>
                      <a:r>
                        <a:rPr kumimoji="0" lang="zh-CN" altLang="en-US" sz="2400" b="1" i="0" u="none" strike="noStrike" cap="none" normalizeH="0" baseline="0">
                          <a:ln>
                            <a:noFill/>
                          </a:ln>
                          <a:solidFill>
                            <a:srgbClr val="000000"/>
                          </a:solidFill>
                          <a:effectLst/>
                          <a:latin typeface="NEU-BZ" charset="-122"/>
                          <a:ea typeface="宋体" panose="02010600030101010101" pitchFamily="2" charset="-122"/>
                          <a:cs typeface="Times New Roman" panose="02020603050405020304" pitchFamily="18" charset="0"/>
                        </a:rPr>
                        <a:t>明清儒学</a:t>
                      </a:r>
                    </a:p>
                  </a:txBody>
                  <a:tcPr marL="91449" marR="91449"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000">
                          <a:solidFill>
                            <a:schemeClr val="tx1"/>
                          </a:solidFill>
                          <a:latin typeface="Arial" panose="020B0604020202020204" pitchFamily="34" charset="0"/>
                          <a:ea typeface="宋体" panose="02010600030101010101" pitchFamily="2" charset="-122"/>
                        </a:defRPr>
                      </a:lvl1pPr>
                      <a:lvl2pPr eaLnBrk="0" hangingPunct="0">
                        <a:spcBef>
                          <a:spcPct val="20000"/>
                        </a:spcBef>
                        <a:defRPr sz="19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sz="1300">
                          <a:solidFill>
                            <a:schemeClr val="tx1"/>
                          </a:solidFill>
                          <a:latin typeface="Arial" panose="020B0604020202020204" pitchFamily="34" charset="0"/>
                          <a:ea typeface="宋体" panose="02010600030101010101" pitchFamily="2" charset="-122"/>
                        </a:defRPr>
                      </a:lvl4pPr>
                      <a:lvl5pPr eaLnBrk="0" hangingPunct="0">
                        <a:spcBef>
                          <a:spcPct val="20000"/>
                        </a:spcBef>
                        <a:defRPr sz="13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3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宋体" panose="02010600030101010101" pitchFamily="2" charset="-122"/>
                          <a:cs typeface="Times New Roman" panose="02020603050405020304" pitchFamily="18" charset="0"/>
                        </a:rPr>
                        <a:t>继承</a:t>
                      </a:r>
                    </a:p>
                  </a:txBody>
                  <a:tcPr marL="91449" marR="91449"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000">
                          <a:solidFill>
                            <a:schemeClr val="tx1"/>
                          </a:solidFill>
                          <a:latin typeface="Arial" panose="020B0604020202020204" pitchFamily="34" charset="0"/>
                          <a:ea typeface="宋体" panose="02010600030101010101" pitchFamily="2" charset="-122"/>
                        </a:defRPr>
                      </a:lvl1pPr>
                      <a:lvl2pPr eaLnBrk="0" hangingPunct="0">
                        <a:spcBef>
                          <a:spcPct val="20000"/>
                        </a:spcBef>
                        <a:defRPr sz="19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sz="1300">
                          <a:solidFill>
                            <a:schemeClr val="tx1"/>
                          </a:solidFill>
                          <a:latin typeface="Arial" panose="020B0604020202020204" pitchFamily="34" charset="0"/>
                          <a:ea typeface="宋体" panose="02010600030101010101" pitchFamily="2" charset="-122"/>
                        </a:defRPr>
                      </a:lvl4pPr>
                      <a:lvl5pPr eaLnBrk="0" hangingPunct="0">
                        <a:spcBef>
                          <a:spcPct val="20000"/>
                        </a:spcBef>
                        <a:defRPr sz="13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3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宋体" panose="02010600030101010101" pitchFamily="2" charset="-122"/>
                          <a:cs typeface="Times New Roman" panose="02020603050405020304" pitchFamily="18" charset="0"/>
                        </a:rPr>
                        <a:t>发展</a:t>
                      </a:r>
                    </a:p>
                  </a:txBody>
                  <a:tcPr marL="91449" marR="91449"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1297940">
                <a:tc>
                  <a:txBody>
                    <a:bodyPr/>
                    <a:lstStyle>
                      <a:lvl1pPr eaLnBrk="0" hangingPunct="0">
                        <a:spcBef>
                          <a:spcPct val="20000"/>
                        </a:spcBef>
                        <a:defRPr sz="2000">
                          <a:solidFill>
                            <a:schemeClr val="tx1"/>
                          </a:solidFill>
                          <a:latin typeface="Arial" panose="020B0604020202020204" pitchFamily="34" charset="0"/>
                          <a:ea typeface="宋体" panose="02010600030101010101" pitchFamily="2" charset="-122"/>
                        </a:defRPr>
                      </a:lvl1pPr>
                      <a:lvl2pPr eaLnBrk="0" hangingPunct="0">
                        <a:spcBef>
                          <a:spcPct val="20000"/>
                        </a:spcBef>
                        <a:defRPr sz="19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sz="1300">
                          <a:solidFill>
                            <a:schemeClr val="tx1"/>
                          </a:solidFill>
                          <a:latin typeface="Arial" panose="020B0604020202020204" pitchFamily="34" charset="0"/>
                          <a:ea typeface="宋体" panose="02010600030101010101" pitchFamily="2" charset="-122"/>
                        </a:defRPr>
                      </a:lvl4pPr>
                      <a:lvl5pPr eaLnBrk="0" hangingPunct="0">
                        <a:spcBef>
                          <a:spcPct val="20000"/>
                        </a:spcBef>
                        <a:defRPr sz="13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3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宋体" panose="02010600030101010101" pitchFamily="2" charset="-122"/>
                          <a:cs typeface="Times New Roman" panose="02020603050405020304" pitchFamily="18" charset="0"/>
                        </a:rPr>
                        <a:t>政治</a:t>
                      </a:r>
                    </a:p>
                  </a:txBody>
                  <a:tcPr marL="91449" marR="91449"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000">
                          <a:solidFill>
                            <a:schemeClr val="tx1"/>
                          </a:solidFill>
                          <a:latin typeface="Arial" panose="020B0604020202020204" pitchFamily="34" charset="0"/>
                          <a:ea typeface="宋体" panose="02010600030101010101" pitchFamily="2" charset="-122"/>
                        </a:defRPr>
                      </a:lvl1pPr>
                      <a:lvl2pPr eaLnBrk="0" hangingPunct="0">
                        <a:spcBef>
                          <a:spcPct val="20000"/>
                        </a:spcBef>
                        <a:defRPr sz="19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sz="1300">
                          <a:solidFill>
                            <a:schemeClr val="tx1"/>
                          </a:solidFill>
                          <a:latin typeface="Arial" panose="020B0604020202020204" pitchFamily="34" charset="0"/>
                          <a:ea typeface="宋体" panose="02010600030101010101" pitchFamily="2" charset="-122"/>
                        </a:defRPr>
                      </a:lvl4pPr>
                      <a:lvl5pPr eaLnBrk="0" hangingPunct="0">
                        <a:spcBef>
                          <a:spcPct val="20000"/>
                        </a:spcBef>
                        <a:defRPr sz="13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30000"/>
                        </a:lnSpc>
                        <a:spcBef>
                          <a:spcPct val="0"/>
                        </a:spcBef>
                        <a:spcAft>
                          <a:spcPct val="0"/>
                        </a:spcAft>
                        <a:buClrTx/>
                        <a:buSzTx/>
                        <a:buFontTx/>
                        <a:buNone/>
                      </a:pPr>
                      <a:endParaRPr kumimoji="0" lang="zh-CN" altLang="en-US" sz="24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marL="91449" marR="91449"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000">
                          <a:solidFill>
                            <a:schemeClr val="tx1"/>
                          </a:solidFill>
                          <a:latin typeface="Arial" panose="020B0604020202020204" pitchFamily="34" charset="0"/>
                          <a:ea typeface="宋体" panose="02010600030101010101" pitchFamily="2" charset="-122"/>
                        </a:defRPr>
                      </a:lvl1pPr>
                      <a:lvl2pPr eaLnBrk="0" hangingPunct="0">
                        <a:spcBef>
                          <a:spcPct val="20000"/>
                        </a:spcBef>
                        <a:defRPr sz="19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sz="1300">
                          <a:solidFill>
                            <a:schemeClr val="tx1"/>
                          </a:solidFill>
                          <a:latin typeface="Arial" panose="020B0604020202020204" pitchFamily="34" charset="0"/>
                          <a:ea typeface="宋体" panose="02010600030101010101" pitchFamily="2" charset="-122"/>
                        </a:defRPr>
                      </a:lvl4pPr>
                      <a:lvl5pPr eaLnBrk="0" hangingPunct="0">
                        <a:spcBef>
                          <a:spcPct val="20000"/>
                        </a:spcBef>
                        <a:defRPr sz="13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30000"/>
                        </a:lnSpc>
                        <a:spcBef>
                          <a:spcPct val="0"/>
                        </a:spcBef>
                        <a:spcAft>
                          <a:spcPct val="0"/>
                        </a:spcAft>
                        <a:buClrTx/>
                        <a:buSzTx/>
                        <a:buFontTx/>
                        <a:buNone/>
                      </a:pPr>
                      <a:endParaRPr kumimoji="0" lang="zh-CN" altLang="en-US" sz="2400" b="1" i="0" u="none" strike="noStrike" cap="none" normalizeH="0" baseline="0">
                        <a:ln>
                          <a:noFill/>
                        </a:ln>
                        <a:solidFill>
                          <a:srgbClr val="000000"/>
                        </a:solidFill>
                        <a:effectLst/>
                        <a:latin typeface="NEU-BZ" charset="-122"/>
                        <a:ea typeface="宋体" panose="02010600030101010101" pitchFamily="2" charset="-122"/>
                        <a:cs typeface="Times New Roman" panose="02020603050405020304" pitchFamily="18" charset="0"/>
                      </a:endParaRPr>
                    </a:p>
                  </a:txBody>
                  <a:tcPr marL="91449" marR="91449"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66420">
                <a:tc>
                  <a:txBody>
                    <a:bodyPr/>
                    <a:lstStyle>
                      <a:lvl1pPr eaLnBrk="0" hangingPunct="0">
                        <a:spcBef>
                          <a:spcPct val="20000"/>
                        </a:spcBef>
                        <a:defRPr sz="2000">
                          <a:solidFill>
                            <a:schemeClr val="tx1"/>
                          </a:solidFill>
                          <a:latin typeface="Arial" panose="020B0604020202020204" pitchFamily="34" charset="0"/>
                          <a:ea typeface="宋体" panose="02010600030101010101" pitchFamily="2" charset="-122"/>
                        </a:defRPr>
                      </a:lvl1pPr>
                      <a:lvl2pPr eaLnBrk="0" hangingPunct="0">
                        <a:spcBef>
                          <a:spcPct val="20000"/>
                        </a:spcBef>
                        <a:defRPr sz="19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sz="1300">
                          <a:solidFill>
                            <a:schemeClr val="tx1"/>
                          </a:solidFill>
                          <a:latin typeface="Arial" panose="020B0604020202020204" pitchFamily="34" charset="0"/>
                          <a:ea typeface="宋体" panose="02010600030101010101" pitchFamily="2" charset="-122"/>
                        </a:defRPr>
                      </a:lvl4pPr>
                      <a:lvl5pPr eaLnBrk="0" hangingPunct="0">
                        <a:spcBef>
                          <a:spcPct val="20000"/>
                        </a:spcBef>
                        <a:defRPr sz="13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3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宋体" panose="02010600030101010101" pitchFamily="2" charset="-122"/>
                          <a:cs typeface="Times New Roman" panose="02020603050405020304" pitchFamily="18" charset="0"/>
                        </a:rPr>
                        <a:t>经济</a:t>
                      </a:r>
                    </a:p>
                  </a:txBody>
                  <a:tcPr marL="91449" marR="91449"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defTabSz="685800" eaLnBrk="0" hangingPunct="0">
                        <a:spcBef>
                          <a:spcPct val="20000"/>
                        </a:spcBef>
                        <a:defRPr sz="2000">
                          <a:solidFill>
                            <a:schemeClr val="tx1"/>
                          </a:solidFill>
                          <a:latin typeface="Arial" panose="020B0604020202020204" pitchFamily="34" charset="0"/>
                          <a:ea typeface="宋体" panose="02010600030101010101" pitchFamily="2" charset="-122"/>
                        </a:defRPr>
                      </a:lvl1pPr>
                      <a:lvl2pPr marL="342900" defTabSz="685800" eaLnBrk="0" hangingPunct="0">
                        <a:spcBef>
                          <a:spcPct val="20000"/>
                        </a:spcBef>
                        <a:defRPr sz="1900">
                          <a:solidFill>
                            <a:schemeClr val="tx1"/>
                          </a:solidFill>
                          <a:latin typeface="Arial" panose="020B0604020202020204" pitchFamily="34" charset="0"/>
                          <a:ea typeface="宋体" panose="02010600030101010101" pitchFamily="2" charset="-122"/>
                        </a:defRPr>
                      </a:lvl2pPr>
                      <a:lvl3pPr marL="685800" defTabSz="685800" eaLnBrk="0" hangingPunct="0">
                        <a:spcBef>
                          <a:spcPct val="20000"/>
                        </a:spcBef>
                        <a:defRPr sz="2000">
                          <a:solidFill>
                            <a:schemeClr val="tx1"/>
                          </a:solidFill>
                          <a:latin typeface="Arial" panose="020B0604020202020204" pitchFamily="34" charset="0"/>
                          <a:ea typeface="宋体" panose="02010600030101010101" pitchFamily="2" charset="-122"/>
                        </a:defRPr>
                      </a:lvl3pPr>
                      <a:lvl4pPr marL="1028700" defTabSz="685800" eaLnBrk="0" hangingPunct="0">
                        <a:spcBef>
                          <a:spcPct val="20000"/>
                        </a:spcBef>
                        <a:defRPr sz="1300">
                          <a:solidFill>
                            <a:schemeClr val="tx1"/>
                          </a:solidFill>
                          <a:latin typeface="Arial" panose="020B0604020202020204" pitchFamily="34" charset="0"/>
                          <a:ea typeface="宋体" panose="02010600030101010101" pitchFamily="2" charset="-122"/>
                        </a:defRPr>
                      </a:lvl4pPr>
                      <a:lvl5pPr marL="1371600" defTabSz="685800" eaLnBrk="0" hangingPunct="0">
                        <a:spcBef>
                          <a:spcPct val="20000"/>
                        </a:spcBef>
                        <a:defRPr sz="1300">
                          <a:solidFill>
                            <a:schemeClr val="tx1"/>
                          </a:solidFill>
                          <a:latin typeface="Arial" panose="020B0604020202020204" pitchFamily="34" charset="0"/>
                          <a:ea typeface="宋体" panose="02010600030101010101" pitchFamily="2" charset="-122"/>
                        </a:defRPr>
                      </a:lvl5pPr>
                      <a:lvl6pPr marL="1828800" defTabSz="685800"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marL="2286000" defTabSz="685800"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marL="2743200" defTabSz="685800"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marL="3200400" defTabSz="685800"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l" defTabSz="685800" rtl="0" eaLnBrk="0" fontAlgn="base" latinLnBrk="0" hangingPunct="0">
                        <a:lnSpc>
                          <a:spcPct val="100000"/>
                        </a:lnSpc>
                        <a:spcBef>
                          <a:spcPct val="20000"/>
                        </a:spcBef>
                        <a:spcAft>
                          <a:spcPct val="0"/>
                        </a:spcAft>
                        <a:buClrTx/>
                        <a:buSzTx/>
                        <a:buFontTx/>
                        <a:buNone/>
                      </a:pPr>
                      <a:r>
                        <a:rPr kumimoji="0" lang="en-US" altLang="zh-CN" sz="2400" b="0" i="0" u="none" strike="noStrike" cap="none" normalizeH="0" baseline="0">
                          <a:ln>
                            <a:noFill/>
                          </a:ln>
                          <a:solidFill>
                            <a:schemeClr val="tx1"/>
                          </a:solidFill>
                          <a:effectLst/>
                          <a:latin typeface="Arial" panose="020B0604020202020204" pitchFamily="34" charset="0"/>
                          <a:ea typeface="宋体" panose="02010600030101010101" pitchFamily="2" charset="-122"/>
                        </a:rPr>
                        <a:t>             / </a:t>
                      </a:r>
                    </a:p>
                  </a:txBody>
                  <a:tcPr marL="91449" marR="91449"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000">
                          <a:solidFill>
                            <a:schemeClr val="tx1"/>
                          </a:solidFill>
                          <a:latin typeface="Arial" panose="020B0604020202020204" pitchFamily="34" charset="0"/>
                          <a:ea typeface="宋体" panose="02010600030101010101" pitchFamily="2" charset="-122"/>
                        </a:defRPr>
                      </a:lvl1pPr>
                      <a:lvl2pPr eaLnBrk="0" hangingPunct="0">
                        <a:spcBef>
                          <a:spcPct val="20000"/>
                        </a:spcBef>
                        <a:defRPr sz="19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sz="1300">
                          <a:solidFill>
                            <a:schemeClr val="tx1"/>
                          </a:solidFill>
                          <a:latin typeface="Arial" panose="020B0604020202020204" pitchFamily="34" charset="0"/>
                          <a:ea typeface="宋体" panose="02010600030101010101" pitchFamily="2" charset="-122"/>
                        </a:defRPr>
                      </a:lvl4pPr>
                      <a:lvl5pPr eaLnBrk="0" hangingPunct="0">
                        <a:spcBef>
                          <a:spcPct val="20000"/>
                        </a:spcBef>
                        <a:defRPr sz="13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30000"/>
                        </a:lnSpc>
                        <a:spcBef>
                          <a:spcPct val="0"/>
                        </a:spcBef>
                        <a:spcAft>
                          <a:spcPct val="0"/>
                        </a:spcAft>
                        <a:buClrTx/>
                        <a:buSzTx/>
                        <a:buFontTx/>
                        <a:buNone/>
                      </a:pPr>
                      <a:endParaRPr kumimoji="0" lang="zh-CN" altLang="en-US" sz="2400" b="1" i="0" u="none" strike="noStrike" cap="none" normalizeH="0" baseline="0">
                        <a:ln>
                          <a:noFill/>
                        </a:ln>
                        <a:solidFill>
                          <a:srgbClr val="000000"/>
                        </a:solidFill>
                        <a:effectLst/>
                        <a:latin typeface="NEU-BZ" charset="-122"/>
                        <a:ea typeface="宋体" panose="02010600030101010101" pitchFamily="2" charset="-122"/>
                        <a:cs typeface="Times New Roman" panose="02020603050405020304" pitchFamily="18" charset="0"/>
                      </a:endParaRPr>
                    </a:p>
                  </a:txBody>
                  <a:tcPr marL="91449" marR="91449"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r h="566420">
                <a:tc>
                  <a:txBody>
                    <a:bodyPr/>
                    <a:lstStyle>
                      <a:lvl1pPr eaLnBrk="0" hangingPunct="0">
                        <a:spcBef>
                          <a:spcPct val="20000"/>
                        </a:spcBef>
                        <a:defRPr sz="2000">
                          <a:solidFill>
                            <a:schemeClr val="tx1"/>
                          </a:solidFill>
                          <a:latin typeface="Arial" panose="020B0604020202020204" pitchFamily="34" charset="0"/>
                          <a:ea typeface="宋体" panose="02010600030101010101" pitchFamily="2" charset="-122"/>
                        </a:defRPr>
                      </a:lvl1pPr>
                      <a:lvl2pPr eaLnBrk="0" hangingPunct="0">
                        <a:spcBef>
                          <a:spcPct val="20000"/>
                        </a:spcBef>
                        <a:defRPr sz="19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sz="1300">
                          <a:solidFill>
                            <a:schemeClr val="tx1"/>
                          </a:solidFill>
                          <a:latin typeface="Arial" panose="020B0604020202020204" pitchFamily="34" charset="0"/>
                          <a:ea typeface="宋体" panose="02010600030101010101" pitchFamily="2" charset="-122"/>
                        </a:defRPr>
                      </a:lvl4pPr>
                      <a:lvl5pPr eaLnBrk="0" hangingPunct="0">
                        <a:spcBef>
                          <a:spcPct val="20000"/>
                        </a:spcBef>
                        <a:defRPr sz="13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ctr" defTabSz="914400" rtl="0" eaLnBrk="0" fontAlgn="base" latinLnBrk="0" hangingPunct="0">
                        <a:lnSpc>
                          <a:spcPct val="130000"/>
                        </a:lnSpc>
                        <a:spcBef>
                          <a:spcPct val="0"/>
                        </a:spcBef>
                        <a:spcAft>
                          <a:spcPct val="0"/>
                        </a:spcAft>
                        <a:buClrTx/>
                        <a:buSzTx/>
                        <a:buFontTx/>
                        <a:buNone/>
                      </a:pPr>
                      <a:r>
                        <a:rPr kumimoji="0" lang="zh-CN" altLang="en-US" sz="2400" b="1" i="0" u="none" strike="noStrike" cap="none" normalizeH="0" baseline="0">
                          <a:ln>
                            <a:noFill/>
                          </a:ln>
                          <a:solidFill>
                            <a:srgbClr val="000000"/>
                          </a:solidFill>
                          <a:effectLst/>
                          <a:latin typeface="NEU-BZ" charset="-122"/>
                          <a:ea typeface="宋体" panose="02010600030101010101" pitchFamily="2" charset="-122"/>
                          <a:cs typeface="Times New Roman" panose="02020603050405020304" pitchFamily="18" charset="0"/>
                        </a:rPr>
                        <a:t>文化</a:t>
                      </a:r>
                    </a:p>
                  </a:txBody>
                  <a:tcPr marL="91449" marR="91449"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000">
                          <a:solidFill>
                            <a:schemeClr val="tx1"/>
                          </a:solidFill>
                          <a:latin typeface="Arial" panose="020B0604020202020204" pitchFamily="34" charset="0"/>
                          <a:ea typeface="宋体" panose="02010600030101010101" pitchFamily="2" charset="-122"/>
                        </a:defRPr>
                      </a:lvl1pPr>
                      <a:lvl2pPr eaLnBrk="0" hangingPunct="0">
                        <a:spcBef>
                          <a:spcPct val="20000"/>
                        </a:spcBef>
                        <a:defRPr sz="19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sz="1300">
                          <a:solidFill>
                            <a:schemeClr val="tx1"/>
                          </a:solidFill>
                          <a:latin typeface="Arial" panose="020B0604020202020204" pitchFamily="34" charset="0"/>
                          <a:ea typeface="宋体" panose="02010600030101010101" pitchFamily="2" charset="-122"/>
                        </a:defRPr>
                      </a:lvl4pPr>
                      <a:lvl5pPr eaLnBrk="0" hangingPunct="0">
                        <a:spcBef>
                          <a:spcPct val="20000"/>
                        </a:spcBef>
                        <a:defRPr sz="13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30000"/>
                        </a:lnSpc>
                        <a:spcBef>
                          <a:spcPct val="0"/>
                        </a:spcBef>
                        <a:spcAft>
                          <a:spcPct val="0"/>
                        </a:spcAft>
                        <a:buClrTx/>
                        <a:buSzTx/>
                        <a:buFontTx/>
                        <a:buNone/>
                      </a:pPr>
                      <a:endParaRPr kumimoji="0" lang="zh-CN" altLang="en-US" sz="2400" b="1" i="0" u="none" strike="noStrike" cap="none" normalizeH="0" baseline="0">
                        <a:ln>
                          <a:noFill/>
                        </a:ln>
                        <a:solidFill>
                          <a:srgbClr val="000000"/>
                        </a:solidFill>
                        <a:effectLst/>
                        <a:latin typeface="NEU-BZ" charset="-122"/>
                        <a:ea typeface="宋体" panose="02010600030101010101" pitchFamily="2" charset="-122"/>
                        <a:cs typeface="Times New Roman" panose="02020603050405020304" pitchFamily="18" charset="0"/>
                      </a:endParaRPr>
                    </a:p>
                  </a:txBody>
                  <a:tcPr marL="91449" marR="91449"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eaLnBrk="0" hangingPunct="0">
                        <a:spcBef>
                          <a:spcPct val="20000"/>
                        </a:spcBef>
                        <a:defRPr sz="2000">
                          <a:solidFill>
                            <a:schemeClr val="tx1"/>
                          </a:solidFill>
                          <a:latin typeface="Arial" panose="020B0604020202020204" pitchFamily="34" charset="0"/>
                          <a:ea typeface="宋体" panose="02010600030101010101" pitchFamily="2" charset="-122"/>
                        </a:defRPr>
                      </a:lvl1pPr>
                      <a:lvl2pPr eaLnBrk="0" hangingPunct="0">
                        <a:spcBef>
                          <a:spcPct val="20000"/>
                        </a:spcBef>
                        <a:defRPr sz="1900">
                          <a:solidFill>
                            <a:schemeClr val="tx1"/>
                          </a:solidFill>
                          <a:latin typeface="Arial" panose="020B0604020202020204" pitchFamily="34" charset="0"/>
                          <a:ea typeface="宋体" panose="02010600030101010101" pitchFamily="2" charset="-122"/>
                        </a:defRPr>
                      </a:lvl2pPr>
                      <a:lvl3pPr eaLnBrk="0" hangingPunct="0">
                        <a:spcBef>
                          <a:spcPct val="20000"/>
                        </a:spcBef>
                        <a:defRPr sz="2000">
                          <a:solidFill>
                            <a:schemeClr val="tx1"/>
                          </a:solidFill>
                          <a:latin typeface="Arial" panose="020B0604020202020204" pitchFamily="34" charset="0"/>
                          <a:ea typeface="宋体" panose="02010600030101010101" pitchFamily="2" charset="-122"/>
                        </a:defRPr>
                      </a:lvl3pPr>
                      <a:lvl4pPr eaLnBrk="0" hangingPunct="0">
                        <a:spcBef>
                          <a:spcPct val="20000"/>
                        </a:spcBef>
                        <a:defRPr sz="1300">
                          <a:solidFill>
                            <a:schemeClr val="tx1"/>
                          </a:solidFill>
                          <a:latin typeface="Arial" panose="020B0604020202020204" pitchFamily="34" charset="0"/>
                          <a:ea typeface="宋体" panose="02010600030101010101" pitchFamily="2" charset="-122"/>
                        </a:defRPr>
                      </a:lvl4pPr>
                      <a:lvl5pPr eaLnBrk="0" hangingPunct="0">
                        <a:spcBef>
                          <a:spcPct val="20000"/>
                        </a:spcBef>
                        <a:defRPr sz="1300">
                          <a:solidFill>
                            <a:schemeClr val="tx1"/>
                          </a:solidFill>
                          <a:latin typeface="Arial" panose="020B0604020202020204" pitchFamily="34" charset="0"/>
                          <a:ea typeface="宋体" panose="02010600030101010101" pitchFamily="2" charset="-122"/>
                        </a:defRPr>
                      </a:lvl5pPr>
                      <a:lvl6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6pPr>
                      <a:lvl7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7pPr>
                      <a:lvl8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8pPr>
                      <a:lvl9pPr eaLnBrk="0" fontAlgn="base" hangingPunct="0">
                        <a:spcBef>
                          <a:spcPct val="20000"/>
                        </a:spcBef>
                        <a:spcAft>
                          <a:spcPct val="0"/>
                        </a:spcAft>
                        <a:defRPr sz="1300">
                          <a:solidFill>
                            <a:schemeClr val="tx1"/>
                          </a:solidFill>
                          <a:latin typeface="Arial" panose="020B0604020202020204" pitchFamily="34" charset="0"/>
                          <a:ea typeface="宋体" panose="02010600030101010101" pitchFamily="2" charset="-122"/>
                        </a:defRPr>
                      </a:lvl9pPr>
                    </a:lstStyle>
                    <a:p>
                      <a:pPr marL="0" marR="0" lvl="0" indent="0" algn="l" defTabSz="914400" rtl="0" eaLnBrk="0" fontAlgn="base" latinLnBrk="0" hangingPunct="0">
                        <a:lnSpc>
                          <a:spcPct val="130000"/>
                        </a:lnSpc>
                        <a:spcBef>
                          <a:spcPct val="0"/>
                        </a:spcBef>
                        <a:spcAft>
                          <a:spcPct val="0"/>
                        </a:spcAft>
                        <a:buClrTx/>
                        <a:buSzTx/>
                        <a:buFontTx/>
                        <a:buNone/>
                      </a:pPr>
                      <a:endParaRPr kumimoji="0" lang="zh-CN" altLang="en-US" sz="2400" b="1" i="0" u="none" strike="noStrike" cap="none" normalizeH="0" baseline="0">
                        <a:ln>
                          <a:noFill/>
                        </a:ln>
                        <a:solidFill>
                          <a:srgbClr val="000000"/>
                        </a:solidFill>
                        <a:effectLst/>
                        <a:latin typeface="NEU-BZ" charset="-122"/>
                        <a:ea typeface="宋体" panose="02010600030101010101" pitchFamily="2" charset="-122"/>
                        <a:cs typeface="Times New Roman" panose="02020603050405020304" pitchFamily="18" charset="0"/>
                      </a:endParaRPr>
                    </a:p>
                  </a:txBody>
                  <a:tcPr marL="91449" marR="91449" marT="45724" marB="45724"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r>
            </a:tbl>
          </a:graphicData>
        </a:graphic>
      </p:graphicFrame>
      <p:sp>
        <p:nvSpPr>
          <p:cNvPr id="2" name="文本框 1"/>
          <p:cNvSpPr txBox="1"/>
          <p:nvPr/>
        </p:nvSpPr>
        <p:spPr>
          <a:xfrm>
            <a:off x="2510790" y="4210685"/>
            <a:ext cx="3535680" cy="691515"/>
          </a:xfrm>
          <a:prstGeom prst="rect">
            <a:avLst/>
          </a:prstGeom>
          <a:noFill/>
        </p:spPr>
        <p:txBody>
          <a:bodyPr wrap="square" rtlCol="0">
            <a:spAutoFit/>
          </a:bodyPr>
          <a:lstStyle/>
          <a:p>
            <a:r>
              <a:rPr lang="zh-CN" altLang="en-US">
                <a:ln>
                  <a:noFill/>
                </a:ln>
                <a:effectLst/>
                <a:ea typeface="宋体" panose="02010600030101010101" pitchFamily="2" charset="-122"/>
                <a:sym typeface="+mn-ea"/>
              </a:rPr>
              <a:t>民本思想</a:t>
            </a:r>
            <a:endParaRPr lang="zh-CN" altLang="en-US"/>
          </a:p>
        </p:txBody>
      </p:sp>
      <p:sp>
        <p:nvSpPr>
          <p:cNvPr id="3" name="文本框 2"/>
          <p:cNvSpPr txBox="1"/>
          <p:nvPr/>
        </p:nvSpPr>
        <p:spPr>
          <a:xfrm>
            <a:off x="6226810" y="4038600"/>
            <a:ext cx="5453380" cy="1411605"/>
          </a:xfrm>
          <a:prstGeom prst="rect">
            <a:avLst/>
          </a:prstGeom>
          <a:noFill/>
        </p:spPr>
        <p:txBody>
          <a:bodyPr wrap="square" rtlCol="0">
            <a:spAutoFit/>
          </a:bodyPr>
          <a:lstStyle/>
          <a:p>
            <a:pPr marL="0" marR="0" lvl="0" indent="0" algn="l" defTabSz="914400" rtl="0" eaLnBrk="0" fontAlgn="base" latinLnBrk="0" hangingPunct="0">
              <a:lnSpc>
                <a:spcPct val="130000"/>
              </a:lnSpc>
              <a:spcBef>
                <a:spcPct val="0"/>
              </a:spcBef>
              <a:spcAft>
                <a:spcPct val="0"/>
              </a:spcAft>
              <a:buClrTx/>
              <a:buSzTx/>
              <a:buFontTx/>
              <a:buNone/>
            </a:pPr>
            <a:r>
              <a:rPr lang="zh-CN" altLang="en-US" dirty="0">
                <a:ln>
                  <a:noFill/>
                </a:ln>
                <a:solidFill>
                  <a:srgbClr val="000000"/>
                </a:solidFill>
                <a:effectLst/>
                <a:latin typeface="NEU-BZ" charset="-122"/>
                <a:ea typeface="宋体" panose="02010600030101010101" pitchFamily="2" charset="-122"/>
                <a:cs typeface="Times New Roman" panose="02020603050405020304" pitchFamily="18" charset="0"/>
                <a:sym typeface="+mn-ea"/>
              </a:rPr>
              <a:t>批判君主和三</a:t>
            </a:r>
            <a:r>
              <a:rPr lang="zh-CN" altLang="en-US" dirty="0" smtClean="0">
                <a:ln>
                  <a:noFill/>
                </a:ln>
                <a:solidFill>
                  <a:srgbClr val="000000"/>
                </a:solidFill>
                <a:effectLst/>
                <a:latin typeface="NEU-BZ" charset="-122"/>
                <a:ea typeface="宋体" panose="02010600030101010101" pitchFamily="2" charset="-122"/>
                <a:cs typeface="Times New Roman" panose="02020603050405020304" pitchFamily="18" charset="0"/>
                <a:sym typeface="+mn-ea"/>
              </a:rPr>
              <a:t>纲</a:t>
            </a:r>
            <a:r>
              <a:rPr lang="en-US" altLang="zh-CN" dirty="0" smtClean="0">
                <a:ln>
                  <a:noFill/>
                </a:ln>
                <a:solidFill>
                  <a:srgbClr val="000000"/>
                </a:solidFill>
                <a:effectLst/>
                <a:latin typeface="NEU-BZ" charset="-122"/>
                <a:ea typeface="宋体" panose="02010600030101010101" pitchFamily="2" charset="-122"/>
                <a:cs typeface="Times New Roman" panose="02020603050405020304" pitchFamily="18" charset="0"/>
                <a:sym typeface="+mn-ea"/>
              </a:rPr>
              <a:t>——</a:t>
            </a:r>
            <a:endParaRPr kumimoji="0" lang="zh-CN" altLang="en-US"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lang="zh-CN" altLang="en-US" dirty="0" smtClean="0">
                <a:ln>
                  <a:noFill/>
                </a:ln>
                <a:solidFill>
                  <a:srgbClr val="000000"/>
                </a:solidFill>
                <a:effectLst/>
                <a:latin typeface="NEU-BZ" charset="-122"/>
                <a:ea typeface="宋体" panose="02010600030101010101" pitchFamily="2" charset="-122"/>
                <a:cs typeface="Times New Roman" panose="02020603050405020304" pitchFamily="18" charset="0"/>
                <a:sym typeface="+mn-ea"/>
              </a:rPr>
              <a:t>限制君主专制</a:t>
            </a:r>
            <a:r>
              <a:rPr lang="en-US" altLang="zh-CN" dirty="0" smtClean="0">
                <a:ln>
                  <a:noFill/>
                </a:ln>
                <a:solidFill>
                  <a:srgbClr val="000000"/>
                </a:solidFill>
                <a:effectLst/>
                <a:latin typeface="NEU-BZ" charset="-122"/>
                <a:ea typeface="宋体" panose="02010600030101010101" pitchFamily="2" charset="-122"/>
                <a:cs typeface="Times New Roman" panose="02020603050405020304" pitchFamily="18" charset="0"/>
                <a:sym typeface="+mn-ea"/>
              </a:rPr>
              <a:t>——</a:t>
            </a:r>
            <a:endParaRPr kumimoji="0" lang="zh-CN" altLang="en-US"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lang="zh-CN" altLang="en-US" dirty="0" smtClean="0">
                <a:ln>
                  <a:noFill/>
                </a:ln>
                <a:solidFill>
                  <a:srgbClr val="000000"/>
                </a:solidFill>
                <a:effectLst/>
                <a:latin typeface="NEU-BZ" charset="-122"/>
                <a:ea typeface="宋体" panose="02010600030101010101" pitchFamily="2" charset="-122"/>
                <a:cs typeface="Times New Roman" panose="02020603050405020304" pitchFamily="18" charset="0"/>
                <a:sym typeface="+mn-ea"/>
              </a:rPr>
              <a:t>人</a:t>
            </a:r>
            <a:r>
              <a:rPr lang="zh-CN" altLang="en-US" dirty="0">
                <a:ln>
                  <a:noFill/>
                </a:ln>
                <a:solidFill>
                  <a:srgbClr val="000000"/>
                </a:solidFill>
                <a:effectLst/>
                <a:latin typeface="NEU-BZ" charset="-122"/>
                <a:ea typeface="宋体" panose="02010600030101010101" pitchFamily="2" charset="-122"/>
                <a:cs typeface="Times New Roman" panose="02020603050405020304" pitchFamily="18" charset="0"/>
                <a:sym typeface="+mn-ea"/>
              </a:rPr>
              <a:t>欲天然合理</a:t>
            </a:r>
            <a:r>
              <a:rPr lang="en-US" altLang="zh-CN" dirty="0" smtClean="0">
                <a:ln>
                  <a:noFill/>
                </a:ln>
                <a:solidFill>
                  <a:srgbClr val="000000"/>
                </a:solidFill>
                <a:effectLst/>
                <a:latin typeface="NEU-BZ" charset="-122"/>
                <a:ea typeface="宋体" panose="02010600030101010101" pitchFamily="2" charset="-122"/>
                <a:cs typeface="Times New Roman" panose="02020603050405020304" pitchFamily="18" charset="0"/>
                <a:sym typeface="+mn-ea"/>
              </a:rPr>
              <a:t>——</a:t>
            </a:r>
            <a:endParaRPr lang="zh-CN" altLang="en-US" dirty="0"/>
          </a:p>
        </p:txBody>
      </p:sp>
      <p:sp>
        <p:nvSpPr>
          <p:cNvPr id="4" name="文本框 3"/>
          <p:cNvSpPr txBox="1"/>
          <p:nvPr/>
        </p:nvSpPr>
        <p:spPr>
          <a:xfrm>
            <a:off x="6330315" y="5340350"/>
            <a:ext cx="5453380" cy="610870"/>
          </a:xfrm>
          <a:prstGeom prst="rect">
            <a:avLst/>
          </a:prstGeom>
          <a:noFill/>
        </p:spPr>
        <p:txBody>
          <a:bodyPr wrap="square" rtlCol="0">
            <a:spAutoFit/>
          </a:bodyPr>
          <a:lstStyle/>
          <a:p>
            <a:pPr marL="0" marR="0" lvl="0" indent="0" algn="l" defTabSz="914400" rtl="0" eaLnBrk="0" fontAlgn="base" latinLnBrk="0" hangingPunct="0">
              <a:lnSpc>
                <a:spcPct val="130000"/>
              </a:lnSpc>
              <a:spcBef>
                <a:spcPct val="0"/>
              </a:spcBef>
              <a:spcAft>
                <a:spcPct val="0"/>
              </a:spcAft>
              <a:buClrTx/>
              <a:buSzTx/>
              <a:buFontTx/>
              <a:buNone/>
            </a:pPr>
            <a:r>
              <a:rPr>
                <a:ln>
                  <a:noFill/>
                </a:ln>
                <a:solidFill>
                  <a:srgbClr val="000000"/>
                </a:solidFill>
                <a:effectLst/>
                <a:latin typeface="NEU-BZ" charset="-122"/>
                <a:ea typeface="宋体" panose="02010600030101010101" pitchFamily="2" charset="-122"/>
                <a:cs typeface="Times New Roman" panose="02020603050405020304" pitchFamily="18" charset="0"/>
                <a:sym typeface="+mn-ea"/>
              </a:rPr>
              <a:t>工商皆本</a:t>
            </a:r>
          </a:p>
        </p:txBody>
      </p:sp>
      <p:sp>
        <p:nvSpPr>
          <p:cNvPr id="5" name="文本框 4"/>
          <p:cNvSpPr txBox="1"/>
          <p:nvPr/>
        </p:nvSpPr>
        <p:spPr>
          <a:xfrm>
            <a:off x="2414905" y="5890260"/>
            <a:ext cx="3329940" cy="610870"/>
          </a:xfrm>
          <a:prstGeom prst="rect">
            <a:avLst/>
          </a:prstGeom>
          <a:noFill/>
        </p:spPr>
        <p:txBody>
          <a:bodyPr wrap="square" rtlCol="0">
            <a:spAutoFit/>
          </a:bodyPr>
          <a:lstStyle/>
          <a:p>
            <a:pPr marL="0" marR="0" lvl="0" indent="0" algn="l" defTabSz="914400" rtl="0" eaLnBrk="0" fontAlgn="base" latinLnBrk="0" hangingPunct="0">
              <a:lnSpc>
                <a:spcPct val="130000"/>
              </a:lnSpc>
              <a:spcBef>
                <a:spcPct val="0"/>
              </a:spcBef>
              <a:spcAft>
                <a:spcPct val="0"/>
              </a:spcAft>
              <a:buClrTx/>
              <a:buSzTx/>
              <a:buFontTx/>
              <a:buNone/>
            </a:pPr>
            <a:r>
              <a:rPr>
                <a:ln>
                  <a:noFill/>
                </a:ln>
                <a:solidFill>
                  <a:srgbClr val="000000"/>
                </a:solidFill>
                <a:effectLst/>
                <a:latin typeface="NEU-BZ" charset="-122"/>
                <a:ea typeface="宋体" panose="02010600030101010101" pitchFamily="2" charset="-122"/>
                <a:cs typeface="Times New Roman" panose="02020603050405020304" pitchFamily="18" charset="0"/>
                <a:sym typeface="+mn-ea"/>
              </a:rPr>
              <a:t>经世致用——务实</a:t>
            </a:r>
          </a:p>
        </p:txBody>
      </p:sp>
      <p:sp>
        <p:nvSpPr>
          <p:cNvPr id="6" name="文本框 5"/>
          <p:cNvSpPr txBox="1"/>
          <p:nvPr/>
        </p:nvSpPr>
        <p:spPr>
          <a:xfrm>
            <a:off x="6330315" y="5951220"/>
            <a:ext cx="3329940" cy="610870"/>
          </a:xfrm>
          <a:prstGeom prst="rect">
            <a:avLst/>
          </a:prstGeom>
          <a:noFill/>
        </p:spPr>
        <p:txBody>
          <a:bodyPr wrap="square" rtlCol="0">
            <a:spAutoFit/>
          </a:bodyPr>
          <a:lstStyle/>
          <a:p>
            <a:pPr marL="0" marR="0" lvl="0" indent="0" algn="l" defTabSz="914400" rtl="0" eaLnBrk="0" fontAlgn="base" latinLnBrk="0" hangingPunct="0">
              <a:lnSpc>
                <a:spcPct val="130000"/>
              </a:lnSpc>
              <a:spcBef>
                <a:spcPct val="0"/>
              </a:spcBef>
              <a:spcAft>
                <a:spcPct val="0"/>
              </a:spcAft>
              <a:buClrTx/>
              <a:buSzTx/>
              <a:buFontTx/>
              <a:buNone/>
            </a:pPr>
            <a:r>
              <a:rPr>
                <a:ln>
                  <a:noFill/>
                </a:ln>
                <a:solidFill>
                  <a:srgbClr val="000000"/>
                </a:solidFill>
                <a:effectLst/>
                <a:latin typeface="NEU-BZ" charset="-122"/>
                <a:ea typeface="宋体" panose="02010600030101010101" pitchFamily="2" charset="-122"/>
                <a:cs typeface="Times New Roman" panose="02020603050405020304" pitchFamily="18" charset="0"/>
                <a:sym typeface="+mn-ea"/>
              </a:rPr>
              <a:t>否定权威，独立思想</a:t>
            </a:r>
          </a:p>
        </p:txBody>
      </p:sp>
      <p:sp>
        <p:nvSpPr>
          <p:cNvPr id="10" name="文本框 9"/>
          <p:cNvSpPr txBox="1"/>
          <p:nvPr/>
        </p:nvSpPr>
        <p:spPr>
          <a:xfrm>
            <a:off x="9302622" y="4023677"/>
            <a:ext cx="1619547" cy="1411605"/>
          </a:xfrm>
          <a:prstGeom prst="rect">
            <a:avLst/>
          </a:prstGeom>
          <a:noFill/>
        </p:spPr>
        <p:txBody>
          <a:bodyPr wrap="square" rtlCol="0">
            <a:spAutoFit/>
          </a:bodyPr>
          <a:lstStyle/>
          <a:p>
            <a:pPr marL="0" marR="0" lvl="0" indent="0" algn="l" defTabSz="914400" rtl="0" eaLnBrk="0" fontAlgn="base" latinLnBrk="0" hangingPunct="0">
              <a:lnSpc>
                <a:spcPct val="130000"/>
              </a:lnSpc>
              <a:spcBef>
                <a:spcPct val="0"/>
              </a:spcBef>
              <a:spcAft>
                <a:spcPct val="0"/>
              </a:spcAft>
              <a:buClrTx/>
              <a:buSzTx/>
              <a:buFontTx/>
              <a:buNone/>
            </a:pPr>
            <a:r>
              <a:rPr lang="zh-CN" altLang="en-US" dirty="0" smtClean="0">
                <a:ln>
                  <a:noFill/>
                </a:ln>
                <a:solidFill>
                  <a:srgbClr val="000000"/>
                </a:solidFill>
                <a:effectLst/>
                <a:latin typeface="NEU-BZ" charset="-122"/>
                <a:ea typeface="宋体" panose="02010600030101010101" pitchFamily="2" charset="-122"/>
                <a:cs typeface="Times New Roman" panose="02020603050405020304" pitchFamily="18" charset="0"/>
                <a:sym typeface="+mn-ea"/>
              </a:rPr>
              <a:t>平等</a:t>
            </a:r>
            <a:endParaRPr kumimoji="0" lang="zh-CN" altLang="en-US"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lang="zh-CN" altLang="en-US" dirty="0" smtClean="0">
                <a:ln>
                  <a:noFill/>
                </a:ln>
                <a:solidFill>
                  <a:srgbClr val="000000"/>
                </a:solidFill>
                <a:effectLst/>
                <a:latin typeface="NEU-BZ" charset="-122"/>
                <a:ea typeface="宋体" panose="02010600030101010101" pitchFamily="2" charset="-122"/>
                <a:cs typeface="Times New Roman" panose="02020603050405020304" pitchFamily="18" charset="0"/>
                <a:sym typeface="+mn-ea"/>
              </a:rPr>
              <a:t>民主</a:t>
            </a:r>
            <a:endParaRPr kumimoji="0" lang="zh-CN" altLang="en-US" b="1" i="0" u="none" strike="noStrike" cap="none" normalizeH="0" baseline="0" dirty="0" smtClean="0">
              <a:ln>
                <a:noFill/>
              </a:ln>
              <a:solidFill>
                <a:schemeClr val="tx1"/>
              </a:solidFill>
              <a:effectLst/>
              <a:latin typeface="宋体" panose="02010600030101010101" pitchFamily="2" charset="-122"/>
              <a:ea typeface="宋体" panose="02010600030101010101" pitchFamily="2" charset="-122"/>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pPr>
            <a:r>
              <a:rPr lang="zh-CN" altLang="en-US" dirty="0" smtClean="0">
                <a:ln>
                  <a:noFill/>
                </a:ln>
                <a:solidFill>
                  <a:srgbClr val="000000"/>
                </a:solidFill>
                <a:effectLst/>
                <a:latin typeface="NEU-BZ" charset="-122"/>
                <a:ea typeface="宋体" panose="02010600030101010101" pitchFamily="2" charset="-122"/>
                <a:cs typeface="Times New Roman" panose="02020603050405020304" pitchFamily="18" charset="0"/>
                <a:sym typeface="+mn-ea"/>
              </a:rPr>
              <a:t>个</a:t>
            </a:r>
            <a:r>
              <a:rPr lang="zh-CN" altLang="en-US" dirty="0">
                <a:ln>
                  <a:noFill/>
                </a:ln>
                <a:solidFill>
                  <a:srgbClr val="000000"/>
                </a:solidFill>
                <a:effectLst/>
                <a:latin typeface="NEU-BZ" charset="-122"/>
                <a:ea typeface="宋体" panose="02010600030101010101" pitchFamily="2" charset="-122"/>
                <a:cs typeface="Times New Roman" panose="02020603050405020304" pitchFamily="18" charset="0"/>
                <a:sym typeface="+mn-ea"/>
              </a:rPr>
              <a:t>性解放</a:t>
            </a:r>
            <a:endParaRPr lang="zh-CN" altLang="en-US"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5076"/>
                                        </p:tgtEl>
                                        <p:attrNameLst>
                                          <p:attrName>style.visibility</p:attrName>
                                        </p:attrNameLst>
                                      </p:cBhvr>
                                      <p:to>
                                        <p:strVal val="visible"/>
                                      </p:to>
                                    </p:set>
                                    <p:anim calcmode="lin" valueType="num">
                                      <p:cBhvr additive="base">
                                        <p:cTn id="7" dur="500" fill="hold"/>
                                        <p:tgtEl>
                                          <p:spTgt spid="85076"/>
                                        </p:tgtEl>
                                        <p:attrNameLst>
                                          <p:attrName>ppt_x</p:attrName>
                                        </p:attrNameLst>
                                      </p:cBhvr>
                                      <p:tavLst>
                                        <p:tav tm="0">
                                          <p:val>
                                            <p:strVal val="#ppt_x"/>
                                          </p:val>
                                        </p:tav>
                                        <p:tav tm="100000">
                                          <p:val>
                                            <p:strVal val="#ppt_x"/>
                                          </p:val>
                                        </p:tav>
                                      </p:tavLst>
                                    </p:anim>
                                    <p:anim calcmode="lin" valueType="num">
                                      <p:cBhvr additive="base">
                                        <p:cTn id="8" dur="500" fill="hold"/>
                                        <p:tgtEl>
                                          <p:spTgt spid="8507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
                                        </p:tgtEl>
                                        <p:attrNameLst>
                                          <p:attrName>style.visibility</p:attrName>
                                        </p:attrNameLst>
                                      </p:cBhvr>
                                      <p:to>
                                        <p:strVal val="visible"/>
                                      </p:to>
                                    </p:set>
                                    <p:anim calcmode="lin" valueType="num">
                                      <p:cBhvr additive="base">
                                        <p:cTn id="13" dur="500" fill="hold"/>
                                        <p:tgtEl>
                                          <p:spTgt spid="2"/>
                                        </p:tgtEl>
                                        <p:attrNameLst>
                                          <p:attrName>ppt_x</p:attrName>
                                        </p:attrNameLst>
                                      </p:cBhvr>
                                      <p:tavLst>
                                        <p:tav tm="0">
                                          <p:val>
                                            <p:strVal val="#ppt_x"/>
                                          </p:val>
                                        </p:tav>
                                        <p:tav tm="100000">
                                          <p:val>
                                            <p:strVal val="#ppt_x"/>
                                          </p:val>
                                        </p:tav>
                                      </p:tavLst>
                                    </p:anim>
                                    <p:anim calcmode="lin" valueType="num">
                                      <p:cBhvr additive="base">
                                        <p:cTn id="14"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gtEl>
                                        <p:attrNameLst>
                                          <p:attrName>style.visibility</p:attrName>
                                        </p:attrNameLst>
                                      </p:cBhvr>
                                      <p:to>
                                        <p:strVal val="visible"/>
                                      </p:to>
                                    </p:set>
                                    <p:anim calcmode="lin" valueType="num">
                                      <p:cBhvr additive="base">
                                        <p:cTn id="19" dur="500" fill="hold"/>
                                        <p:tgtEl>
                                          <p:spTgt spid="3"/>
                                        </p:tgtEl>
                                        <p:attrNameLst>
                                          <p:attrName>ppt_x</p:attrName>
                                        </p:attrNameLst>
                                      </p:cBhvr>
                                      <p:tavLst>
                                        <p:tav tm="0">
                                          <p:val>
                                            <p:strVal val="#ppt_x"/>
                                          </p:val>
                                        </p:tav>
                                        <p:tav tm="100000">
                                          <p:val>
                                            <p:strVal val="#ppt_x"/>
                                          </p:val>
                                        </p:tav>
                                      </p:tavLst>
                                    </p:anim>
                                    <p:anim calcmode="lin" valueType="num">
                                      <p:cBhvr additive="base">
                                        <p:cTn id="20"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10"/>
                                        </p:tgtEl>
                                        <p:attrNameLst>
                                          <p:attrName>style.visibility</p:attrName>
                                        </p:attrNameLst>
                                      </p:cBhvr>
                                      <p:to>
                                        <p:strVal val="visible"/>
                                      </p:to>
                                    </p:set>
                                    <p:anim calcmode="lin" valueType="num">
                                      <p:cBhvr additive="base">
                                        <p:cTn id="25" dur="500" fill="hold"/>
                                        <p:tgtEl>
                                          <p:spTgt spid="10"/>
                                        </p:tgtEl>
                                        <p:attrNameLst>
                                          <p:attrName>ppt_x</p:attrName>
                                        </p:attrNameLst>
                                      </p:cBhvr>
                                      <p:tavLst>
                                        <p:tav tm="0">
                                          <p:val>
                                            <p:strVal val="#ppt_x"/>
                                          </p:val>
                                        </p:tav>
                                        <p:tav tm="100000">
                                          <p:val>
                                            <p:strVal val="#ppt_x"/>
                                          </p:val>
                                        </p:tav>
                                      </p:tavLst>
                                    </p:anim>
                                    <p:anim calcmode="lin" valueType="num">
                                      <p:cBhvr additive="base">
                                        <p:cTn id="26"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anim calcmode="lin" valueType="num">
                                      <p:cBhvr additive="base">
                                        <p:cTn id="31" dur="500" fill="hold"/>
                                        <p:tgtEl>
                                          <p:spTgt spid="4"/>
                                        </p:tgtEl>
                                        <p:attrNameLst>
                                          <p:attrName>ppt_x</p:attrName>
                                        </p:attrNameLst>
                                      </p:cBhvr>
                                      <p:tavLst>
                                        <p:tav tm="0">
                                          <p:val>
                                            <p:strVal val="#ppt_x"/>
                                          </p:val>
                                        </p:tav>
                                        <p:tav tm="100000">
                                          <p:val>
                                            <p:strVal val="#ppt_x"/>
                                          </p:val>
                                        </p:tav>
                                      </p:tavLst>
                                    </p:anim>
                                    <p:anim calcmode="lin" valueType="num">
                                      <p:cBhvr additive="base">
                                        <p:cTn id="32"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tgtEl>
                                        <p:attrNameLst>
                                          <p:attrName>style.visibility</p:attrName>
                                        </p:attrNameLst>
                                      </p:cBhvr>
                                      <p:to>
                                        <p:strVal val="visible"/>
                                      </p:to>
                                    </p:set>
                                    <p:anim calcmode="lin" valueType="num">
                                      <p:cBhvr additive="base">
                                        <p:cTn id="37" dur="500" fill="hold"/>
                                        <p:tgtEl>
                                          <p:spTgt spid="5"/>
                                        </p:tgtEl>
                                        <p:attrNameLst>
                                          <p:attrName>ppt_x</p:attrName>
                                        </p:attrNameLst>
                                      </p:cBhvr>
                                      <p:tavLst>
                                        <p:tav tm="0">
                                          <p:val>
                                            <p:strVal val="#ppt_x"/>
                                          </p:val>
                                        </p:tav>
                                        <p:tav tm="100000">
                                          <p:val>
                                            <p:strVal val="#ppt_x"/>
                                          </p:val>
                                        </p:tav>
                                      </p:tavLst>
                                    </p:anim>
                                    <p:anim calcmode="lin" valueType="num">
                                      <p:cBhvr additive="base">
                                        <p:cTn id="3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6"/>
                                        </p:tgtEl>
                                        <p:attrNameLst>
                                          <p:attrName>style.visibility</p:attrName>
                                        </p:attrNameLst>
                                      </p:cBhvr>
                                      <p:to>
                                        <p:strVal val="visible"/>
                                      </p:to>
                                    </p:set>
                                    <p:anim calcmode="lin" valueType="num">
                                      <p:cBhvr additive="base">
                                        <p:cTn id="43" dur="500" fill="hold"/>
                                        <p:tgtEl>
                                          <p:spTgt spid="6"/>
                                        </p:tgtEl>
                                        <p:attrNameLst>
                                          <p:attrName>ppt_x</p:attrName>
                                        </p:attrNameLst>
                                      </p:cBhvr>
                                      <p:tavLst>
                                        <p:tav tm="0">
                                          <p:val>
                                            <p:strVal val="#ppt_x"/>
                                          </p:val>
                                        </p:tav>
                                        <p:tav tm="100000">
                                          <p:val>
                                            <p:strVal val="#ppt_x"/>
                                          </p:val>
                                        </p:tav>
                                      </p:tavLst>
                                    </p:anim>
                                    <p:anim calcmode="lin" valueType="num">
                                      <p:cBhvr additive="base">
                                        <p:cTn id="4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2" grpId="1"/>
      <p:bldP spid="3" grpId="0"/>
      <p:bldP spid="3" grpId="1"/>
      <p:bldP spid="4" grpId="0"/>
      <p:bldP spid="4" grpId="1"/>
      <p:bldP spid="5" grpId="0"/>
      <p:bldP spid="5" grpId="1"/>
      <p:bldP spid="6" grpId="0"/>
      <p:bldP spid="6" grpId="1"/>
      <p:bldP spid="10" grpId="0"/>
      <p:bldP spid="10" grpId="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7506" name="文本框 2837505"/>
          <p:cNvSpPr txBox="1"/>
          <p:nvPr/>
        </p:nvSpPr>
        <p:spPr>
          <a:xfrm>
            <a:off x="213360" y="130175"/>
            <a:ext cx="11634788" cy="712788"/>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萌新”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Times New Roman" panose="02020603050405020304" pitchFamily="18" charset="0"/>
            </a:endParaRPr>
          </a:p>
        </p:txBody>
      </p:sp>
      <p:graphicFrame>
        <p:nvGraphicFramePr>
          <p:cNvPr id="2837574" name="表格 2837573"/>
          <p:cNvGraphicFramePr/>
          <p:nvPr>
            <p:custDataLst>
              <p:tags r:id="rId1"/>
            </p:custDataLst>
          </p:nvPr>
        </p:nvGraphicFramePr>
        <p:xfrm>
          <a:off x="277495" y="1058545"/>
          <a:ext cx="11913235" cy="5550535"/>
        </p:xfrm>
        <a:graphic>
          <a:graphicData uri="http://schemas.openxmlformats.org/drawingml/2006/table">
            <a:tbl>
              <a:tblPr/>
              <a:tblGrid>
                <a:gridCol w="2160905"/>
                <a:gridCol w="9752330"/>
              </a:tblGrid>
              <a:tr h="153606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传统文化中孕育新内容</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明清小说是从宋元的话本孕育而来的。著名的科学技术百科全书</a:t>
                      </a:r>
                      <a:r>
                        <a:rPr lang="en-US" altLang="zh-CN" sz="2600" b="1">
                          <a:latin typeface="宋体" panose="02010600030101010101" pitchFamily="2" charset="-122"/>
                        </a:rPr>
                        <a:t>《</a:t>
                      </a:r>
                      <a:r>
                        <a:rPr lang="zh-CN" altLang="en-US" sz="2600" b="1" dirty="0">
                          <a:latin typeface="宋体" panose="02010600030101010101" pitchFamily="2" charset="-122"/>
                        </a:rPr>
                        <a:t>天工开物</a:t>
                      </a:r>
                      <a:r>
                        <a:rPr lang="en-US" altLang="zh-CN" sz="2600" b="1">
                          <a:latin typeface="宋体" panose="02010600030101010101" pitchFamily="2" charset="-122"/>
                        </a:rPr>
                        <a:t>》</a:t>
                      </a:r>
                      <a:r>
                        <a:rPr lang="zh-CN" altLang="en-US" sz="2600" b="1" dirty="0">
                          <a:latin typeface="宋体" panose="02010600030101010101" pitchFamily="2" charset="-122"/>
                        </a:rPr>
                        <a:t>中</a:t>
                      </a:r>
                      <a:r>
                        <a:rPr lang="en-US" altLang="zh-CN" sz="2600" b="1">
                          <a:latin typeface="宋体" panose="02010600030101010101" pitchFamily="2" charset="-122"/>
                        </a:rPr>
                        <a:t>，</a:t>
                      </a:r>
                      <a:r>
                        <a:rPr lang="zh-CN" altLang="en-US" sz="2600" b="1" dirty="0">
                          <a:latin typeface="宋体" panose="02010600030101010101" pitchFamily="2" charset="-122"/>
                        </a:rPr>
                        <a:t>所记内容多是通过作者调查研究而获得的新知识</a:t>
                      </a: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53606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思想、文学中体现</a:t>
                      </a:r>
                      <a:r>
                        <a:rPr lang="zh-CN" altLang="en-US" sz="2600" b="1" dirty="0">
                          <a:solidFill>
                            <a:srgbClr val="FF0000"/>
                          </a:solidFill>
                          <a:latin typeface="宋体" panose="02010600030101010101" pitchFamily="2" charset="-122"/>
                        </a:rPr>
                        <a:t>反传统反封建</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首先</a:t>
                      </a:r>
                      <a:r>
                        <a:rPr lang="en-US" altLang="zh-CN" sz="2600" b="1">
                          <a:latin typeface="宋体" panose="02010600030101010101" pitchFamily="2" charset="-122"/>
                        </a:rPr>
                        <a:t>，</a:t>
                      </a:r>
                      <a:r>
                        <a:rPr lang="zh-CN" altLang="en-US" sz="2600" b="1" dirty="0">
                          <a:latin typeface="宋体" panose="02010600030101010101" pitchFamily="2" charset="-122"/>
                        </a:rPr>
                        <a:t>在思想界出现</a:t>
                      </a:r>
                      <a:r>
                        <a:rPr lang="zh-CN" altLang="en-US" sz="2600" b="1" dirty="0">
                          <a:solidFill>
                            <a:schemeClr val="tx1"/>
                          </a:solidFill>
                          <a:latin typeface="宋体" panose="02010600030101010101" pitchFamily="2" charset="-122"/>
                        </a:rPr>
                        <a:t>了反封建的民主思想</a:t>
                      </a:r>
                      <a:r>
                        <a:rPr lang="en-US" altLang="zh-CN" sz="2600" b="1">
                          <a:solidFill>
                            <a:schemeClr val="tx1"/>
                          </a:solidFill>
                          <a:latin typeface="宋体" panose="02010600030101010101" pitchFamily="2" charset="-122"/>
                        </a:rPr>
                        <a:t>，</a:t>
                      </a:r>
                      <a:r>
                        <a:rPr lang="zh-CN" altLang="en-US" sz="2600" b="1" dirty="0">
                          <a:solidFill>
                            <a:schemeClr val="tx1"/>
                          </a:solidFill>
                          <a:latin typeface="宋体" panose="02010600030101010101" pitchFamily="2" charset="-122"/>
                        </a:rPr>
                        <a:t>对君主专制进行了猛烈的揭露和大胆否定</a:t>
                      </a:r>
                      <a:r>
                        <a:rPr lang="en-US" altLang="zh-CN" sz="2600" b="1">
                          <a:solidFill>
                            <a:schemeClr val="tx1"/>
                          </a:solidFill>
                          <a:latin typeface="宋体" panose="02010600030101010101" pitchFamily="2" charset="-122"/>
                        </a:rPr>
                        <a:t>;</a:t>
                      </a:r>
                      <a:r>
                        <a:rPr lang="zh-CN" altLang="en-US" sz="2600" b="1" dirty="0">
                          <a:solidFill>
                            <a:schemeClr val="tx1"/>
                          </a:solidFill>
                          <a:latin typeface="宋体" panose="02010600030101010101" pitchFamily="2" charset="-122"/>
                        </a:rPr>
                        <a:t>其次</a:t>
                      </a:r>
                      <a:r>
                        <a:rPr lang="en-US" altLang="zh-CN" sz="2600" b="1">
                          <a:solidFill>
                            <a:schemeClr val="tx1"/>
                          </a:solidFill>
                          <a:latin typeface="宋体" panose="02010600030101010101" pitchFamily="2" charset="-122"/>
                        </a:rPr>
                        <a:t>，</a:t>
                      </a:r>
                      <a:r>
                        <a:rPr lang="zh-CN" altLang="en-US" sz="2600" b="1" dirty="0">
                          <a:solidFill>
                            <a:schemeClr val="tx1"/>
                          </a:solidFill>
                          <a:latin typeface="宋体" panose="02010600030101010101" pitchFamily="2" charset="-122"/>
                        </a:rPr>
                        <a:t>明清的小说也反映了封建社会走向衰</a:t>
                      </a:r>
                      <a:r>
                        <a:rPr lang="zh-CN" altLang="en-US" sz="2600" b="1" dirty="0">
                          <a:latin typeface="宋体" panose="02010600030101010101" pitchFamily="2" charset="-122"/>
                        </a:rPr>
                        <a:t>落</a:t>
                      </a: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2478405">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文化交流上</a:t>
                      </a:r>
                    </a:p>
                    <a:p>
                      <a:pPr marL="0" lvl="0" indent="0">
                        <a:lnSpc>
                          <a:spcPct val="100000"/>
                        </a:lnSpc>
                        <a:spcBef>
                          <a:spcPct val="0"/>
                        </a:spcBef>
                        <a:buFontTx/>
                        <a:buNone/>
                      </a:pPr>
                      <a:r>
                        <a:rPr lang="zh-CN" altLang="en-US" sz="2600" b="1" dirty="0">
                          <a:solidFill>
                            <a:srgbClr val="FF0000"/>
                          </a:solidFill>
                          <a:latin typeface="Arial" panose="020B0604020202020204" pitchFamily="34" charset="0"/>
                          <a:sym typeface="+mn-ea"/>
                        </a:rPr>
                        <a:t>东学西传</a:t>
                      </a:r>
                      <a:endParaRPr lang="zh-CN" altLang="en-US" sz="2600" b="1" dirty="0">
                        <a:solidFill>
                          <a:srgbClr val="FF0000"/>
                        </a:solidFill>
                        <a:latin typeface="宋体" panose="02010600030101010101" pitchFamily="2" charset="-122"/>
                      </a:endParaRPr>
                    </a:p>
                    <a:p>
                      <a:pPr marL="0" lvl="0" indent="0">
                        <a:lnSpc>
                          <a:spcPct val="100000"/>
                        </a:lnSpc>
                        <a:spcBef>
                          <a:spcPct val="0"/>
                        </a:spcBef>
                        <a:buFontTx/>
                        <a:buNone/>
                      </a:pPr>
                      <a:r>
                        <a:rPr lang="zh-CN" altLang="en-US" sz="2600" b="1" dirty="0">
                          <a:solidFill>
                            <a:srgbClr val="FF0000"/>
                          </a:solidFill>
                          <a:latin typeface="宋体" panose="02010600030101010101" pitchFamily="2" charset="-122"/>
                        </a:rPr>
                        <a:t>西学东渐</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西方传教士学习中国语言文字和儒家经典</a:t>
                      </a:r>
                      <a:r>
                        <a:rPr lang="en-US" altLang="zh-CN" sz="2600" b="1">
                          <a:latin typeface="宋体" panose="02010600030101010101" pitchFamily="2" charset="-122"/>
                        </a:rPr>
                        <a:t>，</a:t>
                      </a:r>
                      <a:r>
                        <a:rPr lang="zh-CN" altLang="en-US" sz="2600" b="1" dirty="0">
                          <a:latin typeface="宋体" panose="02010600030101010101" pitchFamily="2" charset="-122"/>
                        </a:rPr>
                        <a:t>并传回欧洲</a:t>
                      </a:r>
                      <a:r>
                        <a:rPr lang="en-US" altLang="zh-CN" sz="2600" b="1">
                          <a:latin typeface="宋体" panose="02010600030101010101" pitchFamily="2" charset="-122"/>
                        </a:rPr>
                        <a:t>，</a:t>
                      </a:r>
                      <a:r>
                        <a:rPr lang="zh-CN" altLang="en-US" sz="2600" b="1" dirty="0">
                          <a:latin typeface="宋体" panose="02010600030101010101" pitchFamily="2" charset="-122"/>
                        </a:rPr>
                        <a:t>为中西方文化交流作出了突出贡献</a:t>
                      </a:r>
                      <a:r>
                        <a:rPr lang="en-US" altLang="zh-CN" sz="2600" b="1">
                          <a:latin typeface="宋体" panose="02010600030101010101" pitchFamily="2" charset="-122"/>
                        </a:rPr>
                        <a:t>;</a:t>
                      </a:r>
                      <a:r>
                        <a:rPr lang="zh-CN" altLang="en-US" sz="2600" b="1" dirty="0">
                          <a:latin typeface="宋体" panose="02010600030101010101" pitchFamily="2" charset="-122"/>
                        </a:rPr>
                        <a:t>同时中国知识分子也主动学习西方科技</a:t>
                      </a:r>
                      <a:r>
                        <a:rPr lang="en-US" altLang="zh-CN" sz="2600" b="1">
                          <a:latin typeface="宋体" panose="02010600030101010101" pitchFamily="2" charset="-122"/>
                        </a:rPr>
                        <a:t>，</a:t>
                      </a:r>
                      <a:r>
                        <a:rPr lang="zh-CN" altLang="en-US" sz="2600" b="1" dirty="0">
                          <a:latin typeface="宋体" panose="02010600030101010101" pitchFamily="2" charset="-122"/>
                        </a:rPr>
                        <a:t>如徐光启的</a:t>
                      </a:r>
                      <a:r>
                        <a:rPr lang="en-US" altLang="zh-CN" sz="2600" b="1">
                          <a:latin typeface="宋体" panose="02010600030101010101" pitchFamily="2" charset="-122"/>
                        </a:rPr>
                        <a:t>《</a:t>
                      </a:r>
                      <a:r>
                        <a:rPr lang="zh-CN" altLang="en-US" sz="2600" b="1" dirty="0">
                          <a:latin typeface="宋体" panose="02010600030101010101" pitchFamily="2" charset="-122"/>
                        </a:rPr>
                        <a:t>农政全书</a:t>
                      </a:r>
                      <a:r>
                        <a:rPr lang="en-US" altLang="zh-CN" sz="2600" b="1">
                          <a:latin typeface="宋体" panose="02010600030101010101" pitchFamily="2" charset="-122"/>
                        </a:rPr>
                        <a:t>》</a:t>
                      </a:r>
                      <a:r>
                        <a:rPr lang="zh-CN" altLang="en-US" sz="2600" b="1" dirty="0">
                          <a:latin typeface="宋体" panose="02010600030101010101" pitchFamily="2" charset="-122"/>
                        </a:rPr>
                        <a:t>介绍欧洲先进的水利技术和工具</a:t>
                      </a:r>
                      <a:r>
                        <a:rPr lang="en-US" altLang="zh-CN" sz="2600" b="1">
                          <a:latin typeface="宋体" panose="02010600030101010101" pitchFamily="2" charset="-122"/>
                        </a:rPr>
                        <a:t>，《</a:t>
                      </a:r>
                      <a:r>
                        <a:rPr lang="zh-CN" altLang="en-US" sz="2600" b="1" dirty="0">
                          <a:latin typeface="宋体" panose="02010600030101010101" pitchFamily="2" charset="-122"/>
                        </a:rPr>
                        <a:t>天工开物</a:t>
                      </a:r>
                      <a:r>
                        <a:rPr lang="en-US" altLang="zh-CN" sz="2600" b="1">
                          <a:latin typeface="宋体" panose="02010600030101010101" pitchFamily="2" charset="-122"/>
                        </a:rPr>
                        <a:t>》</a:t>
                      </a:r>
                      <a:r>
                        <a:rPr lang="zh-CN" altLang="en-US" sz="2600" b="1" dirty="0">
                          <a:latin typeface="宋体" panose="02010600030101010101" pitchFamily="2" charset="-122"/>
                        </a:rPr>
                        <a:t>也收录了一些国外传来的技术</a:t>
                      </a:r>
                      <a:r>
                        <a:rPr lang="en-US" altLang="zh-CN" sz="2600" b="1">
                          <a:latin typeface="宋体" panose="02010600030101010101" pitchFamily="2" charset="-122"/>
                        </a:rPr>
                        <a:t>，</a:t>
                      </a:r>
                      <a:r>
                        <a:rPr lang="zh-CN" altLang="en-US" sz="2600" b="1" dirty="0">
                          <a:latin typeface="宋体" panose="02010600030101010101" pitchFamily="2" charset="-122"/>
                        </a:rPr>
                        <a:t>如介绍西洋红夷火炮铸造法</a:t>
                      </a: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8530" name="文本框 2838529"/>
          <p:cNvSpPr txBox="1"/>
          <p:nvPr/>
        </p:nvSpPr>
        <p:spPr>
          <a:xfrm>
            <a:off x="278130" y="370840"/>
            <a:ext cx="11634788" cy="6118225"/>
          </a:xfrm>
          <a:prstGeom prst="rect">
            <a:avLst/>
          </a:prstGeom>
          <a:noFill/>
          <a:ln w="9525">
            <a:noFill/>
          </a:ln>
        </p:spPr>
        <p:txBody>
          <a:bodyPr lIns="117176" tIns="58589" rIns="117176" bIns="58589">
            <a:spAutoFit/>
          </a:bodyPr>
          <a:lstStyle/>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二、中国古代科技发展的特点及明清时期走向衰落的原因</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特点</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从</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科技内容</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上看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应用性强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重实用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但对事物发展规律的探索不够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缺乏理论探索。</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从</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研究方法</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上看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主要采用传统的典籍整理与经验总结</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缺少实验。</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从</a:t>
            </a:r>
            <a:r>
              <a:rPr lang="zh-CN" altLang="en-US" dirty="0">
                <a:solidFill>
                  <a:srgbClr val="FF0000"/>
                </a:solidFill>
                <a:latin typeface="宋体" panose="02010600030101010101" pitchFamily="2" charset="-122"/>
                <a:ea typeface="宋体" panose="02010600030101010101" pitchFamily="2" charset="-122"/>
                <a:cs typeface="Times New Roman" panose="02020603050405020304" pitchFamily="18" charset="0"/>
              </a:rPr>
              <a:t>科技使用</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上看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主要服务于封建农业经济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缺乏将科技转化为生产力的意识。 </a:t>
            </a:r>
          </a:p>
          <a:p>
            <a:pPr algn="just" defTabSz="1171575"/>
            <a:r>
              <a:rPr lang="en-US" altLang="zh-CN">
                <a:solidFill>
                  <a:srgbClr val="000000"/>
                </a:solidFill>
                <a:ea typeface="宋体" panose="02010600030101010101" pitchFamily="2" charset="-122"/>
                <a:cs typeface="Times New Roman" panose="02020603050405020304" pitchFamily="18" charset="0"/>
                <a:sym typeface="+mn-ea"/>
              </a:rPr>
              <a:t>(4)</a:t>
            </a:r>
            <a:r>
              <a:rPr lang="zh-CN" altLang="en-US" dirty="0">
                <a:solidFill>
                  <a:srgbClr val="000000"/>
                </a:solidFill>
                <a:ea typeface="宋体" panose="02010600030101010101" pitchFamily="2" charset="-122"/>
                <a:cs typeface="Times New Roman" panose="02020603050405020304" pitchFamily="18" charset="0"/>
                <a:sym typeface="+mn-ea"/>
              </a:rPr>
              <a:t>从科技</a:t>
            </a:r>
            <a:r>
              <a:rPr lang="zh-CN" altLang="en-US" dirty="0">
                <a:solidFill>
                  <a:srgbClr val="FF0000"/>
                </a:solidFill>
                <a:ea typeface="宋体" panose="02010600030101010101" pitchFamily="2" charset="-122"/>
                <a:cs typeface="Times New Roman" panose="02020603050405020304" pitchFamily="18" charset="0"/>
                <a:sym typeface="+mn-ea"/>
              </a:rPr>
              <a:t>分布</a:t>
            </a:r>
            <a:r>
              <a:rPr lang="zh-CN" altLang="en-US" dirty="0">
                <a:solidFill>
                  <a:srgbClr val="000000"/>
                </a:solidFill>
                <a:ea typeface="宋体" panose="02010600030101010101" pitchFamily="2" charset="-122"/>
                <a:cs typeface="Times New Roman" panose="02020603050405020304" pitchFamily="18" charset="0"/>
                <a:sym typeface="+mn-ea"/>
              </a:rPr>
              <a:t>上看</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主要集中在与农业息息相关的农学、天文历法以及医学等方面。</a:t>
            </a:r>
          </a:p>
          <a:p>
            <a:pPr algn="just" defTabSz="1171575"/>
            <a:r>
              <a:rPr lang="en-US" altLang="zh-CN">
                <a:solidFill>
                  <a:srgbClr val="000000"/>
                </a:solidFill>
                <a:ea typeface="宋体" panose="02010600030101010101" pitchFamily="2" charset="-122"/>
                <a:cs typeface="Times New Roman" panose="02020603050405020304" pitchFamily="18" charset="0"/>
                <a:sym typeface="+mn-ea"/>
              </a:rPr>
              <a:t>(5)</a:t>
            </a:r>
            <a:r>
              <a:rPr lang="zh-CN" altLang="en-US" dirty="0">
                <a:solidFill>
                  <a:srgbClr val="000000"/>
                </a:solidFill>
                <a:ea typeface="宋体" panose="02010600030101010101" pitchFamily="2" charset="-122"/>
                <a:cs typeface="Times New Roman" panose="02020603050405020304" pitchFamily="18" charset="0"/>
                <a:sym typeface="+mn-ea"/>
              </a:rPr>
              <a:t>从</a:t>
            </a:r>
            <a:r>
              <a:rPr lang="zh-CN" altLang="en-US" dirty="0">
                <a:solidFill>
                  <a:srgbClr val="FF0000"/>
                </a:solidFill>
                <a:ea typeface="宋体" panose="02010600030101010101" pitchFamily="2" charset="-122"/>
                <a:cs typeface="Times New Roman" panose="02020603050405020304" pitchFamily="18" charset="0"/>
                <a:sym typeface="+mn-ea"/>
              </a:rPr>
              <a:t>成就</a:t>
            </a:r>
            <a:r>
              <a:rPr lang="zh-CN" altLang="en-US" dirty="0">
                <a:solidFill>
                  <a:srgbClr val="000000"/>
                </a:solidFill>
                <a:ea typeface="宋体" panose="02010600030101010101" pitchFamily="2" charset="-122"/>
                <a:cs typeface="Times New Roman" panose="02020603050405020304" pitchFamily="18" charset="0"/>
                <a:sym typeface="+mn-ea"/>
              </a:rPr>
              <a:t>上看</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全面繁荣</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多种成就领先世界。</a:t>
            </a:r>
            <a:r>
              <a:rPr lang="zh-CN" altLang="en-US" dirty="0">
                <a:ea typeface="宋体" panose="02010600030101010101" pitchFamily="2" charset="-122"/>
                <a:cs typeface="Times New Roman" panose="02020603050405020304" pitchFamily="18" charset="0"/>
                <a:sym typeface="+mn-ea"/>
              </a:rPr>
              <a:t> </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0578" name="文本框 2840577"/>
          <p:cNvSpPr txBox="1"/>
          <p:nvPr/>
        </p:nvSpPr>
        <p:spPr>
          <a:xfrm>
            <a:off x="277495" y="476250"/>
            <a:ext cx="11634788" cy="6118225"/>
          </a:xfrm>
          <a:prstGeom prst="rect">
            <a:avLst/>
          </a:prstGeom>
          <a:noFill/>
          <a:ln w="9525">
            <a:noFill/>
          </a:ln>
        </p:spPr>
        <p:txBody>
          <a:bodyPr lIns="117176" tIns="58589" rIns="117176" bIns="58589">
            <a:spAutoFit/>
          </a:bodyPr>
          <a:lstStyle/>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衰落的原因</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经济方面</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自给自足的封建经济占统治地位</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限制了生产力发展</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使科技的发展缺乏足够的动力。</a:t>
            </a:r>
          </a:p>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政治方面</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中国古代君主专制空前加强</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封建制度日益腐朽。封建统治者推行的“重农抑商”政策与后期的“闭关锁国”政策</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进一步限制了中国古代科技的发展。</a:t>
            </a:r>
          </a:p>
          <a:p>
            <a:pPr algn="just" defTabSz="1171575"/>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文化方面</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以儒学为主要内容的教育及文化专制政策</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使中国古代科技人才十分缺乏。</a:t>
            </a:r>
          </a:p>
          <a:p>
            <a:pPr algn="just" defTabSz="1171575"/>
            <a:r>
              <a:rPr lang="en-US" altLang="zh-CN" dirty="0">
                <a:solidFill>
                  <a:srgbClr val="000000"/>
                </a:solidFill>
                <a:ea typeface="宋体" panose="02010600030101010101" pitchFamily="2" charset="-122"/>
                <a:cs typeface="Times New Roman" panose="02020603050405020304" pitchFamily="18" charset="0"/>
                <a:sym typeface="+mn-ea"/>
              </a:rPr>
              <a:t>(4)</a:t>
            </a:r>
            <a:r>
              <a:rPr lang="zh-CN" altLang="en-US" dirty="0">
                <a:solidFill>
                  <a:srgbClr val="000000"/>
                </a:solidFill>
                <a:ea typeface="宋体" panose="02010600030101010101" pitchFamily="2" charset="-122"/>
                <a:cs typeface="Times New Roman" panose="02020603050405020304" pitchFamily="18" charset="0"/>
                <a:sym typeface="+mn-ea"/>
              </a:rPr>
              <a:t>中国古代日益腐朽的封建制度是导致古代科技未能发展为近代科学的重要因素。</a:t>
            </a:r>
            <a:r>
              <a:rPr lang="zh-CN" altLang="en-US" dirty="0">
                <a:ea typeface="宋体" panose="02010600030101010101" pitchFamily="2" charset="-122"/>
                <a:cs typeface="Times New Roman" panose="02020603050405020304" pitchFamily="18" charset="0"/>
                <a:sym typeface="+mn-ea"/>
              </a:rPr>
              <a:t> </a:t>
            </a:r>
            <a:endParaRPr lang="zh-CN" altLang="en-US" dirty="0">
              <a:solidFill>
                <a:srgbClr val="000000"/>
              </a:solidFill>
              <a:latin typeface="宋体" panose="02010600030101010101" pitchFamily="2" charset="-122"/>
              <a:ea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3826" name="文本框 2893825"/>
          <p:cNvSpPr txBox="1"/>
          <p:nvPr/>
        </p:nvSpPr>
        <p:spPr>
          <a:xfrm>
            <a:off x="210820" y="109855"/>
            <a:ext cx="11634788" cy="4318000"/>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精预测</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命题前瞻</a:t>
            </a:r>
            <a:endParaRPr lang="zh-CN" altLang="en-US">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视角</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早期民主启蒙思想</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明末清初思想家王夫之说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粟贵伤末</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粟贱伤农</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乃当其贵</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不能使贱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上禁之弗贵</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而积粟者闭籴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而愈腾其贵</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当其贱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不能使贵</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上禁之勿贱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而怀金者不售</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则愈益其贱。”材料表明王夫之主张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实行农商并举的经济政策</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加强政府调控平抑粮食价格</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征收工商税减轻农民负担</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发挥市场作用促进商品流通</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2626" name="文本框 2842625"/>
          <p:cNvSpPr txBox="1"/>
          <p:nvPr/>
        </p:nvSpPr>
        <p:spPr>
          <a:xfrm>
            <a:off x="241300" y="809625"/>
            <a:ext cx="11634788" cy="3117215"/>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视角</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绘画艺术的特点</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明后期书画家董其昌每每绘完山水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题以诗文</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行楷簇簇如行蚕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闪闪如迅霆飞电</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全图诗、书、画相映成趣</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和谐一致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更富有抒情意境。此类绘画作品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彰显文人画的独特技法</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注重抨击封建专制统治</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以世俗生活为主要题材</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表明写意画发展至顶峰</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4674" name="文本框 2844673"/>
          <p:cNvSpPr txBox="1"/>
          <p:nvPr/>
        </p:nvSpPr>
        <p:spPr>
          <a:xfrm>
            <a:off x="277495" y="150495"/>
            <a:ext cx="11634788" cy="1224280"/>
          </a:xfrm>
          <a:prstGeom prst="rect">
            <a:avLst/>
          </a:prstGeom>
          <a:noFill/>
          <a:ln w="9525">
            <a:noFill/>
          </a:ln>
        </p:spPr>
        <p:txBody>
          <a:bodyPr lIns="117176" tIns="58589" rIns="117176" bIns="58589">
            <a:spAutoFit/>
          </a:bodyPr>
          <a:lstStyle/>
          <a:p>
            <a:pPr algn="ctr" defTabSz="1171575">
              <a:lnSpc>
                <a:spcPct val="100000"/>
              </a:lnSpc>
            </a:pPr>
            <a:r>
              <a:rPr lang="zh-CN" altLang="en-US" sz="2400" dirty="0">
                <a:latin typeface="宋体" panose="02010600030101010101" pitchFamily="2" charset="-122"/>
                <a:ea typeface="宋体" panose="02010600030101010101" pitchFamily="2" charset="-122"/>
                <a:cs typeface="Times New Roman" panose="02020603050405020304" pitchFamily="18" charset="0"/>
              </a:rPr>
              <a:t>考向三　明清时期的社会转型</a:t>
            </a:r>
            <a:endParaRPr lang="zh-CN" altLang="en-US" sz="2400">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lnSpc>
                <a:spcPct val="100000"/>
              </a:lnSpc>
            </a:pPr>
            <a:r>
              <a:rPr lang="zh-CN" altLang="en-US" sz="2400">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sz="2400" dirty="0">
                <a:solidFill>
                  <a:srgbClr val="0000FF"/>
                </a:solidFill>
                <a:latin typeface="宋体" panose="02010600030101010101" pitchFamily="2" charset="-122"/>
                <a:ea typeface="宋体" panose="02010600030101010101" pitchFamily="2" charset="-122"/>
                <a:cs typeface="Times New Roman" panose="02020603050405020304" pitchFamily="18" charset="0"/>
              </a:rPr>
              <a:t>析考点</a:t>
            </a:r>
            <a:r>
              <a:rPr lang="zh-CN" altLang="en-US" sz="2400">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sz="2400" dirty="0">
                <a:solidFill>
                  <a:srgbClr val="0000FF"/>
                </a:solidFill>
                <a:latin typeface="宋体" panose="02010600030101010101" pitchFamily="2" charset="-122"/>
                <a:ea typeface="宋体" panose="02010600030101010101" pitchFamily="2" charset="-122"/>
                <a:cs typeface="Times New Roman" panose="02020603050405020304" pitchFamily="18" charset="0"/>
              </a:rPr>
              <a:t>主题突破</a:t>
            </a:r>
          </a:p>
          <a:p>
            <a:pPr defTabSz="1171575">
              <a:lnSpc>
                <a:spcPct val="100000"/>
              </a:lnSpc>
            </a:pPr>
            <a:r>
              <a:rPr lang="zh-CN" altLang="en-US" sz="2400"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一、明清时期</a:t>
            </a:r>
            <a:r>
              <a:rPr lang="en-US" altLang="zh-CN" sz="240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400" dirty="0">
                <a:solidFill>
                  <a:srgbClr val="000000"/>
                </a:solidFill>
                <a:latin typeface="宋体" panose="02010600030101010101" pitchFamily="2" charset="-122"/>
                <a:ea typeface="宋体" panose="02010600030101010101" pitchFamily="2" charset="-122"/>
                <a:cs typeface="Times New Roman" panose="02020603050405020304" pitchFamily="18" charset="0"/>
              </a:rPr>
              <a:t>鸦片战争前</a:t>
            </a:r>
            <a:r>
              <a:rPr lang="en-US" altLang="zh-CN" sz="2400">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sz="2400"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中国与西方的比较</a:t>
            </a:r>
          </a:p>
        </p:txBody>
      </p:sp>
      <p:graphicFrame>
        <p:nvGraphicFramePr>
          <p:cNvPr id="2844818" name="表格 2844817"/>
          <p:cNvGraphicFramePr/>
          <p:nvPr>
            <p:custDataLst>
              <p:tags r:id="rId1"/>
            </p:custDataLst>
          </p:nvPr>
        </p:nvGraphicFramePr>
        <p:xfrm>
          <a:off x="554990" y="1527175"/>
          <a:ext cx="11229975" cy="4890770"/>
        </p:xfrm>
        <a:graphic>
          <a:graphicData uri="http://schemas.openxmlformats.org/drawingml/2006/table">
            <a:tbl>
              <a:tblPr/>
              <a:tblGrid>
                <a:gridCol w="1034415"/>
                <a:gridCol w="5270500"/>
                <a:gridCol w="4925060"/>
              </a:tblGrid>
              <a:tr h="48260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buNone/>
                      </a:pPr>
                      <a:endParaRPr lang="zh-CN" altLang="en-US" sz="2400" b="1" dirty="0">
                        <a:latin typeface="微软雅黑" panose="020B0503020204020204" charset="-122"/>
                        <a:ea typeface="微软雅黑" panose="020B0503020204020204" charset="-122"/>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微软雅黑" panose="020B0503020204020204" charset="-122"/>
                          <a:ea typeface="微软雅黑" panose="020B0503020204020204" charset="-122"/>
                        </a:rPr>
                        <a:t>中国</a:t>
                      </a: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微软雅黑" panose="020B0503020204020204" charset="-122"/>
                          <a:ea typeface="微软雅黑" panose="020B0503020204020204" charset="-122"/>
                        </a:rPr>
                        <a:t>西方</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5372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微软雅黑" panose="020B0503020204020204" charset="-122"/>
                          <a:ea typeface="微软雅黑" panose="020B0503020204020204" charset="-122"/>
                        </a:rPr>
                        <a:t>政治</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微软雅黑" panose="020B0503020204020204" charset="-122"/>
                          <a:ea typeface="微软雅黑" panose="020B0503020204020204" charset="-122"/>
                        </a:rPr>
                        <a:t>封建君主专制不断强化</a:t>
                      </a: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微软雅黑" panose="020B0503020204020204" charset="-122"/>
                          <a:ea typeface="微软雅黑" panose="020B0503020204020204" charset="-122"/>
                        </a:rPr>
                        <a:t>资产阶级代议制逐渐确立</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34493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400" b="1" dirty="0">
                          <a:latin typeface="微软雅黑" panose="020B0503020204020204" charset="-122"/>
                          <a:ea typeface="微软雅黑" panose="020B0503020204020204" charset="-122"/>
                        </a:rPr>
                        <a:t>经济</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微软雅黑" panose="020B0503020204020204" charset="-122"/>
                          <a:ea typeface="微软雅黑" panose="020B0503020204020204" charset="-122"/>
                          <a:cs typeface="微软雅黑" panose="020B0503020204020204" charset="-122"/>
                        </a:rPr>
                        <a:t>自然经济占据主导地位</a:t>
                      </a:r>
                      <a:r>
                        <a:rPr lang="en-US" altLang="zh-CN" sz="2400" b="1">
                          <a:latin typeface="微软雅黑" panose="020B0503020204020204" charset="-122"/>
                          <a:ea typeface="微软雅黑" panose="020B0503020204020204" charset="-122"/>
                          <a:cs typeface="微软雅黑" panose="020B0503020204020204" charset="-122"/>
                        </a:rPr>
                        <a:t>，</a:t>
                      </a:r>
                      <a:r>
                        <a:rPr lang="zh-CN" altLang="en-US" sz="2400" b="1" dirty="0">
                          <a:latin typeface="微软雅黑" panose="020B0503020204020204" charset="-122"/>
                          <a:ea typeface="微软雅黑" panose="020B0503020204020204" charset="-122"/>
                          <a:cs typeface="微软雅黑" panose="020B0503020204020204" charset="-122"/>
                        </a:rPr>
                        <a:t>资本主义萌芽发展缓慢</a:t>
                      </a:r>
                      <a:r>
                        <a:rPr lang="en-US" altLang="zh-CN" sz="2400" b="1">
                          <a:latin typeface="微软雅黑" panose="020B0503020204020204" charset="-122"/>
                          <a:ea typeface="微软雅黑" panose="020B0503020204020204" charset="-122"/>
                          <a:cs typeface="微软雅黑" panose="020B0503020204020204" charset="-122"/>
                        </a:rPr>
                        <a:t>，</a:t>
                      </a:r>
                      <a:r>
                        <a:rPr lang="zh-CN" altLang="en-US" sz="2400" b="1" dirty="0">
                          <a:latin typeface="微软雅黑" panose="020B0503020204020204" charset="-122"/>
                          <a:ea typeface="微软雅黑" panose="020B0503020204020204" charset="-122"/>
                          <a:cs typeface="微软雅黑" panose="020B0503020204020204" charset="-122"/>
                        </a:rPr>
                        <a:t>重农抑商政策严重阻碍商品经济的发展</a:t>
                      </a: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400" b="1" dirty="0">
                          <a:latin typeface="微软雅黑" panose="020B0503020204020204" charset="-122"/>
                          <a:ea typeface="微软雅黑" panose="020B0503020204020204" charset="-122"/>
                          <a:cs typeface="微软雅黑" panose="020B0503020204020204" charset="-122"/>
                        </a:rPr>
                        <a:t>资本主义工场手工业发达</a:t>
                      </a:r>
                      <a:r>
                        <a:rPr lang="en-US" altLang="zh-CN" sz="2400" b="1">
                          <a:latin typeface="微软雅黑" panose="020B0503020204020204" charset="-122"/>
                          <a:ea typeface="微软雅黑" panose="020B0503020204020204" charset="-122"/>
                          <a:cs typeface="微软雅黑" panose="020B0503020204020204" charset="-122"/>
                        </a:rPr>
                        <a:t>，</a:t>
                      </a:r>
                      <a:r>
                        <a:rPr lang="zh-CN" altLang="en-US" sz="2400" b="1" dirty="0">
                          <a:latin typeface="微软雅黑" panose="020B0503020204020204" charset="-122"/>
                          <a:ea typeface="微软雅黑" panose="020B0503020204020204" charset="-122"/>
                          <a:cs typeface="微软雅黑" panose="020B0503020204020204" charset="-122"/>
                        </a:rPr>
                        <a:t>英国进行工业革命</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r h="1661160">
                <a:tc>
                  <a:txBody>
                    <a:bodyPr/>
                    <a:lstStyle/>
                    <a:p>
                      <a:pPr marL="0" lvl="0" indent="0" algn="ctr">
                        <a:lnSpc>
                          <a:spcPct val="100000"/>
                        </a:lnSpc>
                        <a:spcBef>
                          <a:spcPct val="0"/>
                        </a:spcBef>
                        <a:buFontTx/>
                        <a:buNone/>
                      </a:pPr>
                      <a:r>
                        <a:rPr lang="zh-CN" altLang="en-US" sz="2400" b="1" dirty="0">
                          <a:latin typeface="微软雅黑" panose="020B0503020204020204" charset="-122"/>
                          <a:ea typeface="微软雅黑" panose="020B0503020204020204" charset="-122"/>
                        </a:rPr>
                        <a:t>思想</a:t>
                      </a:r>
                    </a:p>
                    <a:p>
                      <a:pPr marL="0" lvl="0" indent="0" algn="ctr" eaLnBrk="0" hangingPunct="0">
                        <a:lnSpc>
                          <a:spcPct val="100000"/>
                        </a:lnSpc>
                        <a:spcBef>
                          <a:spcPct val="0"/>
                        </a:spcBef>
                        <a:buFontTx/>
                        <a:buNone/>
                      </a:pPr>
                      <a:r>
                        <a:rPr lang="zh-CN" altLang="en-US" sz="2400" b="1" dirty="0">
                          <a:latin typeface="微软雅黑" panose="020B0503020204020204" charset="-122"/>
                          <a:ea typeface="微软雅黑" panose="020B0503020204020204" charset="-122"/>
                        </a:rPr>
                        <a:t>文化</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lgn="ctr">
                      <a:solidFill>
                        <a:schemeClr val="tx1"/>
                      </a:solidFill>
                      <a:prstDash val="solid"/>
                      <a:roun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p>
                      <a:pPr marL="0" lvl="0" indent="0">
                        <a:lnSpc>
                          <a:spcPct val="100000"/>
                        </a:lnSpc>
                        <a:spcBef>
                          <a:spcPct val="0"/>
                        </a:spcBef>
                        <a:buFontTx/>
                        <a:buNone/>
                      </a:pPr>
                      <a:r>
                        <a:rPr lang="zh-CN" altLang="en-US" sz="2400" b="1" dirty="0">
                          <a:latin typeface="微软雅黑" panose="020B0503020204020204" charset="-122"/>
                          <a:ea typeface="微软雅黑" panose="020B0503020204020204" charset="-122"/>
                          <a:cs typeface="微软雅黑" panose="020B0503020204020204" charset="-122"/>
                        </a:rPr>
                        <a:t>具有早期民主色彩的反封建思想产生</a:t>
                      </a:r>
                      <a:r>
                        <a:rPr lang="en-US" altLang="zh-CN" sz="2400" b="1">
                          <a:latin typeface="微软雅黑" panose="020B0503020204020204" charset="-122"/>
                          <a:ea typeface="微软雅黑" panose="020B0503020204020204" charset="-122"/>
                          <a:cs typeface="微软雅黑" panose="020B0503020204020204" charset="-122"/>
                        </a:rPr>
                        <a:t>，</a:t>
                      </a:r>
                      <a:r>
                        <a:rPr lang="zh-CN" altLang="en-US" sz="2400" b="1" dirty="0">
                          <a:latin typeface="微软雅黑" panose="020B0503020204020204" charset="-122"/>
                          <a:ea typeface="微软雅黑" panose="020B0503020204020204" charset="-122"/>
                          <a:cs typeface="微软雅黑" panose="020B0503020204020204" charset="-122"/>
                        </a:rPr>
                        <a:t>但没有成为主流</a:t>
                      </a:r>
                      <a:r>
                        <a:rPr lang="en-US" altLang="zh-CN" sz="2400" b="1">
                          <a:latin typeface="微软雅黑" panose="020B0503020204020204" charset="-122"/>
                          <a:ea typeface="微软雅黑" panose="020B0503020204020204" charset="-122"/>
                          <a:cs typeface="微软雅黑" panose="020B0503020204020204" charset="-122"/>
                        </a:rPr>
                        <a:t>，</a:t>
                      </a:r>
                      <a:r>
                        <a:rPr lang="zh-CN" altLang="en-US" sz="2400" b="1" dirty="0">
                          <a:latin typeface="微软雅黑" panose="020B0503020204020204" charset="-122"/>
                          <a:ea typeface="微软雅黑" panose="020B0503020204020204" charset="-122"/>
                          <a:cs typeface="微软雅黑" panose="020B0503020204020204" charset="-122"/>
                        </a:rPr>
                        <a:t>传统的儒家思想仍占统治地位</a:t>
                      </a:r>
                      <a:r>
                        <a:rPr lang="en-US" altLang="zh-CN" sz="2400" b="1">
                          <a:latin typeface="微软雅黑" panose="020B0503020204020204" charset="-122"/>
                          <a:ea typeface="微软雅黑" panose="020B0503020204020204" charset="-122"/>
                          <a:cs typeface="微软雅黑" panose="020B0503020204020204" charset="-122"/>
                        </a:rPr>
                        <a:t>，</a:t>
                      </a:r>
                      <a:r>
                        <a:rPr lang="zh-CN" altLang="en-US" sz="2400" b="1" dirty="0">
                          <a:latin typeface="微软雅黑" panose="020B0503020204020204" charset="-122"/>
                          <a:ea typeface="微软雅黑" panose="020B0503020204020204" charset="-122"/>
                          <a:cs typeface="微软雅黑" panose="020B0503020204020204" charset="-122"/>
                        </a:rPr>
                        <a:t>强调统治者以仁义道德为施政准则</a:t>
                      </a: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lgn="ctr">
                      <a:solidFill>
                        <a:schemeClr val="tx1"/>
                      </a:solidFill>
                      <a:prstDash val="solid"/>
                      <a:roun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p>
                      <a:pPr marL="0" lvl="0" indent="0">
                        <a:lnSpc>
                          <a:spcPct val="100000"/>
                        </a:lnSpc>
                        <a:spcBef>
                          <a:spcPct val="0"/>
                        </a:spcBef>
                        <a:buFontTx/>
                        <a:buNone/>
                      </a:pPr>
                      <a:r>
                        <a:rPr lang="zh-CN" altLang="en-US" sz="2400" b="1" dirty="0">
                          <a:latin typeface="微软雅黑" panose="020B0503020204020204" charset="-122"/>
                          <a:ea typeface="微软雅黑" panose="020B0503020204020204" charset="-122"/>
                          <a:cs typeface="微软雅黑" panose="020B0503020204020204" charset="-122"/>
                        </a:rPr>
                        <a:t>文艺复兴、宗教改革、启蒙运动</a:t>
                      </a:r>
                      <a:r>
                        <a:rPr lang="en-US" altLang="zh-CN" sz="2400" b="1">
                          <a:latin typeface="微软雅黑" panose="020B0503020204020204" charset="-122"/>
                          <a:ea typeface="微软雅黑" panose="020B0503020204020204" charset="-122"/>
                          <a:cs typeface="微软雅黑" panose="020B0503020204020204" charset="-122"/>
                        </a:rPr>
                        <a:t>，</a:t>
                      </a:r>
                      <a:r>
                        <a:rPr lang="zh-CN" altLang="en-US" sz="2400" b="1" dirty="0">
                          <a:latin typeface="微软雅黑" panose="020B0503020204020204" charset="-122"/>
                          <a:ea typeface="微软雅黑" panose="020B0503020204020204" charset="-122"/>
                          <a:cs typeface="微软雅黑" panose="020B0503020204020204" charset="-122"/>
                        </a:rPr>
                        <a:t>资产阶级思想文化不断发展</a:t>
                      </a:r>
                      <a:r>
                        <a:rPr lang="en-US" altLang="zh-CN" sz="2400" b="1">
                          <a:latin typeface="微软雅黑" panose="020B0503020204020204" charset="-122"/>
                          <a:ea typeface="微软雅黑" panose="020B0503020204020204" charset="-122"/>
                          <a:cs typeface="微软雅黑" panose="020B0503020204020204" charset="-122"/>
                        </a:rPr>
                        <a:t>，</a:t>
                      </a:r>
                      <a:r>
                        <a:rPr lang="zh-CN" altLang="en-US" sz="2400" b="1" dirty="0">
                          <a:latin typeface="微软雅黑" panose="020B0503020204020204" charset="-122"/>
                          <a:ea typeface="微软雅黑" panose="020B0503020204020204" charset="-122"/>
                          <a:cs typeface="微软雅黑" panose="020B0503020204020204" charset="-122"/>
                        </a:rPr>
                        <a:t>强调自由平等和自我价值体现</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lgn="ctr">
                      <a:solidFill>
                        <a:schemeClr val="tx1"/>
                      </a:solidFill>
                      <a:prstDash val="solid"/>
                      <a:roun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r h="584200">
                <a:tc>
                  <a:txBody>
                    <a:bodyPr/>
                    <a:lstStyle/>
                    <a:p>
                      <a:pPr marL="0" lvl="0" indent="0" algn="ctr">
                        <a:lnSpc>
                          <a:spcPct val="100000"/>
                        </a:lnSpc>
                        <a:spcBef>
                          <a:spcPct val="0"/>
                        </a:spcBef>
                        <a:buFontTx/>
                        <a:buNone/>
                      </a:pPr>
                      <a:r>
                        <a:rPr lang="zh-CN" altLang="en-US" sz="2400" b="1" dirty="0">
                          <a:latin typeface="微软雅黑" panose="020B0503020204020204" charset="-122"/>
                          <a:ea typeface="微软雅黑" panose="020B0503020204020204" charset="-122"/>
                        </a:rPr>
                        <a:t>对外</a:t>
                      </a:r>
                    </a:p>
                    <a:p>
                      <a:pPr marL="0" lvl="0" indent="0" algn="ctr" eaLnBrk="0" hangingPunct="0">
                        <a:lnSpc>
                          <a:spcPct val="100000"/>
                        </a:lnSpc>
                        <a:spcBef>
                          <a:spcPct val="0"/>
                        </a:spcBef>
                        <a:buFontTx/>
                        <a:buNone/>
                      </a:pPr>
                      <a:r>
                        <a:rPr lang="zh-CN" altLang="en-US" sz="2400" b="1" dirty="0">
                          <a:latin typeface="微软雅黑" panose="020B0503020204020204" charset="-122"/>
                          <a:ea typeface="微软雅黑" panose="020B0503020204020204" charset="-122"/>
                        </a:rPr>
                        <a:t>态度</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lgn="ctr">
                      <a:solidFill>
                        <a:schemeClr val="tx1"/>
                      </a:solidFill>
                      <a:prstDash val="solid"/>
                      <a:roun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p>
                      <a:pPr marL="0" lvl="0" indent="0" algn="ctr">
                        <a:lnSpc>
                          <a:spcPct val="100000"/>
                        </a:lnSpc>
                        <a:spcBef>
                          <a:spcPct val="0"/>
                        </a:spcBef>
                        <a:buFontTx/>
                        <a:buNone/>
                      </a:pPr>
                      <a:r>
                        <a:rPr lang="zh-CN" altLang="en-US" sz="2400" b="1" dirty="0">
                          <a:latin typeface="微软雅黑" panose="020B0503020204020204" charset="-122"/>
                          <a:ea typeface="微软雅黑" panose="020B0503020204020204" charset="-122"/>
                        </a:rPr>
                        <a:t>海禁、闭关锁国</a:t>
                      </a:r>
                    </a:p>
                  </a:txBody>
                  <a:tcPr marL="117235" marR="117235" marT="58618" marB="58618" anchor="ct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lgn="ctr">
                      <a:solidFill>
                        <a:schemeClr val="tx1"/>
                      </a:solidFill>
                      <a:prstDash val="solid"/>
                      <a:roun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p>
                      <a:pPr marL="0" lvl="0" indent="0" algn="ctr">
                        <a:lnSpc>
                          <a:spcPct val="100000"/>
                        </a:lnSpc>
                        <a:spcBef>
                          <a:spcPct val="0"/>
                        </a:spcBef>
                        <a:buFontTx/>
                        <a:buNone/>
                      </a:pPr>
                      <a:r>
                        <a:rPr lang="zh-CN" altLang="en-US" sz="2400" b="1" dirty="0">
                          <a:latin typeface="微软雅黑" panose="020B0503020204020204" charset="-122"/>
                          <a:ea typeface="微软雅黑" panose="020B0503020204020204" charset="-122"/>
                        </a:rPr>
                        <a:t>海外贸易和殖民扩张</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lgn="ctr">
                      <a:solidFill>
                        <a:schemeClr val="tx1"/>
                      </a:solidFill>
                      <a:prstDash val="solid"/>
                      <a:roun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844818"/>
                                        </p:tgtEl>
                                        <p:attrNameLst>
                                          <p:attrName>style.visibility</p:attrName>
                                        </p:attrNameLst>
                                      </p:cBhvr>
                                      <p:to>
                                        <p:strVal val="visible"/>
                                      </p:to>
                                    </p:set>
                                    <p:anim calcmode="lin" valueType="num">
                                      <p:cBhvr additive="base">
                                        <p:cTn id="7" dur="500" fill="hold"/>
                                        <p:tgtEl>
                                          <p:spTgt spid="2844818"/>
                                        </p:tgtEl>
                                        <p:attrNameLst>
                                          <p:attrName>ppt_x</p:attrName>
                                        </p:attrNameLst>
                                      </p:cBhvr>
                                      <p:tavLst>
                                        <p:tav tm="0">
                                          <p:val>
                                            <p:strVal val="#ppt_x"/>
                                          </p:val>
                                        </p:tav>
                                        <p:tav tm="100000">
                                          <p:val>
                                            <p:strVal val="#ppt_x"/>
                                          </p:val>
                                        </p:tav>
                                      </p:tavLst>
                                    </p:anim>
                                    <p:anim calcmode="lin" valueType="num">
                                      <p:cBhvr additive="base">
                                        <p:cTn id="8" dur="500" fill="hold"/>
                                        <p:tgtEl>
                                          <p:spTgt spid="28448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ext Box 2"/>
          <p:cNvSpPr txBox="1"/>
          <p:nvPr/>
        </p:nvSpPr>
        <p:spPr>
          <a:xfrm>
            <a:off x="139051" y="1310"/>
            <a:ext cx="11861199" cy="1568450"/>
          </a:xfrm>
          <a:prstGeom prst="rect">
            <a:avLst/>
          </a:prstGeom>
          <a:noFill/>
          <a:ln w="9525">
            <a:noFill/>
          </a:ln>
        </p:spPr>
        <p:txBody>
          <a:bodyPr wrap="square">
            <a:spAutoFit/>
          </a:bodyPr>
          <a:lstStyle/>
          <a:p>
            <a:pPr>
              <a:lnSpc>
                <a:spcPct val="100000"/>
              </a:lnSpc>
            </a:pPr>
            <a:r>
              <a:rPr lang="zh-CN" altLang="en-US" sz="2400" b="1" dirty="0">
                <a:solidFill>
                  <a:schemeClr val="tx1"/>
                </a:solidFill>
                <a:latin typeface="Arial" panose="020B0604020202020204" pitchFamily="34" charset="0"/>
              </a:rPr>
              <a:t>（</a:t>
            </a:r>
            <a:r>
              <a:rPr lang="en-US" altLang="zh-CN" sz="2400" b="1" dirty="0">
                <a:solidFill>
                  <a:schemeClr val="tx1"/>
                </a:solidFill>
                <a:latin typeface="Arial" panose="020B0604020202020204" pitchFamily="34" charset="0"/>
              </a:rPr>
              <a:t>2012</a:t>
            </a:r>
            <a:r>
              <a:rPr lang="zh-CN" altLang="en-US" sz="2400" b="1" dirty="0">
                <a:solidFill>
                  <a:schemeClr val="tx1"/>
                </a:solidFill>
                <a:latin typeface="Arial" panose="020B0604020202020204" pitchFamily="34" charset="0"/>
              </a:rPr>
              <a:t>年全国文综新课程卷</a:t>
            </a:r>
            <a:r>
              <a:rPr lang="en-US" altLang="zh-CN" sz="2400" b="1" dirty="0">
                <a:solidFill>
                  <a:schemeClr val="tx1"/>
                </a:solidFill>
                <a:latin typeface="Arial" panose="020B0604020202020204" pitchFamily="34" charset="0"/>
              </a:rPr>
              <a:t>41</a:t>
            </a:r>
            <a:r>
              <a:rPr lang="zh-CN" altLang="en-US" sz="2400" b="1" dirty="0">
                <a:solidFill>
                  <a:schemeClr val="tx1"/>
                </a:solidFill>
                <a:latin typeface="Arial" panose="020B0604020202020204" pitchFamily="34" charset="0"/>
              </a:rPr>
              <a:t>．）（</a:t>
            </a:r>
            <a:r>
              <a:rPr lang="en-US" altLang="zh-CN" sz="2400" b="1" dirty="0">
                <a:solidFill>
                  <a:schemeClr val="tx1"/>
                </a:solidFill>
                <a:latin typeface="Arial" panose="020B0604020202020204" pitchFamily="34" charset="0"/>
              </a:rPr>
              <a:t>12</a:t>
            </a:r>
            <a:r>
              <a:rPr lang="zh-CN" altLang="en-US" sz="2400" b="1" dirty="0">
                <a:solidFill>
                  <a:schemeClr val="tx1"/>
                </a:solidFill>
                <a:latin typeface="Arial" panose="020B0604020202020204" pitchFamily="34" charset="0"/>
              </a:rPr>
              <a:t>分）阅读材料，回答问题。</a:t>
            </a:r>
          </a:p>
          <a:p>
            <a:pPr>
              <a:lnSpc>
                <a:spcPct val="100000"/>
              </a:lnSpc>
            </a:pPr>
            <a:r>
              <a:rPr lang="zh-CN" altLang="en-US" sz="2400" b="1" dirty="0">
                <a:solidFill>
                  <a:schemeClr val="tx1"/>
                </a:solidFill>
                <a:latin typeface="Arial" panose="020B0604020202020204" pitchFamily="34" charset="0"/>
              </a:rPr>
              <a:t>材料“冲击</a:t>
            </a:r>
            <a:r>
              <a:rPr lang="en-US" altLang="zh-CN" sz="2400" b="1" dirty="0">
                <a:solidFill>
                  <a:schemeClr val="tx1"/>
                </a:solidFill>
                <a:latin typeface="Arial" panose="020B0604020202020204" pitchFamily="34" charset="0"/>
              </a:rPr>
              <a:t>—</a:t>
            </a:r>
            <a:r>
              <a:rPr lang="zh-CN" altLang="en-US" sz="2400" b="1" dirty="0">
                <a:solidFill>
                  <a:schemeClr val="tx1"/>
                </a:solidFill>
                <a:latin typeface="Arial" panose="020B0604020202020204" pitchFamily="34" charset="0"/>
              </a:rPr>
              <a:t>反应”曾是国内外史学界解释中国近代历史的模式之一。其主要观点为：</a:t>
            </a:r>
            <a:r>
              <a:rPr lang="zh-CN" altLang="en-US" sz="2400" b="1" dirty="0">
                <a:solidFill>
                  <a:srgbClr val="FF0000"/>
                </a:solidFill>
                <a:latin typeface="Arial" panose="020B0604020202020204" pitchFamily="34" charset="0"/>
              </a:rPr>
              <a:t>中国社会存在巨大惰性，缺乏突破传统框架的内部动力；</a:t>
            </a:r>
            <a:r>
              <a:rPr lang="zh-CN" altLang="en-US" sz="2400" b="1" dirty="0">
                <a:solidFill>
                  <a:schemeClr val="tx1"/>
                </a:solidFill>
                <a:latin typeface="Arial" panose="020B0604020202020204" pitchFamily="34" charset="0"/>
              </a:rPr>
              <a:t>从</a:t>
            </a:r>
            <a:r>
              <a:rPr lang="en-US" altLang="zh-CN" sz="2400" b="1" dirty="0">
                <a:solidFill>
                  <a:schemeClr val="tx1"/>
                </a:solidFill>
                <a:latin typeface="Arial" panose="020B0604020202020204" pitchFamily="34" charset="0"/>
              </a:rPr>
              <a:t>19</a:t>
            </a:r>
            <a:r>
              <a:rPr lang="zh-CN" altLang="en-US" sz="2400" b="1" dirty="0">
                <a:solidFill>
                  <a:schemeClr val="tx1"/>
                </a:solidFill>
                <a:latin typeface="Arial" panose="020B0604020202020204" pitchFamily="34" charset="0"/>
              </a:rPr>
              <a:t>世纪中期开始，西方的冲击促使中国发生剧烈变化。有人据此图示中国近代历史变迁（见图</a:t>
            </a:r>
            <a:r>
              <a:rPr lang="en-US" altLang="zh-CN" sz="2400" b="1" dirty="0">
                <a:solidFill>
                  <a:schemeClr val="tx1"/>
                </a:solidFill>
                <a:latin typeface="Arial" panose="020B0604020202020204" pitchFamily="34" charset="0"/>
              </a:rPr>
              <a:t>10</a:t>
            </a:r>
            <a:r>
              <a:rPr lang="zh-CN" altLang="en-US" sz="2400" b="1" dirty="0">
                <a:solidFill>
                  <a:schemeClr val="tx1"/>
                </a:solidFill>
                <a:latin typeface="Arial" panose="020B0604020202020204" pitchFamily="34" charset="0"/>
              </a:rPr>
              <a:t>）。</a:t>
            </a:r>
          </a:p>
        </p:txBody>
      </p:sp>
      <p:pic>
        <p:nvPicPr>
          <p:cNvPr id="6147" name="Picture 3" descr=" "/>
          <p:cNvPicPr>
            <a:picLocks noChangeAspect="1"/>
          </p:cNvPicPr>
          <p:nvPr/>
        </p:nvPicPr>
        <p:blipFill>
          <a:blip r:embed="rId3">
            <a:grayscl/>
          </a:blip>
          <a:stretch>
            <a:fillRect/>
          </a:stretch>
        </p:blipFill>
        <p:spPr>
          <a:xfrm>
            <a:off x="374611" y="1566422"/>
            <a:ext cx="6447753" cy="3919447"/>
          </a:xfrm>
          <a:prstGeom prst="rect">
            <a:avLst/>
          </a:prstGeom>
          <a:noFill/>
          <a:ln w="9525">
            <a:noFill/>
          </a:ln>
        </p:spPr>
      </p:pic>
      <p:sp>
        <p:nvSpPr>
          <p:cNvPr id="6148" name="Text Box 4"/>
          <p:cNvSpPr txBox="1"/>
          <p:nvPr/>
        </p:nvSpPr>
        <p:spPr>
          <a:xfrm>
            <a:off x="139051" y="5485868"/>
            <a:ext cx="11861199" cy="1383665"/>
          </a:xfrm>
          <a:prstGeom prst="rect">
            <a:avLst/>
          </a:prstGeom>
          <a:noFill/>
          <a:ln w="9525">
            <a:noFill/>
          </a:ln>
        </p:spPr>
        <p:txBody>
          <a:bodyPr wrap="square">
            <a:spAutoFit/>
          </a:bodyPr>
          <a:lstStyle/>
          <a:p>
            <a:pPr>
              <a:lnSpc>
                <a:spcPct val="100000"/>
              </a:lnSpc>
            </a:pPr>
            <a:r>
              <a:rPr lang="zh-CN" altLang="en-US" sz="2800" b="1" dirty="0">
                <a:solidFill>
                  <a:schemeClr val="tx1"/>
                </a:solidFill>
                <a:latin typeface="Arial" panose="020B0604020202020204" pitchFamily="34" charset="0"/>
              </a:rPr>
              <a:t>根据材料并结合所学知识，评析“冲击</a:t>
            </a:r>
            <a:r>
              <a:rPr lang="en-US" altLang="zh-CN" sz="2800" b="1" dirty="0">
                <a:solidFill>
                  <a:schemeClr val="tx1"/>
                </a:solidFill>
                <a:latin typeface="Arial" panose="020B0604020202020204" pitchFamily="34" charset="0"/>
              </a:rPr>
              <a:t>—</a:t>
            </a:r>
            <a:r>
              <a:rPr lang="zh-CN" altLang="en-US" sz="2800" b="1" dirty="0">
                <a:solidFill>
                  <a:schemeClr val="tx1"/>
                </a:solidFill>
                <a:latin typeface="Arial" panose="020B0604020202020204" pitchFamily="34" charset="0"/>
              </a:rPr>
              <a:t>反应”模式。</a:t>
            </a:r>
          </a:p>
          <a:p>
            <a:pPr>
              <a:lnSpc>
                <a:spcPct val="100000"/>
              </a:lnSpc>
            </a:pPr>
            <a:r>
              <a:rPr lang="zh-CN" altLang="en-US" sz="2800" b="1" dirty="0">
                <a:solidFill>
                  <a:schemeClr val="tx1"/>
                </a:solidFill>
                <a:latin typeface="Arial" panose="020B0604020202020204" pitchFamily="34" charset="0"/>
              </a:rPr>
              <a:t>（要求：对该模式赞成、反对或另有观点均可，观点明确；</a:t>
            </a:r>
            <a:r>
              <a:rPr lang="zh-CN" altLang="en-US" sz="2800" b="1" dirty="0">
                <a:solidFill>
                  <a:srgbClr val="FF0000"/>
                </a:solidFill>
                <a:latin typeface="微软雅黑" panose="020B0503020204020204" charset="-122"/>
                <a:ea typeface="微软雅黑" panose="020B0503020204020204" charset="-122"/>
              </a:rPr>
              <a:t>运用材料中的</a:t>
            </a:r>
            <a:r>
              <a:rPr lang="zh-CN" altLang="en-US" sz="2800" b="1" dirty="0">
                <a:solidFill>
                  <a:schemeClr val="tx1"/>
                </a:solidFill>
                <a:latin typeface="Arial" panose="020B0604020202020204" pitchFamily="34" charset="0"/>
              </a:rPr>
              <a:t>史实进行评析，史论结合。） </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184131" y="410207"/>
            <a:ext cx="5684563" cy="5631180"/>
          </a:xfrm>
          <a:prstGeom prst="rect">
            <a:avLst/>
          </a:prstGeom>
          <a:noFill/>
        </p:spPr>
        <p:txBody>
          <a:bodyPr wrap="square" rtlCol="0">
            <a:spAutoFit/>
          </a:bodyPr>
          <a:lstStyle/>
          <a:p>
            <a:pPr>
              <a:lnSpc>
                <a:spcPct val="150000"/>
              </a:lnSpc>
            </a:pPr>
            <a:r>
              <a:rPr lang="zh-CN" altLang="en-US" sz="3000" b="1">
                <a:solidFill>
                  <a:srgbClr val="FF0000"/>
                </a:solidFill>
                <a:latin typeface="微软雅黑" panose="020B0503020204020204" charset="-122"/>
                <a:ea typeface="微软雅黑" panose="020B0503020204020204" charset="-122"/>
                <a:cs typeface="微软雅黑" panose="020B0503020204020204" charset="-122"/>
              </a:rPr>
              <a:t>内外因素共同作用的结果：</a:t>
            </a:r>
          </a:p>
          <a:p>
            <a:pPr>
              <a:lnSpc>
                <a:spcPct val="150000"/>
              </a:lnSpc>
            </a:pPr>
            <a:r>
              <a:rPr lang="zh-CN" altLang="en-US" sz="3000">
                <a:solidFill>
                  <a:srgbClr val="FF0000"/>
                </a:solidFill>
                <a:latin typeface="微软雅黑" panose="020B0503020204020204" charset="-122"/>
                <a:ea typeface="微软雅黑" panose="020B0503020204020204" charset="-122"/>
                <a:cs typeface="微软雅黑" panose="020B0503020204020204" charset="-122"/>
                <a:sym typeface="+mn-ea"/>
              </a:rPr>
              <a:t>答题思路：</a:t>
            </a:r>
          </a:p>
          <a:p>
            <a:pPr>
              <a:lnSpc>
                <a:spcPct val="150000"/>
              </a:lnSpc>
            </a:pPr>
            <a:r>
              <a:rPr lang="zh-CN" altLang="en-US" sz="3000">
                <a:solidFill>
                  <a:srgbClr val="FF0000"/>
                </a:solidFill>
                <a:latin typeface="微软雅黑" panose="020B0503020204020204" charset="-122"/>
                <a:ea typeface="微软雅黑" panose="020B0503020204020204" charset="-122"/>
                <a:cs typeface="微软雅黑" panose="020B0503020204020204" charset="-122"/>
                <a:sym typeface="+mn-ea"/>
              </a:rPr>
              <a:t>【内因】</a:t>
            </a:r>
            <a:r>
              <a:rPr lang="zh-CN" altLang="en-US" sz="3000">
                <a:solidFill>
                  <a:schemeClr val="tx1"/>
                </a:solidFill>
                <a:latin typeface="微软雅黑" panose="020B0503020204020204" charset="-122"/>
                <a:ea typeface="微软雅黑" panose="020B0503020204020204" charset="-122"/>
                <a:cs typeface="微软雅黑" panose="020B0503020204020204" charset="-122"/>
                <a:sym typeface="+mn-ea"/>
              </a:rPr>
              <a:t>中国传统社会有其发展的趋势。</a:t>
            </a:r>
            <a:r>
              <a:rPr lang="zh-CN" altLang="en-US" sz="3000">
                <a:solidFill>
                  <a:srgbClr val="FF0000"/>
                </a:solidFill>
                <a:latin typeface="微软雅黑" panose="020B0503020204020204" charset="-122"/>
                <a:ea typeface="微软雅黑" panose="020B0503020204020204" charset="-122"/>
                <a:cs typeface="微软雅黑" panose="020B0503020204020204" charset="-122"/>
              </a:rPr>
              <a:t>国内原有的政、经、文发展优势</a:t>
            </a:r>
            <a:r>
              <a:rPr lang="zh-CN" altLang="en-US" sz="3000">
                <a:solidFill>
                  <a:schemeClr val="tx1"/>
                </a:solidFill>
                <a:latin typeface="微软雅黑" panose="020B0503020204020204" charset="-122"/>
                <a:ea typeface="微软雅黑" panose="020B0503020204020204" charset="-122"/>
                <a:cs typeface="微软雅黑" panose="020B0503020204020204" charset="-122"/>
              </a:rPr>
              <a:t>，为后来的变化奠定了基础；</a:t>
            </a:r>
          </a:p>
          <a:p>
            <a:pPr>
              <a:lnSpc>
                <a:spcPct val="150000"/>
              </a:lnSpc>
            </a:pPr>
            <a:r>
              <a:rPr lang="zh-CN" altLang="en-US" sz="3000">
                <a:solidFill>
                  <a:srgbClr val="FF0000"/>
                </a:solidFill>
                <a:latin typeface="微软雅黑" panose="020B0503020204020204" charset="-122"/>
                <a:ea typeface="微软雅黑" panose="020B0503020204020204" charset="-122"/>
                <a:cs typeface="微软雅黑" panose="020B0503020204020204" charset="-122"/>
                <a:sym typeface="+mn-ea"/>
              </a:rPr>
              <a:t>【外因】</a:t>
            </a:r>
            <a:r>
              <a:rPr lang="zh-CN" altLang="en-US" sz="3000">
                <a:solidFill>
                  <a:schemeClr val="tx1"/>
                </a:solidFill>
                <a:latin typeface="微软雅黑" panose="020B0503020204020204" charset="-122"/>
                <a:ea typeface="微软雅黑" panose="020B0503020204020204" charset="-122"/>
                <a:cs typeface="微软雅黑" panose="020B0503020204020204" charset="-122"/>
              </a:rPr>
              <a:t>西方的刺激为中国</a:t>
            </a:r>
            <a:r>
              <a:rPr lang="zh-CN" altLang="en-US" sz="3000">
                <a:solidFill>
                  <a:schemeClr val="tx1"/>
                </a:solidFill>
                <a:latin typeface="微软雅黑" panose="020B0503020204020204" charset="-122"/>
                <a:ea typeface="微软雅黑" panose="020B0503020204020204" charset="-122"/>
                <a:cs typeface="微软雅黑" panose="020B0503020204020204" charset="-122"/>
                <a:sym typeface="+mn-ea"/>
              </a:rPr>
              <a:t>政、经、文</a:t>
            </a:r>
            <a:r>
              <a:rPr lang="zh-CN" altLang="en-US" sz="3000">
                <a:solidFill>
                  <a:schemeClr val="tx1"/>
                </a:solidFill>
                <a:latin typeface="微软雅黑" panose="020B0503020204020204" charset="-122"/>
                <a:ea typeface="微软雅黑" panose="020B0503020204020204" charset="-122"/>
                <a:cs typeface="微软雅黑" panose="020B0503020204020204" charset="-122"/>
              </a:rPr>
              <a:t>变化</a:t>
            </a:r>
            <a:r>
              <a:rPr lang="zh-CN" altLang="en-US" sz="3000">
                <a:latin typeface="微软雅黑" panose="020B0503020204020204" charset="-122"/>
                <a:ea typeface="微软雅黑" panose="020B0503020204020204" charset="-122"/>
                <a:cs typeface="微软雅黑" panose="020B0503020204020204" charset="-122"/>
              </a:rPr>
              <a:t>提供了示范和动力。</a:t>
            </a:r>
          </a:p>
        </p:txBody>
      </p:sp>
      <p:pic>
        <p:nvPicPr>
          <p:cNvPr id="6147" name="Picture 3" descr=" "/>
          <p:cNvPicPr>
            <a:picLocks noChangeAspect="1"/>
          </p:cNvPicPr>
          <p:nvPr/>
        </p:nvPicPr>
        <p:blipFill>
          <a:blip r:embed="rId3">
            <a:grayscl/>
          </a:blip>
          <a:stretch>
            <a:fillRect/>
          </a:stretch>
        </p:blipFill>
        <p:spPr>
          <a:xfrm>
            <a:off x="5740437" y="410207"/>
            <a:ext cx="6045205" cy="6190605"/>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
                                            <p:txEl>
                                              <p:pRg st="0" end="0"/>
                                            </p:txEl>
                                          </p:spTgt>
                                        </p:tgtEl>
                                        <p:attrNameLst>
                                          <p:attrName>style.visibility</p:attrName>
                                        </p:attrNameLst>
                                      </p:cBhvr>
                                      <p:to>
                                        <p:strVal val="visible"/>
                                      </p:to>
                                    </p:set>
                                    <p:anim calcmode="lin" valueType="num">
                                      <p:cBhvr additive="base">
                                        <p:cTn id="7" dur="500" fill="hold"/>
                                        <p:tgtEl>
                                          <p:spTgt spid="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
                                            <p:txEl>
                                              <p:pRg st="1" end="1"/>
                                            </p:txEl>
                                          </p:spTgt>
                                        </p:tgtEl>
                                        <p:attrNameLst>
                                          <p:attrName>style.visibility</p:attrName>
                                        </p:attrNameLst>
                                      </p:cBhvr>
                                      <p:to>
                                        <p:strVal val="visible"/>
                                      </p:to>
                                    </p:set>
                                    <p:anim calcmode="lin" valueType="num">
                                      <p:cBhvr additive="base">
                                        <p:cTn id="13" dur="500" fill="hold"/>
                                        <p:tgtEl>
                                          <p:spTgt spid="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2">
                                            <p:txEl>
                                              <p:pRg st="2" end="2"/>
                                            </p:txEl>
                                          </p:spTgt>
                                        </p:tgtEl>
                                        <p:attrNameLst>
                                          <p:attrName>style.visibility</p:attrName>
                                        </p:attrNameLst>
                                      </p:cBhvr>
                                      <p:to>
                                        <p:strVal val="visible"/>
                                      </p:to>
                                    </p:set>
                                    <p:anim calcmode="lin" valueType="num">
                                      <p:cBhvr additive="base">
                                        <p:cTn id="19" dur="500" fill="hold"/>
                                        <p:tgtEl>
                                          <p:spTgt spid="2">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2">
                                            <p:txEl>
                                              <p:pRg st="3" end="3"/>
                                            </p:txEl>
                                          </p:spTgt>
                                        </p:tgtEl>
                                        <p:attrNameLst>
                                          <p:attrName>style.visibility</p:attrName>
                                        </p:attrNameLst>
                                      </p:cBhvr>
                                      <p:to>
                                        <p:strVal val="visible"/>
                                      </p:to>
                                    </p:set>
                                    <p:anim calcmode="lin" valueType="num">
                                      <p:cBhvr additive="base">
                                        <p:cTn id="25" dur="500" fill="hold"/>
                                        <p:tgtEl>
                                          <p:spTgt spid="2">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125717" y="147979"/>
            <a:ext cx="11896756" cy="6737350"/>
          </a:xfrm>
          <a:prstGeom prst="rect">
            <a:avLst/>
          </a:prstGeom>
          <a:noFill/>
        </p:spPr>
        <p:txBody>
          <a:bodyPr wrap="square" rtlCol="0">
            <a:spAutoFit/>
          </a:bodyPr>
          <a:lstStyle/>
          <a:p>
            <a:pPr>
              <a:lnSpc>
                <a:spcPct val="120000"/>
              </a:lnSpc>
            </a:pPr>
            <a:r>
              <a:rPr lang="zh-CN" altLang="en-US" sz="2400" b="1">
                <a:latin typeface="微软雅黑" panose="020B0503020204020204" charset="-122"/>
                <a:ea typeface="微软雅黑" panose="020B0503020204020204" charset="-122"/>
                <a:cs typeface="微软雅黑" panose="020B0503020204020204" charset="-122"/>
              </a:rPr>
              <a:t>示例：</a:t>
            </a:r>
            <a:r>
              <a:rPr lang="zh-CN" altLang="en-US" sz="2400" b="1">
                <a:latin typeface="微软雅黑" panose="020B0503020204020204" charset="-122"/>
                <a:ea typeface="微软雅黑" panose="020B0503020204020204" charset="-122"/>
                <a:cs typeface="微软雅黑" panose="020B0503020204020204" charset="-122"/>
                <a:sym typeface="+mn-ea"/>
              </a:rPr>
              <a:t>“冲击一反应”模式认为中国传统历史发展是属于停滞的，中国社会自身是无法产生进入近代社会的动力，所以中国要进入近代社会就需要外在的力量。</a:t>
            </a:r>
            <a:r>
              <a:rPr lang="zh-CN" altLang="en-US" sz="2400" b="1">
                <a:solidFill>
                  <a:srgbClr val="FF0000"/>
                </a:solidFill>
                <a:latin typeface="微软雅黑" panose="020B0503020204020204" charset="-122"/>
                <a:ea typeface="微软雅黑" panose="020B0503020204020204" charset="-122"/>
                <a:cs typeface="微软雅黑" panose="020B0503020204020204" charset="-122"/>
              </a:rPr>
              <a:t>该观点有一定的合理性，但忽视了中国社会内部推动社会变化的因素。</a:t>
            </a:r>
          </a:p>
          <a:p>
            <a:pPr>
              <a:lnSpc>
                <a:spcPct val="120000"/>
              </a:lnSpc>
            </a:pPr>
            <a:r>
              <a:rPr lang="zh-CN" altLang="en-US" sz="2400" b="1">
                <a:latin typeface="微软雅黑" panose="020B0503020204020204" charset="-122"/>
                <a:ea typeface="微软雅黑" panose="020B0503020204020204" charset="-122"/>
                <a:cs typeface="微软雅黑" panose="020B0503020204020204" charset="-122"/>
                <a:sym typeface="+mn-ea"/>
              </a:rPr>
              <a:t>      中国自鸦片战争冲击后，依然引不起足够的反应，于是接着第二次鸦片战争，在其巨大的冲击下中国地主阶级洋务派开展了自强求富</a:t>
            </a:r>
            <a:r>
              <a:rPr sz="2400" b="1">
                <a:latin typeface="微软雅黑" panose="020B0503020204020204" charset="-122"/>
                <a:ea typeface="微软雅黑" panose="020B0503020204020204" charset="-122"/>
                <a:cs typeface="微软雅黑" panose="020B0503020204020204" charset="-122"/>
                <a:sym typeface="+mn-ea"/>
              </a:rPr>
              <a:t>的洋务运动</a:t>
            </a:r>
            <a:r>
              <a:rPr lang="zh-CN" sz="2400" b="1">
                <a:latin typeface="微软雅黑" panose="020B0503020204020204" charset="-122"/>
                <a:ea typeface="微软雅黑" panose="020B0503020204020204" charset="-122"/>
                <a:cs typeface="微软雅黑" panose="020B0503020204020204" charset="-122"/>
                <a:sym typeface="+mn-ea"/>
              </a:rPr>
              <a:t>。</a:t>
            </a:r>
            <a:r>
              <a:rPr sz="2400" b="1">
                <a:latin typeface="微软雅黑" panose="020B0503020204020204" charset="-122"/>
                <a:ea typeface="微软雅黑" panose="020B0503020204020204" charset="-122"/>
                <a:cs typeface="微软雅黑" panose="020B0503020204020204" charset="-122"/>
                <a:sym typeface="+mn-ea"/>
              </a:rPr>
              <a:t>1894 年的甲午中日战争对中国再次形成冲击，引发了戊戌变法运动，学习西方的君主立宪制度，希望走上资本主义道路以挽救民族危亡</a:t>
            </a:r>
            <a:r>
              <a:rPr lang="zh-CN" sz="2400" b="1">
                <a:latin typeface="微软雅黑" panose="020B0503020204020204" charset="-122"/>
                <a:ea typeface="微软雅黑" panose="020B0503020204020204" charset="-122"/>
                <a:cs typeface="微软雅黑" panose="020B0503020204020204" charset="-122"/>
                <a:sym typeface="+mn-ea"/>
              </a:rPr>
              <a:t>。</a:t>
            </a:r>
            <a:r>
              <a:rPr sz="2400" b="1">
                <a:latin typeface="微软雅黑" panose="020B0503020204020204" charset="-122"/>
                <a:ea typeface="微软雅黑" panose="020B0503020204020204" charset="-122"/>
                <a:cs typeface="微软雅黑" panose="020B0503020204020204" charset="-122"/>
                <a:sym typeface="+mn-ea"/>
              </a:rPr>
              <a:t>1900 年的八国联军侵华以及《辛丑条约》的签订，使清政府彻底沦为“洋人 的朝廷” ，引起国内革命浪潮高涨，通过辛亥革命推翻了清王朝的统治</a:t>
            </a:r>
            <a:r>
              <a:rPr lang="zh-CN" sz="2400" b="1">
                <a:latin typeface="微软雅黑" panose="020B0503020204020204" charset="-122"/>
                <a:ea typeface="微软雅黑" panose="020B0503020204020204" charset="-122"/>
                <a:cs typeface="微软雅黑" panose="020B0503020204020204" charset="-122"/>
                <a:sym typeface="+mn-ea"/>
              </a:rPr>
              <a:t>。</a:t>
            </a:r>
            <a:r>
              <a:rPr sz="2400" b="1">
                <a:latin typeface="微软雅黑" panose="020B0503020204020204" charset="-122"/>
                <a:ea typeface="微软雅黑" panose="020B0503020204020204" charset="-122"/>
                <a:cs typeface="微软雅黑" panose="020B0503020204020204" charset="-122"/>
                <a:sym typeface="+mn-ea"/>
              </a:rPr>
              <a:t>1919 年巴黎和会上中国外交的失败引发了五四运动，推动中国革命进入</a:t>
            </a:r>
            <a:r>
              <a:rPr lang="zh-CN" sz="2400" b="1">
                <a:latin typeface="微软雅黑" panose="020B0503020204020204" charset="-122"/>
                <a:ea typeface="微软雅黑" panose="020B0503020204020204" charset="-122"/>
                <a:cs typeface="微软雅黑" panose="020B0503020204020204" charset="-122"/>
                <a:sym typeface="+mn-ea"/>
              </a:rPr>
              <a:t>新民主主义革命</a:t>
            </a:r>
            <a:r>
              <a:rPr sz="2400" b="1">
                <a:latin typeface="微软雅黑" panose="020B0503020204020204" charset="-122"/>
                <a:ea typeface="微软雅黑" panose="020B0503020204020204" charset="-122"/>
                <a:cs typeface="微软雅黑" panose="020B0503020204020204" charset="-122"/>
                <a:sym typeface="+mn-ea"/>
              </a:rPr>
              <a:t>。</a:t>
            </a:r>
            <a:endParaRPr lang="zh-CN" altLang="en-US" sz="2400" b="1">
              <a:latin typeface="微软雅黑" panose="020B0503020204020204" charset="-122"/>
              <a:ea typeface="微软雅黑" panose="020B0503020204020204" charset="-122"/>
              <a:cs typeface="微软雅黑" panose="020B0503020204020204" charset="-122"/>
              <a:sym typeface="+mn-ea"/>
            </a:endParaRPr>
          </a:p>
          <a:p>
            <a:pPr>
              <a:lnSpc>
                <a:spcPct val="120000"/>
              </a:lnSpc>
            </a:pPr>
            <a:r>
              <a:rPr lang="zh-CN" altLang="en-US" sz="2400" b="1">
                <a:latin typeface="微软雅黑" panose="020B0503020204020204" charset="-122"/>
                <a:ea typeface="微软雅黑" panose="020B0503020204020204" charset="-122"/>
                <a:cs typeface="微软雅黑" panose="020B0503020204020204" charset="-122"/>
                <a:sym typeface="+mn-ea"/>
              </a:rPr>
              <a:t>      </a:t>
            </a:r>
            <a:r>
              <a:rPr lang="zh-CN" altLang="en-US" sz="2400" b="1">
                <a:latin typeface="微软雅黑" panose="020B0503020204020204" charset="-122"/>
                <a:ea typeface="微软雅黑" panose="020B0503020204020204" charset="-122"/>
                <a:cs typeface="微软雅黑" panose="020B0503020204020204" charset="-122"/>
              </a:rPr>
              <a:t>综上所述，冲击一反应模式有其合理性。但是中国社会发生巨大变化，也并非仅靠外部冲击来实现，中国社会</a:t>
            </a:r>
            <a:r>
              <a:rPr lang="zh-CN" altLang="en-US" sz="2400" b="1">
                <a:solidFill>
                  <a:srgbClr val="FF0000"/>
                </a:solidFill>
                <a:latin typeface="微软雅黑" panose="020B0503020204020204" charset="-122"/>
                <a:ea typeface="微软雅黑" panose="020B0503020204020204" charset="-122"/>
                <a:cs typeface="微软雅黑" panose="020B0503020204020204" charset="-122"/>
              </a:rPr>
              <a:t>内部蕴含着诸多推动社会变化的因素</a:t>
            </a:r>
            <a:r>
              <a:rPr lang="zh-CN" altLang="en-US" sz="2400" b="1">
                <a:latin typeface="微软雅黑" panose="020B0503020204020204" charset="-122"/>
                <a:ea typeface="微软雅黑" panose="020B0503020204020204" charset="-122"/>
                <a:cs typeface="微软雅黑" panose="020B0503020204020204" charset="-122"/>
              </a:rPr>
              <a:t>：从</a:t>
            </a:r>
            <a:r>
              <a:rPr lang="zh-CN" altLang="en-US" sz="2400" b="1">
                <a:solidFill>
                  <a:srgbClr val="FF0000"/>
                </a:solidFill>
                <a:latin typeface="微软雅黑" panose="020B0503020204020204" charset="-122"/>
                <a:ea typeface="微软雅黑" panose="020B0503020204020204" charset="-122"/>
                <a:cs typeface="微软雅黑" panose="020B0503020204020204" charset="-122"/>
              </a:rPr>
              <a:t>经济</a:t>
            </a:r>
            <a:r>
              <a:rPr lang="zh-CN" altLang="en-US" sz="2400" b="1">
                <a:latin typeface="微软雅黑" panose="020B0503020204020204" charset="-122"/>
                <a:ea typeface="微软雅黑" panose="020B0503020204020204" charset="-122"/>
                <a:cs typeface="微软雅黑" panose="020B0503020204020204" charset="-122"/>
              </a:rPr>
              <a:t>上来看，</a:t>
            </a:r>
            <a:r>
              <a:rPr lang="zh-CN" altLang="en-US" sz="2400" b="1">
                <a:solidFill>
                  <a:srgbClr val="FF0000"/>
                </a:solidFill>
                <a:latin typeface="微软雅黑" panose="020B0503020204020204" charset="-122"/>
                <a:ea typeface="微软雅黑" panose="020B0503020204020204" charset="-122"/>
                <a:cs typeface="微软雅黑" panose="020B0503020204020204" charset="-122"/>
              </a:rPr>
              <a:t>资本主义萌芽</a:t>
            </a:r>
            <a:r>
              <a:rPr lang="zh-CN" altLang="en-US" sz="2400" b="1">
                <a:latin typeface="微软雅黑" panose="020B0503020204020204" charset="-122"/>
                <a:ea typeface="微软雅黑" panose="020B0503020204020204" charset="-122"/>
                <a:cs typeface="微软雅黑" panose="020B0503020204020204" charset="-122"/>
              </a:rPr>
              <a:t>在近代之前已经产生并壮大发展。</a:t>
            </a:r>
            <a:r>
              <a:rPr lang="zh-CN" altLang="en-US" sz="2400" b="1">
                <a:solidFill>
                  <a:srgbClr val="FF0000"/>
                </a:solidFill>
                <a:latin typeface="微软雅黑" panose="020B0503020204020204" charset="-122"/>
                <a:ea typeface="微软雅黑" panose="020B0503020204020204" charset="-122"/>
                <a:cs typeface="微软雅黑" panose="020B0503020204020204" charset="-122"/>
              </a:rPr>
              <a:t>政治</a:t>
            </a:r>
            <a:r>
              <a:rPr lang="zh-CN" altLang="en-US" sz="2400" b="1">
                <a:solidFill>
                  <a:schemeClr val="tx1"/>
                </a:solidFill>
                <a:latin typeface="微软雅黑" panose="020B0503020204020204" charset="-122"/>
                <a:ea typeface="微软雅黑" panose="020B0503020204020204" charset="-122"/>
                <a:cs typeface="微软雅黑" panose="020B0503020204020204" charset="-122"/>
              </a:rPr>
              <a:t>上，</a:t>
            </a:r>
            <a:r>
              <a:rPr lang="zh-CN" altLang="en-US" sz="2400" b="1">
                <a:latin typeface="微软雅黑" panose="020B0503020204020204" charset="-122"/>
                <a:ea typeface="微软雅黑" panose="020B0503020204020204" charset="-122"/>
                <a:cs typeface="微软雅黑" panose="020B0503020204020204" charset="-122"/>
                <a:sym typeface="+mn-ea"/>
              </a:rPr>
              <a:t>专制主义空前加强反映了</a:t>
            </a:r>
            <a:r>
              <a:rPr lang="zh-CN" altLang="en-US" sz="2400" b="1">
                <a:solidFill>
                  <a:srgbClr val="FF0000"/>
                </a:solidFill>
                <a:latin typeface="微软雅黑" panose="020B0503020204020204" charset="-122"/>
                <a:ea typeface="微软雅黑" panose="020B0503020204020204" charset="-122"/>
                <a:cs typeface="微软雅黑" panose="020B0503020204020204" charset="-122"/>
                <a:sym typeface="+mn-ea"/>
              </a:rPr>
              <a:t>封建制度衰落</a:t>
            </a:r>
            <a:r>
              <a:rPr lang="zh-CN" altLang="en-US" sz="2400" b="1">
                <a:latin typeface="微软雅黑" panose="020B0503020204020204" charset="-122"/>
                <a:ea typeface="微软雅黑" panose="020B0503020204020204" charset="-122"/>
                <a:cs typeface="微软雅黑" panose="020B0503020204020204" charset="-122"/>
                <a:sym typeface="+mn-ea"/>
              </a:rPr>
              <a:t>的趋势。</a:t>
            </a:r>
            <a:r>
              <a:rPr lang="zh-CN" altLang="en-US" sz="2400" b="1">
                <a:solidFill>
                  <a:srgbClr val="FF0000"/>
                </a:solidFill>
                <a:latin typeface="微软雅黑" panose="020B0503020204020204" charset="-122"/>
                <a:ea typeface="微软雅黑" panose="020B0503020204020204" charset="-122"/>
                <a:cs typeface="微软雅黑" panose="020B0503020204020204" charset="-122"/>
              </a:rPr>
              <a:t>思想</a:t>
            </a:r>
            <a:r>
              <a:rPr lang="zh-CN" altLang="en-US" sz="2400" b="1">
                <a:latin typeface="微软雅黑" panose="020B0503020204020204" charset="-122"/>
                <a:ea typeface="微软雅黑" panose="020B0503020204020204" charset="-122"/>
                <a:cs typeface="微软雅黑" panose="020B0503020204020204" charset="-122"/>
              </a:rPr>
              <a:t>上，</a:t>
            </a:r>
            <a:r>
              <a:rPr lang="zh-CN" altLang="en-US" sz="2400" b="1">
                <a:solidFill>
                  <a:srgbClr val="FF0000"/>
                </a:solidFill>
                <a:latin typeface="微软雅黑" panose="020B0503020204020204" charset="-122"/>
                <a:ea typeface="微软雅黑" panose="020B0503020204020204" charset="-122"/>
                <a:cs typeface="微软雅黑" panose="020B0503020204020204" charset="-122"/>
              </a:rPr>
              <a:t>反对君主专制的思想</a:t>
            </a:r>
            <a:r>
              <a:rPr lang="zh-CN" altLang="en-US" sz="2400" b="1">
                <a:latin typeface="微软雅黑" panose="020B0503020204020204" charset="-122"/>
                <a:ea typeface="微软雅黑" panose="020B0503020204020204" charset="-122"/>
                <a:cs typeface="微软雅黑" panose="020B0503020204020204" charset="-122"/>
              </a:rPr>
              <a:t>在明清之际也已经出现。这一系列现象的出现说明中国社会内部已经孕育着变革的力量并推动中国社会向前发展。</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5698" name="文本框 2845697"/>
          <p:cNvSpPr txBox="1"/>
          <p:nvPr/>
        </p:nvSpPr>
        <p:spPr>
          <a:xfrm>
            <a:off x="180340" y="130175"/>
            <a:ext cx="11634788" cy="6356985"/>
          </a:xfrm>
          <a:prstGeom prst="rect">
            <a:avLst/>
          </a:prstGeom>
          <a:noFill/>
          <a:ln w="9525">
            <a:noFill/>
          </a:ln>
        </p:spPr>
        <p:txBody>
          <a:bodyPr lIns="117176" tIns="58589" rIns="117176" bIns="58589">
            <a:spAutoFit/>
          </a:bodyPr>
          <a:lstStyle/>
          <a:p>
            <a:pPr algn="just" defTabSz="1171575">
              <a:lnSpc>
                <a:spcPct val="130000"/>
              </a:lnSpc>
            </a:pP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二、明清时期商品经济发展对思想文化的影响</a:t>
            </a:r>
          </a:p>
          <a:p>
            <a:pPr algn="just" defTabSz="1171575">
              <a:lnSpc>
                <a:spcPct val="130000"/>
              </a:lnSpc>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对主流思想的冲击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明末工商业地位日渐突出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重农抑商的传统思想受到挑战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进步思想家提出“工商皆本”的主张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反映了发展商品经济的要求</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符合历史发展的趋势。</a:t>
            </a:r>
          </a:p>
          <a:p>
            <a:pPr defTabSz="1171575">
              <a:lnSpc>
                <a:spcPct val="130000"/>
              </a:lnSpc>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对书法的影响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由于商品经济的发展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明代书法呈现平民化、世俗化、个性化的趋势。</a:t>
            </a:r>
            <a:r>
              <a:rPr lang="zh-CN" altLang="en-US" dirty="0">
                <a:latin typeface="宋体" panose="02010600030101010101" pitchFamily="2" charset="-122"/>
                <a:ea typeface="宋体" panose="02010600030101010101" pitchFamily="2" charset="-122"/>
                <a:cs typeface="Times New Roman" panose="02020603050405020304" pitchFamily="18" charset="0"/>
              </a:rPr>
              <a:t> </a:t>
            </a:r>
          </a:p>
          <a:p>
            <a:pPr algn="just" defTabSz="1171575">
              <a:lnSpc>
                <a:spcPct val="130000"/>
              </a:lnSpc>
            </a:pPr>
            <a:r>
              <a:rPr lang="en-US" altLang="zh-CN">
                <a:solidFill>
                  <a:srgbClr val="000000"/>
                </a:solidFill>
                <a:ea typeface="宋体" panose="02010600030101010101" pitchFamily="2" charset="-122"/>
                <a:cs typeface="Times New Roman" panose="02020603050405020304" pitchFamily="18" charset="0"/>
                <a:sym typeface="+mn-ea"/>
              </a:rPr>
              <a:t>3.</a:t>
            </a:r>
            <a:r>
              <a:rPr lang="zh-CN" altLang="en-US" dirty="0">
                <a:solidFill>
                  <a:srgbClr val="000000"/>
                </a:solidFill>
                <a:ea typeface="宋体" panose="02010600030101010101" pitchFamily="2" charset="-122"/>
                <a:cs typeface="Times New Roman" panose="02020603050405020304" pitchFamily="18" charset="0"/>
                <a:sym typeface="+mn-ea"/>
              </a:rPr>
              <a:t>对绘画的影响</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明清时期</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城市商品经济繁荣和资本主义萌芽出现</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u="sng" dirty="0">
                <a:solidFill>
                  <a:schemeClr val="tx1"/>
                </a:solidFill>
                <a:ea typeface="宋体" panose="02010600030101010101" pitchFamily="2" charset="-122"/>
                <a:cs typeface="Times New Roman" panose="02020603050405020304" pitchFamily="18" charset="0"/>
                <a:sym typeface="+mn-ea"/>
              </a:rPr>
              <a:t>传统社会秩序松动</a:t>
            </a:r>
            <a:r>
              <a:rPr lang="zh-CN" altLang="en-US" dirty="0">
                <a:solidFill>
                  <a:srgbClr val="000000"/>
                </a:solidFill>
                <a:ea typeface="宋体" panose="02010600030101010101" pitchFamily="2" charset="-122"/>
                <a:cs typeface="Times New Roman" panose="02020603050405020304" pitchFamily="18" charset="0"/>
                <a:sym typeface="+mn-ea"/>
              </a:rPr>
              <a:t>和价值观念变化。因此</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这一时期出现了众多风格独特、不拘成法的画家和画派。</a:t>
            </a:r>
            <a:endPar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lnSpc>
                <a:spcPct val="130000"/>
              </a:lnSpc>
            </a:pPr>
            <a:r>
              <a:rPr lang="en-US" altLang="zh-CN">
                <a:solidFill>
                  <a:srgbClr val="000000"/>
                </a:solidFill>
                <a:ea typeface="宋体" panose="02010600030101010101" pitchFamily="2" charset="-122"/>
                <a:cs typeface="Times New Roman" panose="02020603050405020304" pitchFamily="18" charset="0"/>
                <a:sym typeface="+mn-ea"/>
              </a:rPr>
              <a:t>4.</a:t>
            </a:r>
            <a:r>
              <a:rPr lang="zh-CN" altLang="en-US" dirty="0">
                <a:solidFill>
                  <a:srgbClr val="000000"/>
                </a:solidFill>
                <a:ea typeface="宋体" panose="02010600030101010101" pitchFamily="2" charset="-122"/>
                <a:cs typeface="Times New Roman" panose="02020603050405020304" pitchFamily="18" charset="0"/>
                <a:sym typeface="+mn-ea"/>
              </a:rPr>
              <a:t>对文学的影响</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明清时期</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一大批新兴工商业市镇兴起</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这为通俗文学的发展提供了良好的社会环境</a:t>
            </a:r>
            <a:r>
              <a:rPr lang="en-US" altLang="zh-CN">
                <a:solidFill>
                  <a:srgbClr val="000000"/>
                </a:solidFill>
                <a:ea typeface="宋体" panose="02010600030101010101" pitchFamily="2" charset="-122"/>
                <a:cs typeface="Times New Roman" panose="02020603050405020304" pitchFamily="18" charset="0"/>
                <a:sym typeface="+mn-ea"/>
              </a:rPr>
              <a:t>;</a:t>
            </a:r>
            <a:r>
              <a:rPr lang="zh-CN" altLang="en-US" dirty="0">
                <a:solidFill>
                  <a:srgbClr val="000000"/>
                </a:solidFill>
                <a:ea typeface="宋体" panose="02010600030101010101" pitchFamily="2" charset="-122"/>
                <a:cs typeface="Times New Roman" panose="02020603050405020304" pitchFamily="18" charset="0"/>
                <a:sym typeface="+mn-ea"/>
              </a:rPr>
              <a:t>市民队伍的壮大使小说这种文学形式的读者队伍扩大。</a:t>
            </a:r>
            <a:endParaRPr lang="zh-CN" altLang="en-US">
              <a:latin typeface="宋体" panose="02010600030101010101" pitchFamily="2" charset="-122"/>
              <a:ea typeface="Times New Roman" panose="02020603050405020304" pitchFamily="18"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95874" name="文本框 2895873"/>
          <p:cNvSpPr txBox="1"/>
          <p:nvPr/>
        </p:nvSpPr>
        <p:spPr>
          <a:xfrm>
            <a:off x="241300" y="809625"/>
            <a:ext cx="11634788" cy="4918075"/>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精预测</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命题前瞻</a:t>
            </a:r>
            <a:endParaRPr lang="zh-CN" altLang="en-US">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视角</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商品经济发展的影响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明清时期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商人的自我意识开始觉醒</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他们充分肯定自己的职业价值</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自尊自信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甚至言行间透出一股傲气</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但士仍是他们倾心羡慕并忘我追寻的目标。”由此可知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明清商人价值观具有多重性</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明清商人社会地位显著提高</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政府不再坚持“重农抑商”政策</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明清社会成功实现了转型</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49794" name="文本框 2849793"/>
          <p:cNvSpPr txBox="1"/>
          <p:nvPr/>
        </p:nvSpPr>
        <p:spPr>
          <a:xfrm>
            <a:off x="241300" y="809625"/>
            <a:ext cx="11634788" cy="311721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。材料中“充分肯定自己的职业价值”“士仍是他们倾心羡慕并忘我追寻的目标”反映了明清时期商人的价值观具有多重性</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故选</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明清仍然推行“重农抑商”政策</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商人社会地位没有显著提高</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明清社会未能成功实现转型</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材料中“明清时期</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商人的自我意识开始觉醒”也不能说明社会转型</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a:t>
            </a:r>
            <a:endParaRPr lang="zh-CN" altLang="en-US">
              <a:solidFill>
                <a:srgbClr val="000000"/>
              </a:solidFill>
              <a:latin typeface="楷体_GB2312" pitchFamily="49" charset="-122"/>
              <a:ea typeface="楷体_GB2312" pitchFamily="49" charset="-122"/>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0818" name="文本框 2850817"/>
          <p:cNvSpPr txBox="1"/>
          <p:nvPr/>
        </p:nvSpPr>
        <p:spPr>
          <a:xfrm>
            <a:off x="241300" y="809625"/>
            <a:ext cx="11634788" cy="4318000"/>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视角</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明清小说世俗化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在唐代文学作品中</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类似明代小说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白娘子永镇雷峰塔</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中主人公许宣这一角色的李黄是盐铁使之子</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而到了明代</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主人公却一变而为“生药铺主管”。这一变化说明明代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小说成为社会主流价值观载体</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儒家传统重义轻利观念遭到了颠覆</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程朱理学统治地位受到了冲击</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文学创作蕴含了市民阶层价值取向</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51842" name="文本框 2851841"/>
          <p:cNvSpPr txBox="1"/>
          <p:nvPr/>
        </p:nvSpPr>
        <p:spPr>
          <a:xfrm>
            <a:off x="241300" y="809625"/>
            <a:ext cx="11634788" cy="491807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。据材料“到了明代</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主人公却一变而为‘生药铺主管’”说明明代小说日益世俗化</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结合所学知识可知</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伴随着商品经济的发展和资本主义萌芽的产生</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市民阶层进一步壮大</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文学作品越来越多地反映市民阶层的价值取向</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故选</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明朝社会主流价值观载体是陆王心学</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明朝以士大夫为首的深受儒家思想影响的统治阶层</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仍然坚守重义轻利的观念</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但是随着商品经济发展和资本主义萌芽的产生</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传统的重义轻利观念受到冲击</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颠覆”说法不符合史实</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材料没有涉及程朱理学统治地位受到冲击的信息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故排除</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a:t>
            </a:r>
            <a:endParaRPr lang="zh-CN" altLang="en-US">
              <a:solidFill>
                <a:srgbClr val="000000"/>
              </a:solidFill>
              <a:latin typeface="楷体_GB2312" pitchFamily="49" charset="-122"/>
              <a:ea typeface="楷体_GB2312" pitchFamily="49" charset="-122"/>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2029" name="文本框 2262028"/>
          <p:cNvSpPr txBox="1"/>
          <p:nvPr/>
        </p:nvSpPr>
        <p:spPr>
          <a:xfrm>
            <a:off x="241300" y="631825"/>
            <a:ext cx="11634788" cy="4276725"/>
          </a:xfrm>
          <a:prstGeom prst="rect">
            <a:avLst/>
          </a:prstGeom>
          <a:noFill/>
          <a:ln w="9525">
            <a:noFill/>
          </a:ln>
        </p:spPr>
        <p:txBody>
          <a:bodyPr lIns="117176" tIns="58589" rIns="117176" bIns="58589">
            <a:spAutoFit/>
          </a:bodyPr>
          <a:lstStyle/>
          <a:p>
            <a:pPr defTabSz="1171575">
              <a:lnSpc>
                <a:spcPct val="130000"/>
              </a:lnSpc>
            </a:pP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研考题</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考点考法</a:t>
            </a:r>
          </a:p>
          <a:p>
            <a:pPr algn="ctr" defTabSz="1171575">
              <a:lnSpc>
                <a:spcPct val="130000"/>
              </a:lnSpc>
            </a:pPr>
            <a:r>
              <a:rPr lang="zh-CN" altLang="en-US" dirty="0">
                <a:latin typeface="宋体" panose="02010600030101010101" pitchFamily="2" charset="-122"/>
                <a:ea typeface="宋体" panose="02010600030101010101" pitchFamily="2" charset="-122"/>
                <a:cs typeface="Times New Roman" panose="02020603050405020304" pitchFamily="18" charset="0"/>
              </a:rPr>
              <a:t>考点一　明清时期的政治</a:t>
            </a:r>
          </a:p>
          <a:p>
            <a:pPr defTabSz="1171575">
              <a:lnSpc>
                <a:spcPct val="130000"/>
              </a:lnSpc>
            </a:pP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真题示例</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lnSpc>
                <a:spcPct val="130000"/>
              </a:lnSpc>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Ⅲ</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卷</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T27)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明万历年间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神宗下令工部铸钱供内府用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内阁首辅张居正“以利不胜费止之”。神宗向户部索求十万金</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张居正面谏力争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得停发太仓银十万两”。这反映出当时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lnSpc>
                <a:spcPct val="130000"/>
              </a:lnSpc>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内阁权势强大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皇权受到严重制约</a:t>
            </a:r>
          </a:p>
          <a:p>
            <a:pPr algn="just" defTabSz="1171575">
              <a:lnSpc>
                <a:spcPct val="130000"/>
              </a:lnSpc>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社会经济凋敝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君权相权关系紧张</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262030" name="文本框 2262029"/>
          <p:cNvSpPr txBox="1"/>
          <p:nvPr/>
        </p:nvSpPr>
        <p:spPr>
          <a:xfrm>
            <a:off x="1370013" y="63500"/>
            <a:ext cx="4627562" cy="446088"/>
          </a:xfrm>
          <a:prstGeom prst="rect">
            <a:avLst/>
          </a:prstGeom>
          <a:noFill/>
          <a:ln w="9525">
            <a:noFill/>
          </a:ln>
        </p:spPr>
        <p:txBody>
          <a:bodyPr lIns="117176" tIns="58589" rIns="117176" bIns="58589">
            <a:spAutoFit/>
          </a:bodyPr>
          <a:lstStyle/>
          <a:p>
            <a:pPr defTabSz="1171575">
              <a:lnSpc>
                <a:spcPct val="90000"/>
              </a:lnSpc>
            </a:pP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研析真题</a:t>
            </a:r>
            <a:r>
              <a:rPr lang="en-US" altLang="zh-CN" sz="2400">
                <a:solidFill>
                  <a:schemeClr val="bg1"/>
                </a:solidFill>
                <a:latin typeface="宋体" panose="02010600030101010101" pitchFamily="2" charset="-122"/>
                <a:ea typeface="Times New Roman" panose="02020603050405020304" pitchFamily="18" charset="0"/>
              </a:rPr>
              <a:t>•</a:t>
            </a: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知道高考怎么考</a:t>
            </a:r>
            <a:endParaRPr lang="zh-CN" altLang="en-US" sz="2400" dirty="0">
              <a:solidFill>
                <a:schemeClr val="bg1"/>
              </a:solidFill>
              <a:latin typeface="宋体" panose="02010600030101010101" pitchFamily="2" charset="-122"/>
              <a:ea typeface="Times New Roman" panose="02020603050405020304" pitchFamily="18"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688076" name="表格 2688075"/>
          <p:cNvGraphicFramePr/>
          <p:nvPr/>
        </p:nvGraphicFramePr>
        <p:xfrm>
          <a:off x="1371600" y="1406525"/>
          <a:ext cx="9182100" cy="2447925"/>
        </p:xfrm>
        <a:graphic>
          <a:graphicData uri="http://schemas.openxmlformats.org/drawingml/2006/table">
            <a:tbl>
              <a:tblPr/>
              <a:tblGrid>
                <a:gridCol w="2400300"/>
                <a:gridCol w="6781800"/>
              </a:tblGrid>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素养考查</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唯物史观、历史解释</a:t>
                      </a: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情境载体</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以明朝皇权与内阁的矛盾为情境</a:t>
                      </a: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096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解题关键</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关键信息</a:t>
                      </a:r>
                      <a:r>
                        <a:rPr lang="en-US" altLang="zh-CN" sz="2600" b="1">
                          <a:latin typeface="宋体" panose="02010600030101010101" pitchFamily="2" charset="-122"/>
                        </a:rPr>
                        <a:t>:</a:t>
                      </a:r>
                      <a:r>
                        <a:rPr lang="zh-CN" altLang="en-US" sz="2600" b="1" dirty="0">
                          <a:latin typeface="宋体" panose="02010600030101010101" pitchFamily="2" charset="-122"/>
                        </a:rPr>
                        <a:t>明神宗的要求被张居正拒绝</a:t>
                      </a:r>
                      <a:r>
                        <a:rPr lang="en-US" altLang="zh-CN" sz="2600" b="1">
                          <a:latin typeface="宋体" panose="02010600030101010101" pitchFamily="2" charset="-122"/>
                        </a:rPr>
                        <a:t>，</a:t>
                      </a:r>
                      <a:r>
                        <a:rPr lang="zh-CN" altLang="en-US" sz="2600" b="1" dirty="0">
                          <a:latin typeface="宋体" panose="02010600030101010101" pitchFamily="2" charset="-122"/>
                        </a:rPr>
                        <a:t>表明了明朝内阁职权的变化</a:t>
                      </a: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价值导向</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关注制度创新与社会发展</a:t>
                      </a:r>
                      <a:endParaRPr lang="zh-CN" altLang="en-US" sz="2600" b="1" dirty="0">
                        <a:latin typeface="Arial" panose="020B0604020202020204" pitchFamily="34" charset="0"/>
                      </a:endParaRP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19074" name="文本框 2819073"/>
          <p:cNvSpPr txBox="1"/>
          <p:nvPr/>
        </p:nvSpPr>
        <p:spPr>
          <a:xfrm>
            <a:off x="241300" y="809625"/>
            <a:ext cx="11710988" cy="311721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。结合题意可知材料呈现的两件事</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都集中体现出在明朝政府运行过程中内阁权力的膨胀</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正确。从历史发展的轨迹分析</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明朝的专制皇权比唐宋有所加强</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皇帝旨意在具体实施中虽有所驳正</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但并未受到严重制约</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错误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题中并未含有“经济凋敝”的内容</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与材料无关</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明初已废除宰相</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内阁首辅不属于宰相</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错误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endParaRPr lang="zh-CN" altLang="en-US">
              <a:solidFill>
                <a:srgbClr val="000000"/>
              </a:solidFill>
              <a:latin typeface="楷体_GB2312" pitchFamily="49" charset="-122"/>
              <a:ea typeface="楷体_GB2312" pitchFamily="49" charset="-122"/>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06434" name="文本框 2706433"/>
          <p:cNvSpPr txBox="1"/>
          <p:nvPr/>
        </p:nvSpPr>
        <p:spPr>
          <a:xfrm>
            <a:off x="241300" y="809625"/>
            <a:ext cx="11634788" cy="3717925"/>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真题再做</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1.(2017</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Ⅱ</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卷</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T27)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明初朱元璋严禁宦官读书识字</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但中后期宦官读书识字逐渐制度化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士大夫甚至有针对性地编纂适合宦官学习的读本。由此可以推知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明代中后期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中枢决策过程发生异变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皇帝权力日趋衰落</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内阁议政功能已经丧失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宦官掌握决策权力</a:t>
            </a:r>
            <a:endParaRPr lang="zh-CN" altLang="en-US">
              <a:latin typeface="宋体" panose="02010600030101010101" pitchFamily="2" charset="-122"/>
              <a:ea typeface="Times New Roman" panose="02020603050405020304" pitchFamily="18" charset="0"/>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0098" name="文本框 2820097"/>
          <p:cNvSpPr txBox="1"/>
          <p:nvPr/>
        </p:nvSpPr>
        <p:spPr>
          <a:xfrm>
            <a:off x="241300" y="809625"/>
            <a:ext cx="11634788" cy="3117215"/>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。题干叙述了明代从朱元璋时期的不许宦官读书识字到中后期宦官读书制度化的这种变化</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说明明代中后期宦官参与中枢决策的历史事实</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为了适应这种变化</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宦官逐渐读书识字</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正确。</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史实性错误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明代是皇权强化的典型时期。</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与史实不符</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伴随着明代皇权的不断加强</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内阁议政功能也是在逐渐加强的</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这是皇权加强的产物。</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表述错误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决策权属于皇帝。</a:t>
            </a:r>
            <a:endParaRPr lang="zh-CN" altLang="en-US">
              <a:solidFill>
                <a:srgbClr val="000000"/>
              </a:solidFill>
              <a:latin typeface="楷体_GB2312" pitchFamily="49" charset="-122"/>
              <a:ea typeface="楷体_GB2312" pitchFamily="49" charset="-122"/>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1122" name="文本框 2821121"/>
          <p:cNvSpPr txBox="1"/>
          <p:nvPr/>
        </p:nvSpPr>
        <p:spPr>
          <a:xfrm>
            <a:off x="277495" y="144780"/>
            <a:ext cx="11634788" cy="3717925"/>
          </a:xfrm>
          <a:prstGeom prst="rect">
            <a:avLst/>
          </a:prstGeom>
          <a:noFill/>
          <a:ln w="9525">
            <a:noFill/>
          </a:ln>
        </p:spPr>
        <p:txBody>
          <a:bodyPr lIns="117176" tIns="58589" rIns="117176" bIns="58589">
            <a:spAutoFit/>
          </a:bodyPr>
          <a:lstStyle/>
          <a:p>
            <a:pPr algn="just" defTabSz="1171575"/>
            <a:r>
              <a:rPr lang="zh-CN" altLang="en-US">
                <a:solidFill>
                  <a:srgbClr val="0000FF"/>
                </a:solidFill>
                <a:ea typeface="宋体" panose="02010600030101010101" pitchFamily="2" charset="-122"/>
                <a:cs typeface="Times New Roman" panose="02020603050405020304" pitchFamily="18" charset="0"/>
                <a:sym typeface="+mn-ea"/>
              </a:rPr>
              <a:t>【</a:t>
            </a:r>
            <a:r>
              <a:rPr lang="zh-CN" altLang="en-US" dirty="0">
                <a:solidFill>
                  <a:srgbClr val="0000FF"/>
                </a:solidFill>
                <a:ea typeface="宋体" panose="02010600030101010101" pitchFamily="2" charset="-122"/>
                <a:cs typeface="Times New Roman" panose="02020603050405020304" pitchFamily="18" charset="0"/>
                <a:sym typeface="+mn-ea"/>
              </a:rPr>
              <a:t>真题再做</a:t>
            </a:r>
            <a:r>
              <a:rPr lang="zh-CN" altLang="en-US">
                <a:solidFill>
                  <a:srgbClr val="0000FF"/>
                </a:solidFill>
                <a:ea typeface="宋体" panose="02010600030101010101" pitchFamily="2" charset="-122"/>
                <a:cs typeface="Times New Roman" panose="02020603050405020304" pitchFamily="18" charset="0"/>
                <a:sym typeface="+mn-ea"/>
              </a:rPr>
              <a:t>】</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2.(2016</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Ⅰ</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卷</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T27)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明初废行省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地方分设三司</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分别掌管一地民政与财政、司法、军事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直属六部。明中叶以后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皇帝临时派遣的巡抚逐渐演变为三司之上的地方最高行政长官。这一变化有助于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扩大地方行政权力</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提高地方行政效率</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削弱六部的权限</a:t>
            </a:r>
            <a:r>
              <a:rPr lang="en-US" altLang="zh-CN"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缓解中央与地方的对立</a:t>
            </a:r>
            <a:endParaRPr lang="zh-CN" altLang="en-US">
              <a:solidFill>
                <a:srgbClr val="000000"/>
              </a:solidFill>
              <a:latin typeface="宋体" panose="02010600030101010101" pitchFamily="2" charset="-122"/>
              <a:ea typeface="Times New Roman" panose="02020603050405020304" pitchFamily="18" charset="0"/>
            </a:endParaRPr>
          </a:p>
        </p:txBody>
      </p:sp>
      <p:sp>
        <p:nvSpPr>
          <p:cNvPr id="2822146" name="文本框 2822145"/>
          <p:cNvSpPr txBox="1"/>
          <p:nvPr/>
        </p:nvSpPr>
        <p:spPr>
          <a:xfrm>
            <a:off x="278130" y="3950335"/>
            <a:ext cx="11634788" cy="3117215"/>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。由“直属六部”“演变为三司之上的地方最高行政长官”等内容</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可知巡抚的出现减少了地方处理事务的环节</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能够集中地方权力</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提高效率</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正确</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题干材料没有体现扩大地方行政权力和削弱六部的权限</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错误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明代中央集权不断加强</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设立巡抚无法体现缓解中央与地方的对立</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错误。</a:t>
            </a:r>
            <a:endParaRPr lang="zh-CN" altLang="en-US">
              <a:solidFill>
                <a:srgbClr val="000000"/>
              </a:solidFill>
              <a:latin typeface="楷体_GB2312" pitchFamily="49" charset="-122"/>
              <a:ea typeface="楷体_GB2312" pitchFamily="49"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822146"/>
                                        </p:tgtEl>
                                        <p:attrNameLst>
                                          <p:attrName>style.visibility</p:attrName>
                                        </p:attrNameLst>
                                      </p:cBhvr>
                                      <p:to>
                                        <p:strVal val="visible"/>
                                      </p:to>
                                    </p:set>
                                    <p:anim calcmode="lin" valueType="num">
                                      <p:cBhvr additive="base">
                                        <p:cTn id="7" dur="500" fill="hold"/>
                                        <p:tgtEl>
                                          <p:spTgt spid="2822146"/>
                                        </p:tgtEl>
                                        <p:attrNameLst>
                                          <p:attrName>ppt_x</p:attrName>
                                        </p:attrNameLst>
                                      </p:cBhvr>
                                      <p:tavLst>
                                        <p:tav tm="0">
                                          <p:val>
                                            <p:strVal val="#ppt_x"/>
                                          </p:val>
                                        </p:tav>
                                        <p:tav tm="100000">
                                          <p:val>
                                            <p:strVal val="#ppt_x"/>
                                          </p:val>
                                        </p:tav>
                                      </p:tavLst>
                                    </p:anim>
                                    <p:anim calcmode="lin" valueType="num">
                                      <p:cBhvr additive="base">
                                        <p:cTn id="8" dur="500" fill="hold"/>
                                        <p:tgtEl>
                                          <p:spTgt spid="282214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22146" grpId="0"/>
      <p:bldP spid="2822146" grpId="1"/>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10530" name="文本框 2710529"/>
          <p:cNvSpPr txBox="1"/>
          <p:nvPr/>
        </p:nvSpPr>
        <p:spPr>
          <a:xfrm>
            <a:off x="241300" y="606425"/>
            <a:ext cx="11482388" cy="6118225"/>
          </a:xfrm>
          <a:prstGeom prst="rect">
            <a:avLst/>
          </a:prstGeom>
          <a:noFill/>
          <a:ln w="9525">
            <a:noFill/>
          </a:ln>
        </p:spPr>
        <p:txBody>
          <a:bodyPr lIns="117176" tIns="58589" rIns="117176" bIns="58589">
            <a:spAutoFit/>
          </a:bodyPr>
          <a:lstStyle/>
          <a:p>
            <a:pPr algn="ct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考点二　明清时期的经济</a:t>
            </a:r>
          </a:p>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真题示例</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endParaRPr lang="zh-CN" altLang="en-US">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江苏高考</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明代松江府大地主潘允端的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玉华堂日记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反映土地租佃关系的记事有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条。在日记中</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关于垦田、挑泥、种麦等往往有发给“工本”和“工银”的记载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他的田庄产品除自用外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也有一部分投放市场。该日记可以佐证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农村雇佣劳动基本普及</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地主剥削程度有所减轻</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地主收入依赖家庭副业</a:t>
            </a: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农业生产经营方式多样</a:t>
            </a:r>
            <a:r>
              <a:rPr lang="zh-CN" altLang="en-US" dirty="0">
                <a:latin typeface="宋体" panose="02010600030101010101" pitchFamily="2" charset="-122"/>
                <a:ea typeface="宋体" panose="02010600030101010101" pitchFamily="2" charset="-122"/>
                <a:cs typeface="Times New Roman" panose="02020603050405020304" pitchFamily="18" charset="0"/>
              </a:rPr>
              <a:t> </a:t>
            </a:r>
            <a:endParaRPr lang="zh-CN" altLang="en-US">
              <a:latin typeface="宋体" panose="02010600030101010101" pitchFamily="2" charset="-122"/>
              <a:ea typeface="Times New Roman" panose="02020603050405020304" pitchFamily="18" charset="0"/>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3241" name="表格 2823240"/>
          <p:cNvGraphicFramePr/>
          <p:nvPr/>
        </p:nvGraphicFramePr>
        <p:xfrm>
          <a:off x="1409700" y="1257300"/>
          <a:ext cx="9105900" cy="2457450"/>
        </p:xfrm>
        <a:graphic>
          <a:graphicData uri="http://schemas.openxmlformats.org/drawingml/2006/table">
            <a:tbl>
              <a:tblPr/>
              <a:tblGrid>
                <a:gridCol w="1981200"/>
                <a:gridCol w="7124700"/>
              </a:tblGrid>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素养考查</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史料实证、历史解释</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情境载体</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以潘允端日记为情境</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096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解题关键</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关键信息</a:t>
                      </a:r>
                      <a:r>
                        <a:rPr lang="en-US" altLang="zh-CN" sz="2600" b="1">
                          <a:latin typeface="宋体" panose="02010600030101010101" pitchFamily="2" charset="-122"/>
                        </a:rPr>
                        <a:t>:“</a:t>
                      </a:r>
                      <a:r>
                        <a:rPr lang="zh-CN" altLang="en-US" sz="2600" b="1" dirty="0">
                          <a:latin typeface="宋体" panose="02010600030101010101" pitchFamily="2" charset="-122"/>
                        </a:rPr>
                        <a:t>他的田庄产品除自用外</a:t>
                      </a:r>
                      <a:r>
                        <a:rPr lang="en-US" altLang="zh-CN" sz="2600" b="1">
                          <a:latin typeface="宋体" panose="02010600030101010101" pitchFamily="2" charset="-122"/>
                        </a:rPr>
                        <a:t>，</a:t>
                      </a:r>
                      <a:r>
                        <a:rPr lang="zh-CN" altLang="en-US" sz="2600" b="1" dirty="0">
                          <a:latin typeface="宋体" panose="02010600030101010101" pitchFamily="2" charset="-122"/>
                        </a:rPr>
                        <a:t>也有一部分投放市场”</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22287">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价值导向</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古代农业经营方式的变化</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4194" name="文本框 2824193"/>
          <p:cNvSpPr txBox="1"/>
          <p:nvPr/>
        </p:nvSpPr>
        <p:spPr>
          <a:xfrm>
            <a:off x="241300" y="809625"/>
            <a:ext cx="11634788" cy="4318000"/>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。根据潘允端的日记内容可知当时的农业生产中存在租佃关系和雇佣关系</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生产的产品除自用外还有一部分投入市场</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说明当时农业生产并不局限于一种生产经营方式</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生产经营方式多样</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正确</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潘允端的日记中有发给“工本”和“工银”的记载</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说明存在雇佣关系</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但雇佣劳动基本普及的说法过于夸张</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材料没有体现地主对农民的剥削情况</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看不出剥削程度是否减轻</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材料仅反映了潘允端家庭的农业生产经营情况</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无法据此说明当时地主收入依赖家庭副业</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a:t>
            </a:r>
            <a:endParaRPr lang="zh-CN" altLang="en-US">
              <a:solidFill>
                <a:srgbClr val="000000"/>
              </a:solidFill>
              <a:latin typeface="楷体_GB2312" pitchFamily="49" charset="-122"/>
              <a:ea typeface="楷体_GB2312" pitchFamily="49" charset="-122"/>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5218" name="文本框 2825217"/>
          <p:cNvSpPr txBox="1"/>
          <p:nvPr/>
        </p:nvSpPr>
        <p:spPr>
          <a:xfrm>
            <a:off x="241300" y="809625"/>
            <a:ext cx="11634788" cy="4918075"/>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真题再做</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Ⅱ</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卷</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T27)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明代官营手工业实行工匠制度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生产官府所需物资。明中叶后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官府往往直接向匠户征收银两而不征用其生产的产品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此现象持续增多。这反映了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白银已取代其他货币</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雇佣劳动成为主要用工方式</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民营手工业发展受挫</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官营手工业的地位遭到削弱</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94146" name="文本框 2694145"/>
          <p:cNvSpPr txBox="1"/>
          <p:nvPr/>
        </p:nvSpPr>
        <p:spPr>
          <a:xfrm>
            <a:off x="241300" y="809625"/>
            <a:ext cx="11634788" cy="371792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。题干材料体现了明代官府向官营手工业者从征收实物到直接向匠户征银的变化</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并且征银现象持续增多</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反映出官营手工业地位遭到削弱</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故选</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。题干材料没有体现明朝货币发展变革的信息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错误。题干材料并没有呈现雇佣劳动发生变化的信息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况且中国古代官营手工业的匠户与官府的关系不是雇佣与被雇佣的关系</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错误。题干材料强调的是官营手工业而非民营手工业的发展</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故排除</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a:t>
            </a:r>
            <a:endParaRPr lang="zh-CN" altLang="en-US">
              <a:solidFill>
                <a:srgbClr val="000000"/>
              </a:solidFill>
              <a:latin typeface="楷体_GB2312" pitchFamily="49" charset="-122"/>
              <a:ea typeface="楷体_GB2312" pitchFamily="49" charset="-122"/>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6242" name="文本框 2826241"/>
          <p:cNvSpPr txBox="1"/>
          <p:nvPr/>
        </p:nvSpPr>
        <p:spPr>
          <a:xfrm>
            <a:off x="241300" y="809625"/>
            <a:ext cx="11634788" cy="4318000"/>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4.(2019</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Ⅲ</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卷</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T27)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乾隆时江南地主“所居在城或他州异县</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地亩山场皆委之佃户”。苏州甚至出现“土著安业者田不满百亩</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余皆佃农也。上田半归于郡城之富户”。由此可知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当时江南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土地所有权变更极为频繁</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农业生产利润微不足道</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个体农耕为主要生产形式</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农业中商品化生产普遍</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7266" name="文本框 2827265"/>
          <p:cNvSpPr txBox="1"/>
          <p:nvPr/>
        </p:nvSpPr>
        <p:spPr>
          <a:xfrm>
            <a:off x="241300" y="809625"/>
            <a:ext cx="11634788" cy="311721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。材料反映了江南地区租佃经济很普遍</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佃农是一种自己没有土地</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靠租种地主土地为生的小农生产形式</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正确</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土地所有权属于地主</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只是使用权归佃户</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错误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材料没有体现农业生产利润</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错误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佃农经济也属于自给自足的小农经济的一部分</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且材料没有说明农产品是否流入市场成为商品</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错误。</a:t>
            </a:r>
            <a:endParaRPr lang="zh-CN" altLang="en-US">
              <a:solidFill>
                <a:srgbClr val="000000"/>
              </a:solidFill>
              <a:latin typeface="楷体_GB2312" pitchFamily="49" charset="-122"/>
              <a:ea typeface="楷体_GB2312" pitchFamily="49" charset="-122"/>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28290" name="文本框 2828289"/>
          <p:cNvSpPr txBox="1"/>
          <p:nvPr/>
        </p:nvSpPr>
        <p:spPr>
          <a:xfrm>
            <a:off x="241300" y="809625"/>
            <a:ext cx="11634788" cy="4918075"/>
          </a:xfrm>
          <a:prstGeom prst="rect">
            <a:avLst/>
          </a:prstGeom>
          <a:noFill/>
          <a:ln w="9525">
            <a:noFill/>
          </a:ln>
        </p:spPr>
        <p:txBody>
          <a:bodyPr lIns="117176" tIns="58589" rIns="117176" bIns="58589">
            <a:spAutoFit/>
          </a:bodyPr>
          <a:lstStyle/>
          <a:p>
            <a:pPr algn="just"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备选真题</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1.(2019</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Ⅱ</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卷</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T27)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研究表明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明代大商人的资本一般为白银数十万两</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多者上百万两。到清代中期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大商人的资本一般在一百万两以上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甚至多达千万两。这表明清代中期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商人的地位发生根本性改变</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重农抑商政策明显松弛</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商业活动的规模进一步扩大</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白银开始成为流通货币</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2018" name="文本框 2902017"/>
          <p:cNvSpPr txBox="1"/>
          <p:nvPr/>
        </p:nvSpPr>
        <p:spPr>
          <a:xfrm>
            <a:off x="241300" y="809625"/>
            <a:ext cx="11634788" cy="191706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。题干材料说明清代商人的资本大幅度增加。清朝商人资本较明朝大幅增加</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说明经营规模扩大</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故选</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根本性改变”说法错误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清朝仍厉行重农抑商政策</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错误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白银开始成为流通货币是在明朝</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错误。</a:t>
            </a:r>
            <a:endParaRPr lang="zh-CN" altLang="en-US">
              <a:solidFill>
                <a:srgbClr val="000000"/>
              </a:solidFill>
              <a:latin typeface="楷体_GB2312" pitchFamily="49" charset="-122"/>
              <a:ea typeface="楷体_GB2312" pitchFamily="49" charset="-122"/>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3042" name="文本框 2903041"/>
          <p:cNvSpPr txBox="1"/>
          <p:nvPr/>
        </p:nvSpPr>
        <p:spPr>
          <a:xfrm>
            <a:off x="241300" y="809625"/>
            <a:ext cx="11634788" cy="4318000"/>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2.(2017</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Ⅰ</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卷</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T27)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明前中期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朝廷在饮食器具使用上有一套严格规定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例如官员不得使用玉制器皿等。到明后期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连低级官员乃至普通人家也都使用玉制器皿。这一变化反映了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君主专制统治逐渐加强</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经济发展冲击等级秩序</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市民兴起瓦解传统伦理</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低级官员易染奢靡风气</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5090" name="文本框 2905089"/>
          <p:cNvSpPr txBox="1"/>
          <p:nvPr/>
        </p:nvSpPr>
        <p:spPr>
          <a:xfrm>
            <a:off x="241300" y="809625"/>
            <a:ext cx="11634788" cy="2517140"/>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。严格的规定在明后期不被遵守</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说明随着社会经济发展的冲击</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政权难以过多干预生活问题</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不能说君主专制统治加强了还是削弱了</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错误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明代后期手工业和商品经济的发展冲击了等级秩序</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正确</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市民阶层兴起于宋代</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错误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材料没有体现出奢靡风气</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错误。</a:t>
            </a:r>
            <a:endParaRPr lang="zh-CN" altLang="en-US">
              <a:solidFill>
                <a:srgbClr val="000000"/>
              </a:solidFill>
              <a:latin typeface="楷体_GB2312" pitchFamily="49" charset="-122"/>
              <a:ea typeface="楷体_GB2312" pitchFamily="49" charset="-122"/>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84930" name="文本框 2684929"/>
          <p:cNvSpPr txBox="1"/>
          <p:nvPr/>
        </p:nvSpPr>
        <p:spPr>
          <a:xfrm>
            <a:off x="241300" y="809625"/>
            <a:ext cx="11634788" cy="5518150"/>
          </a:xfrm>
          <a:prstGeom prst="rect">
            <a:avLst/>
          </a:prstGeom>
          <a:noFill/>
          <a:ln w="9525">
            <a:noFill/>
          </a:ln>
        </p:spPr>
        <p:txBody>
          <a:bodyPr lIns="117176" tIns="58589" rIns="117176" bIns="58589">
            <a:spAutoFit/>
          </a:bodyPr>
          <a:lstStyle/>
          <a:p>
            <a:pPr algn="ct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考点三　明清时期的思想文化</a:t>
            </a:r>
            <a:endPar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真题示例</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Ⅰ</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卷</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T27)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清代</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纂修宗谱成为一种普遍的社会行为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每部宗谱均有族规、家训</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其内容主要包括血缘伦理、持家立业、报效国家等。这表明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宗谱的纂修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反映了科举制度的导向作用</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体现了儒家思想观念</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维持了士族家庭的血统纯正</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确立了四民社会结构</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829388" name="表格 2829387"/>
          <p:cNvGraphicFramePr/>
          <p:nvPr/>
        </p:nvGraphicFramePr>
        <p:xfrm>
          <a:off x="1412875" y="1460500"/>
          <a:ext cx="9191625" cy="2671763"/>
        </p:xfrm>
        <a:graphic>
          <a:graphicData uri="http://schemas.openxmlformats.org/drawingml/2006/table">
            <a:tbl>
              <a:tblPr/>
              <a:tblGrid>
                <a:gridCol w="2668588"/>
                <a:gridCol w="6523037"/>
              </a:tblGrid>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素养考查</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历史解释、家国情怀</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情境载体</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以宗谱的纂修为情境</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096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解题关键</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关键信息“包括血缘伦理、持家立业、报效国家等”</a:t>
                      </a:r>
                      <a:r>
                        <a:rPr lang="en-US" altLang="zh-CN" sz="2600" b="1">
                          <a:latin typeface="宋体" panose="02010600030101010101" pitchFamily="2" charset="-122"/>
                        </a:rPr>
                        <a:t>，</a:t>
                      </a:r>
                      <a:r>
                        <a:rPr lang="zh-CN" altLang="en-US" sz="2600" b="1" dirty="0">
                          <a:latin typeface="宋体" panose="02010600030101010101" pitchFamily="2" charset="-122"/>
                        </a:rPr>
                        <a:t>反映了宗谱对儒家思想的继承</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36600">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价值导向</a:t>
                      </a:r>
                    </a:p>
                  </a:txBody>
                  <a:tcPr marL="117235" marR="117235" marT="58618" marB="58618" anchor="ctr">
                    <a:lnL w="28575"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关注传统文化对社会发展的影响</a:t>
                      </a:r>
                    </a:p>
                  </a:txBody>
                  <a:tcPr marL="117235" marR="117235" marT="58618" marB="58618" anchor="ctr">
                    <a:lnL w="12700" cap="flat" cmpd="sng">
                      <a:solidFill>
                        <a:schemeClr val="tx1"/>
                      </a:solidFill>
                      <a:prstDash val="solid"/>
                      <a:headEnd type="none" w="med" len="med"/>
                      <a:tailEnd type="none" w="med" len="med"/>
                    </a:lnL>
                    <a:lnR w="28575"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0338" name="文本框 2830337"/>
          <p:cNvSpPr txBox="1"/>
          <p:nvPr/>
        </p:nvSpPr>
        <p:spPr>
          <a:xfrm>
            <a:off x="241300" y="809625"/>
            <a:ext cx="11634788" cy="2517140"/>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。儒家思想提倡的“修身齐家治国平天下”、重视伦理道德</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在清代宗谱的纂修中</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都得到了体现</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故选</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科举制不强调血缘</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纂修宗谱成为一种普遍的社会行为”</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而士族只是社会的一部分</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不能以偏概全</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士、农、工、商社会结构在春秋战国时期就已确立</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a:t>
            </a:r>
            <a:endParaRPr lang="zh-CN" altLang="en-US">
              <a:solidFill>
                <a:srgbClr val="000000"/>
              </a:solidFill>
              <a:latin typeface="楷体_GB2312" pitchFamily="49" charset="-122"/>
              <a:ea typeface="楷体_GB2312" pitchFamily="49" charset="-122"/>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1362" name="文本框 2831361"/>
          <p:cNvSpPr txBox="1"/>
          <p:nvPr/>
        </p:nvSpPr>
        <p:spPr>
          <a:xfrm>
            <a:off x="241300" y="809625"/>
            <a:ext cx="11634788" cy="4918075"/>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真题再做</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5.(2020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山东等级考</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黄宗羲提出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古代圣王倡行“崇本抑末”</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其中“抑末”是指禁绝与巫蛊、奇技淫巧等相关的无益于民生的工商业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而有利于民生的工商业皆属本业。他作出这一论断旨在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 </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表达对社会现实的不满　　</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论证变革经济政策的合理性</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宣扬经世致用思想</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促进资本主义萌芽发展</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2386" name="文本框 2832385"/>
          <p:cNvSpPr txBox="1"/>
          <p:nvPr/>
        </p:nvSpPr>
        <p:spPr>
          <a:xfrm>
            <a:off x="241300" y="809625"/>
            <a:ext cx="11634788" cy="371792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。黄宗羲生活于明清之际</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他反对重农抑商</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提倡工商皆本</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材料中信息体现了他的意图是论证工商皆本替代重农抑商政策的合理性</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正确</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黄宗羲将工商业分为有利于民生和和无益于民生两种</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目的不是表达对社会现实的不满</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黄宗羲对“崇本抑末”政策的新解释</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不是为了宣扬“经世致用”的观念</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材料不能说明黄宗羲为了“促进资本主义萌芽发展”</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提出区别对待工商业</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a:t>
            </a:r>
            <a:endParaRPr lang="zh-CN" altLang="en-US">
              <a:solidFill>
                <a:srgbClr val="000000"/>
              </a:solidFill>
              <a:latin typeface="楷体_GB2312" pitchFamily="49" charset="-122"/>
              <a:ea typeface="楷体_GB2312" pitchFamily="49" charset="-122"/>
            </a:endParaRPr>
          </a:p>
        </p:txBody>
      </p:sp>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3410" name="文本框 2833409"/>
          <p:cNvSpPr txBox="1"/>
          <p:nvPr/>
        </p:nvSpPr>
        <p:spPr>
          <a:xfrm>
            <a:off x="241300" y="809625"/>
            <a:ext cx="11634788" cy="4318000"/>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6.(2018</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Ⅰ</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卷</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T27)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图</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中的动物是郑和下西洋时外国使臣随船向明政府贡献的奇珍异兽。明朝君臣认为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这就是中国传说中的“麒麟”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明成祖遂厚赐外国使臣。这表明当时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对外交流促使中国传统绘画出现新的类型</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朝廷用中国文化对朝贡贸易贡品加以解读</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海禁政策的解除促进了对外文化交流</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外来物品的传入推动了传统观念更新</a:t>
            </a:r>
            <a:endParaRPr lang="zh-CN" altLang="en-US">
              <a:solidFill>
                <a:srgbClr val="000000"/>
              </a:solidFill>
              <a:latin typeface="宋体" panose="02010600030101010101" pitchFamily="2" charset="-122"/>
              <a:ea typeface="Times New Roman" panose="02020603050405020304" pitchFamily="18" charset="0"/>
            </a:endParaRPr>
          </a:p>
        </p:txBody>
      </p:sp>
      <p:pic>
        <p:nvPicPr>
          <p:cNvPr id="2833411" name="图片 2833410"/>
          <p:cNvPicPr>
            <a:picLocks noChangeAspect="1"/>
          </p:cNvPicPr>
          <p:nvPr/>
        </p:nvPicPr>
        <p:blipFill>
          <a:blip r:embed="rId2"/>
          <a:stretch>
            <a:fillRect/>
          </a:stretch>
        </p:blipFill>
        <p:spPr>
          <a:xfrm>
            <a:off x="8053388" y="2314575"/>
            <a:ext cx="2346325" cy="3400425"/>
          </a:xfrm>
          <a:prstGeom prst="rect">
            <a:avLst/>
          </a:prstGeom>
          <a:noFill/>
          <a:ln w="9525">
            <a:noFill/>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34434" name="文本框 2834433"/>
          <p:cNvSpPr txBox="1"/>
          <p:nvPr/>
        </p:nvSpPr>
        <p:spPr>
          <a:xfrm>
            <a:off x="241300" y="809625"/>
            <a:ext cx="11634788" cy="4318000"/>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的重心体现在了中国传统绘画出现新的类型</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这与题干主旨不符</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且结合中国古代绘画的相关知识可知</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明代以前的中国传统绘画中已出现了动物类题材</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从题干可以看出</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朝臣用中国传说中的“麒麟”来解释朝贡的奇珍异兽</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麒麟”体现了中国文化观念</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就是用中国文化对朝贡贸易贡品加以解读</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符合题意</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结合所学可知</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明成祖时期为防止东南沿海一带百姓与倭寇相勾结</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继续实行海禁政策</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说法错误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从材料中无法得出推动了传统观念更新的结论</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a:t>
            </a:r>
            <a:endParaRPr lang="zh-CN" altLang="en-US">
              <a:solidFill>
                <a:srgbClr val="000000"/>
              </a:solidFill>
              <a:latin typeface="楷体_GB2312" pitchFamily="49" charset="-122"/>
              <a:ea typeface="楷体_GB2312" pitchFamily="49" charset="-122"/>
            </a:endParaRPr>
          </a:p>
        </p:txBody>
      </p:sp>
    </p:spTree>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2258" name="文本框 2912257"/>
          <p:cNvSpPr txBox="1"/>
          <p:nvPr/>
        </p:nvSpPr>
        <p:spPr>
          <a:xfrm>
            <a:off x="241300" y="809625"/>
            <a:ext cx="11634788" cy="4918075"/>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7.(2018</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Ⅱ</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卷</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T27)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昆曲在明朝万历年间被视为“官腔”</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到清代被誉为“雅乐”“盛世元音”</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宫廷重要活动常有昆曲演出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江南地区“郡邑大夫宴款不敢不用”</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甚至“演戏必请昆班</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以示府城中庙会之高雅”。这些史实表明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昆曲在明清时期的流行是因为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陆王心学广泛传播 </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吸收了京剧的戏曲元素</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社会等级观念弱化 </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符合士大夫的文化品味</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7138" name="文本框 2907137"/>
          <p:cNvSpPr txBox="1"/>
          <p:nvPr/>
        </p:nvSpPr>
        <p:spPr>
          <a:xfrm>
            <a:off x="241300" y="809625"/>
            <a:ext cx="11634788" cy="311721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。从题干中可提取的信息包括</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官腔”“雅乐”“盛世元音”“高雅”等</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由这些词汇可以看出</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正确。</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题干没有涉及陆王心学的传播情况</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京剧的形成晚于昆曲</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错误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明清时期</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社会等级观念有所弱化</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但从昆曲的演出场所和观众群体来看</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昆曲的流行没有突破阶层限制</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因此题干与选项构不成因果关系</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错误。</a:t>
            </a:r>
            <a:endParaRPr lang="zh-CN" altLang="en-US">
              <a:solidFill>
                <a:srgbClr val="000000"/>
              </a:solidFill>
              <a:latin typeface="楷体_GB2312" pitchFamily="49" charset="-122"/>
              <a:ea typeface="楷体_GB2312" pitchFamily="49" charset="-122"/>
            </a:endParaRPr>
          </a:p>
        </p:txBody>
      </p:sp>
    </p:spTree>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8162" name="文本框 2908161"/>
          <p:cNvSpPr txBox="1"/>
          <p:nvPr/>
        </p:nvSpPr>
        <p:spPr>
          <a:xfrm>
            <a:off x="241300" y="809625"/>
            <a:ext cx="11634788" cy="5518150"/>
          </a:xfrm>
          <a:prstGeom prst="rect">
            <a:avLst/>
          </a:prstGeom>
          <a:noFill/>
          <a:ln w="9525">
            <a:noFill/>
          </a:ln>
        </p:spPr>
        <p:txBody>
          <a:bodyPr lIns="117176" tIns="58589" rIns="117176" bIns="58589">
            <a:spAutoFit/>
          </a:bodyPr>
          <a:lstStyle/>
          <a:p>
            <a:pPr algn="just"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备选真题</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(2018</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Ⅲ</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卷</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T27)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明朝中期以后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京城及江南地区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雕印出版个人著作之风盛行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有人谑称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老童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、低秀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胸无墨、眼无丁者</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无不刻一文稿以为交游酒食之资。”士大夫间也流行将书籍作为礼物。这种现象可以说明当时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学术文化水平迅速提升</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士人的地位显著提高</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经世致用思想影响广泛 </a:t>
            </a: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崇尚文化的氛围浓厚</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 </a:t>
            </a:r>
            <a:endParaRPr lang="zh-CN" altLang="en-US">
              <a:solidFill>
                <a:srgbClr val="0000FF"/>
              </a:solidFill>
              <a:latin typeface="宋体" panose="02010600030101010101" pitchFamily="2" charset="-122"/>
              <a:ea typeface="Times New Roman" panose="02020603050405020304" pitchFamily="18" charset="0"/>
            </a:endParaRPr>
          </a:p>
        </p:txBody>
      </p:sp>
    </p:spTree>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09186" name="文本框 2909185"/>
          <p:cNvSpPr txBox="1"/>
          <p:nvPr/>
        </p:nvSpPr>
        <p:spPr>
          <a:xfrm>
            <a:off x="241300" y="809625"/>
            <a:ext cx="11634788" cy="371792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。材料“雕印出版个人著作之风盛行”“无不刻一文稿以为交游酒食之资”“将书籍作为礼物”</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说明当时人们对文化知识的崇尚</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崇尚文化的社会氛围浓厚</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正确</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依据“老童</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生</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、低秀</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才</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胸无墨、眼无丁者</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无不刻一文稿以为交游酒食之资”可知</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不能体现出学术文化水平的迅速提升</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错误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题干材料无法反映出当时士人的地位是否提高</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错误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经世致用思想影响广泛”与题干材料无关</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错误。</a:t>
            </a:r>
            <a:endParaRPr lang="zh-CN" altLang="en-US">
              <a:solidFill>
                <a:srgbClr val="000000"/>
              </a:solidFill>
              <a:latin typeface="楷体_GB2312" pitchFamily="49" charset="-122"/>
              <a:ea typeface="楷体_GB2312" pitchFamily="49" charset="-122"/>
            </a:endParaRPr>
          </a:p>
        </p:txBody>
      </p:sp>
    </p:spTree>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4451" name="文本框 2664450"/>
          <p:cNvSpPr txBox="1"/>
          <p:nvPr/>
        </p:nvSpPr>
        <p:spPr>
          <a:xfrm>
            <a:off x="1370013" y="63500"/>
            <a:ext cx="3979862" cy="446088"/>
          </a:xfrm>
          <a:prstGeom prst="rect">
            <a:avLst/>
          </a:prstGeom>
          <a:noFill/>
          <a:ln w="9525">
            <a:noFill/>
          </a:ln>
        </p:spPr>
        <p:txBody>
          <a:bodyPr lIns="117176" tIns="58589" rIns="117176" bIns="58589">
            <a:spAutoFit/>
          </a:bodyPr>
          <a:lstStyle/>
          <a:p>
            <a:pPr defTabSz="1171575">
              <a:lnSpc>
                <a:spcPct val="90000"/>
              </a:lnSpc>
            </a:pP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情境探究</a:t>
            </a:r>
            <a:r>
              <a:rPr lang="en-US" altLang="zh-CN" sz="2400">
                <a:solidFill>
                  <a:schemeClr val="bg1"/>
                </a:solidFill>
                <a:latin typeface="宋体" panose="02010600030101010101" pitchFamily="2" charset="-122"/>
                <a:ea typeface="Times New Roman" panose="02020603050405020304" pitchFamily="18" charset="0"/>
              </a:rPr>
              <a:t>•</a:t>
            </a:r>
            <a:r>
              <a:rPr lang="zh-CN" altLang="en-US" sz="2400" dirty="0">
                <a:solidFill>
                  <a:schemeClr val="bg1"/>
                </a:solidFill>
                <a:latin typeface="宋体" panose="02010600030101010101" pitchFamily="2" charset="-122"/>
                <a:ea typeface="宋体" panose="02010600030101010101" pitchFamily="2" charset="-122"/>
                <a:cs typeface="Times New Roman" panose="02020603050405020304" pitchFamily="18" charset="0"/>
              </a:rPr>
              <a:t>学科素养培优</a:t>
            </a:r>
            <a:endParaRPr lang="zh-CN" altLang="en-US" sz="2400" dirty="0">
              <a:solidFill>
                <a:schemeClr val="bg1"/>
              </a:solidFill>
              <a:latin typeface="宋体" panose="02010600030101010101" pitchFamily="2" charset="-122"/>
              <a:ea typeface="Times New Roman" panose="02020603050405020304" pitchFamily="18" charset="0"/>
            </a:endParaRPr>
          </a:p>
        </p:txBody>
      </p:sp>
      <p:sp>
        <p:nvSpPr>
          <p:cNvPr id="2664452" name="文本框 2664451"/>
          <p:cNvSpPr txBox="1"/>
          <p:nvPr/>
        </p:nvSpPr>
        <p:spPr>
          <a:xfrm>
            <a:off x="277495" y="820420"/>
            <a:ext cx="11634788" cy="4918075"/>
          </a:xfrm>
          <a:prstGeom prst="rect">
            <a:avLst/>
          </a:prstGeom>
          <a:noFill/>
          <a:ln w="9525">
            <a:noFill/>
          </a:ln>
        </p:spPr>
        <p:txBody>
          <a:bodyPr lIns="117176" tIns="58589" rIns="117176" bIns="58589">
            <a:spAutoFit/>
          </a:bodyPr>
          <a:lstStyle/>
          <a:p>
            <a:pPr algn="just"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情境</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明清小说</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成书于元末明初的小说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三国演义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受中国封建儒家思想及当时程朱理学的影响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小说中无时不反映出忠君、孝父、仁政的思想倾向。与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三国演义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同一时期创作的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水浒传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其忠义思想较</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三国演义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体现得更为鲜明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全忠仗义”“替天行道”就是梁山义军的宗旨和纲领。明清时期的部分优秀小说作品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如</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儒林外史</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红楼梦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揭露了封建统治阶级的罪恶和黑暗统治</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写出了人民的苦难。这表明该时期的小说价值取向具有明显的世俗化的时代特点。</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5474" name="文本框 2665473"/>
          <p:cNvSpPr txBox="1"/>
          <p:nvPr/>
        </p:nvSpPr>
        <p:spPr>
          <a:xfrm>
            <a:off x="228600" y="657225"/>
            <a:ext cx="11634788" cy="1917065"/>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思维交互</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结合材料和所学知识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围绕“明清小说的价值取向”自拟一个具体的论题并加以说明。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要求</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明确写出论题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注意史实准确、史论结合、条理清晰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1234" name="文本框 2911233"/>
          <p:cNvSpPr txBox="1"/>
          <p:nvPr/>
        </p:nvSpPr>
        <p:spPr>
          <a:xfrm>
            <a:off x="228600" y="657225"/>
            <a:ext cx="11634788" cy="2517140"/>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中国高考评价模式</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考查要求</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落实了基础性、应用性与创新性考查要求。</a:t>
            </a: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情境载体</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以明清时期的小说为载体</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以明清小说体现的不同价值取向为切入点。</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 </a:t>
            </a:r>
            <a:endParaRPr lang="zh-CN" altLang="en-US">
              <a:solidFill>
                <a:srgbClr val="0000FF"/>
              </a:solidFill>
              <a:latin typeface="宋体" panose="02010600030101010101" pitchFamily="2" charset="-122"/>
              <a:ea typeface="Times New Roman" panose="02020603050405020304" pitchFamily="18" charset="0"/>
            </a:endParaRPr>
          </a:p>
        </p:txBody>
      </p:sp>
    </p:spTree>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3346" name="文本框 2873345"/>
          <p:cNvSpPr txBox="1"/>
          <p:nvPr/>
        </p:nvSpPr>
        <p:spPr>
          <a:xfrm>
            <a:off x="228600" y="657225"/>
            <a:ext cx="11634788" cy="3117215"/>
          </a:xfrm>
          <a:prstGeom prst="rect">
            <a:avLst/>
          </a:prstGeom>
          <a:noFill/>
          <a:ln w="9525">
            <a:noFill/>
          </a:ln>
        </p:spPr>
        <p:txBody>
          <a:bodyPr lIns="117176" tIns="58589" rIns="117176" bIns="58589">
            <a:spAutoFit/>
          </a:bodyPr>
          <a:lstStyle/>
          <a:p>
            <a:pPr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核心素养水平要求</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主要体现的核心素养类型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历史解释”“唯物史观”。</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体现考查核心素养水平要求</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能够尝试从历史的角度解释现实问题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能够分辨不同的历史解释</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尝试从来源、性质和目的等方面</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说明导致这些不同解释出现的原因并加以评析。</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27938" name="文本框 2727937"/>
          <p:cNvSpPr txBox="1"/>
          <p:nvPr/>
        </p:nvSpPr>
        <p:spPr>
          <a:xfrm>
            <a:off x="215900" y="631825"/>
            <a:ext cx="11634788" cy="5316855"/>
          </a:xfrm>
          <a:prstGeom prst="rect">
            <a:avLst/>
          </a:prstGeom>
          <a:noFill/>
          <a:ln w="9525">
            <a:noFill/>
          </a:ln>
        </p:spPr>
        <p:txBody>
          <a:bodyPr lIns="117176" tIns="58589" rIns="117176" bIns="58589">
            <a:spAutoFit/>
          </a:bodyPr>
          <a:lstStyle/>
          <a:p>
            <a:pPr algn="just" defTabSz="1171575" eaLnBrk="0" hangingPunct="0">
              <a:lnSpc>
                <a:spcPct val="130000"/>
              </a:lnSpc>
            </a:pP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参考示例</a:t>
            </a:r>
          </a:p>
          <a:p>
            <a:pPr algn="just" defTabSz="1171575" eaLnBrk="0" hangingPunct="0">
              <a:lnSpc>
                <a:spcPct val="130000"/>
              </a:lnSpc>
            </a:pP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示例一 </a:t>
            </a:r>
          </a:p>
          <a:p>
            <a:pPr algn="just" defTabSz="1171575" eaLnBrk="0" hangingPunct="0">
              <a:lnSpc>
                <a:spcPct val="130000"/>
              </a:lnSpc>
            </a:pP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论题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明清小说体现了社会主流价值观。</a:t>
            </a:r>
          </a:p>
          <a:p>
            <a:pPr algn="just" defTabSz="1171575" eaLnBrk="0" hangingPunct="0">
              <a:lnSpc>
                <a:spcPct val="130000"/>
              </a:lnSpc>
            </a:pP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说明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程朱理学成为南宋以后长期居于统治地位的官方哲学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思想文化专制的不断强化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传统儒学中的“仁”“孝”等理念具有合理的因素。</a:t>
            </a:r>
          </a:p>
          <a:p>
            <a:pPr algn="just" defTabSz="1171575" eaLnBrk="0" hangingPunct="0">
              <a:lnSpc>
                <a:spcPct val="130000"/>
              </a:lnSpc>
            </a:pP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示例二 </a:t>
            </a:r>
          </a:p>
          <a:p>
            <a:pPr algn="just" defTabSz="1171575" eaLnBrk="0" hangingPunct="0">
              <a:lnSpc>
                <a:spcPct val="130000"/>
              </a:lnSpc>
            </a:pP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论题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明清小说具有明显的世俗化的价值取向。</a:t>
            </a:r>
          </a:p>
          <a:p>
            <a:pPr algn="just" defTabSz="1171575" eaLnBrk="0" hangingPunct="0">
              <a:lnSpc>
                <a:spcPct val="130000"/>
              </a:lnSpc>
            </a:pP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说明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手工业和商业的繁荣</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市民阶层不断壮大</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封建制度日渐衰落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社会矛盾不断激化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作为官方哲学的理学日渐僵化。</a:t>
            </a:r>
          </a:p>
          <a:p>
            <a:pPr algn="just" defTabSz="1171575" eaLnBrk="0" hangingPunct="0">
              <a:lnSpc>
                <a:spcPct val="130000"/>
              </a:lnSpc>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其他论题及说明言之成理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与史实相符亦可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4306" name="文本框 2914305"/>
          <p:cNvSpPr txBox="1"/>
          <p:nvPr/>
        </p:nvSpPr>
        <p:spPr>
          <a:xfrm>
            <a:off x="241300" y="809625"/>
            <a:ext cx="11634788" cy="4918075"/>
          </a:xfrm>
          <a:prstGeom prst="rect">
            <a:avLst/>
          </a:prstGeom>
          <a:noFill/>
          <a:ln w="9525">
            <a:noFill/>
          </a:ln>
        </p:spPr>
        <p:txBody>
          <a:bodyPr lIns="117176" tIns="58589" rIns="117176" bIns="58589">
            <a:spAutoFit/>
          </a:bodyPr>
          <a:lstStyle/>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四　中华文明的辉煌与迟滞</a:t>
            </a:r>
            <a:r>
              <a:rPr lang="en-US" altLang="zh-CN">
                <a:latin typeface="宋体" panose="02010600030101010101" pitchFamily="2" charset="-122"/>
                <a:ea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明清时期</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鸦片战争前</a:t>
            </a:r>
            <a:r>
              <a:rPr lang="en-US" altLang="zh-CN">
                <a:latin typeface="宋体" panose="02010600030101010101" pitchFamily="2" charset="-122"/>
                <a:ea typeface="宋体" panose="02010600030101010101" pitchFamily="2" charset="-122"/>
                <a:cs typeface="Times New Roman" panose="02020603050405020304" pitchFamily="18" charset="0"/>
              </a:rPr>
              <a:t>)</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(60</a:t>
            </a:r>
            <a:r>
              <a:rPr lang="zh-CN" altLang="en-US" dirty="0">
                <a:latin typeface="宋体" panose="02010600030101010101" pitchFamily="2" charset="-122"/>
                <a:ea typeface="宋体" panose="02010600030101010101" pitchFamily="2" charset="-122"/>
                <a:cs typeface="Times New Roman" panose="02020603050405020304" pitchFamily="18" charset="0"/>
              </a:rPr>
              <a:t>分钟　</a:t>
            </a:r>
            <a:r>
              <a:rPr lang="en-US" altLang="zh-CN">
                <a:latin typeface="宋体" panose="02010600030101010101" pitchFamily="2" charset="-122"/>
                <a:ea typeface="宋体" panose="02010600030101010101" pitchFamily="2" charset="-122"/>
                <a:cs typeface="Times New Roman" panose="02020603050405020304" pitchFamily="18" charset="0"/>
              </a:rPr>
              <a:t>88</a:t>
            </a:r>
            <a:r>
              <a:rPr lang="zh-CN" altLang="en-US" dirty="0">
                <a:latin typeface="宋体" panose="02010600030101010101" pitchFamily="2" charset="-122"/>
                <a:ea typeface="宋体" panose="02010600030101010101" pitchFamily="2" charset="-122"/>
                <a:cs typeface="Times New Roman" panose="02020603050405020304" pitchFamily="18" charset="0"/>
              </a:rPr>
              <a:t>分</a:t>
            </a:r>
            <a:r>
              <a:rPr lang="en-US" altLang="zh-CN">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一、选择题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本大题共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小题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每小题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 </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明代规定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凡内廷下达的诏旨以及经内阁票拟、皇帝批红的奏章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必须先抄送给监察部门的给事中</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若内容有不恰当的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给事中则要求相应部门进行改正。此规定旨在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削弱内阁权力</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加强皇权专制</a:t>
            </a:r>
            <a:endParaRPr lang="zh-CN" altLang="en-US" dirty="0">
              <a:solidFill>
                <a:srgbClr val="000000"/>
              </a:solidFill>
              <a:latin typeface="宋体" panose="02010600030101010101" pitchFamily="2" charset="-122"/>
              <a:ea typeface="Times New Roman" panose="02020603050405020304" pitchFamily="18" charset="0"/>
            </a:endParaRPr>
          </a:p>
        </p:txBody>
      </p:sp>
      <p:sp>
        <p:nvSpPr>
          <p:cNvPr id="2914307" name="矩形 2914306"/>
          <p:cNvSpPr/>
          <p:nvPr/>
        </p:nvSpPr>
        <p:spPr>
          <a:xfrm>
            <a:off x="1214438" y="-127000"/>
            <a:ext cx="3651250" cy="712788"/>
          </a:xfrm>
          <a:prstGeom prst="rect">
            <a:avLst/>
          </a:prstGeom>
          <a:noFill/>
          <a:ln w="9525">
            <a:noFill/>
          </a:ln>
        </p:spPr>
        <p:txBody>
          <a:bodyPr lIns="117235" tIns="58618" rIns="117235" bIns="58618">
            <a:spAutoFit/>
          </a:bodyPr>
          <a:lstStyle/>
          <a:p>
            <a:pPr defTabSz="1171575"/>
            <a:r>
              <a:rPr lang="zh-CN" altLang="en-US" dirty="0">
                <a:solidFill>
                  <a:schemeClr val="bg1"/>
                </a:solidFill>
                <a:latin typeface="宋体" panose="02010600030101010101" pitchFamily="2" charset="-122"/>
                <a:ea typeface="宋体" panose="02010600030101010101" pitchFamily="2" charset="-122"/>
                <a:cs typeface="Times New Roman" panose="02020603050405020304" pitchFamily="18" charset="0"/>
              </a:rPr>
              <a:t>专题能力提升练</a:t>
            </a:r>
            <a:endParaRPr lang="zh-CN" altLang="en-US" dirty="0">
              <a:solidFill>
                <a:schemeClr val="bg1"/>
              </a:solidFill>
              <a:latin typeface="宋体" panose="02010600030101010101" pitchFamily="2" charset="-122"/>
              <a:ea typeface="Times New Roman" panose="02020603050405020304" pitchFamily="18" charset="0"/>
            </a:endParaRPr>
          </a:p>
        </p:txBody>
      </p:sp>
    </p:spTree>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5330" name="文本框 2915329"/>
          <p:cNvSpPr txBox="1"/>
          <p:nvPr/>
        </p:nvSpPr>
        <p:spPr>
          <a:xfrm>
            <a:off x="241300" y="809625"/>
            <a:ext cx="11634788" cy="1308100"/>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防止篡改诏令</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避免决策失误</a:t>
            </a:r>
            <a:endParaRPr lang="zh-CN" altLang="en-US">
              <a:latin typeface="宋体" panose="02010600030101010101" pitchFamily="2" charset="-122"/>
              <a:ea typeface="Times New Roman" panose="02020603050405020304" pitchFamily="18" charset="0"/>
            </a:endParaRPr>
          </a:p>
        </p:txBody>
      </p:sp>
    </p:spTree>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6354" name="文本框 2916353"/>
          <p:cNvSpPr txBox="1"/>
          <p:nvPr/>
        </p:nvSpPr>
        <p:spPr>
          <a:xfrm>
            <a:off x="241300" y="809625"/>
            <a:ext cx="11634788" cy="371792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。材料反映的是监察部门的给事中可以驳回皇帝通过的不恰当的奏章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其目的是避免决策失误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材料反映的是监察部门对经内阁票拟、皇帝批红后的奏章进行反驳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所以不是为了削弱内阁的权力</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材料中给事中可以驳回皇帝批红的奏章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没有体现出加强皇权</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材料反映的是监察部门的给事中可以要求相应部门对不恰当的奏章内容进行纠正</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体现不出防止篡改诏令的作用</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7378" name="文本框 2917377"/>
          <p:cNvSpPr txBox="1"/>
          <p:nvPr/>
        </p:nvSpPr>
        <p:spPr>
          <a:xfrm>
            <a:off x="241300" y="809625"/>
            <a:ext cx="11634788" cy="712788"/>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下表是“明朝部分官员的职权及品级表”</a:t>
            </a:r>
            <a:endParaRPr lang="zh-CN" altLang="en-US" dirty="0">
              <a:solidFill>
                <a:srgbClr val="000000"/>
              </a:solidFill>
              <a:latin typeface="宋体" panose="02010600030101010101" pitchFamily="2" charset="-122"/>
              <a:ea typeface="Times New Roman" panose="02020603050405020304" pitchFamily="18" charset="0"/>
            </a:endParaRPr>
          </a:p>
        </p:txBody>
      </p:sp>
      <p:graphicFrame>
        <p:nvGraphicFramePr>
          <p:cNvPr id="2917379" name="表格 2917378"/>
          <p:cNvGraphicFramePr/>
          <p:nvPr/>
        </p:nvGraphicFramePr>
        <p:xfrm>
          <a:off x="520700" y="1973263"/>
          <a:ext cx="10288588" cy="2563813"/>
        </p:xfrm>
        <a:graphic>
          <a:graphicData uri="http://schemas.openxmlformats.org/drawingml/2006/table">
            <a:tbl>
              <a:tblPr/>
              <a:tblGrid>
                <a:gridCol w="3324225"/>
                <a:gridCol w="4659313"/>
                <a:gridCol w="2305050"/>
              </a:tblGrid>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官员 </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职权 </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品级 </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28575" cap="flat" cmpd="sng">
                      <a:solidFill>
                        <a:schemeClr val="tx1"/>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六部尚书 </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各部最高长官</a:t>
                      </a:r>
                      <a:r>
                        <a:rPr lang="en-US" altLang="zh-CN" sz="2600" b="1">
                          <a:latin typeface="宋体" panose="02010600030101010101" pitchFamily="2" charset="-122"/>
                        </a:rPr>
                        <a:t>，</a:t>
                      </a:r>
                      <a:r>
                        <a:rPr lang="zh-CN" altLang="en-US" sz="2600" b="1" dirty="0">
                          <a:latin typeface="宋体" panose="02010600030101010101" pitchFamily="2" charset="-122"/>
                        </a:rPr>
                        <a:t>掌各部事务 </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正二品 </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内阁大学士 </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批答奏章</a:t>
                      </a:r>
                      <a:r>
                        <a:rPr lang="en-US" altLang="zh-CN" sz="2600" b="1">
                          <a:latin typeface="宋体" panose="02010600030101010101" pitchFamily="2" charset="-122"/>
                        </a:rPr>
                        <a:t>，</a:t>
                      </a:r>
                      <a:r>
                        <a:rPr lang="zh-CN" altLang="en-US" sz="2600" b="1" dirty="0">
                          <a:latin typeface="宋体" panose="02010600030101010101" pitchFamily="2" charset="-122"/>
                        </a:rPr>
                        <a:t>商承政务 </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正五品 </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十三道监察御史 </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巡按州县</a:t>
                      </a:r>
                      <a:r>
                        <a:rPr lang="en-US" altLang="zh-CN" sz="2600" b="1">
                          <a:latin typeface="宋体" panose="02010600030101010101" pitchFamily="2" charset="-122"/>
                        </a:rPr>
                        <a:t>，</a:t>
                      </a:r>
                      <a:r>
                        <a:rPr lang="zh-CN" altLang="en-US" sz="2600" b="1" dirty="0">
                          <a:latin typeface="宋体" panose="02010600030101010101" pitchFamily="2" charset="-122"/>
                        </a:rPr>
                        <a:t>考察官员 </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正七品 </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知府 </a:t>
                      </a:r>
                      <a:endParaRPr lang="zh-CN" altLang="en-US" sz="2600" b="1" dirty="0">
                        <a:latin typeface="Arial" panose="020B0604020202020204" pitchFamily="34" charset="0"/>
                      </a:endParaRPr>
                    </a:p>
                  </a:txBody>
                  <a:tcPr marL="117235" marR="117235" marT="58618" marB="58618" anchor="ctr">
                    <a:lnL w="28575" cap="flat" cmpd="sng">
                      <a:solidFill>
                        <a:schemeClr val="tx1"/>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掌一府之政 </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正四品 </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8575" cap="flat" cmpd="sng">
                      <a:solidFill>
                        <a:schemeClr val="tx1"/>
                      </a:solidFill>
                      <a:prstDash val="solid"/>
                      <a:headEnd type="none" w="med" len="med"/>
                      <a:tailEnd type="none" w="med" len="med"/>
                    </a:lnR>
                    <a:lnT w="0" cap="flat" cmpd="sng">
                      <a:solidFill>
                        <a:srgbClr val="000000"/>
                      </a:solidFill>
                      <a:prstDash val="solid"/>
                      <a:headEnd type="none" w="med" len="med"/>
                      <a:tailEnd type="none" w="med" len="med"/>
                    </a:lnT>
                    <a:lnB w="28575" cap="flat" cmpd="sng">
                      <a:solidFill>
                        <a:schemeClr val="tx1"/>
                      </a:solidFill>
                      <a:prstDash val="solid"/>
                      <a:headEnd type="none" w="med" len="med"/>
                      <a:tailEnd type="none" w="med" len="med"/>
                    </a:lnB>
                    <a:lnTlToBr>
                      <a:noFill/>
                    </a:lnTlToBr>
                    <a:lnBlToTr>
                      <a:noFill/>
                    </a:lnBlToTr>
                    <a:noFill/>
                  </a:tcPr>
                </a:tc>
              </a:tr>
            </a:tbl>
          </a:graphicData>
        </a:graphic>
      </p:graphicFrame>
    </p:spTree>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8402" name="文本框 2918401"/>
          <p:cNvSpPr txBox="1"/>
          <p:nvPr/>
        </p:nvSpPr>
        <p:spPr>
          <a:xfrm>
            <a:off x="241300" y="809625"/>
            <a:ext cx="11634788" cy="1903413"/>
          </a:xfrm>
          <a:prstGeom prst="rect">
            <a:avLst/>
          </a:prstGeom>
          <a:noFill/>
          <a:ln w="9525">
            <a:noFill/>
          </a:ln>
        </p:spPr>
        <p:txBody>
          <a:bodyPr lIns="117176" tIns="58589" rIns="117176" bIns="58589">
            <a:spAutoFit/>
          </a:bodyPr>
          <a:lstStyle/>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这反映了明朝政治特点是	</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　　</a:t>
            </a:r>
            <a:r>
              <a:rPr lang="en-US" altLang="zh-CN">
                <a:latin typeface="宋体" panose="02010600030101010101" pitchFamily="2" charset="-122"/>
                <a:ea typeface="宋体" panose="02010600030101010101" pitchFamily="2" charset="-122"/>
                <a:cs typeface="Times New Roman" panose="02020603050405020304" pitchFamily="18" charset="0"/>
              </a:rPr>
              <a:t>)</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A.</a:t>
            </a:r>
            <a:r>
              <a:rPr lang="zh-CN" altLang="en-US" dirty="0">
                <a:latin typeface="宋体" panose="02010600030101010101" pitchFamily="2" charset="-122"/>
                <a:ea typeface="宋体" panose="02010600030101010101" pitchFamily="2" charset="-122"/>
                <a:cs typeface="Times New Roman" panose="02020603050405020304" pitchFamily="18" charset="0"/>
              </a:rPr>
              <a:t>文官集团内部制约	    </a:t>
            </a:r>
            <a:r>
              <a:rPr lang="en-US" altLang="zh-CN">
                <a:latin typeface="宋体" panose="02010600030101010101" pitchFamily="2" charset="-122"/>
                <a:ea typeface="宋体" panose="02010600030101010101" pitchFamily="2" charset="-122"/>
                <a:cs typeface="Times New Roman" panose="02020603050405020304" pitchFamily="18" charset="0"/>
              </a:rPr>
              <a:t>B.</a:t>
            </a:r>
            <a:r>
              <a:rPr lang="zh-CN" altLang="en-US" dirty="0">
                <a:latin typeface="宋体" panose="02010600030101010101" pitchFamily="2" charset="-122"/>
                <a:ea typeface="宋体" panose="02010600030101010101" pitchFamily="2" charset="-122"/>
                <a:cs typeface="Times New Roman" panose="02020603050405020304" pitchFamily="18" charset="0"/>
              </a:rPr>
              <a:t>君主专制达到顶峰</a:t>
            </a:r>
          </a:p>
          <a:p>
            <a:pPr defTabSz="1171575"/>
            <a:r>
              <a:rPr lang="en-US" altLang="zh-CN">
                <a:latin typeface="宋体" panose="02010600030101010101" pitchFamily="2" charset="-122"/>
                <a:ea typeface="宋体" panose="02010600030101010101" pitchFamily="2" charset="-122"/>
                <a:cs typeface="Times New Roman" panose="02020603050405020304" pitchFamily="18" charset="0"/>
              </a:rPr>
              <a:t>C.</a:t>
            </a:r>
            <a:r>
              <a:rPr lang="zh-CN" altLang="en-US" dirty="0">
                <a:latin typeface="宋体" panose="02010600030101010101" pitchFamily="2" charset="-122"/>
                <a:ea typeface="宋体" panose="02010600030101010101" pitchFamily="2" charset="-122"/>
                <a:cs typeface="Times New Roman" panose="02020603050405020304" pitchFamily="18" charset="0"/>
              </a:rPr>
              <a:t>监察体系日趋完备	    </a:t>
            </a:r>
            <a:r>
              <a:rPr lang="en-US" altLang="zh-CN">
                <a:latin typeface="宋体" panose="02010600030101010101" pitchFamily="2" charset="-122"/>
                <a:ea typeface="宋体" panose="02010600030101010101" pitchFamily="2" charset="-122"/>
                <a:cs typeface="Times New Roman" panose="02020603050405020304" pitchFamily="18" charset="0"/>
              </a:rPr>
              <a:t>D.</a:t>
            </a:r>
            <a:r>
              <a:rPr lang="zh-CN" altLang="en-US" dirty="0">
                <a:latin typeface="宋体" panose="02010600030101010101" pitchFamily="2" charset="-122"/>
                <a:ea typeface="宋体" panose="02010600030101010101" pitchFamily="2" charset="-122"/>
                <a:cs typeface="Times New Roman" panose="02020603050405020304" pitchFamily="18" charset="0"/>
              </a:rPr>
              <a:t>机构设置叠床架屋</a:t>
            </a:r>
            <a:endParaRPr lang="zh-CN" altLang="en-US">
              <a:latin typeface="宋体" panose="02010600030101010101" pitchFamily="2" charset="-122"/>
              <a:ea typeface="Times New Roman" panose="02020603050405020304" pitchFamily="18" charset="0"/>
            </a:endParaRPr>
          </a:p>
        </p:txBody>
      </p:sp>
    </p:spTree>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19426" name="文本框 2919425"/>
          <p:cNvSpPr txBox="1"/>
          <p:nvPr/>
        </p:nvSpPr>
        <p:spPr>
          <a:xfrm>
            <a:off x="241300" y="809625"/>
            <a:ext cx="11634788" cy="311721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。内阁大学士职权高于六部尚书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但品级较低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监察御史职权高于知府</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品级亦较低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可知文官之间存在一定的制约机制</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君主专制达到顶峰的标志是清代设立军机处</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表格内容反映的是明代部分官员的职权及品级</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与监察体系无关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材料反映的是明代部分官员的职权及品级</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而不是机构设置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0450" name="文本框 2920449"/>
          <p:cNvSpPr txBox="1"/>
          <p:nvPr/>
        </p:nvSpPr>
        <p:spPr>
          <a:xfrm>
            <a:off x="241300" y="809625"/>
            <a:ext cx="11634788" cy="4318000"/>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珠海二模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明代内阁大学士多为词臣入阁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品秩较低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一般限制在正五品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而到了康熙九年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清政府把大学士的品秩升至正二品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到雍正七年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又升至正一品。清代内阁大学士品秩的变化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反映出内阁位高权重 </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折射出君主专制的强化</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表明清前期以文治国 </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表明中央权力体系完善</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1474" name="文本框 2921473"/>
          <p:cNvSpPr txBox="1"/>
          <p:nvPr/>
        </p:nvSpPr>
        <p:spPr>
          <a:xfrm>
            <a:off x="241300" y="809625"/>
            <a:ext cx="11634788" cy="491807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。明朝内阁虽只是为皇帝提供顾问的内侍机构</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但是可以参与机密事务的决策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拥有票拟权</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为确保皇帝专权</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限制内阁大学士的品秩</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而到了康熙和雍正年间为了加强皇权</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牵制其他机构如议政王大臣会议和军机处</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将大学士品秩提高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故清代内阁大学士品秩的变化是加强君主专制的需要</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从侧面折射出君主专制的强化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内阁非法定一级的中央行政机构或决策机构</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阁臣的升降、职权大小及票拟是否被采纳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完全取决于皇帝的旨意</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表述不符合史实</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材料并不能反映清前期以文治国</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材料只涉及内阁大学士品秩的变化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无法体现整个中央权力体系的完善</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2498" name="文本框 2922497"/>
          <p:cNvSpPr txBox="1"/>
          <p:nvPr/>
        </p:nvSpPr>
        <p:spPr>
          <a:xfrm>
            <a:off x="241300" y="809625"/>
            <a:ext cx="11634788" cy="2517140"/>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清初</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顺治帝命人翻译</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洪武宝训</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以满汉文字颁行天下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康熙帝在位期间两次登临泰山祭祀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并撰文论证“泰山实发龙于长白山”。其意在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承继中原制度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树立王朝正统</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彰显文教治国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加强思想控制</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3522" name="文本框 2923521"/>
          <p:cNvSpPr txBox="1"/>
          <p:nvPr/>
        </p:nvSpPr>
        <p:spPr>
          <a:xfrm>
            <a:off x="241300" y="809625"/>
            <a:ext cx="11634788" cy="371792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。由材料“翻译</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洪武宝训</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两次登临泰山祭祀</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并撰文论证‘泰山实发龙于长白山’”可知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清政府意在通过一系列封建仪式以强化满族统治中原的合法性</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在人们心中树立清朝是王朝正统的观念</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承继中原制度的目的也在于王朝正统观念的塑造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材料没有体现清朝文教治国的内容</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登临泰山祭祀是一种政治仪式</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它不是一种思想专制的手段</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4546" name="文本框 2924545"/>
          <p:cNvSpPr txBox="1"/>
          <p:nvPr/>
        </p:nvSpPr>
        <p:spPr>
          <a:xfrm>
            <a:off x="241300" y="809625"/>
            <a:ext cx="11634788" cy="3717925"/>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邓之诚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谈军机处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军机处所用苏拉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即听差</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照例拣选十五岁以下不识字之人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称为‘小幺儿’”</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从前京师士大夫的风习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达官多喜延接宾客</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有往谒者无不答拜</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回访</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惟军机大臣</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例不向拜</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人亦不以倨傲目之”。由此说明军机处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注重廉政建设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重视人员素质</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强化保密意识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杜绝官场旧习</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5570" name="文本框 2925569"/>
          <p:cNvSpPr txBox="1"/>
          <p:nvPr/>
        </p:nvSpPr>
        <p:spPr>
          <a:xfrm>
            <a:off x="241300" y="809625"/>
            <a:ext cx="11634788" cy="2517140"/>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。军机处所用苏拉</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即听差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照例拣选十五岁以下不识字之人</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以防泄露机密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说明军机处具有保密性强的特点</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C;A</a:t>
            </a:r>
            <a:r>
              <a:rPr lang="zh-CN" altLang="en-US" dirty="0">
                <a:solidFill>
                  <a:srgbClr val="000000"/>
                </a:solidFill>
                <a:latin typeface="宋体" panose="02010600030101010101" pitchFamily="2" charset="-122"/>
                <a:ea typeface="楷体_GB2312" pitchFamily="49" charset="-122"/>
              </a:rPr>
              <a:t>材料信息无法体现</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军机处选用十五岁以下不识字之人听差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无法体现重视人员素质</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B;D</a:t>
            </a:r>
            <a:r>
              <a:rPr lang="zh-CN" altLang="en-US" dirty="0">
                <a:solidFill>
                  <a:srgbClr val="000000"/>
                </a:solidFill>
                <a:latin typeface="宋体" panose="02010600030101010101" pitchFamily="2" charset="-122"/>
                <a:ea typeface="楷体_GB2312" pitchFamily="49" charset="-122"/>
              </a:rPr>
              <a:t>表述太绝对</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p>
        </p:txBody>
      </p:sp>
    </p:spTree>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6594" name="文本框 2926593"/>
          <p:cNvSpPr txBox="1"/>
          <p:nvPr/>
        </p:nvSpPr>
        <p:spPr>
          <a:xfrm>
            <a:off x="241300" y="809625"/>
            <a:ext cx="11634788" cy="4318000"/>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惠州模拟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清朝制定了针对蒙古族、藏族、回族以及西南少数民族的专门法规</a:t>
            </a:r>
            <a:r>
              <a:rPr lang="en-US" altLang="zh-CN">
                <a:solidFill>
                  <a:srgbClr val="000000"/>
                </a:solidFill>
                <a:latin typeface="宋体" panose="02010600030101010101" pitchFamily="2" charset="-122"/>
                <a:ea typeface="Times New Roman" panose="02020603050405020304" pitchFamily="18" charset="0"/>
              </a:rPr>
              <a:t>——</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理藩院则例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钦定西藏章程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回疆则例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苗例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因俗而治。这些法规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有利于多民族国家的巩固</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形成了完整的法律体系</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体现了天朝上国意识</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加强了民族间的交流交融</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7618" name="文本框 2927617"/>
          <p:cNvSpPr txBox="1"/>
          <p:nvPr/>
        </p:nvSpPr>
        <p:spPr>
          <a:xfrm>
            <a:off x="241300" y="809625"/>
            <a:ext cx="11634788" cy="4318000"/>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。清朝制定了针对蒙古族、藏族、回族以及西南少数民族的专门法规</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因俗而治</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有利于多民族国家的巩固</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仅仅从制定了针对蒙古族、藏族、回族以及西南少数民族的专门法规</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无法体现形成了完整的法律体系</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材料信息与天朝上国无关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材料反映清朝制定了针对蒙古族、藏族、回族以及西南少数民族的专门法规</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与民族间的交流交融无关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 </a:t>
            </a:r>
          </a:p>
          <a:p>
            <a:pPr defTabSz="1171575">
              <a:buNone/>
            </a:pPr>
            <a:endParaRPr lang="en-US" altLang="zh-CN">
              <a:solidFill>
                <a:srgbClr val="000000"/>
              </a:solidFill>
              <a:latin typeface="宋体" panose="02010600030101010101" pitchFamily="2" charset="-122"/>
              <a:ea typeface="楷体_GB2312" pitchFamily="49" charset="-122"/>
            </a:endParaRPr>
          </a:p>
          <a:p>
            <a:pPr defTabSz="1171575">
              <a:buNone/>
            </a:pPr>
            <a:endParaRPr lang="en-US" altLang="zh-CN">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8642" name="文本框 2928641"/>
          <p:cNvSpPr txBox="1"/>
          <p:nvPr/>
        </p:nvSpPr>
        <p:spPr>
          <a:xfrm>
            <a:off x="241300" y="809625"/>
            <a:ext cx="11634788" cy="4918075"/>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7.(2020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汕头模拟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自清代雍正、乾隆年间起</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在台湾岛、四川多山地区、广西农村、湖南贵州交界、闽粤山区等地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频繁发生当地土著居民和流入迁徙民众</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客民</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的乡村宗族械斗</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有些械斗甚至发展成反抗官府的大规模起义。这反映了当时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人口增殖带来新的社会问题 </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中央集权强化激化官民矛盾</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土地兼并引发民众强烈不满 </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经济重心南移诱发资源争夺</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29666" name="文本框 2929665"/>
          <p:cNvSpPr txBox="1"/>
          <p:nvPr/>
        </p:nvSpPr>
        <p:spPr>
          <a:xfrm>
            <a:off x="215900" y="758825"/>
            <a:ext cx="11634788" cy="5518150"/>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。根据材料“频繁发生当地土著居民和流入迁徙民众</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客民</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的乡村宗族械斗”可知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土著居民与流入迁徙民众矛盾尖锐</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结合所学知识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清代人口膨胀</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人地矛盾突出</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狭乡有大量人口外迁</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因此流入迁徙民众与土著居民极易因土地所有产生矛盾</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材料反映的是乡村宗族械斗</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不涉及中央集权</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根据材料“频繁发生当地土著居民和流入迁徙民众</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客民</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的乡村宗族械斗”可知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土著居民与流入迁徙民众矛盾尖锐</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与土地兼并无关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根据材料“频繁发生当地土著居民和流入迁徙民众</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客民</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的乡村宗族械斗”可知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土著居民与流入迁徙民众矛盾尖锐</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原因在于人地矛盾尖锐</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不涉及经济重心南移</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且宋代就已完成经济重心南移</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0690" name="文本框 2930689"/>
          <p:cNvSpPr txBox="1"/>
          <p:nvPr/>
        </p:nvSpPr>
        <p:spPr>
          <a:xfrm>
            <a:off x="241300" y="809625"/>
            <a:ext cx="11634788" cy="4318000"/>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明初</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城隍庙是封建精神统治的重要象征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被赋予护城安民、祛灾除害职能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其位置紧临城市交通干道</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明中期后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随着江南地区民间信仰逐渐加强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庙会盛行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则是城隍庙影响着城市干道。这一变化的主要原因是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信仰内容产生变化</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城市规划水平提高</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市民文化兴起发展</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江南商品经济发展</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1714" name="文本框 2931713"/>
          <p:cNvSpPr txBox="1"/>
          <p:nvPr/>
        </p:nvSpPr>
        <p:spPr>
          <a:xfrm>
            <a:off x="241300" y="809625"/>
            <a:ext cx="11634788" cy="311721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。明朝初年的城隍庙紧临城市交通干道是为了方便人民朝拜</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明朝中期后由于江南商品经济的发展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庙会就成为商贩云集、客商汇聚之地</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因此城市干道都与城隍庙相连接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方便经济的交流</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根据材料可知明初和明中期信仰内容没有发生变化</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在材料中没有体现</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材料没有体现市民文化发展</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错误。</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2738" name="文本框 2932737"/>
          <p:cNvSpPr txBox="1"/>
          <p:nvPr/>
        </p:nvSpPr>
        <p:spPr>
          <a:xfrm>
            <a:off x="241300" y="809625"/>
            <a:ext cx="11634788" cy="4318000"/>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9.(2020</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深圳二模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洪武年间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朱元璋下令天下置预备仓</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并购粮储存以备救荒</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设置营田司</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专掌水利</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使“遇旱涝</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民不为病”。此外</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朱元璋也重视对灾区的赈济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措施主要有调粟、养恤、除害等。这些措施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有效地维持了社会长期安定 </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成效取决于皇帝的个人权威</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重在防救结合化解灾荒风险 </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是休养生息重视农业的表现</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3762" name="文本框 2933761"/>
          <p:cNvSpPr txBox="1"/>
          <p:nvPr/>
        </p:nvSpPr>
        <p:spPr>
          <a:xfrm>
            <a:off x="241300" y="809625"/>
            <a:ext cx="11634788" cy="3717925"/>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。材料“令天下置预备仓”重在预防</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重视对灾区的赈济”重在灾害发生后的救济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体现出防救结合化解灾荒风险</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这些措施只是有利于维持社会安定</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的效果无法得出</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皇帝的个人权威影响成效</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并非决定性因素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材料强调防灾救灾</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与轻徭薄赋的休养生息政策无关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endParaRPr lang="zh-CN" altLang="en-US">
              <a:solidFill>
                <a:srgbClr val="000000"/>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4786" name="文本框 2934785"/>
          <p:cNvSpPr txBox="1"/>
          <p:nvPr/>
        </p:nvSpPr>
        <p:spPr>
          <a:xfrm>
            <a:off x="241300" y="809625"/>
            <a:ext cx="11634788" cy="4918075"/>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明代嘉靖年间海禁政策实施后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上海县“国朝人即知教子读书为事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江海湖乡则倚渔盐为业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工不出乡</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商不越乎燕齐荆楚</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男耕女织</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外内有理事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田家妇女亦助农作</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镇市男子亦晓女红”。据此可知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海禁政策导致当地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民众的生活方式明显改变</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民间走私贸易逐渐兴起 </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手工业生产规模不断扩大</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农业和家庭手工业分离 </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5810" name="文本框 2935809"/>
          <p:cNvSpPr txBox="1"/>
          <p:nvPr/>
        </p:nvSpPr>
        <p:spPr>
          <a:xfrm>
            <a:off x="241300" y="809625"/>
            <a:ext cx="11634788" cy="311721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。依据材料信息可知</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明代嘉靖时期的海禁政策导致内外贸易萎缩</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几乎断绝了原来滨海之民的主要生计</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海洋经济只剩下渔业和盐业</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而且范围有限</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农村妇女开始农作</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城市男子开始从事手工纺织</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即民众的生活方式明显改变</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故</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正确、</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错误。</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中走私贸易在材料中无法体现</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农业和家庭手工业分离出现在鸦片战争后</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错误。</a:t>
            </a:r>
          </a:p>
        </p:txBody>
      </p:sp>
    </p:spTree>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6834" name="文本框 2936833"/>
          <p:cNvSpPr txBox="1"/>
          <p:nvPr/>
        </p:nvSpPr>
        <p:spPr>
          <a:xfrm>
            <a:off x="241300" y="809625"/>
            <a:ext cx="11634788" cy="4318000"/>
          </a:xfrm>
          <a:prstGeom prst="rect">
            <a:avLst/>
          </a:prstGeom>
          <a:noFill/>
          <a:ln w="9525">
            <a:noFill/>
          </a:ln>
        </p:spPr>
        <p:txBody>
          <a:bodyPr lIns="117176" tIns="58589" rIns="117176" bIns="58589">
            <a:spAutoFit/>
          </a:bodyPr>
          <a:lstStyle/>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明朝为防沿海军阀余党与海盗滋扰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实行海禁。沿海人民生路被断</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于是与倭寇联合为乱。政府遣戚继光等人平倭</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同时逐渐放松对民间海外贸易限制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沿海形势逐渐稳定。材料表明当时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东南沿海的私商是倭寇主力</a:t>
            </a: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倭患隔断了中外商品贸易</a:t>
            </a: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政府失去对民间贸易的控制</a:t>
            </a: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政策转变促成倭患的解决</a:t>
            </a:r>
            <a:endParaRPr lang="zh-CN" altLang="en-US" dirty="0">
              <a:solidFill>
                <a:srgbClr val="0000FF"/>
              </a:solidFill>
              <a:latin typeface="宋体" panose="02010600030101010101" pitchFamily="2" charset="-122"/>
              <a:ea typeface="Times New Roman" panose="02020603050405020304" pitchFamily="18" charset="0"/>
            </a:endParaRPr>
          </a:p>
        </p:txBody>
      </p:sp>
    </p:spTree>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7858" name="文本框 2937857"/>
          <p:cNvSpPr txBox="1"/>
          <p:nvPr/>
        </p:nvSpPr>
        <p:spPr>
          <a:xfrm>
            <a:off x="241300" y="809625"/>
            <a:ext cx="11634788" cy="371792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楷体_GB2312" pitchFamily="49" charset="-122"/>
                <a:ea typeface="楷体_GB2312" pitchFamily="49" charset="-122"/>
              </a:rPr>
              <a:t>【</a:t>
            </a:r>
            <a:r>
              <a:rPr lang="zh-CN" altLang="en-US" dirty="0">
                <a:solidFill>
                  <a:srgbClr val="0000FF"/>
                </a:solidFill>
                <a:latin typeface="楷体_GB2312" pitchFamily="49" charset="-122"/>
                <a:ea typeface="楷体_GB2312" pitchFamily="49" charset="-122"/>
              </a:rPr>
              <a:t>解析</a:t>
            </a:r>
            <a:r>
              <a:rPr lang="zh-CN" altLang="en-US">
                <a:solidFill>
                  <a:srgbClr val="0000FF"/>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选</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。根据材料</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明朝时期实行海禁</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这导致了沿海人民生存困难</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从而和倭寇勾结</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在戚继光等人平倭后</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政府逐渐放松对民间海外贸易限制</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从而使沿海形势逐渐稳定</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这种海禁政策的放松促成了倭患问题的解决</a:t>
            </a:r>
            <a:r>
              <a:rPr lang="en-US" altLang="zh-CN">
                <a:solidFill>
                  <a:srgbClr val="000000"/>
                </a:solidFill>
                <a:latin typeface="楷体_GB2312" pitchFamily="49" charset="-122"/>
                <a:ea typeface="楷体_GB2312" pitchFamily="49" charset="-122"/>
              </a:rPr>
              <a:t>，D</a:t>
            </a:r>
            <a:r>
              <a:rPr lang="zh-CN" altLang="en-US" dirty="0">
                <a:solidFill>
                  <a:srgbClr val="000000"/>
                </a:solidFill>
                <a:latin typeface="楷体_GB2312" pitchFamily="49" charset="-122"/>
                <a:ea typeface="楷体_GB2312" pitchFamily="49" charset="-122"/>
              </a:rPr>
              <a:t>符合题意</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东南沿海的私商不是倭寇主力</a:t>
            </a:r>
            <a:r>
              <a:rPr lang="en-US" altLang="zh-CN">
                <a:solidFill>
                  <a:srgbClr val="000000"/>
                </a:solidFill>
                <a:latin typeface="楷体_GB2312" pitchFamily="49" charset="-122"/>
                <a:ea typeface="楷体_GB2312" pitchFamily="49" charset="-122"/>
              </a:rPr>
              <a:t>，A</a:t>
            </a:r>
            <a:r>
              <a:rPr lang="zh-CN" altLang="en-US" dirty="0">
                <a:solidFill>
                  <a:srgbClr val="000000"/>
                </a:solidFill>
                <a:latin typeface="楷体_GB2312" pitchFamily="49" charset="-122"/>
                <a:ea typeface="楷体_GB2312" pitchFamily="49" charset="-122"/>
              </a:rPr>
              <a:t>错误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明朝时期还有官方的对外贸易</a:t>
            </a:r>
            <a:r>
              <a:rPr lang="en-US" altLang="zh-CN">
                <a:solidFill>
                  <a:srgbClr val="000000"/>
                </a:solidFill>
                <a:latin typeface="楷体_GB2312" pitchFamily="49" charset="-122"/>
                <a:ea typeface="楷体_GB2312" pitchFamily="49" charset="-122"/>
              </a:rPr>
              <a:t>，B</a:t>
            </a:r>
            <a:r>
              <a:rPr lang="zh-CN" altLang="en-US" dirty="0">
                <a:solidFill>
                  <a:srgbClr val="000000"/>
                </a:solidFill>
                <a:latin typeface="楷体_GB2312" pitchFamily="49" charset="-122"/>
                <a:ea typeface="楷体_GB2312" pitchFamily="49" charset="-122"/>
              </a:rPr>
              <a:t>表述错误</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根据所学</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失去对民间贸易的控制”的表述不符合史实</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明朝政府并未失去对民间贸易的控制</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排除</a:t>
            </a:r>
            <a:r>
              <a:rPr lang="en-US" altLang="zh-CN">
                <a:solidFill>
                  <a:srgbClr val="000000"/>
                </a:solidFill>
                <a:latin typeface="楷体_GB2312" pitchFamily="49" charset="-122"/>
                <a:ea typeface="楷体_GB2312" pitchFamily="49" charset="-122"/>
              </a:rPr>
              <a:t>C</a:t>
            </a:r>
            <a:r>
              <a:rPr lang="zh-CN" altLang="en-US" dirty="0">
                <a:solidFill>
                  <a:srgbClr val="000000"/>
                </a:solidFill>
                <a:latin typeface="楷体_GB2312" pitchFamily="49" charset="-122"/>
                <a:ea typeface="楷体_GB2312" pitchFamily="49" charset="-122"/>
              </a:rPr>
              <a:t>。</a:t>
            </a:r>
            <a:endParaRPr lang="zh-CN" altLang="en-US">
              <a:solidFill>
                <a:srgbClr val="000000"/>
              </a:solidFill>
              <a:latin typeface="楷体_GB2312" pitchFamily="49" charset="-122"/>
              <a:ea typeface="楷体_GB2312" pitchFamily="49" charset="-122"/>
            </a:endParaRPr>
          </a:p>
        </p:txBody>
      </p:sp>
    </p:spTree>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8882" name="文本框 2938881"/>
          <p:cNvSpPr txBox="1"/>
          <p:nvPr/>
        </p:nvSpPr>
        <p:spPr>
          <a:xfrm>
            <a:off x="241300" y="809625"/>
            <a:ext cx="11634788" cy="4318000"/>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明朝规定“滨海居民不许与外洋番人贸易</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敢有私下诸番互市者</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必置之重法”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清初规定“今后凡有商民船只私自下海</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不论官民</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俱奏闻处斩</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不许片帆出海”。此类法规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明清两朝任何时期都得到了严格执行</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禁绝了包括外贸在内的一切对外交往</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断送了自汉唐以来中国造船业的发展</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滞缓了中国融入世界经济发展的进程</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39906" name="文本框 2939905"/>
          <p:cNvSpPr txBox="1"/>
          <p:nvPr/>
        </p:nvSpPr>
        <p:spPr>
          <a:xfrm>
            <a:off x="241300" y="809625"/>
            <a:ext cx="11634788" cy="3117215"/>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。题干中提及的是明清时期的“海禁”政策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不利于中外正常交往和学习外来先进技术和文化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滞缓了中国融入世界经济发展的进程</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D;A</a:t>
            </a:r>
            <a:r>
              <a:rPr lang="zh-CN" altLang="en-US" dirty="0">
                <a:solidFill>
                  <a:srgbClr val="000000"/>
                </a:solidFill>
                <a:latin typeface="宋体" panose="02010600030101010101" pitchFamily="2" charset="-122"/>
                <a:ea typeface="楷体_GB2312" pitchFamily="49" charset="-122"/>
              </a:rPr>
              <a:t>中“任何时期”不妥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例如“隆庆开关”时就有有限的开放</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A;B</a:t>
            </a:r>
            <a:r>
              <a:rPr lang="zh-CN" altLang="en-US" dirty="0">
                <a:solidFill>
                  <a:srgbClr val="000000"/>
                </a:solidFill>
                <a:latin typeface="宋体" panose="02010600030101010101" pitchFamily="2" charset="-122"/>
                <a:ea typeface="楷体_GB2312" pitchFamily="49" charset="-122"/>
              </a:rPr>
              <a:t>中“禁绝”太过绝对</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应该是限制</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断送”一词不妥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大船等远洋船只受影响</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但内河船只技术还是有继承和发展的</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a:t>
            </a:r>
          </a:p>
        </p:txBody>
      </p:sp>
    </p:spTree>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0930" name="文本框 2940929"/>
          <p:cNvSpPr txBox="1"/>
          <p:nvPr/>
        </p:nvSpPr>
        <p:spPr>
          <a:xfrm>
            <a:off x="241300" y="809625"/>
            <a:ext cx="11634788" cy="4318000"/>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王夫之推测“中国”以外另有发达古文明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认为诸文明“衰旺彼此迭相易”。王夫之将“天下”与“中国”相对而称。他说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故吾所知者</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中国之天下。”王夫之的这一观点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颠覆了传统的天朝上国观念</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推动了明清之际的社会转型</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反映了市民阶层的价值追求</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体现了经世致用的实学之风</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1954" name="文本框 2941953"/>
          <p:cNvSpPr txBox="1"/>
          <p:nvPr/>
        </p:nvSpPr>
        <p:spPr>
          <a:xfrm>
            <a:off x="241300" y="809625"/>
            <a:ext cx="11634788" cy="3717925"/>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。材料中王夫之对中国传统文化和世界文化的认识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体现了其对传统“华夏中心论”的反思</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是其反对主观臆断</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根据经世致用原则得出的结论</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王夫之的观点一定程度上冲击了传统的天朝上国观念</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但并未颠覆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王夫之的观点并未被明清之际的主流社会接受</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未能推动社会转型</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王夫之代表的是封建知识分子阶层</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其观点并不直接反映市民阶层的价值追求</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2978" name="文本框 2942977"/>
          <p:cNvSpPr txBox="1"/>
          <p:nvPr/>
        </p:nvSpPr>
        <p:spPr>
          <a:xfrm>
            <a:off x="241300" y="809625"/>
            <a:ext cx="11634788" cy="3717925"/>
          </a:xfrm>
          <a:prstGeom prst="rect">
            <a:avLst/>
          </a:prstGeom>
          <a:noFill/>
          <a:ln w="9525">
            <a:noFill/>
          </a:ln>
        </p:spPr>
        <p:txBody>
          <a:bodyPr lIns="117176" tIns="58589" rIns="117176" bIns="58589">
            <a:spAutoFit/>
          </a:bodyPr>
          <a:lstStyle/>
          <a:p>
            <a:pPr algn="just" defTabSz="1171575"/>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拓展延伸</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明清之际的进步思想没有成为社会主流思想的原因</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明清之际的资本主义萌芽较脆弱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使进步思想的发展缺乏强有力的物质基础。</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中国传统文化的束缚和影响。</a:t>
            </a:r>
          </a:p>
          <a:p>
            <a:pPr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高度强化的君主专制中央集权制度的压制。 </a:t>
            </a:r>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4002" name="文本框 2944001"/>
          <p:cNvSpPr txBox="1"/>
          <p:nvPr/>
        </p:nvSpPr>
        <p:spPr>
          <a:xfrm>
            <a:off x="241300" y="809625"/>
            <a:ext cx="11634788" cy="4318000"/>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古代有学者认为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周孔与宋儒的根本区别在于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宋儒“只教人明理”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而“孔子则教习事”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他还认为只有“能斡旋乾坤</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利济苍生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方是圣贤”。据此可知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该学者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主张重建儒家伦理规范 </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倡导经世致用的思想</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力图冲破周孔儒学束缚 </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推崇重利轻义价值观</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5026" name="文本框 2945025"/>
          <p:cNvSpPr txBox="1"/>
          <p:nvPr/>
        </p:nvSpPr>
        <p:spPr>
          <a:xfrm>
            <a:off x="241300" y="809625"/>
            <a:ext cx="11634788" cy="2517140"/>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。材料中该学者强调“教习事”“利济苍生</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方是圣贤”</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倡导经国济世、学以致用</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宋儒主张重建儒家伦理规范</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材料中该学者强调社会实践</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该学者强调要践行周孔儒学“教习事”“利济苍生”的经世致用思想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材料中该学者强调社会实践</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而非儒家的义利观</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6050" name="文本框 2946049"/>
          <p:cNvSpPr txBox="1"/>
          <p:nvPr/>
        </p:nvSpPr>
        <p:spPr>
          <a:xfrm>
            <a:off x="241300" y="809625"/>
            <a:ext cx="11634788" cy="4918075"/>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清初洪昇的</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长生殿</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描写安史之乱中唐明皇与杨玉环的情感纠葛。但它不同于一般人视杨贵妃为“祸水”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也不局限于表达改朝换代的“黍离之悲”</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而是在揭示杨、李“占了情场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弛了朝纲”的同时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对杨玉环追求爱情的专一给予深切同情。这说明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追求婚姻自由成为民众共识</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文学写作创新意识有所增强</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批判封建礼教成为大势所趋</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教化百姓是戏曲的主要功能</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7074" name="文本框 2947073"/>
          <p:cNvSpPr txBox="1"/>
          <p:nvPr/>
        </p:nvSpPr>
        <p:spPr>
          <a:xfrm>
            <a:off x="241300" y="809625"/>
            <a:ext cx="11634788" cy="2517140"/>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。依据材料可知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清初的写作风格和作品中的人物评价都出现了很大变化和创新</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清初婚姻自由不可能成为共识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清初尚未体现出较多的批判封建礼教的现象</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材料中反映的是文艺创作中人物评价定位的转变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未提及教化功能</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不符合题意</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排除。</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8098" name="文本框 2948097"/>
          <p:cNvSpPr txBox="1"/>
          <p:nvPr/>
        </p:nvSpPr>
        <p:spPr>
          <a:xfrm>
            <a:off x="241300" y="809625"/>
            <a:ext cx="11634788" cy="4918075"/>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FF"/>
                </a:solidFill>
                <a:latin typeface="宋体" panose="02010600030101010101" pitchFamily="2" charset="-122"/>
                <a:ea typeface="宋体" panose="02010600030101010101" pitchFamily="2" charset="-122"/>
                <a:cs typeface="Times New Roman" panose="02020603050405020304" pitchFamily="18" charset="0"/>
              </a:rPr>
              <a:t>加固训练</a:t>
            </a:r>
            <a:r>
              <a:rPr lang="zh-CN" altLang="en-US">
                <a:solidFill>
                  <a:srgbClr val="0000FF"/>
                </a:solidFill>
                <a:latin typeface="宋体" panose="02010600030101010101" pitchFamily="2" charset="-122"/>
                <a:ea typeface="宋体" panose="02010600030101010101" pitchFamily="2" charset="-122"/>
                <a:cs typeface="Times New Roman" panose="02020603050405020304" pitchFamily="18" charset="0"/>
              </a:rPr>
              <a:t>】</a:t>
            </a:r>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algn="just" defTabSz="1171575">
              <a:buNone/>
            </a:pP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明初</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大明律</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提倡演出“劝人为善”的戏剧</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凡“亲王之国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必以词曲一千七百本赐之”。同时</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富含世俗情趣的市民戏剧演出日盛。这表明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明初的戏剧社会功能趋于多元</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明朝戏剧创作摆脱理学束缚</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政治导向决定戏剧发展潮流</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中国传统戏剧形式日臻成熟</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49122" name="文本框 2949121"/>
          <p:cNvSpPr txBox="1"/>
          <p:nvPr/>
        </p:nvSpPr>
        <p:spPr>
          <a:xfrm>
            <a:off x="241300" y="809625"/>
            <a:ext cx="11634788" cy="3717925"/>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。根据材料“劝人为善”可知明朝提倡用戏剧演出劝人向善</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根据材料“亲王之国</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必以词曲一千七百本赐之”可知亲王前往其封地时</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皇上把一千多册词曲赐给他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试图以戏曲声色消弭亲王的政治野心</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以达到稳固中央政权的目的</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同时戏曲还能给市民带来娱乐情趣</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表明明初的戏剧社会功能多元化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故选</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明朝理学一直占据统治地位</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必然影响着戏剧创作</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材料没有体现出戏剧发展潮流</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元朝戏剧日臻成熟</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错误。</a:t>
            </a:r>
          </a:p>
        </p:txBody>
      </p:sp>
    </p:spTree>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0146" name="文本框 2950145"/>
          <p:cNvSpPr txBox="1"/>
          <p:nvPr/>
        </p:nvSpPr>
        <p:spPr>
          <a:xfrm>
            <a:off x="241300" y="809625"/>
            <a:ext cx="11634788" cy="4918075"/>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明清时期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面对传染病流行朝廷会减免税粮赋役、发帑赈济以减缓灾情</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一些深怀济世思想的医生也不避疫气施医送药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践行“不为将相</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便为良医”的美德</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不少知识分子和有识之士更是主动出资出力</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救民济困。这在一定程度上反映出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救灾防灾成为社会共识</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B.</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疫情有助于消解阶级对立</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C.</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儒家思想影响国民行为</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D.</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明清的防疫体系趋于完善</a:t>
            </a:r>
            <a:endParaRPr lang="zh-CN" altLang="en-US" dirty="0">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1170" name="文本框 2951169"/>
          <p:cNvSpPr txBox="1"/>
          <p:nvPr/>
        </p:nvSpPr>
        <p:spPr>
          <a:xfrm>
            <a:off x="241300" y="809625"/>
            <a:ext cx="11634788" cy="4318000"/>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。明清时期</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传染病流行时</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除朝廷采取措施减缓灾情外</a:t>
            </a:r>
            <a:r>
              <a:rPr lang="en-US" altLang="zh-CN">
                <a:solidFill>
                  <a:srgbClr val="000000"/>
                </a:solidFill>
                <a:latin typeface="宋体" panose="02010600030101010101" pitchFamily="2" charset="-122"/>
                <a:ea typeface="楷体_GB2312" pitchFamily="49" charset="-122"/>
              </a:rPr>
              <a:t>， “</a:t>
            </a:r>
            <a:r>
              <a:rPr lang="zh-CN" altLang="en-US" dirty="0">
                <a:solidFill>
                  <a:srgbClr val="000000"/>
                </a:solidFill>
                <a:latin typeface="宋体" panose="02010600030101010101" pitchFamily="2" charset="-122"/>
                <a:ea typeface="楷体_GB2312" pitchFamily="49" charset="-122"/>
              </a:rPr>
              <a:t>一些深怀济世思想的医生”“知识分子和有识之士”等“主动出资出力</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救民济困”的现象</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在一定程度上反映出儒家思想影响国民行为</a:t>
            </a:r>
            <a:r>
              <a:rPr lang="en-US" altLang="zh-CN">
                <a:solidFill>
                  <a:srgbClr val="000000"/>
                </a:solidFill>
                <a:latin typeface="宋体" panose="02010600030101010101" pitchFamily="2" charset="-122"/>
                <a:ea typeface="楷体_GB2312" pitchFamily="49" charset="-122"/>
              </a:rPr>
              <a:t>，C</a:t>
            </a:r>
            <a:r>
              <a:rPr lang="zh-CN" altLang="en-US" dirty="0">
                <a:solidFill>
                  <a:srgbClr val="000000"/>
                </a:solidFill>
                <a:latin typeface="宋体" panose="02010600030101010101" pitchFamily="2" charset="-122"/>
                <a:ea typeface="楷体_GB2312" pitchFamily="49" charset="-122"/>
              </a:rPr>
              <a:t>正确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材料不能说明“救灾防灾成为社会共识”</a:t>
            </a:r>
            <a:r>
              <a:rPr lang="en-US" altLang="zh-CN">
                <a:solidFill>
                  <a:srgbClr val="000000"/>
                </a:solidFill>
                <a:latin typeface="宋体" panose="02010600030101010101" pitchFamily="2" charset="-122"/>
                <a:ea typeface="楷体_GB2312" pitchFamily="49" charset="-122"/>
              </a:rPr>
              <a:t>，A</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材料中未体现“疫情有助于消解阶级对立”</a:t>
            </a:r>
            <a:r>
              <a:rPr lang="en-US" altLang="zh-CN">
                <a:solidFill>
                  <a:srgbClr val="000000"/>
                </a:solidFill>
                <a:latin typeface="宋体" panose="02010600030101010101" pitchFamily="2" charset="-122"/>
                <a:ea typeface="楷体_GB2312" pitchFamily="49" charset="-122"/>
              </a:rPr>
              <a:t>，B</a:t>
            </a:r>
            <a:r>
              <a:rPr lang="zh-CN" altLang="en-US" dirty="0">
                <a:solidFill>
                  <a:srgbClr val="000000"/>
                </a:solidFill>
                <a:latin typeface="宋体" panose="02010600030101010101" pitchFamily="2" charset="-122"/>
                <a:ea typeface="楷体_GB2312" pitchFamily="49" charset="-122"/>
              </a:rPr>
              <a:t>错误</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材料并未介绍明清的“防疫体系”</a:t>
            </a:r>
            <a:r>
              <a:rPr lang="en-US" altLang="zh-CN">
                <a:solidFill>
                  <a:srgbClr val="000000"/>
                </a:solidFill>
                <a:latin typeface="宋体" panose="02010600030101010101" pitchFamily="2" charset="-122"/>
                <a:ea typeface="楷体_GB2312" pitchFamily="49" charset="-122"/>
              </a:rPr>
              <a:t>，D</a:t>
            </a:r>
            <a:r>
              <a:rPr lang="zh-CN" altLang="en-US" dirty="0">
                <a:solidFill>
                  <a:srgbClr val="000000"/>
                </a:solidFill>
                <a:latin typeface="宋体" panose="02010600030101010101" pitchFamily="2" charset="-122"/>
                <a:ea typeface="楷体_GB2312" pitchFamily="49" charset="-122"/>
              </a:rPr>
              <a:t>错误。</a:t>
            </a:r>
            <a:endParaRPr lang="zh-CN" altLang="en-US">
              <a:solidFill>
                <a:srgbClr val="000000"/>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楷体_GB2312" pitchFamily="49" charset="-122"/>
            </a:endParaRPr>
          </a:p>
          <a:p>
            <a:pPr algn="just" defTabSz="1171575">
              <a:buNone/>
            </a:pP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2194" name="文本框 2952193"/>
          <p:cNvSpPr txBox="1"/>
          <p:nvPr/>
        </p:nvSpPr>
        <p:spPr>
          <a:xfrm>
            <a:off x="241300" y="809625"/>
            <a:ext cx="12587288" cy="4918075"/>
          </a:xfrm>
          <a:prstGeom prst="rect">
            <a:avLst/>
          </a:prstGeom>
          <a:noFill/>
          <a:ln w="9525">
            <a:noFill/>
          </a:ln>
        </p:spPr>
        <p:txBody>
          <a:bodyPr lIns="117176" tIns="58589" rIns="117176" bIns="58589">
            <a:spAutoFit/>
          </a:bodyPr>
          <a:lstStyle/>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二、非选择题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本大题共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小题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共</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40</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17.(15</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阅读下列材料</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回答问题。</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材料一　商标在我国有悠久的历史</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早在原始社会后期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作为商业性标记的原始</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商标就开始产生。春秋战国时期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木工、竹工、漆工、陶工、冶师等工匠为了</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在商品的交换中便于别人识别自己的商品</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就在自己的商品上刻上自己的名</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字。这时候的商品标记仅仅具有区别不同生产者或所有人的性质。三国时期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酿酒业已经非常兴旺</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出现了如“何以解忧</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唯有杜康”的诗句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在这里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商标的</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广告宣传功能已经体现出来。北宋时期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山东济南刘家功夫针铺使用一块铜版</a:t>
            </a:r>
            <a:endParaRPr lang="zh-CN" altLang="en-US" dirty="0">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3218" name="文本框 2953217"/>
          <p:cNvSpPr txBox="1"/>
          <p:nvPr/>
        </p:nvSpPr>
        <p:spPr>
          <a:xfrm>
            <a:off x="241300" y="809625"/>
            <a:ext cx="11634788" cy="2517140"/>
          </a:xfrm>
          <a:prstGeom prst="rect">
            <a:avLst/>
          </a:prstGeom>
          <a:noFill/>
          <a:ln w="9525">
            <a:noFill/>
          </a:ln>
        </p:spPr>
        <p:txBody>
          <a:bodyPr lIns="117176" tIns="58589" rIns="117176" bIns="58589">
            <a:spAutoFit/>
          </a:bodyPr>
          <a:lstStyle/>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制作的白兔商标</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基本具备了现代商标的构成要素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这是我国商标史上最早的较为完整的商标铜版。明清时期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工商业已经相当发达</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技术水平已经达到了相当高的地步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出现了不少知名的商标</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假冒商标也时有出现。</a:t>
            </a:r>
          </a:p>
          <a:p>
            <a:pPr algn="r" defTabSz="1171575"/>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摘编自刘晓东</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商标权”名词的历史渊源与演变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4242" name="文本框 2954241"/>
          <p:cNvSpPr txBox="1"/>
          <p:nvPr/>
        </p:nvSpPr>
        <p:spPr>
          <a:xfrm>
            <a:off x="241300" y="809625"/>
            <a:ext cx="11634788" cy="5518150"/>
          </a:xfrm>
          <a:prstGeom prst="rect">
            <a:avLst/>
          </a:prstGeom>
          <a:noFill/>
          <a:ln w="9525">
            <a:noFill/>
          </a:ln>
        </p:spPr>
        <p:txBody>
          <a:bodyPr lIns="117176" tIns="58589" rIns="117176" bIns="58589">
            <a:spAutoFit/>
          </a:bodyPr>
          <a:lstStyle/>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材料二　明代正德</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松江府志</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记载</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松江</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俗务纺织</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他技不多。而精线绫、三梭布、漆纱、方巾、剪绒毯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皆天下第一。”崇祯</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松江府志</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所说的“尤尚精敏”的品牌有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三梭布、云布、标布、官布、飞花布、织花绒布等。一些无良商人非法经营</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假冒品牌与商标</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牟取暴利</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在明末清初已经成为引人注目的社会现象。如顺治十六年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(1659</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四月松江知府衙门立告示碑</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揭露了牙行奸商沈青臣等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假冒松江金三阳字号品牌的违法行为。然而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由于松江优质棉布销路十分广阔</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利润可观</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一些奸牙仍然以身试法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一而再再而三地假冒松江品牌商标</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非法牟利。</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1703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1736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年官府又两次立碑严禁。</a:t>
            </a:r>
          </a:p>
          <a:p>
            <a:pPr algn="r" defTabSz="1171575"/>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摘编自樊树志</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晚明大变局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5266" name="文本框 2955265"/>
          <p:cNvSpPr txBox="1"/>
          <p:nvPr/>
        </p:nvSpPr>
        <p:spPr>
          <a:xfrm>
            <a:off x="241300" y="809625"/>
            <a:ext cx="11634788" cy="2517140"/>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根据材料一并结合所学知识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概括古代中国商标发展的特点</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并分析其原因。</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根据材料二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概括明清时期松江地区经济发展的表现。</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(6</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根据以上材料并结合所学知识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谈谈你对商标发展和保护的看法。</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6290" name="文本框 2956289"/>
          <p:cNvSpPr txBox="1"/>
          <p:nvPr/>
        </p:nvSpPr>
        <p:spPr>
          <a:xfrm>
            <a:off x="241300" y="809625"/>
            <a:ext cx="12676188" cy="491807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第</a:t>
            </a:r>
            <a:r>
              <a:rPr lang="en-US" altLang="zh-CN">
                <a:solidFill>
                  <a:srgbClr val="000000"/>
                </a:solidFill>
                <a:latin typeface="宋体" panose="02010600030101010101" pitchFamily="2" charset="-122"/>
                <a:ea typeface="楷体_GB2312" pitchFamily="49" charset="-122"/>
              </a:rPr>
              <a:t>(1)</a:t>
            </a:r>
            <a:r>
              <a:rPr lang="zh-CN" altLang="en-US" dirty="0">
                <a:solidFill>
                  <a:srgbClr val="000000"/>
                </a:solidFill>
                <a:latin typeface="宋体" panose="02010600030101010101" pitchFamily="2" charset="-122"/>
                <a:ea typeface="楷体_GB2312" pitchFamily="49" charset="-122"/>
              </a:rPr>
              <a:t>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第一问特点</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据材料一“早在原始社会后期”说明出现早</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a:t>
            </a:r>
          </a:p>
          <a:p>
            <a:pPr defTabSz="1171575">
              <a:buNone/>
            </a:pPr>
            <a:r>
              <a:rPr lang="zh-CN" altLang="en-US" dirty="0">
                <a:solidFill>
                  <a:srgbClr val="000000"/>
                </a:solidFill>
                <a:latin typeface="宋体" panose="02010600030101010101" pitchFamily="2" charset="-122"/>
                <a:ea typeface="楷体_GB2312" pitchFamily="49" charset="-122"/>
              </a:rPr>
              <a:t>材料一“木工、竹工、漆工、陶工、冶师等工匠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在自己的商品上刻上自己</a:t>
            </a:r>
          </a:p>
          <a:p>
            <a:pPr defTabSz="1171575">
              <a:buNone/>
            </a:pPr>
            <a:r>
              <a:rPr lang="zh-CN" altLang="en-US" dirty="0">
                <a:solidFill>
                  <a:srgbClr val="000000"/>
                </a:solidFill>
                <a:latin typeface="宋体" panose="02010600030101010101" pitchFamily="2" charset="-122"/>
                <a:ea typeface="楷体_GB2312" pitchFamily="49" charset="-122"/>
              </a:rPr>
              <a:t>的名字”可得自发产生并主要集中于手工业领域</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春秋时期的标记</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三国的杜康</a:t>
            </a:r>
            <a:r>
              <a:rPr lang="en-US" altLang="zh-CN">
                <a:solidFill>
                  <a:srgbClr val="000000"/>
                </a:solidFill>
                <a:latin typeface="宋体" panose="02010600030101010101" pitchFamily="2" charset="-122"/>
                <a:ea typeface="楷体_GB2312" pitchFamily="49" charset="-122"/>
              </a:rPr>
              <a:t>，</a:t>
            </a:r>
          </a:p>
          <a:p>
            <a:pPr defTabSz="1171575">
              <a:buNone/>
            </a:pPr>
            <a:r>
              <a:rPr lang="zh-CN" altLang="en-US" dirty="0">
                <a:solidFill>
                  <a:srgbClr val="000000"/>
                </a:solidFill>
                <a:latin typeface="宋体" panose="02010600030101010101" pitchFamily="2" charset="-122"/>
                <a:ea typeface="楷体_GB2312" pitchFamily="49" charset="-122"/>
              </a:rPr>
              <a:t>宋代白兔商标的出现都说明商标的功能多</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形式多样。第二问原因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结合所学</a:t>
            </a:r>
            <a:r>
              <a:rPr lang="en-US" altLang="zh-CN">
                <a:solidFill>
                  <a:srgbClr val="000000"/>
                </a:solidFill>
                <a:latin typeface="宋体" panose="02010600030101010101" pitchFamily="2" charset="-122"/>
                <a:ea typeface="楷体_GB2312" pitchFamily="49" charset="-122"/>
              </a:rPr>
              <a:t>，</a:t>
            </a:r>
          </a:p>
          <a:p>
            <a:pPr defTabSz="1171575">
              <a:buNone/>
            </a:pPr>
            <a:r>
              <a:rPr lang="zh-CN" altLang="en-US" dirty="0">
                <a:solidFill>
                  <a:srgbClr val="000000"/>
                </a:solidFill>
                <a:latin typeface="宋体" panose="02010600030101010101" pitchFamily="2" charset="-122"/>
                <a:ea typeface="楷体_GB2312" pitchFamily="49" charset="-122"/>
              </a:rPr>
              <a:t>从商品经济发展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商人维权</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生产力水平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政府监管方面作答。第</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据材料</a:t>
            </a:r>
          </a:p>
          <a:p>
            <a:pPr defTabSz="1171575">
              <a:buNone/>
            </a:pPr>
            <a:r>
              <a:rPr lang="zh-CN" altLang="en-US" dirty="0">
                <a:solidFill>
                  <a:srgbClr val="000000"/>
                </a:solidFill>
                <a:latin typeface="宋体" panose="02010600030101010101" pitchFamily="2" charset="-122"/>
                <a:ea typeface="楷体_GB2312" pitchFamily="49" charset="-122"/>
              </a:rPr>
              <a:t>二“</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松江</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俗务纺织</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他技不多”说明呈现专业化发展趋势</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据材料二“皆天下</a:t>
            </a:r>
          </a:p>
          <a:p>
            <a:pPr defTabSz="1171575">
              <a:buNone/>
            </a:pPr>
            <a:r>
              <a:rPr lang="zh-CN" altLang="en-US" dirty="0">
                <a:solidFill>
                  <a:srgbClr val="000000"/>
                </a:solidFill>
                <a:latin typeface="宋体" panose="02010600030101010101" pitchFamily="2" charset="-122"/>
                <a:ea typeface="楷体_GB2312" pitchFamily="49" charset="-122"/>
              </a:rPr>
              <a:t>第一”“品牌有</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织花绒布等”说明技术领先</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品牌较多</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据材料二“销路十</a:t>
            </a:r>
          </a:p>
          <a:p>
            <a:pPr defTabSz="1171575">
              <a:buNone/>
            </a:pPr>
            <a:r>
              <a:rPr lang="zh-CN" altLang="en-US" dirty="0">
                <a:solidFill>
                  <a:srgbClr val="000000"/>
                </a:solidFill>
                <a:latin typeface="宋体" panose="02010600030101010101" pitchFamily="2" charset="-122"/>
                <a:ea typeface="楷体_GB2312" pitchFamily="49" charset="-122"/>
              </a:rPr>
              <a:t>分广阔</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利润可观”说明纺织业发展迅速</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获利丰厚</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据材料二“假冒品牌与商</a:t>
            </a:r>
          </a:p>
        </p:txBody>
      </p:sp>
    </p:spTree>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7314" name="文本框 2957313"/>
          <p:cNvSpPr txBox="1"/>
          <p:nvPr/>
        </p:nvSpPr>
        <p:spPr>
          <a:xfrm>
            <a:off x="241300" y="809625"/>
            <a:ext cx="11634788" cy="1316990"/>
          </a:xfrm>
          <a:prstGeom prst="rect">
            <a:avLst/>
          </a:prstGeom>
          <a:noFill/>
          <a:ln w="9525">
            <a:noFill/>
          </a:ln>
        </p:spPr>
        <p:txBody>
          <a:bodyPr lIns="117176" tIns="58589" rIns="117176" bIns="58589">
            <a:spAutoFit/>
          </a:bodyPr>
          <a:lstStyle/>
          <a:p>
            <a:pPr defTabSz="1171575"/>
            <a:r>
              <a:rPr lang="zh-CN" altLang="en-US" dirty="0">
                <a:solidFill>
                  <a:srgbClr val="000000"/>
                </a:solidFill>
                <a:latin typeface="宋体" panose="02010600030101010101" pitchFamily="2" charset="-122"/>
                <a:ea typeface="楷体_GB2312" pitchFamily="49" charset="-122"/>
              </a:rPr>
              <a:t>标”“假冒松江品牌商标</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非法牟利”说明存在一定的非法侵权行为。第</a:t>
            </a:r>
            <a:r>
              <a:rPr lang="en-US" altLang="zh-CN">
                <a:solidFill>
                  <a:srgbClr val="000000"/>
                </a:solidFill>
                <a:latin typeface="宋体" panose="02010600030101010101" pitchFamily="2" charset="-122"/>
                <a:ea typeface="楷体_GB2312" pitchFamily="49" charset="-122"/>
              </a:rPr>
              <a:t>(3)</a:t>
            </a:r>
            <a:r>
              <a:rPr lang="zh-CN" altLang="en-US" dirty="0">
                <a:solidFill>
                  <a:srgbClr val="000000"/>
                </a:solidFill>
                <a:latin typeface="宋体" panose="02010600030101010101" pitchFamily="2" charset="-122"/>
                <a:ea typeface="楷体_GB2312" pitchFamily="49" charset="-122"/>
              </a:rPr>
              <a:t>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从商标出现的原因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政府的政策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商人的诚信等方面思考。</a:t>
            </a:r>
          </a:p>
        </p:txBody>
      </p:sp>
    </p:spTree>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8338" name="文本框 2958337"/>
          <p:cNvSpPr txBox="1"/>
          <p:nvPr/>
        </p:nvSpPr>
        <p:spPr>
          <a:xfrm>
            <a:off x="241300" y="809625"/>
            <a:ext cx="11634788" cy="4318000"/>
          </a:xfrm>
          <a:prstGeom prst="rect">
            <a:avLst/>
          </a:prstGeom>
          <a:noFill/>
          <a:ln w="9525">
            <a:noFill/>
          </a:ln>
        </p:spPr>
        <p:txBody>
          <a:bodyPr lIns="117176" tIns="58589" rIns="117176" bIns="58589">
            <a:spAutoFit/>
          </a:bodyPr>
          <a:lstStyle/>
          <a:p>
            <a:pPr algn="just" defTabSz="1171575">
              <a:buNone/>
            </a:pPr>
            <a:r>
              <a:rPr lang="zh-CN" altLang="en-US" dirty="0">
                <a:solidFill>
                  <a:srgbClr val="0000FF"/>
                </a:solidFill>
                <a:latin typeface="宋体" panose="02010600030101010101" pitchFamily="2" charset="-122"/>
                <a:ea typeface="楷体_GB2312" pitchFamily="49" charset="-122"/>
              </a:rPr>
              <a:t>答案</a:t>
            </a:r>
            <a:r>
              <a:rPr lang="en-US" altLang="zh-CN">
                <a:solidFill>
                  <a:srgbClr val="0000FF"/>
                </a:solidFill>
                <a:latin typeface="宋体" panose="02010600030101010101" pitchFamily="2" charset="-122"/>
                <a:ea typeface="楷体_GB2312" pitchFamily="49" charset="-122"/>
              </a:rPr>
              <a:t>:</a:t>
            </a:r>
            <a:r>
              <a:rPr lang="en-US" altLang="zh-CN">
                <a:solidFill>
                  <a:srgbClr val="000000"/>
                </a:solidFill>
                <a:latin typeface="宋体" panose="02010600030101010101" pitchFamily="2" charset="-122"/>
                <a:ea typeface="楷体_GB2312" pitchFamily="49" charset="-122"/>
              </a:rPr>
              <a:t>(1)</a:t>
            </a:r>
            <a:r>
              <a:rPr lang="zh-CN" altLang="en-US" dirty="0">
                <a:solidFill>
                  <a:srgbClr val="000000"/>
                </a:solidFill>
                <a:latin typeface="宋体" panose="02010600030101010101" pitchFamily="2" charset="-122"/>
                <a:ea typeface="楷体_GB2312" pitchFamily="49" charset="-122"/>
              </a:rPr>
              <a:t>特点</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起源较早</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自发产生并集中于手工业领域</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功能日益增多</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表明归属</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兼具广告宣传功能</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商标形式逐渐多样化。</a:t>
            </a:r>
            <a:r>
              <a:rPr lang="en-US" altLang="zh-CN">
                <a:solidFill>
                  <a:srgbClr val="000000"/>
                </a:solidFill>
                <a:latin typeface="宋体" panose="02010600030101010101" pitchFamily="2" charset="-122"/>
                <a:ea typeface="楷体_GB2312" pitchFamily="49" charset="-122"/>
              </a:rPr>
              <a:t>(4</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原因</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商品经济的发展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生产力水平的提高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商人维权意识的提升</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政府一定程度的管理与保护。</a:t>
            </a:r>
            <a:r>
              <a:rPr lang="en-US" altLang="zh-CN">
                <a:solidFill>
                  <a:srgbClr val="000000"/>
                </a:solidFill>
                <a:latin typeface="宋体" panose="02010600030101010101" pitchFamily="2" charset="-122"/>
                <a:ea typeface="楷体_GB2312" pitchFamily="49" charset="-122"/>
              </a:rPr>
              <a:t>(3</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p>
          <a:p>
            <a:pPr algn="just" defTabSz="1171575">
              <a:buNone/>
            </a:pP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表现</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纺织业发展迅速</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获利丰厚</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技术领先</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品牌较多</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呈现专业化发展趋势</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存在一定的非法侵权行为。</a:t>
            </a:r>
            <a:r>
              <a:rPr lang="en-US" altLang="zh-CN">
                <a:solidFill>
                  <a:srgbClr val="000000"/>
                </a:solidFill>
                <a:latin typeface="宋体" panose="02010600030101010101" pitchFamily="2" charset="-122"/>
                <a:ea typeface="楷体_GB2312" pitchFamily="49" charset="-122"/>
              </a:rPr>
              <a:t>(6</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p>
          <a:p>
            <a:pPr algn="just" defTabSz="1171575">
              <a:buNone/>
            </a:pPr>
            <a:r>
              <a:rPr lang="en-US" altLang="zh-CN">
                <a:solidFill>
                  <a:srgbClr val="000000"/>
                </a:solidFill>
                <a:latin typeface="宋体" panose="02010600030101010101" pitchFamily="2" charset="-122"/>
                <a:ea typeface="楷体_GB2312" pitchFamily="49" charset="-122"/>
              </a:rPr>
              <a:t>(3)</a:t>
            </a:r>
            <a:r>
              <a:rPr lang="zh-CN" altLang="en-US" dirty="0">
                <a:solidFill>
                  <a:srgbClr val="000000"/>
                </a:solidFill>
                <a:latin typeface="宋体" panose="02010600030101010101" pitchFamily="2" charset="-122"/>
                <a:ea typeface="楷体_GB2312" pitchFamily="49" charset="-122"/>
              </a:rPr>
              <a:t>看法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商标发展和经济发展水平密切相关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政府应加强对商标权的立法与保护</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弘扬传统文化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增强商人的诚信意识。</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p>
        </p:txBody>
      </p:sp>
    </p:spTree>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59362" name="文本框 2959361"/>
          <p:cNvSpPr txBox="1"/>
          <p:nvPr/>
        </p:nvSpPr>
        <p:spPr>
          <a:xfrm>
            <a:off x="241300" y="809625"/>
            <a:ext cx="11634788" cy="1917065"/>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18.(13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中国古代的监察制度被西方学者称为中国历史上的第二道“万里长城”。明代统治者对监察官员的选任给予了高度重视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形成了具有特色的监察官员选任制度。阅读材料</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回答问题。</a:t>
            </a:r>
            <a:endParaRPr lang="zh-CN" altLang="en-US">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0386" name="文本框 2960385"/>
          <p:cNvSpPr txBox="1"/>
          <p:nvPr/>
        </p:nvSpPr>
        <p:spPr>
          <a:xfrm>
            <a:off x="241300" y="809625"/>
            <a:ext cx="11634788" cy="4879975"/>
          </a:xfrm>
          <a:prstGeom prst="rect">
            <a:avLst/>
          </a:prstGeom>
          <a:noFill/>
          <a:ln w="9525">
            <a:noFill/>
          </a:ln>
        </p:spPr>
        <p:txBody>
          <a:bodyPr lIns="117176" tIns="58589" rIns="117176" bIns="58589">
            <a:spAutoFit/>
          </a:bodyPr>
          <a:lstStyle/>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材料一　明代监察官员的选任方式</a:t>
            </a:r>
          </a:p>
          <a:p>
            <a:pPr defTabSz="1171575"/>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endPar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endParaRPr>
          </a:p>
          <a:p>
            <a:pPr defTabSz="1171575"/>
            <a:r>
              <a:rPr lang="zh-CN" altLang="en-US">
                <a:solidFill>
                  <a:srgbClr val="000000"/>
                </a:solidFill>
                <a:latin typeface="宋体" panose="02010600030101010101" pitchFamily="2" charset="-122"/>
                <a:ea typeface="宋体" panose="02010600030101010101" pitchFamily="2" charset="-122"/>
                <a:cs typeface="Times New Roman" panose="02020603050405020304" pitchFamily="18" charset="0"/>
              </a:rPr>
              <a:t>                </a:t>
            </a:r>
            <a:r>
              <a:rPr lang="en-US" altLang="zh-CN">
                <a:latin typeface="宋体" panose="02010600030101010101" pitchFamily="2" charset="-122"/>
                <a:ea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据张国安</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论明朝监察官员的选任制度及其现代借鉴</a:t>
            </a:r>
            <a:r>
              <a:rPr lang="en-US" altLang="zh-CN">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Times New Roman" panose="02020603050405020304" pitchFamily="18" charset="0"/>
            </a:endParaRPr>
          </a:p>
        </p:txBody>
      </p:sp>
      <p:graphicFrame>
        <p:nvGraphicFramePr>
          <p:cNvPr id="2960387" name="表格 2960386"/>
          <p:cNvGraphicFramePr/>
          <p:nvPr/>
        </p:nvGraphicFramePr>
        <p:xfrm>
          <a:off x="377825" y="1909763"/>
          <a:ext cx="11277600" cy="2447925"/>
        </p:xfrm>
        <a:graphic>
          <a:graphicData uri="http://schemas.openxmlformats.org/drawingml/2006/table">
            <a:tbl>
              <a:tblPr/>
              <a:tblGrid>
                <a:gridCol w="1509713"/>
                <a:gridCol w="9767887"/>
              </a:tblGrid>
              <a:tr h="9096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荐举</a:t>
                      </a:r>
                      <a:endParaRPr lang="zh-CN" altLang="en-US" sz="2600" b="1" dirty="0">
                        <a:latin typeface="Arial" panose="020B0604020202020204" pitchFamily="34" charset="0"/>
                      </a:endParaRPr>
                    </a:p>
                  </a:txBody>
                  <a:tcPr marL="117235" marR="117235" marT="58618" marB="58618" anchor="ct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吏部、都察院、十三道监察御史及三品以上京官荐举</a:t>
                      </a:r>
                      <a:r>
                        <a:rPr lang="en-US" altLang="zh-CN" sz="2600" b="1">
                          <a:latin typeface="宋体" panose="02010600030101010101" pitchFamily="2" charset="-122"/>
                        </a:rPr>
                        <a:t>，</a:t>
                      </a:r>
                      <a:r>
                        <a:rPr lang="zh-CN" altLang="en-US" sz="2600" b="1" dirty="0">
                          <a:latin typeface="宋体" panose="02010600030101010101" pitchFamily="2" charset="-122"/>
                        </a:rPr>
                        <a:t>吏部勘核</a:t>
                      </a:r>
                      <a:r>
                        <a:rPr lang="en-US" altLang="zh-CN" sz="2600" b="1">
                          <a:latin typeface="宋体" panose="02010600030101010101" pitchFamily="2" charset="-122"/>
                        </a:rPr>
                        <a:t>，</a:t>
                      </a:r>
                    </a:p>
                    <a:p>
                      <a:pPr marL="0" lvl="0" indent="0">
                        <a:lnSpc>
                          <a:spcPct val="100000"/>
                        </a:lnSpc>
                        <a:spcBef>
                          <a:spcPct val="0"/>
                        </a:spcBef>
                        <a:buFontTx/>
                        <a:buNone/>
                      </a:pPr>
                      <a:r>
                        <a:rPr lang="zh-CN" altLang="en-US" sz="2600" b="1" dirty="0">
                          <a:latin typeface="宋体" panose="02010600030101010101" pitchFamily="2" charset="-122"/>
                        </a:rPr>
                        <a:t>合格授官</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选补</a:t>
                      </a:r>
                      <a:endParaRPr lang="zh-CN" altLang="en-US" sz="2600" b="1" dirty="0">
                        <a:latin typeface="Arial" panose="020B0604020202020204" pitchFamily="34" charset="0"/>
                      </a:endParaRPr>
                    </a:p>
                  </a:txBody>
                  <a:tcPr marL="117235" marR="117235" marT="58618" marB="58618" anchor="ct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进士、举人、监生初入仕途及被选补</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改授</a:t>
                      </a:r>
                      <a:endParaRPr lang="zh-CN" altLang="en-US" sz="2600" b="1" dirty="0">
                        <a:latin typeface="Arial" panose="020B0604020202020204" pitchFamily="34" charset="0"/>
                      </a:endParaRPr>
                    </a:p>
                  </a:txBody>
                  <a:tcPr marL="117235" marR="117235" marT="58618" marB="58618" anchor="ct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由庶吉士</a:t>
                      </a:r>
                      <a:r>
                        <a:rPr lang="en-US" altLang="zh-CN" sz="2600" b="1">
                          <a:latin typeface="宋体" panose="02010600030101010101" pitchFamily="2" charset="-122"/>
                        </a:rPr>
                        <a:t>(</a:t>
                      </a:r>
                      <a:r>
                        <a:rPr lang="zh-CN" altLang="en-US" sz="2600" b="1" dirty="0">
                          <a:latin typeface="宋体" panose="02010600030101010101" pitchFamily="2" charset="-122"/>
                        </a:rPr>
                        <a:t>进士通过朝考者</a:t>
                      </a:r>
                      <a:r>
                        <a:rPr lang="en-US" altLang="zh-CN" sz="2600" b="1">
                          <a:latin typeface="宋体" panose="02010600030101010101" pitchFamily="2" charset="-122"/>
                        </a:rPr>
                        <a:t>)</a:t>
                      </a:r>
                      <a:r>
                        <a:rPr lang="zh-CN" altLang="en-US" sz="2600" b="1" dirty="0">
                          <a:latin typeface="宋体" panose="02010600030101010101" pitchFamily="2" charset="-122"/>
                        </a:rPr>
                        <a:t>入翰林院学习三年</a:t>
                      </a:r>
                      <a:r>
                        <a:rPr lang="en-US" altLang="zh-CN" sz="2600" b="1">
                          <a:latin typeface="宋体" panose="02010600030101010101" pitchFamily="2" charset="-122"/>
                        </a:rPr>
                        <a:t>，</a:t>
                      </a:r>
                      <a:r>
                        <a:rPr lang="zh-CN" altLang="en-US" sz="2600" b="1" dirty="0">
                          <a:latin typeface="宋体" panose="02010600030101010101" pitchFamily="2" charset="-122"/>
                        </a:rPr>
                        <a:t>按成绩优劣授职</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考选</a:t>
                      </a:r>
                      <a:endParaRPr lang="zh-CN" altLang="en-US" sz="2600" b="1" dirty="0">
                        <a:latin typeface="Arial" panose="020B0604020202020204" pitchFamily="34" charset="0"/>
                      </a:endParaRPr>
                    </a:p>
                  </a:txBody>
                  <a:tcPr marL="117235" marR="117235" marT="58618" marB="58618" anchor="ct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面向社会招考</a:t>
                      </a:r>
                      <a:r>
                        <a:rPr lang="en-US" altLang="zh-CN" sz="2600" b="1">
                          <a:latin typeface="宋体" panose="02010600030101010101" pitchFamily="2" charset="-122"/>
                        </a:rPr>
                        <a:t>，</a:t>
                      </a:r>
                      <a:r>
                        <a:rPr lang="zh-CN" altLang="en-US" sz="2600" b="1" dirty="0">
                          <a:latin typeface="宋体" panose="02010600030101010101" pitchFamily="2" charset="-122"/>
                        </a:rPr>
                        <a:t>有临时和定期两种</a:t>
                      </a:r>
                      <a:r>
                        <a:rPr lang="en-US" altLang="zh-CN" sz="2600" b="1">
                          <a:latin typeface="宋体" panose="02010600030101010101" pitchFamily="2" charset="-122"/>
                        </a:rPr>
                        <a:t>，</a:t>
                      </a:r>
                      <a:r>
                        <a:rPr lang="zh-CN" altLang="en-US" sz="2600" b="1" dirty="0">
                          <a:latin typeface="宋体" panose="02010600030101010101" pitchFamily="2" charset="-122"/>
                        </a:rPr>
                        <a:t>考选后择优授职</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r>
            </a:tbl>
          </a:graphicData>
        </a:graphic>
      </p:graphicFrame>
    </p:spTree>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1410" name="文本框 2961409"/>
          <p:cNvSpPr txBox="1"/>
          <p:nvPr/>
        </p:nvSpPr>
        <p:spPr>
          <a:xfrm>
            <a:off x="241300" y="809625"/>
            <a:ext cx="11634788" cy="4918075"/>
          </a:xfrm>
          <a:prstGeom prst="rect">
            <a:avLst/>
          </a:prstGeom>
          <a:noFill/>
          <a:ln w="9525">
            <a:noFill/>
          </a:ln>
        </p:spPr>
        <p:txBody>
          <a:bodyPr lIns="117176" tIns="58589" rIns="117176" bIns="58589">
            <a:spAutoFit/>
          </a:bodyPr>
          <a:lstStyle/>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材料二　</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弘治年间左都御史马文升</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御史为朝廷耳目之官</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任风纪之重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必得人方称阙职。我朝自洪武、永乐、宣德年间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不分进士、知县、教官皆得除授</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但选之甚精</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而授之不苟。”</a:t>
            </a:r>
          </a:p>
          <a:p>
            <a:pPr algn="r" defTabSz="1171575"/>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摘自</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明会典</a:t>
            </a:r>
            <a:r>
              <a:rPr lang="en-US" altLang="zh-CN" i="1">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都察院一</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材料三　“监察官员的选任也不乏中间多有不分贤否</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但资格相应得授者</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所以未尽得人</a:t>
            </a:r>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明中叶以后</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监察机制渐趋衰落和瘫痪</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沦为结党营私的工具。监察官员的选任制度亦遭严重破坏</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实际上难以推行</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成了一纸空文。”</a:t>
            </a:r>
          </a:p>
          <a:p>
            <a:pPr algn="r" defTabSz="1171575"/>
            <a:r>
              <a:rPr lang="en-US" altLang="zh-CN">
                <a:solidFill>
                  <a:srgbClr val="000000"/>
                </a:solidFill>
                <a:latin typeface="宋体" panose="02010600030101010101" pitchFamily="2" charset="-122"/>
                <a:ea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张国安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论明朝监察官员的选任制度及其现代借鉴</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Times New Roman" panose="02020603050405020304" pitchFamily="18" charset="0"/>
            </a:endParaRPr>
          </a:p>
        </p:txBody>
      </p:sp>
    </p:spTree>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2434" name="文本框 2962433"/>
          <p:cNvSpPr txBox="1"/>
          <p:nvPr/>
        </p:nvSpPr>
        <p:spPr>
          <a:xfrm>
            <a:off x="241300" y="809625"/>
            <a:ext cx="11634788" cy="3117215"/>
          </a:xfrm>
          <a:prstGeom prst="rect">
            <a:avLst/>
          </a:prstGeom>
          <a:noFill/>
          <a:ln w="9525">
            <a:noFill/>
          </a:ln>
        </p:spPr>
        <p:txBody>
          <a:bodyPr lIns="117176" tIns="58589" rIns="117176" bIns="58589">
            <a:spAutoFit/>
          </a:bodyPr>
          <a:lstStyle/>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根据材料一列举明代监察官员选任的方式</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并总结明代监察官员选任的特点。</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(7</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根据材料二、三并结合所学知识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分析明代监察官员选任制度的影响。</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(4</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p>
          <a:p>
            <a:pPr algn="just" defTabSz="1171575">
              <a:buNone/>
            </a:pP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(3)</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结合材料和所学知识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谈谈明代监察官员选任制度的现代意义。</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FF"/>
              </a:solidFill>
              <a:latin typeface="宋体" panose="02010600030101010101" pitchFamily="2" charset="-122"/>
              <a:ea typeface="楷体_GB2312" pitchFamily="49" charset="-122"/>
            </a:endParaRPr>
          </a:p>
        </p:txBody>
      </p:sp>
    </p:spTree>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3458" name="文本框 2963457"/>
          <p:cNvSpPr txBox="1"/>
          <p:nvPr/>
        </p:nvSpPr>
        <p:spPr>
          <a:xfrm>
            <a:off x="241300" y="809625"/>
            <a:ext cx="11634788" cy="3717925"/>
          </a:xfrm>
          <a:prstGeom prst="rect">
            <a:avLst/>
          </a:prstGeom>
          <a:noFill/>
          <a:ln w="9525">
            <a:noFill/>
          </a:ln>
        </p:spPr>
        <p:txBody>
          <a:bodyPr lIns="117176" tIns="58589" rIns="117176" bIns="58589">
            <a:spAutoFit/>
          </a:bodyPr>
          <a:lstStyle/>
          <a:p>
            <a:pPr algn="just"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第</a:t>
            </a:r>
            <a:r>
              <a:rPr lang="en-US" altLang="zh-CN">
                <a:solidFill>
                  <a:srgbClr val="000000"/>
                </a:solidFill>
                <a:latin typeface="宋体" panose="02010600030101010101" pitchFamily="2" charset="-122"/>
                <a:ea typeface="楷体_GB2312" pitchFamily="49" charset="-122"/>
              </a:rPr>
              <a:t>(1)</a:t>
            </a:r>
            <a:r>
              <a:rPr lang="zh-CN" altLang="en-US" dirty="0">
                <a:solidFill>
                  <a:srgbClr val="000000"/>
                </a:solidFill>
                <a:latin typeface="宋体" panose="02010600030101010101" pitchFamily="2" charset="-122"/>
                <a:ea typeface="楷体_GB2312" pitchFamily="49" charset="-122"/>
              </a:rPr>
              <a:t>题第一问方式</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据材料一明代监察官员的选任方式表可知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选任的方式有荐举、选补、改授、考选。第二问特点</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据材料一选任的方式有荐举、选补、改授、考选可知选任方式多样化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据材料一“吏部、都察院、十三道监察御史及三品以上京官”“进士”“举人”“监生”“庶吉士”“面向社会招考”可知选拔者主体多元化</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据材料一“吏部勘核</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合格授官”“按成绩优劣授职”“考选后择优授职”可知重视对被选拔者的考核等。</a:t>
            </a:r>
          </a:p>
        </p:txBody>
      </p:sp>
    </p:spTree>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4482" name="文本框 2964481"/>
          <p:cNvSpPr txBox="1"/>
          <p:nvPr/>
        </p:nvSpPr>
        <p:spPr>
          <a:xfrm>
            <a:off x="241300" y="809625"/>
            <a:ext cx="11634788" cy="4318000"/>
          </a:xfrm>
          <a:prstGeom prst="rect">
            <a:avLst/>
          </a:prstGeom>
          <a:noFill/>
          <a:ln w="9525">
            <a:noFill/>
          </a:ln>
        </p:spPr>
        <p:txBody>
          <a:bodyPr lIns="117176" tIns="58589" rIns="117176" bIns="58589">
            <a:spAutoFit/>
          </a:bodyPr>
          <a:lstStyle/>
          <a:p>
            <a:pPr algn="just" defTabSz="1171575">
              <a:buNone/>
            </a:pPr>
            <a:r>
              <a:rPr lang="zh-CN" altLang="en-US" dirty="0">
                <a:solidFill>
                  <a:srgbClr val="000000"/>
                </a:solidFill>
                <a:latin typeface="宋体" panose="02010600030101010101" pitchFamily="2" charset="-122"/>
                <a:ea typeface="楷体_GB2312" pitchFamily="49" charset="-122"/>
              </a:rPr>
              <a:t>第</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题据材料二“御史为朝廷耳目之官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任风纪之重</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必得人方称阙职”“选之甚精</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而授之不苟”可知有助于防止专权徇私</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提升官员素质</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据材料二“不分进士、知县、教官皆得除授</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但选之甚精”可知选官主体广泛</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选拔标准高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有助于提升明代监察机构的专业水平</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巩固封建统治</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据材料三“明中叶以后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监察机制渐趋衰落和瘫痪</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沦为结党营私的工具”可知明中叶以后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监察官员选任制度逐渐沦为结党营私的工具</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容易滋生腐败、加速明朝的灭亡。</a:t>
            </a:r>
          </a:p>
        </p:txBody>
      </p:sp>
    </p:spTree>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5506" name="文本框 2965505"/>
          <p:cNvSpPr txBox="1"/>
          <p:nvPr/>
        </p:nvSpPr>
        <p:spPr>
          <a:xfrm>
            <a:off x="241300" y="809625"/>
            <a:ext cx="11634788" cy="3117215"/>
          </a:xfrm>
          <a:prstGeom prst="rect">
            <a:avLst/>
          </a:prstGeom>
          <a:noFill/>
          <a:ln w="9525">
            <a:noFill/>
          </a:ln>
        </p:spPr>
        <p:txBody>
          <a:bodyPr lIns="117176" tIns="58589" rIns="117176" bIns="58589">
            <a:spAutoFit/>
          </a:bodyPr>
          <a:lstStyle/>
          <a:p>
            <a:pPr algn="just" defTabSz="1171575">
              <a:buNone/>
            </a:pPr>
            <a:r>
              <a:rPr lang="zh-CN" altLang="en-US" dirty="0">
                <a:solidFill>
                  <a:srgbClr val="000000"/>
                </a:solidFill>
                <a:latin typeface="宋体" panose="02010600030101010101" pitchFamily="2" charset="-122"/>
                <a:ea typeface="楷体_GB2312" pitchFamily="49" charset="-122"/>
              </a:rPr>
              <a:t>第</a:t>
            </a:r>
            <a:r>
              <a:rPr lang="en-US" altLang="zh-CN">
                <a:solidFill>
                  <a:srgbClr val="000000"/>
                </a:solidFill>
                <a:latin typeface="宋体" panose="02010600030101010101" pitchFamily="2" charset="-122"/>
                <a:ea typeface="楷体_GB2312" pitchFamily="49" charset="-122"/>
              </a:rPr>
              <a:t>(3)</a:t>
            </a:r>
            <a:r>
              <a:rPr lang="zh-CN" altLang="en-US" dirty="0">
                <a:solidFill>
                  <a:srgbClr val="000000"/>
                </a:solidFill>
                <a:latin typeface="宋体" panose="02010600030101010101" pitchFamily="2" charset="-122"/>
                <a:ea typeface="楷体_GB2312" pitchFamily="49" charset="-122"/>
              </a:rPr>
              <a:t>题据材料一选任的方式有荐举、选补、改授、考选</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吏部勘核</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合格授官、按成绩优劣授职、考选后择优授职可知要重视监察官员的选任制度建设</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干部人选要统一标准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据材料三“监察官员的选任也不乏中间多有不分贤否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但资格相应得授者</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所以未尽得人”可知要重视对监察官员的监察</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建立监察官员考核制度。</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6530" name="文本框 2966529"/>
          <p:cNvSpPr txBox="1"/>
          <p:nvPr/>
        </p:nvSpPr>
        <p:spPr>
          <a:xfrm>
            <a:off x="241300" y="809625"/>
            <a:ext cx="11634788" cy="5518150"/>
          </a:xfrm>
          <a:prstGeom prst="rect">
            <a:avLst/>
          </a:prstGeom>
          <a:noFill/>
          <a:ln w="9525">
            <a:noFill/>
          </a:ln>
        </p:spPr>
        <p:txBody>
          <a:bodyPr lIns="117176" tIns="58589" rIns="117176" bIns="58589">
            <a:spAutoFit/>
          </a:bodyPr>
          <a:lstStyle/>
          <a:p>
            <a:pPr algn="just" defTabSz="1171575">
              <a:buNone/>
            </a:pPr>
            <a:r>
              <a:rPr lang="zh-CN" altLang="en-US" dirty="0">
                <a:solidFill>
                  <a:srgbClr val="0000FF"/>
                </a:solidFill>
                <a:latin typeface="宋体" panose="02010600030101010101" pitchFamily="2" charset="-122"/>
                <a:ea typeface="楷体_GB2312" pitchFamily="49" charset="-122"/>
              </a:rPr>
              <a:t>答案</a:t>
            </a:r>
            <a:r>
              <a:rPr lang="en-US" altLang="zh-CN">
                <a:solidFill>
                  <a:srgbClr val="0000FF"/>
                </a:solidFill>
                <a:latin typeface="宋体" panose="02010600030101010101" pitchFamily="2" charset="-122"/>
                <a:ea typeface="楷体_GB2312" pitchFamily="49" charset="-122"/>
              </a:rPr>
              <a:t>:</a:t>
            </a:r>
            <a:r>
              <a:rPr lang="en-US" altLang="zh-CN">
                <a:solidFill>
                  <a:srgbClr val="000000"/>
                </a:solidFill>
                <a:latin typeface="宋体" panose="02010600030101010101" pitchFamily="2" charset="-122"/>
                <a:ea typeface="楷体_GB2312" pitchFamily="49" charset="-122"/>
              </a:rPr>
              <a:t>(1)</a:t>
            </a:r>
            <a:r>
              <a:rPr lang="zh-CN" altLang="en-US" dirty="0">
                <a:solidFill>
                  <a:srgbClr val="000000"/>
                </a:solidFill>
                <a:latin typeface="宋体" panose="02010600030101010101" pitchFamily="2" charset="-122"/>
                <a:ea typeface="楷体_GB2312" pitchFamily="49" charset="-122"/>
              </a:rPr>
              <a:t>方式</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荐举、选补、改授、考选。</a:t>
            </a:r>
            <a:r>
              <a:rPr lang="en-US" altLang="zh-CN">
                <a:solidFill>
                  <a:srgbClr val="000000"/>
                </a:solidFill>
                <a:latin typeface="宋体" panose="02010600030101010101" pitchFamily="2" charset="-122"/>
                <a:ea typeface="楷体_GB2312" pitchFamily="49" charset="-122"/>
              </a:rPr>
              <a:t>(3</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p>
          <a:p>
            <a:pPr algn="just" defTabSz="1171575">
              <a:buNone/>
            </a:pPr>
            <a:r>
              <a:rPr lang="zh-CN" altLang="en-US" dirty="0">
                <a:solidFill>
                  <a:srgbClr val="000000"/>
                </a:solidFill>
                <a:latin typeface="宋体" panose="02010600030101010101" pitchFamily="2" charset="-122"/>
                <a:ea typeface="楷体_GB2312" pitchFamily="49" charset="-122"/>
              </a:rPr>
              <a:t>特点</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选任方式多样化、选拔者主体多元化、选任程序标准化、重视对被选拔者的考核。</a:t>
            </a:r>
            <a:r>
              <a:rPr lang="en-US" altLang="zh-CN">
                <a:solidFill>
                  <a:srgbClr val="000000"/>
                </a:solidFill>
                <a:latin typeface="宋体" panose="02010600030101010101" pitchFamily="2" charset="-122"/>
                <a:ea typeface="楷体_GB2312" pitchFamily="49" charset="-122"/>
              </a:rPr>
              <a:t>(4</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p>
          <a:p>
            <a:pPr algn="just" defTabSz="1171575">
              <a:buNone/>
            </a:pP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影响</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明代监察官员选任方式多样</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有利于防止专权徇私、有助于提高官员素质</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有利于明代监察机构更加专业、高效</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提高监察水平、维护封建统治</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明中叶以后</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监察官员选任制度逐渐沦为结党营私的工具</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加剧了政治腐败和明朝灭亡。</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p>
          <a:p>
            <a:pPr algn="just" defTabSz="1171575">
              <a:buNone/>
            </a:pPr>
            <a:r>
              <a:rPr lang="en-US" altLang="zh-CN">
                <a:solidFill>
                  <a:srgbClr val="000000"/>
                </a:solidFill>
                <a:latin typeface="宋体" panose="02010600030101010101" pitchFamily="2" charset="-122"/>
                <a:ea typeface="楷体_GB2312" pitchFamily="49" charset="-122"/>
              </a:rPr>
              <a:t>(3)</a:t>
            </a:r>
            <a:r>
              <a:rPr lang="zh-CN" altLang="en-US" dirty="0">
                <a:solidFill>
                  <a:srgbClr val="000000"/>
                </a:solidFill>
                <a:latin typeface="宋体" panose="02010600030101010101" pitchFamily="2" charset="-122"/>
                <a:ea typeface="楷体_GB2312" pitchFamily="49" charset="-122"/>
              </a:rPr>
              <a:t>现代意义</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国家必须高度重视监察官员的选任制度建设、纪检干部的选任必须严格统一标准、要建立监察官员考核制度。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言之成理即可</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p>
        </p:txBody>
      </p:sp>
    </p:spTree>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7554" name="文本框 2967553"/>
          <p:cNvSpPr txBox="1"/>
          <p:nvPr/>
        </p:nvSpPr>
        <p:spPr>
          <a:xfrm>
            <a:off x="241300" y="809625"/>
            <a:ext cx="11634788" cy="1316990"/>
          </a:xfrm>
          <a:prstGeom prst="rect">
            <a:avLst/>
          </a:prstGeom>
          <a:noFill/>
          <a:ln w="9525">
            <a:noFill/>
          </a:ln>
        </p:spPr>
        <p:txBody>
          <a:bodyPr lIns="117176" tIns="58589" rIns="117176" bIns="58589">
            <a:spAutoFit/>
          </a:bodyPr>
          <a:lstStyle/>
          <a:p>
            <a:pPr algn="just" defTabSz="1171575"/>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19.(12</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分</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阅读下列材料</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回答问题。</a:t>
            </a:r>
          </a:p>
          <a:p>
            <a:pPr defTabSz="1171575"/>
            <a:r>
              <a:rPr lang="zh-CN" altLang="en-US" dirty="0">
                <a:solidFill>
                  <a:srgbClr val="000000"/>
                </a:solidFill>
                <a:latin typeface="宋体" panose="02010600030101010101" pitchFamily="2" charset="-122"/>
                <a:ea typeface="宋体" panose="02010600030101010101" pitchFamily="2" charset="-122"/>
                <a:cs typeface="Times New Roman" panose="02020603050405020304" pitchFamily="18" charset="0"/>
              </a:rPr>
              <a:t>材料　中国两千多年政治的集权与分权</a:t>
            </a:r>
            <a:r>
              <a:rPr lang="en-US" altLang="zh-CN">
                <a:solidFill>
                  <a:srgbClr val="000000"/>
                </a:solidFill>
                <a:latin typeface="宋体" panose="02010600030101010101" pitchFamily="2" charset="-122"/>
                <a:ea typeface="宋体" panose="02010600030101010101" pitchFamily="2" charset="-122"/>
                <a:cs typeface="Times New Roman" panose="02020603050405020304" pitchFamily="18" charset="0"/>
              </a:rPr>
              <a:t>:</a:t>
            </a:r>
            <a:endParaRPr lang="en-US" altLang="zh-CN">
              <a:solidFill>
                <a:srgbClr val="000000"/>
              </a:solidFill>
              <a:latin typeface="宋体" panose="02010600030101010101" pitchFamily="2" charset="-122"/>
              <a:ea typeface="Times New Roman" panose="02020603050405020304" pitchFamily="18" charset="0"/>
            </a:endParaRPr>
          </a:p>
        </p:txBody>
      </p:sp>
      <p:graphicFrame>
        <p:nvGraphicFramePr>
          <p:cNvPr id="2967555" name="表格 2967554"/>
          <p:cNvGraphicFramePr/>
          <p:nvPr/>
        </p:nvGraphicFramePr>
        <p:xfrm>
          <a:off x="438150" y="2327275"/>
          <a:ext cx="11349038" cy="3473450"/>
        </p:xfrm>
        <a:graphic>
          <a:graphicData uri="http://schemas.openxmlformats.org/drawingml/2006/table">
            <a:tbl>
              <a:tblPr/>
              <a:tblGrid>
                <a:gridCol w="3351213"/>
                <a:gridCol w="7997825"/>
              </a:tblGrid>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秦至西汉时期</a:t>
                      </a:r>
                      <a:endParaRPr lang="zh-CN" altLang="en-US" sz="2600" b="1" dirty="0">
                        <a:latin typeface="Arial" panose="020B0604020202020204" pitchFamily="34" charset="0"/>
                      </a:endParaRPr>
                    </a:p>
                  </a:txBody>
                  <a:tcPr marL="117235" marR="117235" marT="58618" marB="58618" anchor="ct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皇权集中</a:t>
                      </a:r>
                      <a:r>
                        <a:rPr lang="en-US" altLang="zh-CN" sz="2600" b="1">
                          <a:latin typeface="宋体" panose="02010600030101010101" pitchFamily="2" charset="-122"/>
                        </a:rPr>
                        <a:t>，</a:t>
                      </a:r>
                      <a:r>
                        <a:rPr lang="zh-CN" altLang="en-US" sz="2600" b="1" dirty="0">
                          <a:latin typeface="宋体" panose="02010600030101010101" pitchFamily="2" charset="-122"/>
                        </a:rPr>
                        <a:t>对地方不断打压</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东汉至魏晋时期</a:t>
                      </a:r>
                      <a:endParaRPr lang="zh-CN" altLang="en-US" sz="2600" b="1" dirty="0">
                        <a:latin typeface="Arial" panose="020B0604020202020204" pitchFamily="34" charset="0"/>
                      </a:endParaRPr>
                    </a:p>
                  </a:txBody>
                  <a:tcPr marL="117235" marR="117235" marT="58618" marB="58618" anchor="ct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皇权衰弱。贵族、豪强、地方割据尾大不掉</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512763">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隋至唐代前中期</a:t>
                      </a:r>
                      <a:endParaRPr lang="zh-CN" altLang="en-US" sz="2600" b="1" dirty="0">
                        <a:latin typeface="Arial" panose="020B0604020202020204" pitchFamily="34" charset="0"/>
                      </a:endParaRPr>
                    </a:p>
                  </a:txBody>
                  <a:tcPr marL="117235" marR="117235" marT="58618" marB="58618" anchor="ct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权力集中</a:t>
                      </a:r>
                      <a:r>
                        <a:rPr lang="en-US" altLang="zh-CN" sz="2600" b="1">
                          <a:latin typeface="宋体" panose="02010600030101010101" pitchFamily="2" charset="-122"/>
                        </a:rPr>
                        <a:t>，</a:t>
                      </a:r>
                      <a:r>
                        <a:rPr lang="zh-CN" altLang="en-US" sz="2600" b="1" dirty="0">
                          <a:latin typeface="宋体" panose="02010600030101010101" pitchFamily="2" charset="-122"/>
                        </a:rPr>
                        <a:t>国家统一</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唐安史之乱至五代</a:t>
                      </a:r>
                      <a:endParaRPr lang="zh-CN" altLang="en-US" sz="2600" b="1" dirty="0">
                        <a:latin typeface="Arial" panose="020B0604020202020204" pitchFamily="34" charset="0"/>
                      </a:endParaRPr>
                    </a:p>
                  </a:txBody>
                  <a:tcPr marL="117235" marR="117235" marT="58618" marB="58618" anchor="ct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分权于地方</a:t>
                      </a:r>
                      <a:r>
                        <a:rPr lang="en-US" altLang="zh-CN" sz="2600" b="1">
                          <a:latin typeface="宋体" panose="02010600030101010101" pitchFamily="2" charset="-122"/>
                        </a:rPr>
                        <a:t>，</a:t>
                      </a:r>
                      <a:r>
                        <a:rPr lang="zh-CN" altLang="en-US" sz="2600" b="1" dirty="0">
                          <a:latin typeface="宋体" panose="02010600030101010101" pitchFamily="2" charset="-122"/>
                        </a:rPr>
                        <a:t>藩镇割据</a:t>
                      </a:r>
                      <a:r>
                        <a:rPr lang="en-US" altLang="zh-CN" sz="2600" b="1">
                          <a:latin typeface="宋体" panose="02010600030101010101" pitchFamily="2" charset="-122"/>
                        </a:rPr>
                        <a:t>，</a:t>
                      </a:r>
                      <a:r>
                        <a:rPr lang="zh-CN" altLang="en-US" sz="2600" b="1" dirty="0">
                          <a:latin typeface="宋体" panose="02010600030101010101" pitchFamily="2" charset="-122"/>
                        </a:rPr>
                        <a:t>四分五裂</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9096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宋元时期</a:t>
                      </a:r>
                      <a:endParaRPr lang="zh-CN" altLang="en-US" sz="2600" b="1" dirty="0">
                        <a:latin typeface="Arial" panose="020B0604020202020204" pitchFamily="34" charset="0"/>
                      </a:endParaRPr>
                    </a:p>
                  </a:txBody>
                  <a:tcPr marL="117235" marR="117235" marT="58618" marB="58618" anchor="ct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两宋中央集权</a:t>
                      </a:r>
                      <a:r>
                        <a:rPr lang="en-US" altLang="zh-CN" sz="2600" b="1">
                          <a:latin typeface="宋体" panose="02010600030101010101" pitchFamily="2" charset="-122"/>
                        </a:rPr>
                        <a:t>，</a:t>
                      </a:r>
                      <a:r>
                        <a:rPr lang="zh-CN" altLang="en-US" sz="2600" b="1" dirty="0">
                          <a:latin typeface="宋体" panose="02010600030101010101" pitchFamily="2" charset="-122"/>
                        </a:rPr>
                        <a:t>强干弱枝</a:t>
                      </a:r>
                      <a:r>
                        <a:rPr lang="en-US" altLang="zh-CN" sz="2600" b="1">
                          <a:latin typeface="宋体" panose="02010600030101010101" pitchFamily="2" charset="-122"/>
                        </a:rPr>
                        <a:t>;</a:t>
                      </a:r>
                      <a:r>
                        <a:rPr lang="zh-CN" altLang="en-US" sz="2600" b="1" dirty="0">
                          <a:latin typeface="宋体" panose="02010600030101010101" pitchFamily="2" charset="-122"/>
                        </a:rPr>
                        <a:t>元朝疆域广阔</a:t>
                      </a:r>
                      <a:r>
                        <a:rPr lang="en-US" altLang="zh-CN" sz="2600" b="1">
                          <a:latin typeface="宋体" panose="02010600030101010101" pitchFamily="2" charset="-122"/>
                        </a:rPr>
                        <a:t>，</a:t>
                      </a:r>
                      <a:r>
                        <a:rPr lang="zh-CN" altLang="en-US" sz="2600" b="1" dirty="0">
                          <a:latin typeface="宋体" panose="02010600030101010101" pitchFamily="2" charset="-122"/>
                        </a:rPr>
                        <a:t>不可避免地</a:t>
                      </a:r>
                    </a:p>
                    <a:p>
                      <a:pPr marL="0" lvl="0" indent="0">
                        <a:lnSpc>
                          <a:spcPct val="100000"/>
                        </a:lnSpc>
                        <a:spcBef>
                          <a:spcPct val="0"/>
                        </a:spcBef>
                        <a:buFontTx/>
                        <a:buNone/>
                      </a:pPr>
                      <a:r>
                        <a:rPr lang="zh-CN" altLang="en-US" sz="2600" b="1" dirty="0">
                          <a:latin typeface="宋体" panose="02010600030101010101" pitchFamily="2" charset="-122"/>
                        </a:rPr>
                        <a:t>分权</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明朝前期</a:t>
                      </a:r>
                      <a:endParaRPr lang="zh-CN" altLang="en-US" sz="2600" b="1" dirty="0">
                        <a:latin typeface="Arial" panose="020B0604020202020204" pitchFamily="34" charset="0"/>
                      </a:endParaRPr>
                    </a:p>
                  </a:txBody>
                  <a:tcPr marL="117235" marR="117235" marT="58618" marB="58618" anchor="ct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重新集权</a:t>
                      </a:r>
                      <a:r>
                        <a:rPr lang="en-US" altLang="zh-CN" sz="2600" b="1">
                          <a:latin typeface="宋体" panose="02010600030101010101" pitchFamily="2" charset="-122"/>
                        </a:rPr>
                        <a:t>，</a:t>
                      </a:r>
                      <a:r>
                        <a:rPr lang="zh-CN" altLang="en-US" sz="2600" b="1" dirty="0">
                          <a:latin typeface="宋体" panose="02010600030101010101" pitchFamily="2" charset="-122"/>
                        </a:rPr>
                        <a:t>朱元璋废除丞相制度</a:t>
                      </a:r>
                      <a:r>
                        <a:rPr lang="en-US" altLang="zh-CN" sz="2600" b="1">
                          <a:latin typeface="宋体" panose="02010600030101010101" pitchFamily="2" charset="-122"/>
                        </a:rPr>
                        <a:t>，</a:t>
                      </a:r>
                      <a:r>
                        <a:rPr lang="zh-CN" altLang="en-US" sz="2600" b="1" dirty="0">
                          <a:latin typeface="宋体" panose="02010600030101010101" pitchFamily="2" charset="-122"/>
                        </a:rPr>
                        <a:t>皇权更加强化</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r>
            </a:tbl>
          </a:graphicData>
        </a:graphic>
      </p:graphicFrame>
    </p:spTree>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8578" name="文本框 2968577"/>
          <p:cNvSpPr txBox="1"/>
          <p:nvPr/>
        </p:nvSpPr>
        <p:spPr>
          <a:xfrm>
            <a:off x="300038" y="3467100"/>
            <a:ext cx="11634787" cy="1917065"/>
          </a:xfrm>
          <a:prstGeom prst="rect">
            <a:avLst/>
          </a:prstGeom>
          <a:noFill/>
          <a:ln w="9525">
            <a:noFill/>
          </a:ln>
        </p:spPr>
        <p:txBody>
          <a:bodyPr lIns="117176" tIns="58589" rIns="117176" bIns="58589">
            <a:spAutoFit/>
          </a:bodyPr>
          <a:lstStyle/>
          <a:p>
            <a:pPr algn="r" defTabSz="1171575"/>
            <a:r>
              <a:rPr lang="en-US" altLang="zh-CN">
                <a:latin typeface="宋体" panose="02010600030101010101" pitchFamily="2" charset="-122"/>
                <a:ea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摘编自鞠佳</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变革之路</a:t>
            </a:r>
            <a:r>
              <a:rPr lang="en-US" altLang="zh-CN">
                <a:latin typeface="宋体" panose="02010600030101010101" pitchFamily="2" charset="-122"/>
                <a:ea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中国历朝改革得失</a:t>
            </a:r>
            <a:r>
              <a:rPr lang="en-US" altLang="zh-CN">
                <a:latin typeface="宋体" panose="02010600030101010101" pitchFamily="2" charset="-122"/>
                <a:ea typeface="宋体" panose="02010600030101010101" pitchFamily="2" charset="-122"/>
                <a:cs typeface="Times New Roman" panose="02020603050405020304" pitchFamily="18" charset="0"/>
              </a:rPr>
              <a:t>》</a:t>
            </a:r>
          </a:p>
          <a:p>
            <a:pPr defTabSz="1171575"/>
            <a:r>
              <a:rPr lang="zh-CN" altLang="en-US" dirty="0">
                <a:latin typeface="宋体" panose="02010600030101010101" pitchFamily="2" charset="-122"/>
                <a:ea typeface="宋体" panose="02010600030101010101" pitchFamily="2" charset="-122"/>
                <a:cs typeface="Times New Roman" panose="02020603050405020304" pitchFamily="18" charset="0"/>
              </a:rPr>
              <a:t>结合中国历史的相关知识</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从上述简表中相互关联的事件中提取一个观点并论述。</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要求</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观点明确</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史论结合</a:t>
            </a:r>
            <a:r>
              <a:rPr lang="en-US" altLang="zh-CN">
                <a:latin typeface="宋体" panose="02010600030101010101" pitchFamily="2" charset="-122"/>
                <a:ea typeface="宋体" panose="02010600030101010101" pitchFamily="2" charset="-122"/>
                <a:cs typeface="Times New Roman" panose="02020603050405020304" pitchFamily="18" charset="0"/>
              </a:rPr>
              <a:t>，</a:t>
            </a:r>
            <a:r>
              <a:rPr lang="zh-CN" altLang="en-US" dirty="0">
                <a:latin typeface="宋体" panose="02010600030101010101" pitchFamily="2" charset="-122"/>
                <a:ea typeface="宋体" panose="02010600030101010101" pitchFamily="2" charset="-122"/>
                <a:cs typeface="Times New Roman" panose="02020603050405020304" pitchFamily="18" charset="0"/>
              </a:rPr>
              <a:t>言之成理</a:t>
            </a:r>
            <a:r>
              <a:rPr lang="en-US" altLang="zh-CN">
                <a:latin typeface="宋体" panose="02010600030101010101" pitchFamily="2" charset="-122"/>
                <a:ea typeface="宋体" panose="02010600030101010101" pitchFamily="2" charset="-122"/>
                <a:cs typeface="Times New Roman" panose="02020603050405020304" pitchFamily="18" charset="0"/>
              </a:rPr>
              <a:t>)</a:t>
            </a:r>
            <a:endParaRPr lang="en-US" altLang="zh-CN">
              <a:latin typeface="宋体" panose="02010600030101010101" pitchFamily="2" charset="-122"/>
              <a:ea typeface="Times New Roman" panose="02020603050405020304" pitchFamily="18" charset="0"/>
            </a:endParaRPr>
          </a:p>
        </p:txBody>
      </p:sp>
      <p:graphicFrame>
        <p:nvGraphicFramePr>
          <p:cNvPr id="2968579" name="表格 2968578"/>
          <p:cNvGraphicFramePr/>
          <p:nvPr/>
        </p:nvGraphicFramePr>
        <p:xfrm>
          <a:off x="322263" y="1616075"/>
          <a:ext cx="11349038" cy="1422400"/>
        </p:xfrm>
        <a:graphic>
          <a:graphicData uri="http://schemas.openxmlformats.org/drawingml/2006/table">
            <a:tbl>
              <a:tblPr/>
              <a:tblGrid>
                <a:gridCol w="2463800"/>
                <a:gridCol w="8885238"/>
              </a:tblGrid>
              <a:tr h="909638">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明朝后期</a:t>
                      </a:r>
                      <a:endParaRPr lang="zh-CN" altLang="en-US" sz="2600" b="1" dirty="0">
                        <a:latin typeface="Arial" panose="020B0604020202020204" pitchFamily="34" charset="0"/>
                      </a:endParaRPr>
                    </a:p>
                  </a:txBody>
                  <a:tcPr marL="117235" marR="117235" marT="58618" marB="58618" anchor="ct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商品经济发展</a:t>
                      </a:r>
                      <a:r>
                        <a:rPr lang="en-US" altLang="zh-CN" sz="2600" b="1">
                          <a:latin typeface="宋体" panose="02010600030101010101" pitchFamily="2" charset="-122"/>
                        </a:rPr>
                        <a:t>，</a:t>
                      </a:r>
                      <a:r>
                        <a:rPr lang="zh-CN" altLang="en-US" sz="2600" b="1" dirty="0">
                          <a:latin typeface="宋体" panose="02010600030101010101" pitchFamily="2" charset="-122"/>
                        </a:rPr>
                        <a:t>社会富人阶层分离、朝廷党派林立</a:t>
                      </a:r>
                      <a:r>
                        <a:rPr lang="en-US" altLang="zh-CN" sz="2600" b="1">
                          <a:latin typeface="宋体" panose="02010600030101010101" pitchFamily="2" charset="-122"/>
                        </a:rPr>
                        <a:t>，</a:t>
                      </a:r>
                      <a:r>
                        <a:rPr lang="zh-CN" altLang="en-US" sz="2600" b="1" dirty="0">
                          <a:latin typeface="宋体" panose="02010600030101010101" pitchFamily="2" charset="-122"/>
                        </a:rPr>
                        <a:t>权力分</a:t>
                      </a:r>
                    </a:p>
                    <a:p>
                      <a:pPr marL="0" lvl="0" indent="0">
                        <a:lnSpc>
                          <a:spcPct val="100000"/>
                        </a:lnSpc>
                        <a:spcBef>
                          <a:spcPct val="0"/>
                        </a:spcBef>
                        <a:buFontTx/>
                        <a:buNone/>
                      </a:pPr>
                      <a:r>
                        <a:rPr lang="zh-CN" altLang="en-US" sz="2600" b="1" dirty="0">
                          <a:latin typeface="宋体" panose="02010600030101010101" pitchFamily="2" charset="-122"/>
                        </a:rPr>
                        <a:t>散</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25400" cap="flat" cmpd="sng">
                      <a:solidFill>
                        <a:srgbClr val="000000"/>
                      </a:solidFill>
                      <a:prstDash val="solid"/>
                      <a:headEnd type="none" w="med" len="med"/>
                      <a:tailEnd type="none" w="med" len="med"/>
                    </a:lnT>
                    <a:lnB w="0" cap="flat" cmpd="sng">
                      <a:solidFill>
                        <a:srgbClr val="000000"/>
                      </a:solidFill>
                      <a:prstDash val="solid"/>
                      <a:headEnd type="none" w="med" len="med"/>
                      <a:tailEnd type="none" w="med" len="med"/>
                    </a:lnB>
                    <a:lnTlToBr>
                      <a:noFill/>
                    </a:lnTlToBr>
                    <a:lnBlToTr>
                      <a:noFill/>
                    </a:lnBlToTr>
                    <a:noFill/>
                  </a:tcPr>
                </a:tc>
              </a:tr>
              <a:tr h="512762">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gn="ctr">
                        <a:lnSpc>
                          <a:spcPct val="100000"/>
                        </a:lnSpc>
                        <a:spcBef>
                          <a:spcPct val="0"/>
                        </a:spcBef>
                        <a:buFontTx/>
                        <a:buNone/>
                      </a:pPr>
                      <a:r>
                        <a:rPr lang="zh-CN" altLang="en-US" sz="2600" b="1" dirty="0">
                          <a:latin typeface="宋体" panose="02010600030101010101" pitchFamily="2" charset="-122"/>
                        </a:rPr>
                        <a:t>清朝至民国</a:t>
                      </a:r>
                      <a:endParaRPr lang="zh-CN" altLang="en-US" sz="2600" b="1" dirty="0">
                        <a:latin typeface="Arial" panose="020B0604020202020204" pitchFamily="34" charset="0"/>
                      </a:endParaRPr>
                    </a:p>
                  </a:txBody>
                  <a:tcPr marL="117235" marR="117235" marT="58618" marB="58618" anchor="ctr">
                    <a:lnL w="25400" cap="flat" cmpd="sng">
                      <a:solidFill>
                        <a:srgbClr val="000000"/>
                      </a:solidFill>
                      <a:prstDash val="solid"/>
                      <a:headEnd type="none" w="med" len="med"/>
                      <a:tailEnd type="none" w="med" len="med"/>
                    </a:lnL>
                    <a:lnR w="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c>
                  <a:txBody>
                    <a:bodyPr/>
                    <a:lstStyle>
                      <a:lvl1pPr marL="228600" lvl="0" indent="-228600" algn="l" defTabSz="914400" rtl="0" eaLnBrk="1" fontAlgn="base" latinLnBrk="0" hangingPunct="1">
                        <a:lnSpc>
                          <a:spcPct val="90000"/>
                        </a:lnSpc>
                        <a:spcBef>
                          <a:spcPts val="990"/>
                        </a:spcBef>
                        <a:spcAft>
                          <a:spcPct val="0"/>
                        </a:spcAft>
                        <a:buClrTx/>
                        <a:buSzTx/>
                        <a:buFont typeface="Arial" panose="020B0604020202020204" pitchFamily="34" charset="0"/>
                        <a:buChar char="•"/>
                        <a:defRPr sz="2400" u="none" kern="1200" baseline="0">
                          <a:solidFill>
                            <a:schemeClr val="tx1"/>
                          </a:solidFill>
                          <a:latin typeface="等线" panose="02010600030101010101" pitchFamily="2" charset="-122"/>
                          <a:ea typeface="宋体" panose="02010600030101010101" pitchFamily="2" charset="-122"/>
                        </a:defRPr>
                      </a:lvl1pPr>
                      <a:lvl2pPr marL="685800" lvl="1"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2100" b="0" i="0" u="none" kern="1200" baseline="0">
                          <a:solidFill>
                            <a:schemeClr val="tx1"/>
                          </a:solidFill>
                          <a:latin typeface="等线" panose="02010600030101010101" pitchFamily="2" charset="-122"/>
                          <a:ea typeface="宋体" panose="02010600030101010101" pitchFamily="2" charset="-122"/>
                        </a:defRPr>
                      </a:lvl2pPr>
                      <a:lvl3pPr marL="1144905" lvl="2" indent="-230505" algn="l" defTabSz="914400" rtl="0" eaLnBrk="1" fontAlgn="base" latinLnBrk="0" hangingPunct="1">
                        <a:lnSpc>
                          <a:spcPct val="90000"/>
                        </a:lnSpc>
                        <a:spcBef>
                          <a:spcPts val="500"/>
                        </a:spcBef>
                        <a:spcAft>
                          <a:spcPct val="0"/>
                        </a:spcAft>
                        <a:buClrTx/>
                        <a:buSzTx/>
                        <a:buFont typeface="Arial" panose="020B0604020202020204" pitchFamily="34" charset="0"/>
                        <a:buChar char="•"/>
                        <a:defRPr sz="1800" b="0" i="0" u="none" kern="1200" baseline="0">
                          <a:solidFill>
                            <a:schemeClr val="tx1"/>
                          </a:solidFill>
                          <a:latin typeface="等线" panose="02010600030101010101" pitchFamily="2" charset="-122"/>
                          <a:ea typeface="宋体" panose="02010600030101010101" pitchFamily="2" charset="-122"/>
                        </a:defRPr>
                      </a:lvl3pPr>
                      <a:lvl4pPr marL="1600200" lvl="3" indent="-22860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4pPr>
                      <a:lvl5pPr marL="2057400" lvl="4" indent="-229870" algn="l" defTabSz="914400" rtl="0" eaLnBrk="1" fontAlgn="base" latinLnBrk="0" hangingPunct="1">
                        <a:lnSpc>
                          <a:spcPct val="90000"/>
                        </a:lnSpc>
                        <a:spcBef>
                          <a:spcPts val="500"/>
                        </a:spcBef>
                        <a:spcAft>
                          <a:spcPct val="0"/>
                        </a:spcAft>
                        <a:buClrTx/>
                        <a:buSzTx/>
                        <a:buFont typeface="Arial" panose="020B0604020202020204" pitchFamily="34" charset="0"/>
                        <a:buChar char="•"/>
                        <a:defRPr sz="1500" b="0" i="0" u="none" kern="1200" baseline="0">
                          <a:solidFill>
                            <a:schemeClr val="tx1"/>
                          </a:solidFill>
                          <a:latin typeface="等线" panose="02010600030101010101" pitchFamily="2" charset="-122"/>
                          <a:ea typeface="宋体" panose="02010600030101010101" pitchFamily="2" charset="-122"/>
                        </a:defRPr>
                      </a:lvl5pPr>
                    </a:lstStyle>
                    <a:p>
                      <a:pPr marL="0" lvl="0" indent="0">
                        <a:lnSpc>
                          <a:spcPct val="100000"/>
                        </a:lnSpc>
                        <a:spcBef>
                          <a:spcPct val="0"/>
                        </a:spcBef>
                        <a:buFontTx/>
                        <a:buNone/>
                      </a:pPr>
                      <a:r>
                        <a:rPr lang="zh-CN" altLang="en-US" sz="2600" b="1" dirty="0">
                          <a:latin typeface="宋体" panose="02010600030101010101" pitchFamily="2" charset="-122"/>
                        </a:rPr>
                        <a:t>清初集权统治</a:t>
                      </a:r>
                      <a:r>
                        <a:rPr lang="en-US" altLang="zh-CN" sz="2600" b="1">
                          <a:latin typeface="宋体" panose="02010600030101010101" pitchFamily="2" charset="-122"/>
                        </a:rPr>
                        <a:t>，</a:t>
                      </a:r>
                      <a:r>
                        <a:rPr lang="zh-CN" altLang="en-US" sz="2600" b="1" dirty="0">
                          <a:latin typeface="宋体" panose="02010600030101010101" pitchFamily="2" charset="-122"/>
                        </a:rPr>
                        <a:t>登峰造极</a:t>
                      </a:r>
                      <a:r>
                        <a:rPr lang="en-US" altLang="zh-CN" sz="2600" b="1">
                          <a:latin typeface="宋体" panose="02010600030101010101" pitchFamily="2" charset="-122"/>
                        </a:rPr>
                        <a:t>;</a:t>
                      </a:r>
                      <a:r>
                        <a:rPr lang="zh-CN" altLang="en-US" sz="2600" b="1" dirty="0">
                          <a:latin typeface="宋体" panose="02010600030101010101" pitchFamily="2" charset="-122"/>
                        </a:rPr>
                        <a:t>清末至民国军阀混战</a:t>
                      </a:r>
                      <a:r>
                        <a:rPr lang="en-US" altLang="zh-CN" sz="2600" b="1">
                          <a:latin typeface="宋体" panose="02010600030101010101" pitchFamily="2" charset="-122"/>
                        </a:rPr>
                        <a:t>，</a:t>
                      </a:r>
                      <a:r>
                        <a:rPr lang="zh-CN" altLang="en-US" sz="2600" b="1" dirty="0">
                          <a:latin typeface="宋体" panose="02010600030101010101" pitchFamily="2" charset="-122"/>
                        </a:rPr>
                        <a:t>权力分散</a:t>
                      </a:r>
                      <a:endParaRPr lang="zh-CN" altLang="en-US" sz="2600" b="1" dirty="0">
                        <a:latin typeface="Arial" panose="020B0604020202020204" pitchFamily="34" charset="0"/>
                      </a:endParaRPr>
                    </a:p>
                  </a:txBody>
                  <a:tcPr marL="117235" marR="117235" marT="58618" marB="58618" anchor="ctr">
                    <a:lnL w="0" cap="flat" cmpd="sng">
                      <a:solidFill>
                        <a:srgbClr val="000000"/>
                      </a:solidFill>
                      <a:prstDash val="solid"/>
                      <a:headEnd type="none" w="med" len="med"/>
                      <a:tailEnd type="none" w="med" len="med"/>
                    </a:lnL>
                    <a:lnR w="25400" cap="flat" cmpd="sng">
                      <a:solidFill>
                        <a:srgbClr val="000000"/>
                      </a:solidFill>
                      <a:prstDash val="solid"/>
                      <a:headEnd type="none" w="med" len="med"/>
                      <a:tailEnd type="none" w="med" len="med"/>
                    </a:lnR>
                    <a:lnT w="0" cap="flat" cmpd="sng">
                      <a:solidFill>
                        <a:srgbClr val="000000"/>
                      </a:solidFill>
                      <a:prstDash val="solid"/>
                      <a:headEnd type="none" w="med" len="med"/>
                      <a:tailEnd type="none" w="med" len="med"/>
                    </a:lnT>
                    <a:lnB w="25400" cap="flat" cmpd="sng">
                      <a:solidFill>
                        <a:srgbClr val="000000"/>
                      </a:solidFill>
                      <a:prstDash val="solid"/>
                      <a:headEnd type="none" w="med" len="med"/>
                      <a:tailEnd type="none" w="med" len="med"/>
                    </a:lnB>
                    <a:lnTlToBr>
                      <a:noFill/>
                    </a:lnTlToBr>
                    <a:lnBlToTr>
                      <a:noFill/>
                    </a:lnBlToTr>
                    <a:noFill/>
                  </a:tcPr>
                </a:tc>
              </a:tr>
            </a:tbl>
          </a:graphicData>
        </a:graphic>
      </p:graphicFrame>
    </p:spTree>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602" name="文本框 2969601"/>
          <p:cNvSpPr txBox="1"/>
          <p:nvPr/>
        </p:nvSpPr>
        <p:spPr>
          <a:xfrm>
            <a:off x="241300" y="809625"/>
            <a:ext cx="11634788" cy="3117215"/>
          </a:xfrm>
          <a:prstGeom prst="rect">
            <a:avLst/>
          </a:prstGeom>
          <a:noFill/>
          <a:ln w="9525">
            <a:noFill/>
          </a:ln>
        </p:spPr>
        <p:txBody>
          <a:bodyPr lIns="117176" tIns="58589" rIns="117176" bIns="58589">
            <a:spAutoFit/>
          </a:bodyPr>
          <a:lstStyle/>
          <a:p>
            <a:pPr defTabSz="1171575">
              <a:buNone/>
            </a:pPr>
            <a:r>
              <a:rPr lang="zh-CN" altLang="en-US">
                <a:solidFill>
                  <a:srgbClr val="0000FF"/>
                </a:solidFill>
                <a:latin typeface="宋体" panose="02010600030101010101" pitchFamily="2" charset="-122"/>
                <a:ea typeface="楷体_GB2312" pitchFamily="49" charset="-122"/>
              </a:rPr>
              <a:t>【</a:t>
            </a:r>
            <a:r>
              <a:rPr lang="zh-CN" altLang="en-US" dirty="0">
                <a:solidFill>
                  <a:srgbClr val="0000FF"/>
                </a:solidFill>
                <a:latin typeface="宋体" panose="02010600030101010101" pitchFamily="2" charset="-122"/>
                <a:ea typeface="楷体_GB2312" pitchFamily="49" charset="-122"/>
              </a:rPr>
              <a:t>解析</a:t>
            </a:r>
            <a:r>
              <a:rPr lang="zh-CN" altLang="en-US">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本题为开放性试题</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没有固定答案。解答本题首先应根据材料内容提取观点</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再引用史实围绕观点展开论述。根据表格内容可知反映了秦朝至民国</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中国两千多年政治的集权与分权的内容</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因此可得出观点坚持集权、适度分权有利于经济和社会发展或封建社会最高统治者极力防止重臣擅权。任选其中一个观点结合所学内容进行论述</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言之有理即可。</a:t>
            </a:r>
            <a:endParaRPr lang="zh-CN" altLang="en-US">
              <a:solidFill>
                <a:srgbClr val="000000"/>
              </a:solidFill>
              <a:latin typeface="宋体" panose="02010600030101010101" pitchFamily="2" charset="-122"/>
              <a:ea typeface="楷体_GB2312" pitchFamily="49" charset="-122"/>
            </a:endParaRPr>
          </a:p>
        </p:txBody>
      </p:sp>
    </p:spTree>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626" name="文本框 2970625"/>
          <p:cNvSpPr txBox="1"/>
          <p:nvPr/>
        </p:nvSpPr>
        <p:spPr>
          <a:xfrm>
            <a:off x="241300" y="809625"/>
            <a:ext cx="11634788" cy="4918075"/>
          </a:xfrm>
          <a:prstGeom prst="rect">
            <a:avLst/>
          </a:prstGeom>
          <a:noFill/>
          <a:ln w="9525">
            <a:noFill/>
          </a:ln>
        </p:spPr>
        <p:txBody>
          <a:bodyPr lIns="117176" tIns="58589" rIns="117176" bIns="58589">
            <a:spAutoFit/>
          </a:bodyPr>
          <a:lstStyle/>
          <a:p>
            <a:pPr algn="just" defTabSz="1171575">
              <a:buNone/>
            </a:pPr>
            <a:r>
              <a:rPr lang="zh-CN" altLang="en-US" dirty="0">
                <a:solidFill>
                  <a:srgbClr val="0000FF"/>
                </a:solidFill>
                <a:latin typeface="宋体" panose="02010600030101010101" pitchFamily="2" charset="-122"/>
                <a:ea typeface="楷体_GB2312" pitchFamily="49" charset="-122"/>
              </a:rPr>
              <a:t>答案</a:t>
            </a:r>
            <a:r>
              <a:rPr lang="en-US" altLang="zh-CN">
                <a:solidFill>
                  <a:srgbClr val="0000FF"/>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示例一</a:t>
            </a:r>
            <a:r>
              <a:rPr lang="en-US" altLang="zh-CN">
                <a:solidFill>
                  <a:srgbClr val="000000"/>
                </a:solidFill>
                <a:latin typeface="宋体" panose="02010600030101010101" pitchFamily="2" charset="-122"/>
                <a:ea typeface="楷体_GB2312" pitchFamily="49" charset="-122"/>
              </a:rPr>
              <a:t>:</a:t>
            </a:r>
          </a:p>
          <a:p>
            <a:pPr algn="just" defTabSz="1171575">
              <a:buNone/>
            </a:pPr>
            <a:r>
              <a:rPr lang="zh-CN" altLang="en-US" dirty="0">
                <a:solidFill>
                  <a:srgbClr val="000000"/>
                </a:solidFill>
                <a:latin typeface="宋体" panose="02010600030101010101" pitchFamily="2" charset="-122"/>
                <a:ea typeface="楷体_GB2312" pitchFamily="49" charset="-122"/>
              </a:rPr>
              <a:t>观点</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坚持集权、适度分权有利于经济和社会发展。</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p>
          <a:p>
            <a:pPr algn="just" defTabSz="1171575">
              <a:buNone/>
            </a:pPr>
            <a:r>
              <a:rPr lang="zh-CN" altLang="en-US" dirty="0">
                <a:solidFill>
                  <a:srgbClr val="000000"/>
                </a:solidFill>
                <a:latin typeface="宋体" panose="02010600030101010101" pitchFamily="2" charset="-122"/>
                <a:ea typeface="楷体_GB2312" pitchFamily="49" charset="-122"/>
              </a:rPr>
              <a:t>论述</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在中国古代</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中央集权和地方分权是一组基本矛盾</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加强中央集权是历史发展的一个趋势。中央集权的加强有利于统一多民族国家的巩固和发展</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如郡县制在全国范围内确立了中央集权体制</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西汉“承秦制”出现封建社会第一个强盛时期。地方权力过于分散极易导致国家分裂</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如唐朝安史之乱</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唐朝由盛转衰</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藩镇割据</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明清的权力过于集中结果政治腐败</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地方缺乏灵活性</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影响社会进步。</a:t>
            </a:r>
            <a:r>
              <a:rPr lang="en-US" altLang="zh-CN">
                <a:solidFill>
                  <a:srgbClr val="000000"/>
                </a:solidFill>
                <a:latin typeface="宋体" panose="02010600030101010101" pitchFamily="2" charset="-122"/>
                <a:ea typeface="楷体_GB2312" pitchFamily="49" charset="-122"/>
              </a:rPr>
              <a:t>(8</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p>
        </p:txBody>
      </p:sp>
    </p:spTree>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1650" name="文本框 2971649"/>
          <p:cNvSpPr txBox="1"/>
          <p:nvPr/>
        </p:nvSpPr>
        <p:spPr>
          <a:xfrm>
            <a:off x="241300" y="809625"/>
            <a:ext cx="11634788" cy="1316990"/>
          </a:xfrm>
          <a:prstGeom prst="rect">
            <a:avLst/>
          </a:prstGeom>
          <a:noFill/>
          <a:ln w="9525">
            <a:noFill/>
          </a:ln>
        </p:spPr>
        <p:txBody>
          <a:bodyPr lIns="117176" tIns="58589" rIns="117176" bIns="58589">
            <a:spAutoFit/>
          </a:bodyPr>
          <a:lstStyle/>
          <a:p>
            <a:pPr algn="just" defTabSz="1171575">
              <a:buNone/>
            </a:pPr>
            <a:r>
              <a:rPr lang="zh-CN" altLang="en-US" dirty="0">
                <a:solidFill>
                  <a:srgbClr val="000000"/>
                </a:solidFill>
                <a:latin typeface="宋体" panose="02010600030101010101" pitchFamily="2" charset="-122"/>
                <a:ea typeface="楷体_GB2312" pitchFamily="49" charset="-122"/>
              </a:rPr>
              <a:t>结论</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集权分权要适度</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既要有利于发挥中央的领导力</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又要保持地方的活力</a:t>
            </a:r>
            <a:r>
              <a:rPr lang="en-US" altLang="zh-CN">
                <a:solidFill>
                  <a:srgbClr val="000000"/>
                </a:solidFill>
                <a:latin typeface="宋体" panose="02010600030101010101" pitchFamily="2" charset="-122"/>
                <a:ea typeface="楷体_GB2312" pitchFamily="49" charset="-122"/>
              </a:rPr>
              <a:t>，</a:t>
            </a:r>
            <a:r>
              <a:rPr lang="zh-CN" altLang="en-US" dirty="0">
                <a:solidFill>
                  <a:srgbClr val="000000"/>
                </a:solidFill>
                <a:latin typeface="宋体" panose="02010600030101010101" pitchFamily="2" charset="-122"/>
                <a:ea typeface="楷体_GB2312" pitchFamily="49" charset="-122"/>
              </a:rPr>
              <a:t>才能促进经济发展和社会进步。</a:t>
            </a:r>
            <a:r>
              <a:rPr lang="en-US" altLang="zh-CN">
                <a:solidFill>
                  <a:srgbClr val="000000"/>
                </a:solidFill>
                <a:latin typeface="宋体" panose="02010600030101010101" pitchFamily="2" charset="-122"/>
                <a:ea typeface="楷体_GB2312" pitchFamily="49" charset="-122"/>
              </a:rPr>
              <a:t>(2</a:t>
            </a:r>
            <a:r>
              <a:rPr lang="zh-CN" altLang="en-US" dirty="0">
                <a:solidFill>
                  <a:srgbClr val="000000"/>
                </a:solidFill>
                <a:latin typeface="宋体" panose="02010600030101010101" pitchFamily="2" charset="-122"/>
                <a:ea typeface="楷体_GB2312" pitchFamily="49" charset="-122"/>
              </a:rPr>
              <a:t>分</a:t>
            </a:r>
            <a:r>
              <a:rPr lang="en-US" altLang="zh-CN">
                <a:solidFill>
                  <a:srgbClr val="000000"/>
                </a:solidFill>
                <a:latin typeface="宋体" panose="02010600030101010101" pitchFamily="2" charset="-122"/>
                <a:ea typeface="楷体_GB2312" pitchFamily="49" charset="-122"/>
              </a:rPr>
              <a:t>)</a:t>
            </a:r>
          </a:p>
        </p:txBody>
      </p:sp>
    </p:spTree>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2674" name="文本框 2972673"/>
          <p:cNvSpPr txBox="1"/>
          <p:nvPr/>
        </p:nvSpPr>
        <p:spPr>
          <a:xfrm>
            <a:off x="241300" y="809625"/>
            <a:ext cx="11634788" cy="4318000"/>
          </a:xfrm>
          <a:prstGeom prst="rect">
            <a:avLst/>
          </a:prstGeom>
          <a:noFill/>
          <a:ln w="9525">
            <a:noFill/>
          </a:ln>
        </p:spPr>
        <p:txBody>
          <a:bodyPr lIns="117176" tIns="58589" rIns="117176" bIns="58589">
            <a:spAutoFit/>
          </a:bodyPr>
          <a:lstStyle/>
          <a:p>
            <a:pPr defTabSz="1171575">
              <a:buNone/>
            </a:pPr>
            <a:r>
              <a:rPr lang="zh-CN" altLang="en-US" dirty="0">
                <a:solidFill>
                  <a:srgbClr val="000000"/>
                </a:solidFill>
                <a:latin typeface="楷体_GB2312" pitchFamily="49" charset="-122"/>
                <a:ea typeface="楷体_GB2312" pitchFamily="49" charset="-122"/>
              </a:rPr>
              <a:t>示例二</a:t>
            </a:r>
            <a:r>
              <a:rPr lang="en-US" altLang="zh-CN">
                <a:solidFill>
                  <a:srgbClr val="000000"/>
                </a:solidFill>
                <a:latin typeface="楷体_GB2312" pitchFamily="49" charset="-122"/>
                <a:ea typeface="楷体_GB2312" pitchFamily="49" charset="-122"/>
              </a:rPr>
              <a:t>:</a:t>
            </a:r>
          </a:p>
          <a:p>
            <a:pPr defTabSz="1171575">
              <a:buNone/>
            </a:pPr>
            <a:r>
              <a:rPr lang="zh-CN" altLang="en-US" dirty="0">
                <a:solidFill>
                  <a:srgbClr val="000000"/>
                </a:solidFill>
                <a:latin typeface="楷体_GB2312" pitchFamily="49" charset="-122"/>
                <a:ea typeface="楷体_GB2312" pitchFamily="49" charset="-122"/>
              </a:rPr>
              <a:t>观点</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封建社会最高统治者极力防止重臣擅权。</a:t>
            </a:r>
            <a:r>
              <a:rPr lang="en-US" altLang="zh-CN">
                <a:solidFill>
                  <a:srgbClr val="000000"/>
                </a:solidFill>
                <a:latin typeface="楷体_GB2312" pitchFamily="49" charset="-122"/>
                <a:ea typeface="楷体_GB2312" pitchFamily="49" charset="-122"/>
              </a:rPr>
              <a:t>(2</a:t>
            </a:r>
            <a:r>
              <a:rPr lang="zh-CN" altLang="en-US" dirty="0">
                <a:solidFill>
                  <a:srgbClr val="000000"/>
                </a:solidFill>
                <a:latin typeface="楷体_GB2312" pitchFamily="49" charset="-122"/>
                <a:ea typeface="楷体_GB2312" pitchFamily="49" charset="-122"/>
              </a:rPr>
              <a:t>分</a:t>
            </a:r>
            <a:r>
              <a:rPr lang="en-US" altLang="zh-CN">
                <a:solidFill>
                  <a:srgbClr val="000000"/>
                </a:solidFill>
                <a:latin typeface="楷体_GB2312" pitchFamily="49" charset="-122"/>
                <a:ea typeface="楷体_GB2312" pitchFamily="49" charset="-122"/>
              </a:rPr>
              <a:t>)</a:t>
            </a:r>
          </a:p>
          <a:p>
            <a:pPr defTabSz="1171575">
              <a:buNone/>
            </a:pPr>
            <a:r>
              <a:rPr lang="zh-CN" altLang="en-US" dirty="0">
                <a:solidFill>
                  <a:srgbClr val="000000"/>
                </a:solidFill>
                <a:latin typeface="楷体_GB2312" pitchFamily="49" charset="-122"/>
                <a:ea typeface="楷体_GB2312" pitchFamily="49" charset="-122"/>
              </a:rPr>
              <a:t>论述</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明代朱元璋鉴于丞相权重</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威胁君权</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废除了丞相制度</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并且不允许以后再设丞相一职</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明成祖时设立内阁</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内阁并非中央一级行政机构</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只是皇帝的辅政机构。清朝设立的军机处</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军机大臣只是跪受笔录。这些都是明清最高统治者为防范大臣权力膨胀而采取的措施</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使明清时期君主专制得到了高度强化</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并发展到顶峰。</a:t>
            </a:r>
            <a:r>
              <a:rPr lang="en-US" altLang="zh-CN">
                <a:solidFill>
                  <a:srgbClr val="000000"/>
                </a:solidFill>
                <a:latin typeface="楷体_GB2312" pitchFamily="49" charset="-122"/>
                <a:ea typeface="楷体_GB2312" pitchFamily="49" charset="-122"/>
              </a:rPr>
              <a:t>(8</a:t>
            </a:r>
            <a:r>
              <a:rPr lang="zh-CN" altLang="en-US" dirty="0">
                <a:solidFill>
                  <a:srgbClr val="000000"/>
                </a:solidFill>
                <a:latin typeface="楷体_GB2312" pitchFamily="49" charset="-122"/>
                <a:ea typeface="楷体_GB2312" pitchFamily="49" charset="-122"/>
              </a:rPr>
              <a:t>分</a:t>
            </a:r>
            <a:r>
              <a:rPr lang="en-US" altLang="zh-CN">
                <a:solidFill>
                  <a:srgbClr val="000000"/>
                </a:solidFill>
                <a:latin typeface="楷体_GB2312" pitchFamily="49" charset="-122"/>
                <a:ea typeface="楷体_GB2312" pitchFamily="49" charset="-122"/>
              </a:rPr>
              <a:t>)</a:t>
            </a:r>
          </a:p>
        </p:txBody>
      </p:sp>
    </p:spTree>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3698" name="文本框 2973697"/>
          <p:cNvSpPr txBox="1"/>
          <p:nvPr/>
        </p:nvSpPr>
        <p:spPr>
          <a:xfrm>
            <a:off x="241300" y="809625"/>
            <a:ext cx="11634788" cy="1917065"/>
          </a:xfrm>
          <a:prstGeom prst="rect">
            <a:avLst/>
          </a:prstGeom>
          <a:noFill/>
          <a:ln w="9525">
            <a:noFill/>
          </a:ln>
        </p:spPr>
        <p:txBody>
          <a:bodyPr lIns="117176" tIns="58589" rIns="117176" bIns="58589">
            <a:spAutoFit/>
          </a:bodyPr>
          <a:lstStyle/>
          <a:p>
            <a:pPr defTabSz="1171575">
              <a:buNone/>
            </a:pPr>
            <a:r>
              <a:rPr lang="zh-CN" altLang="en-US" dirty="0">
                <a:solidFill>
                  <a:srgbClr val="000000"/>
                </a:solidFill>
                <a:latin typeface="楷体_GB2312" pitchFamily="49" charset="-122"/>
                <a:ea typeface="楷体_GB2312" pitchFamily="49" charset="-122"/>
              </a:rPr>
              <a:t>结论</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中国古代自秦朝建立开始</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皇帝与丞相之间的权势不断重演此消彼长的状态</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到明清时期</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最高统治者采取措施</a:t>
            </a:r>
            <a:r>
              <a:rPr lang="en-US" altLang="zh-CN">
                <a:solidFill>
                  <a:srgbClr val="000000"/>
                </a:solidFill>
                <a:latin typeface="楷体_GB2312" pitchFamily="49" charset="-122"/>
                <a:ea typeface="楷体_GB2312" pitchFamily="49" charset="-122"/>
              </a:rPr>
              <a:t>，</a:t>
            </a:r>
            <a:r>
              <a:rPr lang="zh-CN" altLang="en-US" dirty="0">
                <a:solidFill>
                  <a:srgbClr val="000000"/>
                </a:solidFill>
                <a:latin typeface="楷体_GB2312" pitchFamily="49" charset="-122"/>
                <a:ea typeface="楷体_GB2312" pitchFamily="49" charset="-122"/>
              </a:rPr>
              <a:t>君主专制中央集权的政治制度发展到顶峰。</a:t>
            </a:r>
            <a:r>
              <a:rPr lang="en-US" altLang="zh-CN">
                <a:solidFill>
                  <a:srgbClr val="000000"/>
                </a:solidFill>
                <a:latin typeface="楷体_GB2312" pitchFamily="49" charset="-122"/>
                <a:ea typeface="楷体_GB2312" pitchFamily="49" charset="-122"/>
              </a:rPr>
              <a:t>(2</a:t>
            </a:r>
            <a:r>
              <a:rPr lang="zh-CN" altLang="en-US" dirty="0">
                <a:solidFill>
                  <a:srgbClr val="000000"/>
                </a:solidFill>
                <a:latin typeface="楷体_GB2312" pitchFamily="49" charset="-122"/>
                <a:ea typeface="楷体_GB2312" pitchFamily="49" charset="-122"/>
              </a:rPr>
              <a:t>分</a:t>
            </a:r>
            <a:r>
              <a:rPr lang="en-US" altLang="zh-CN">
                <a:solidFill>
                  <a:srgbClr val="000000"/>
                </a:solidFill>
                <a:latin typeface="楷体_GB2312" pitchFamily="49" charset="-122"/>
                <a:ea typeface="楷体_GB2312" pitchFamily="49" charset="-122"/>
              </a:rPr>
              <a:t>)</a:t>
            </a:r>
          </a:p>
        </p:txBody>
      </p:sp>
    </p:spTree>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3961" name="矩形 17"/>
          <p:cNvSpPr/>
          <p:nvPr/>
        </p:nvSpPr>
        <p:spPr>
          <a:xfrm>
            <a:off x="1801813" y="2335213"/>
            <a:ext cx="7134225" cy="1243012"/>
          </a:xfrm>
          <a:prstGeom prst="rect">
            <a:avLst/>
          </a:prstGeom>
          <a:solidFill>
            <a:schemeClr val="tx1">
              <a:alpha val="30000"/>
            </a:schemeClr>
          </a:solidFill>
          <a:ln w="25400">
            <a:noFill/>
          </a:ln>
        </p:spPr>
        <p:txBody>
          <a:bodyPr lIns="91393" tIns="45696" rIns="91393" bIns="45696" anchor="ctr" anchorCtr="0"/>
          <a:lstStyle/>
          <a:p>
            <a:pPr algn="ctr" defTabSz="1217930">
              <a:lnSpc>
                <a:spcPct val="100000"/>
              </a:lnSpc>
            </a:pPr>
            <a:endParaRPr sz="2400" b="0" dirty="0">
              <a:solidFill>
                <a:srgbClr val="FFFFFF"/>
              </a:solidFill>
              <a:latin typeface="Arial" panose="020B0604020202020204" pitchFamily="34" charset="0"/>
              <a:ea typeface="黑体" panose="02010609060101010101" pitchFamily="2" charset="-122"/>
            </a:endParaRPr>
          </a:p>
        </p:txBody>
      </p:sp>
      <p:cxnSp>
        <p:nvCxnSpPr>
          <p:cNvPr id="19" name="直接连接符 9"/>
          <p:cNvCxnSpPr/>
          <p:nvPr/>
        </p:nvCxnSpPr>
        <p:spPr>
          <a:xfrm flipH="1">
            <a:off x="1789113" y="1264425"/>
            <a:ext cx="0" cy="4320000"/>
          </a:xfrm>
          <a:prstGeom prst="line">
            <a:avLst/>
          </a:prstGeom>
          <a:ln w="28575">
            <a:gradFill>
              <a:gsLst>
                <a:gs pos="20000">
                  <a:srgbClr val="91ABCB"/>
                </a:gs>
                <a:gs pos="42000">
                  <a:srgbClr val="304864"/>
                </a:gs>
                <a:gs pos="60000">
                  <a:srgbClr val="304864"/>
                </a:gs>
                <a:gs pos="1818">
                  <a:srgbClr val="D5DFEB"/>
                </a:gs>
                <a:gs pos="99091">
                  <a:srgbClr val="D5DFEB"/>
                </a:gs>
                <a:gs pos="81000">
                  <a:srgbClr val="91ABCB"/>
                </a:gs>
              </a:gsLst>
              <a:lin ang="5400000" scaled="1"/>
            </a:gradFill>
          </a:ln>
        </p:spPr>
        <p:style>
          <a:lnRef idx="1">
            <a:schemeClr val="accent1"/>
          </a:lnRef>
          <a:fillRef idx="0">
            <a:schemeClr val="accent1"/>
          </a:fillRef>
          <a:effectRef idx="0">
            <a:schemeClr val="accent1"/>
          </a:effectRef>
          <a:fontRef idx="minor">
            <a:schemeClr val="tx1"/>
          </a:fontRef>
        </p:style>
      </p:cxnSp>
      <p:sp>
        <p:nvSpPr>
          <p:cNvPr id="20" name="文本框 16"/>
          <p:cNvSpPr txBox="1"/>
          <p:nvPr/>
        </p:nvSpPr>
        <p:spPr>
          <a:xfrm>
            <a:off x="1862380" y="2616294"/>
            <a:ext cx="6520911" cy="707886"/>
          </a:xfrm>
          <a:prstGeom prst="rect">
            <a:avLst/>
          </a:prstGeom>
          <a:noFill/>
        </p:spPr>
        <p:txBody>
          <a:bodyPr wrap="square" rtlCol="0">
            <a:spAutoFit/>
          </a:bodyPr>
          <a:lstStyle/>
          <a:p>
            <a:pPr marR="0" algn="ctr" defTabSz="1218565" fontAlgn="auto">
              <a:lnSpc>
                <a:spcPct val="100000"/>
              </a:lnSpc>
              <a:spcBef>
                <a:spcPts val="0"/>
              </a:spcBef>
              <a:spcAft>
                <a:spcPts val="0"/>
              </a:spcAft>
              <a:buClrTx/>
              <a:buSzTx/>
              <a:buFontTx/>
              <a:buNone/>
              <a:tabLst>
                <a:tab pos="2250440" algn="l"/>
              </a:tabLst>
              <a:defRPr/>
            </a:pPr>
            <a:r>
              <a:rPr kumimoji="0" lang="zh-CN" altLang="en-US" sz="4000" kern="100" cap="none" spc="0" normalizeH="0" baseline="0" noProof="0" dirty="0">
                <a:ln w="12700">
                  <a:solidFill>
                    <a:schemeClr val="tx1"/>
                  </a:solidFill>
                  <a:prstDash val="solid"/>
                </a:ln>
                <a:solidFill>
                  <a:schemeClr val="bg2">
                    <a:tint val="85000"/>
                    <a:satMod val="155000"/>
                  </a:schemeClr>
                </a:solidFill>
                <a:latin typeface="+mj-ea"/>
                <a:ea typeface="+mj-ea"/>
                <a:cs typeface="Times New Roman" panose="02020603050405020304"/>
              </a:rPr>
              <a:t>本课结束</a:t>
            </a:r>
          </a:p>
        </p:txBody>
      </p:sp>
      <p:pic>
        <p:nvPicPr>
          <p:cNvPr id="22" name="图片 16"/>
          <p:cNvPicPr>
            <a:picLocks noChangeAspect="1"/>
          </p:cNvPicPr>
          <p:nvPr/>
        </p:nvPicPr>
        <p:blipFill>
          <a:blip r:embed="rId2"/>
          <a:stretch>
            <a:fillRect/>
          </a:stretch>
        </p:blipFill>
        <p:spPr>
          <a:xfrm>
            <a:off x="8943975" y="603250"/>
            <a:ext cx="3246438" cy="1565275"/>
          </a:xfrm>
          <a:prstGeom prst="rect">
            <a:avLst/>
          </a:prstGeom>
          <a:noFill/>
          <a:ln w="9525">
            <a:noFill/>
          </a:ln>
        </p:spPr>
      </p:pic>
      <p:pic>
        <p:nvPicPr>
          <p:cNvPr id="1533974" name="图片 1533973" descr="图片2">
            <a:hlinkClick r:id="rId3" tooltip="http://www.jb1000.com/"/>
          </p:cNvPr>
          <p:cNvPicPr>
            <a:picLocks noChangeAspect="1"/>
          </p:cNvPicPr>
          <p:nvPr/>
        </p:nvPicPr>
        <p:blipFill>
          <a:blip r:embed="rId4"/>
          <a:srcRect l="18877" t="16667" r="18594" b="20833"/>
          <a:stretch>
            <a:fillRect/>
          </a:stretch>
        </p:blipFill>
        <p:spPr>
          <a:xfrm>
            <a:off x="2413000" y="3949700"/>
            <a:ext cx="5637213" cy="571500"/>
          </a:xfrm>
          <a:prstGeom prst="rect">
            <a:avLst/>
          </a:prstGeom>
          <a:noFill/>
          <a:ln w="9525">
            <a:noFill/>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childTnLst>
                                    <p:set>
                                      <p:cBhvr>
                                        <p:cTn id="6" dur="1" fill="hold">
                                          <p:stCondLst>
                                            <p:cond delay="0"/>
                                          </p:stCondLst>
                                        </p:cTn>
                                        <p:tgtEl>
                                          <p:spTgt spid="1533974"/>
                                        </p:tgtEl>
                                        <p:attrNameLst>
                                          <p:attrName>style.visibility</p:attrName>
                                        </p:attrNameLst>
                                      </p:cBhvr>
                                      <p:to>
                                        <p:strVal val="visible"/>
                                      </p:to>
                                    </p:set>
                                    <p:animEffect transition="in" filter="wipe(down)">
                                      <p:cBhvr>
                                        <p:cTn id="7" dur="290">
                                          <p:stCondLst>
                                            <p:cond delay="0"/>
                                          </p:stCondLst>
                                        </p:cTn>
                                        <p:tgtEl>
                                          <p:spTgt spid="1533974"/>
                                        </p:tgtEl>
                                      </p:cBhvr>
                                    </p:animEffect>
                                    <p:anim calcmode="lin" valueType="num">
                                      <p:cBhvr>
                                        <p:cTn id="8" dur="911" tmFilter="0,0; 0.14,0.36; 0.43,0.73; 0.71,0.91; 1.0,1.0">
                                          <p:stCondLst>
                                            <p:cond delay="0"/>
                                          </p:stCondLst>
                                        </p:cTn>
                                        <p:tgtEl>
                                          <p:spTgt spid="1533974"/>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533974"/>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533974"/>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533974"/>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533974"/>
                                        </p:tgtEl>
                                        <p:attrNameLst>
                                          <p:attrName>ppt_y</p:attrName>
                                        </p:attrNameLst>
                                      </p:cBhvr>
                                      <p:tavLst>
                                        <p:tav tm="0" fmla="#ppt_y-sin(pi*$)/81">
                                          <p:val>
                                            <p:fltVal val="0"/>
                                          </p:val>
                                        </p:tav>
                                        <p:tav tm="100000">
                                          <p:val>
                                            <p:fltVal val="1"/>
                                          </p:val>
                                        </p:tav>
                                      </p:tavLst>
                                    </p:anim>
                                    <p:animScale>
                                      <p:cBhvr>
                                        <p:cTn id="13" dur="13">
                                          <p:stCondLst>
                                            <p:cond delay="325"/>
                                          </p:stCondLst>
                                        </p:cTn>
                                        <p:tgtEl>
                                          <p:spTgt spid="1533974"/>
                                        </p:tgtEl>
                                      </p:cBhvr>
                                      <p:to x="100000" y="60000"/>
                                    </p:animScale>
                                    <p:animScale>
                                      <p:cBhvr>
                                        <p:cTn id="14" dur="83" decel="50000">
                                          <p:stCondLst>
                                            <p:cond delay="338"/>
                                          </p:stCondLst>
                                        </p:cTn>
                                        <p:tgtEl>
                                          <p:spTgt spid="1533974"/>
                                        </p:tgtEl>
                                      </p:cBhvr>
                                      <p:to x="100000" y="100000"/>
                                    </p:animScale>
                                    <p:animScale>
                                      <p:cBhvr>
                                        <p:cTn id="15" dur="13">
                                          <p:stCondLst>
                                            <p:cond delay="656"/>
                                          </p:stCondLst>
                                        </p:cTn>
                                        <p:tgtEl>
                                          <p:spTgt spid="1533974"/>
                                        </p:tgtEl>
                                      </p:cBhvr>
                                      <p:to x="100000" y="80000"/>
                                    </p:animScale>
                                    <p:animScale>
                                      <p:cBhvr>
                                        <p:cTn id="16" dur="83" decel="50000">
                                          <p:stCondLst>
                                            <p:cond delay="669"/>
                                          </p:stCondLst>
                                        </p:cTn>
                                        <p:tgtEl>
                                          <p:spTgt spid="1533974"/>
                                        </p:tgtEl>
                                      </p:cBhvr>
                                      <p:to x="100000" y="100000"/>
                                    </p:animScale>
                                    <p:animScale>
                                      <p:cBhvr>
                                        <p:cTn id="17" dur="13">
                                          <p:stCondLst>
                                            <p:cond delay="821"/>
                                          </p:stCondLst>
                                        </p:cTn>
                                        <p:tgtEl>
                                          <p:spTgt spid="1533974"/>
                                        </p:tgtEl>
                                      </p:cBhvr>
                                      <p:to x="100000" y="90000"/>
                                    </p:animScale>
                                    <p:animScale>
                                      <p:cBhvr>
                                        <p:cTn id="18" dur="83" decel="50000">
                                          <p:stCondLst>
                                            <p:cond delay="834"/>
                                          </p:stCondLst>
                                        </p:cTn>
                                        <p:tgtEl>
                                          <p:spTgt spid="1533974"/>
                                        </p:tgtEl>
                                      </p:cBhvr>
                                      <p:to x="100000" y="100000"/>
                                    </p:animScale>
                                    <p:animScale>
                                      <p:cBhvr>
                                        <p:cTn id="19" dur="13">
                                          <p:stCondLst>
                                            <p:cond delay="904"/>
                                          </p:stCondLst>
                                        </p:cTn>
                                        <p:tgtEl>
                                          <p:spTgt spid="1533974"/>
                                        </p:tgtEl>
                                      </p:cBhvr>
                                      <p:to x="100000" y="95000"/>
                                    </p:animScale>
                                    <p:animScale>
                                      <p:cBhvr>
                                        <p:cTn id="20" dur="83" decel="50000">
                                          <p:stCondLst>
                                            <p:cond delay="917"/>
                                          </p:stCondLst>
                                        </p:cTn>
                                        <p:tgtEl>
                                          <p:spTgt spid="153397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ags/tag2.xml><?xml version="1.0" encoding="utf-8"?>
<p:tagLst xmlns:a="http://schemas.openxmlformats.org/drawingml/2006/main" xmlns:r="http://schemas.openxmlformats.org/officeDocument/2006/relationships" xmlns:p="http://schemas.openxmlformats.org/presentationml/2006/main">
  <p:tag name="KSO_WM_UNIT_TABLE_BEAUTIFY" val="smartTable{11ea900c-4ad9-4a2e-8ab2-53f4930b6ac3}"/>
</p:tagLst>
</file>

<file path=ppt/tags/tag3.xml><?xml version="1.0" encoding="utf-8"?>
<p:tagLst xmlns:a="http://schemas.openxmlformats.org/drawingml/2006/main" xmlns:r="http://schemas.openxmlformats.org/officeDocument/2006/relationships" xmlns:p="http://schemas.openxmlformats.org/presentationml/2006/main">
  <p:tag name="KSO_WM_UNIT_TABLE_BEAUTIFY" val="smartTable{86e0d85c-c02a-41cd-9ec3-48b63182fc85}"/>
</p:tagLst>
</file>

<file path=ppt/tags/tag4.xml><?xml version="1.0" encoding="utf-8"?>
<p:tagLst xmlns:a="http://schemas.openxmlformats.org/drawingml/2006/main" xmlns:r="http://schemas.openxmlformats.org/officeDocument/2006/relationships" xmlns:p="http://schemas.openxmlformats.org/presentationml/2006/main">
  <p:tag name="KSO_WM_SLIDE_ID" val="custom20205081_1"/>
  <p:tag name="KSO_WM_TEMPLATE_SUBCATEGORY" val="19"/>
  <p:tag name="KSO_WM_TEMPLATE_MASTER_TYPE" val="0"/>
  <p:tag name="KSO_WM_TEMPLATE_COLOR_TYPE" val="1"/>
  <p:tag name="KSO_WM_SLIDE_TYPE" val="title"/>
  <p:tag name="KSO_WM_SLIDE_SUBTYPE" val="defaultBlank"/>
  <p:tag name="KSO_WM_SLIDE_ITEM_CNT" val="0"/>
  <p:tag name="KSO_WM_SLIDE_INDEX" val="1"/>
  <p:tag name="KSO_WM_TAG_VERSION" val="1.0"/>
  <p:tag name="KSO_WM_BEAUTIFY_FLAG" val="#wm#"/>
  <p:tag name="KSO_WM_TEMPLATE_CATEGORY" val="custom"/>
  <p:tag name="KSO_WM_TEMPLATE_INDEX" val="20205081"/>
  <p:tag name="KSO_WM_SLIDE_LAYOUT" val="a_b"/>
  <p:tag name="KSO_WM_SLIDE_LAYOUT_CNT" val="1_1"/>
  <p:tag name="KSO_WM_UNIT_SHOW_EDIT_AREA_INDICATION" val="1"/>
  <p:tag name="KSO_WM_TEMPLATE_THUMBS_INDEX" val="1、4、7、12、13、14、15、16、17、18、20、24、25、28、33、36、40、43、44"/>
</p:tagLst>
</file>

<file path=ppt/tags/tag5.xml><?xml version="1.0" encoding="utf-8"?>
<p:tagLst xmlns:a="http://schemas.openxmlformats.org/drawingml/2006/main" xmlns:r="http://schemas.openxmlformats.org/officeDocument/2006/relationships" xmlns:p="http://schemas.openxmlformats.org/presentationml/2006/main">
  <p:tag name="KSO_WM_UNIT_TABLE_BEAUTIFY" val="smartTable{7296561d-a7f9-4dc0-976f-58e4495105fc}"/>
</p:tagLst>
</file>

<file path=ppt/tags/tag6.xml><?xml version="1.0" encoding="utf-8"?>
<p:tagLst xmlns:a="http://schemas.openxmlformats.org/drawingml/2006/main" xmlns:r="http://schemas.openxmlformats.org/officeDocument/2006/relationships" xmlns:p="http://schemas.openxmlformats.org/presentationml/2006/main">
  <p:tag name="KSO_WM_UNIT_TABLE_BEAUTIFY" val="smartTable{054668ab-a425-4e2c-98a5-61bb600255ae}"/>
  <p:tag name="TABLE_ENDDRAG_ORIGIN_RECT" val="889*239"/>
  <p:tag name="TABLE_ENDDRAG_RECT" val="14*56*889*209"/>
</p:tagLst>
</file>

<file path=ppt/tags/tag7.xml><?xml version="1.0" encoding="utf-8"?>
<p:tagLst xmlns:a="http://schemas.openxmlformats.org/drawingml/2006/main" xmlns:r="http://schemas.openxmlformats.org/officeDocument/2006/relationships" xmlns:p="http://schemas.openxmlformats.org/presentationml/2006/main">
  <p:tag name="KSO_WM_UNIT_TABLE_BEAUTIFY" val="smartTable{61ed611c-f526-4928-acea-e4bc17065ca1}"/>
  <p:tag name="TABLE_ENDDRAG_ORIGIN_RECT" val="890*276"/>
  <p:tag name="TABLE_ENDDRAG_RECT" val="14*265*890*267"/>
</p:tagLst>
</file>

<file path=ppt/tags/tag8.xml><?xml version="1.0" encoding="utf-8"?>
<p:tagLst xmlns:a="http://schemas.openxmlformats.org/drawingml/2006/main" xmlns:r="http://schemas.openxmlformats.org/officeDocument/2006/relationships" xmlns:p="http://schemas.openxmlformats.org/presentationml/2006/main">
  <p:tag name="KSO_WM_UNIT_TABLE_BEAUTIFY" val="smartTable{1a5822d4-74e8-4d97-a693-4b5e27988333}"/>
  <p:tag name="TABLE_ENDDRAG_ORIGIN_RECT" val="938*199"/>
  <p:tag name="TABLE_ENDDRAG_RECT" val="21*66*938*181"/>
</p:tagLst>
</file>

<file path=ppt/tags/tag9.xml><?xml version="1.0" encoding="utf-8"?>
<p:tagLst xmlns:a="http://schemas.openxmlformats.org/drawingml/2006/main" xmlns:r="http://schemas.openxmlformats.org/officeDocument/2006/relationships" xmlns:p="http://schemas.openxmlformats.org/presentationml/2006/main">
  <p:tag name="KSO_WM_UNIT_TABLE_BEAUTIFY" val="smartTable{3d42bd6a-a229-4e08-b7eb-b422f782608a}"/>
</p:tagLst>
</file>

<file path=ppt/tags/tag10.xml><?xml version="1.0" encoding="utf-8"?>
<p:tagLst xmlns:a="http://schemas.openxmlformats.org/drawingml/2006/main" xmlns:r="http://schemas.openxmlformats.org/officeDocument/2006/relationships" xmlns:p="http://schemas.openxmlformats.org/presentationml/2006/main">
  <p:tag name="KSO_WM_UNIT_TABLE_BEAUTIFY" val="smartTable{1a5822d4-74e8-4d97-a693-4b5e27988333}"/>
  <p:tag name="TABLE_ENDDRAG_ORIGIN_RECT" val="883*425"/>
  <p:tag name="TABLE_ENDDRAG_RECT" val="27*75*938*437"/>
</p:tagLst>
</file>

<file path=ppt/tags/tag11.xml><?xml version="1.0" encoding="utf-8"?>
<p:tagLst xmlns:a="http://schemas.openxmlformats.org/drawingml/2006/main" xmlns:r="http://schemas.openxmlformats.org/officeDocument/2006/relationships" xmlns:p="http://schemas.openxmlformats.org/presentationml/2006/main">
  <p:tag name="KSO_WM_UNIT_TABLE_BEAUTIFY" val="smartTable{411270c3-513e-4f87-863b-8e84b4098ea2}"/>
  <p:tag name="TABLE_ENDDRAG_ORIGIN_RECT" val="884*379"/>
  <p:tag name="TABLE_ENDDRAG_RECT" val="43*120*884*385"/>
</p:tagLst>
</file>

<file path=ppt/theme/theme1.xml><?xml version="1.0" encoding="utf-8"?>
<a:theme xmlns:a="http://schemas.openxmlformats.org/drawingml/2006/main" name="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a:ea typeface="宋体"/>
        <a:cs typeface=""/>
      </a:majorFont>
      <a:minorFont>
        <a:latin typeface="等线"/>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6_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a:ea typeface="宋体"/>
        <a:cs typeface=""/>
      </a:majorFont>
      <a:minorFont>
        <a:latin typeface="等线"/>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1_Office 主题​​">
  <a:themeElements>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fontScheme name="">
      <a:majorFont>
        <a:latin typeface="等线 Light"/>
        <a:ea typeface="宋体"/>
        <a:cs typeface=""/>
      </a:majorFont>
      <a:minorFont>
        <a:latin typeface="等线"/>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44546A"/>
        </a:dk2>
        <a:lt2>
          <a:srgbClr val="E7E6E6"/>
        </a:lt2>
        <a:accent1>
          <a:srgbClr val="5B9BD5"/>
        </a:accent1>
        <a:accent2>
          <a:srgbClr val="ED7D31"/>
        </a:accent2>
        <a:accent3>
          <a:srgbClr val="FFFFFF"/>
        </a:accent3>
        <a:accent4>
          <a:srgbClr val="000000"/>
        </a:accent4>
        <a:accent5>
          <a:srgbClr val="B6CBE6"/>
        </a:accent5>
        <a:accent6>
          <a:srgbClr val="D4702B"/>
        </a:accent6>
        <a:hlink>
          <a:srgbClr val="0563C1"/>
        </a:hlink>
        <a:folHlink>
          <a:srgbClr val="954F7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17</TotalTime>
  <Words>13356</Words>
  <Application>Microsoft Office PowerPoint</Application>
  <PresentationFormat>自定义</PresentationFormat>
  <Paragraphs>724</Paragraphs>
  <Slides>136</Slides>
  <Notes>29</Notes>
  <HiddenSlides>0</HiddenSlides>
  <MMClips>0</MMClips>
  <ScaleCrop>false</ScaleCrop>
  <HeadingPairs>
    <vt:vector size="6" baseType="variant">
      <vt:variant>
        <vt:lpstr>已用的字体</vt:lpstr>
      </vt:variant>
      <vt:variant>
        <vt:i4>14</vt:i4>
      </vt:variant>
      <vt:variant>
        <vt:lpstr>主题</vt:lpstr>
      </vt:variant>
      <vt:variant>
        <vt:i4>4</vt:i4>
      </vt:variant>
      <vt:variant>
        <vt:lpstr>幻灯片标题</vt:lpstr>
      </vt:variant>
      <vt:variant>
        <vt:i4>136</vt:i4>
      </vt:variant>
    </vt:vector>
  </HeadingPairs>
  <TitlesOfParts>
    <vt:vector size="154" baseType="lpstr">
      <vt:lpstr>NEU-BZ</vt:lpstr>
      <vt:lpstr>等线</vt:lpstr>
      <vt:lpstr>等线 Light</vt:lpstr>
      <vt:lpstr>黑体</vt:lpstr>
      <vt:lpstr>华文仿宋</vt:lpstr>
      <vt:lpstr>楷体</vt:lpstr>
      <vt:lpstr>楷体_GB2312</vt:lpstr>
      <vt:lpstr>宋体</vt:lpstr>
      <vt:lpstr>微软雅黑</vt:lpstr>
      <vt:lpstr>Arial</vt:lpstr>
      <vt:lpstr>Calibri</vt:lpstr>
      <vt:lpstr>Calibri Light</vt:lpstr>
      <vt:lpstr>Courier New</vt:lpstr>
      <vt:lpstr>Times New Roman</vt:lpstr>
      <vt:lpstr>Office 主题​​</vt:lpstr>
      <vt:lpstr>6_Office 主题​​</vt:lpstr>
      <vt:lpstr>1_Office 主题​​</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世纪金榜</dc:title>
  <dc:creator>世纪金榜</dc:creator>
  <cp:lastModifiedBy>Windows 用户</cp:lastModifiedBy>
  <cp:revision>1287</cp:revision>
  <dcterms:created xsi:type="dcterms:W3CDTF">2021-04-08T02:24:00Z</dcterms:created>
  <dcterms:modified xsi:type="dcterms:W3CDTF">2021-04-09T23:38:53Z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Version">
    <vt:i4>1</vt:i4>
  </property>
  <property fmtid="{D5CDD505-2E9C-101B-9397-08002B2CF9AE}" pid="3" name="ICV">
    <vt:lpwstr>206598CF1A334F1A9B9569A96C639008</vt:lpwstr>
  </property>
  <property fmtid="{D5CDD505-2E9C-101B-9397-08002B2CF9AE}" pid="4" name="KSOProductBuildVer">
    <vt:lpwstr>2052-11.1.0.10463</vt:lpwstr>
  </property>
</Properties>
</file>