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512" r:id="rId2"/>
    <p:sldId id="424" r:id="rId3"/>
    <p:sldId id="494" r:id="rId4"/>
    <p:sldId id="495" r:id="rId5"/>
    <p:sldId id="516" r:id="rId6"/>
    <p:sldId id="517" r:id="rId7"/>
    <p:sldId id="496" r:id="rId8"/>
    <p:sldId id="497" r:id="rId9"/>
    <p:sldId id="498" r:id="rId10"/>
    <p:sldId id="522" r:id="rId11"/>
    <p:sldId id="499" r:id="rId12"/>
    <p:sldId id="521" r:id="rId13"/>
    <p:sldId id="518" r:id="rId14"/>
    <p:sldId id="519" r:id="rId15"/>
    <p:sldId id="520" r:id="rId16"/>
    <p:sldId id="523" r:id="rId17"/>
    <p:sldId id="524" r:id="rId18"/>
    <p:sldId id="525" r:id="rId19"/>
    <p:sldId id="527" r:id="rId20"/>
    <p:sldId id="528" r:id="rId21"/>
    <p:sldId id="526" r:id="rId22"/>
    <p:sldId id="529" r:id="rId23"/>
    <p:sldId id="530" r:id="rId24"/>
    <p:sldId id="532" r:id="rId25"/>
    <p:sldId id="534" r:id="rId26"/>
    <p:sldId id="533" r:id="rId27"/>
    <p:sldId id="531" r:id="rId28"/>
    <p:sldId id="462" r:id="rId29"/>
  </p:sldIdLst>
  <p:sldSz cx="12190413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932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EAC0"/>
    <a:srgbClr val="1D41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270" autoAdjust="0"/>
  </p:normalViewPr>
  <p:slideViewPr>
    <p:cSldViewPr>
      <p:cViewPr varScale="1">
        <p:scale>
          <a:sx n="72" d="100"/>
          <a:sy n="72" d="100"/>
        </p:scale>
        <p:origin x="636" y="72"/>
      </p:cViewPr>
      <p:guideLst>
        <p:guide orient="horz" pos="2160"/>
        <p:guide pos="39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2020/11/14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1EE02D-8A68-45C0-8CCE-5B692A099E38}" type="datetimeFigureOut">
              <a:rPr lang="zh-CN" altLang="en-US" smtClean="0"/>
              <a:t>2020/11/14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4F8206-4363-4E0D-BEBD-93593469AE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F8206-4363-4E0D-BEBD-93593469AE6F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.xml"/><Relationship Id="rId2" Type="http://schemas.openxmlformats.org/officeDocument/2006/relationships/slide" Target="../slides/slide1.xm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3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1.万唯logo绿三角白字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66938" cy="133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7"/>
          <p:cNvGrpSpPr/>
          <p:nvPr userDrawn="1"/>
        </p:nvGrpSpPr>
        <p:grpSpPr bwMode="auto">
          <a:xfrm>
            <a:off x="0" y="2020888"/>
            <a:ext cx="12193588" cy="2959100"/>
            <a:chOff x="0" y="3408"/>
            <a:chExt cx="19200" cy="4661"/>
          </a:xfrm>
        </p:grpSpPr>
        <p:sp>
          <p:nvSpPr>
            <p:cNvPr id="3" name="矩形 2"/>
            <p:cNvSpPr/>
            <p:nvPr/>
          </p:nvSpPr>
          <p:spPr>
            <a:xfrm>
              <a:off x="0" y="3408"/>
              <a:ext cx="19200" cy="4661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6000" b="1" noProof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  <a:r>
                <a:rPr lang="zh-CN" altLang="en-US" sz="6000" b="1" noProof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</a:p>
            <a:p>
              <a:pPr algn="ctr"/>
              <a:endParaRPr lang="zh-CN" altLang="en-US" sz="6000" b="1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  <p:grpSp>
          <p:nvGrpSpPr>
            <p:cNvPr id="4" name="组合 21"/>
            <p:cNvGrpSpPr/>
            <p:nvPr/>
          </p:nvGrpSpPr>
          <p:grpSpPr bwMode="auto">
            <a:xfrm>
              <a:off x="7491" y="4401"/>
              <a:ext cx="8204" cy="23"/>
              <a:chOff x="6700" y="4853"/>
              <a:chExt cx="8204" cy="23"/>
            </a:xfrm>
          </p:grpSpPr>
          <p:cxnSp>
            <p:nvCxnSpPr>
              <p:cNvPr id="6" name="直接连接符 5"/>
              <p:cNvCxnSpPr/>
              <p:nvPr/>
            </p:nvCxnSpPr>
            <p:spPr>
              <a:xfrm>
                <a:off x="6699" y="485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直接连接符 6"/>
              <p:cNvCxnSpPr/>
              <p:nvPr/>
            </p:nvCxnSpPr>
            <p:spPr>
              <a:xfrm>
                <a:off x="13209" y="486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9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D706D975-9B10-43EA-B611-C29730E30E6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8" y="2376488"/>
            <a:ext cx="2582862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50840" y="1169670"/>
            <a:ext cx="1107996" cy="1927849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vert="eaVert">
            <a:spAutoFit/>
          </a:bodyPr>
          <a:lstStyle/>
          <a:p>
            <a:pPr algn="dist"/>
            <a:r>
              <a:rPr lang="zh-CN" altLang="en-US" sz="6000" b="1" noProof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目录</a:t>
            </a:r>
          </a:p>
        </p:txBody>
      </p:sp>
      <p:pic>
        <p:nvPicPr>
          <p:cNvPr id="6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3D2AA7B1-B6D5-45DA-9667-BAF572E836A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3789363"/>
            <a:ext cx="1903413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两栏内容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323" y="846453"/>
            <a:ext cx="11881761" cy="5868668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982791" y="692150"/>
            <a:ext cx="11018685" cy="0"/>
          </a:xfrm>
          <a:prstGeom prst="line">
            <a:avLst/>
          </a:prstGeom>
          <a:ln w="76200">
            <a:solidFill>
              <a:srgbClr val="0095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1044711" y="65400"/>
            <a:ext cx="8965168" cy="578444"/>
          </a:xfrm>
          <a:prstGeom prst="roundRect">
            <a:avLst/>
          </a:prstGeom>
          <a:solidFill>
            <a:schemeClr val="bg1"/>
          </a:solidFill>
          <a:effectLst>
            <a:innerShdw blurRad="114300">
              <a:schemeClr val="bg1"/>
            </a:innerShdw>
          </a:effectLst>
        </p:spPr>
        <p:txBody>
          <a:bodyPr>
            <a:spAutoFit/>
          </a:bodyPr>
          <a:lstStyle/>
          <a:p>
            <a:r>
              <a:rPr lang="zh-CN" altLang="en-US" sz="28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题型三　仪器使用和读数</a:t>
            </a:r>
          </a:p>
        </p:txBody>
      </p:sp>
      <p:sp>
        <p:nvSpPr>
          <p:cNvPr id="5" name="文本框 8">
            <a:hlinkClick r:id="rId2" action="ppaction://hlinksldjump"/>
          </p:cNvPr>
          <p:cNvSpPr/>
          <p:nvPr userDrawn="1"/>
        </p:nvSpPr>
        <p:spPr>
          <a:xfrm>
            <a:off x="10181965" y="24349"/>
            <a:ext cx="936747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返回思维导图</a:t>
            </a:r>
          </a:p>
        </p:txBody>
      </p:sp>
      <p:sp>
        <p:nvSpPr>
          <p:cNvPr id="6" name="文本框 8">
            <a:hlinkClick r:id="rId3" action="ppaction://hlinksldjump"/>
          </p:cNvPr>
          <p:cNvSpPr/>
          <p:nvPr userDrawn="1"/>
        </p:nvSpPr>
        <p:spPr>
          <a:xfrm>
            <a:off x="11290184" y="25143"/>
            <a:ext cx="684301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1" descr="C:\Users\wh974\Desktop\万唯中考《试题研究》.tif万唯中考《试题研究》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7235" cy="912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 wrap="square">
              <a:spAutoFit/>
            </a:bodyPr>
            <a:lstStyle/>
            <a:p>
              <a:r>
                <a:rPr lang="zh-CN" altLang="en-US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题型三　仪器使用和读数</a:t>
              </a:r>
            </a:p>
          </p:txBody>
        </p:sp>
      </p:grpSp>
      <p:pic>
        <p:nvPicPr>
          <p:cNvPr id="7" name="图片 1" descr="C:\Users\wh974\Desktop\万唯中考《试题研究》.tif万唯中考《试题研究》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5024" cy="913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>
              <a:spAutoFit/>
            </a:bodyPr>
            <a:lstStyle/>
            <a:p>
              <a:r>
                <a:rPr lang="zh-CN" altLang="en-US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思维导图</a:t>
              </a:r>
            </a:p>
          </p:txBody>
        </p:sp>
      </p:grpSp>
      <p:sp>
        <p:nvSpPr>
          <p:cNvPr id="6" name="文本框 8">
            <a:hlinkClick r:id="rId2" action="ppaction://hlinksldjump"/>
          </p:cNvPr>
          <p:cNvSpPr/>
          <p:nvPr userDrawn="1"/>
        </p:nvSpPr>
        <p:spPr>
          <a:xfrm>
            <a:off x="10736073" y="112832"/>
            <a:ext cx="1265403" cy="442674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20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1" descr="C:\Users\wh974\Desktop\万唯中考《试题研究》.tif万唯中考《试题研究》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 bwMode="auto">
      <p:bgPr>
        <a:solidFill>
          <a:srgbClr val="E5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8842" y="365121"/>
            <a:ext cx="11204765" cy="6128385"/>
          </a:xfrm>
          <a:prstGeom prst="rect">
            <a:avLst/>
          </a:prstGeom>
          <a:solidFill>
            <a:schemeClr val="bg1"/>
          </a:solidFill>
          <a:ln w="92075" cmpd="thickThin">
            <a:gradFill>
              <a:gsLst>
                <a:gs pos="0">
                  <a:schemeClr val="accent6">
                    <a:lumMod val="60000"/>
                    <a:lumOff val="40000"/>
                  </a:schemeClr>
                </a:gs>
                <a:gs pos="74000">
                  <a:schemeClr val="accent5"/>
                </a:gs>
                <a:gs pos="83000">
                  <a:schemeClr val="accent5">
                    <a:lumMod val="75000"/>
                  </a:schemeClr>
                </a:gs>
                <a:gs pos="100000">
                  <a:schemeClr val="accent5"/>
                </a:gs>
              </a:gsLst>
              <a:lin ang="5400000" scaled="1"/>
            </a:gradFill>
            <a:prstDash val="solid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3" name="椭圆 2"/>
          <p:cNvSpPr/>
          <p:nvPr userDrawn="1"/>
        </p:nvSpPr>
        <p:spPr>
          <a:xfrm>
            <a:off x="295314" y="219075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4" name="椭圆 3"/>
          <p:cNvSpPr/>
          <p:nvPr userDrawn="1"/>
        </p:nvSpPr>
        <p:spPr>
          <a:xfrm>
            <a:off x="295314" y="3590925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5" name="椭圆 4"/>
          <p:cNvSpPr/>
          <p:nvPr userDrawn="1"/>
        </p:nvSpPr>
        <p:spPr>
          <a:xfrm>
            <a:off x="295314" y="2890839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6" name="椭圆 5"/>
          <p:cNvSpPr/>
          <p:nvPr userDrawn="1"/>
        </p:nvSpPr>
        <p:spPr>
          <a:xfrm>
            <a:off x="295314" y="149066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7" name="椭圆 6"/>
          <p:cNvSpPr/>
          <p:nvPr userDrawn="1"/>
        </p:nvSpPr>
        <p:spPr>
          <a:xfrm>
            <a:off x="295314" y="568960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8" name="椭圆 7"/>
          <p:cNvSpPr/>
          <p:nvPr userDrawn="1"/>
        </p:nvSpPr>
        <p:spPr>
          <a:xfrm>
            <a:off x="295314" y="498951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9" name="椭圆 8"/>
          <p:cNvSpPr/>
          <p:nvPr userDrawn="1"/>
        </p:nvSpPr>
        <p:spPr>
          <a:xfrm>
            <a:off x="295314" y="428942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10" name="椭圆 9"/>
          <p:cNvSpPr/>
          <p:nvPr userDrawn="1"/>
        </p:nvSpPr>
        <p:spPr>
          <a:xfrm>
            <a:off x="295314" y="79057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11" name="组合 6"/>
          <p:cNvGrpSpPr/>
          <p:nvPr userDrawn="1"/>
        </p:nvGrpSpPr>
        <p:grpSpPr bwMode="auto">
          <a:xfrm>
            <a:off x="932359" y="1173163"/>
            <a:ext cx="10863560" cy="4848233"/>
            <a:chOff x="2354" y="802"/>
            <a:chExt cx="17111" cy="7637"/>
          </a:xfrm>
        </p:grpSpPr>
        <p:sp>
          <p:nvSpPr>
            <p:cNvPr id="12" name="文本框 1"/>
            <p:cNvSpPr txBox="1">
              <a:spLocks noChangeArrowheads="1"/>
            </p:cNvSpPr>
            <p:nvPr/>
          </p:nvSpPr>
          <p:spPr bwMode="auto">
            <a:xfrm>
              <a:off x="8124" y="802"/>
              <a:ext cx="11341" cy="5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80000"/>
                </a:lnSpc>
              </a:pP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  <a:p>
              <a:pPr>
                <a:lnSpc>
                  <a:spcPct val="200000"/>
                </a:lnSpc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文本框 1"/>
            <p:cNvSpPr txBox="1">
              <a:spLocks noChangeArrowheads="1"/>
            </p:cNvSpPr>
            <p:nvPr/>
          </p:nvSpPr>
          <p:spPr bwMode="auto">
            <a:xfrm>
              <a:off x="2354" y="7578"/>
              <a:ext cx="5528" cy="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>
                <a:lnSpc>
                  <a:spcPct val="200000"/>
                </a:lnSpc>
              </a:pP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物理课件相关问题请</a:t>
              </a:r>
              <a:r>
                <a:rPr lang="en-US" altLang="zh-CN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QQ</a:t>
              </a: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扫码咨询</a:t>
              </a:r>
            </a:p>
          </p:txBody>
        </p:sp>
      </p:grpSp>
      <p:grpSp>
        <p:nvGrpSpPr>
          <p:cNvPr id="14" name="组合 10"/>
          <p:cNvGrpSpPr/>
          <p:nvPr userDrawn="1"/>
        </p:nvGrpSpPr>
        <p:grpSpPr bwMode="auto">
          <a:xfrm>
            <a:off x="6188870" y="5140326"/>
            <a:ext cx="4297363" cy="925513"/>
            <a:chOff x="10292" y="7955"/>
            <a:chExt cx="3899" cy="1665"/>
          </a:xfrm>
        </p:grpSpPr>
        <p:sp>
          <p:nvSpPr>
            <p:cNvPr id="15" name="圆角矩形标注 8"/>
            <p:cNvSpPr/>
            <p:nvPr/>
          </p:nvSpPr>
          <p:spPr>
            <a:xfrm>
              <a:off x="10414" y="8101"/>
              <a:ext cx="3777" cy="1519"/>
            </a:xfrm>
            <a:prstGeom prst="wedgeRoundRectCallout">
              <a:avLst>
                <a:gd name="adj1" fmla="val 53830"/>
                <a:gd name="adj2" fmla="val 32446"/>
                <a:gd name="adj3" fmla="val 16667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44450" cmpd="sng"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100" noProof="1"/>
            </a:p>
          </p:txBody>
        </p:sp>
        <p:sp>
          <p:nvSpPr>
            <p:cNvPr id="16" name="圆角矩形标注 9"/>
            <p:cNvSpPr/>
            <p:nvPr/>
          </p:nvSpPr>
          <p:spPr>
            <a:xfrm>
              <a:off x="10292" y="7955"/>
              <a:ext cx="3779" cy="1362"/>
            </a:xfrm>
            <a:prstGeom prst="wedgeRoundRectCallout">
              <a:avLst>
                <a:gd name="adj1" fmla="val 55856"/>
                <a:gd name="adj2" fmla="val 45611"/>
                <a:gd name="adj3" fmla="val 16667"/>
              </a:avLst>
            </a:prstGeom>
            <a:solidFill>
              <a:schemeClr val="bg1"/>
            </a:solidFill>
            <a:ln w="60325" cmpd="thickThin">
              <a:solidFill>
                <a:schemeClr val="accent5"/>
              </a:solidFill>
              <a:prstDash val="sys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参与即有机会获得精美礼品</a:t>
              </a:r>
              <a:r>
                <a:rPr lang="en-US" altLang="zh-CN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~</a:t>
              </a:r>
            </a:p>
          </p:txBody>
        </p:sp>
      </p:grpSp>
      <p:grpSp>
        <p:nvGrpSpPr>
          <p:cNvPr id="17" name="组合 3"/>
          <p:cNvGrpSpPr/>
          <p:nvPr userDrawn="1"/>
        </p:nvGrpSpPr>
        <p:grpSpPr bwMode="auto">
          <a:xfrm>
            <a:off x="1304133" y="927100"/>
            <a:ext cx="2689225" cy="1606550"/>
            <a:chOff x="2839" y="3772"/>
            <a:chExt cx="2578" cy="2833"/>
          </a:xfrm>
        </p:grpSpPr>
        <p:sp>
          <p:nvSpPr>
            <p:cNvPr id="18" name="矩形 17"/>
            <p:cNvSpPr/>
            <p:nvPr/>
          </p:nvSpPr>
          <p:spPr>
            <a:xfrm>
              <a:off x="2923" y="3999"/>
              <a:ext cx="2494" cy="260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360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39" y="3772"/>
              <a:ext cx="2416" cy="2413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5">
                      <a:lumMod val="20000"/>
                      <a:lumOff val="80000"/>
                    </a:schemeClr>
                  </a:solidFill>
                </a14:hiddenFill>
              </a:ext>
            </a:extLst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>
              <a:scene3d>
                <a:camera prst="orthographicFront"/>
                <a:lightRig rig="threePt" dir="t"/>
              </a:scene3d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4800" b="1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有 奖 征 集</a:t>
              </a:r>
            </a:p>
          </p:txBody>
        </p:sp>
      </p:grpSp>
      <p:grpSp>
        <p:nvGrpSpPr>
          <p:cNvPr id="20" name="组合 13"/>
          <p:cNvGrpSpPr/>
          <p:nvPr userDrawn="1"/>
        </p:nvGrpSpPr>
        <p:grpSpPr bwMode="auto">
          <a:xfrm>
            <a:off x="5233195" y="1055688"/>
            <a:ext cx="6340184" cy="3351212"/>
            <a:chOff x="7337" y="1663"/>
            <a:chExt cx="9983" cy="5278"/>
          </a:xfrm>
        </p:grpSpPr>
        <p:sp>
          <p:nvSpPr>
            <p:cNvPr id="21" name="流程图: 终止 20"/>
            <p:cNvSpPr/>
            <p:nvPr/>
          </p:nvSpPr>
          <p:spPr>
            <a:xfrm>
              <a:off x="7337" y="1663"/>
              <a:ext cx="2507" cy="79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征集内容</a:t>
              </a:r>
            </a:p>
          </p:txBody>
        </p:sp>
        <p:sp>
          <p:nvSpPr>
            <p:cNvPr id="22" name="流程图: 终止 21"/>
            <p:cNvSpPr/>
            <p:nvPr/>
          </p:nvSpPr>
          <p:spPr>
            <a:xfrm>
              <a:off x="7337" y="4258"/>
              <a:ext cx="2507" cy="81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投稿邮箱</a:t>
              </a:r>
            </a:p>
          </p:txBody>
        </p:sp>
        <p:sp>
          <p:nvSpPr>
            <p:cNvPr id="23" name="文本框 11"/>
            <p:cNvSpPr txBox="1">
              <a:spLocks noChangeArrowheads="1"/>
            </p:cNvSpPr>
            <p:nvPr/>
          </p:nvSpPr>
          <p:spPr bwMode="auto">
            <a:xfrm>
              <a:off x="7337" y="3005"/>
              <a:ext cx="9983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课堂教学中使用的中考备考优质原创复习课件</a:t>
              </a:r>
            </a:p>
          </p:txBody>
        </p:sp>
        <p:sp>
          <p:nvSpPr>
            <p:cNvPr id="24" name="文本框 12"/>
            <p:cNvSpPr txBox="1">
              <a:spLocks noChangeArrowheads="1"/>
            </p:cNvSpPr>
            <p:nvPr/>
          </p:nvSpPr>
          <p:spPr bwMode="auto">
            <a:xfrm>
              <a:off x="7337" y="5305"/>
              <a:ext cx="9726" cy="16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1045472853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@qq.com</a:t>
              </a:r>
            </a:p>
            <a:p>
              <a:pPr>
                <a:lnSpc>
                  <a:spcPct val="140000"/>
                </a:lnSpc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（投稿时请标明：</a:t>
              </a:r>
              <a:r>
                <a:rPr lang="zh-CN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地市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学校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姓名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联系方式）</a:t>
              </a:r>
            </a:p>
          </p:txBody>
        </p:sp>
      </p:grpSp>
      <p:cxnSp>
        <p:nvCxnSpPr>
          <p:cNvPr id="25" name="直接连接符 24"/>
          <p:cNvCxnSpPr/>
          <p:nvPr userDrawn="1"/>
        </p:nvCxnSpPr>
        <p:spPr>
          <a:xfrm>
            <a:off x="4790283" y="879475"/>
            <a:ext cx="22225" cy="509905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6" name="矩形 25"/>
          <p:cNvSpPr>
            <a:spLocks noChangeAspect="1"/>
          </p:cNvSpPr>
          <p:nvPr userDrawn="1"/>
        </p:nvSpPr>
        <p:spPr>
          <a:xfrm>
            <a:off x="1389857" y="2976563"/>
            <a:ext cx="2603500" cy="2603500"/>
          </a:xfrm>
          <a:prstGeom prst="frame">
            <a:avLst/>
          </a:prstGeom>
          <a:solidFill>
            <a:schemeClr val="accent5">
              <a:lumMod val="20000"/>
              <a:lumOff val="8000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pic>
        <p:nvPicPr>
          <p:cNvPr id="27" name="图片 26" descr="对对鹿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7194" y="4786314"/>
            <a:ext cx="7493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图片 27"/>
          <p:cNvPicPr/>
          <p:nvPr userDrawn="1"/>
        </p:nvPicPr>
        <p:blipFill>
          <a:blip r:embed="rId3" cstate="print">
            <a:lum bright="-54000" contrast="100000"/>
          </a:blip>
          <a:stretch>
            <a:fillRect/>
          </a:stretch>
        </p:blipFill>
        <p:spPr>
          <a:xfrm>
            <a:off x="1744283" y="3330346"/>
            <a:ext cx="1886400" cy="1900799"/>
          </a:xfrm>
          <a:prstGeom prst="rect">
            <a:avLst/>
          </a:prstGeom>
          <a:effectLst>
            <a:innerShdw blurRad="139700">
              <a:prstClr val="black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5" Type="http://schemas.openxmlformats.org/officeDocument/2006/relationships/image" Target="NULL" TargetMode="Externa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C:\Users\wh974\Desktop\万唯中考《试题研究》.tif万唯中考《试题研究》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258" y="527050"/>
            <a:ext cx="6510337" cy="567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7"/>
          <p:cNvGrpSpPr/>
          <p:nvPr/>
        </p:nvGrpSpPr>
        <p:grpSpPr bwMode="auto">
          <a:xfrm>
            <a:off x="9335295" y="5012689"/>
            <a:ext cx="2087563" cy="1267780"/>
            <a:chOff x="15634" y="4729"/>
            <a:chExt cx="3034" cy="1996"/>
          </a:xfrm>
        </p:grpSpPr>
        <p:grpSp>
          <p:nvGrpSpPr>
            <p:cNvPr id="13" name="组合 13"/>
            <p:cNvGrpSpPr/>
            <p:nvPr/>
          </p:nvGrpSpPr>
          <p:grpSpPr bwMode="auto">
            <a:xfrm>
              <a:off x="15634" y="4729"/>
              <a:ext cx="3034" cy="1996"/>
              <a:chOff x="15207" y="8235"/>
              <a:chExt cx="3386" cy="2246"/>
            </a:xfrm>
          </p:grpSpPr>
          <p:sp>
            <p:nvSpPr>
              <p:cNvPr id="15" name="文本框 14"/>
              <p:cNvSpPr txBox="1"/>
              <p:nvPr userDrawn="1"/>
            </p:nvSpPr>
            <p:spPr>
              <a:xfrm>
                <a:off x="15207" y="8235"/>
                <a:ext cx="3386" cy="94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lnSpc>
                    <a:spcPct val="110000"/>
                  </a:lnSpc>
                </a:pPr>
                <a:r>
                  <a:rPr lang="en-US" altLang="zh-CN" sz="2800" b="1" kern="1600" spc="-100" noProof="1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2021</a:t>
                </a:r>
                <a:r>
                  <a:rPr lang="en-US" altLang="zh-CN" sz="2800" b="1" kern="160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 </a:t>
                </a:r>
                <a:r>
                  <a:rPr lang="zh-CN" altLang="en-US" sz="2800" b="1" kern="1600" spc="-14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广 东</a:t>
                </a:r>
              </a:p>
            </p:txBody>
          </p:sp>
          <p:sp>
            <p:nvSpPr>
              <p:cNvPr id="16" name="文本框 15"/>
              <p:cNvSpPr txBox="1"/>
              <p:nvPr userDrawn="1"/>
            </p:nvSpPr>
            <p:spPr>
              <a:xfrm>
                <a:off x="15457" y="9214"/>
                <a:ext cx="2971" cy="1267"/>
              </a:xfrm>
              <a:prstGeom prst="round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009B4C"/>
                    </a:solidFill>
                  </a14:hiddenFill>
                </a:ext>
              </a:extLst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 algn="ctr" fontAlgn="auto"/>
                <a:r>
                  <a:rPr lang="zh-CN" altLang="en-US" sz="3600" b="1" noProof="1">
                    <a:solidFill>
                      <a:srgbClr val="128B4C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物 理</a:t>
                </a:r>
              </a:p>
            </p:txBody>
          </p:sp>
          <p:cxnSp>
            <p:nvCxnSpPr>
              <p:cNvPr id="17" name="直接连接符 16"/>
              <p:cNvCxnSpPr/>
              <p:nvPr userDrawn="1"/>
            </p:nvCxnSpPr>
            <p:spPr>
              <a:xfrm>
                <a:off x="15369" y="10465"/>
                <a:ext cx="3062" cy="0"/>
              </a:xfrm>
              <a:prstGeom prst="line">
                <a:avLst/>
              </a:prstGeom>
              <a:ln w="25400">
                <a:solidFill>
                  <a:srgbClr val="009B4C"/>
                </a:solidFill>
                <a:tailEnd type="none" w="med" len="med"/>
              </a:ln>
              <a:effectLst/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</p:cxnSp>
        </p:grpSp>
        <p:cxnSp>
          <p:nvCxnSpPr>
            <p:cNvPr id="14" name="直接连接符 13"/>
            <p:cNvCxnSpPr/>
            <p:nvPr userDrawn="1"/>
          </p:nvCxnSpPr>
          <p:spPr>
            <a:xfrm>
              <a:off x="15779" y="4730"/>
              <a:ext cx="2743" cy="0"/>
            </a:xfrm>
            <a:prstGeom prst="line">
              <a:avLst/>
            </a:prstGeom>
            <a:ln w="25400">
              <a:solidFill>
                <a:srgbClr val="009B4C"/>
              </a:solidFill>
              <a:tailEnd type="none" w="med" len="med"/>
            </a:ln>
            <a:effectLst/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17"/>
          <p:cNvSpPr txBox="1">
            <a:spLocks noChangeArrowheads="1"/>
          </p:cNvSpPr>
          <p:nvPr/>
        </p:nvSpPr>
        <p:spPr bwMode="auto">
          <a:xfrm>
            <a:off x="6311230" y="2247900"/>
            <a:ext cx="2328291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dist"/>
            <a:r>
              <a:rPr lang="zh-CN" altLang="en-US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题型三</a:t>
            </a:r>
            <a:endParaRPr lang="en-US" altLang="zh-CN" sz="4800" b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306947" y="3339718"/>
            <a:ext cx="6336704" cy="143537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仪器使用和读数</a:t>
            </a: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2345" y="1333639"/>
            <a:ext cx="10573390" cy="737235"/>
            <a:chOff x="1027" y="6452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452"/>
              <a:ext cx="16305" cy="1161"/>
              <a:chOff x="1373" y="2723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 dirty="0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1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723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sz="2800" b="1" dirty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刻度尺</a:t>
                </a:r>
                <a:r>
                  <a:rPr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(10年9考)</a:t>
                </a:r>
              </a:p>
            </p:txBody>
          </p:sp>
        </p:grpSp>
      </p:grp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622598" y="2062405"/>
            <a:ext cx="10945216" cy="17532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 </a:t>
            </a:r>
            <a:r>
              <a:rPr kumimoji="0" lang="en-US" altLang="zh-CN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(2020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广州市越秀区校级一模</a:t>
            </a:r>
            <a:r>
              <a:rPr kumimoji="0" lang="en-US" altLang="zh-CN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如图所示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Times New Roman" panose="02020603050405020304" pitchFamily="18" charset="0"/>
              </a:rPr>
              <a:t>，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用</a:t>
            </a:r>
            <a:r>
              <a:rPr kumimoji="0" lang="en-US" altLang="zh-CN" sz="2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0" lang="en-US" altLang="zh-CN" sz="2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两把刻度尺测同一物体长度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Times New Roman" panose="02020603050405020304" pitchFamily="18" charset="0"/>
              </a:rPr>
              <a:t>，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就分度值而言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Times New Roman" panose="02020603050405020304" pitchFamily="18" charset="0"/>
              </a:rPr>
              <a:t>，</a:t>
            </a:r>
            <a:r>
              <a:rPr kumimoji="0" lang="en-US" altLang="zh-CN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________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刻度尺更精确些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Times New Roman" panose="02020603050405020304" pitchFamily="18" charset="0"/>
              </a:rPr>
              <a:t>，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其中放置正确的是</a:t>
            </a:r>
            <a:r>
              <a:rPr kumimoji="0" lang="en-US" altLang="zh-CN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________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刻度尺．选用正确放置方法测量物体长度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  <a:cs typeface="Times New Roman" panose="02020603050405020304" pitchFamily="18" charset="0"/>
              </a:rPr>
              <a:t>，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结果应该是</a:t>
            </a:r>
            <a:r>
              <a:rPr kumimoji="0" lang="en-US" altLang="zh-CN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_</a:t>
            </a:r>
            <a:r>
              <a:rPr lang="en-US" altLang="zh-CN" sz="2400" b="1" dirty="0">
                <a:ln>
                  <a:noFill/>
                </a:ln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__________</a:t>
            </a:r>
            <a:r>
              <a:rPr kumimoji="0" lang="en-US" altLang="zh-CN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_____cm.</a:t>
            </a:r>
            <a:endParaRPr kumimoji="0" lang="en-US" altLang="zh-CN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10" name="图片 -214748237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5000" y="3805555"/>
            <a:ext cx="3876040" cy="22028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706110" y="608647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0" name="文本框 99"/>
          <p:cNvSpPr txBox="1"/>
          <p:nvPr/>
        </p:nvSpPr>
        <p:spPr>
          <a:xfrm>
            <a:off x="3151505" y="2703830"/>
            <a:ext cx="7569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　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270365" y="2703830"/>
            <a:ext cx="7404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　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535366" y="3233421"/>
            <a:ext cx="26511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2.22(2.21</a:t>
            </a:r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～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2.24)</a:t>
            </a:r>
            <a:endParaRPr lang="zh-CN" altLang="en-US" sz="24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79780" y="1474470"/>
            <a:ext cx="1041527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某同学用刻度尺测物体长度时的情形如图所示．请指出他此时的操作错误：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____________________________________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_________________________________________________________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___________(</a:t>
            </a:r>
            <a:r>
              <a:rPr lang="zh-CN" sz="2400" b="1">
                <a:ea typeface="宋体" panose="02010600030101010101" pitchFamily="2" charset="-122"/>
              </a:rPr>
              <a:t>写出任意两条即可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pic>
        <p:nvPicPr>
          <p:cNvPr id="2" name="图片 -2147482538" descr="荔广东物理69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4351655" y="3299460"/>
            <a:ext cx="2857500" cy="2254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017770" y="588899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846455" y="1930400"/>
            <a:ext cx="1034859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150000"/>
              </a:lnSpc>
            </a:pP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刻度尺的零刻度线没有与被测物体的一端对齐；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刻度尺没有放正；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读数时视线没有与刻度尺的尺面垂直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43610" y="1496060"/>
            <a:ext cx="1041527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兰州改编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为了测出细铜丝的直径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小亮把细铜丝在铅笔上紧密排绕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20</a:t>
            </a:r>
            <a:r>
              <a:rPr lang="zh-CN" sz="2400" b="1">
                <a:ea typeface="宋体" panose="02010600030101010101" pitchFamily="2" charset="-122"/>
              </a:rPr>
              <a:t>圈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用分度值为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 mm</a:t>
            </a:r>
            <a:r>
              <a:rPr lang="zh-CN" sz="2400" b="1">
                <a:ea typeface="宋体" panose="02010600030101010101" pitchFamily="2" charset="-122"/>
              </a:rPr>
              <a:t>的刻度尺测得这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20</a:t>
            </a:r>
            <a:r>
              <a:rPr lang="zh-CN" sz="2400" b="1">
                <a:ea typeface="宋体" panose="02010600030101010101" pitchFamily="2" charset="-122"/>
              </a:rPr>
              <a:t>圈的总宽度为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________cm, </a:t>
            </a:r>
            <a:r>
              <a:rPr lang="zh-CN" sz="2400" b="1">
                <a:ea typeface="宋体" panose="02010600030101010101" pitchFamily="2" charset="-122"/>
              </a:rPr>
              <a:t>可算出细铜丝的直径约为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________mm.</a:t>
            </a:r>
            <a:endParaRPr lang="zh-CN" altLang="en-US" sz="2400" b="1"/>
          </a:p>
        </p:txBody>
      </p:sp>
      <p:pic>
        <p:nvPicPr>
          <p:cNvPr id="2" name="图片 -2147482537" descr="荔广东物理70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2164715" y="3258185"/>
            <a:ext cx="7860665" cy="18789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542915" y="582930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1217930" y="2703830"/>
            <a:ext cx="8775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4.20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313805" y="2703830"/>
            <a:ext cx="8439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2.1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058545" y="1217930"/>
            <a:ext cx="1041527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在测量的时候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要根据要求选用适当的测量工具．如图所示是三种测量长度的工具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它们的分度值依次是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 mm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 mm</a:t>
            </a:r>
            <a:r>
              <a:rPr lang="zh-CN" sz="2400" b="1">
                <a:ea typeface="宋体" panose="02010600030101010101" pitchFamily="2" charset="-122"/>
              </a:rPr>
              <a:t>和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 cm.</a:t>
            </a:r>
            <a:r>
              <a:rPr lang="zh-CN" sz="2400" b="1">
                <a:ea typeface="宋体" panose="02010600030101010101" pitchFamily="2" charset="-122"/>
              </a:rPr>
              <a:t>工人在给教室窗户安装玻璃时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需要测量窗户的长和宽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他应该选用图中的测量工具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填序号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它的量程是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pic>
        <p:nvPicPr>
          <p:cNvPr id="2" name="图片 -2147482536" descr="荔广东物理71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2935605" y="3524885"/>
            <a:ext cx="7039610" cy="18465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989320" y="583755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9674225" y="2391410"/>
            <a:ext cx="9290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　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426460" y="2915920"/>
            <a:ext cx="16338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～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 m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　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5771515" y="606044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2" name="组合 1"/>
          <p:cNvGrpSpPr/>
          <p:nvPr/>
        </p:nvGrpSpPr>
        <p:grpSpPr>
          <a:xfrm>
            <a:off x="622345" y="1333639"/>
            <a:ext cx="10573390" cy="737235"/>
            <a:chOff x="1027" y="6452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452"/>
              <a:ext cx="16305" cy="1161"/>
              <a:chOff x="1373" y="2723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 dirty="0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2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723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sz="2800" b="1" dirty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秒表</a:t>
                </a:r>
                <a:r>
                  <a:rPr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(10年</a:t>
                </a:r>
                <a:r>
                  <a:rPr lang="en-US"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4</a:t>
                </a:r>
                <a:r>
                  <a:rPr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考)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1010920" y="2062480"/>
            <a:ext cx="1016762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(2019</a:t>
            </a:r>
            <a:r>
              <a:rPr lang="zh-CN" sz="2400" b="1">
                <a:ea typeface="黑体" panose="02010609060101010101" pitchFamily="49" charset="-122"/>
              </a:rPr>
              <a:t>江西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清晨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王爷爷绕小区花园步行锻炼身体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借助手机中的秒表测量了自己步行一圈的时间为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 min 24 s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秒表外圈示数的单位为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分度值为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________s.</a:t>
            </a:r>
            <a:endParaRPr lang="zh-CN" altLang="en-US" sz="2400" b="1"/>
          </a:p>
        </p:txBody>
      </p:sp>
      <p:pic>
        <p:nvPicPr>
          <p:cNvPr id="9" name="图片 -2147482535" descr="荔广东物理72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4977765" y="3815715"/>
            <a:ext cx="2821305" cy="2244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1621790" y="3255645"/>
            <a:ext cx="6800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379595" y="3255645"/>
            <a:ext cx="7486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0.2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1011555" y="1343025"/>
            <a:ext cx="1016762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该机械秒表的大表盘指针转一周量度的时间为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其分度值为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；小表盘指针转一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周量度的时间为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其分度值为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此时该秒表所示的时间为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________min________s.</a:t>
            </a:r>
            <a:endParaRPr lang="zh-CN" altLang="en-US" sz="2400" b="1"/>
          </a:p>
        </p:txBody>
      </p:sp>
      <p:pic>
        <p:nvPicPr>
          <p:cNvPr id="2" name="图片 -2147482534" descr="荔广东物理73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4368800" y="3209290"/>
            <a:ext cx="3943985" cy="25063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792470" y="585406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" name="文本框 9"/>
          <p:cNvSpPr txBox="1"/>
          <p:nvPr/>
        </p:nvSpPr>
        <p:spPr>
          <a:xfrm>
            <a:off x="9338945" y="1424305"/>
            <a:ext cx="8350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30 s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386330" y="1956435"/>
            <a:ext cx="10934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0.1 s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　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161655" y="1956435"/>
            <a:ext cx="12738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15 min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406525" y="2507615"/>
            <a:ext cx="12649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0.5 min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692265" y="2507615"/>
            <a:ext cx="5429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312785" y="2510790"/>
            <a:ext cx="8731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38.3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  <p:bldP spid="4" grpId="0"/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38622" y="1036955"/>
            <a:ext cx="10573390" cy="737235"/>
            <a:chOff x="1027" y="6452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452"/>
              <a:ext cx="16305" cy="1161"/>
              <a:chOff x="1373" y="2723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 dirty="0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3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723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sz="2800" b="1" dirty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天平</a:t>
                </a:r>
                <a:r>
                  <a:rPr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(10年</a:t>
                </a:r>
                <a:r>
                  <a:rPr lang="en-US"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8</a:t>
                </a:r>
                <a:r>
                  <a:rPr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考)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838622" y="1754158"/>
            <a:ext cx="10038715" cy="223824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7. </a:t>
            </a:r>
            <a:r>
              <a:rPr lang="zh-CN" sz="2400" b="1" dirty="0">
                <a:ea typeface="宋体" panose="02010600030101010101" pitchFamily="2" charset="-122"/>
              </a:rPr>
              <a:t>某同学用托盘天平测量物体的质量</a:t>
            </a:r>
            <a:r>
              <a:rPr lang="zh-CN" sz="2400" b="1" dirty="0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所用天平如图所示．请分别写出图中所指的天平各部分名称：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 dirty="0">
                <a:ea typeface="宋体" panose="02010600030101010101" pitchFamily="2" charset="-122"/>
              </a:rPr>
              <a:t>是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_________</a:t>
            </a:r>
            <a:r>
              <a:rPr lang="zh-CN" sz="2400" b="1" dirty="0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 dirty="0">
                <a:ea typeface="宋体" panose="02010600030101010101" pitchFamily="2" charset="-122"/>
              </a:rPr>
              <a:t>是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</a:t>
            </a:r>
            <a:r>
              <a:rPr lang="zh-CN" sz="2400" b="1" dirty="0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按照图示方法</a:t>
            </a:r>
            <a:r>
              <a:rPr lang="zh-CN" sz="2400" b="1" dirty="0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当在左盘放了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20 g</a:t>
            </a:r>
            <a:r>
              <a:rPr lang="zh-CN" sz="2400" b="1" dirty="0">
                <a:ea typeface="宋体" panose="02010600030101010101" pitchFamily="2" charset="-122"/>
              </a:rPr>
              <a:t>和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10 g</a:t>
            </a:r>
            <a:r>
              <a:rPr lang="zh-CN" sz="2400" b="1" dirty="0">
                <a:ea typeface="宋体" panose="02010600030101010101" pitchFamily="2" charset="-122"/>
              </a:rPr>
              <a:t>砝码</a:t>
            </a:r>
            <a:r>
              <a:rPr lang="zh-CN" sz="2400" b="1" dirty="0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再将游码移至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2 g</a:t>
            </a:r>
            <a:r>
              <a:rPr lang="zh-CN" sz="2400" b="1" dirty="0">
                <a:ea typeface="宋体" panose="02010600030101010101" pitchFamily="2" charset="-122"/>
              </a:rPr>
              <a:t>处时</a:t>
            </a:r>
            <a:r>
              <a:rPr lang="zh-CN" sz="2400" b="1" dirty="0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天平平衡</a:t>
            </a:r>
            <a:r>
              <a:rPr lang="zh-CN" sz="2400" b="1" dirty="0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则待测物体实际质量为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________g.</a:t>
            </a:r>
            <a:endParaRPr lang="zh-CN" altLang="en-US" sz="2400" b="1" dirty="0"/>
          </a:p>
        </p:txBody>
      </p:sp>
      <p:pic>
        <p:nvPicPr>
          <p:cNvPr id="9" name="图片 -2147482531" descr="荔广东物理75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4157568" y="4046662"/>
            <a:ext cx="3731260" cy="2063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591150" y="6165304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" name="文本框 9"/>
          <p:cNvSpPr txBox="1"/>
          <p:nvPr/>
        </p:nvSpPr>
        <p:spPr>
          <a:xfrm>
            <a:off x="5428838" y="2373779"/>
            <a:ext cx="12731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分度盘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347892" y="2373779"/>
            <a:ext cx="17716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平衡螺母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336736" y="3472681"/>
            <a:ext cx="8096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28</a:t>
            </a:r>
            <a:endParaRPr lang="zh-CN" altLang="en-US" sz="24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14147" y="1052736"/>
            <a:ext cx="1037336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8.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安徽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实验室用的托盘天平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砝码盒中常配备的砝码规格有：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100 g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50 g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20 g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 g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 g</a:t>
            </a:r>
            <a:r>
              <a:rPr lang="zh-CN" sz="2400" b="1">
                <a:ea typeface="宋体" panose="02010600030101010101" pitchFamily="2" charset="-122"/>
              </a:rPr>
              <a:t>．现要测量一物体的质量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约为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70 g)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调节横梁平衡：将天平放在水平桌面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上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取下两侧的垫圈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指针就开始摆动．</a:t>
            </a:r>
            <a:r>
              <a:rPr lang="zh-CN" sz="2400" b="1">
                <a:ea typeface="宋体" panose="02010600030101010101" pitchFamily="2" charset="-122"/>
              </a:rPr>
              <a:t>稳定后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指针指在分度盘的位置如图甲所示．则接下来的调节过程为：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__________________________________________________________________.</a:t>
            </a:r>
            <a:endParaRPr lang="zh-CN" altLang="en-US" sz="2400" b="1"/>
          </a:p>
        </p:txBody>
      </p:sp>
      <p:pic>
        <p:nvPicPr>
          <p:cNvPr id="2" name="图片 -2147482530" descr="荔广东物理74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2341309" y="4089871"/>
            <a:ext cx="7519035" cy="2003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695062" y="6085036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 dirty="0">
                <a:ea typeface="宋体" panose="02010600030101010101" pitchFamily="2" charset="-122"/>
              </a:rPr>
              <a:t>第</a:t>
            </a:r>
            <a:r>
              <a:rPr 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r>
              <a:rPr lang="zh-CN" b="1" dirty="0">
                <a:ea typeface="宋体" panose="02010600030101010101" pitchFamily="2" charset="-122"/>
              </a:rPr>
              <a:t>题图</a:t>
            </a:r>
            <a:endParaRPr lang="zh-CN" altLang="en-US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910630" y="3331751"/>
            <a:ext cx="102190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把游码移到横梁标尺左端零刻线处</a:t>
            </a:r>
            <a:r>
              <a:rPr 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调平衡螺母</a:t>
            </a:r>
            <a:r>
              <a:rPr 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使指针对准分度盘中央　</a:t>
            </a:r>
            <a:endParaRPr lang="zh-CN" altLang="en-US" sz="24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86155" y="1377950"/>
            <a:ext cx="1037336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调节天平横梁平衡后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将物体放在左盘中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用镊子由大到小在右盘中加减砝码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……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当放入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 g</a:t>
            </a:r>
            <a:r>
              <a:rPr lang="zh-CN" sz="2400" b="1">
                <a:ea typeface="宋体" panose="02010600030101010101" pitchFamily="2" charset="-122"/>
              </a:rPr>
              <a:t>的砝码时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指针偏向分度盘的右侧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如图乙所示．则接下来的操作是：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____________________________________________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直到横梁恢复平衡．</a:t>
            </a:r>
            <a:endParaRPr lang="zh-CN" altLang="en-US" sz="2400" b="1"/>
          </a:p>
        </p:txBody>
      </p:sp>
      <p:pic>
        <p:nvPicPr>
          <p:cNvPr id="2" name="图片 -2147482530" descr="荔广东物理74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2463165" y="3569970"/>
            <a:ext cx="7263765" cy="19354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964555" y="577723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" name="文本框 9"/>
          <p:cNvSpPr txBox="1"/>
          <p:nvPr/>
        </p:nvSpPr>
        <p:spPr>
          <a:xfrm>
            <a:off x="3323272" y="2529522"/>
            <a:ext cx="5080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取下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 g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砝码</a:t>
            </a:r>
            <a:r>
              <a:rPr 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向右缓慢移动游码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86155" y="1377950"/>
            <a:ext cx="1037336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9. 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是小琴同学用天平测量木块质量的情景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结合你对天平使用的了解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请简述其中错误的操作：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_____________________________________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改正错误后合理的顺序是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填序号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pic>
        <p:nvPicPr>
          <p:cNvPr id="2" name="图片 -2147482529" descr="荔广东物理76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1115060" y="3921760"/>
            <a:ext cx="10399395" cy="17710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551805" y="602424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9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" name="文本框 9"/>
          <p:cNvSpPr txBox="1"/>
          <p:nvPr/>
        </p:nvSpPr>
        <p:spPr>
          <a:xfrm>
            <a:off x="5165090" y="2024380"/>
            <a:ext cx="63500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调节天平平衡时</a:t>
            </a:r>
            <a:r>
              <a:rPr 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游码未调到标尺左端零</a:t>
            </a:r>
            <a:r>
              <a:rPr 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刻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603500" y="2558415"/>
            <a:ext cx="22898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用手加减砝码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256395" y="2558415"/>
            <a:ext cx="16421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BADC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　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115060" y="2558415"/>
            <a:ext cx="11169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线处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50590" y="1087120"/>
            <a:ext cx="10573390" cy="737235"/>
            <a:chOff x="1027" y="6452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452"/>
              <a:ext cx="16305" cy="1161"/>
              <a:chOff x="1373" y="2723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 dirty="0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4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723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sz="2800" b="1" dirty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量筒</a:t>
                </a:r>
                <a:r>
                  <a:rPr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(10年</a:t>
                </a:r>
                <a:r>
                  <a:rPr lang="en-US"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4</a:t>
                </a:r>
                <a:r>
                  <a:rPr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考)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698227" y="1783080"/>
            <a:ext cx="1065403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10. </a:t>
            </a:r>
            <a:r>
              <a:rPr lang="zh-CN" sz="2400" b="1">
                <a:ea typeface="宋体" panose="02010600030101010101" pitchFamily="2" charset="-122"/>
              </a:rPr>
              <a:t>如图是测小石块的体积的示意图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该量筒的最小刻度是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该小石块的体积为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________cm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sz="2400" b="1">
                <a:ea typeface="宋体" panose="02010600030101010101" pitchFamily="2" charset="-122"/>
              </a:rPr>
              <a:t>如果某同学在测小石块体积时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把甲、乙两图颠倒了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则测得小石块的体积将比真实值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大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小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pic>
        <p:nvPicPr>
          <p:cNvPr id="9" name="图片 -214748237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2142" y="3453765"/>
            <a:ext cx="1491615" cy="27647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609317" y="614680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" name="文本框 9"/>
          <p:cNvSpPr txBox="1"/>
          <p:nvPr/>
        </p:nvSpPr>
        <p:spPr>
          <a:xfrm>
            <a:off x="8722722" y="1852930"/>
            <a:ext cx="11442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 mL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557507" y="2429510"/>
            <a:ext cx="7569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20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352142" y="2993390"/>
            <a:ext cx="7404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大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96620" y="1156335"/>
            <a:ext cx="1065403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11.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小明家有一枚质量为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2.1 g</a:t>
            </a:r>
            <a:r>
              <a:rPr lang="zh-CN" sz="2400" b="1">
                <a:ea typeface="宋体" panose="02010600030101010101" pitchFamily="2" charset="-122"/>
              </a:rPr>
              <a:t>的银币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他想用量筒测算出该银币是不是纯银的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zh-CN" sz="2400" b="1" baseline="-25000">
                <a:ea typeface="宋体" panose="02010600030101010101" pitchFamily="2" charset="-122"/>
              </a:rPr>
              <a:t>银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10.5 g/cm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所用的量筒规格如图所示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量筒的分度值是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________mL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他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能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不能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鉴别出该银币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原因是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pic>
        <p:nvPicPr>
          <p:cNvPr id="2" name="图片 -2147482526" descr="荔广东物理78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7663180" y="3068960"/>
            <a:ext cx="784225" cy="2727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7463358" y="597852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 dirty="0">
                <a:ea typeface="宋体" panose="02010600030101010101" pitchFamily="2" charset="-122"/>
              </a:rPr>
              <a:t>第</a:t>
            </a:r>
            <a:r>
              <a:rPr 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11</a:t>
            </a:r>
            <a:r>
              <a:rPr lang="zh-CN" b="1" dirty="0">
                <a:ea typeface="宋体" panose="02010600030101010101" pitchFamily="2" charset="-122"/>
              </a:rPr>
              <a:t>题图</a:t>
            </a:r>
            <a:endParaRPr lang="zh-CN" altLang="en-US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9725660" y="1789430"/>
            <a:ext cx="5340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23670" y="2331085"/>
            <a:ext cx="11531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不能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85520" y="2881630"/>
            <a:ext cx="44265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银币的体积小于量筒的分度值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5332095" y="612965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2" name="组合 1"/>
          <p:cNvGrpSpPr/>
          <p:nvPr/>
        </p:nvGrpSpPr>
        <p:grpSpPr>
          <a:xfrm>
            <a:off x="622345" y="1190129"/>
            <a:ext cx="10573390" cy="737235"/>
            <a:chOff x="1027" y="6452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452"/>
              <a:ext cx="16305" cy="1161"/>
              <a:chOff x="1373" y="2723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 dirty="0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5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723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sz="2800" b="1" dirty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弹簧测力计</a:t>
                </a:r>
                <a:r>
                  <a:rPr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(10年</a:t>
                </a:r>
                <a:r>
                  <a:rPr lang="en-US"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6</a:t>
                </a:r>
                <a:r>
                  <a:rPr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考)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781685" y="1868170"/>
            <a:ext cx="1049083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12. </a:t>
            </a:r>
            <a:r>
              <a:rPr lang="zh-CN" sz="2400" b="1">
                <a:ea typeface="宋体" panose="02010600030101010101" pitchFamily="2" charset="-122"/>
              </a:rPr>
              <a:t>弹簧测力计是直接测量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质量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力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大小的仪器．如图所示的弹簧测力计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量程是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______N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读数为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________N.</a:t>
            </a:r>
            <a:endParaRPr lang="zh-CN" altLang="en-US" sz="2400" b="1"/>
          </a:p>
        </p:txBody>
      </p:sp>
      <p:pic>
        <p:nvPicPr>
          <p:cNvPr id="9" name="图片 -2147482525" descr="荔广东物理79.TIF"/>
          <p:cNvPicPr>
            <a:picLocks noChangeAspect="1"/>
          </p:cNvPicPr>
          <p:nvPr/>
        </p:nvPicPr>
        <p:blipFill>
          <a:blip r:embed="rId4" r:link="rId5"/>
          <a:stretch>
            <a:fillRect/>
          </a:stretch>
        </p:blipFill>
        <p:spPr>
          <a:xfrm>
            <a:off x="5527040" y="3178175"/>
            <a:ext cx="550545" cy="28409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4654550" y="1927225"/>
            <a:ext cx="7829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力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803775" y="2512060"/>
            <a:ext cx="12738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～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422515" y="2512060"/>
            <a:ext cx="9899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2.6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　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5441950" y="619823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13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0" name="文本框 99"/>
          <p:cNvSpPr txBox="1"/>
          <p:nvPr/>
        </p:nvSpPr>
        <p:spPr>
          <a:xfrm>
            <a:off x="790575" y="1127760"/>
            <a:ext cx="1049083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13.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江西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在一定范围内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弹簧受到的拉力越大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就被拉得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利用这个道理可以制成弹簧测力计．如图甲所示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圆筒测力计下挂有一重物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其重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zh-CN" sz="2400" b="1">
                <a:ea typeface="宋体" panose="02010600030101010101" pitchFamily="2" charset="-122"/>
              </a:rPr>
              <a:t>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 N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则此测力计的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分度值为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________N</a:t>
            </a:r>
            <a:r>
              <a:rPr lang="zh-CN" sz="2400" b="1">
                <a:ea typeface="宋体" panose="02010600030101010101" pitchFamily="2" charset="-122"/>
              </a:rPr>
              <a:t>．如果用力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zh-CN" sz="2400" b="1">
                <a:ea typeface="宋体" panose="02010600030101010101" pitchFamily="2" charset="-122"/>
              </a:rPr>
              <a:t>竖直向下拉动挂钩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如图乙所示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则拉力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zh-CN" sz="2400" b="1">
                <a:ea typeface="宋体" panose="02010600030101010101" pitchFamily="2" charset="-122"/>
              </a:rPr>
              <a:t>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________N.</a:t>
            </a:r>
            <a:endParaRPr lang="zh-CN" altLang="en-US" sz="2400" b="1"/>
          </a:p>
        </p:txBody>
      </p:sp>
      <p:pic>
        <p:nvPicPr>
          <p:cNvPr id="2" name="图片 -2147482524" descr="荔广东物理80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5298440" y="3501390"/>
            <a:ext cx="1076325" cy="26968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9356090" y="1205865"/>
            <a:ext cx="9988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越长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021705" y="2271395"/>
            <a:ext cx="7658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0.2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998720" y="2864485"/>
            <a:ext cx="7575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0.8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5827395" y="587184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14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0" name="文本框 99"/>
          <p:cNvSpPr txBox="1"/>
          <p:nvPr/>
        </p:nvSpPr>
        <p:spPr>
          <a:xfrm>
            <a:off x="1280160" y="1254760"/>
            <a:ext cx="1049083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14.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在练习使用圆盘测力计前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发现指针偏向零刻度的右边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接下来要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此测力计的分度值是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________N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物体的重力为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________N.</a:t>
            </a:r>
            <a:endParaRPr lang="zh-CN" altLang="en-US" sz="2400" b="1"/>
          </a:p>
        </p:txBody>
      </p:sp>
      <p:pic>
        <p:nvPicPr>
          <p:cNvPr id="2" name="图片 -2147482523" descr="荔广东物理81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4968240" y="2562860"/>
            <a:ext cx="2098675" cy="32315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1459230" y="1901190"/>
            <a:ext cx="10579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调零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259955" y="1901190"/>
            <a:ext cx="11531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0.05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626235" y="2434590"/>
            <a:ext cx="7232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1.0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2345" y="1190129"/>
            <a:ext cx="10573390" cy="737235"/>
            <a:chOff x="1027" y="6452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452"/>
              <a:ext cx="16305" cy="1161"/>
              <a:chOff x="1373" y="2723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 dirty="0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6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723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sz="2800" b="1" dirty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温度计</a:t>
                </a:r>
                <a:r>
                  <a:rPr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(10年</a:t>
                </a:r>
                <a:r>
                  <a:rPr lang="en-US"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5</a:t>
                </a:r>
                <a:r>
                  <a:rPr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考)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842010" y="2121535"/>
            <a:ext cx="1064577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15.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北京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体温计的示数为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℃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zh-CN" altLang="en-US" sz="2400" b="1"/>
          </a:p>
        </p:txBody>
      </p:sp>
      <p:sp>
        <p:nvSpPr>
          <p:cNvPr id="16" name="文本框 15"/>
          <p:cNvSpPr txBox="1"/>
          <p:nvPr/>
        </p:nvSpPr>
        <p:spPr>
          <a:xfrm>
            <a:off x="5732780" y="381762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15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pic>
        <p:nvPicPr>
          <p:cNvPr id="9" name="图片 -214748236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7015" y="3007995"/>
            <a:ext cx="8408670" cy="6496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935990" y="4279265"/>
            <a:ext cx="1064577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16.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某同学测量一杯水的温度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选好一只量程适当的温度计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他将温度计插入热水中后立即拿出来观察温度计的示数．该同学操作的两点错误之处是：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(1)_____________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</a:t>
            </a:r>
            <a:r>
              <a:rPr lang="zh-CN" sz="2400" b="1">
                <a:ea typeface="宋体" panose="02010600030101010101" pitchFamily="2" charset="-122"/>
              </a:rPr>
              <a:t>；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(2)______________________________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sp>
        <p:nvSpPr>
          <p:cNvPr id="11" name="文本框 10"/>
          <p:cNvSpPr txBox="1"/>
          <p:nvPr/>
        </p:nvSpPr>
        <p:spPr>
          <a:xfrm>
            <a:off x="6537325" y="2213610"/>
            <a:ext cx="11182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36.3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357630" y="5502275"/>
            <a:ext cx="43751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读数时温度计离开了被测液体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442085" y="6034405"/>
            <a:ext cx="45561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温度计示数没有稳定时就读数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42010" y="1282700"/>
            <a:ext cx="1064577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17.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广东模拟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实验中如图甲所示测量水温的做法正确的是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；在观察温度计的示数时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如图乙所示的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sz="2400" b="1">
                <a:ea typeface="宋体" panose="02010600030101010101" pitchFamily="2" charset="-122"/>
              </a:rPr>
              <a:t>三种方法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正确的是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；如图丙所示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该温度计的示数为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℃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zh-CN" altLang="en-US" sz="2400" b="1"/>
          </a:p>
        </p:txBody>
      </p:sp>
      <p:sp>
        <p:nvSpPr>
          <p:cNvPr id="16" name="文本框 15"/>
          <p:cNvSpPr txBox="1"/>
          <p:nvPr/>
        </p:nvSpPr>
        <p:spPr>
          <a:xfrm>
            <a:off x="5402580" y="608711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17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pic>
        <p:nvPicPr>
          <p:cNvPr id="2" name="图片 -2147482519" descr="荔广东物理83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2171700" y="3165475"/>
            <a:ext cx="7640320" cy="26428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9536430" y="1328420"/>
            <a:ext cx="5086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656445" y="1929130"/>
            <a:ext cx="5854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144770" y="2389505"/>
            <a:ext cx="9118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72160" y="1554480"/>
            <a:ext cx="1064577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18.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常用温度计是根据液体的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</a:t>
            </a:r>
            <a:r>
              <a:rPr lang="zh-CN" sz="2400" b="1">
                <a:ea typeface="宋体" panose="02010600030101010101" pitchFamily="2" charset="-122"/>
              </a:rPr>
              <a:t>原理制成的．下表列出了几种物质在一个标准大气压下的熔点和沸点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根据表中数据回答：若要测量萘的熔点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温度计的玻璃泡中不能选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做测温物质；若要测量固态甲苯的温度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温度计的玻璃泡里应选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做测温物质．</a:t>
            </a:r>
            <a:endParaRPr lang="zh-CN" altLang="en-US" sz="2400" b="1"/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1898015" y="4016375"/>
          <a:ext cx="8057515" cy="15313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90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41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83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954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989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86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物质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水银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酒精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甲苯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萘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974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熔点/</a:t>
                      </a:r>
                      <a:r>
                        <a:rPr 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℃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－39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－117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－95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80.5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258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沸点/</a:t>
                      </a:r>
                      <a:r>
                        <a:rPr 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℃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357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218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4715510" y="1626235"/>
            <a:ext cx="16510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热胀冷缩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65270" y="2709545"/>
            <a:ext cx="9899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酒精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420745" y="3293745"/>
            <a:ext cx="9899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酒精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2345" y="1190129"/>
            <a:ext cx="10573390" cy="737235"/>
            <a:chOff x="1027" y="6452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452"/>
              <a:ext cx="16305" cy="1161"/>
              <a:chOff x="1373" y="2723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 dirty="0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7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723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sz="2800" b="1" dirty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电流表</a:t>
                </a:r>
                <a:r>
                  <a:rPr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(10年</a:t>
                </a:r>
                <a:r>
                  <a:rPr lang="en-US"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6</a:t>
                </a:r>
                <a:r>
                  <a:rPr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考)</a:t>
                </a:r>
              </a:p>
            </p:txBody>
          </p:sp>
        </p:grpSp>
      </p:grpSp>
      <p:sp>
        <p:nvSpPr>
          <p:cNvPr id="9" name="文本框 8"/>
          <p:cNvSpPr txBox="1"/>
          <p:nvPr/>
        </p:nvSpPr>
        <p:spPr>
          <a:xfrm>
            <a:off x="730250" y="1985645"/>
            <a:ext cx="1061910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19. </a:t>
            </a:r>
            <a:r>
              <a:rPr lang="zh-CN" sz="2400" b="1">
                <a:ea typeface="宋体" panose="02010600030101010101" pitchFamily="2" charset="-122"/>
              </a:rPr>
              <a:t>如图所示的仪表是测量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的仪表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它在使用时应该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串联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并联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在电路中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若电流表正确连接后示数如图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则此时电流表的示数为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________A.</a:t>
            </a:r>
            <a:endParaRPr lang="zh-CN" altLang="en-US" sz="2400" b="1"/>
          </a:p>
        </p:txBody>
      </p:sp>
      <p:sp>
        <p:nvSpPr>
          <p:cNvPr id="10" name="文本框 9"/>
          <p:cNvSpPr txBox="1"/>
          <p:nvPr/>
        </p:nvSpPr>
        <p:spPr>
          <a:xfrm>
            <a:off x="5402580" y="608711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19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pic>
        <p:nvPicPr>
          <p:cNvPr id="11" name="图片 -2147482517" descr="荔广东物理84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4486910" y="3633470"/>
            <a:ext cx="2779395" cy="23571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4438650" y="2073910"/>
            <a:ext cx="9639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电流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090025" y="2073910"/>
            <a:ext cx="11017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串联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214926" y="3160046"/>
            <a:ext cx="9728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0.34</a:t>
            </a:r>
            <a:endParaRPr lang="zh-CN" altLang="en-US" sz="24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868045" y="1171575"/>
            <a:ext cx="1061910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20.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甲、乙、丙三位同学在做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用电流表测电流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的实验中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闭合开关前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他们使用的电流表的指针均指在零刻线处．当闭合开关进行试触时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发现电流表指针摆动分别出现了如图所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示的三种情况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请分析他们在电流表使用上分别存在什么问题．</a:t>
            </a:r>
            <a:r>
              <a:rPr lang="zh-CN" sz="2400" b="1">
                <a:ea typeface="宋体" panose="02010600030101010101" pitchFamily="2" charset="-122"/>
              </a:rPr>
              <a:t>甲的问题：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</a:t>
            </a:r>
            <a:r>
              <a:rPr lang="zh-CN" sz="2400" b="1">
                <a:ea typeface="宋体" panose="02010600030101010101" pitchFamily="2" charset="-122"/>
              </a:rPr>
              <a:t>；乙的问题：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</a:t>
            </a:r>
            <a:r>
              <a:rPr lang="zh-CN" sz="2400" b="1">
                <a:ea typeface="宋体" panose="02010600030101010101" pitchFamily="2" charset="-122"/>
              </a:rPr>
              <a:t>；丙的问题：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sp>
        <p:nvSpPr>
          <p:cNvPr id="16" name="文本框 15"/>
          <p:cNvSpPr txBox="1"/>
          <p:nvPr/>
        </p:nvSpPr>
        <p:spPr>
          <a:xfrm>
            <a:off x="5402580" y="608711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20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pic>
        <p:nvPicPr>
          <p:cNvPr id="2" name="图片 -2147482516" descr="荔广东物理85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1739900" y="4110990"/>
            <a:ext cx="8080375" cy="18980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4302760" y="2907030"/>
            <a:ext cx="28035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正负接线柱接反了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642985" y="2907030"/>
            <a:ext cx="23393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所选量程太大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653030" y="3431540"/>
            <a:ext cx="22358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所选量程太小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5402580" y="566610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21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grpSp>
        <p:nvGrpSpPr>
          <p:cNvPr id="2" name="组合 1"/>
          <p:cNvGrpSpPr/>
          <p:nvPr/>
        </p:nvGrpSpPr>
        <p:grpSpPr>
          <a:xfrm>
            <a:off x="622345" y="1477149"/>
            <a:ext cx="10573390" cy="737235"/>
            <a:chOff x="1027" y="6452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452"/>
              <a:ext cx="16305" cy="1161"/>
              <a:chOff x="1373" y="2723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 dirty="0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8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723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sz="2800" b="1" dirty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电压表</a:t>
                </a:r>
                <a:r>
                  <a:rPr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(10年</a:t>
                </a:r>
                <a:r>
                  <a:rPr lang="en-US"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7</a:t>
                </a:r>
                <a:r>
                  <a:rPr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考)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710565" y="2309495"/>
            <a:ext cx="1065720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21.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镇江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如图所示中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电压表的示数为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________V.</a:t>
            </a:r>
            <a:endParaRPr lang="zh-CN" altLang="en-US" sz="2400" b="1"/>
          </a:p>
        </p:txBody>
      </p:sp>
      <p:pic>
        <p:nvPicPr>
          <p:cNvPr id="9" name="图片 -214748236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3245" y="3050540"/>
            <a:ext cx="3197860" cy="23691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6928485" y="2401570"/>
            <a:ext cx="8693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0.9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66445" y="1094740"/>
            <a:ext cx="1065720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22.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如图为实验室常用的电压表内部结构示意图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线圈通过导线与接线柱相连．当线圈中有电流通过时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指针发生偏转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其原理是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________________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</a:t>
            </a:r>
            <a:r>
              <a:rPr lang="zh-CN" sz="2400" b="1">
                <a:ea typeface="宋体" panose="02010600030101010101" pitchFamily="2" charset="-122"/>
              </a:rPr>
              <a:t>．该电压表有两个量程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若使用小量程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则应把导线接在图中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填字母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两个接线柱上．</a:t>
            </a:r>
            <a:endParaRPr lang="zh-CN" altLang="en-US" sz="2400" b="1"/>
          </a:p>
        </p:txBody>
      </p:sp>
      <p:sp>
        <p:nvSpPr>
          <p:cNvPr id="16" name="文本框 15"/>
          <p:cNvSpPr txBox="1"/>
          <p:nvPr/>
        </p:nvSpPr>
        <p:spPr>
          <a:xfrm>
            <a:off x="5402580" y="608711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22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pic>
        <p:nvPicPr>
          <p:cNvPr id="2" name="图片 -2147482513" descr="荔广东物理87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4930140" y="3401695"/>
            <a:ext cx="2144395" cy="26650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8240395" y="1700530"/>
            <a:ext cx="26098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通电导体在磁场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18285" y="2813050"/>
            <a:ext cx="11099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、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38200" y="2252980"/>
            <a:ext cx="29972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场中会受力的作用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66445" y="1224280"/>
            <a:ext cx="1065720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23.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用电压表测量小灯泡两端的电压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结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合电压表使用说明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指出甲、乙、丙图中电压表的使用错误之处．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甲图：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___________________________.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乙图：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___________________________.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丙图：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___________________________.</a:t>
            </a:r>
            <a:endParaRPr lang="zh-CN" altLang="en-US" sz="2400" b="1"/>
          </a:p>
        </p:txBody>
      </p:sp>
      <p:sp>
        <p:nvSpPr>
          <p:cNvPr id="16" name="文本框 15"/>
          <p:cNvSpPr txBox="1"/>
          <p:nvPr/>
        </p:nvSpPr>
        <p:spPr>
          <a:xfrm>
            <a:off x="5866765" y="604456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23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pic>
        <p:nvPicPr>
          <p:cNvPr id="2" name="图片 -2147482512" descr="荔广东物理88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1896110" y="4085590"/>
            <a:ext cx="8555990" cy="19069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文本框 11"/>
          <p:cNvSpPr txBox="1"/>
          <p:nvPr/>
        </p:nvSpPr>
        <p:spPr>
          <a:xfrm>
            <a:off x="2137410" y="2424430"/>
            <a:ext cx="29229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电压表与灯串联了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137410" y="3014345"/>
            <a:ext cx="37833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电压表正负接线柱接反了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137410" y="3474720"/>
            <a:ext cx="36017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电压表选用的量程过大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2345" y="1477149"/>
            <a:ext cx="10573390" cy="737235"/>
            <a:chOff x="1027" y="6452"/>
            <a:chExt cx="16651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3" y="6452"/>
              <a:ext cx="16305" cy="1161"/>
              <a:chOff x="1373" y="2723"/>
              <a:chExt cx="16305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3" y="2897"/>
                <a:ext cx="2391" cy="822"/>
                <a:chOff x="2523" y="1360"/>
                <a:chExt cx="1804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类型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19" y="1360"/>
                  <a:ext cx="608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 dirty="0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9</a:t>
                  </a:r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301" y="2723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sz="2800" b="1" dirty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电能表</a:t>
                </a:r>
                <a:r>
                  <a:rPr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(10年</a:t>
                </a:r>
                <a:r>
                  <a:rPr lang="en-US"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4</a:t>
                </a:r>
                <a:r>
                  <a:rPr sz="2400" b="1" dirty="0">
                    <a:solidFill>
                      <a:schemeClr val="tx1"/>
                    </a:solidFill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考)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918210" y="2205990"/>
            <a:ext cx="1035304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24.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怀化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如图所示是一个同学家里的电能表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从表盘信息可知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此时电能表的示数为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________kW·h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电能表允许通过的最大电流为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________A.</a:t>
            </a:r>
            <a:endParaRPr lang="zh-CN" altLang="en-US" sz="2400" b="1"/>
          </a:p>
        </p:txBody>
      </p:sp>
      <p:sp>
        <p:nvSpPr>
          <p:cNvPr id="16" name="文本框 15"/>
          <p:cNvSpPr txBox="1"/>
          <p:nvPr/>
        </p:nvSpPr>
        <p:spPr>
          <a:xfrm>
            <a:off x="5866765" y="604456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24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pic>
        <p:nvPicPr>
          <p:cNvPr id="9" name="图片 -2147482510" descr="荔广东物理89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5238115" y="3620135"/>
            <a:ext cx="2266315" cy="22758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3263265" y="2830830"/>
            <a:ext cx="10407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863.2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708515" y="2830830"/>
            <a:ext cx="6356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18845" y="1743075"/>
            <a:ext cx="1035304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25.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黔东南州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电能表是测量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的仪表．小红同学家中电能表月初和月底的读数如图所示</a:t>
            </a:r>
            <a:r>
              <a:rPr lang="zh-CN" sz="2400" b="1">
                <a:latin typeface="Times New Roman" panose="02020603050405020304" pitchFamily="18" charset="0"/>
                <a:ea typeface="仿宋" panose="02010609060101010101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则这个月小红家里用了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度电．</a:t>
            </a:r>
            <a:endParaRPr lang="zh-CN" altLang="en-US" sz="2400" b="1"/>
          </a:p>
        </p:txBody>
      </p:sp>
      <p:sp>
        <p:nvSpPr>
          <p:cNvPr id="16" name="文本框 15"/>
          <p:cNvSpPr txBox="1"/>
          <p:nvPr/>
        </p:nvSpPr>
        <p:spPr>
          <a:xfrm>
            <a:off x="5883910" y="576135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25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pic>
        <p:nvPicPr>
          <p:cNvPr id="2" name="图片 -2147482509" descr="荔广东物理90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3896995" y="3200400"/>
            <a:ext cx="4549140" cy="24599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5445760" y="1824990"/>
            <a:ext cx="10934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电能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705725" y="2337435"/>
            <a:ext cx="6369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82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diagram"/>
  <p:tag name="KSO_WM_TEMPLATE_INDEX" val="3017832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4dff89b7-45be-4e18-afed-15e9ff0bb076}"/>
</p:tagLst>
</file>

<file path=ppt/theme/theme1.xml><?xml version="1.0" encoding="utf-8"?>
<a:theme xmlns:a="http://schemas.openxmlformats.org/drawingml/2006/main" name="默认设计模板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1988</Words>
  <Application>Microsoft Office PowerPoint</Application>
  <PresentationFormat>自定义</PresentationFormat>
  <Paragraphs>170</Paragraphs>
  <Slides>28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36" baseType="lpstr">
      <vt:lpstr>仿宋</vt:lpstr>
      <vt:lpstr>黑体</vt:lpstr>
      <vt:lpstr>宋体</vt:lpstr>
      <vt:lpstr>微软雅黑</vt:lpstr>
      <vt:lpstr>Arial</vt:lpstr>
      <vt:lpstr>Calibri</vt:lpstr>
      <vt:lpstr>Times New Roman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admic</dc:creator>
  <cp:lastModifiedBy>wn</cp:lastModifiedBy>
  <cp:revision>213</cp:revision>
  <dcterms:created xsi:type="dcterms:W3CDTF">2019-08-11T08:37:00Z</dcterms:created>
  <dcterms:modified xsi:type="dcterms:W3CDTF">2020-11-14T01:46:11Z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