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2">
  <p:sldMasterIdLst>
    <p:sldMasterId id="2147483648" r:id="rId1"/>
  </p:sldMasterIdLst>
  <p:notesMasterIdLst>
    <p:notesMasterId r:id="rId20"/>
  </p:notesMasterIdLst>
  <p:sldIdLst>
    <p:sldId id="258" r:id="rId3"/>
    <p:sldId id="261" r:id="rId4"/>
    <p:sldId id="281" r:id="rId5"/>
    <p:sldId id="282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2" r:id="rId14"/>
    <p:sldId id="273" r:id="rId15"/>
    <p:sldId id="271" r:id="rId16"/>
    <p:sldId id="283" r:id="rId17"/>
    <p:sldId id="270" r:id="rId18"/>
    <p:sldId id="269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5B9BD5"/>
    <a:srgbClr val="02918B"/>
    <a:srgbClr val="F47349"/>
    <a:srgbClr val="6DA0A3"/>
    <a:srgbClr val="D7726C"/>
    <a:srgbClr val="80CBC4"/>
    <a:srgbClr val="C9D0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DA744E-8872-4271-B266-495A6149FFE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252F5-6CE3-42EC-830D-FE7A8725EFF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大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is1ide-Oval 2"/>
          <p:cNvSpPr/>
          <p:nvPr/>
        </p:nvSpPr>
        <p:spPr>
          <a:xfrm>
            <a:off x="2738665" y="2320101"/>
            <a:ext cx="1500495" cy="15537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rgbClr val="DCDEE0"/>
            </a:solidFill>
            <a:prstDash val="solid"/>
            <a:round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42" name="is1ide-Freeform: Shape 4"/>
          <p:cNvSpPr/>
          <p:nvPr userDrawn="1"/>
        </p:nvSpPr>
        <p:spPr>
          <a:xfrm>
            <a:off x="3517559" y="2062769"/>
            <a:ext cx="980963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36" y="21567"/>
                </a:moveTo>
                <a:cubicBezTo>
                  <a:pt x="18436" y="21578"/>
                  <a:pt x="18435" y="21589"/>
                  <a:pt x="18435" y="21600"/>
                </a:cubicBezTo>
                <a:lnTo>
                  <a:pt x="21600" y="21600"/>
                </a:lnTo>
                <a:cubicBezTo>
                  <a:pt x="21600" y="17665"/>
                  <a:pt x="20548" y="13976"/>
                  <a:pt x="18709" y="10799"/>
                </a:cubicBezTo>
                <a:cubicBezTo>
                  <a:pt x="17761" y="9160"/>
                  <a:pt x="16603" y="7657"/>
                  <a:pt x="15274" y="6327"/>
                </a:cubicBezTo>
                <a:cubicBezTo>
                  <a:pt x="11364" y="2418"/>
                  <a:pt x="5965" y="0"/>
                  <a:pt x="0" y="0"/>
                </a:cubicBezTo>
                <a:lnTo>
                  <a:pt x="0" y="3064"/>
                </a:lnTo>
                <a:cubicBezTo>
                  <a:pt x="10188" y="3101"/>
                  <a:pt x="18436" y="11370"/>
                  <a:pt x="18436" y="21567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3" name="is1ide-Freeform: Shape 5"/>
          <p:cNvSpPr/>
          <p:nvPr userDrawn="1"/>
        </p:nvSpPr>
        <p:spPr>
          <a:xfrm>
            <a:off x="3517563" y="3115382"/>
            <a:ext cx="980955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35" y="0"/>
                </a:moveTo>
                <a:cubicBezTo>
                  <a:pt x="18417" y="10181"/>
                  <a:pt x="10177" y="18432"/>
                  <a:pt x="0" y="18469"/>
                </a:cubicBezTo>
                <a:lnTo>
                  <a:pt x="0" y="21600"/>
                </a:lnTo>
                <a:cubicBezTo>
                  <a:pt x="5965" y="21600"/>
                  <a:pt x="11364" y="19182"/>
                  <a:pt x="15274" y="15274"/>
                </a:cubicBezTo>
                <a:cubicBezTo>
                  <a:pt x="16603" y="13944"/>
                  <a:pt x="17761" y="12441"/>
                  <a:pt x="18709" y="10802"/>
                </a:cubicBezTo>
                <a:cubicBezTo>
                  <a:pt x="20548" y="7624"/>
                  <a:pt x="21600" y="3935"/>
                  <a:pt x="21600" y="0"/>
                </a:cubicBezTo>
                <a:cubicBezTo>
                  <a:pt x="21600" y="0"/>
                  <a:pt x="18435" y="0"/>
                  <a:pt x="18435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4" name="is1ide-Freeform: Shape 6"/>
          <p:cNvSpPr/>
          <p:nvPr userDrawn="1"/>
        </p:nvSpPr>
        <p:spPr>
          <a:xfrm>
            <a:off x="2501000" y="3115382"/>
            <a:ext cx="980963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32" y="18470"/>
                </a:moveTo>
                <a:cubicBezTo>
                  <a:pt x="11325" y="18470"/>
                  <a:pt x="3048" y="10204"/>
                  <a:pt x="3030" y="0"/>
                </a:cubicBezTo>
                <a:lnTo>
                  <a:pt x="0" y="0"/>
                </a:lnTo>
                <a:cubicBezTo>
                  <a:pt x="0" y="3935"/>
                  <a:pt x="1052" y="7624"/>
                  <a:pt x="2891" y="10802"/>
                </a:cubicBezTo>
                <a:cubicBezTo>
                  <a:pt x="3839" y="12441"/>
                  <a:pt x="4997" y="13944"/>
                  <a:pt x="6326" y="15274"/>
                </a:cubicBezTo>
                <a:cubicBezTo>
                  <a:pt x="10235" y="19182"/>
                  <a:pt x="15635" y="21600"/>
                  <a:pt x="21600" y="21600"/>
                </a:cubicBezTo>
                <a:lnTo>
                  <a:pt x="21600" y="18469"/>
                </a:lnTo>
                <a:cubicBezTo>
                  <a:pt x="21577" y="18469"/>
                  <a:pt x="21555" y="18470"/>
                  <a:pt x="21532" y="1847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5" name="is1ide-Freeform: Shape 7"/>
          <p:cNvSpPr/>
          <p:nvPr userDrawn="1"/>
        </p:nvSpPr>
        <p:spPr>
          <a:xfrm>
            <a:off x="2500996" y="2062769"/>
            <a:ext cx="980971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030" y="21567"/>
                </a:moveTo>
                <a:cubicBezTo>
                  <a:pt x="3030" y="11347"/>
                  <a:pt x="11313" y="3063"/>
                  <a:pt x="21532" y="3063"/>
                </a:cubicBezTo>
                <a:cubicBezTo>
                  <a:pt x="21555" y="3063"/>
                  <a:pt x="21577" y="3064"/>
                  <a:pt x="21600" y="3064"/>
                </a:cubicBezTo>
                <a:lnTo>
                  <a:pt x="21600" y="0"/>
                </a:lnTo>
                <a:cubicBezTo>
                  <a:pt x="15635" y="0"/>
                  <a:pt x="10235" y="2418"/>
                  <a:pt x="6326" y="6327"/>
                </a:cubicBezTo>
                <a:cubicBezTo>
                  <a:pt x="4997" y="7657"/>
                  <a:pt x="3839" y="9160"/>
                  <a:pt x="2891" y="10799"/>
                </a:cubicBezTo>
                <a:cubicBezTo>
                  <a:pt x="1052" y="13976"/>
                  <a:pt x="0" y="17665"/>
                  <a:pt x="0" y="21600"/>
                </a:cubicBezTo>
                <a:lnTo>
                  <a:pt x="3030" y="21600"/>
                </a:lnTo>
                <a:cubicBezTo>
                  <a:pt x="3030" y="21589"/>
                  <a:pt x="3030" y="21578"/>
                  <a:pt x="3030" y="21567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09290" y="2605885"/>
            <a:ext cx="1145346" cy="10097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9"/>
          <p:cNvGrpSpPr/>
          <p:nvPr userDrawn="1"/>
        </p:nvGrpSpPr>
        <p:grpSpPr bwMode="auto">
          <a:xfrm>
            <a:off x="2503624" y="2543018"/>
            <a:ext cx="1641044" cy="1602663"/>
            <a:chOff x="0" y="0"/>
            <a:chExt cx="1387872" cy="1387872"/>
          </a:xfrm>
        </p:grpSpPr>
        <p:sp>
          <p:nvSpPr>
            <p:cNvPr id="9" name="同心圆 11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E44B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" name="空心弧 12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411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11"/>
                <a:gd name="G18" fmla="*/ 7411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411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411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94 w 21600"/>
                <a:gd name="T15" fmla="*/ 10800 h 21600"/>
                <a:gd name="T16" fmla="*/ 10800 w 21600"/>
                <a:gd name="T17" fmla="*/ 3389 h 21600"/>
                <a:gd name="T18" fmla="*/ 19906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389" y="10800"/>
                  </a:moveTo>
                  <a:cubicBezTo>
                    <a:pt x="3389" y="6707"/>
                    <a:pt x="6707" y="3389"/>
                    <a:pt x="10800" y="3389"/>
                  </a:cubicBezTo>
                  <a:cubicBezTo>
                    <a:pt x="14892" y="3388"/>
                    <a:pt x="18210" y="6707"/>
                    <a:pt x="1821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4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" name="文本框 19"/>
          <p:cNvSpPr>
            <a:spLocks noChangeArrowheads="1"/>
          </p:cNvSpPr>
          <p:nvPr userDrawn="1"/>
        </p:nvSpPr>
        <p:spPr bwMode="auto">
          <a:xfrm>
            <a:off x="2858240" y="2990114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13"/>
          <p:cNvGrpSpPr/>
          <p:nvPr userDrawn="1"/>
        </p:nvGrpSpPr>
        <p:grpSpPr bwMode="auto">
          <a:xfrm>
            <a:off x="2516128" y="2530976"/>
            <a:ext cx="1641044" cy="1602663"/>
            <a:chOff x="0" y="0"/>
            <a:chExt cx="1387872" cy="1387872"/>
          </a:xfrm>
        </p:grpSpPr>
        <p:sp>
          <p:nvSpPr>
            <p:cNvPr id="11" name="同心圆 14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0291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空心弧 15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50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506"/>
                <a:gd name="G18" fmla="*/ 750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50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50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47 w 21600"/>
                <a:gd name="T15" fmla="*/ 10800 h 21600"/>
                <a:gd name="T16" fmla="*/ 10800 w 21600"/>
                <a:gd name="T17" fmla="*/ 3294 h 21600"/>
                <a:gd name="T18" fmla="*/ 1995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94" y="10800"/>
                  </a:moveTo>
                  <a:cubicBezTo>
                    <a:pt x="3294" y="6654"/>
                    <a:pt x="6654" y="3294"/>
                    <a:pt x="10800" y="3294"/>
                  </a:cubicBezTo>
                  <a:cubicBezTo>
                    <a:pt x="14945" y="3293"/>
                    <a:pt x="18305" y="6654"/>
                    <a:pt x="1830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3" name="文本框 19"/>
          <p:cNvSpPr>
            <a:spLocks noChangeArrowheads="1"/>
          </p:cNvSpPr>
          <p:nvPr userDrawn="1"/>
        </p:nvSpPr>
        <p:spPr bwMode="auto">
          <a:xfrm>
            <a:off x="2876089" y="3000622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9"/>
          <p:cNvGrpSpPr/>
          <p:nvPr userDrawn="1"/>
        </p:nvGrpSpPr>
        <p:grpSpPr bwMode="auto">
          <a:xfrm>
            <a:off x="2510295" y="2543017"/>
            <a:ext cx="1641044" cy="1602663"/>
            <a:chOff x="0" y="0"/>
            <a:chExt cx="1387872" cy="1387872"/>
          </a:xfrm>
        </p:grpSpPr>
        <p:sp>
          <p:nvSpPr>
            <p:cNvPr id="7" name="同心圆 11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F473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空心弧 12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411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11"/>
                <a:gd name="G18" fmla="*/ 7411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411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411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94 w 21600"/>
                <a:gd name="T15" fmla="*/ 10800 h 21600"/>
                <a:gd name="T16" fmla="*/ 10800 w 21600"/>
                <a:gd name="T17" fmla="*/ 3389 h 21600"/>
                <a:gd name="T18" fmla="*/ 19906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389" y="10800"/>
                  </a:moveTo>
                  <a:cubicBezTo>
                    <a:pt x="3389" y="6707"/>
                    <a:pt x="6707" y="3389"/>
                    <a:pt x="10800" y="3389"/>
                  </a:cubicBezTo>
                  <a:cubicBezTo>
                    <a:pt x="14892" y="3388"/>
                    <a:pt x="18210" y="6707"/>
                    <a:pt x="1821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rgbClr val="00B0F0">
                <a:alpha val="48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9" name="文本框 19"/>
          <p:cNvSpPr>
            <a:spLocks noChangeArrowheads="1"/>
          </p:cNvSpPr>
          <p:nvPr userDrawn="1"/>
        </p:nvSpPr>
        <p:spPr bwMode="auto">
          <a:xfrm>
            <a:off x="2888919" y="3006620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小标题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3"/>
          <p:cNvGrpSpPr/>
          <p:nvPr userDrawn="1"/>
        </p:nvGrpSpPr>
        <p:grpSpPr bwMode="auto">
          <a:xfrm>
            <a:off x="2516909" y="2530984"/>
            <a:ext cx="1641044" cy="1602663"/>
            <a:chOff x="0" y="0"/>
            <a:chExt cx="1387872" cy="1387872"/>
          </a:xfrm>
        </p:grpSpPr>
        <p:sp>
          <p:nvSpPr>
            <p:cNvPr id="6" name="同心圆 14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015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" name="空心弧 15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50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506"/>
                <a:gd name="G18" fmla="*/ 750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50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50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47 w 21600"/>
                <a:gd name="T15" fmla="*/ 10800 h 21600"/>
                <a:gd name="T16" fmla="*/ 10800 w 21600"/>
                <a:gd name="T17" fmla="*/ 3294 h 21600"/>
                <a:gd name="T18" fmla="*/ 1995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94" y="10800"/>
                  </a:moveTo>
                  <a:cubicBezTo>
                    <a:pt x="3294" y="6654"/>
                    <a:pt x="6654" y="3294"/>
                    <a:pt x="10800" y="3294"/>
                  </a:cubicBezTo>
                  <a:cubicBezTo>
                    <a:pt x="14945" y="3293"/>
                    <a:pt x="18305" y="6654"/>
                    <a:pt x="1830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8" name="文本框 19"/>
          <p:cNvSpPr>
            <a:spLocks noChangeArrowheads="1"/>
          </p:cNvSpPr>
          <p:nvPr userDrawn="1"/>
        </p:nvSpPr>
        <p:spPr bwMode="auto">
          <a:xfrm>
            <a:off x="2865899" y="2978080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/>
          <p:cNvSpPr/>
          <p:nvPr userDrawn="1"/>
        </p:nvSpPr>
        <p:spPr>
          <a:xfrm>
            <a:off x="-63517" y="-25400"/>
            <a:ext cx="12326274" cy="630070"/>
          </a:xfrm>
          <a:custGeom>
            <a:avLst/>
            <a:gdLst/>
            <a:ahLst/>
            <a:cxnLst/>
            <a:rect l="l" t="t" r="r" b="b"/>
            <a:pathLst>
              <a:path w="11692879" h="630070">
                <a:moveTo>
                  <a:pt x="0" y="9016"/>
                </a:moveTo>
                <a:cubicBezTo>
                  <a:pt x="0" y="4036"/>
                  <a:pt x="4036" y="0"/>
                  <a:pt x="9016" y="0"/>
                </a:cubicBezTo>
                <a:lnTo>
                  <a:pt x="11683864" y="0"/>
                </a:lnTo>
                <a:cubicBezTo>
                  <a:pt x="11688843" y="0"/>
                  <a:pt x="11692879" y="4037"/>
                  <a:pt x="11692879" y="9016"/>
                </a:cubicBezTo>
                <a:lnTo>
                  <a:pt x="11692879" y="621054"/>
                </a:lnTo>
                <a:cubicBezTo>
                  <a:pt x="11692879" y="626033"/>
                  <a:pt x="11688843" y="630069"/>
                  <a:pt x="11683864" y="630070"/>
                </a:cubicBezTo>
                <a:lnTo>
                  <a:pt x="9016" y="630070"/>
                </a:lnTo>
                <a:cubicBezTo>
                  <a:pt x="6624" y="630070"/>
                  <a:pt x="4331" y="629120"/>
                  <a:pt x="2641" y="627429"/>
                </a:cubicBezTo>
                <a:cubicBezTo>
                  <a:pt x="950" y="625738"/>
                  <a:pt x="0" y="623445"/>
                  <a:pt x="0" y="621054"/>
                </a:cubicBezTo>
                <a:lnTo>
                  <a:pt x="0" y="9016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8" name="Freeform 3"/>
          <p:cNvSpPr/>
          <p:nvPr userDrawn="1"/>
        </p:nvSpPr>
        <p:spPr>
          <a:xfrm>
            <a:off x="-63390" y="-25400"/>
            <a:ext cx="9076762" cy="565647"/>
          </a:xfrm>
          <a:custGeom>
            <a:avLst/>
            <a:gdLst/>
            <a:ahLst/>
            <a:cxnLst/>
            <a:rect l="l" t="t" r="r" b="b"/>
            <a:pathLst>
              <a:path w="8117756" h="565647">
                <a:moveTo>
                  <a:pt x="0" y="8303"/>
                </a:moveTo>
                <a:cubicBezTo>
                  <a:pt x="0" y="3718"/>
                  <a:pt x="3718" y="0"/>
                  <a:pt x="8303" y="0"/>
                </a:cubicBezTo>
                <a:lnTo>
                  <a:pt x="8109452" y="0"/>
                </a:lnTo>
                <a:cubicBezTo>
                  <a:pt x="8114038" y="0"/>
                  <a:pt x="8117756" y="3718"/>
                  <a:pt x="8117756" y="8303"/>
                </a:cubicBezTo>
                <a:lnTo>
                  <a:pt x="8117756" y="557344"/>
                </a:lnTo>
                <a:cubicBezTo>
                  <a:pt x="8117756" y="561930"/>
                  <a:pt x="8114038" y="565647"/>
                  <a:pt x="8109452" y="565647"/>
                </a:cubicBezTo>
                <a:lnTo>
                  <a:pt x="8303" y="565647"/>
                </a:lnTo>
                <a:cubicBezTo>
                  <a:pt x="6101" y="565647"/>
                  <a:pt x="3989" y="564772"/>
                  <a:pt x="2432" y="563215"/>
                </a:cubicBezTo>
                <a:cubicBezTo>
                  <a:pt x="875" y="561658"/>
                  <a:pt x="0" y="559546"/>
                  <a:pt x="0" y="557344"/>
                </a:cubicBezTo>
                <a:lnTo>
                  <a:pt x="0" y="8303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10" name="Freeform 12"/>
          <p:cNvSpPr/>
          <p:nvPr userDrawn="1"/>
        </p:nvSpPr>
        <p:spPr>
          <a:xfrm>
            <a:off x="11495313" y="2"/>
            <a:ext cx="767443" cy="538842"/>
          </a:xfrm>
          <a:custGeom>
            <a:avLst/>
            <a:gdLst/>
            <a:ahLst/>
            <a:cxnLst/>
            <a:rect l="l" t="t" r="r" b="b"/>
            <a:pathLst>
              <a:path w="1439734" h="565455">
                <a:moveTo>
                  <a:pt x="0" y="8289"/>
                </a:moveTo>
                <a:cubicBezTo>
                  <a:pt x="0" y="6091"/>
                  <a:pt x="873" y="3982"/>
                  <a:pt x="2428" y="2428"/>
                </a:cubicBezTo>
                <a:cubicBezTo>
                  <a:pt x="3982" y="873"/>
                  <a:pt x="6091" y="0"/>
                  <a:pt x="8289" y="0"/>
                </a:cubicBezTo>
                <a:lnTo>
                  <a:pt x="1431445" y="0"/>
                </a:lnTo>
                <a:cubicBezTo>
                  <a:pt x="1433643" y="0"/>
                  <a:pt x="1435752" y="873"/>
                  <a:pt x="1437306" y="2428"/>
                </a:cubicBezTo>
                <a:cubicBezTo>
                  <a:pt x="1438861" y="3982"/>
                  <a:pt x="1439734" y="6091"/>
                  <a:pt x="1439734" y="8289"/>
                </a:cubicBezTo>
                <a:lnTo>
                  <a:pt x="1439734" y="557166"/>
                </a:lnTo>
                <a:cubicBezTo>
                  <a:pt x="1439734" y="559364"/>
                  <a:pt x="1438861" y="561473"/>
                  <a:pt x="1437306" y="563027"/>
                </a:cubicBezTo>
                <a:cubicBezTo>
                  <a:pt x="1435752" y="564582"/>
                  <a:pt x="1433643" y="565455"/>
                  <a:pt x="1431445" y="565455"/>
                </a:cubicBezTo>
                <a:lnTo>
                  <a:pt x="8289" y="565455"/>
                </a:lnTo>
                <a:cubicBezTo>
                  <a:pt x="6091" y="565455"/>
                  <a:pt x="3982" y="564582"/>
                  <a:pt x="2428" y="563027"/>
                </a:cubicBezTo>
                <a:cubicBezTo>
                  <a:pt x="873" y="561473"/>
                  <a:pt x="0" y="559364"/>
                  <a:pt x="0" y="557166"/>
                </a:cubicBezTo>
                <a:lnTo>
                  <a:pt x="0" y="8289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11" name="Freeform 3"/>
          <p:cNvSpPr/>
          <p:nvPr userDrawn="1"/>
        </p:nvSpPr>
        <p:spPr>
          <a:xfrm>
            <a:off x="-63517" y="6653893"/>
            <a:ext cx="12326274" cy="204107"/>
          </a:xfrm>
          <a:custGeom>
            <a:avLst/>
            <a:gdLst/>
            <a:ahLst/>
            <a:cxnLst/>
            <a:rect l="l" t="t" r="r" b="b"/>
            <a:pathLst>
              <a:path w="8117756" h="565647">
                <a:moveTo>
                  <a:pt x="0" y="8303"/>
                </a:moveTo>
                <a:cubicBezTo>
                  <a:pt x="0" y="3718"/>
                  <a:pt x="3718" y="0"/>
                  <a:pt x="8303" y="0"/>
                </a:cubicBezTo>
                <a:lnTo>
                  <a:pt x="8109452" y="0"/>
                </a:lnTo>
                <a:cubicBezTo>
                  <a:pt x="8114038" y="0"/>
                  <a:pt x="8117756" y="3718"/>
                  <a:pt x="8117756" y="8303"/>
                </a:cubicBezTo>
                <a:lnTo>
                  <a:pt x="8117756" y="557344"/>
                </a:lnTo>
                <a:cubicBezTo>
                  <a:pt x="8117756" y="561930"/>
                  <a:pt x="8114038" y="565647"/>
                  <a:pt x="8109452" y="565647"/>
                </a:cubicBezTo>
                <a:lnTo>
                  <a:pt x="8303" y="565647"/>
                </a:lnTo>
                <a:cubicBezTo>
                  <a:pt x="6101" y="565647"/>
                  <a:pt x="3989" y="564772"/>
                  <a:pt x="2432" y="563215"/>
                </a:cubicBezTo>
                <a:cubicBezTo>
                  <a:pt x="875" y="561658"/>
                  <a:pt x="0" y="559546"/>
                  <a:pt x="0" y="557344"/>
                </a:cubicBezTo>
                <a:lnTo>
                  <a:pt x="0" y="8303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4.jpeg"/><Relationship Id="rId3" Type="http://schemas.openxmlformats.org/officeDocument/2006/relationships/hyperlink" Target="https://image.baidu.com/search/detail?ct=503316480&amp;z=0&amp;tn=baiduimagedetail&amp;ipn=d&amp;word=%E4%B8%AD%E5%9B%BD%E4%B8%BE%E5%8A%9E%E5%9B%BD%E9%99%85%E7%9B%9B%E4%BC%9A&amp;step_word=&amp;ie=utf-8&amp;in=&amp;cl=2&amp;lm=-1&amp;st=-1&amp;hd=0&amp;latest=0&amp;copyright=0&amp;cs=2220494301,1404841062&amp;os=3149551654,2489408392&amp;simid=4229740096,880919991&amp;pn=0&amp;rn=1&amp;di=3080&amp;ln=861&amp;fr=&amp;fmq=1572183876068_R&amp;fm=result&amp;ic=0&amp;s=undefined&amp;se=&amp;sme=&amp;tab=0&amp;width=&amp;height=&amp;face=undefined&amp;is=0,0&amp;istype=2&amp;ist=&amp;jit=&amp;bdtype=0&amp;spn=0&amp;pi=0&amp;gsm=0&amp;objurl=http://business.fjnet.com/hwjj/haiwainr/201305/W020130525627018126556.jpg&amp;rpstart=0&amp;rpnum=0&amp;adpicid=0&amp;force=undefined" TargetMode="Externa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5.jpeg"/><Relationship Id="rId1" Type="http://schemas.openxmlformats.org/officeDocument/2006/relationships/hyperlink" Target="https://image.baidu.com/search/detail?ct=503316480&amp;z=0&amp;tn=baiduimagedetail&amp;ipn=d&amp;word=%E4%B8%AD%E5%9B%BD%E4%B8%BA%E4%BB%80%E4%B9%88%E8%A6%81%E7%A7%AF%E6%9E%81%E8%B0%8B%E6%B1%82%E5%8F%91%E5%B1%95&amp;step_word=&amp;ie=utf-8&amp;in=&amp;cl=2&amp;lm=-1&amp;st=-1&amp;hd=0&amp;latest=0&amp;copyright=0&amp;cs=3441165400,769871940&amp;os=608632004,579421516&amp;simid=3512315979,328893561&amp;pn=1&amp;rn=1&amp;di=83050&amp;ln=1131&amp;fr=&amp;fmq=1572183926796_R&amp;ic=0&amp;s=undefined&amp;se=&amp;sme=&amp;tab=0&amp;width=&amp;height=&amp;face=undefined&amp;is=0,0&amp;istype=2&amp;ist=&amp;jit=&amp;bdtype=0&amp;spn=0&amp;pi=0&amp;gsm=0&amp;objurl=http://mmbiz.qpic.cn/mmbiz/o45qbenjVZDNhHh7AG0tkdZbRKFTNTlwscYhnarJXH0luMdzhXxZgq4ThPvyMTxoo8obXQffm30KLiczcPibmwxA/0&amp;rpstart=0&amp;rpnum=0&amp;adpicid=0&amp;force=undefine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6.jpeg"/><Relationship Id="rId1" Type="http://schemas.openxmlformats.org/officeDocument/2006/relationships/hyperlink" Target="https://image.baidu.com/search/detail?ct=503316480&amp;z=0&amp;tn=baiduimagedetail&amp;ipn=d&amp;word=%E5%8F%82%E4%B8%8E%E5%85%A8%E7%90%83%E8%A7%84%E5%88%99%E5%88%B6%E5%AE%9A&amp;step_word=&amp;ie=utf-8&amp;in=&amp;cl=2&amp;lm=-1&amp;st=-1&amp;hd=0&amp;latest=0&amp;copyright=0&amp;cs=2829939169,2563914124&amp;os=1531571896,2404726533&amp;simid=3278156499,431396395&amp;pn=0&amp;rn=1&amp;di=83270&amp;ln=1045&amp;fr=&amp;fmq=1572183965980_R&amp;ic=0&amp;s=undefined&amp;se=&amp;sme=&amp;tab=0&amp;width=&amp;height=&amp;face=undefined&amp;is=0,0&amp;istype=2&amp;ist=&amp;jit=&amp;bdtype=0&amp;spn=0&amp;pi=0&amp;gsm=0&amp;objurl=http://i2.sinaimg.cn/cj/2017/0930/S158237T1506765724734.jpg&amp;rpstart=0&amp;rpnum=0&amp;adpicid=0&amp;force=undefined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715837" y="2907587"/>
            <a:ext cx="540420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b="1" dirty="0">
                <a:solidFill>
                  <a:srgbClr val="02918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与世界共发展</a:t>
            </a:r>
            <a:endParaRPr lang="zh-CN" altLang="en-US" sz="4500" b="1" dirty="0">
              <a:solidFill>
                <a:srgbClr val="02918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36999" y="1828800"/>
            <a:ext cx="4736386" cy="3022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中美贸易冲突；中国举办国际盛会；金融危机；海外撤离中国公民；“一带一路”倡议；制造业工厂外迁；成立亚洲基础设施投资银行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21239" y="1013295"/>
            <a:ext cx="11424864" cy="523220"/>
            <a:chOff x="421239" y="1013295"/>
            <a:chExt cx="11424864" cy="523220"/>
          </a:xfrm>
        </p:grpSpPr>
        <p:sp>
          <p:nvSpPr>
            <p:cNvPr id="5" name="文本框 4"/>
            <p:cNvSpPr txBox="1"/>
            <p:nvPr/>
          </p:nvSpPr>
          <p:spPr>
            <a:xfrm>
              <a:off x="955496" y="1013295"/>
              <a:ext cx="108906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现象链接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21239" y="1013295"/>
              <a:ext cx="433389" cy="464400"/>
              <a:chOff x="9324592" y="1236103"/>
              <a:chExt cx="531657" cy="583566"/>
            </a:xfrm>
          </p:grpSpPr>
          <p:sp>
            <p:nvSpPr>
              <p:cNvPr id="7" name="Shape 6853"/>
              <p:cNvSpPr/>
              <p:nvPr/>
            </p:nvSpPr>
            <p:spPr>
              <a:xfrm>
                <a:off x="9332127" y="1236103"/>
                <a:ext cx="450444" cy="583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06" y="0"/>
                    </a:moveTo>
                    <a:cubicBezTo>
                      <a:pt x="7425" y="0"/>
                      <a:pt x="7425" y="0"/>
                      <a:pt x="7425" y="0"/>
                    </a:cubicBezTo>
                    <a:cubicBezTo>
                      <a:pt x="7425" y="0"/>
                      <a:pt x="4978" y="2088"/>
                      <a:pt x="4134" y="2741"/>
                    </a:cubicBezTo>
                    <a:cubicBezTo>
                      <a:pt x="3122" y="3524"/>
                      <a:pt x="0" y="5873"/>
                      <a:pt x="0" y="5873"/>
                    </a:cubicBezTo>
                    <a:cubicBezTo>
                      <a:pt x="0" y="5873"/>
                      <a:pt x="0" y="5873"/>
                      <a:pt x="0" y="5873"/>
                    </a:cubicBezTo>
                    <a:cubicBezTo>
                      <a:pt x="0" y="19903"/>
                      <a:pt x="0" y="19903"/>
                      <a:pt x="0" y="19903"/>
                    </a:cubicBezTo>
                    <a:cubicBezTo>
                      <a:pt x="0" y="20817"/>
                      <a:pt x="928" y="21600"/>
                      <a:pt x="2109" y="21600"/>
                    </a:cubicBezTo>
                    <a:cubicBezTo>
                      <a:pt x="19406" y="21600"/>
                      <a:pt x="19406" y="21600"/>
                      <a:pt x="19406" y="21600"/>
                    </a:cubicBezTo>
                    <a:cubicBezTo>
                      <a:pt x="20588" y="21600"/>
                      <a:pt x="21600" y="20817"/>
                      <a:pt x="21600" y="19903"/>
                    </a:cubicBezTo>
                    <a:cubicBezTo>
                      <a:pt x="21600" y="1697"/>
                      <a:pt x="21600" y="1697"/>
                      <a:pt x="21600" y="1697"/>
                    </a:cubicBezTo>
                    <a:cubicBezTo>
                      <a:pt x="21600" y="783"/>
                      <a:pt x="20588" y="0"/>
                      <a:pt x="19406" y="0"/>
                    </a:cubicBezTo>
                  </a:path>
                </a:pathLst>
              </a:custGeom>
              <a:solidFill>
                <a:srgbClr val="0A8CB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pic>
            <p:nvPicPr>
              <p:cNvPr id="8" name="image22.png"/>
              <p:cNvPicPr/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9652796" y="1483092"/>
                <a:ext cx="134798" cy="314808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sp>
            <p:nvSpPr>
              <p:cNvPr id="9" name="Shape 6855"/>
              <p:cNvSpPr/>
              <p:nvPr/>
            </p:nvSpPr>
            <p:spPr>
              <a:xfrm>
                <a:off x="9332127" y="1236103"/>
                <a:ext cx="225222" cy="583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4850" y="0"/>
                      <a:pt x="14850" y="0"/>
                      <a:pt x="14850" y="0"/>
                    </a:cubicBezTo>
                    <a:cubicBezTo>
                      <a:pt x="14850" y="0"/>
                      <a:pt x="9956" y="2088"/>
                      <a:pt x="8269" y="2741"/>
                    </a:cubicBezTo>
                    <a:cubicBezTo>
                      <a:pt x="6244" y="3524"/>
                      <a:pt x="0" y="5873"/>
                      <a:pt x="0" y="5873"/>
                    </a:cubicBezTo>
                    <a:cubicBezTo>
                      <a:pt x="0" y="5873"/>
                      <a:pt x="0" y="5873"/>
                      <a:pt x="0" y="5873"/>
                    </a:cubicBezTo>
                    <a:cubicBezTo>
                      <a:pt x="0" y="19903"/>
                      <a:pt x="0" y="19903"/>
                      <a:pt x="0" y="19903"/>
                    </a:cubicBezTo>
                    <a:cubicBezTo>
                      <a:pt x="0" y="20817"/>
                      <a:pt x="1856" y="21600"/>
                      <a:pt x="4219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0"/>
                      <a:pt x="21600" y="0"/>
                      <a:pt x="21600" y="0"/>
                    </a:cubicBezTo>
                  </a:path>
                </a:pathLst>
              </a:custGeom>
              <a:solidFill>
                <a:srgbClr val="18A3D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pic>
            <p:nvPicPr>
              <p:cNvPr id="10" name="image23.png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324592" y="1375087"/>
                <a:ext cx="195081" cy="57771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sp>
            <p:nvSpPr>
              <p:cNvPr id="11" name="Shape 6857"/>
              <p:cNvSpPr/>
              <p:nvPr/>
            </p:nvSpPr>
            <p:spPr>
              <a:xfrm>
                <a:off x="9332127" y="1236103"/>
                <a:ext cx="154893" cy="1590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5360"/>
                      <a:pt x="21600" y="15360"/>
                      <a:pt x="21600" y="15360"/>
                    </a:cubicBezTo>
                    <a:cubicBezTo>
                      <a:pt x="21600" y="18960"/>
                      <a:pt x="18900" y="21600"/>
                      <a:pt x="15464" y="21600"/>
                    </a:cubicBezTo>
                    <a:cubicBezTo>
                      <a:pt x="0" y="21600"/>
                      <a:pt x="0" y="21600"/>
                      <a:pt x="0" y="21600"/>
                    </a:cubicBez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3DBAE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2" name="Shape 6858"/>
              <p:cNvSpPr/>
              <p:nvPr/>
            </p:nvSpPr>
            <p:spPr>
              <a:xfrm>
                <a:off x="9405806" y="1446253"/>
                <a:ext cx="301412" cy="1950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463" y="21600"/>
                    </a:moveTo>
                    <a:cubicBezTo>
                      <a:pt x="1137" y="21600"/>
                      <a:pt x="1137" y="21600"/>
                      <a:pt x="1137" y="21600"/>
                    </a:cubicBezTo>
                    <a:cubicBezTo>
                      <a:pt x="505" y="21600"/>
                      <a:pt x="0" y="20822"/>
                      <a:pt x="0" y="19849"/>
                    </a:cubicBezTo>
                    <a:cubicBezTo>
                      <a:pt x="0" y="18876"/>
                      <a:pt x="505" y="18097"/>
                      <a:pt x="1137" y="18097"/>
                    </a:cubicBezTo>
                    <a:cubicBezTo>
                      <a:pt x="20463" y="18097"/>
                      <a:pt x="20463" y="18097"/>
                      <a:pt x="20463" y="18097"/>
                    </a:cubicBezTo>
                    <a:cubicBezTo>
                      <a:pt x="21095" y="18097"/>
                      <a:pt x="21600" y="18876"/>
                      <a:pt x="21600" y="19849"/>
                    </a:cubicBezTo>
                    <a:cubicBezTo>
                      <a:pt x="21600" y="20822"/>
                      <a:pt x="21095" y="21600"/>
                      <a:pt x="20463" y="21600"/>
                    </a:cubicBezTo>
                    <a:close/>
                    <a:moveTo>
                      <a:pt x="21600" y="13816"/>
                    </a:moveTo>
                    <a:cubicBezTo>
                      <a:pt x="21600" y="12843"/>
                      <a:pt x="21095" y="12065"/>
                      <a:pt x="20463" y="12065"/>
                    </a:cubicBezTo>
                    <a:cubicBezTo>
                      <a:pt x="1137" y="12065"/>
                      <a:pt x="1137" y="12065"/>
                      <a:pt x="1137" y="12065"/>
                    </a:cubicBezTo>
                    <a:cubicBezTo>
                      <a:pt x="505" y="12065"/>
                      <a:pt x="0" y="12843"/>
                      <a:pt x="0" y="13816"/>
                    </a:cubicBezTo>
                    <a:cubicBezTo>
                      <a:pt x="0" y="14789"/>
                      <a:pt x="505" y="15373"/>
                      <a:pt x="1137" y="15373"/>
                    </a:cubicBezTo>
                    <a:cubicBezTo>
                      <a:pt x="20463" y="15373"/>
                      <a:pt x="20463" y="15373"/>
                      <a:pt x="20463" y="15373"/>
                    </a:cubicBezTo>
                    <a:cubicBezTo>
                      <a:pt x="21095" y="15373"/>
                      <a:pt x="21600" y="14789"/>
                      <a:pt x="21600" y="13816"/>
                    </a:cubicBezTo>
                    <a:close/>
                    <a:moveTo>
                      <a:pt x="21600" y="7784"/>
                    </a:moveTo>
                    <a:cubicBezTo>
                      <a:pt x="21600" y="6811"/>
                      <a:pt x="21095" y="6032"/>
                      <a:pt x="20463" y="6032"/>
                    </a:cubicBezTo>
                    <a:cubicBezTo>
                      <a:pt x="1137" y="6032"/>
                      <a:pt x="1137" y="6032"/>
                      <a:pt x="1137" y="6032"/>
                    </a:cubicBezTo>
                    <a:cubicBezTo>
                      <a:pt x="505" y="6032"/>
                      <a:pt x="0" y="6811"/>
                      <a:pt x="0" y="7784"/>
                    </a:cubicBezTo>
                    <a:cubicBezTo>
                      <a:pt x="0" y="8562"/>
                      <a:pt x="505" y="9341"/>
                      <a:pt x="1137" y="9341"/>
                    </a:cubicBezTo>
                    <a:cubicBezTo>
                      <a:pt x="20463" y="9341"/>
                      <a:pt x="20463" y="9341"/>
                      <a:pt x="20463" y="9341"/>
                    </a:cubicBezTo>
                    <a:cubicBezTo>
                      <a:pt x="21095" y="9341"/>
                      <a:pt x="21600" y="8562"/>
                      <a:pt x="21600" y="7784"/>
                    </a:cubicBezTo>
                    <a:close/>
                    <a:moveTo>
                      <a:pt x="10737" y="1751"/>
                    </a:moveTo>
                    <a:cubicBezTo>
                      <a:pt x="10737" y="778"/>
                      <a:pt x="10232" y="0"/>
                      <a:pt x="9726" y="0"/>
                    </a:cubicBezTo>
                    <a:cubicBezTo>
                      <a:pt x="1137" y="0"/>
                      <a:pt x="1137" y="0"/>
                      <a:pt x="1137" y="0"/>
                    </a:cubicBezTo>
                    <a:cubicBezTo>
                      <a:pt x="505" y="0"/>
                      <a:pt x="0" y="778"/>
                      <a:pt x="0" y="1751"/>
                    </a:cubicBezTo>
                    <a:cubicBezTo>
                      <a:pt x="0" y="2530"/>
                      <a:pt x="505" y="3308"/>
                      <a:pt x="1137" y="3308"/>
                    </a:cubicBezTo>
                    <a:cubicBezTo>
                      <a:pt x="9726" y="3308"/>
                      <a:pt x="9726" y="3308"/>
                      <a:pt x="9726" y="3308"/>
                    </a:cubicBezTo>
                    <a:cubicBezTo>
                      <a:pt x="10232" y="3308"/>
                      <a:pt x="10737" y="2530"/>
                      <a:pt x="10737" y="1751"/>
                    </a:cubicBezTo>
                    <a:close/>
                  </a:path>
                </a:pathLst>
              </a:cu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3" name="Shape 6859"/>
              <p:cNvSpPr/>
              <p:nvPr/>
            </p:nvSpPr>
            <p:spPr>
              <a:xfrm>
                <a:off x="9578280" y="1325689"/>
                <a:ext cx="113029" cy="98796"/>
              </a:xfrm>
              <a:prstGeom prst="rect">
                <a:avLst/>
              </a:pr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4" name="Shape 6860"/>
              <p:cNvSpPr/>
              <p:nvPr/>
            </p:nvSpPr>
            <p:spPr>
              <a:xfrm>
                <a:off x="9640236" y="1424484"/>
                <a:ext cx="216013" cy="250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23" y="0"/>
                    </a:moveTo>
                    <a:lnTo>
                      <a:pt x="0" y="16615"/>
                    </a:lnTo>
                    <a:lnTo>
                      <a:pt x="13144" y="21600"/>
                    </a:lnTo>
                    <a:lnTo>
                      <a:pt x="21600" y="5201"/>
                    </a:lnTo>
                    <a:lnTo>
                      <a:pt x="8623" y="0"/>
                    </a:lnTo>
                    <a:close/>
                  </a:path>
                </a:pathLst>
              </a:custGeom>
              <a:solidFill>
                <a:srgbClr val="3BBF9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5" name="Shape 6861"/>
              <p:cNvSpPr/>
              <p:nvPr/>
            </p:nvSpPr>
            <p:spPr>
              <a:xfrm>
                <a:off x="9640236" y="1617053"/>
                <a:ext cx="131450" cy="987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51" y="15742"/>
                    </a:moveTo>
                    <a:lnTo>
                      <a:pt x="0" y="0"/>
                    </a:lnTo>
                    <a:lnTo>
                      <a:pt x="21600" y="12631"/>
                    </a:lnTo>
                    <a:lnTo>
                      <a:pt x="11557" y="21600"/>
                    </a:lnTo>
                    <a:lnTo>
                      <a:pt x="1651" y="15742"/>
                    </a:lnTo>
                    <a:close/>
                  </a:path>
                </a:pathLst>
              </a:custGeom>
              <a:solidFill>
                <a:srgbClr val="F2DFD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6" name="Shape 6862"/>
              <p:cNvSpPr/>
              <p:nvPr/>
            </p:nvSpPr>
            <p:spPr>
              <a:xfrm>
                <a:off x="9640236" y="1424484"/>
                <a:ext cx="151544" cy="2227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292" y="0"/>
                    </a:moveTo>
                    <a:lnTo>
                      <a:pt x="0" y="18677"/>
                    </a:lnTo>
                    <a:lnTo>
                      <a:pt x="9308" y="21600"/>
                    </a:lnTo>
                    <a:lnTo>
                      <a:pt x="21600" y="2923"/>
                    </a:lnTo>
                    <a:lnTo>
                      <a:pt x="12292" y="0"/>
                    </a:lnTo>
                    <a:close/>
                  </a:path>
                </a:pathLst>
              </a:custGeom>
              <a:solidFill>
                <a:srgbClr val="4ED0A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7" name="Shape 6863"/>
              <p:cNvSpPr/>
              <p:nvPr/>
            </p:nvSpPr>
            <p:spPr>
              <a:xfrm>
                <a:off x="9640236" y="1617053"/>
                <a:ext cx="66982" cy="86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240" y="18035"/>
                    </a:moveTo>
                    <a:lnTo>
                      <a:pt x="0" y="0"/>
                    </a:lnTo>
                    <a:lnTo>
                      <a:pt x="21600" y="6920"/>
                    </a:lnTo>
                    <a:lnTo>
                      <a:pt x="12960" y="21600"/>
                    </a:lnTo>
                    <a:lnTo>
                      <a:pt x="3240" y="18035"/>
                    </a:lnTo>
                    <a:close/>
                  </a:path>
                </a:pathLst>
              </a:cu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8" name="Shape 6864"/>
              <p:cNvSpPr/>
              <p:nvPr/>
            </p:nvSpPr>
            <p:spPr>
              <a:xfrm>
                <a:off x="9650283" y="1684033"/>
                <a:ext cx="65307" cy="66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8910"/>
                    </a:moveTo>
                    <a:lnTo>
                      <a:pt x="3046" y="21600"/>
                    </a:lnTo>
                    <a:lnTo>
                      <a:pt x="0" y="0"/>
                    </a:lnTo>
                    <a:lnTo>
                      <a:pt x="21600" y="8910"/>
                    </a:lnTo>
                    <a:close/>
                  </a:path>
                </a:pathLst>
              </a:custGeom>
              <a:solidFill>
                <a:srgbClr val="41556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9" name="Shape 6865"/>
              <p:cNvSpPr/>
              <p:nvPr/>
            </p:nvSpPr>
            <p:spPr>
              <a:xfrm>
                <a:off x="9650283" y="1684033"/>
                <a:ext cx="31817" cy="66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253" y="21600"/>
                    </a:moveTo>
                    <a:lnTo>
                      <a:pt x="0" y="0"/>
                    </a:lnTo>
                    <a:lnTo>
                      <a:pt x="21600" y="4590"/>
                    </a:lnTo>
                    <a:lnTo>
                      <a:pt x="6253" y="21600"/>
                    </a:lnTo>
                    <a:close/>
                  </a:path>
                </a:pathLst>
              </a:custGeom>
              <a:solidFill>
                <a:srgbClr val="53688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</p:grpSp>
      </p:grpSp>
      <p:pic>
        <p:nvPicPr>
          <p:cNvPr id="102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384" y="1623318"/>
            <a:ext cx="6073991" cy="401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06175" y="1525331"/>
            <a:ext cx="10202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一、中国的机遇与挑战</a:t>
            </a:r>
            <a:endParaRPr lang="zh-CN" altLang="en-US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606175" y="2219218"/>
            <a:ext cx="107981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当前中国面临着哪些新的发展契机？（中国的发展机遇）</a:t>
            </a:r>
            <a:endParaRPr lang="zh-CN" altLang="en-US" dirty="0"/>
          </a:p>
        </p:txBody>
      </p:sp>
      <p:sp>
        <p:nvSpPr>
          <p:cNvPr id="5" name="文本框 4"/>
          <p:cNvSpPr txBox="1"/>
          <p:nvPr/>
        </p:nvSpPr>
        <p:spPr>
          <a:xfrm>
            <a:off x="606175" y="2958957"/>
            <a:ext cx="10818688" cy="2279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）内部环境：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经过几十年的发展，中国已在资金、人才、技术、管理经验、基础设施等领域具备良好的积累，为经济发展从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“中国制造”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向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“中国智造”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转型奠定了良好的基础。</a:t>
            </a:r>
            <a:endParaRPr lang="zh-CN" altLang="en-US" dirty="0"/>
          </a:p>
        </p:txBody>
      </p:sp>
      <p:grpSp>
        <p:nvGrpSpPr>
          <p:cNvPr id="6" name="组合 5"/>
          <p:cNvGrpSpPr/>
          <p:nvPr/>
        </p:nvGrpSpPr>
        <p:grpSpPr>
          <a:xfrm>
            <a:off x="592477" y="986699"/>
            <a:ext cx="11171432" cy="523220"/>
            <a:chOff x="510284" y="980924"/>
            <a:chExt cx="11171432" cy="523220"/>
          </a:xfrm>
        </p:grpSpPr>
        <p:sp>
          <p:nvSpPr>
            <p:cNvPr id="7" name="文本框 6"/>
            <p:cNvSpPr txBox="1"/>
            <p:nvPr/>
          </p:nvSpPr>
          <p:spPr>
            <a:xfrm>
              <a:off x="986319" y="980924"/>
              <a:ext cx="106953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考点精讲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Shape 16867"/>
            <p:cNvSpPr/>
            <p:nvPr/>
          </p:nvSpPr>
          <p:spPr bwMode="auto">
            <a:xfrm>
              <a:off x="510284" y="980924"/>
              <a:ext cx="366606" cy="464400"/>
            </a:xfrm>
            <a:custGeom>
              <a:avLst/>
              <a:gdLst>
                <a:gd name="T0" fmla="*/ 52829254 w 21600"/>
                <a:gd name="T1" fmla="*/ 149830331 h 21600"/>
                <a:gd name="T2" fmla="*/ 52829254 w 21600"/>
                <a:gd name="T3" fmla="*/ 149830331 h 21600"/>
                <a:gd name="T4" fmla="*/ 52829254 w 21600"/>
                <a:gd name="T5" fmla="*/ 149830331 h 21600"/>
                <a:gd name="T6" fmla="*/ 52829254 w 21600"/>
                <a:gd name="T7" fmla="*/ 1498303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793" y="3411"/>
                  </a:moveTo>
                  <a:cubicBezTo>
                    <a:pt x="18168" y="3411"/>
                    <a:pt x="18168" y="3411"/>
                    <a:pt x="18168" y="3411"/>
                  </a:cubicBezTo>
                  <a:cubicBezTo>
                    <a:pt x="18168" y="2274"/>
                    <a:pt x="18168" y="2274"/>
                    <a:pt x="18168" y="2274"/>
                  </a:cubicBezTo>
                  <a:cubicBezTo>
                    <a:pt x="15746" y="2274"/>
                    <a:pt x="15746" y="2274"/>
                    <a:pt x="15746" y="2274"/>
                  </a:cubicBezTo>
                  <a:cubicBezTo>
                    <a:pt x="15746" y="568"/>
                    <a:pt x="15746" y="568"/>
                    <a:pt x="15746" y="568"/>
                  </a:cubicBezTo>
                  <a:cubicBezTo>
                    <a:pt x="15746" y="284"/>
                    <a:pt x="15342" y="0"/>
                    <a:pt x="14938" y="0"/>
                  </a:cubicBezTo>
                  <a:cubicBezTo>
                    <a:pt x="6662" y="0"/>
                    <a:pt x="6662" y="0"/>
                    <a:pt x="6662" y="0"/>
                  </a:cubicBezTo>
                  <a:cubicBezTo>
                    <a:pt x="6056" y="0"/>
                    <a:pt x="5854" y="284"/>
                    <a:pt x="5854" y="568"/>
                  </a:cubicBezTo>
                  <a:cubicBezTo>
                    <a:pt x="5854" y="2274"/>
                    <a:pt x="5854" y="2274"/>
                    <a:pt x="5854" y="2274"/>
                  </a:cubicBezTo>
                  <a:cubicBezTo>
                    <a:pt x="3230" y="2274"/>
                    <a:pt x="3230" y="2274"/>
                    <a:pt x="3230" y="2274"/>
                  </a:cubicBezTo>
                  <a:cubicBezTo>
                    <a:pt x="3230" y="3411"/>
                    <a:pt x="3230" y="3411"/>
                    <a:pt x="3230" y="3411"/>
                  </a:cubicBezTo>
                  <a:cubicBezTo>
                    <a:pt x="606" y="3411"/>
                    <a:pt x="606" y="3411"/>
                    <a:pt x="606" y="3411"/>
                  </a:cubicBezTo>
                  <a:cubicBezTo>
                    <a:pt x="202" y="3411"/>
                    <a:pt x="0" y="3695"/>
                    <a:pt x="0" y="3979"/>
                  </a:cubicBezTo>
                  <a:cubicBezTo>
                    <a:pt x="0" y="21032"/>
                    <a:pt x="0" y="21032"/>
                    <a:pt x="0" y="21032"/>
                  </a:cubicBezTo>
                  <a:cubicBezTo>
                    <a:pt x="0" y="21316"/>
                    <a:pt x="202" y="21600"/>
                    <a:pt x="606" y="21600"/>
                  </a:cubicBezTo>
                  <a:cubicBezTo>
                    <a:pt x="20793" y="21600"/>
                    <a:pt x="20793" y="21600"/>
                    <a:pt x="20793" y="21600"/>
                  </a:cubicBezTo>
                  <a:cubicBezTo>
                    <a:pt x="21196" y="21600"/>
                    <a:pt x="21600" y="21316"/>
                    <a:pt x="21600" y="21032"/>
                  </a:cubicBezTo>
                  <a:cubicBezTo>
                    <a:pt x="21600" y="3979"/>
                    <a:pt x="21600" y="3979"/>
                    <a:pt x="21600" y="3979"/>
                  </a:cubicBezTo>
                  <a:cubicBezTo>
                    <a:pt x="21600" y="3695"/>
                    <a:pt x="21196" y="3411"/>
                    <a:pt x="20793" y="3411"/>
                  </a:cubicBezTo>
                  <a:close/>
                  <a:moveTo>
                    <a:pt x="7469" y="1705"/>
                  </a:moveTo>
                  <a:cubicBezTo>
                    <a:pt x="7469" y="1421"/>
                    <a:pt x="7873" y="1137"/>
                    <a:pt x="8277" y="1137"/>
                  </a:cubicBezTo>
                  <a:cubicBezTo>
                    <a:pt x="13323" y="1137"/>
                    <a:pt x="13323" y="1137"/>
                    <a:pt x="13323" y="1137"/>
                  </a:cubicBezTo>
                  <a:cubicBezTo>
                    <a:pt x="13727" y="1137"/>
                    <a:pt x="14131" y="1421"/>
                    <a:pt x="14131" y="1705"/>
                  </a:cubicBezTo>
                  <a:cubicBezTo>
                    <a:pt x="14131" y="2274"/>
                    <a:pt x="14131" y="2274"/>
                    <a:pt x="14131" y="2274"/>
                  </a:cubicBezTo>
                  <a:cubicBezTo>
                    <a:pt x="14131" y="2558"/>
                    <a:pt x="13727" y="2842"/>
                    <a:pt x="13323" y="2842"/>
                  </a:cubicBezTo>
                  <a:cubicBezTo>
                    <a:pt x="8277" y="2842"/>
                    <a:pt x="8277" y="2842"/>
                    <a:pt x="8277" y="2842"/>
                  </a:cubicBezTo>
                  <a:cubicBezTo>
                    <a:pt x="7873" y="2842"/>
                    <a:pt x="7469" y="2558"/>
                    <a:pt x="7469" y="2274"/>
                  </a:cubicBezTo>
                  <a:lnTo>
                    <a:pt x="7469" y="1705"/>
                  </a:lnTo>
                  <a:close/>
                  <a:moveTo>
                    <a:pt x="19985" y="16484"/>
                  </a:moveTo>
                  <a:cubicBezTo>
                    <a:pt x="19985" y="18758"/>
                    <a:pt x="16553" y="18047"/>
                    <a:pt x="16553" y="18047"/>
                  </a:cubicBezTo>
                  <a:cubicBezTo>
                    <a:pt x="16553" y="18047"/>
                    <a:pt x="17764" y="20463"/>
                    <a:pt x="14938" y="20463"/>
                  </a:cubicBezTo>
                  <a:cubicBezTo>
                    <a:pt x="9488" y="20463"/>
                    <a:pt x="1615" y="20463"/>
                    <a:pt x="1615" y="20463"/>
                  </a:cubicBezTo>
                  <a:cubicBezTo>
                    <a:pt x="1615" y="4689"/>
                    <a:pt x="1615" y="4689"/>
                    <a:pt x="1615" y="4689"/>
                  </a:cubicBezTo>
                  <a:cubicBezTo>
                    <a:pt x="3230" y="4689"/>
                    <a:pt x="3230" y="4689"/>
                    <a:pt x="3230" y="4689"/>
                  </a:cubicBezTo>
                  <a:cubicBezTo>
                    <a:pt x="3230" y="5258"/>
                    <a:pt x="3230" y="5258"/>
                    <a:pt x="3230" y="5258"/>
                  </a:cubicBezTo>
                  <a:cubicBezTo>
                    <a:pt x="18168" y="5258"/>
                    <a:pt x="18168" y="5258"/>
                    <a:pt x="18168" y="5258"/>
                  </a:cubicBezTo>
                  <a:cubicBezTo>
                    <a:pt x="18168" y="4689"/>
                    <a:pt x="18168" y="4689"/>
                    <a:pt x="18168" y="4689"/>
                  </a:cubicBezTo>
                  <a:cubicBezTo>
                    <a:pt x="19985" y="4689"/>
                    <a:pt x="19985" y="4689"/>
                    <a:pt x="19985" y="4689"/>
                  </a:cubicBezTo>
                  <a:cubicBezTo>
                    <a:pt x="19985" y="4689"/>
                    <a:pt x="19985" y="11653"/>
                    <a:pt x="19985" y="16484"/>
                  </a:cubicBezTo>
                  <a:close/>
                  <a:moveTo>
                    <a:pt x="7065" y="14779"/>
                  </a:moveTo>
                  <a:cubicBezTo>
                    <a:pt x="5047" y="16626"/>
                    <a:pt x="5047" y="16626"/>
                    <a:pt x="5047" y="16626"/>
                  </a:cubicBezTo>
                  <a:cubicBezTo>
                    <a:pt x="4643" y="15774"/>
                    <a:pt x="4643" y="15774"/>
                    <a:pt x="4643" y="15774"/>
                  </a:cubicBezTo>
                  <a:cubicBezTo>
                    <a:pt x="4441" y="15489"/>
                    <a:pt x="4037" y="15347"/>
                    <a:pt x="3634" y="15489"/>
                  </a:cubicBezTo>
                  <a:cubicBezTo>
                    <a:pt x="3432" y="15632"/>
                    <a:pt x="3230" y="15774"/>
                    <a:pt x="3432" y="16058"/>
                  </a:cubicBezTo>
                  <a:cubicBezTo>
                    <a:pt x="4239" y="17763"/>
                    <a:pt x="4239" y="17763"/>
                    <a:pt x="4239" y="17763"/>
                  </a:cubicBezTo>
                  <a:cubicBezTo>
                    <a:pt x="4441" y="17905"/>
                    <a:pt x="4643" y="18047"/>
                    <a:pt x="4845" y="18047"/>
                  </a:cubicBezTo>
                  <a:cubicBezTo>
                    <a:pt x="4845" y="18047"/>
                    <a:pt x="4845" y="18047"/>
                    <a:pt x="4845" y="18047"/>
                  </a:cubicBezTo>
                  <a:cubicBezTo>
                    <a:pt x="4845" y="18047"/>
                    <a:pt x="4845" y="18047"/>
                    <a:pt x="5047" y="18047"/>
                  </a:cubicBezTo>
                  <a:cubicBezTo>
                    <a:pt x="5047" y="18047"/>
                    <a:pt x="5047" y="18047"/>
                    <a:pt x="5047" y="18047"/>
                  </a:cubicBezTo>
                  <a:cubicBezTo>
                    <a:pt x="5249" y="18047"/>
                    <a:pt x="5249" y="18047"/>
                    <a:pt x="5249" y="18047"/>
                  </a:cubicBezTo>
                  <a:cubicBezTo>
                    <a:pt x="5249" y="18047"/>
                    <a:pt x="5249" y="18047"/>
                    <a:pt x="5249" y="18047"/>
                  </a:cubicBezTo>
                  <a:cubicBezTo>
                    <a:pt x="5249" y="18047"/>
                    <a:pt x="5450" y="17905"/>
                    <a:pt x="5450" y="17905"/>
                  </a:cubicBezTo>
                  <a:cubicBezTo>
                    <a:pt x="8075" y="15347"/>
                    <a:pt x="8075" y="15347"/>
                    <a:pt x="8075" y="15347"/>
                  </a:cubicBezTo>
                  <a:cubicBezTo>
                    <a:pt x="8277" y="15063"/>
                    <a:pt x="8277" y="14779"/>
                    <a:pt x="8075" y="14637"/>
                  </a:cubicBezTo>
                  <a:cubicBezTo>
                    <a:pt x="7671" y="14495"/>
                    <a:pt x="7267" y="14495"/>
                    <a:pt x="7065" y="14779"/>
                  </a:cubicBezTo>
                  <a:close/>
                  <a:moveTo>
                    <a:pt x="7065" y="10658"/>
                  </a:moveTo>
                  <a:cubicBezTo>
                    <a:pt x="5047" y="12505"/>
                    <a:pt x="5047" y="12505"/>
                    <a:pt x="5047" y="12505"/>
                  </a:cubicBezTo>
                  <a:cubicBezTo>
                    <a:pt x="4643" y="11653"/>
                    <a:pt x="4643" y="11653"/>
                    <a:pt x="4643" y="11653"/>
                  </a:cubicBezTo>
                  <a:cubicBezTo>
                    <a:pt x="4441" y="11368"/>
                    <a:pt x="4037" y="11226"/>
                    <a:pt x="3634" y="11368"/>
                  </a:cubicBezTo>
                  <a:cubicBezTo>
                    <a:pt x="3432" y="11511"/>
                    <a:pt x="3230" y="11795"/>
                    <a:pt x="3432" y="11937"/>
                  </a:cubicBezTo>
                  <a:cubicBezTo>
                    <a:pt x="4239" y="13642"/>
                    <a:pt x="4239" y="13642"/>
                    <a:pt x="4239" y="13642"/>
                  </a:cubicBezTo>
                  <a:cubicBezTo>
                    <a:pt x="4441" y="13784"/>
                    <a:pt x="4643" y="13926"/>
                    <a:pt x="4845" y="13926"/>
                  </a:cubicBezTo>
                  <a:cubicBezTo>
                    <a:pt x="4845" y="13926"/>
                    <a:pt x="4845" y="13926"/>
                    <a:pt x="4845" y="13926"/>
                  </a:cubicBezTo>
                  <a:cubicBezTo>
                    <a:pt x="4845" y="13926"/>
                    <a:pt x="4845" y="13926"/>
                    <a:pt x="5047" y="13926"/>
                  </a:cubicBezTo>
                  <a:cubicBezTo>
                    <a:pt x="5047" y="13926"/>
                    <a:pt x="5047" y="13926"/>
                    <a:pt x="5047" y="13926"/>
                  </a:cubicBezTo>
                  <a:cubicBezTo>
                    <a:pt x="5249" y="13926"/>
                    <a:pt x="5249" y="13926"/>
                    <a:pt x="5249" y="13926"/>
                  </a:cubicBezTo>
                  <a:cubicBezTo>
                    <a:pt x="5249" y="13926"/>
                    <a:pt x="5249" y="13926"/>
                    <a:pt x="5249" y="13926"/>
                  </a:cubicBezTo>
                  <a:cubicBezTo>
                    <a:pt x="5249" y="13926"/>
                    <a:pt x="5450" y="13926"/>
                    <a:pt x="5450" y="13784"/>
                  </a:cubicBezTo>
                  <a:cubicBezTo>
                    <a:pt x="8075" y="11226"/>
                    <a:pt x="8075" y="11226"/>
                    <a:pt x="8075" y="11226"/>
                  </a:cubicBezTo>
                  <a:cubicBezTo>
                    <a:pt x="8277" y="11084"/>
                    <a:pt x="8277" y="10800"/>
                    <a:pt x="8075" y="10658"/>
                  </a:cubicBezTo>
                  <a:cubicBezTo>
                    <a:pt x="7671" y="10374"/>
                    <a:pt x="7267" y="10516"/>
                    <a:pt x="7065" y="10658"/>
                  </a:cubicBezTo>
                  <a:close/>
                  <a:moveTo>
                    <a:pt x="17361" y="11653"/>
                  </a:moveTo>
                  <a:cubicBezTo>
                    <a:pt x="9892" y="11653"/>
                    <a:pt x="9892" y="11653"/>
                    <a:pt x="9892" y="11653"/>
                  </a:cubicBezTo>
                  <a:cubicBezTo>
                    <a:pt x="9488" y="11653"/>
                    <a:pt x="9084" y="11937"/>
                    <a:pt x="9084" y="12221"/>
                  </a:cubicBezTo>
                  <a:cubicBezTo>
                    <a:pt x="9084" y="12505"/>
                    <a:pt x="9488" y="12789"/>
                    <a:pt x="9892" y="12789"/>
                  </a:cubicBezTo>
                  <a:cubicBezTo>
                    <a:pt x="17361" y="12789"/>
                    <a:pt x="17361" y="12789"/>
                    <a:pt x="17361" y="12789"/>
                  </a:cubicBezTo>
                  <a:cubicBezTo>
                    <a:pt x="17764" y="12789"/>
                    <a:pt x="18168" y="12505"/>
                    <a:pt x="18168" y="12221"/>
                  </a:cubicBezTo>
                  <a:cubicBezTo>
                    <a:pt x="18168" y="11937"/>
                    <a:pt x="17764" y="11653"/>
                    <a:pt x="17361" y="11653"/>
                  </a:cubicBezTo>
                  <a:close/>
                  <a:moveTo>
                    <a:pt x="17361" y="7532"/>
                  </a:moveTo>
                  <a:cubicBezTo>
                    <a:pt x="9892" y="7532"/>
                    <a:pt x="9892" y="7532"/>
                    <a:pt x="9892" y="7532"/>
                  </a:cubicBezTo>
                  <a:cubicBezTo>
                    <a:pt x="9488" y="7532"/>
                    <a:pt x="9084" y="7816"/>
                    <a:pt x="9084" y="8100"/>
                  </a:cubicBezTo>
                  <a:cubicBezTo>
                    <a:pt x="9084" y="8526"/>
                    <a:pt x="9488" y="8668"/>
                    <a:pt x="9892" y="8668"/>
                  </a:cubicBezTo>
                  <a:cubicBezTo>
                    <a:pt x="17361" y="8668"/>
                    <a:pt x="17361" y="8668"/>
                    <a:pt x="17361" y="8668"/>
                  </a:cubicBezTo>
                  <a:cubicBezTo>
                    <a:pt x="17764" y="8668"/>
                    <a:pt x="18168" y="8526"/>
                    <a:pt x="18168" y="8100"/>
                  </a:cubicBezTo>
                  <a:cubicBezTo>
                    <a:pt x="18168" y="7816"/>
                    <a:pt x="17764" y="7532"/>
                    <a:pt x="17361" y="7532"/>
                  </a:cubicBezTo>
                  <a:close/>
                  <a:moveTo>
                    <a:pt x="7065" y="6537"/>
                  </a:moveTo>
                  <a:cubicBezTo>
                    <a:pt x="5047" y="8526"/>
                    <a:pt x="5047" y="8526"/>
                    <a:pt x="5047" y="8526"/>
                  </a:cubicBezTo>
                  <a:cubicBezTo>
                    <a:pt x="4643" y="7532"/>
                    <a:pt x="4643" y="7532"/>
                    <a:pt x="4643" y="7532"/>
                  </a:cubicBezTo>
                  <a:cubicBezTo>
                    <a:pt x="4441" y="7247"/>
                    <a:pt x="4037" y="7247"/>
                    <a:pt x="3634" y="7247"/>
                  </a:cubicBezTo>
                  <a:cubicBezTo>
                    <a:pt x="3432" y="7389"/>
                    <a:pt x="3230" y="7674"/>
                    <a:pt x="3432" y="7816"/>
                  </a:cubicBezTo>
                  <a:cubicBezTo>
                    <a:pt x="4239" y="9521"/>
                    <a:pt x="4239" y="9521"/>
                    <a:pt x="4239" y="9521"/>
                  </a:cubicBezTo>
                  <a:cubicBezTo>
                    <a:pt x="4441" y="9663"/>
                    <a:pt x="4643" y="9805"/>
                    <a:pt x="4845" y="9805"/>
                  </a:cubicBezTo>
                  <a:cubicBezTo>
                    <a:pt x="4845" y="9805"/>
                    <a:pt x="4845" y="9805"/>
                    <a:pt x="4845" y="9805"/>
                  </a:cubicBezTo>
                  <a:cubicBezTo>
                    <a:pt x="4845" y="9805"/>
                    <a:pt x="4845" y="9947"/>
                    <a:pt x="5047" y="9805"/>
                  </a:cubicBezTo>
                  <a:cubicBezTo>
                    <a:pt x="5047" y="9805"/>
                    <a:pt x="5047" y="9805"/>
                    <a:pt x="5047" y="9805"/>
                  </a:cubicBezTo>
                  <a:cubicBezTo>
                    <a:pt x="5249" y="9805"/>
                    <a:pt x="5249" y="9805"/>
                    <a:pt x="5249" y="9805"/>
                  </a:cubicBezTo>
                  <a:cubicBezTo>
                    <a:pt x="5249" y="9805"/>
                    <a:pt x="5249" y="9805"/>
                    <a:pt x="5249" y="9805"/>
                  </a:cubicBezTo>
                  <a:cubicBezTo>
                    <a:pt x="5249" y="9805"/>
                    <a:pt x="5450" y="9805"/>
                    <a:pt x="5450" y="9663"/>
                  </a:cubicBezTo>
                  <a:cubicBezTo>
                    <a:pt x="8075" y="7105"/>
                    <a:pt x="8075" y="7105"/>
                    <a:pt x="8075" y="7105"/>
                  </a:cubicBezTo>
                  <a:cubicBezTo>
                    <a:pt x="8277" y="6963"/>
                    <a:pt x="8277" y="6679"/>
                    <a:pt x="8075" y="6537"/>
                  </a:cubicBezTo>
                  <a:cubicBezTo>
                    <a:pt x="7671" y="6395"/>
                    <a:pt x="7267" y="6395"/>
                    <a:pt x="7065" y="6537"/>
                  </a:cubicBezTo>
                  <a:close/>
                  <a:moveTo>
                    <a:pt x="17361" y="15774"/>
                  </a:moveTo>
                  <a:cubicBezTo>
                    <a:pt x="9892" y="15774"/>
                    <a:pt x="9892" y="15774"/>
                    <a:pt x="9892" y="15774"/>
                  </a:cubicBezTo>
                  <a:cubicBezTo>
                    <a:pt x="9488" y="15774"/>
                    <a:pt x="9084" y="16058"/>
                    <a:pt x="9084" y="16342"/>
                  </a:cubicBezTo>
                  <a:cubicBezTo>
                    <a:pt x="9084" y="16626"/>
                    <a:pt x="9488" y="16911"/>
                    <a:pt x="9892" y="16911"/>
                  </a:cubicBezTo>
                  <a:cubicBezTo>
                    <a:pt x="17361" y="16911"/>
                    <a:pt x="17361" y="16911"/>
                    <a:pt x="17361" y="16911"/>
                  </a:cubicBezTo>
                  <a:cubicBezTo>
                    <a:pt x="17764" y="16911"/>
                    <a:pt x="18168" y="16626"/>
                    <a:pt x="18168" y="16342"/>
                  </a:cubicBezTo>
                  <a:cubicBezTo>
                    <a:pt x="18168" y="16058"/>
                    <a:pt x="17764" y="15774"/>
                    <a:pt x="17361" y="15774"/>
                  </a:cubicBezTo>
                  <a:close/>
                </a:path>
              </a:pathLst>
            </a:custGeom>
            <a:solidFill>
              <a:srgbClr val="18A3D9"/>
            </a:solidFill>
            <a:ln>
              <a:noFill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93160" y="1582341"/>
            <a:ext cx="10900880" cy="3959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）外部环境：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和平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共赢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的时代潮流越来越强劲，为我国的发展提供了良好的外部环境；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②中国的国际影响力不断提升，在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经济合作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全球治理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等多个领域发挥的引领作用越来越大；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③许多国家为谋求经济的稳定与增长，需要与中国开展深入合作，这使中国在国际合作各个领域获得更大发展空间，更加有所作为。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36998" y="1294544"/>
            <a:ext cx="100892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当前中国面临着哪些新风险与新挑战？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636998" y="1910993"/>
            <a:ext cx="10407721" cy="4209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）受全球经济大环境的影响，中国经济面临一定的下行压力和困难，几十年高速发展所积累的一些矛盾与风险也逐渐暴露出来，急需得到稳妥处理与解决。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）随着国家经济发展和劳动力素质的提高，人们的收入不断增长，使企业劳动力成本上升。为降低制造成本，“中国制造”在新的历史条件下需要转型升级。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）复杂多变的国际形势，给中国“走出去”发展战略带来发展机遇的同时，也带来了各种挑战。中国的海外投资面临不少困难和风险。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88369" y="1304818"/>
            <a:ext cx="91131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面对机遇与挑战，中国应如何正确应对？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88369" y="2065106"/>
            <a:ext cx="10777591" cy="1828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）我们要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审时度势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顺势而为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赢得主动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）面对成绩，我们要有忧患意识；面对困难，我们要增强信心，运用自身的智慧，将困难和挑战转化为发展的动力和契机，开创新的局面。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3848" y="1098291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二、携手促发展</a:t>
            </a:r>
            <a:endParaRPr lang="zh-CN" altLang="en-US" b="1" dirty="0"/>
          </a:p>
        </p:txBody>
      </p:sp>
      <p:sp>
        <p:nvSpPr>
          <p:cNvPr id="3" name="矩形 2"/>
          <p:cNvSpPr/>
          <p:nvPr/>
        </p:nvSpPr>
        <p:spPr>
          <a:xfrm>
            <a:off x="643847" y="1786659"/>
            <a:ext cx="10770741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中国为什么要积极谋求发展？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643849" y="2568539"/>
            <a:ext cx="5452152" cy="2429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当今世界，科学技术日新月异，全球竞争不断升级。时不我待，中国要把握世界的发展趋势，积极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谋求自身发展，提高国际竞争力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/>
          </a:p>
        </p:txBody>
      </p:sp>
      <p:pic>
        <p:nvPicPr>
          <p:cNvPr id="2050" name="Picture 2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015" y="2720083"/>
            <a:ext cx="562927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3983" y="960265"/>
            <a:ext cx="11126911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中国如何积极谋求发展？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339047" y="1366463"/>
            <a:ext cx="11085815" cy="52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）促进发展，要把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提升发展质量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放在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首位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。中国正在加快建设制造强国的步伐，发展先进制造业，推动传统产业优化升级，从而进一步提升我国在全球分工中的地位。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）促进发展，要积极寻求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新的经济增长点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。生物科技、新能源、新材料、空间技术、人工智能等全球性技术创新与新兴产业蓬勃兴起，中国正努力抢占全球技术创新与新兴产业的发展制高点，培育壮大经济发展新动能。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）促进发展，要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以更加开放的态度积极参与全球规则制定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。参与全球规则制定，有利于我国在国际竞争中掌握话语权，保障对外经贸利益，进一步拓展国际市场。我国正积极表达、多方参与，通过全球规则的制定和修改推动建立国际经济新秩序。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671" y="2892532"/>
            <a:ext cx="5323728" cy="316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95900" y="1226426"/>
            <a:ext cx="984264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我国积极参与全球规则制定的意义是什么？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78094" y="2012107"/>
            <a:ext cx="10726221" cy="1228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参与全球规则制定，有利于我国在国际竞争中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掌握话语权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保障对外经贸利益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，进一步拓展国际市场。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0830" y="788716"/>
            <a:ext cx="1098649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中国坚持共享发展机遇的做法有哪些？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30830" y="1363351"/>
            <a:ext cx="10986498" cy="5339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）中国在谋求自身发展的同时，一直坚持合作共赢的理念，主张在全球发展中要集思广益、各施所长、各尽所能，让发展的成果更多更公平地惠及各个国家。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中国重视与相关国家和地区的合作，致力于共同建设一个繁荣的世界。充分考虑相关合作国家和地区的实际利益，互信互利，取长补短；寻求共同增长点，努力探索与建立新型发展合作机制；以中国的发展为引擎，带动区域与世界的共同发展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中国的发展为世界各国提供了更广阔的市场、更充足的资本、更丰富的产品、更宝贵的合作契机。中国与世界各国分享发展机遇，共享发展成果。中国人民愿同各国人民一道，共同开辟人类更加繁荣、更加安宁美好的未来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92130" y="1596662"/>
            <a:ext cx="10695398" cy="12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我国处于社会主义初级阶段的基本国情需要我们全面深化改革，统筹国际国内两个大局，走和平发展道路，奉行互利共赢的开放战略。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92130" y="819432"/>
            <a:ext cx="11342901" cy="541689"/>
            <a:chOff x="392130" y="819432"/>
            <a:chExt cx="11342901" cy="541689"/>
          </a:xfrm>
        </p:grpSpPr>
        <p:sp>
          <p:nvSpPr>
            <p:cNvPr id="6" name="文本框 5"/>
            <p:cNvSpPr txBox="1"/>
            <p:nvPr/>
          </p:nvSpPr>
          <p:spPr>
            <a:xfrm>
              <a:off x="1063606" y="837901"/>
              <a:ext cx="106714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拓展延伸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Shape 16880"/>
            <p:cNvSpPr/>
            <p:nvPr/>
          </p:nvSpPr>
          <p:spPr>
            <a:xfrm>
              <a:off x="392130" y="819432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>
              <a:lvl1pPr>
                <a:defRPr>
                  <a:latin typeface="+mj-lt"/>
                  <a:ea typeface="+mj-ea"/>
                  <a:cs typeface="+mj-cs"/>
                  <a:sym typeface="Helvetica"/>
                </a:defRPr>
              </a:lvl1pPr>
              <a:lvl2pPr indent="457200">
                <a:defRPr>
                  <a:latin typeface="+mj-lt"/>
                  <a:ea typeface="+mj-ea"/>
                  <a:cs typeface="+mj-cs"/>
                  <a:sym typeface="Helvetica"/>
                </a:defRPr>
              </a:lvl2pPr>
              <a:lvl3pPr indent="914400">
                <a:defRPr>
                  <a:latin typeface="+mj-lt"/>
                  <a:ea typeface="+mj-ea"/>
                  <a:cs typeface="+mj-cs"/>
                  <a:sym typeface="Helvetica"/>
                </a:defRPr>
              </a:lvl3pPr>
              <a:lvl4pPr indent="1371600">
                <a:defRPr>
                  <a:latin typeface="+mj-lt"/>
                  <a:ea typeface="+mj-ea"/>
                  <a:cs typeface="+mj-cs"/>
                  <a:sym typeface="Helvetica"/>
                </a:defRPr>
              </a:lvl4pPr>
              <a:lvl5pPr indent="1828800">
                <a:defRPr>
                  <a:latin typeface="+mj-lt"/>
                  <a:ea typeface="+mj-ea"/>
                  <a:cs typeface="+mj-cs"/>
                  <a:sym typeface="Helvetica"/>
                </a:defRPr>
              </a:lvl5pPr>
              <a:lvl6pPr indent="2286000">
                <a:defRPr>
                  <a:latin typeface="+mj-lt"/>
                  <a:ea typeface="+mj-ea"/>
                  <a:cs typeface="+mj-cs"/>
                  <a:sym typeface="Helvetica"/>
                </a:defRPr>
              </a:lvl6pPr>
              <a:lvl7pPr indent="2743200">
                <a:defRPr>
                  <a:latin typeface="+mj-lt"/>
                  <a:ea typeface="+mj-ea"/>
                  <a:cs typeface="+mj-cs"/>
                  <a:sym typeface="Helvetica"/>
                </a:defRPr>
              </a:lvl7pPr>
              <a:lvl8pPr indent="3200400">
                <a:defRPr>
                  <a:latin typeface="+mj-lt"/>
                  <a:ea typeface="+mj-ea"/>
                  <a:cs typeface="+mj-cs"/>
                  <a:sym typeface="Helvetica"/>
                </a:defRPr>
              </a:lvl8pPr>
              <a:lvl9pPr indent="3657600">
                <a:defRPr>
                  <a:latin typeface="+mj-lt"/>
                  <a:ea typeface="+mj-ea"/>
                  <a:cs typeface="+mj-cs"/>
                  <a:sym typeface="Helvetica"/>
                </a:defRPr>
              </a:lvl9pPr>
            </a:lstStyle>
            <a:p>
              <a:pPr lvl="0"/>
              <a:endParaRPr dirty="0">
                <a:solidFill>
                  <a:srgbClr val="00B05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92130" y="3130963"/>
            <a:ext cx="10695398" cy="621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面对机遇，我们要审时度势，顺势而为，赢得主动；要有忧患意识。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2130" y="4065099"/>
            <a:ext cx="10574561" cy="1228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面对挑战，我们要增强信心，运用自身的智慧，将困难和挑战转化为发展的动力和契机，开创新的局面。</a:t>
            </a:r>
            <a:endParaRPr lang="zh-CN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82202" y="1150244"/>
            <a:ext cx="9144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青少年应如何增强忧患意识？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82202" y="1750991"/>
            <a:ext cx="10832387" cy="30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）努力学习，树立报效祖国的远大志向。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）培养自己的社会责任感和历史使命感。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）关注国家的发展，了解我国的国情。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）正确认识我国发展所面临的机遇与挑战。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）提高自己分析问题和解决问题的能力。</a:t>
            </a:r>
            <a:endParaRPr lang="zh-CN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3092" y="1740716"/>
            <a:ext cx="10448818" cy="1822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面对发展机遇要持续观望，不可贸然行动。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促进发展，要把发展总量放在首位。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促进发展，要把寻求新的经济增长总放在首位。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323816" y="1880172"/>
            <a:ext cx="6780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323816" y="2390157"/>
            <a:ext cx="6780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323816" y="3044684"/>
            <a:ext cx="6780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88072" y="1031979"/>
            <a:ext cx="11559060" cy="523220"/>
            <a:chOff x="388072" y="1031979"/>
            <a:chExt cx="11559060" cy="523220"/>
          </a:xfrm>
        </p:grpSpPr>
        <p:sp>
          <p:nvSpPr>
            <p:cNvPr id="8" name="文本框 7"/>
            <p:cNvSpPr txBox="1"/>
            <p:nvPr/>
          </p:nvSpPr>
          <p:spPr>
            <a:xfrm>
              <a:off x="1025703" y="1031979"/>
              <a:ext cx="10921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易错辨析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Shape 16869"/>
            <p:cNvSpPr/>
            <p:nvPr/>
          </p:nvSpPr>
          <p:spPr>
            <a:xfrm>
              <a:off x="388072" y="1031979"/>
              <a:ext cx="518400" cy="464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41" y="20419"/>
                  </a:moveTo>
                  <a:cubicBezTo>
                    <a:pt x="9341" y="20588"/>
                    <a:pt x="9341" y="20588"/>
                    <a:pt x="9341" y="20756"/>
                  </a:cubicBezTo>
                  <a:cubicBezTo>
                    <a:pt x="9341" y="21263"/>
                    <a:pt x="9924" y="21600"/>
                    <a:pt x="10800" y="21600"/>
                  </a:cubicBezTo>
                  <a:cubicBezTo>
                    <a:pt x="11530" y="21600"/>
                    <a:pt x="12114" y="21263"/>
                    <a:pt x="12114" y="20756"/>
                  </a:cubicBezTo>
                  <a:cubicBezTo>
                    <a:pt x="12114" y="20588"/>
                    <a:pt x="12114" y="20588"/>
                    <a:pt x="12114" y="20419"/>
                  </a:cubicBezTo>
                  <a:cubicBezTo>
                    <a:pt x="12551" y="20250"/>
                    <a:pt x="12989" y="19913"/>
                    <a:pt x="13573" y="19913"/>
                  </a:cubicBezTo>
                  <a:cubicBezTo>
                    <a:pt x="16784" y="19913"/>
                    <a:pt x="21600" y="20756"/>
                    <a:pt x="21600" y="20756"/>
                  </a:cubicBezTo>
                  <a:cubicBezTo>
                    <a:pt x="21600" y="4050"/>
                    <a:pt x="21600" y="4050"/>
                    <a:pt x="21600" y="4050"/>
                  </a:cubicBezTo>
                  <a:cubicBezTo>
                    <a:pt x="21600" y="4050"/>
                    <a:pt x="21016" y="3881"/>
                    <a:pt x="20286" y="3881"/>
                  </a:cubicBezTo>
                  <a:cubicBezTo>
                    <a:pt x="20286" y="18394"/>
                    <a:pt x="20286" y="18394"/>
                    <a:pt x="20286" y="18394"/>
                  </a:cubicBezTo>
                  <a:cubicBezTo>
                    <a:pt x="20286" y="18394"/>
                    <a:pt x="16492" y="16538"/>
                    <a:pt x="13719" y="17550"/>
                  </a:cubicBezTo>
                  <a:cubicBezTo>
                    <a:pt x="12697" y="17888"/>
                    <a:pt x="11822" y="19238"/>
                    <a:pt x="11238" y="20081"/>
                  </a:cubicBezTo>
                  <a:cubicBezTo>
                    <a:pt x="11092" y="19913"/>
                    <a:pt x="11092" y="19913"/>
                    <a:pt x="10946" y="19913"/>
                  </a:cubicBezTo>
                  <a:cubicBezTo>
                    <a:pt x="11384" y="19069"/>
                    <a:pt x="12114" y="17381"/>
                    <a:pt x="12989" y="16706"/>
                  </a:cubicBezTo>
                  <a:cubicBezTo>
                    <a:pt x="15616" y="15356"/>
                    <a:pt x="19119" y="16200"/>
                    <a:pt x="19119" y="16200"/>
                  </a:cubicBezTo>
                  <a:cubicBezTo>
                    <a:pt x="19119" y="0"/>
                    <a:pt x="19119" y="0"/>
                    <a:pt x="19119" y="0"/>
                  </a:cubicBezTo>
                  <a:cubicBezTo>
                    <a:pt x="19119" y="0"/>
                    <a:pt x="17805" y="338"/>
                    <a:pt x="16200" y="844"/>
                  </a:cubicBezTo>
                  <a:cubicBezTo>
                    <a:pt x="16200" y="12825"/>
                    <a:pt x="16200" y="12825"/>
                    <a:pt x="16200" y="12825"/>
                  </a:cubicBezTo>
                  <a:cubicBezTo>
                    <a:pt x="14595" y="11813"/>
                    <a:pt x="14595" y="11813"/>
                    <a:pt x="14595" y="11813"/>
                  </a:cubicBezTo>
                  <a:cubicBezTo>
                    <a:pt x="13135" y="14006"/>
                    <a:pt x="13135" y="14006"/>
                    <a:pt x="13135" y="14006"/>
                  </a:cubicBezTo>
                  <a:cubicBezTo>
                    <a:pt x="13135" y="1856"/>
                    <a:pt x="13135" y="1856"/>
                    <a:pt x="13135" y="1856"/>
                  </a:cubicBezTo>
                  <a:cubicBezTo>
                    <a:pt x="13135" y="1856"/>
                    <a:pt x="13135" y="1856"/>
                    <a:pt x="13135" y="2025"/>
                  </a:cubicBezTo>
                  <a:cubicBezTo>
                    <a:pt x="11822" y="2531"/>
                    <a:pt x="10800" y="4388"/>
                    <a:pt x="10800" y="4388"/>
                  </a:cubicBezTo>
                  <a:cubicBezTo>
                    <a:pt x="10800" y="4388"/>
                    <a:pt x="9632" y="2531"/>
                    <a:pt x="8319" y="2025"/>
                  </a:cubicBezTo>
                  <a:cubicBezTo>
                    <a:pt x="5838" y="844"/>
                    <a:pt x="2335" y="0"/>
                    <a:pt x="2335" y="0"/>
                  </a:cubicBezTo>
                  <a:cubicBezTo>
                    <a:pt x="2335" y="16200"/>
                    <a:pt x="2335" y="16200"/>
                    <a:pt x="2335" y="16200"/>
                  </a:cubicBezTo>
                  <a:cubicBezTo>
                    <a:pt x="2335" y="16200"/>
                    <a:pt x="5838" y="15356"/>
                    <a:pt x="8319" y="16706"/>
                  </a:cubicBezTo>
                  <a:cubicBezTo>
                    <a:pt x="9341" y="17381"/>
                    <a:pt x="10070" y="19069"/>
                    <a:pt x="10508" y="19913"/>
                  </a:cubicBezTo>
                  <a:cubicBezTo>
                    <a:pt x="10362" y="19913"/>
                    <a:pt x="10362" y="19913"/>
                    <a:pt x="10216" y="20081"/>
                  </a:cubicBezTo>
                  <a:cubicBezTo>
                    <a:pt x="9778" y="19238"/>
                    <a:pt x="8757" y="17888"/>
                    <a:pt x="7735" y="17550"/>
                  </a:cubicBezTo>
                  <a:cubicBezTo>
                    <a:pt x="4962" y="16538"/>
                    <a:pt x="1168" y="18394"/>
                    <a:pt x="1168" y="18394"/>
                  </a:cubicBezTo>
                  <a:cubicBezTo>
                    <a:pt x="1168" y="3881"/>
                    <a:pt x="1168" y="3881"/>
                    <a:pt x="1168" y="3881"/>
                  </a:cubicBezTo>
                  <a:cubicBezTo>
                    <a:pt x="438" y="3881"/>
                    <a:pt x="0" y="4050"/>
                    <a:pt x="0" y="4050"/>
                  </a:cubicBezTo>
                  <a:cubicBezTo>
                    <a:pt x="0" y="20756"/>
                    <a:pt x="0" y="20756"/>
                    <a:pt x="0" y="20756"/>
                  </a:cubicBezTo>
                  <a:cubicBezTo>
                    <a:pt x="0" y="20756"/>
                    <a:pt x="4670" y="19913"/>
                    <a:pt x="7881" y="19913"/>
                  </a:cubicBezTo>
                  <a:cubicBezTo>
                    <a:pt x="8465" y="19913"/>
                    <a:pt x="8903" y="20250"/>
                    <a:pt x="9341" y="20419"/>
                  </a:cubicBez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1105" y="1636310"/>
            <a:ext cx="6096000" cy="49244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机遇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挑战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41105" y="2128753"/>
            <a:ext cx="11260476" cy="4229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种观点错误。中国面临的机遇和挑战在世界格局新旧交替之际，中国所面临的外部形势是机遇和挑战并存。从机遇方面看，两极格局的瓦解，世界局势的缓和，改善了中国的国际环境；在多极格局中，中国对国际战略平衡的影响已比过去增强，中国的国际地位和作用也得到提高。特别是在亚太地区建立新的政治、经济合作体系，没有中国的参与是不可能实现的。从挑战方面看，首先是随着世界经济区域集团化，保护主义盛行，中国的对外经济面临着激烈的竞争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47371" y="1073000"/>
            <a:ext cx="11552845" cy="523220"/>
            <a:chOff x="447371" y="1073000"/>
            <a:chExt cx="11552845" cy="523220"/>
          </a:xfrm>
        </p:grpSpPr>
        <p:sp>
          <p:nvSpPr>
            <p:cNvPr id="6" name="文本框 5"/>
            <p:cNvSpPr txBox="1"/>
            <p:nvPr/>
          </p:nvSpPr>
          <p:spPr>
            <a:xfrm>
              <a:off x="1078787" y="1073000"/>
              <a:ext cx="10921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易混辨析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Shape 16869"/>
            <p:cNvSpPr/>
            <p:nvPr/>
          </p:nvSpPr>
          <p:spPr>
            <a:xfrm>
              <a:off x="447371" y="1073000"/>
              <a:ext cx="518400" cy="464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41" y="20419"/>
                  </a:moveTo>
                  <a:cubicBezTo>
                    <a:pt x="9341" y="20588"/>
                    <a:pt x="9341" y="20588"/>
                    <a:pt x="9341" y="20756"/>
                  </a:cubicBezTo>
                  <a:cubicBezTo>
                    <a:pt x="9341" y="21263"/>
                    <a:pt x="9924" y="21600"/>
                    <a:pt x="10800" y="21600"/>
                  </a:cubicBezTo>
                  <a:cubicBezTo>
                    <a:pt x="11530" y="21600"/>
                    <a:pt x="12114" y="21263"/>
                    <a:pt x="12114" y="20756"/>
                  </a:cubicBezTo>
                  <a:cubicBezTo>
                    <a:pt x="12114" y="20588"/>
                    <a:pt x="12114" y="20588"/>
                    <a:pt x="12114" y="20419"/>
                  </a:cubicBezTo>
                  <a:cubicBezTo>
                    <a:pt x="12551" y="20250"/>
                    <a:pt x="12989" y="19913"/>
                    <a:pt x="13573" y="19913"/>
                  </a:cubicBezTo>
                  <a:cubicBezTo>
                    <a:pt x="16784" y="19913"/>
                    <a:pt x="21600" y="20756"/>
                    <a:pt x="21600" y="20756"/>
                  </a:cubicBezTo>
                  <a:cubicBezTo>
                    <a:pt x="21600" y="4050"/>
                    <a:pt x="21600" y="4050"/>
                    <a:pt x="21600" y="4050"/>
                  </a:cubicBezTo>
                  <a:cubicBezTo>
                    <a:pt x="21600" y="4050"/>
                    <a:pt x="21016" y="3881"/>
                    <a:pt x="20286" y="3881"/>
                  </a:cubicBezTo>
                  <a:cubicBezTo>
                    <a:pt x="20286" y="18394"/>
                    <a:pt x="20286" y="18394"/>
                    <a:pt x="20286" y="18394"/>
                  </a:cubicBezTo>
                  <a:cubicBezTo>
                    <a:pt x="20286" y="18394"/>
                    <a:pt x="16492" y="16538"/>
                    <a:pt x="13719" y="17550"/>
                  </a:cubicBezTo>
                  <a:cubicBezTo>
                    <a:pt x="12697" y="17888"/>
                    <a:pt x="11822" y="19238"/>
                    <a:pt x="11238" y="20081"/>
                  </a:cubicBezTo>
                  <a:cubicBezTo>
                    <a:pt x="11092" y="19913"/>
                    <a:pt x="11092" y="19913"/>
                    <a:pt x="10946" y="19913"/>
                  </a:cubicBezTo>
                  <a:cubicBezTo>
                    <a:pt x="11384" y="19069"/>
                    <a:pt x="12114" y="17381"/>
                    <a:pt x="12989" y="16706"/>
                  </a:cubicBezTo>
                  <a:cubicBezTo>
                    <a:pt x="15616" y="15356"/>
                    <a:pt x="19119" y="16200"/>
                    <a:pt x="19119" y="16200"/>
                  </a:cubicBezTo>
                  <a:cubicBezTo>
                    <a:pt x="19119" y="0"/>
                    <a:pt x="19119" y="0"/>
                    <a:pt x="19119" y="0"/>
                  </a:cubicBezTo>
                  <a:cubicBezTo>
                    <a:pt x="19119" y="0"/>
                    <a:pt x="17805" y="338"/>
                    <a:pt x="16200" y="844"/>
                  </a:cubicBezTo>
                  <a:cubicBezTo>
                    <a:pt x="16200" y="12825"/>
                    <a:pt x="16200" y="12825"/>
                    <a:pt x="16200" y="12825"/>
                  </a:cubicBezTo>
                  <a:cubicBezTo>
                    <a:pt x="14595" y="11813"/>
                    <a:pt x="14595" y="11813"/>
                    <a:pt x="14595" y="11813"/>
                  </a:cubicBezTo>
                  <a:cubicBezTo>
                    <a:pt x="13135" y="14006"/>
                    <a:pt x="13135" y="14006"/>
                    <a:pt x="13135" y="14006"/>
                  </a:cubicBezTo>
                  <a:cubicBezTo>
                    <a:pt x="13135" y="1856"/>
                    <a:pt x="13135" y="1856"/>
                    <a:pt x="13135" y="1856"/>
                  </a:cubicBezTo>
                  <a:cubicBezTo>
                    <a:pt x="13135" y="1856"/>
                    <a:pt x="13135" y="1856"/>
                    <a:pt x="13135" y="2025"/>
                  </a:cubicBezTo>
                  <a:cubicBezTo>
                    <a:pt x="11822" y="2531"/>
                    <a:pt x="10800" y="4388"/>
                    <a:pt x="10800" y="4388"/>
                  </a:cubicBezTo>
                  <a:cubicBezTo>
                    <a:pt x="10800" y="4388"/>
                    <a:pt x="9632" y="2531"/>
                    <a:pt x="8319" y="2025"/>
                  </a:cubicBezTo>
                  <a:cubicBezTo>
                    <a:pt x="5838" y="844"/>
                    <a:pt x="2335" y="0"/>
                    <a:pt x="2335" y="0"/>
                  </a:cubicBezTo>
                  <a:cubicBezTo>
                    <a:pt x="2335" y="16200"/>
                    <a:pt x="2335" y="16200"/>
                    <a:pt x="2335" y="16200"/>
                  </a:cubicBezTo>
                  <a:cubicBezTo>
                    <a:pt x="2335" y="16200"/>
                    <a:pt x="5838" y="15356"/>
                    <a:pt x="8319" y="16706"/>
                  </a:cubicBezTo>
                  <a:cubicBezTo>
                    <a:pt x="9341" y="17381"/>
                    <a:pt x="10070" y="19069"/>
                    <a:pt x="10508" y="19913"/>
                  </a:cubicBezTo>
                  <a:cubicBezTo>
                    <a:pt x="10362" y="19913"/>
                    <a:pt x="10362" y="19913"/>
                    <a:pt x="10216" y="20081"/>
                  </a:cubicBezTo>
                  <a:cubicBezTo>
                    <a:pt x="9778" y="19238"/>
                    <a:pt x="8757" y="17888"/>
                    <a:pt x="7735" y="17550"/>
                  </a:cubicBezTo>
                  <a:cubicBezTo>
                    <a:pt x="4962" y="16538"/>
                    <a:pt x="1168" y="18394"/>
                    <a:pt x="1168" y="18394"/>
                  </a:cubicBezTo>
                  <a:cubicBezTo>
                    <a:pt x="1168" y="3881"/>
                    <a:pt x="1168" y="3881"/>
                    <a:pt x="1168" y="3881"/>
                  </a:cubicBezTo>
                  <a:cubicBezTo>
                    <a:pt x="438" y="3881"/>
                    <a:pt x="0" y="4050"/>
                    <a:pt x="0" y="4050"/>
                  </a:cubicBezTo>
                  <a:cubicBezTo>
                    <a:pt x="0" y="20756"/>
                    <a:pt x="0" y="20756"/>
                    <a:pt x="0" y="20756"/>
                  </a:cubicBezTo>
                  <a:cubicBezTo>
                    <a:pt x="0" y="20756"/>
                    <a:pt x="4670" y="19913"/>
                    <a:pt x="7881" y="19913"/>
                  </a:cubicBezTo>
                  <a:cubicBezTo>
                    <a:pt x="8465" y="19913"/>
                    <a:pt x="8903" y="20250"/>
                    <a:pt x="9341" y="20419"/>
                  </a:cubicBez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6175" y="1469907"/>
            <a:ext cx="10685124" cy="3629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其次，在经济全球一体化的趋势下，世界各国尤其是发达资本主义国家经济形势的变化，也给中国的经济发展带来一定程度的制约。再次，少数发达国家推行一种新的强权政治，施加种种压力，企图迫使中国放弃社会主义。在这种情形下，中国只有坚持独立自主、建设有中国特色的社会主义道路，才能利用有利因素，抵制外来的不利影响，抓住机遇，迎接挑战，尽快建成社会主义现代化强国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34256" y="1545118"/>
            <a:ext cx="10674850" cy="4512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4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）习近平总书记曾说，中国经济是一片大海，而不是小池塘。大海有风平浪静之时，也有狂风雨骤之时。狂风骤雨可以掀翻小池塘，但不能掀翻大海。下列选项属于习近平总书记所指的“狂风骤雨”的是                                                    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复杂多变的国际形势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和平与发展的时代潮流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综合国力的日益增强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中国国际影响力的提升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572107" y="3324170"/>
            <a:ext cx="996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90082" y="1047170"/>
            <a:ext cx="11401657" cy="529376"/>
            <a:chOff x="490082" y="1047170"/>
            <a:chExt cx="11401657" cy="529376"/>
          </a:xfrm>
        </p:grpSpPr>
        <p:sp>
          <p:nvSpPr>
            <p:cNvPr id="6" name="文本框 5"/>
            <p:cNvSpPr txBox="1"/>
            <p:nvPr/>
          </p:nvSpPr>
          <p:spPr>
            <a:xfrm>
              <a:off x="1052503" y="1053326"/>
              <a:ext cx="108392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真题试做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90082" y="1047170"/>
              <a:ext cx="458217" cy="464400"/>
              <a:chOff x="10455823" y="4493378"/>
              <a:chExt cx="840370" cy="817605"/>
            </a:xfrm>
            <a:solidFill>
              <a:srgbClr val="18A3D9"/>
            </a:solidFill>
          </p:grpSpPr>
          <p:sp>
            <p:nvSpPr>
              <p:cNvPr id="8" name="Shape 1385"/>
              <p:cNvSpPr/>
              <p:nvPr/>
            </p:nvSpPr>
            <p:spPr>
              <a:xfrm>
                <a:off x="10518775" y="4582319"/>
                <a:ext cx="715964" cy="728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315"/>
                    </a:moveTo>
                    <a:cubicBezTo>
                      <a:pt x="21600" y="4673"/>
                      <a:pt x="16760" y="0"/>
                      <a:pt x="10755" y="0"/>
                    </a:cubicBezTo>
                    <a:cubicBezTo>
                      <a:pt x="4840" y="0"/>
                      <a:pt x="0" y="4673"/>
                      <a:pt x="0" y="10315"/>
                    </a:cubicBezTo>
                    <a:cubicBezTo>
                      <a:pt x="0" y="13577"/>
                      <a:pt x="1613" y="16487"/>
                      <a:pt x="4123" y="18426"/>
                    </a:cubicBezTo>
                    <a:cubicBezTo>
                      <a:pt x="2778" y="20454"/>
                      <a:pt x="2778" y="20454"/>
                      <a:pt x="2778" y="20454"/>
                    </a:cubicBezTo>
                    <a:cubicBezTo>
                      <a:pt x="2510" y="20807"/>
                      <a:pt x="2599" y="21247"/>
                      <a:pt x="2958" y="21512"/>
                    </a:cubicBezTo>
                    <a:cubicBezTo>
                      <a:pt x="3137" y="21600"/>
                      <a:pt x="3227" y="21600"/>
                      <a:pt x="3406" y="21600"/>
                    </a:cubicBezTo>
                    <a:cubicBezTo>
                      <a:pt x="3675" y="21600"/>
                      <a:pt x="3854" y="21512"/>
                      <a:pt x="4033" y="21247"/>
                    </a:cubicBezTo>
                    <a:cubicBezTo>
                      <a:pt x="5378" y="19220"/>
                      <a:pt x="5378" y="19220"/>
                      <a:pt x="5378" y="19220"/>
                    </a:cubicBezTo>
                    <a:cubicBezTo>
                      <a:pt x="6991" y="20101"/>
                      <a:pt x="8783" y="20630"/>
                      <a:pt x="10755" y="20630"/>
                    </a:cubicBezTo>
                    <a:cubicBezTo>
                      <a:pt x="12727" y="20630"/>
                      <a:pt x="14609" y="20101"/>
                      <a:pt x="16222" y="19220"/>
                    </a:cubicBezTo>
                    <a:cubicBezTo>
                      <a:pt x="17567" y="21247"/>
                      <a:pt x="17567" y="21247"/>
                      <a:pt x="17567" y="21247"/>
                    </a:cubicBezTo>
                    <a:cubicBezTo>
                      <a:pt x="17656" y="21512"/>
                      <a:pt x="17925" y="21600"/>
                      <a:pt x="18194" y="21600"/>
                    </a:cubicBezTo>
                    <a:cubicBezTo>
                      <a:pt x="18373" y="21600"/>
                      <a:pt x="18463" y="21600"/>
                      <a:pt x="18642" y="21512"/>
                    </a:cubicBezTo>
                    <a:cubicBezTo>
                      <a:pt x="19001" y="21247"/>
                      <a:pt x="19090" y="20807"/>
                      <a:pt x="18822" y="20454"/>
                    </a:cubicBezTo>
                    <a:cubicBezTo>
                      <a:pt x="17477" y="18426"/>
                      <a:pt x="17477" y="18426"/>
                      <a:pt x="17477" y="18426"/>
                    </a:cubicBezTo>
                    <a:cubicBezTo>
                      <a:pt x="19987" y="16487"/>
                      <a:pt x="21600" y="13577"/>
                      <a:pt x="21600" y="10315"/>
                    </a:cubicBezTo>
                    <a:close/>
                    <a:moveTo>
                      <a:pt x="10755" y="17456"/>
                    </a:moveTo>
                    <a:cubicBezTo>
                      <a:pt x="6722" y="17456"/>
                      <a:pt x="3316" y="14282"/>
                      <a:pt x="3316" y="10315"/>
                    </a:cubicBezTo>
                    <a:cubicBezTo>
                      <a:pt x="3316" y="6436"/>
                      <a:pt x="6722" y="3262"/>
                      <a:pt x="10755" y="3262"/>
                    </a:cubicBezTo>
                    <a:cubicBezTo>
                      <a:pt x="14878" y="3262"/>
                      <a:pt x="18194" y="6436"/>
                      <a:pt x="18194" y="10315"/>
                    </a:cubicBezTo>
                    <a:cubicBezTo>
                      <a:pt x="18194" y="14282"/>
                      <a:pt x="14878" y="17456"/>
                      <a:pt x="10755" y="17456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9" name="Shape 1386"/>
              <p:cNvSpPr/>
              <p:nvPr/>
            </p:nvSpPr>
            <p:spPr>
              <a:xfrm>
                <a:off x="10455823" y="4493378"/>
                <a:ext cx="289750" cy="272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7" h="20389" extrusionOk="0">
                    <a:moveTo>
                      <a:pt x="19928" y="3285"/>
                    </a:moveTo>
                    <a:cubicBezTo>
                      <a:pt x="19305" y="2617"/>
                      <a:pt x="18681" y="2617"/>
                      <a:pt x="18058" y="2840"/>
                    </a:cubicBezTo>
                    <a:cubicBezTo>
                      <a:pt x="14112" y="-946"/>
                      <a:pt x="8089" y="-946"/>
                      <a:pt x="3935" y="2840"/>
                    </a:cubicBezTo>
                    <a:cubicBezTo>
                      <a:pt x="-219" y="6625"/>
                      <a:pt x="-1257" y="12860"/>
                      <a:pt x="1651" y="17536"/>
                    </a:cubicBezTo>
                    <a:cubicBezTo>
                      <a:pt x="1235" y="18205"/>
                      <a:pt x="1235" y="19095"/>
                      <a:pt x="1651" y="19763"/>
                    </a:cubicBezTo>
                    <a:cubicBezTo>
                      <a:pt x="2274" y="20431"/>
                      <a:pt x="3312" y="20654"/>
                      <a:pt x="3935" y="19986"/>
                    </a:cubicBezTo>
                    <a:cubicBezTo>
                      <a:pt x="19720" y="5734"/>
                      <a:pt x="19720" y="5734"/>
                      <a:pt x="19720" y="5734"/>
                    </a:cubicBezTo>
                    <a:cubicBezTo>
                      <a:pt x="20343" y="5066"/>
                      <a:pt x="20343" y="4176"/>
                      <a:pt x="19928" y="3285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0" name="Shape 1387"/>
              <p:cNvSpPr/>
              <p:nvPr/>
            </p:nvSpPr>
            <p:spPr>
              <a:xfrm>
                <a:off x="11006501" y="4493378"/>
                <a:ext cx="289692" cy="272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3" h="20389" extrusionOk="0">
                    <a:moveTo>
                      <a:pt x="16368" y="2840"/>
                    </a:moveTo>
                    <a:cubicBezTo>
                      <a:pt x="12215" y="-946"/>
                      <a:pt x="6191" y="-946"/>
                      <a:pt x="2245" y="2840"/>
                    </a:cubicBezTo>
                    <a:cubicBezTo>
                      <a:pt x="1622" y="2617"/>
                      <a:pt x="791" y="2617"/>
                      <a:pt x="376" y="3285"/>
                    </a:cubicBezTo>
                    <a:cubicBezTo>
                      <a:pt x="-247" y="4176"/>
                      <a:pt x="-39" y="5066"/>
                      <a:pt x="584" y="5734"/>
                    </a:cubicBezTo>
                    <a:cubicBezTo>
                      <a:pt x="16368" y="19986"/>
                      <a:pt x="16368" y="19986"/>
                      <a:pt x="16368" y="19986"/>
                    </a:cubicBezTo>
                    <a:cubicBezTo>
                      <a:pt x="16991" y="20654"/>
                      <a:pt x="18030" y="20431"/>
                      <a:pt x="18653" y="19763"/>
                    </a:cubicBezTo>
                    <a:cubicBezTo>
                      <a:pt x="19068" y="19095"/>
                      <a:pt x="19068" y="18205"/>
                      <a:pt x="18653" y="17536"/>
                    </a:cubicBezTo>
                    <a:cubicBezTo>
                      <a:pt x="21353" y="12860"/>
                      <a:pt x="20522" y="6625"/>
                      <a:pt x="16368" y="284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1" name="Shape 1388"/>
              <p:cNvSpPr/>
              <p:nvPr/>
            </p:nvSpPr>
            <p:spPr>
              <a:xfrm>
                <a:off x="10784330" y="4707730"/>
                <a:ext cx="115447" cy="3762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4" h="21600" extrusionOk="0">
                    <a:moveTo>
                      <a:pt x="16624" y="0"/>
                    </a:moveTo>
                    <a:cubicBezTo>
                      <a:pt x="16624" y="0"/>
                      <a:pt x="16624" y="0"/>
                      <a:pt x="16624" y="0"/>
                    </a:cubicBezTo>
                    <a:cubicBezTo>
                      <a:pt x="13924" y="0"/>
                      <a:pt x="11764" y="680"/>
                      <a:pt x="11764" y="1531"/>
                    </a:cubicBezTo>
                    <a:cubicBezTo>
                      <a:pt x="11224" y="12416"/>
                      <a:pt x="11224" y="12416"/>
                      <a:pt x="11224" y="12416"/>
                    </a:cubicBezTo>
                    <a:cubicBezTo>
                      <a:pt x="424" y="19559"/>
                      <a:pt x="424" y="19559"/>
                      <a:pt x="424" y="19559"/>
                    </a:cubicBezTo>
                    <a:cubicBezTo>
                      <a:pt x="-656" y="20239"/>
                      <a:pt x="424" y="21090"/>
                      <a:pt x="2584" y="21430"/>
                    </a:cubicBezTo>
                    <a:cubicBezTo>
                      <a:pt x="3124" y="21600"/>
                      <a:pt x="4204" y="21600"/>
                      <a:pt x="4744" y="21600"/>
                    </a:cubicBezTo>
                    <a:cubicBezTo>
                      <a:pt x="6364" y="21600"/>
                      <a:pt x="7984" y="21260"/>
                      <a:pt x="9064" y="20750"/>
                    </a:cubicBezTo>
                    <a:cubicBezTo>
                      <a:pt x="20404" y="13436"/>
                      <a:pt x="20404" y="13436"/>
                      <a:pt x="20404" y="13436"/>
                    </a:cubicBezTo>
                    <a:cubicBezTo>
                      <a:pt x="20404" y="13266"/>
                      <a:pt x="20404" y="13096"/>
                      <a:pt x="20404" y="12756"/>
                    </a:cubicBezTo>
                    <a:cubicBezTo>
                      <a:pt x="20944" y="1531"/>
                      <a:pt x="20944" y="1531"/>
                      <a:pt x="20944" y="1531"/>
                    </a:cubicBezTo>
                    <a:cubicBezTo>
                      <a:pt x="20944" y="680"/>
                      <a:pt x="19324" y="0"/>
                      <a:pt x="16624" y="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545" y="1781813"/>
            <a:ext cx="10489915" cy="1822102"/>
          </a:xfrm>
          <a:prstGeom prst="rect">
            <a:avLst/>
          </a:prstGeom>
          <a:ln w="19050">
            <a:solidFill>
              <a:srgbClr val="5B9BD5"/>
            </a:solidFill>
            <a:prstDash val="sysDash"/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［解析］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题干中习近平总书记所指的“狂风骤雨”是当前复杂多变的国际形势，所以我们是机遇与挑战共存，我们要抓住好机遇，敢于迎接挑战，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符合题意。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观点正确，与题干不符。故选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2581</Words>
  <Application>WPS 演示</Application>
  <PresentationFormat>宽屏</PresentationFormat>
  <Paragraphs>101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Arial</vt:lpstr>
      <vt:lpstr>宋体</vt:lpstr>
      <vt:lpstr>Wingdings</vt:lpstr>
      <vt:lpstr>微软雅黑</vt:lpstr>
      <vt:lpstr>Helvetica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zxj</dc:creator>
  <cp:lastModifiedBy>CCAV1234</cp:lastModifiedBy>
  <cp:revision>40</cp:revision>
  <dcterms:created xsi:type="dcterms:W3CDTF">2019-09-25T05:11:00Z</dcterms:created>
  <dcterms:modified xsi:type="dcterms:W3CDTF">2019-12-19T10:07:17Z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2052-11.1.0.9209</vt:lpwstr>
  </property>
</Properties>
</file>