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80" r:id="rId4"/>
    <p:sldId id="257" r:id="rId5"/>
    <p:sldId id="259" r:id="rId6"/>
    <p:sldId id="260" r:id="rId7"/>
    <p:sldId id="261" r:id="rId8"/>
    <p:sldId id="262" r:id="rId9"/>
    <p:sldId id="263" r:id="rId10"/>
    <p:sldId id="275" r:id="rId11"/>
    <p:sldId id="276" r:id="rId12"/>
    <p:sldId id="277" r:id="rId13"/>
    <p:sldId id="278" r:id="rId14"/>
    <p:sldId id="279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3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91895-8CD8-41C0-B876-41091F264E7A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A759E-310C-496D-A526-7C67D5ED6AD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1428736"/>
            <a:ext cx="85011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论说文</a:t>
            </a:r>
            <a:r>
              <a:rPr lang="zh-CN" altLang="en-US" sz="60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阅读第三题</a:t>
            </a:r>
            <a:endParaRPr lang="en-US" altLang="zh-CN" sz="6000" dirty="0" smtClean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sz="60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60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   </a:t>
            </a:r>
            <a:r>
              <a:rPr lang="zh-CN" altLang="en-US" sz="60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命题思路及解题技巧</a:t>
            </a:r>
            <a:endParaRPr lang="zh-CN" altLang="en-US" sz="60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矩形 2"/>
          <p:cNvSpPr>
            <a:spLocks noChangeArrowheads="1"/>
          </p:cNvSpPr>
          <p:nvPr/>
        </p:nvSpPr>
        <p:spPr bwMode="auto">
          <a:xfrm>
            <a:off x="1979613" y="981075"/>
            <a:ext cx="4316412" cy="881063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b="1">
                <a:latin typeface="黑体" pitchFamily="49" charset="-122"/>
                <a:ea typeface="黑体" pitchFamily="49" charset="-122"/>
              </a:rPr>
              <a:t>论述类文本阅读</a:t>
            </a:r>
            <a:r>
              <a:rPr lang="zh-CN" altLang="en-US" sz="4800" b="1">
                <a:latin typeface="华文行楷" pitchFamily="2" charset="-122"/>
                <a:ea typeface="华文行楷" pitchFamily="2" charset="-122"/>
              </a:rPr>
              <a:t>考点</a:t>
            </a:r>
          </a:p>
        </p:txBody>
      </p:sp>
      <p:graphicFrame>
        <p:nvGraphicFramePr>
          <p:cNvPr id="28676" name="表格 28675"/>
          <p:cNvGraphicFramePr/>
          <p:nvPr/>
        </p:nvGraphicFramePr>
        <p:xfrm>
          <a:off x="471488" y="2159000"/>
          <a:ext cx="8190865" cy="3878580"/>
        </p:xfrm>
        <a:graphic>
          <a:graphicData uri="http://schemas.openxmlformats.org/drawingml/2006/table">
            <a:tbl>
              <a:tblPr/>
              <a:tblGrid>
                <a:gridCol w="16630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7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6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43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725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高考考查点</a:t>
                      </a: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1800" b="1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具体考查内容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题干要求</a:t>
                      </a: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解题策略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20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</a:t>
                      </a:r>
                      <a:r>
                        <a:rPr lang="zh-CN" altLang="en-US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、筛选整合信息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en-US" altLang="zh-CN" sz="1800" b="1">
                        <a:solidFill>
                          <a:srgbClr val="FF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rgbClr val="FF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重要语句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下列关于原文内容的理解和分析正确的一项是</a:t>
                      </a: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rgbClr val="FF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比较选项和原文对应语句意思是否发生改变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  <a:sym typeface="宋体" panose="02010600030101010101" pitchFamily="2" charset="-122"/>
                        </a:rPr>
                        <a:t>2</a:t>
                      </a:r>
                      <a:r>
                        <a:rPr lang="zh-CN" altLang="en-US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  <a:sym typeface="宋体" panose="02010600030101010101" pitchFamily="2" charset="-122"/>
                        </a:rPr>
                        <a:t>、原文论证分析</a:t>
                      </a: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1800" b="1" dirty="0">
                        <a:latin typeface="黑体" panose="02010609060101010101" pitchFamily="2" charset="-122"/>
                        <a:ea typeface="黑体" panose="02010609060101010101" pitchFamily="2" charset="-122"/>
                        <a:sym typeface="宋体" panose="02010600030101010101" pitchFamily="2" charset="-122"/>
                      </a:endParaRP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rgbClr val="FF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论点论据论证</a:t>
                      </a: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rgbClr val="FF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结构方式</a:t>
                      </a: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rgbClr val="FF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内容要点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下列对原文论证的相关分析，不正确的一项是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rgbClr val="FF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概括段意，理清作者的思路</a:t>
                      </a: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20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  <a:sym typeface="宋体" panose="02010600030101010101" pitchFamily="2" charset="-122"/>
                        </a:rPr>
                        <a:t>3</a:t>
                      </a:r>
                      <a:r>
                        <a:rPr lang="zh-CN" altLang="en-US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  <a:sym typeface="宋体" panose="02010600030101010101" pitchFamily="2" charset="-122"/>
                        </a:rPr>
                        <a:t>、分析概括作者的观点态度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rgbClr val="FF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  <a:sym typeface="宋体" panose="02010600030101010101" pitchFamily="2" charset="-122"/>
                        </a:rPr>
                        <a:t>作者的观点态度</a:t>
                      </a: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1800" b="1" dirty="0">
                        <a:solidFill>
                          <a:srgbClr val="FF000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  <a:sym typeface="宋体" panose="02010600030101010101" pitchFamily="2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18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根据原文内容，下列说法不正确的一项是</a:t>
                      </a:r>
                    </a:p>
                  </a:txBody>
                  <a:tcPr marL="68580" marR="68580" marT="34290" marB="3429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rgbClr val="FF00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了解推断的类型</a:t>
                      </a: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245" name="文本框 28704"/>
          <p:cNvSpPr txBox="1">
            <a:spLocks noChangeArrowheads="1"/>
          </p:cNvSpPr>
          <p:nvPr/>
        </p:nvSpPr>
        <p:spPr bwMode="auto">
          <a:xfrm>
            <a:off x="331788" y="282575"/>
            <a:ext cx="1800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CC"/>
                </a:solidFill>
                <a:ea typeface="黑体" pitchFamily="49" charset="-122"/>
              </a:rPr>
              <a:t>考试方向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7504" y="332656"/>
            <a:ext cx="900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选项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一般包括两部分，一部分是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前提、条件、原因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等内容，另一部分则是由此产生的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结果（作者的态度）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本题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就是要求考生在理解文本行文逻辑的基础上对选项中出现的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前后两部分的关系进行准确的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判断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，从而准确的理解作者的观点态度。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题基础在于理清段落内部的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行文结构、段落间的行文思路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，把握写作者的写作意图。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8691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85728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>
              <a:lnSpc>
                <a:spcPts val="4000"/>
              </a:lnSpc>
            </a:pPr>
            <a:endParaRPr lang="en-US" sz="2800" b="1" dirty="0" smtClean="0">
              <a:latin typeface="+mj-ea"/>
              <a:ea typeface="+mj-ea"/>
            </a:endParaRPr>
          </a:p>
          <a:p>
            <a:pPr fontAlgn="ctr">
              <a:lnSpc>
                <a:spcPts val="4000"/>
              </a:lnSpc>
            </a:pPr>
            <a:endParaRPr lang="en-US" sz="2800" b="1" dirty="0" smtClean="0">
              <a:latin typeface="+mj-ea"/>
              <a:ea typeface="+mj-ea"/>
            </a:endParaRPr>
          </a:p>
          <a:p>
            <a:pPr fontAlgn="ctr">
              <a:lnSpc>
                <a:spcPts val="4000"/>
              </a:lnSpc>
            </a:pPr>
            <a:r>
              <a:rPr 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.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根据原文内容，下列说法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不正确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的一项是</a:t>
            </a:r>
          </a:p>
          <a:p>
            <a:pPr fontAlgn="ctr">
              <a:lnSpc>
                <a:spcPts val="4000"/>
              </a:lnSpc>
            </a:pPr>
            <a:r>
              <a:rPr 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A. 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由俗到雅的转换和由雅而俗的回归，证明了雅与俗之间并非天然分野。</a:t>
            </a:r>
          </a:p>
          <a:p>
            <a:pPr fontAlgn="ctr">
              <a:lnSpc>
                <a:spcPts val="4000"/>
              </a:lnSpc>
            </a:pPr>
            <a:r>
              <a:rPr 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B. 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打通了雅俗文化之间的流动通道，就能够使文化产生良好的社会效应。</a:t>
            </a:r>
          </a:p>
          <a:p>
            <a:pPr fontAlgn="ctr">
              <a:lnSpc>
                <a:spcPts val="4000"/>
              </a:lnSpc>
            </a:pPr>
            <a:r>
              <a:rPr 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C. 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新青年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倡导写白话文，是知识分子为雅文化走向大众所做的努力。</a:t>
            </a:r>
          </a:p>
          <a:p>
            <a:pPr fontAlgn="ctr">
              <a:lnSpc>
                <a:spcPts val="4000"/>
              </a:lnSpc>
            </a:pPr>
            <a:r>
              <a:rPr 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D. 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随着审美功能不断提升，绘画会与大众间离，这符合雅俗转换的规律。</a:t>
            </a:r>
          </a:p>
          <a:p>
            <a:pPr>
              <a:lnSpc>
                <a:spcPts val="4000"/>
              </a:lnSpc>
            </a:pP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28604"/>
            <a:ext cx="8358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2020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广州市高三第一次模拟测试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+mj-ea"/>
              </a:rPr>
              <a:t>A. </a:t>
            </a:r>
            <a:r>
              <a:rPr lang="zh-CN" altLang="en-US" sz="2400" b="1" dirty="0">
                <a:solidFill>
                  <a:srgbClr val="0000FF"/>
                </a:solidFill>
                <a:latin typeface="+mj-ea"/>
              </a:rPr>
              <a:t>由俗到雅的转换和由雅而俗的回归，证明了雅与俗之间并非天然分野。</a:t>
            </a:r>
          </a:p>
          <a:p>
            <a:endParaRPr lang="en-US" altLang="zh-CN" sz="2400" dirty="0" smtClean="0"/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   谈及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雅与俗的关系，不应把二者对立起来。在文化欣赏习俗上，存在着雅与俗的认知转换过程。</a:t>
            </a:r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雅的来源是俗，俗来自于社会生活的一般性经验，在经验升华的基础上，文化的习俗不断自我总结提升，就成为了愈益成熟并逐步走向优雅的文化品类，这是文化品类形成中的凝聚现象，是由俗而雅的过程。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京剧成长经历就验证了这一规律，京剧的前身只是安徽安庆一带田野山间的小腔小调，经过不断总结、捶打、磨炼，小腔小调最终演变为门当齐全、角色体系完备、唱念做打一套行当成熟的京剧。雅虽来源于俗，但在其俗为雅以后，似于也就形成了与俗相互对立的关系。曾经在日常生活中创造了文化的人们，又在一定程度上失了享受雅的资格。雅俗间有了距离，甚至隔膜，形成了</a:t>
            </a:r>
            <a:r>
              <a:rPr lang="en-US" sz="2400" b="1" dirty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高</a:t>
            </a:r>
            <a:r>
              <a:rPr lang="en-US" sz="2400" b="1" dirty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与</a:t>
            </a:r>
            <a:r>
              <a:rPr lang="en-US" sz="2400" b="1" dirty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低</a:t>
            </a:r>
            <a:r>
              <a:rPr lang="en-US" sz="2400" b="1" dirty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的分隔。比如，人们在劳动实践中创造了文字，并以文字记录思想、情感和经验，但随着文字的不断丰富和功能提升，它逐渐离开了生活的原初出发点，愈益精致艰深，与大众间离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400" b="1" dirty="0">
              <a:latin typeface="楷体" pitchFamily="49" charset="-122"/>
              <a:ea typeface="楷体" pitchFamily="49" charset="-122"/>
            </a:endParaRPr>
          </a:p>
          <a:p>
            <a:endParaRPr lang="zh-CN" alt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5595" y="116632"/>
            <a:ext cx="914400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  <a:latin typeface="+mj-ea"/>
              </a:rPr>
              <a:t>A. </a:t>
            </a:r>
            <a:r>
              <a:rPr lang="zh-CN" altLang="en-US" sz="2000" b="1" dirty="0" smtClean="0">
                <a:solidFill>
                  <a:srgbClr val="0000FF"/>
                </a:solidFill>
                <a:latin typeface="+mj-ea"/>
              </a:rPr>
              <a:t>由俗到雅的转换和由雅而俗的回归，证明了雅与俗之间并非天然分野。</a:t>
            </a:r>
          </a:p>
          <a:p>
            <a:endParaRPr lang="en-US" altLang="zh-CN" sz="2000" dirty="0" smtClean="0"/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我们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关注雅与俗的转换和关系，其实就是要学会运用好人类文化积累的规律。</a:t>
            </a:r>
            <a:r>
              <a:rPr lang="zh-CN" altLang="en-US" sz="2000" b="1" u="sng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俗的积累，造就了雅，但最终雅还是要完成回归大众，这就是社会文化成长的基本路径，也是检验社会发育程度的标准。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20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世纪的新文化运动倡导说白话、写白话文，就是要还原文化与通人的关系，打破知识精英和庶民大众的精神隔离，进而解决中国文化的前途命运问题，这种还雅为俗的努力，客观上为文化的大众化做了奋争，文化是人类精神经验不断自我超越的产物，雅与俗本身应该具有内在的精神通道，社会要做的努力是将雅与俗的流动通道打通。沉浸于俗文化氛围中，是对生活压力的纾解行为，但在这样的状态中，还能保持对更精致、更艺术化、更具有文化超越意义的雅文化的景仰之心，就是文化的完好状态了。而雅文化秉持清晰明确的责任意识，对社会生活本身的意义抱有更多的尊重而非鄙视，对普通大众的文化旨趣更要学会汲取养分而非自视清高，那雅文化也就有了更好的生存土壤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由俗向雅，是文化演化的必然；而由雅及俗，又是文化的使命，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雅俗分野，既是社会文化的真实生态现象，也是应该充满活力的生命交互状态，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这样的文化状态，就更加健康，也会有更好的社会效应。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跨文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段内容句子之间的关系，通过推断得出正确的结论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、综合推断）</a:t>
            </a:r>
            <a:endParaRPr lang="zh-CN" altLang="en-US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endParaRPr lang="zh-CN" altLang="en-US" dirty="0">
              <a:latin typeface="楷体" pitchFamily="49" charset="-122"/>
              <a:ea typeface="楷体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+mj-ea"/>
              </a:rPr>
              <a:t>B. </a:t>
            </a:r>
            <a:r>
              <a:rPr lang="zh-CN" altLang="en-US" sz="2000" b="1" dirty="0">
                <a:latin typeface="+mj-ea"/>
              </a:rPr>
              <a:t>打通了雅俗文化之间的流动通道，</a:t>
            </a:r>
            <a:r>
              <a:rPr lang="zh-CN" altLang="en-US" sz="2000" b="1" dirty="0">
                <a:solidFill>
                  <a:srgbClr val="0000FF"/>
                </a:solidFill>
                <a:latin typeface="+mj-ea"/>
              </a:rPr>
              <a:t>就</a:t>
            </a:r>
            <a:r>
              <a:rPr lang="zh-CN" altLang="en-US" sz="2000" b="1" dirty="0">
                <a:latin typeface="+mj-ea"/>
              </a:rPr>
              <a:t>能够使文化产生良好的社会效应</a:t>
            </a:r>
            <a:r>
              <a:rPr lang="zh-CN" altLang="en-US" sz="2000" b="1" dirty="0" smtClean="0">
                <a:latin typeface="+mj-ea"/>
              </a:rPr>
              <a:t>。</a:t>
            </a:r>
            <a:endParaRPr lang="en-US" altLang="zh-CN" sz="2000" b="1" dirty="0" smtClean="0">
              <a:latin typeface="+mj-ea"/>
            </a:endParaRPr>
          </a:p>
          <a:p>
            <a:endParaRPr lang="en-US" altLang="zh-CN" sz="2000" b="1" dirty="0">
              <a:latin typeface="+mj-ea"/>
            </a:endParaRPr>
          </a:p>
          <a:p>
            <a:r>
              <a:rPr lang="zh-CN" altLang="en-US" sz="2000" b="1" dirty="0" smtClean="0">
                <a:latin typeface="+mj-ea"/>
              </a:rPr>
              <a:t>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雅与俗本身应该具有内在的精神通道，社会要做的努力是将雅与俗的流动通道打通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。沉浸于俗文化氛围中，是对生活压力的纾解行为，但在这样的状态中，还能保持对更精致、更艺术化、更具有文化超越意义的雅文化的景仰之心，就是文化的完好状态了。而雅文化秉持清晰明确的责任意识，对社会生活本身的意义抱有更多的尊重而非鄙视，对普通大众的文化旨趣更要学会汲取养分而非自视清高，那雅文化也就有了更好的生存土壤。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由俗向雅，是文化演化的必然；而由雅及俗，又是文化的使命，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雅俗分野，既是社会文化的真实生态现象，也是应该充满活力的生命交互状态，这样的文化状态，就更加健康，也会有更好的社会效应。</a:t>
            </a:r>
            <a:endParaRPr lang="en-US" altLang="zh-CN" sz="20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               生了小孩的人一定是女人。</a:t>
            </a:r>
            <a:endParaRPr lang="en-US" altLang="zh-CN" sz="20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充分条件：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“生了小孩”是“女人”的充分条件，充分证明这个人就是女人了 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只要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-----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就：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充分非必要。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只要是国家领导人就可以签署政府文件。</a:t>
            </a:r>
            <a:endParaRPr lang="en-US" altLang="zh-CN" sz="20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必要条件：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但女人不一定都生了小孩。 “女人” 是 “生了小孩” 的必要条件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只有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-----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才：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充分必要，唯一条件。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只有国家总理才能签署政府文件</a:t>
            </a:r>
          </a:p>
          <a:p>
            <a:endParaRPr lang="zh-CN" altLang="en-US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关系推断</a:t>
            </a:r>
          </a:p>
          <a:p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166"/>
            <a:ext cx="9144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ea"/>
              </a:rPr>
              <a:t>C. </a:t>
            </a:r>
            <a:r>
              <a:rPr lang="en-US" altLang="zh-CN" sz="2400" b="1" dirty="0">
                <a:latin typeface="+mj-ea"/>
              </a:rPr>
              <a:t>《</a:t>
            </a:r>
            <a:r>
              <a:rPr lang="zh-CN" altLang="en-US" sz="2400" b="1" dirty="0">
                <a:latin typeface="+mj-ea"/>
              </a:rPr>
              <a:t>新青年</a:t>
            </a:r>
            <a:r>
              <a:rPr lang="en-US" altLang="zh-CN" sz="2400" b="1" dirty="0">
                <a:latin typeface="+mj-ea"/>
              </a:rPr>
              <a:t>》</a:t>
            </a:r>
            <a:r>
              <a:rPr lang="zh-CN" altLang="en-US" sz="2400" b="1" dirty="0">
                <a:latin typeface="+mj-ea"/>
              </a:rPr>
              <a:t>倡导写白话文，是知识分子为雅文化走向大众所做的努力</a:t>
            </a:r>
            <a:r>
              <a:rPr lang="zh-CN" altLang="en-US" sz="2400" dirty="0" smtClean="0">
                <a:latin typeface="+mj-ea"/>
              </a:rPr>
              <a:t>。</a:t>
            </a:r>
            <a:endParaRPr lang="en-US" altLang="zh-CN" sz="2400" dirty="0" smtClean="0">
              <a:latin typeface="+mj-ea"/>
            </a:endParaRPr>
          </a:p>
          <a:p>
            <a:endParaRPr lang="en-US" altLang="zh-CN" sz="2400" dirty="0">
              <a:latin typeface="+mj-ea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   我们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关注雅与俗的转换和关系，其实就是要学会运用好人类文化积累的规律。俗的积累，造就了雅，</a:t>
            </a:r>
            <a:r>
              <a:rPr lang="zh-CN" altLang="en-US" sz="24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但最终雅还是要完成回归大众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，这就是社会文化成长的基本路径，也是检验社会发育程度的标准。</a:t>
            </a:r>
            <a:r>
              <a:rPr 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20</a:t>
            </a:r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世纪的新文化运动倡导说白话、写白话文，就是要还原文化与通人的关系，打破知识精英和庶民大众的精神隔离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，进而解决中国文化的前途命运问题，这种还雅为俗的努力，客观上为文化的大众化做了奋争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400" b="1" dirty="0">
              <a:latin typeface="楷体" pitchFamily="49" charset="-122"/>
              <a:ea typeface="楷体" pitchFamily="49" charset="-122"/>
            </a:endParaRPr>
          </a:p>
          <a:p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分析文中论据是否是为了是为了表达相邻处的某种观点（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类似于第二题，但是在选项表述上侧重于推断或者结论）</a:t>
            </a:r>
            <a:endParaRPr lang="en-US" altLang="zh-CN" sz="2400" b="1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sz="24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3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、直接推断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08520" y="9068"/>
            <a:ext cx="9252520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+mj-ea"/>
              </a:rPr>
              <a:t>D. </a:t>
            </a:r>
            <a:r>
              <a:rPr lang="zh-CN" altLang="en-US" sz="2200" b="1" dirty="0">
                <a:latin typeface="+mj-ea"/>
              </a:rPr>
              <a:t>随着审美功能不断提升，绘画会与大众间离，这符合雅俗转换的规律</a:t>
            </a:r>
            <a:r>
              <a:rPr lang="zh-CN" altLang="en-US" sz="2200" b="1" dirty="0" smtClean="0">
                <a:latin typeface="+mj-ea"/>
              </a:rPr>
              <a:t>。</a:t>
            </a:r>
            <a:endParaRPr lang="en-US" altLang="zh-CN" sz="2200" b="1" dirty="0" smtClean="0">
              <a:latin typeface="+mj-ea"/>
            </a:endParaRPr>
          </a:p>
          <a:p>
            <a:endParaRPr lang="en-US" altLang="zh-CN" sz="2200" b="1" dirty="0">
              <a:latin typeface="+mj-ea"/>
            </a:endParaRPr>
          </a:p>
          <a:p>
            <a:r>
              <a:rPr lang="zh-CN" altLang="en-US" sz="2200" b="1" dirty="0" smtClean="0">
                <a:latin typeface="+mj-ea"/>
              </a:rPr>
              <a:t>    </a:t>
            </a:r>
            <a:r>
              <a:rPr lang="zh-CN" altLang="en-US" sz="2200" b="1" dirty="0" smtClean="0">
                <a:latin typeface="楷体" pitchFamily="49" charset="-122"/>
                <a:ea typeface="楷体" pitchFamily="49" charset="-122"/>
              </a:rPr>
              <a:t>京剧成长经历就验证了这一规律，京剧的前身只是安徽安庆一带田野山间的小腔小调，经过不断总结、捶打、磨炼，</a:t>
            </a:r>
            <a:r>
              <a:rPr lang="zh-CN" altLang="en-US" sz="2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小腔小调最终演变为门当齐全、角色体系完备、唱念做打一套行当成熟的京剧。</a:t>
            </a:r>
            <a:r>
              <a:rPr lang="zh-CN" altLang="en-US" sz="2200" b="1" dirty="0" smtClean="0">
                <a:latin typeface="楷体" pitchFamily="49" charset="-122"/>
                <a:ea typeface="楷体" pitchFamily="49" charset="-122"/>
              </a:rPr>
              <a:t>雅虽来源于俗，但在其俗为雅以后，似于也就形成了与俗相互对立的关系。</a:t>
            </a:r>
            <a:r>
              <a:rPr lang="zh-CN" altLang="en-US" sz="2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曾经在日常生活中创造了文化的人们，又在一定程度上失了享受雅的资格。雅俗间有了距离，甚至隔膜，形成了“高”与“低”的分隔。</a:t>
            </a:r>
            <a:r>
              <a:rPr lang="zh-CN" altLang="en-US" sz="2200" b="1" dirty="0" smtClean="0">
                <a:latin typeface="楷体" pitchFamily="49" charset="-122"/>
                <a:ea typeface="楷体" pitchFamily="49" charset="-122"/>
              </a:rPr>
              <a:t>比如，人们在劳动实践中创造了文字，并以文字记录思想、情感和经验，但随着文字的不断丰富和功能提升，它逐渐离开了生活的原初出发点，愈益精致艰深，与大众间离。</a:t>
            </a:r>
            <a:endParaRPr lang="en-US" altLang="zh-CN" sz="22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2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我们关注雅与俗的转换和关系，其实就是要学会运用好人类文化积累的规律。俗的积累，造就了雅，</a:t>
            </a:r>
            <a:r>
              <a:rPr lang="zh-CN" altLang="en-US" sz="2200" b="1" dirty="0" smtClean="0">
                <a:latin typeface="楷体" pitchFamily="49" charset="-122"/>
                <a:ea typeface="楷体" pitchFamily="49" charset="-122"/>
              </a:rPr>
              <a:t>但最终雅还是要完成回归大众，这就是社会文化成长的基本路径，也是检验社会发育程度的标准。</a:t>
            </a:r>
            <a:endParaRPr lang="en-US" altLang="zh-CN" sz="22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200" b="1" dirty="0">
              <a:latin typeface="楷体" pitchFamily="49" charset="-122"/>
              <a:ea typeface="楷体" pitchFamily="49" charset="-122"/>
            </a:endParaRPr>
          </a:p>
          <a:p>
            <a:endParaRPr lang="en-US" altLang="zh-CN" sz="22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2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2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200" b="1" u="sng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从文本内容出发，对生活现象做出合乎逻辑的判断</a:t>
            </a:r>
            <a:endParaRPr lang="en-US" altLang="zh-CN" sz="2200" b="1" u="sng" dirty="0" smtClean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sz="2000" b="1" u="sng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4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、迁移推断</a:t>
            </a:r>
          </a:p>
          <a:p>
            <a:endParaRPr lang="zh-CN" altLang="en-US" sz="2000" b="1" dirty="0">
              <a:latin typeface="+mj-ea"/>
            </a:endParaRPr>
          </a:p>
          <a:p>
            <a:endParaRPr lang="zh-CN" altLang="en-US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260648"/>
            <a:ext cx="9108504" cy="5160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2020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广东汕头第一次模拟测试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endParaRPr lang="en-US" altLang="zh-CN" sz="2400" b="1" dirty="0"/>
          </a:p>
          <a:p>
            <a:r>
              <a:rPr lang="en-US" altLang="zh-CN" sz="2400" b="1" dirty="0" smtClean="0"/>
              <a:t>3</a:t>
            </a:r>
            <a:r>
              <a:rPr lang="en-US" altLang="zh-CN" sz="2400" b="1" dirty="0"/>
              <a:t>. </a:t>
            </a:r>
            <a:r>
              <a:rPr lang="zh-CN" altLang="zh-CN" sz="2400" b="1" dirty="0"/>
              <a:t>根据原文内容，下列说法</a:t>
            </a:r>
            <a:r>
              <a:rPr lang="zh-CN" altLang="zh-CN" sz="2400" b="1" dirty="0">
                <a:solidFill>
                  <a:srgbClr val="FF0000"/>
                </a:solidFill>
              </a:rPr>
              <a:t>不正确</a:t>
            </a:r>
            <a:r>
              <a:rPr lang="zh-CN" altLang="zh-CN" sz="2400" b="1" dirty="0"/>
              <a:t>的一项是</a:t>
            </a: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A. 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传承并弘扬中国传统音乐文化，既有助于学校美育教育，也有助于传承中华民族的精神命脉。</a:t>
            </a: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B. 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我国各少数民族的音乐活动都渗透着民族精神和审美情趣，具有鲜明的民族个性和文化内涵。</a:t>
            </a: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C. 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学习或欣赏中国传统音乐必须做到心与乐相通相融，否则就无法提升审美修养、养成理想人格。</a:t>
            </a: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D. 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《乐记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乐论》说：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乐者，天地之和也；礼者，天地之序也。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这与文中孔子的教育理念是相通的。</a:t>
            </a:r>
          </a:p>
          <a:p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9987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88640"/>
            <a:ext cx="914400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A. 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传承并弘扬中国传统音乐文化，既有助于学校美育教育，也有助于传承中华民族的精神命脉。</a:t>
            </a:r>
          </a:p>
          <a:p>
            <a:pPr>
              <a:lnSpc>
                <a:spcPts val="3000"/>
              </a:lnSpc>
            </a:pPr>
            <a:endParaRPr lang="en-US" altLang="zh-CN" sz="2400" dirty="0" smtClean="0"/>
          </a:p>
          <a:p>
            <a:pPr>
              <a:lnSpc>
                <a:spcPts val="3000"/>
              </a:lnSpc>
            </a:pPr>
            <a:r>
              <a:rPr lang="en-US" altLang="zh-CN" sz="2400" dirty="0" smtClean="0"/>
              <a:t>         </a:t>
            </a:r>
            <a:r>
              <a:rPr lang="zh-CN" altLang="zh-CN" sz="2400" dirty="0" smtClean="0"/>
              <a:t>党</a:t>
            </a:r>
            <a:r>
              <a:rPr lang="zh-CN" altLang="zh-CN" sz="2400" dirty="0"/>
              <a:t>的十八大以来，围绕</a:t>
            </a:r>
            <a:r>
              <a:rPr lang="zh-CN" altLang="zh-CN" sz="2400" b="1" dirty="0">
                <a:solidFill>
                  <a:srgbClr val="0000FF"/>
                </a:solidFill>
              </a:rPr>
              <a:t>传承和弘扬中华优秀传统文化</a:t>
            </a:r>
            <a:r>
              <a:rPr lang="zh-CN" altLang="zh-CN" sz="2400" dirty="0"/>
              <a:t>，习近平总书记发表了一系列重要论述，特别强调中华优秀传统文化是中华民族的“根”与“魂”，</a:t>
            </a:r>
            <a:r>
              <a:rPr lang="zh-CN" altLang="zh-CN" sz="2400" b="1" dirty="0">
                <a:solidFill>
                  <a:srgbClr val="FF0000"/>
                </a:solidFill>
              </a:rPr>
              <a:t>“优秀传统文化是一个国家、一个民族传承和发展的根本，如果丢掉了，就割断了精神命脉”。</a:t>
            </a:r>
          </a:p>
          <a:p>
            <a:pPr>
              <a:lnSpc>
                <a:spcPts val="3000"/>
              </a:lnSpc>
            </a:pPr>
            <a:endParaRPr lang="en-US" altLang="zh-CN" sz="2400" dirty="0"/>
          </a:p>
          <a:p>
            <a:pPr>
              <a:lnSpc>
                <a:spcPts val="3000"/>
              </a:lnSpc>
            </a:pPr>
            <a:endParaRPr lang="en-US" altLang="zh-CN" sz="2400" dirty="0" smtClean="0"/>
          </a:p>
          <a:p>
            <a:pPr>
              <a:lnSpc>
                <a:spcPts val="3000"/>
              </a:lnSpc>
            </a:pPr>
            <a:r>
              <a:rPr lang="en-US" altLang="zh-CN" sz="2400" dirty="0" smtClean="0"/>
              <a:t>         </a:t>
            </a:r>
            <a:r>
              <a:rPr lang="zh-CN" altLang="zh-CN" sz="2400" dirty="0" smtClean="0"/>
              <a:t>中国</a:t>
            </a:r>
            <a:r>
              <a:rPr lang="zh-CN" altLang="zh-CN" sz="2400" dirty="0"/>
              <a:t>传统音乐文化是“乐感”文化，注重心与乐的相通相融，追求音响的虚淡空灵，讲究韵味的深邃悠长。通过传统音乐文化的学习，增强对音乐的理解和感悟，</a:t>
            </a:r>
            <a:r>
              <a:rPr lang="zh-CN" altLang="zh-CN" sz="2400" b="1" dirty="0">
                <a:solidFill>
                  <a:srgbClr val="FF0000"/>
                </a:solidFill>
              </a:rPr>
              <a:t>是学校美育的重要途径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。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endParaRPr lang="en-US" altLang="zh-CN" sz="2400" b="1" dirty="0">
              <a:solidFill>
                <a:srgbClr val="FF0000"/>
              </a:solidFill>
            </a:endParaRPr>
          </a:p>
          <a:p>
            <a:pPr>
              <a:lnSpc>
                <a:spcPts val="3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话语转换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+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综合推断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6149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560" y="32048"/>
            <a:ext cx="9108504" cy="8620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B. 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我国各少数民族的音乐活动都渗透着民族精神和审美情趣，具有鲜明的民族个性和文化内涵</a:t>
            </a:r>
            <a:r>
              <a:rPr lang="zh-CN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latin typeface="+mn-ea"/>
              </a:rPr>
              <a:t>音乐</a:t>
            </a:r>
            <a:r>
              <a:rPr lang="zh-CN" altLang="en-US" sz="2400" b="1" dirty="0">
                <a:latin typeface="+mn-ea"/>
              </a:rPr>
              <a:t>是人类最具普遍性和感染力的艺术形式之一，是人类精神生活的有机组成部分。</a:t>
            </a:r>
            <a:r>
              <a:rPr lang="zh-CN" altLang="en-US" sz="2400" b="1" dirty="0">
                <a:solidFill>
                  <a:srgbClr val="0000FF"/>
                </a:solidFill>
                <a:latin typeface="+mn-ea"/>
              </a:rPr>
              <a:t>中国传统音乐</a:t>
            </a:r>
            <a:r>
              <a:rPr lang="zh-CN" altLang="en-US" sz="2400" b="1" dirty="0">
                <a:latin typeface="+mn-ea"/>
              </a:rPr>
              <a:t>经过数千年发展，积淀了丰富的民族艺术智慧和文化传承，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</a:rPr>
              <a:t>形成了鲜明的民族个性，蕴含着丰富的历史内容和人文内涵，</a:t>
            </a:r>
            <a:r>
              <a:rPr lang="zh-CN" altLang="en-US" sz="2400" b="1" dirty="0">
                <a:latin typeface="+mn-ea"/>
              </a:rPr>
              <a:t>具有独特的艺术魅力和社会功能，具有特殊的美育价值</a:t>
            </a:r>
            <a:endParaRPr lang="en-US" altLang="zh-CN" sz="2400" b="1" dirty="0">
              <a:latin typeface="+mn-ea"/>
            </a:endParaRPr>
          </a:p>
          <a:p>
            <a:pPr>
              <a:lnSpc>
                <a:spcPts val="3500"/>
              </a:lnSpc>
            </a:pP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400" dirty="0" smtClean="0"/>
              <a:t>        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各</a:t>
            </a:r>
            <a:r>
              <a:rPr lang="zh-CN" altLang="zh-CN" sz="2400" b="1" dirty="0">
                <a:solidFill>
                  <a:srgbClr val="FF0000"/>
                </a:solidFill>
              </a:rPr>
              <a:t>少数民族的音乐活动也都渗透着民族精神和审美情趣，</a:t>
            </a:r>
            <a:r>
              <a:rPr lang="zh-CN" altLang="zh-CN" sz="2400" b="1" dirty="0"/>
              <a:t>如蒙古族音乐的悠扬高亢、维吾尔族音乐的热情奔放、侗族大歌的委婉质朴。传统音乐文化学习的过程，是学生审美观念、审美趣味、审美判断力形成的过程，也是审美修养提升的重要途径</a:t>
            </a:r>
            <a:r>
              <a:rPr lang="zh-CN" altLang="zh-CN" sz="2400" b="1" dirty="0" smtClean="0"/>
              <a:t>。</a:t>
            </a:r>
            <a:endParaRPr lang="en-US" altLang="zh-CN" sz="2400" b="1" dirty="0" smtClean="0"/>
          </a:p>
          <a:p>
            <a:pPr>
              <a:lnSpc>
                <a:spcPts val="35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</a:t>
            </a:r>
          </a:p>
          <a:p>
            <a:pPr>
              <a:lnSpc>
                <a:spcPts val="3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综合推断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500"/>
              </a:lnSpc>
            </a:pPr>
            <a:endParaRPr lang="en-US" altLang="zh-CN" sz="2400" b="1" dirty="0"/>
          </a:p>
          <a:p>
            <a:pPr>
              <a:lnSpc>
                <a:spcPts val="3500"/>
              </a:lnSpc>
            </a:pPr>
            <a:r>
              <a:rPr lang="en-US" altLang="zh-CN" sz="2400" b="1" dirty="0" smtClean="0"/>
              <a:t>   </a:t>
            </a:r>
            <a:endParaRPr lang="zh-CN" altLang="zh-CN" sz="2400" b="1" dirty="0"/>
          </a:p>
          <a:p>
            <a:pPr>
              <a:lnSpc>
                <a:spcPts val="3500"/>
              </a:lnSpc>
            </a:pPr>
            <a:endParaRPr lang="zh-CN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500"/>
              </a:lnSpc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0999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88640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C. 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学习或欣赏中国传统音乐</a:t>
            </a:r>
            <a:r>
              <a:rPr lang="zh-CN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必须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做到心与乐相通相融，</a:t>
            </a:r>
            <a:r>
              <a:rPr lang="zh-CN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否则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就无法提升审美修养、养成理想人格</a:t>
            </a:r>
            <a:r>
              <a:rPr lang="zh-CN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（理解关系）</a:t>
            </a:r>
            <a:endParaRPr lang="zh-CN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dirty="0" smtClean="0"/>
          </a:p>
          <a:p>
            <a:r>
              <a:rPr lang="zh-CN" altLang="en-US" sz="2400" dirty="0" smtClean="0"/>
              <a:t>         </a:t>
            </a:r>
            <a:r>
              <a:rPr lang="zh-CN" altLang="en-US" sz="2400" b="1" dirty="0" smtClean="0"/>
              <a:t>中国</a:t>
            </a:r>
            <a:r>
              <a:rPr lang="zh-CN" altLang="en-US" sz="2400" b="1" dirty="0"/>
              <a:t>传统音乐文化是“乐感”文化，注重心与乐的相通相融，追求音响的虚淡空灵，讲究韵味的深邃悠长</a:t>
            </a:r>
            <a:r>
              <a:rPr lang="zh-CN" altLang="en-US" sz="2400" b="1" dirty="0" smtClean="0"/>
              <a:t>。</a:t>
            </a:r>
            <a:endParaRPr lang="en-US" altLang="zh-CN" sz="2400" b="1" dirty="0" smtClean="0"/>
          </a:p>
          <a:p>
            <a:endParaRPr lang="en-US" altLang="zh-CN" sz="2400" b="1" dirty="0"/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问题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关系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问题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前提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直接推断（对 句间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“关系”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保持敏感）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6377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5496" y="260648"/>
            <a:ext cx="910850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D. 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《乐记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乐论》说：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乐者，天地之和也；礼者，天地之序也。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这与文中孔子的教育理念是相通的。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          </a:t>
            </a:r>
            <a:r>
              <a:rPr lang="zh-CN" altLang="zh-CN" sz="2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早</a:t>
            </a:r>
            <a:r>
              <a:rPr lang="zh-CN" altLang="zh-CN" sz="2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在春秋时期，孔子就提出“移风易俗，莫善于乐”。好的音乐不仅可以净化心灵、陶冶情操、涵养性情，对社会精神风尚也有着重要的潜移默化作用。</a:t>
            </a:r>
            <a:r>
              <a:rPr lang="zh-CN" altLang="zh-CN" sz="2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在孔子的教育哲学中，道德与音乐是相辅相成的，通过音乐建立和维护社会统一、宜人的法定秩序，最终实现社会的“大治”。</a:t>
            </a:r>
            <a:r>
              <a:rPr lang="zh-CN" altLang="zh-CN" sz="2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古希腊哲学家柏拉图也强调音乐对人思想的净化作用，认为音乐教育承担着把人教育成美的人、完善的人的重要功能。在中国传统音乐文化中，古琴以其清、和、淡、雅的音乐品格，居“琴、棋、书、画”四艺之首，与文人雅士的精神志向息息相通，被视为文人雅士修身养性的必由之径，留下了如《高山流水》《广陵散》《阳关三叠》等大量优秀作品。传统音乐的学习，能让学生与优秀作品所展现出来的自然之美、艺术之美、人文之美产生共鸣，获得丰富的情感体验，激励精神，温润心灵，进而培养起对人类、自然以及一切美好事物的关爱之情，树立积极乐观的人生态度，最终达到理想人格的养成</a:t>
            </a:r>
            <a:r>
              <a:rPr lang="zh-CN" altLang="zh-CN" sz="2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2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迁移推断：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理解作者观点、对文外现象进行判断</a:t>
            </a:r>
            <a:endParaRPr lang="zh-CN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12380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42852"/>
            <a:ext cx="9180512" cy="5160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2019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高考全国卷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1</a:t>
            </a:r>
          </a:p>
          <a:p>
            <a:endParaRPr lang="en-US" altLang="zh-CN" sz="2400" dirty="0"/>
          </a:p>
          <a:p>
            <a:r>
              <a:rPr lang="en-US" sz="2400" b="1" dirty="0"/>
              <a:t>3</a:t>
            </a:r>
            <a:r>
              <a:rPr lang="zh-CN" altLang="en-US" sz="2400" b="1" dirty="0"/>
              <a:t>．根据原文内容，下列说法</a:t>
            </a:r>
            <a:r>
              <a:rPr lang="zh-CN" altLang="en-US" sz="2400" b="1" dirty="0">
                <a:solidFill>
                  <a:srgbClr val="FF0000"/>
                </a:solidFill>
              </a:rPr>
              <a:t>不正确</a:t>
            </a:r>
            <a:r>
              <a:rPr lang="zh-CN" altLang="en-US" sz="2400" b="1" dirty="0"/>
              <a:t>的一项是（</a:t>
            </a:r>
            <a:r>
              <a:rPr lang="en-US" sz="2400" b="1" dirty="0"/>
              <a:t>3</a:t>
            </a:r>
            <a:r>
              <a:rPr lang="zh-CN" altLang="en-US" sz="2400" b="1" dirty="0"/>
              <a:t>分）</a:t>
            </a:r>
          </a:p>
          <a:p>
            <a:pPr>
              <a:lnSpc>
                <a:spcPts val="3500"/>
              </a:lnSpc>
            </a:pPr>
            <a:r>
              <a:rPr 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A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．对于那些认为现实走在小说家想象力前面的作家而言，困难在于如何把握生活的复杂结构和本质内容。</a:t>
            </a:r>
          </a:p>
          <a:p>
            <a:pPr>
              <a:lnSpc>
                <a:spcPts val="3500"/>
              </a:lnSpc>
            </a:pPr>
            <a:r>
              <a:rPr 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B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．对艺术家而言，日新月异的变革时代，既意味着巨大挑战，也能激发创作热情，促使他们投身沸腾的生活。</a:t>
            </a:r>
          </a:p>
          <a:p>
            <a:pPr>
              <a:lnSpc>
                <a:spcPts val="3500"/>
              </a:lnSpc>
            </a:pPr>
            <a:r>
              <a:rPr 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C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．老舍曾说：“不去与劳动人民结为莫逆的好友，是写不出结结实实的作品的。”这与文中情感共同体的理念是相通的。</a:t>
            </a:r>
          </a:p>
          <a:p>
            <a:pPr>
              <a:lnSpc>
                <a:spcPts val="3500"/>
              </a:lnSpc>
            </a:pPr>
            <a:r>
              <a:rPr 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D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．我国当下文化产品供给的主要矛盾已经由量的问题转向质的问题，艺术家的创作也应少而精，凝聚共识。</a:t>
            </a:r>
          </a:p>
          <a:p>
            <a:endParaRPr lang="zh-CN" altLang="en-US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42852"/>
            <a:ext cx="9144000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</a:t>
            </a:r>
            <a:r>
              <a:rPr lang="zh-CN" altLang="en-US" sz="2400" b="1" dirty="0" smtClean="0"/>
              <a:t>．对于那些认为现实走在小说家想象力前面的作家而言，困难在于如何把握生活的复杂结构和本质内容。</a:t>
            </a:r>
            <a:endParaRPr lang="en-US" altLang="zh-CN" sz="2400" b="1" dirty="0" smtClean="0"/>
          </a:p>
          <a:p>
            <a:endParaRPr lang="en-US" altLang="zh-CN" sz="2400" b="1" dirty="0"/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   目前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，文艺界普遍认识到，只有与身处的时代积极互动，深刻回应时代重大命题，才会获得艺术创作的蓬勃生机。</a:t>
            </a:r>
            <a:r>
              <a:rPr lang="zh-CN" altLang="en-US" sz="24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然而，在创作实践中，还有许多作家、艺术家困惑于现实如此宏走丰富，以至于完全超出个人的认识和表现能力。</a:t>
            </a:r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我们常常听到这样的说法：现实太精彩了，它甚至远远走到了小说家想象力的前面。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是的，我们有幸生活在这样一个日新月异的时代，随时发生着习焉不察而影响深远的变化。</a:t>
            </a:r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这就为作家、艺术家观察现实、理解生活带来巨大困难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。对于他们而言，活灵活现地描绘出生活的表象，大约是不难的，难就难在理解生活复杂的结构，理解隐藏在表象之下那些更深层的东西。那么，这“更深层的东西”是什么呢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？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400" b="1" dirty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推断能力之一在于：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当文中某些内容的表述与选项中的表述存在顺序有别、逻辑关系转换时，能否做出正确的判断。</a:t>
            </a:r>
            <a:endParaRPr lang="en-US" altLang="zh-CN" sz="2400" b="1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2800" b="1" dirty="0" smtClean="0">
                <a:latin typeface="+mj-ea"/>
                <a:ea typeface="+mj-ea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话语转换：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直接推断</a:t>
            </a:r>
            <a:endParaRPr lang="en-US" altLang="zh-CN" sz="28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    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  <a:p>
            <a:endParaRPr lang="zh-CN" altLang="en-US" b="1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2546" y="0"/>
            <a:ext cx="9144000" cy="7309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B</a:t>
            </a:r>
            <a:r>
              <a:rPr lang="zh-CN" altLang="en-US" sz="2000" b="1" dirty="0" smtClean="0"/>
              <a:t>．对艺术家而言，日新月异的变革时代，既意味着巨大挑战，也能激发创作热情，促使他们投身沸腾的生活</a:t>
            </a:r>
            <a:r>
              <a:rPr lang="zh-CN" altLang="en-US" sz="2000" b="1" dirty="0" smtClean="0"/>
              <a:t>。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</a:pP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目前</a:t>
            </a:r>
            <a:r>
              <a:rPr lang="zh-CN" altLang="en-US" sz="20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，文艺界普遍认识到，只有与身处的时代积极互动，深刻回应时代重大命题，才会获得艺术创作的蓬勃生机。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然而，在创作实践中，还有许多作家、艺术家困惑于现实如此宏走丰富，以至于完全超出个人的认识和表现能力。我们常常听到这样的说法：现实太精彩了，它甚至远远走到了小说家想象力的前面。是的，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我们有幸生活在这样一个日新月异的时代，随时发生着习焉不察而影响深远的变化。</a:t>
            </a:r>
            <a:r>
              <a:rPr lang="zh-CN" altLang="en-US" sz="20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这就为作家、艺术家观察现实、理解生活带来巨大困难。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对于他们而言，活灵活现地描绘出生活的表象，大约是不难的，难就难在理解生活复杂的结构，理解隐藏在表象之下那些更深层的东西。那么，这“更深层的东西”是什么呢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？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</a:pP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</a:pP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 ----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在新中国成立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70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周年的今天，再次诵读这段话，我们就会意识到，这改天换地的宏伟现实是人民创造的，人民当之无愧是时代的英雄，是历史的创造者，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只有认识到人民的主体地位，才能感受到奔涌的时代浪潮下面深藏的不竭力量，才有可能从整体上把握一个时代，认识沸腾的现实。</a:t>
            </a:r>
            <a:endParaRPr lang="en-US" altLang="zh-CN" sz="20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推断能力之二：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跨段落文本综合，对话语转换的理解能力</a:t>
            </a: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综合推断</a:t>
            </a:r>
            <a:endParaRPr lang="zh-CN" altLang="en-US" sz="2400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42852"/>
            <a:ext cx="9144000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sz="2000" b="1" dirty="0" smtClean="0"/>
              <a:t>C</a:t>
            </a:r>
            <a:r>
              <a:rPr lang="zh-CN" altLang="en-US" sz="2000" b="1" dirty="0" smtClean="0"/>
              <a:t>．老舍曾说：“不去与劳动人民结为莫逆的好友，是写不出结结实实的作品的。”这与文中情感共同体的理念是相通的</a:t>
            </a:r>
            <a:r>
              <a:rPr lang="zh-CN" altLang="en-US" sz="2000" b="1" dirty="0" smtClean="0"/>
              <a:t>。</a:t>
            </a:r>
            <a:endParaRPr lang="en-US" altLang="zh-CN" sz="2000" b="1" dirty="0"/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认识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人民创造历史的主体地位，是为了从理性和情感上把自己放到人民中间，是为了解决我是谁、我属于谁的问题。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新文化运动以来，无论是经历革命与战争考验的现代作家，还是上世纪</a:t>
            </a:r>
            <a:r>
              <a:rPr 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80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年代那批经历了知青岁月的当代作家，他们内心其实都有一方情感根据地，都和某一片土地上的人民建立了非常深切的情感关系。</a:t>
            </a:r>
            <a:r>
              <a:rPr lang="zh-CN" altLang="en-US" sz="20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这些作家是属于某个情感共同体的，这个共同体时刻提醒着他，他的生命和创作与这世界上更广大的人群休戚相关。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一个普普通通的劳动者，或许并不是我们的读者，但这并不妨碍我们将他以及他所代表的广大人民作为我们认识现实、理解时代的依据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</a:pPr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</a:pPr>
            <a:r>
              <a:rPr lang="en-US" sz="2000" b="1" dirty="0" smtClean="0">
                <a:latin typeface="+mj-ea"/>
              </a:rPr>
              <a:t>D. </a:t>
            </a:r>
            <a:r>
              <a:rPr lang="zh-CN" altLang="en-US" sz="2000" b="1" dirty="0" smtClean="0">
                <a:latin typeface="+mj-ea"/>
              </a:rPr>
              <a:t>随着审美功能不断提升，绘画会与大众间离，这符合雅俗转换的规律。</a:t>
            </a:r>
            <a:r>
              <a:rPr lang="zh-CN" altLang="en-US" sz="2000" b="1" dirty="0" smtClean="0">
                <a:solidFill>
                  <a:srgbClr val="FF0000"/>
                </a:solidFill>
                <a:latin typeface="+mj-ea"/>
              </a:rPr>
              <a:t>（广一模</a:t>
            </a:r>
            <a:r>
              <a:rPr lang="zh-CN" altLang="en-US" sz="2000" b="1" dirty="0" smtClean="0">
                <a:solidFill>
                  <a:srgbClr val="FF0000"/>
                </a:solidFill>
                <a:latin typeface="+mj-ea"/>
              </a:rPr>
              <a:t>）</a:t>
            </a:r>
            <a:endParaRPr lang="en-US" altLang="zh-CN" sz="2000" b="1" dirty="0" smtClean="0">
              <a:solidFill>
                <a:srgbClr val="FF0000"/>
              </a:solidFill>
              <a:latin typeface="+mj-ea"/>
            </a:endParaRPr>
          </a:p>
          <a:p>
            <a:pPr>
              <a:lnSpc>
                <a:spcPts val="3000"/>
              </a:lnSpc>
            </a:pPr>
            <a:endParaRPr lang="en-US" altLang="zh-CN" sz="2000" b="1" dirty="0">
              <a:latin typeface="+mj-ea"/>
            </a:endParaRP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琢磨一下在命题思路上是否一样？</a:t>
            </a:r>
            <a:endParaRPr lang="en-US" altLang="zh-CN" sz="2000" b="1" dirty="0" smtClean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结合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文本解释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生活（文外）现象</a:t>
            </a:r>
            <a:r>
              <a:rPr lang="en-US" altLang="zh-CN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——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结合文本对观点进行理解</a:t>
            </a:r>
            <a:endParaRPr lang="en-US" altLang="zh-CN" sz="2000" b="1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3000"/>
              </a:lnSpc>
            </a:pPr>
            <a:endParaRPr lang="zh-CN" altLang="en-US" b="1" dirty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</a:pPr>
            <a:endParaRPr lang="zh-CN" altLang="en-US" b="1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14290"/>
            <a:ext cx="9144000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sz="2000" b="1" dirty="0" smtClean="0"/>
              <a:t>D</a:t>
            </a:r>
            <a:r>
              <a:rPr lang="zh-CN" altLang="en-US" sz="2000" b="1" dirty="0" smtClean="0"/>
              <a:t>．我国当下文化产品供给的主要矛盾已经由量的问题转向质的问题，艺术家的创作也应少而精，凝聚共识。</a:t>
            </a:r>
            <a:endParaRPr lang="en-US" altLang="zh-CN" sz="2000" b="1" dirty="0" smtClean="0"/>
          </a:p>
          <a:p>
            <a:pPr>
              <a:lnSpc>
                <a:spcPts val="3000"/>
              </a:lnSpc>
            </a:pPr>
            <a:endParaRPr lang="en-US" altLang="zh-CN" sz="2000" b="1" dirty="0"/>
          </a:p>
          <a:p>
            <a:pPr>
              <a:lnSpc>
                <a:spcPts val="3000"/>
              </a:lnSpc>
            </a:pPr>
            <a:r>
              <a:rPr lang="zh-CN" altLang="en-US" sz="2000" dirty="0" smtClean="0"/>
              <a:t>    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以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人民为中心，就是要坚持以精品奉献人民。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在新的时条件下，我国文化产品供给的主要矛盾已经不是缺不缺、够不够的问题，而是好不好、精不精的问题。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诚然，娱乐和消费也是人民群众精神文化需要的一部分，但是，有责任感的艺术家会深深感到，我们就生活在那些为美好生活、为民族复兴而奋斗的人们中间，理应对我们的共同奋斗负有共同责任。我们有责任通过形象的塑造，凝聚精神上的认同。这种认同，是对国家和民族未来的认同，是与新时代伟大历史进程的同频共振。作家和艺术家只有把自己看成人民的儿子，积极投身于人们争取美好未来的壮阔征程，才有能力创造出闪耀着明亮光芒的文艺，照亮和雕剥一个民族的灵魂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</a:pPr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推断能力之三：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是否断章取义，对选项切片有没有囫囵吞枣、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似是       而非</a:t>
            </a:r>
            <a:endParaRPr lang="en-US" altLang="zh-CN" sz="2400" b="1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直接推断</a:t>
            </a:r>
            <a:endParaRPr lang="en-US" altLang="zh-CN" sz="2400" b="1" dirty="0" smtClean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b="1" dirty="0">
              <a:latin typeface="楷体" pitchFamily="49" charset="-122"/>
              <a:ea typeface="楷体" pitchFamily="49" charset="-122"/>
            </a:endParaRPr>
          </a:p>
          <a:p>
            <a:endParaRPr lang="zh-CN" altLang="en-US" b="1" dirty="0">
              <a:latin typeface="楷体" pitchFamily="49" charset="-122"/>
              <a:ea typeface="楷体" pitchFamily="49" charset="-122"/>
            </a:endParaRPr>
          </a:p>
          <a:p>
            <a:endParaRPr lang="zh-CN" altLang="en-US" b="1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08504" cy="5306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sz="2400" b="1" dirty="0" smtClean="0">
                <a:solidFill>
                  <a:srgbClr val="FF0000"/>
                </a:solidFill>
              </a:rPr>
              <a:t>2019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高考全国卷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2</a:t>
            </a:r>
          </a:p>
          <a:p>
            <a:pPr>
              <a:lnSpc>
                <a:spcPts val="3500"/>
              </a:lnSpc>
            </a:pP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3500"/>
              </a:lnSpc>
            </a:pPr>
            <a:r>
              <a:rPr lang="en-US" sz="2400" b="1" dirty="0" smtClean="0"/>
              <a:t>3</a:t>
            </a:r>
            <a:r>
              <a:rPr lang="zh-CN" altLang="en-US" sz="2400" b="1" dirty="0"/>
              <a:t>．根据原文内容</a:t>
            </a:r>
            <a:r>
              <a:rPr lang="zh-CN" altLang="en-US" sz="2400" b="1" dirty="0" smtClean="0"/>
              <a:t>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正确</a:t>
            </a:r>
            <a:r>
              <a:rPr lang="zh-CN" altLang="en-US" sz="2400" b="1" dirty="0"/>
              <a:t>的一项是（</a:t>
            </a:r>
            <a:r>
              <a:rPr lang="en-US" sz="2400" b="1" dirty="0"/>
              <a:t>3</a:t>
            </a:r>
            <a:r>
              <a:rPr lang="zh-CN" altLang="en-US" sz="2400" b="1" dirty="0"/>
              <a:t>分）</a:t>
            </a:r>
          </a:p>
          <a:p>
            <a:pPr>
              <a:lnSpc>
                <a:spcPts val="3500"/>
              </a:lnSpc>
            </a:pPr>
            <a:r>
              <a:rPr 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A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．杜甫之前的诗人，或以感性见长，或以理性见长，至杜甫方能二者兼备。</a:t>
            </a:r>
          </a:p>
          <a:p>
            <a:pPr>
              <a:lnSpc>
                <a:spcPts val="3500"/>
              </a:lnSpc>
            </a:pPr>
            <a:r>
              <a:rPr 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B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．杜甫勇于尝试各种诗体，在七言律诗上谨守传统，在五言古诗上则作出革新。</a:t>
            </a:r>
          </a:p>
          <a:p>
            <a:pPr>
              <a:lnSpc>
                <a:spcPts val="3500"/>
              </a:lnSpc>
            </a:pPr>
            <a:r>
              <a:rPr 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C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．对逃避、被击败与正面担荷这三种回应危机方式，作者在情感态度上一视同仁。</a:t>
            </a:r>
          </a:p>
          <a:p>
            <a:pPr>
              <a:lnSpc>
                <a:spcPts val="3500"/>
              </a:lnSpc>
            </a:pPr>
            <a:r>
              <a:rPr 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D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．杜甫诗歌震撼人心的力量，部分来自严肃与幽默之间、担荷与欣赏之间的平衡。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42852"/>
            <a:ext cx="910850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等线" panose="02010600030101010101" pitchFamily="2" charset="-122"/>
                <a:ea typeface="等线" panose="02010600030101010101" pitchFamily="2" charset="-122"/>
              </a:rPr>
              <a:t>A</a:t>
            </a:r>
            <a:r>
              <a:rPr lang="zh-CN" altLang="en-US" sz="2400" b="1" dirty="0" smtClean="0">
                <a:latin typeface="等线" panose="02010600030101010101" pitchFamily="2" charset="-122"/>
                <a:ea typeface="等线" panose="02010600030101010101" pitchFamily="2" charset="-122"/>
              </a:rPr>
              <a:t>．杜甫之前的诗人，或以感性见长，或以理性见长，至杜甫方能二者兼备。</a:t>
            </a:r>
            <a:endParaRPr lang="en-US" altLang="zh-CN" sz="2400" b="1" dirty="0" smtClean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endParaRPr lang="en-US" altLang="zh-CN" sz="2400" b="1" dirty="0"/>
          </a:p>
          <a:p>
            <a:r>
              <a:rPr lang="zh-CN" altLang="en-US" sz="2400" dirty="0" smtClean="0"/>
              <a:t>        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杜甫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之所以能有集大成之成就，是因为他有可以集大成之容量。而其所以能有集大成之容量，最重要的因素，乃在于他生而禀有一种极为难得的健全才性</a:t>
            </a:r>
            <a:r>
              <a:rPr lang="en-US" sz="2400" b="1" dirty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那就是他的博大、均衡与正常。</a:t>
            </a:r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杜甫是一位感性与理性兼长并美的诗人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，他一方面具有极大极强的感性，可以深入到他接触的任何事物，把握住他所欲攫取的事物之精华；另一方面又有着极清明周至的理性，足以脱出于一切事物的蒙蔽与局限，做到博观兼美而无所偏失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4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推断能力之一：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文中只能印证选项中的部分说法，其余部分在文章找不到印证</a:t>
            </a:r>
            <a:endParaRPr lang="zh-CN" altLang="en-US" sz="24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zh-CN" altLang="en-US" b="1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4624"/>
            <a:ext cx="9144000" cy="7740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sz="2000" b="1" dirty="0" smtClean="0">
                <a:latin typeface="等线" panose="02010600030101010101" pitchFamily="2" charset="-122"/>
                <a:ea typeface="等线" panose="02010600030101010101" pitchFamily="2" charset="-122"/>
              </a:rPr>
              <a:t>B</a:t>
            </a:r>
            <a:r>
              <a:rPr lang="zh-CN" altLang="en-US" sz="2000" b="1" dirty="0" smtClean="0">
                <a:latin typeface="等线" panose="02010600030101010101" pitchFamily="2" charset="-122"/>
                <a:ea typeface="等线" panose="02010600030101010101" pitchFamily="2" charset="-122"/>
              </a:rPr>
              <a:t>．杜甫勇于尝试各种诗体，在七言律诗上谨守传统，在五言古诗上则作出革新。</a:t>
            </a:r>
            <a:endParaRPr lang="en-US" altLang="zh-CN" sz="2000" b="1" dirty="0" smtClean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>
              <a:lnSpc>
                <a:spcPts val="3000"/>
              </a:lnSpc>
            </a:pPr>
            <a:endParaRPr lang="en-US" altLang="zh-CN" sz="2000" b="1" dirty="0"/>
          </a:p>
          <a:p>
            <a:pPr>
              <a:lnSpc>
                <a:spcPts val="3000"/>
              </a:lnSpc>
            </a:pPr>
            <a:r>
              <a:rPr lang="zh-CN" altLang="en-US" sz="2000" b="1" dirty="0" smtClean="0"/>
              <a:t>     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就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诗歌体式风格方面而言，</a:t>
            </a:r>
            <a:r>
              <a:rPr lang="zh-CN" altLang="en-US" sz="20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古今长短各种诗歌他都能深入撷取尽得其长，而且不为一体所限，更能融会运用，开创变化，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千汇万状而无所不工。我们看他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戏为六绝句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之论诗，以及与当时诸大诗人，如李白、高适、岑参、王维、孟浩然等，酬赠怀念的诗篇中论诗的话，都可看到杜甫采择与欣赏的方面之广；而自其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饮中八仙歌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》《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曲江三章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》《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同谷七歌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等作中，则可见到他对各种诗体运用变化之神奇工妙；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又如从</a:t>
            </a:r>
            <a:r>
              <a:rPr lang="en-US" altLang="zh-CN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自京赴奉先县咏怀五百字</a:t>
            </a:r>
            <a:r>
              <a:rPr lang="en-US" altLang="zh-CN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》《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北征</a:t>
            </a:r>
            <a:r>
              <a:rPr lang="en-US" altLang="zh-CN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及</a:t>
            </a:r>
            <a:r>
              <a:rPr 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三吏</a:t>
            </a:r>
            <a:r>
              <a:rPr 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”“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三别</a:t>
            </a:r>
            <a:r>
              <a:rPr 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等</a:t>
            </a:r>
            <a:r>
              <a:rPr lang="zh-CN" altLang="en-US" sz="20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五古之作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中，可看到杜甫自汉魏五言古诗变化而出的一种新面貌。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就诗歌内容方面而言，杜甫更是无论妍媸巨细，悲欢忧喜，宇宙的一切人物情态，都能随物赋形，淋漓尽致地收罗笔下而无所不包，如写青莲居士之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飘然思不群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，写空谷佳人之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日暮倚修竹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；写丑拙则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袖露两肘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，写工丽则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燕子风斜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；写玉华宫之荒寂，予人以一片沉哀悲响；写洗兵马之欢忭，写出一片欣奋祝愿之情、其涵蕴之博与变化之多，都足以为其禀赋之博大、均衡与正常的证明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</a:pPr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推断能力之二：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选项曲解文意时，切片分析就需要在比对的基础上进行判断（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即使后面两个例子成立，那么是否是为了“勇于尝试各种诗体”这样的论证目的？）</a:t>
            </a:r>
            <a:endParaRPr lang="en-US" altLang="zh-CN" sz="2000" b="1" dirty="0" smtClean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b="1" dirty="0">
              <a:latin typeface="楷体" pitchFamily="49" charset="-122"/>
              <a:ea typeface="楷体" pitchFamily="49" charset="-122"/>
            </a:endParaRPr>
          </a:p>
          <a:p>
            <a:endParaRPr lang="zh-CN" altLang="en-US" b="1" dirty="0">
              <a:latin typeface="楷体" pitchFamily="49" charset="-122"/>
              <a:ea typeface="楷体" pitchFamily="49" charset="-122"/>
            </a:endParaRPr>
          </a:p>
          <a:p>
            <a:endParaRPr lang="zh-CN" altLang="en-US" b="1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42852"/>
            <a:ext cx="914400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C</a:t>
            </a:r>
            <a:r>
              <a:rPr lang="zh-CN" altLang="en-US" sz="2000" b="1" dirty="0" smtClean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．对逃避、被击败与正面担荷这三种回应危机方式，作者在情感态度上一视同仁。</a:t>
            </a:r>
            <a:endParaRPr lang="en-US" altLang="zh-CN" sz="2000" b="1" dirty="0" smtClean="0">
              <a:solidFill>
                <a:srgbClr val="0000FF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r>
              <a:rPr lang="zh-CN" altLang="en-US" sz="2000" dirty="0" smtClean="0"/>
              <a:t>     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其次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值得注意的，则是杜甫严肃中之幽默与担荷中之欣赏，我以为每一位诗人对于其所面临的悲哀与艰苦，都各有其不同的反应态度，如渊明之任化，太白之腾跃，摩诘之禅解，子厚之抑敛。东坡之旷观，六一之遣玩，都各因其才气性情而有所不同，然大别之，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不过为对悲苦之消融与逃避。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其不然者，则如灵均之怀沙自沉，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乃完全为悲苦所击败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而毁命丧生，然而杜甫却独能以其健全的才性，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表现为面对悲苦的正视与担荷。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所以天宝的乱离，在当时诗人中，唯杜甫反映者为独多，这正因杜甫独具一份担荷的力量，所以才能使大时代的血泪，都成为了他天才培育的浇灌，而使其有如此强大的担荷之力量的，则端赖他所有的一份幽默与欣赏的余裕。他一方面有极主观的深入的感情，一方面又有极客观的从容的观赏，如著名的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北征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诗，于饱写沿途之人烟萧瑟、所遇被伤、呻吟流血之余，却忽然笔锋一转，竟而写起青云之高兴，幽事之可悦，山果之红如丹砂，黑如点漆，而于归家后，又复于饥寒凛冽之中，大写其幼女晓妆一片娇痴之态。此外，杜甫虽终生过着艰苦的生活，而其诗体中却往往有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戏为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”“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戏赠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”“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戏作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等字样，凡此种种，都说明杜甫才性之健全，所以才能有严肃中之幽默与担荷中之欣赏，相反而相成的两方面的表现。这种复杂的综合，足以为其禀赋之博大、均衡与正常的又一证明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 smtClean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推断能力之三：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从文中相关内容的表述，推断出写作者的情感态度（敏感捕捉关键词语，比如“同样”？“然而”？）做出合理的判断。</a:t>
            </a:r>
          </a:p>
          <a:p>
            <a:endParaRPr lang="en-US" altLang="zh-CN" b="1" dirty="0">
              <a:latin typeface="楷体" pitchFamily="49" charset="-122"/>
              <a:ea typeface="楷体" pitchFamily="49" charset="-122"/>
            </a:endParaRPr>
          </a:p>
          <a:p>
            <a:endParaRPr lang="zh-CN" altLang="en-US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等线" panose="02010600030101010101" pitchFamily="2" charset="-122"/>
                <a:ea typeface="等线" panose="02010600030101010101" pitchFamily="2" charset="-122"/>
              </a:rPr>
              <a:t>D</a:t>
            </a:r>
            <a:r>
              <a:rPr lang="zh-CN" altLang="en-US" sz="2000" b="1" dirty="0" smtClean="0">
                <a:latin typeface="等线" panose="02010600030101010101" pitchFamily="2" charset="-122"/>
                <a:ea typeface="等线" panose="02010600030101010101" pitchFamily="2" charset="-122"/>
              </a:rPr>
              <a:t>．杜甫诗歌震撼人心的力量，部分来自严肃与幽默之间、担荷与欣赏之间的平衡。</a:t>
            </a:r>
            <a:endParaRPr lang="en-US" altLang="zh-CN" sz="2000" b="1" dirty="0" smtClean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endParaRPr lang="en-US" altLang="zh-CN" sz="2000" dirty="0"/>
          </a:p>
          <a:p>
            <a:r>
              <a:rPr lang="zh-CN" altLang="en-US" sz="2000" dirty="0" smtClean="0"/>
              <a:t>    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其次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值得注意的，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则是杜甫严肃中之幽默与担荷中之欣赏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，我以为每一位诗人对于其所面临的悲哀与艰苦，都各有其不同的反应态度，如渊明之任化，太白之腾跃，摩诘之禅解，子厚之抑敛。东坡之旷观，六一之遣玩，都各因其才气性情而有所不同，然大别之，不过为对悲苦之消融与逃避。其不然者，则如灵均之怀沙自沉，乃完全为悲苦所击败而毁命丧生，然而杜甫却独能以其健全的才性，表现为面对悲苦的正视与担荷。所以天宝的乱离，在当时诗人中，唯杜甫反映者为独多，</a:t>
            </a: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这正因杜甫独具一份担荷的力量，所以才能使大时代的血泪，都成为了他天才培育的浇灌，而使其有如此强大的担荷之力量的，则端赖他所有的一份幽默与欣赏的余裕。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他一方面有极主观的深入的感情，一方面又有极客观的从容的观赏，如著名的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北征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诗，于饱写沿途之人烟萧瑟、所遇被伤、呻吟流血之余，却忽然笔锋一转，竟而写起青云之高兴，幽事之可悦，山果之红如丹砂，黑如点漆，而于归家后，又复于饥寒凛冽之中，大写其幼女晓妆一片娇痴之态。此外，杜甫虽终生过着艰苦的生活，而其诗体中却往往有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戏为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”“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戏赠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”“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戏作</a:t>
            </a:r>
            <a:r>
              <a:rPr lang="en-US" sz="2000" b="1" dirty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等字样，凡此种种，都说明杜甫才性之健全，所以才能有严肃中之幽默与担荷中之欣赏，相反而相成的两方面的表现。这种复杂的综合，足以为其禀赋之博大、均衡与正常的又一证明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推断能力之四：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当选项中出现文本中完全陌生的表述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（平衡）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时（话语转换），一定要在文中寻找可以确认的表述。</a:t>
            </a:r>
            <a:endParaRPr lang="zh-CN" altLang="en-US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5338</Words>
  <Application>Microsoft Office PowerPoint</Application>
  <PresentationFormat>全屏显示(4:3)</PresentationFormat>
  <Paragraphs>183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黑体</vt:lpstr>
      <vt:lpstr>华文行楷</vt:lpstr>
      <vt:lpstr>华文楷体</vt:lpstr>
      <vt:lpstr>华文中宋</vt:lpstr>
      <vt:lpstr>楷体</vt:lpstr>
      <vt:lpstr>宋体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meng</dc:creator>
  <cp:lastModifiedBy>Think</cp:lastModifiedBy>
  <cp:revision>32</cp:revision>
  <dcterms:created xsi:type="dcterms:W3CDTF">2020-05-31T00:35:08Z</dcterms:created>
  <dcterms:modified xsi:type="dcterms:W3CDTF">2020-06-01T06:17:47Z</dcterms:modified>
</cp:coreProperties>
</file>