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  <p:sldMasterId id="2147483659" r:id="rId3"/>
  </p:sldMasterIdLst>
  <p:notesMasterIdLst>
    <p:notesMasterId r:id="rId5"/>
  </p:notesMasterIdLst>
  <p:sldIdLst>
    <p:sldId id="257" r:id="rId4"/>
    <p:sldId id="259" r:id="rId6"/>
    <p:sldId id="262" r:id="rId7"/>
    <p:sldId id="261" r:id="rId8"/>
    <p:sldId id="263" r:id="rId9"/>
    <p:sldId id="264" r:id="rId10"/>
    <p:sldId id="260" r:id="rId11"/>
    <p:sldId id="258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30AB0A-45A6-4513-BFD4-173701D9F9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30AB0A-45A6-4513-BFD4-173701D9F9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30AB0A-45A6-4513-BFD4-173701D9F9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30AB0A-45A6-4513-BFD4-173701D9F9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30AB0A-45A6-4513-BFD4-173701D9F9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30AB0A-45A6-4513-BFD4-173701D9F9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30AB0A-45A6-4513-BFD4-173701D9F9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30AB0A-45A6-4513-BFD4-173701D9F9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9B122-E38F-42C3-BBD0-1B7D5E4BF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6D735-EFCA-4D9F-9124-DE19BEBF163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9B122-E38F-42C3-BBD0-1B7D5E4BF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6D735-EFCA-4D9F-9124-DE19BEBF163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9B122-E38F-42C3-BBD0-1B7D5E4BF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6D735-EFCA-4D9F-9124-DE19BEBF163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9B122-E38F-42C3-BBD0-1B7D5E4BF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6D735-EFCA-4D9F-9124-DE19BEBF163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9B122-E38F-42C3-BBD0-1B7D5E4BF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6D735-EFCA-4D9F-9124-DE19BEBF163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9B122-E38F-42C3-BBD0-1B7D5E4BF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6D735-EFCA-4D9F-9124-DE19BEBF163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9B122-E38F-42C3-BBD0-1B7D5E4BF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6D735-EFCA-4D9F-9124-DE19BEBF163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9B122-E38F-42C3-BBD0-1B7D5E4BF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6D735-EFCA-4D9F-9124-DE19BEBF163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9B122-E38F-42C3-BBD0-1B7D5E4BF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6D735-EFCA-4D9F-9124-DE19BEBF163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9B122-E38F-42C3-BBD0-1B7D5E4BF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6D735-EFCA-4D9F-9124-DE19BEBF163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9B122-E38F-42C3-BBD0-1B7D5E4BF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6D735-EFCA-4D9F-9124-DE19BEBF163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9B122-E38F-42C3-BBD0-1B7D5E4BF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6D735-EFCA-4D9F-9124-DE19BEBF163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" y="0"/>
            <a:ext cx="12193434" cy="6858000"/>
          </a:xfrm>
          <a:prstGeom prst="rect">
            <a:avLst/>
          </a:prstGeom>
        </p:spPr>
      </p:pic>
      <p:sp>
        <p:nvSpPr>
          <p:cNvPr id="8193" name="Rectangle 2"/>
          <p:cNvSpPr/>
          <p:nvPr/>
        </p:nvSpPr>
        <p:spPr>
          <a:xfrm>
            <a:off x="6717030" y="1433830"/>
            <a:ext cx="5124450" cy="31381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en-US" altLang="zh-CN" sz="4800">
                <a:latin typeface="Verdana" panose="020B0604030504040204" pitchFamily="34" charset="0"/>
                <a:ea typeface="楷体_GB2312" pitchFamily="49" charset="-122"/>
              </a:rPr>
              <a:t> </a:t>
            </a:r>
            <a:r>
              <a:rPr lang="zh-CN" altLang="zh-CN" sz="7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语法课之</a:t>
            </a:r>
            <a:endParaRPr lang="zh-CN" altLang="zh-CN" sz="7200" b="1" dirty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ctr"/>
            <a:r>
              <a:rPr lang="zh-CN" altLang="zh-CN" sz="7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短语的类型</a:t>
            </a:r>
            <a:r>
              <a:rPr lang="zh-CN" altLang="zh-CN" sz="54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（一）</a:t>
            </a:r>
            <a:endParaRPr lang="zh-CN" altLang="zh-CN" sz="5400" b="1" dirty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500620" y="4764405"/>
            <a:ext cx="35572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准备：文言笔记本</a:t>
            </a:r>
            <a:endParaRPr lang="zh-CN" altLang="en-US" sz="320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5000">
        <p15:prstTrans prst="peelOff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80"/>
            <a:ext cx="12192000" cy="68630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557395" y="457200"/>
            <a:ext cx="7634605" cy="55695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r>
              <a:rPr lang="zh-CN" altLang="en-US" sz="32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短语，也叫词组，是词和词按照一定的结构方式组合起来的语法单位，它没有句调，是一种造句单位。</a:t>
            </a:r>
            <a:endParaRPr lang="zh-CN" altLang="en-US" sz="32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（一）主谓短语（</a:t>
            </a:r>
            <a:r>
              <a:rPr lang="en-US" altLang="zh-CN" sz="36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NP+VP</a:t>
            </a:r>
            <a:r>
              <a:rPr lang="zh-CN" altLang="en-US" sz="36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）</a:t>
            </a:r>
            <a:endParaRPr lang="zh-CN" altLang="en-US" sz="32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2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主谓短语表示陈述关系。主语在前，谓语在后。主语是陈述的对象，即谁或什么；谓语说明主语怎么样或是什么。例如：</a:t>
            </a:r>
            <a:endParaRPr lang="zh-CN" altLang="en-US" sz="32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endParaRPr lang="zh-CN" altLang="en-US" sz="32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endParaRPr lang="zh-CN" altLang="en-US" sz="32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2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飞机</a:t>
            </a:r>
            <a:r>
              <a:rPr lang="en-US" altLang="zh-CN" sz="32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2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起飞      阳光</a:t>
            </a:r>
            <a:r>
              <a:rPr lang="en-US" altLang="zh-CN" sz="32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2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明媚       今天</a:t>
            </a:r>
            <a:r>
              <a:rPr lang="en-US" altLang="zh-CN" sz="32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2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星期天</a:t>
            </a:r>
            <a:endParaRPr lang="zh-CN" altLang="en-US" sz="320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2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上课</a:t>
            </a:r>
            <a:r>
              <a:rPr lang="en-US" altLang="zh-CN" sz="32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2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很累      蝴蝶</a:t>
            </a:r>
            <a:r>
              <a:rPr lang="en-US" altLang="zh-CN" sz="32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2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是昆虫      他</a:t>
            </a:r>
            <a:r>
              <a:rPr lang="en-US" altLang="zh-CN" sz="32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2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能力强</a:t>
            </a:r>
            <a:endParaRPr lang="zh-CN" altLang="en-US" sz="320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15060" y="457200"/>
            <a:ext cx="331978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C00000"/>
                </a:solidFill>
              </a:rPr>
              <a:t>检验法：</a:t>
            </a:r>
            <a:endParaRPr lang="zh-CN" altLang="en-US" sz="4000" b="1">
              <a:solidFill>
                <a:srgbClr val="C00000"/>
              </a:solidFill>
            </a:endParaRPr>
          </a:p>
          <a:p>
            <a:r>
              <a:rPr lang="zh-CN" altLang="en-US" sz="4000" b="1">
                <a:solidFill>
                  <a:srgbClr val="C00000"/>
                </a:solidFill>
              </a:rPr>
              <a:t>中间可以插入</a:t>
            </a:r>
            <a:r>
              <a:rPr lang="en-US" altLang="zh-CN" sz="4000" b="1">
                <a:solidFill>
                  <a:srgbClr val="C00000"/>
                </a:solidFill>
              </a:rPr>
              <a:t>“</a:t>
            </a:r>
            <a:r>
              <a:rPr lang="zh-CN" altLang="en-US" sz="4000" b="1">
                <a:solidFill>
                  <a:srgbClr val="C00000"/>
                </a:solidFill>
              </a:rPr>
              <a:t>是不是</a:t>
            </a:r>
            <a:r>
              <a:rPr lang="en-US" altLang="zh-CN" sz="4000" b="1">
                <a:solidFill>
                  <a:srgbClr val="C00000"/>
                </a:solidFill>
              </a:rPr>
              <a:t>”</a:t>
            </a:r>
            <a:r>
              <a:rPr lang="zh-CN" altLang="en-US" sz="4000" b="1">
                <a:solidFill>
                  <a:srgbClr val="C00000"/>
                </a:solidFill>
              </a:rPr>
              <a:t>。</a:t>
            </a:r>
            <a:endParaRPr lang="zh-CN" altLang="en-US" sz="4000" b="1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5000">
        <p15:prstTrans prst="pageCurlDoubl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20"/>
            <a:ext cx="12192000" cy="68630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448810" y="93345"/>
            <a:ext cx="7634605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 sz="32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（二）动宾短语（</a:t>
            </a:r>
            <a:r>
              <a:rPr lang="en-US" altLang="zh-CN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VP+NP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）</a:t>
            </a:r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动宾短语表示支配或干涉的关系。动语在前，宾语在后。动语表示动作或行为，宾语是受这种动作或行为支配、关涉的对象。例如：</a:t>
            </a:r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讨论</a:t>
            </a:r>
            <a:r>
              <a:rPr lang="en-US" altLang="zh-CN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问题      晒</a:t>
            </a:r>
            <a:r>
              <a:rPr lang="en-US" altLang="zh-CN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太阳       </a:t>
            </a:r>
            <a:endParaRPr lang="zh-CN" altLang="en-US" sz="360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受到</a:t>
            </a:r>
            <a:r>
              <a:rPr lang="en-US" altLang="zh-CN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表扬      害怕</a:t>
            </a:r>
            <a:r>
              <a:rPr lang="en-US" altLang="zh-CN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孤独</a:t>
            </a:r>
            <a:endParaRPr lang="zh-CN" altLang="en-US" sz="360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13410" y="457200"/>
            <a:ext cx="358902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C00000"/>
                </a:solidFill>
              </a:rPr>
              <a:t>检验法：</a:t>
            </a:r>
            <a:endParaRPr lang="zh-CN" altLang="en-US" sz="4000" b="1">
              <a:solidFill>
                <a:srgbClr val="C00000"/>
              </a:solidFill>
            </a:endParaRPr>
          </a:p>
          <a:p>
            <a:r>
              <a:rPr lang="zh-CN" altLang="en-US" sz="4000" b="1">
                <a:solidFill>
                  <a:srgbClr val="C00000"/>
                </a:solidFill>
              </a:rPr>
              <a:t>可以插入</a:t>
            </a:r>
            <a:endParaRPr lang="zh-CN" altLang="en-US" sz="4000" b="1">
              <a:solidFill>
                <a:srgbClr val="C00000"/>
              </a:solidFill>
            </a:endParaRPr>
          </a:p>
          <a:p>
            <a:r>
              <a:rPr lang="en-US" altLang="zh-CN" sz="4000" b="1">
                <a:solidFill>
                  <a:srgbClr val="C00000"/>
                </a:solidFill>
              </a:rPr>
              <a:t>“</a:t>
            </a:r>
            <a:r>
              <a:rPr lang="zh-CN" altLang="en-US" sz="4000" b="1">
                <a:solidFill>
                  <a:srgbClr val="C00000"/>
                </a:solidFill>
              </a:rPr>
              <a:t>着、了、过</a:t>
            </a:r>
            <a:r>
              <a:rPr lang="en-US" altLang="zh-CN" sz="4000" b="1">
                <a:solidFill>
                  <a:srgbClr val="C00000"/>
                </a:solidFill>
              </a:rPr>
              <a:t>”</a:t>
            </a:r>
            <a:r>
              <a:rPr lang="zh-CN" altLang="en-US" sz="4000" b="1">
                <a:solidFill>
                  <a:srgbClr val="C00000"/>
                </a:solidFill>
              </a:rPr>
              <a:t>。</a:t>
            </a:r>
            <a:endParaRPr lang="zh-CN" altLang="en-US" sz="4000" b="1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5000">
        <p15:prstTrans prst="pageCurlDoubl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20"/>
            <a:ext cx="12192000" cy="68630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14680" y="-93345"/>
            <a:ext cx="6863715" cy="68624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 sz="32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（三）偏正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短语</a:t>
            </a:r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偏正短语表示修饰、限制的关系。修饰语（偏）在前，中心语（正）在后。可以细分为两类</a:t>
            </a:r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：</a:t>
            </a:r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r>
              <a:rPr lang="en-US" altLang="zh-CN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1.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定中短语（</a:t>
            </a:r>
            <a:r>
              <a:rPr lang="en-US" altLang="zh-CN" sz="4000" b="1">
                <a:solidFill>
                  <a:srgbClr val="FF0000"/>
                </a:solidFill>
                <a:latin typeface="华康娃娃体W5" panose="040B0509000000000000" charset="-122"/>
                <a:ea typeface="华康娃娃体W5" panose="040B0509000000000000" charset="-122"/>
                <a:cs typeface="方正启体简体" panose="03000509000000000000" charset="-122"/>
              </a:rPr>
              <a:t>AP</a:t>
            </a:r>
            <a:r>
              <a:rPr lang="en-US" altLang="zh-CN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+NP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）</a:t>
            </a:r>
            <a:endParaRPr lang="zh-CN" altLang="en-US" sz="4000" b="1">
              <a:solidFill>
                <a:srgbClr val="C0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4000" b="1">
                <a:solidFill>
                  <a:srgbClr val="C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</a:t>
            </a:r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定语在前，中心语在后。定语修饰限制中心语的属性、质料、数量和领属等。</a:t>
            </a:r>
            <a:r>
              <a:rPr lang="zh-CN" altLang="en-US"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有时定语后使用结构助词</a:t>
            </a:r>
            <a:r>
              <a:rPr lang="en-US" altLang="zh-CN"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lang="zh-CN" altLang="en-US"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的</a:t>
            </a:r>
            <a:r>
              <a:rPr lang="en-US" altLang="zh-CN"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。例如：</a:t>
            </a:r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新</a:t>
            </a:r>
            <a:r>
              <a:rPr lang="en-US" altLang="zh-CN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方案      野生</a:t>
            </a:r>
            <a:r>
              <a:rPr lang="en-US" altLang="zh-CN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动物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</a:t>
            </a:r>
            <a:endParaRPr lang="zh-CN" altLang="en-US" sz="360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我的朋友     聪明的孩子</a:t>
            </a:r>
            <a:endParaRPr lang="zh-CN" altLang="en-US" sz="360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5000">
        <p15:prstTrans prst="pageCurlDoubl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20"/>
            <a:ext cx="12192000" cy="68630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14680" y="-93345"/>
            <a:ext cx="6863715" cy="6924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 sz="32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（三）偏正短语</a:t>
            </a:r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偏正短语表示修饰、限制的关系。修饰语（偏）在前，中心语（正）在后。可以细分为两类：</a:t>
            </a:r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r>
              <a:rPr lang="en-US" altLang="zh-CN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2.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状中短语（</a:t>
            </a:r>
            <a:r>
              <a:rPr lang="en-US" altLang="zh-CN" sz="44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adv </a:t>
            </a:r>
            <a:r>
              <a:rPr lang="en-US" altLang="zh-CN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+ VP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）</a:t>
            </a:r>
            <a:endParaRPr lang="zh-CN" altLang="en-US" sz="4000" b="1">
              <a:solidFill>
                <a:srgbClr val="C0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4000" b="1">
                <a:solidFill>
                  <a:srgbClr val="C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</a:t>
            </a:r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状语在前，中心语在后。状语修饰限制中心语的方式、情态、程度等。</a:t>
            </a:r>
            <a:r>
              <a:rPr lang="zh-CN" altLang="en-US"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有时状语后使用结构助词</a:t>
            </a:r>
            <a:r>
              <a:rPr lang="en-US" altLang="zh-CN"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lang="zh-CN" altLang="en-US"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地</a:t>
            </a:r>
            <a:r>
              <a:rPr lang="en-US" altLang="zh-CN"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。例如：</a:t>
            </a:r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特别</a:t>
            </a:r>
            <a:r>
              <a:rPr lang="en-US" altLang="zh-CN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响亮      慢慢</a:t>
            </a:r>
            <a:r>
              <a:rPr lang="en-US" altLang="zh-CN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看      向左</a:t>
            </a:r>
            <a:r>
              <a:rPr lang="en-US" altLang="zh-CN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/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转</a:t>
            </a:r>
            <a:endParaRPr lang="zh-CN" altLang="en-US" sz="360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不</a:t>
            </a:r>
            <a:r>
              <a:rPr lang="en-US" altLang="zh-CN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知道     拼命地跑</a:t>
            </a:r>
            <a:endParaRPr lang="zh-CN" altLang="en-US" sz="360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5000">
        <p15:prstTrans prst="pageCurlDoubl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20"/>
            <a:ext cx="12192000" cy="68630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14680" y="-93345"/>
            <a:ext cx="6863715" cy="42157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 sz="32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（三）偏正短语</a:t>
            </a:r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r>
              <a:rPr lang="en-US" altLang="zh-CN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1.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定中短语（</a:t>
            </a:r>
            <a:r>
              <a:rPr lang="en-US" altLang="zh-CN" sz="4000" b="1">
                <a:solidFill>
                  <a:srgbClr val="FF0000"/>
                </a:solidFill>
                <a:latin typeface="华康娃娃体W5" panose="040B0509000000000000" charset="-122"/>
                <a:ea typeface="华康娃娃体W5" panose="040B0509000000000000" charset="-122"/>
                <a:cs typeface="方正启体简体" panose="03000509000000000000" charset="-122"/>
                <a:sym typeface="+mn-ea"/>
              </a:rPr>
              <a:t>AP</a:t>
            </a:r>
            <a:r>
              <a:rPr lang="en-US" altLang="zh-CN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+NP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）</a:t>
            </a:r>
            <a:endParaRPr lang="zh-CN" altLang="en-US" sz="4000" b="1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  <a:sym typeface="+mn-ea"/>
            </a:endParaRPr>
          </a:p>
          <a:p>
            <a:r>
              <a:rPr lang="en-US" altLang="zh-CN" sz="3600" b="1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              ——</a:t>
            </a:r>
            <a:r>
              <a:rPr lang="zh-CN" altLang="en-US" sz="3600" b="1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整体是名词性的</a:t>
            </a:r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r>
              <a:rPr lang="en-US" altLang="zh-CN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2.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状中短语（</a:t>
            </a:r>
            <a:r>
              <a:rPr lang="en-US" altLang="zh-CN" sz="44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adv </a:t>
            </a:r>
            <a:r>
              <a:rPr lang="en-US" altLang="zh-CN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+ VP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）</a:t>
            </a:r>
            <a:endParaRPr lang="zh-CN" altLang="en-US" sz="4000" b="1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3600" b="1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   ——</a:t>
            </a:r>
            <a:r>
              <a:rPr lang="zh-CN" altLang="en-US" sz="3600" b="1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整体是动词性的</a:t>
            </a:r>
            <a:endParaRPr lang="zh-CN" altLang="en-US" sz="4000" b="1">
              <a:solidFill>
                <a:srgbClr val="C0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4000" b="1">
                <a:solidFill>
                  <a:srgbClr val="C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</a:t>
            </a:r>
            <a:endParaRPr lang="zh-CN" altLang="en-US" sz="360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17600" y="4122420"/>
            <a:ext cx="691896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00B050"/>
                </a:solidFill>
              </a:rPr>
              <a:t>检验法：</a:t>
            </a:r>
            <a:endParaRPr lang="zh-CN" altLang="en-US" sz="4000" b="1">
              <a:solidFill>
                <a:srgbClr val="00B050"/>
              </a:solidFill>
            </a:endParaRPr>
          </a:p>
          <a:p>
            <a:r>
              <a:rPr lang="zh-CN" altLang="en-US" sz="4000" b="1">
                <a:solidFill>
                  <a:srgbClr val="00B050"/>
                </a:solidFill>
              </a:rPr>
              <a:t>名词性短语可加</a:t>
            </a:r>
            <a:r>
              <a:rPr lang="en-US" altLang="zh-CN" sz="4000" b="1">
                <a:solidFill>
                  <a:srgbClr val="00B050"/>
                </a:solidFill>
              </a:rPr>
              <a:t>“</a:t>
            </a:r>
            <a:r>
              <a:rPr lang="zh-CN" altLang="en-US" sz="4000" b="1">
                <a:solidFill>
                  <a:srgbClr val="00B050"/>
                </a:solidFill>
              </a:rPr>
              <a:t>的</a:t>
            </a:r>
            <a:r>
              <a:rPr lang="en-US" altLang="zh-CN" sz="4000" b="1">
                <a:solidFill>
                  <a:srgbClr val="00B050"/>
                </a:solidFill>
              </a:rPr>
              <a:t>”</a:t>
            </a:r>
            <a:r>
              <a:rPr lang="zh-CN" altLang="en-US" sz="4000" b="1">
                <a:solidFill>
                  <a:srgbClr val="00B050"/>
                </a:solidFill>
              </a:rPr>
              <a:t>是定中，</a:t>
            </a:r>
            <a:endParaRPr lang="zh-CN" altLang="en-US" sz="4000" b="1">
              <a:solidFill>
                <a:srgbClr val="00B050"/>
              </a:solidFill>
            </a:endParaRPr>
          </a:p>
          <a:p>
            <a:r>
              <a:rPr lang="en-US" altLang="zh-CN" sz="4000" b="1">
                <a:solidFill>
                  <a:srgbClr val="00B050"/>
                </a:solidFill>
              </a:rPr>
              <a:t>du'a</a:t>
            </a:r>
            <a:r>
              <a:rPr lang="zh-CN" altLang="en-US" sz="4000" b="1">
                <a:solidFill>
                  <a:srgbClr val="00B050"/>
                </a:solidFill>
              </a:rPr>
              <a:t>谓词性短语可加</a:t>
            </a:r>
            <a:r>
              <a:rPr lang="en-US" altLang="zh-CN" sz="4000" b="1">
                <a:solidFill>
                  <a:srgbClr val="00B050"/>
                </a:solidFill>
              </a:rPr>
              <a:t>“</a:t>
            </a:r>
            <a:r>
              <a:rPr lang="zh-CN" altLang="en-US" sz="4000" b="1">
                <a:solidFill>
                  <a:srgbClr val="00B050"/>
                </a:solidFill>
              </a:rPr>
              <a:t>地</a:t>
            </a:r>
            <a:r>
              <a:rPr lang="en-US" altLang="zh-CN" sz="4000" b="1">
                <a:solidFill>
                  <a:srgbClr val="00B050"/>
                </a:solidFill>
              </a:rPr>
              <a:t>”</a:t>
            </a:r>
            <a:r>
              <a:rPr lang="zh-CN" altLang="en-US" sz="4000" b="1">
                <a:solidFill>
                  <a:srgbClr val="00B050"/>
                </a:solidFill>
              </a:rPr>
              <a:t>是状中</a:t>
            </a:r>
            <a:r>
              <a:rPr lang="zh-CN" altLang="en-US" sz="4000" b="1">
                <a:solidFill>
                  <a:srgbClr val="00B050"/>
                </a:solidFill>
              </a:rPr>
              <a:t>。</a:t>
            </a:r>
            <a:endParaRPr lang="zh-CN" altLang="en-US" sz="4000" b="1">
              <a:solidFill>
                <a:srgbClr val="00B05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5000">
        <p15:prstTrans prst="pageCurlDoubl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64"/>
            <a:ext cx="12208651" cy="6910294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39420" y="-6350"/>
            <a:ext cx="6489700" cy="67392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 sz="32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（四）中补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短语（</a:t>
            </a:r>
            <a:r>
              <a:rPr lang="en-US" altLang="zh-CN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VP+VP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）</a:t>
            </a:r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中补短语表示补充、说明的关系。中心语在前，补语在后，补充说明中心语的结果、情态、趋向、程度等。</a:t>
            </a:r>
            <a:r>
              <a:rPr lang="zh-CN" altLang="en-US"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有时补语前使用结构助词</a:t>
            </a:r>
            <a:r>
              <a:rPr lang="en-US" altLang="zh-CN"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lang="zh-CN" altLang="en-US"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得</a:t>
            </a:r>
            <a:r>
              <a:rPr lang="en-US" altLang="zh-CN"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r>
              <a:rPr lang="zh-CN" altLang="en-US" sz="3600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（同时是检验标志）</a:t>
            </a:r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例如：</a:t>
            </a:r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解释</a:t>
            </a:r>
            <a:r>
              <a:rPr lang="en-US" altLang="zh-CN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清楚      开</a:t>
            </a:r>
            <a:r>
              <a:rPr lang="en-US" altLang="zh-CN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出去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</a:t>
            </a:r>
            <a:endParaRPr lang="zh-CN" altLang="en-US" sz="360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看了</a:t>
            </a:r>
            <a:r>
              <a:rPr lang="en-US" altLang="zh-CN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两遍      妙得很</a:t>
            </a:r>
            <a:endParaRPr lang="zh-CN" altLang="en-US" sz="360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360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高兴得合不拢嘴</a:t>
            </a:r>
            <a:endParaRPr lang="zh-CN" altLang="en-US" sz="360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5000">
        <p15:prstTrans prst="pageCurlDoubl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086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940560" y="121285"/>
            <a:ext cx="10123805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作业：</a:t>
            </a:r>
            <a:r>
              <a:rPr lang="en-US" altLang="zh-CN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1.</a:t>
            </a: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订正小测和抄写本；</a:t>
            </a:r>
            <a:endParaRPr lang="zh-CN" altLang="en-US" sz="4800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  <a:sym typeface="+mn-ea"/>
            </a:endParaRPr>
          </a:p>
          <a:p>
            <a:pPr algn="l"/>
            <a:r>
              <a:rPr lang="en-US" altLang="zh-CN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2.</a:t>
            </a:r>
            <a:r>
              <a:rPr lang="zh-CN" altLang="en-US" sz="4800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错题本</a:t>
            </a: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抄单元考</a:t>
            </a:r>
            <a:r>
              <a:rPr lang="zh-CN" altLang="en-US" sz="4800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第</a:t>
            </a:r>
            <a:r>
              <a:rPr lang="en-US" altLang="zh-CN" sz="4800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20-24</a:t>
            </a:r>
            <a:r>
              <a:rPr lang="zh-CN" altLang="en-US" sz="4800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题</a:t>
            </a: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的</a:t>
            </a: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错题；</a:t>
            </a:r>
            <a:endParaRPr lang="zh-CN" altLang="en-US" sz="4800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algn="l"/>
            <a:r>
              <a:rPr lang="en-US" altLang="zh-CN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3.</a:t>
            </a:r>
            <a:r>
              <a:rPr lang="zh-CN" altLang="en-US" sz="4800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《学案》P60</a:t>
            </a: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全页、</a:t>
            </a:r>
            <a:r>
              <a:rPr lang="zh-CN" altLang="en-US" sz="4800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P62“一课三练”</a:t>
            </a: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endParaRPr lang="zh-CN" altLang="en-US" sz="4800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5000">
        <p15:prstTrans prst="pageCurlDoubl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1186</Words>
  <Application>WPS 演示</Application>
  <PresentationFormat>宽屏</PresentationFormat>
  <Paragraphs>62</Paragraphs>
  <Slides>8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29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Verdana</vt:lpstr>
      <vt:lpstr>楷体_GB2312</vt:lpstr>
      <vt:lpstr>新宋体</vt:lpstr>
      <vt:lpstr>方正启体简体</vt:lpstr>
      <vt:lpstr>造字工房丁丁（非商用）常规体</vt:lpstr>
      <vt:lpstr>Angsana New</vt:lpstr>
      <vt:lpstr>Microsoft Sans Serif</vt:lpstr>
      <vt:lpstr>Calibri Light</vt:lpstr>
      <vt:lpstr>专业字体设计服务/WWW.ZTSGC.COM/</vt:lpstr>
      <vt:lpstr>仿宋</vt:lpstr>
      <vt:lpstr>北魏楷书(翅膀整理)</vt:lpstr>
      <vt:lpstr>华康娃娃体W5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28122</cp:lastModifiedBy>
  <cp:revision>4</cp:revision>
  <dcterms:created xsi:type="dcterms:W3CDTF">2018-03-01T02:03:00Z</dcterms:created>
  <dcterms:modified xsi:type="dcterms:W3CDTF">2018-12-27T12:49:59Z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