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8"/>
  </p:handoutMasterIdLst>
  <p:sldIdLst>
    <p:sldId id="322" r:id="rId3"/>
    <p:sldId id="279" r:id="rId5"/>
    <p:sldId id="330" r:id="rId6"/>
    <p:sldId id="265" r:id="rId7"/>
    <p:sldId id="327" r:id="rId8"/>
    <p:sldId id="287" r:id="rId9"/>
    <p:sldId id="332" r:id="rId10"/>
    <p:sldId id="290" r:id="rId11"/>
    <p:sldId id="331" r:id="rId12"/>
    <p:sldId id="333" r:id="rId13"/>
    <p:sldId id="324" r:id="rId14"/>
    <p:sldId id="292" r:id="rId15"/>
    <p:sldId id="278" r:id="rId16"/>
    <p:sldId id="298" r:id="rId17"/>
    <p:sldId id="326" r:id="rId18"/>
    <p:sldId id="295" r:id="rId19"/>
    <p:sldId id="349" r:id="rId20"/>
    <p:sldId id="299" r:id="rId21"/>
    <p:sldId id="300" r:id="rId22"/>
    <p:sldId id="351" r:id="rId23"/>
    <p:sldId id="350" r:id="rId24"/>
    <p:sldId id="311" r:id="rId25"/>
    <p:sldId id="356" r:id="rId26"/>
    <p:sldId id="329" r:id="rId27"/>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84AD"/>
    <a:srgbClr val="014E6A"/>
    <a:srgbClr val="AE0203"/>
    <a:srgbClr val="711000"/>
    <a:srgbClr val="01431D"/>
    <a:srgbClr val="01621F"/>
    <a:srgbClr val="AF0000"/>
    <a:srgbClr val="DCE797"/>
    <a:srgbClr val="637067"/>
    <a:srgbClr val="89D7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826" autoAdjust="0"/>
  </p:normalViewPr>
  <p:slideViewPr>
    <p:cSldViewPr snapToGrid="0">
      <p:cViewPr varScale="1">
        <p:scale>
          <a:sx n="63" d="100"/>
          <a:sy n="63" d="100"/>
        </p:scale>
        <p:origin x="804" y="48"/>
      </p:cViewPr>
      <p:guideLst>
        <p:guide orient="horz" pos="3732"/>
        <p:guide pos="640"/>
        <p:guide pos="7015"/>
        <p:guide orient="horz" pos="559"/>
      </p:guideLst>
    </p:cSldViewPr>
  </p:slideViewPr>
  <p:notesTextViewPr>
    <p:cViewPr>
      <p:scale>
        <a:sx n="1" d="1"/>
        <a:sy n="1" d="1"/>
      </p:scale>
      <p:origin x="0" y="0"/>
    </p:cViewPr>
  </p:notesTextViewPr>
  <p:sorterViewPr>
    <p:cViewPr varScale="1">
      <p:scale>
        <a:sx n="100" d="100"/>
        <a:sy n="100" d="100"/>
      </p:scale>
      <p:origin x="0" y="-5448"/>
    </p:cViewPr>
  </p:sorter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13.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75FAC0-4E78-4B4A-9ADA-EE7413CBA2A2}"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238E8FE-40DA-41DC-AE77-8790382988AD}"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4A302A-66E2-45C0-9113-4E5747328F9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540E3B-F9C0-48B6-A129-4D327DD3065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a:sym typeface="+mn-ea"/>
              </a:rPr>
              <a:t>在此前的学习基础上，梳理中国古代官员选拔制度的更迭过程，分析各阶段的不同特点。</a:t>
            </a:r>
            <a:endParaRPr lang="zh-CN" altLang="en-US" dirty="0"/>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按照血缘关系世世代代为官，世世代代享受俸禄，这就叫做</a:t>
            </a:r>
            <a:r>
              <a:rPr lang="zh-CN" altLang="en-US" b="1" dirty="0">
                <a:solidFill>
                  <a:prstClr val="black"/>
                </a:solidFill>
                <a:latin typeface="华文楷体" panose="02010600040101010101" pitchFamily="2" charset="-122"/>
                <a:ea typeface="华文楷体" panose="02010600040101010101" pitchFamily="2" charset="-122"/>
                <a:sym typeface="+mn-ea"/>
              </a:rPr>
              <a:t>世官制</a:t>
            </a:r>
            <a:endParaRPr lang="zh-CN" altLang="en-US" dirty="0"/>
          </a:p>
          <a:p>
            <a:r>
              <a:rPr lang="zh-CN" altLang="en-US" dirty="0"/>
              <a:t>周王室和其他诸侯国的官员由贵族来担任。周文王的子孙，世世代代繁衍生息，凡是在周能够担任卿大夫和士的人，世世代代都享受光荣和尊显。</a:t>
            </a:r>
            <a:endParaRPr lang="zh-CN" altLang="en-US" dirty="0"/>
          </a:p>
          <a:p>
            <a:r>
              <a:rPr lang="zh-CN" altLang="en-US" dirty="0"/>
              <a:t>西周时期选官制度的两大特点：官位世袭，贵族垄断</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a:solidFill>
                  <a:prstClr val="white"/>
                </a:solidFill>
                <a:latin typeface="华文楷体" panose="02010600040101010101" pitchFamily="2" charset="-122"/>
                <a:ea typeface="华文楷体" panose="02010600040101010101" pitchFamily="2" charset="-122"/>
                <a:sym typeface="+mn-ea"/>
              </a:rPr>
              <a:t>从世卿世禄制到选贤任能</a:t>
            </a:r>
            <a:endParaRPr lang="zh-CN" altLang="en-US" b="1" dirty="0">
              <a:solidFill>
                <a:prstClr val="white"/>
              </a:solidFill>
              <a:latin typeface="华文楷体" panose="02010600040101010101" pitchFamily="2" charset="-122"/>
              <a:ea typeface="华文楷体" panose="02010600040101010101" pitchFamily="2" charset="-122"/>
            </a:endParaRPr>
          </a:p>
          <a:p>
            <a:r>
              <a:rPr lang="en-US" altLang="zh-CN" dirty="0"/>
              <a:t>到了战国时期，兼并战争不断</a:t>
            </a:r>
            <a:r>
              <a:rPr lang="zh-CN" altLang="en-US" dirty="0"/>
              <a:t>，</a:t>
            </a:r>
            <a:r>
              <a:rPr lang="en-US" altLang="zh-CN" dirty="0"/>
              <a:t>很多诸侯国的国君希望能够选拔大量的优秀人才</a:t>
            </a:r>
            <a:r>
              <a:rPr lang="zh-CN" altLang="en-US" dirty="0"/>
              <a:t>，</a:t>
            </a:r>
            <a:r>
              <a:rPr lang="en-US" altLang="zh-CN" dirty="0"/>
              <a:t>来增强本国的国力。</a:t>
            </a:r>
            <a:endParaRPr lang="en-US" altLang="zh-CN" dirty="0"/>
          </a:p>
          <a:p>
            <a:endParaRPr lang="en-US" altLang="zh-CN" dirty="0"/>
          </a:p>
          <a:p>
            <a:r>
              <a:rPr lang="zh-CN" altLang="en-US" dirty="0"/>
              <a:t>选官</a:t>
            </a:r>
            <a:r>
              <a:rPr lang="en-US" altLang="zh-CN" dirty="0"/>
              <a:t>标准</a:t>
            </a:r>
            <a:r>
              <a:rPr lang="zh-CN" altLang="en-US" dirty="0"/>
              <a:t>：</a:t>
            </a:r>
            <a:r>
              <a:rPr lang="en-US" altLang="zh-CN" dirty="0"/>
              <a:t>从血缘变成了</a:t>
            </a:r>
            <a:r>
              <a:rPr lang="zh-CN" altLang="en-US" b="1" dirty="0">
                <a:solidFill>
                  <a:prstClr val="black"/>
                </a:solidFill>
                <a:latin typeface="华文楷体" panose="02010600040101010101" pitchFamily="2" charset="-122"/>
                <a:ea typeface="华文楷体" panose="02010600040101010101" pitchFamily="2" charset="-122"/>
                <a:sym typeface="+mn-ea"/>
              </a:rPr>
              <a:t>才能、道德、军功</a:t>
            </a:r>
            <a:r>
              <a:rPr lang="en-US" altLang="zh-CN" dirty="0"/>
              <a:t>，通过举荐和立战功的方式当官</a:t>
            </a:r>
            <a:endParaRPr lang="en-US" altLang="zh-CN"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sym typeface="+mn-ea"/>
              </a:rPr>
              <a:t>选官</a:t>
            </a:r>
            <a:r>
              <a:rPr lang="en-US" altLang="zh-CN" dirty="0">
                <a:sym typeface="+mn-ea"/>
              </a:rPr>
              <a:t>标准</a:t>
            </a:r>
            <a:r>
              <a:rPr lang="zh-CN" altLang="en-US" dirty="0">
                <a:sym typeface="+mn-ea"/>
              </a:rPr>
              <a:t>：</a:t>
            </a:r>
            <a:r>
              <a:rPr lang="en-US" altLang="zh-CN" dirty="0">
                <a:sym typeface="+mn-ea"/>
              </a:rPr>
              <a:t>从血缘变成了</a:t>
            </a:r>
            <a:r>
              <a:rPr lang="zh-CN" altLang="en-US" b="1" dirty="0">
                <a:solidFill>
                  <a:prstClr val="black"/>
                </a:solidFill>
                <a:latin typeface="华文楷体" panose="02010600040101010101" pitchFamily="2" charset="-122"/>
                <a:ea typeface="华文楷体" panose="02010600040101010101" pitchFamily="2" charset="-122"/>
                <a:sym typeface="+mn-ea"/>
              </a:rPr>
              <a:t>才能、道德、军功</a:t>
            </a:r>
            <a:r>
              <a:rPr lang="en-US" altLang="zh-CN" dirty="0">
                <a:sym typeface="+mn-ea"/>
              </a:rPr>
              <a:t>，通过举荐和立战功的方式当官</a:t>
            </a:r>
            <a:endParaRPr lang="zh-CN" altLang="en-US" dirty="0"/>
          </a:p>
          <a:p>
            <a:r>
              <a:rPr lang="zh-CN" altLang="en-US" dirty="0"/>
              <a:t>这些变化会带来选官范围的扩大。</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zh-CN" altLang="en-US" sz="1800" dirty="0">
                <a:sym typeface="+mn-ea"/>
              </a:rPr>
              <a:t>用法来治理国家，选拔的官员要守法、要了解法律。</a:t>
            </a:r>
            <a:endParaRPr lang="zh-CN" altLang="en-US" sz="1800" dirty="0">
              <a:sym typeface="+mn-ea"/>
            </a:endParaRPr>
          </a:p>
          <a:p>
            <a:pPr algn="just"/>
            <a:r>
              <a:rPr lang="zh-CN" altLang="en-US" sz="1800" dirty="0">
                <a:sym typeface="+mn-ea"/>
              </a:rPr>
              <a:t>以法为教，</a:t>
            </a:r>
            <a:r>
              <a:rPr lang="zh-CN" altLang="en-US" sz="1800" dirty="0">
                <a:latin typeface="华文楷体" panose="02010600040101010101" pitchFamily="2" charset="-122"/>
                <a:ea typeface="华文楷体" panose="02010600040101010101" pitchFamily="2" charset="-122"/>
                <a:sym typeface="+mn-ea"/>
              </a:rPr>
              <a:t>以吏为师</a:t>
            </a:r>
            <a:r>
              <a:rPr lang="zh-CN" altLang="en-US" sz="1800" dirty="0">
                <a:sym typeface="+mn-ea"/>
              </a:rPr>
              <a:t>制度，即向官吏学习律列而为官。</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a:solidFill>
                  <a:prstClr val="black"/>
                </a:solidFill>
                <a:latin typeface="华文楷体" panose="02010600040101010101" pitchFamily="2" charset="-122"/>
                <a:ea typeface="华文楷体" panose="02010600040101010101" pitchFamily="2" charset="-122"/>
                <a:sym typeface="+mn-ea"/>
              </a:rPr>
              <a:t>向官员学习律令而为官</a:t>
            </a:r>
            <a:endParaRPr lang="zh-CN" altLang="en-US" b="1" kern="1200" dirty="0">
              <a:solidFill>
                <a:prstClr val="black"/>
              </a:solidFill>
              <a:latin typeface="华文楷体" panose="02010600040101010101" pitchFamily="2" charset="-122"/>
              <a:ea typeface="华文楷体" panose="02010600040101010101" pitchFamily="2" charset="-122"/>
              <a:cs typeface="+mn-cs"/>
            </a:endParaRPr>
          </a:p>
          <a:p>
            <a:r>
              <a:rPr lang="zh-CN" altLang="en-US" b="1" dirty="0">
                <a:solidFill>
                  <a:prstClr val="black"/>
                </a:solidFill>
                <a:latin typeface="华文楷体" panose="02010600040101010101" pitchFamily="2" charset="-122"/>
                <a:ea typeface="华文楷体" panose="02010600040101010101" pitchFamily="2" charset="-122"/>
                <a:sym typeface="+mn-ea"/>
              </a:rPr>
              <a:t>守法</a:t>
            </a:r>
            <a:endParaRPr lang="zh-CN" altLang="en-US" b="1" kern="1200" dirty="0">
              <a:solidFill>
                <a:prstClr val="black"/>
              </a:solidFill>
              <a:latin typeface="华文楷体" panose="02010600040101010101" pitchFamily="2" charset="-122"/>
              <a:ea typeface="华文楷体" panose="02010600040101010101" pitchFamily="2" charset="-122"/>
              <a:cs typeface="+mn-cs"/>
            </a:endParaRPr>
          </a:p>
          <a:p>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sym typeface="+mn-ea"/>
              </a:rPr>
              <a:t>汉承秦制，汉朝初年用的是秦的选官制度。但是等到刘邦晚年的时候，他改变了选官制度。</a:t>
            </a:r>
            <a:endParaRPr lang="zh-CN" altLang="en-US" dirty="0">
              <a:sym typeface="+mn-ea"/>
            </a:endParaRPr>
          </a:p>
          <a:p>
            <a:endParaRPr lang="zh-CN" altLang="en-US" dirty="0">
              <a:sym typeface="+mn-ea"/>
            </a:endParaRPr>
          </a:p>
          <a:p>
            <a:r>
              <a:rPr lang="zh-CN" altLang="en-US" dirty="0">
                <a:sym typeface="+mn-ea"/>
              </a:rPr>
              <a:t>贤人只有古代才有吗？现在为什么你看不见贤人呢？因为君主不去结交他。如果有</a:t>
            </a:r>
            <a:r>
              <a:rPr lang="zh-CN" altLang="en-US" dirty="0">
                <a:sym typeface="+mn-ea"/>
              </a:rPr>
              <a:t>贤士大夫</a:t>
            </a:r>
            <a:r>
              <a:rPr lang="zh-CN" altLang="en-US" dirty="0">
                <a:sym typeface="+mn-ea"/>
              </a:rPr>
              <a:t>跟随我治国理政，我能够使他尊贵显赫。</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考察被举者在乡里的舆论评价和</a:t>
            </a:r>
            <a:r>
              <a:rPr lang="zh-CN" altLang="en-US" sz="1800" b="1" dirty="0">
                <a:solidFill>
                  <a:prstClr val="black"/>
                </a:solidFill>
                <a:latin typeface="华文楷体" panose="02010600040101010101" pitchFamily="2" charset="-122"/>
                <a:ea typeface="华文楷体" panose="02010600040101010101" pitchFamily="2" charset="-122"/>
                <a:sym typeface="+mn-ea"/>
              </a:rPr>
              <a:t>为官</a:t>
            </a:r>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能力，在此基础之上再进行推举。</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察举制真正形成一种制度，要从汉文帝时期说起。他颁布了一个举贤良的诏令，希望能够选拔大量的优秀人才来帮助自己解决执政过程之中的一些不足。</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汉武帝时期的选官制度还是察举制，分为常科和特科两种。</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r>
              <a:rPr lang="zh-CN" altLang="en-US" sz="1800" b="1" dirty="0">
                <a:latin typeface="华文楷体" panose="02010600040101010101" pitchFamily="2" charset="-122"/>
                <a:ea typeface="华文楷体" panose="02010600040101010101" pitchFamily="2" charset="-122"/>
                <a:sym typeface="+mn-ea"/>
              </a:rPr>
              <a:t>作用：</a:t>
            </a:r>
            <a:r>
              <a:rPr lang="zh-CN" altLang="zh-CN" sz="1800" b="1" dirty="0">
                <a:latin typeface="华文楷体" panose="02010600040101010101" pitchFamily="2" charset="-122"/>
                <a:ea typeface="华文楷体" panose="02010600040101010101" pitchFamily="2" charset="-122"/>
                <a:sym typeface="+mn-ea"/>
              </a:rPr>
              <a:t>察举制开创了我国选官制度的新途径</a:t>
            </a:r>
            <a:r>
              <a:rPr lang="zh-CN" altLang="en-US" sz="1800" b="1" dirty="0">
                <a:latin typeface="华文楷体" panose="02010600040101010101" pitchFamily="2" charset="-122"/>
                <a:ea typeface="华文楷体" panose="02010600040101010101" pitchFamily="2" charset="-122"/>
                <a:sym typeface="+mn-ea"/>
              </a:rPr>
              <a:t>，</a:t>
            </a:r>
            <a:r>
              <a:rPr lang="zh-CN" altLang="zh-CN" sz="1800" b="1" dirty="0">
                <a:latin typeface="华文楷体" panose="02010600040101010101" pitchFamily="2" charset="-122"/>
                <a:ea typeface="华文楷体" panose="02010600040101010101" pitchFamily="2" charset="-122"/>
                <a:sym typeface="+mn-ea"/>
              </a:rPr>
              <a:t>选拔了大批有用之才</a:t>
            </a:r>
            <a:r>
              <a:rPr lang="zh-CN" altLang="en-US" sz="1800" b="1" dirty="0">
                <a:latin typeface="华文楷体" panose="02010600040101010101" pitchFamily="2" charset="-122"/>
                <a:ea typeface="华文楷体" panose="02010600040101010101" pitchFamily="2" charset="-122"/>
                <a:sym typeface="+mn-ea"/>
              </a:rPr>
              <a:t>；</a:t>
            </a:r>
            <a:r>
              <a:rPr lang="zh-CN" altLang="zh-CN" sz="1800" b="1" dirty="0">
                <a:latin typeface="华文楷体" panose="02010600040101010101" pitchFamily="2" charset="-122"/>
                <a:ea typeface="华文楷体" panose="02010600040101010101" pitchFamily="2" charset="-122"/>
                <a:sym typeface="+mn-ea"/>
              </a:rPr>
              <a:t>考察标准多元，有利于各方面人才脱颖而出，扩大统治基础。</a:t>
            </a:r>
            <a:endParaRPr lang="zh-CN" altLang="zh-CN" sz="1800" b="1" dirty="0">
              <a:latin typeface="华文楷体" panose="02010600040101010101" pitchFamily="2" charset="-122"/>
              <a:ea typeface="华文楷体" panose="02010600040101010101" pitchFamily="2" charset="-122"/>
            </a:endParaRPr>
          </a:p>
          <a:p>
            <a:pPr algn="just"/>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但是到了东汉时期，察举制至还能够发挥它的作用吗？</a:t>
            </a:r>
            <a:endParaRPr lang="zh-CN" altLang="en-US" dirty="0"/>
          </a:p>
          <a:p>
            <a:endParaRPr lang="zh-CN" altLang="en-US" dirty="0"/>
          </a:p>
          <a:p>
            <a:r>
              <a:rPr lang="zh-CN" altLang="en-US" dirty="0"/>
              <a:t>被推举作秀才的人竟然不识字。被荐举作孝廉的人竟然不赡养父母。被选拔为寒素、清白的人竟然像污泥一样肮脏，被称为是干吏良将的竟然象鸡一样胆小。【</a:t>
            </a:r>
            <a:r>
              <a:rPr lang="zh-CN" altLang="zh-CN" b="1" dirty="0">
                <a:solidFill>
                  <a:prstClr val="black"/>
                </a:solidFill>
                <a:latin typeface="华文楷体" panose="02010600040101010101" pitchFamily="2" charset="-122"/>
                <a:ea typeface="华文楷体" panose="02010600040101010101" pitchFamily="2" charset="-122"/>
                <a:sym typeface="+mn-ea"/>
              </a:rPr>
              <a:t>形同虚设，流于形式</a:t>
            </a:r>
            <a:r>
              <a:rPr lang="zh-CN" altLang="en-US" dirty="0">
                <a:sym typeface="+mn-ea"/>
              </a:rPr>
              <a:t>】</a:t>
            </a:r>
            <a:endParaRPr lang="zh-CN" altLang="en-US" dirty="0"/>
          </a:p>
          <a:p>
            <a:endParaRPr lang="zh-CN" altLang="zh-CN" b="1" dirty="0">
              <a:solidFill>
                <a:prstClr val="black"/>
              </a:solidFill>
              <a:latin typeface="华文楷体" panose="02010600040101010101" pitchFamily="2" charset="-122"/>
              <a:ea typeface="华文楷体" panose="02010600040101010101" pitchFamily="2" charset="-122"/>
              <a:sym typeface="+mn-ea"/>
            </a:endParaRPr>
          </a:p>
          <a:p>
            <a:r>
              <a:rPr lang="zh-CN" altLang="zh-CN" b="1" dirty="0">
                <a:solidFill>
                  <a:prstClr val="black"/>
                </a:solidFill>
                <a:latin typeface="华文楷体" panose="02010600040101010101" pitchFamily="2" charset="-122"/>
                <a:ea typeface="华文楷体" panose="02010600040101010101" pitchFamily="2" charset="-122"/>
                <a:sym typeface="+mn-ea"/>
              </a:rPr>
              <a:t>东汉末年，豪强地主势力恶性膨胀，他们控制了选官的权力。由于战乱频发，人口迁移，</a:t>
            </a:r>
            <a:r>
              <a:rPr lang="zh-CN" altLang="zh-CN" b="1" dirty="0">
                <a:solidFill>
                  <a:prstClr val="black"/>
                </a:solidFill>
                <a:latin typeface="华文楷体" panose="02010600040101010101" pitchFamily="2" charset="-122"/>
                <a:ea typeface="华文楷体" panose="02010600040101010101" pitchFamily="2" charset="-122"/>
                <a:sym typeface="+mn-ea"/>
              </a:rPr>
              <a:t>察举制</a:t>
            </a:r>
            <a:r>
              <a:rPr lang="zh-CN" altLang="en-US" b="1" dirty="0">
                <a:solidFill>
                  <a:prstClr val="black"/>
                </a:solidFill>
                <a:latin typeface="华文楷体" panose="02010600040101010101" pitchFamily="2" charset="-122"/>
                <a:ea typeface="华文楷体" panose="02010600040101010101" pitchFamily="2" charset="-122"/>
                <a:sym typeface="+mn-ea"/>
              </a:rPr>
              <a:t>无法继续实施。所以改为实行什么制度？</a:t>
            </a:r>
            <a:endParaRPr lang="zh-CN" altLang="zh-CN" b="1" dirty="0">
              <a:solidFill>
                <a:prstClr val="black"/>
              </a:solidFill>
              <a:latin typeface="华文楷体" panose="02010600040101010101" pitchFamily="2" charset="-122"/>
              <a:ea typeface="华文楷体" panose="02010600040101010101" pitchFamily="2" charset="-122"/>
              <a:sym typeface="+mn-ea"/>
            </a:endParaRPr>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中央派中正官去</a:t>
            </a:r>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地方给人才划定资品，按照什么标准呢？家世、道德和才能。划定资品之后，再由吏曹进行授官，</a:t>
            </a:r>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sym typeface="+mn-ea"/>
              </a:rPr>
              <a:t>吏曹</a:t>
            </a:r>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后来发展成吏部。</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r>
              <a:rPr lang="zh-CN" altLang="en-US" sz="1800" b="1" dirty="0">
                <a:solidFill>
                  <a:prstClr val="black"/>
                </a:solidFill>
                <a:latin typeface="华文楷体" panose="02010600040101010101" pitchFamily="2" charset="-122"/>
                <a:ea typeface="华文楷体" panose="02010600040101010101" pitchFamily="2" charset="-122"/>
                <a:sym typeface="+mn-ea"/>
              </a:rPr>
              <a:t>作用：</a:t>
            </a:r>
            <a:r>
              <a:rPr lang="zh-CN" altLang="zh-CN" sz="1800" b="1" dirty="0">
                <a:solidFill>
                  <a:prstClr val="black"/>
                </a:solidFill>
                <a:latin typeface="华文楷体" panose="02010600040101010101" pitchFamily="2" charset="-122"/>
                <a:ea typeface="华文楷体" panose="02010600040101010101" pitchFamily="2" charset="-122"/>
                <a:sym typeface="+mn-ea"/>
              </a:rPr>
              <a:t>改变了察举制由地方举荐人才的方法，将选官权力收回中央，加强了中央集权</a:t>
            </a:r>
            <a:r>
              <a:rPr lang="zh-CN" altLang="zh-CN" sz="1800" kern="100" dirty="0">
                <a:solidFill>
                  <a:srgbClr val="000000"/>
                </a:solidFill>
                <a:latin typeface="等线" panose="02010600030101010101" pitchFamily="2" charset="-122"/>
                <a:cs typeface="Times New Roman" panose="02020603050405020304" pitchFamily="18" charset="0"/>
                <a:sym typeface="+mn-ea"/>
              </a:rPr>
              <a:t>。</a:t>
            </a:r>
            <a:endParaRPr lang="zh-CN" altLang="zh-CN" sz="1800" kern="100" dirty="0">
              <a:solidFill>
                <a:srgbClr val="000000"/>
              </a:solidFill>
              <a:latin typeface="等线" panose="02010600030101010101" pitchFamily="2" charset="-122"/>
              <a:cs typeface="Times New Roman" panose="02020603050405020304" pitchFamily="18" charset="0"/>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endParaRPr lang="zh-CN" altLang="zh-CN" sz="1800" kern="100" dirty="0">
              <a:solidFill>
                <a:srgbClr val="000000"/>
              </a:solidFill>
              <a:latin typeface="等线" panose="02010600030101010101" pitchFamily="2" charset="-122"/>
              <a:ea typeface="等线" panose="02010600030101010101" pitchFamily="2" charset="-122"/>
              <a:cs typeface="Times New Roman" panose="02020603050405020304" pitchFamily="18" charset="0"/>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zh-CN" altLang="zh-CN" sz="1800" kern="100" dirty="0">
                <a:solidFill>
                  <a:srgbClr val="000000"/>
                </a:solidFill>
                <a:latin typeface="等线" panose="02010600030101010101" pitchFamily="2" charset="-122"/>
                <a:ea typeface="等线" panose="02010600030101010101" pitchFamily="2" charset="-122"/>
                <a:cs typeface="Times New Roman" panose="02020603050405020304" pitchFamily="18" charset="0"/>
              </a:rPr>
              <a:t>西晋时期，由于“九品中正制”的继续实⾏，</a:t>
            </a:r>
            <a:r>
              <a:rPr lang="zh-CN" altLang="zh-CN" sz="1800" b="1" kern="100" dirty="0">
                <a:solidFill>
                  <a:srgbClr val="000000"/>
                </a:solidFill>
                <a:latin typeface="等线" panose="02010600030101010101" pitchFamily="2" charset="-122"/>
                <a:ea typeface="等线" panose="02010600030101010101" pitchFamily="2" charset="-122"/>
                <a:cs typeface="Times New Roman" panose="02020603050405020304" pitchFamily="18" charset="0"/>
              </a:rPr>
              <a:t>门阀统治</a:t>
            </a:r>
            <a:r>
              <a:rPr lang="zh-CN" altLang="zh-CN" sz="1800" kern="100" dirty="0">
                <a:solidFill>
                  <a:srgbClr val="000000"/>
                </a:solidFill>
                <a:latin typeface="等线" panose="02010600030101010101" pitchFamily="2" charset="-122"/>
                <a:ea typeface="等线" panose="02010600030101010101" pitchFamily="2" charset="-122"/>
                <a:cs typeface="Times New Roman" panose="02020603050405020304" pitchFamily="18" charset="0"/>
              </a:rPr>
              <a:t>有了进⼀步的加强，其弊病也⽇益明显。</a:t>
            </a:r>
            <a:endParaRPr lang="zh-CN" altLang="zh-CN" sz="1800" kern="100" dirty="0">
              <a:solidFill>
                <a:srgbClr val="000000"/>
              </a:solidFill>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选人就像堵上了人的耳朵，捂上了人的眼睛，选人的时候，只问中正官。上品者不是公侯的子孙就是当权者的兄弟。中正官到后期的时候，选人只看中一个标准，家世。当家世成为唯一的标准的时候，势必会带来这样一个现象，那就是</a:t>
            </a:r>
            <a:r>
              <a:rPr lang="zh-CN" altLang="zh-CN" sz="1800" b="1" dirty="0">
                <a:latin typeface="华文楷体" panose="02010600040101010101" pitchFamily="2" charset="-122"/>
                <a:ea typeface="华文楷体" panose="02010600040101010101" pitchFamily="2" charset="-122"/>
                <a:sym typeface="+mn-ea"/>
              </a:rPr>
              <a:t>上品无寒门，下品无势族。成为维护士族特权的工具</a:t>
            </a:r>
            <a:endParaRPr lang="zh-CN" altLang="zh-CN" sz="1800" b="1" dirty="0">
              <a:latin typeface="华文楷体" panose="02010600040101010101" pitchFamily="2" charset="-122"/>
              <a:ea typeface="华文楷体" panose="02010600040101010101" pitchFamily="2" charset="-122"/>
              <a:sym typeface="+mn-ea"/>
            </a:endParaRPr>
          </a:p>
          <a:p>
            <a:pPr algn="just"/>
            <a: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t>上品皆显贵之⼦弟，寒门贫⼠仕途堵塞</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自</a:t>
            </a:r>
            <a:r>
              <a:rPr lang="zh-CN" altLang="en-US" dirty="0">
                <a:sym typeface="+mn-ea"/>
              </a:rPr>
              <a:t>南北朝以来寒门庶族地主崛起，希望能够分享政治权力。</a:t>
            </a:r>
            <a:r>
              <a:rPr lang="zh-CN" altLang="en-US" dirty="0"/>
              <a:t>到了隋唐时期，选官制度发生重大的变化。</a:t>
            </a:r>
            <a:endParaRPr lang="zh-CN" altLang="en-US" dirty="0"/>
          </a:p>
          <a:p>
            <a:r>
              <a:rPr lang="zh-CN" altLang="en-US" dirty="0"/>
              <a:t>影响。</a:t>
            </a:r>
            <a:endParaRPr lang="zh-CN" altLang="en-US" dirty="0"/>
          </a:p>
          <a:p>
            <a:r>
              <a:rPr lang="zh-CN" altLang="en-US" dirty="0"/>
              <a:t>取消了地方选人的权力，选官权归吏部，中央牢牢控制住了官员的选拔权，乃至于对官员的管理权，由此加强了中央集权。</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宋太祖希望把孤贫之路打开，也就是说他在录取方面希望能够</a:t>
            </a:r>
            <a:r>
              <a:rPr lang="zh-CN" altLang="en-US" b="1" dirty="0"/>
              <a:t>选拔更多的寒门士子</a:t>
            </a:r>
            <a:r>
              <a:rPr lang="zh-CN" altLang="en-US" dirty="0"/>
              <a:t>。</a:t>
            </a:r>
            <a:endParaRPr lang="zh-CN" altLang="en-US" dirty="0"/>
          </a:p>
          <a:p>
            <a:r>
              <a:rPr lang="zh-CN" altLang="en-US" dirty="0"/>
              <a:t>宋太宗时，</a:t>
            </a:r>
            <a:r>
              <a:rPr lang="zh-CN" altLang="en-US" b="1" dirty="0"/>
              <a:t>考试资格的限制放宽了。</a:t>
            </a:r>
            <a:endParaRPr lang="zh-CN" altLang="en-US" b="1" dirty="0"/>
          </a:p>
          <a:p>
            <a:r>
              <a:rPr lang="zh-CN" altLang="en-US" dirty="0"/>
              <a:t>因此到了宋朝，科举制得以完善。</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a:solidFill>
                  <a:prstClr val="black"/>
                </a:solidFill>
                <a:latin typeface="华文楷体" panose="02010600040101010101" pitchFamily="2" charset="-122"/>
                <a:ea typeface="华文楷体" panose="02010600040101010101" pitchFamily="2" charset="-122"/>
                <a:sym typeface="+mn-ea"/>
              </a:rPr>
              <a:t>制举</a:t>
            </a:r>
            <a:r>
              <a:rPr lang="zh-CN" altLang="en-US" dirty="0"/>
              <a:t>：皇帝亲自设定科目的考试。常举：每年都举行的考试，比如明经，即</a:t>
            </a:r>
            <a:r>
              <a:rPr lang="zh-CN" altLang="en-US" dirty="0">
                <a:sym typeface="+mn-ea"/>
              </a:rPr>
              <a:t>考查</a:t>
            </a:r>
            <a:r>
              <a:rPr lang="zh-CN" altLang="en-US" dirty="0"/>
              <a:t>儒家经典。</a:t>
            </a:r>
            <a:endParaRPr lang="zh-CN" altLang="en-US" dirty="0"/>
          </a:p>
          <a:p>
            <a:r>
              <a:rPr lang="zh-CN" altLang="en-US" dirty="0"/>
              <a:t>要根据考生交上来的文章决定</a:t>
            </a:r>
            <a:r>
              <a:rPr lang="zh-CN" altLang="en-US" dirty="0">
                <a:sym typeface="+mn-ea"/>
              </a:rPr>
              <a:t>录取</a:t>
            </a:r>
            <a:endParaRPr lang="zh-CN" altLang="en-US" dirty="0"/>
          </a:p>
          <a:p>
            <a:r>
              <a:rPr lang="zh-CN" altLang="en-US" b="1" dirty="0"/>
              <a:t>打破了门第的限制，扩大了选官的范围，包括很多寒门士子都得以进入仕途，</a:t>
            </a:r>
            <a:r>
              <a:rPr lang="zh-CN" altLang="en-US"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sym typeface="+mn-ea"/>
              </a:rPr>
              <a:t>有利于社会阶层的流动。</a:t>
            </a:r>
            <a:endParaRPr lang="zh-CN" altLang="en-US"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sym typeface="+mn-ea"/>
            </a:endParaRPr>
          </a:p>
          <a:p>
            <a:r>
              <a:rPr lang="zh-CN" altLang="en-US"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sym typeface="+mn-ea"/>
              </a:rPr>
              <a:t>官员选拔</a:t>
            </a:r>
            <a:r>
              <a:rPr lang="zh-CN" altLang="en-US"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更加的公平公正，一切以才学为标准，有利于提升官员队伍的文化素质。</a:t>
            </a:r>
            <a:endParaRPr lang="zh-CN" altLang="en-US"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endParaRPr>
          </a:p>
          <a:p>
            <a:endParaRPr lang="zh-CN" altLang="en-US" b="1"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a:t>到了元朝，在官员选拔上保留了蒙古传统方式。忽必烈说科举是良法，但是每当有人提到科举的时候，大家觉得这不是一件急事，恢复科举仅仅停留在口头层面上。</a:t>
            </a:r>
            <a:endParaRPr lang="zh-CN" altLang="en-US"/>
          </a:p>
          <a:p>
            <a:pPr marL="0" marR="0" lvl="0" indent="0" algn="l" defTabSz="914400" rtl="0" eaLnBrk="1" fontAlgn="auto" latinLnBrk="0" hangingPunct="1">
              <a:lnSpc>
                <a:spcPct val="100000"/>
              </a:lnSpc>
              <a:spcBef>
                <a:spcPts val="0"/>
              </a:spcBef>
              <a:spcAft>
                <a:spcPts val="0"/>
              </a:spcAft>
              <a:buClrTx/>
              <a:buSzTx/>
              <a:buFontTx/>
              <a:buNone/>
              <a:defRPr/>
            </a:pPr>
            <a:r>
              <a:rPr lang="zh-CN" altLang="en-US"/>
              <a:t>随着上层统治者汉文化素养的不断提升，科举得以正式颁行。考试分为乡试、会试、殿试三级。但是科举考试时断时续，录取人数不多，科举出身者在官员队伍中的人数比例也不高。</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a:solidFill>
                  <a:prstClr val="black"/>
                </a:solidFill>
                <a:latin typeface="华文楷体" panose="02010600040101010101" pitchFamily="2" charset="-122"/>
                <a:ea typeface="华文楷体" panose="02010600040101010101" pitchFamily="2" charset="-122"/>
                <a:sym typeface="+mn-ea"/>
              </a:rPr>
              <a:t>“学校</a:t>
            </a:r>
            <a:r>
              <a:rPr lang="en-US" altLang="zh-CN" b="1" dirty="0">
                <a:solidFill>
                  <a:prstClr val="black"/>
                </a:solidFill>
                <a:latin typeface="华文楷体" panose="02010600040101010101" pitchFamily="2" charset="-122"/>
                <a:ea typeface="华文楷体" panose="02010600040101010101" pitchFamily="2" charset="-122"/>
                <a:sym typeface="+mn-ea"/>
              </a:rPr>
              <a:t>—</a:t>
            </a:r>
            <a:r>
              <a:rPr lang="zh-CN" altLang="en-US" b="1" dirty="0">
                <a:solidFill>
                  <a:prstClr val="black"/>
                </a:solidFill>
                <a:latin typeface="华文楷体" panose="02010600040101010101" pitchFamily="2" charset="-122"/>
                <a:ea typeface="华文楷体" panose="02010600040101010101" pitchFamily="2" charset="-122"/>
                <a:sym typeface="+mn-ea"/>
              </a:rPr>
              <a:t>科举</a:t>
            </a:r>
            <a:r>
              <a:rPr lang="en-US" altLang="zh-CN" b="1" dirty="0">
                <a:solidFill>
                  <a:prstClr val="black"/>
                </a:solidFill>
                <a:latin typeface="华文楷体" panose="02010600040101010101" pitchFamily="2" charset="-122"/>
                <a:ea typeface="华文楷体" panose="02010600040101010101" pitchFamily="2" charset="-122"/>
                <a:sym typeface="+mn-ea"/>
              </a:rPr>
              <a:t>“</a:t>
            </a:r>
            <a:r>
              <a:rPr lang="zh-CN" altLang="en-US" b="1" dirty="0">
                <a:solidFill>
                  <a:prstClr val="black"/>
                </a:solidFill>
                <a:latin typeface="华文楷体" panose="02010600040101010101" pitchFamily="2" charset="-122"/>
                <a:ea typeface="华文楷体" panose="02010600040101010101" pitchFamily="2" charset="-122"/>
                <a:sym typeface="+mn-ea"/>
              </a:rPr>
              <a:t>：</a:t>
            </a:r>
            <a:r>
              <a:rPr lang="zh-CN" altLang="en-US" dirty="0"/>
              <a:t>来参加科举考试的学生，一般来自中央的学校</a:t>
            </a:r>
            <a:r>
              <a:rPr lang="en-US" altLang="zh-CN" dirty="0"/>
              <a:t>——</a:t>
            </a:r>
            <a:r>
              <a:rPr lang="zh-CN" altLang="en-US" dirty="0"/>
              <a:t>国子监，或者地方府、州、县学，他们平时在学校学习的内容，也是考试要考的内容，形成了一个从学校到科举这样一个特殊的模式。</a:t>
            </a:r>
            <a:endParaRPr lang="zh-CN" altLang="en-US" dirty="0"/>
          </a:p>
          <a:p>
            <a:endParaRPr lang="zh-CN" altLang="en-US" dirty="0"/>
          </a:p>
          <a:p>
            <a:r>
              <a:rPr lang="zh-CN" altLang="en-US" dirty="0"/>
              <a:t>乡试：每三年举行一次，在省城举行，考中者称为举人。考中之后，后面的考试是会试，名义上它由礼部来负责的。会试之后就是殿试，名义上由皇帝来主持的，殿试通过者被称为进士。</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文塔寓意文运昌盛，坊间有传清代广东出过三位状元，他们在赴京赶考途经广州时，都曾到西关文塔祭拜祈福，所以这里也被传是最灵验的功名塔。</a:t>
            </a: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科举考试内容被明清皇帝局限在“四书五经”范围内，而这些书籍多是只讲如何忠君，却不讲如何治国，影响了人才的选拔，</a:t>
            </a:r>
            <a:r>
              <a:rPr lang="zh-CN" altLang="en-US" b="1" dirty="0"/>
              <a:t>抑制了中国古代自然科学技术的发展</a:t>
            </a:r>
            <a:r>
              <a:rPr lang="zh-CN" altLang="en-US" dirty="0"/>
              <a:t>。这些选拔出来的人才到了后期，尤其到了近代，他已经</a:t>
            </a:r>
            <a:r>
              <a:rPr lang="zh-CN" altLang="en-US" b="1" dirty="0"/>
              <a:t>无法适应国家治理的需要</a:t>
            </a:r>
            <a:r>
              <a:rPr lang="zh-CN" altLang="en-US" dirty="0"/>
              <a:t>，科举制也就显得暮气沉沉了。</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a:latin typeface="华文楷体" panose="02010600040101010101" pitchFamily="2" charset="-122"/>
                <a:ea typeface="华文楷体" panose="02010600040101010101" pitchFamily="2" charset="-122"/>
                <a:sym typeface="+mn-ea"/>
              </a:rPr>
              <a:t>标准：从血缘、品德、门第逐渐发展为才学。</a:t>
            </a:r>
            <a:endParaRPr lang="zh-CN" altLang="en-US" b="1" dirty="0">
              <a:latin typeface="华文楷体" panose="02010600040101010101" pitchFamily="2" charset="-122"/>
              <a:ea typeface="华文楷体" panose="02010600040101010101" pitchFamily="2" charset="-122"/>
            </a:endParaRPr>
          </a:p>
          <a:p>
            <a:r>
              <a:rPr lang="zh-CN" altLang="en-US" b="1" dirty="0">
                <a:latin typeface="华文楷体" panose="02010600040101010101" pitchFamily="2" charset="-122"/>
                <a:ea typeface="华文楷体" panose="02010600040101010101" pitchFamily="2" charset="-122"/>
                <a:sym typeface="+mn-ea"/>
              </a:rPr>
              <a:t>主导：中央主导逐渐加强。</a:t>
            </a:r>
            <a:r>
              <a:rPr>
                <a:latin typeface="微软雅黑" panose="020B0503020204020204" pitchFamily="34" charset="-122"/>
                <a:ea typeface="微软雅黑" panose="020B0503020204020204" pitchFamily="34" charset="-122"/>
                <a:sym typeface="+mn-ea"/>
              </a:rPr>
              <a:t>选</a:t>
            </a:r>
            <a:r>
              <a:rPr lang="zh-CN">
                <a:latin typeface="微软雅黑" panose="020B0503020204020204" pitchFamily="34" charset="-122"/>
                <a:ea typeface="微软雅黑" panose="020B0503020204020204" pitchFamily="34" charset="-122"/>
                <a:sym typeface="+mn-ea"/>
              </a:rPr>
              <a:t>官</a:t>
            </a:r>
            <a:r>
              <a:rPr>
                <a:latin typeface="微软雅黑" panose="020B0503020204020204" pitchFamily="34" charset="-122"/>
                <a:ea typeface="微软雅黑" panose="020B0503020204020204" pitchFamily="34" charset="-122"/>
                <a:sym typeface="+mn-ea"/>
              </a:rPr>
              <a:t>权力从</a:t>
            </a:r>
            <a:r>
              <a:rPr lang="zh-CN">
                <a:latin typeface="微软雅黑" panose="020B0503020204020204" pitchFamily="34" charset="-122"/>
                <a:ea typeface="微软雅黑" panose="020B0503020204020204" pitchFamily="34" charset="-122"/>
                <a:sym typeface="+mn-ea"/>
              </a:rPr>
              <a:t>地方掌握、</a:t>
            </a:r>
            <a:r>
              <a:rPr>
                <a:latin typeface="微软雅黑" panose="020B0503020204020204" pitchFamily="34" charset="-122"/>
                <a:ea typeface="微软雅黑" panose="020B0503020204020204" pitchFamily="34" charset="-122"/>
                <a:sym typeface="+mn-ea"/>
              </a:rPr>
              <a:t>世家大族</a:t>
            </a:r>
            <a:r>
              <a:rPr lang="zh-CN">
                <a:latin typeface="微软雅黑" panose="020B0503020204020204" pitchFamily="34" charset="-122"/>
                <a:ea typeface="微软雅黑" panose="020B0503020204020204" pitchFamily="34" charset="-122"/>
                <a:sym typeface="+mn-ea"/>
              </a:rPr>
              <a:t>把持</a:t>
            </a:r>
            <a:r>
              <a:rPr>
                <a:latin typeface="微软雅黑" panose="020B0503020204020204" pitchFamily="34" charset="-122"/>
                <a:ea typeface="微软雅黑" panose="020B0503020204020204" pitchFamily="34" charset="-122"/>
                <a:sym typeface="+mn-ea"/>
              </a:rPr>
              <a:t>到中央政府。</a:t>
            </a:r>
            <a:endParaRPr lang="en-US" altLang="zh-CN" b="1" dirty="0">
              <a:latin typeface="华文楷体" panose="02010600040101010101" pitchFamily="2" charset="-122"/>
              <a:ea typeface="华文楷体" panose="02010600040101010101" pitchFamily="2" charset="-122"/>
            </a:endParaRPr>
          </a:p>
          <a:p>
            <a:r>
              <a:rPr lang="zh-CN" altLang="en-US" b="1" dirty="0">
                <a:latin typeface="华文楷体" panose="02010600040101010101" pitchFamily="2" charset="-122"/>
                <a:ea typeface="华文楷体" panose="02010600040101010101" pitchFamily="2" charset="-122"/>
                <a:sym typeface="+mn-ea"/>
              </a:rPr>
              <a:t>方式：从推选逐渐发展为公开考试。</a:t>
            </a:r>
            <a:endParaRPr lang="zh-CN" altLang="en-US" b="1" dirty="0">
              <a:latin typeface="华文楷体" panose="02010600040101010101" pitchFamily="2" charset="-122"/>
              <a:ea typeface="华文楷体" panose="02010600040101010101" pitchFamily="2" charset="-122"/>
            </a:endParaRPr>
          </a:p>
          <a:p>
            <a:r>
              <a:rPr lang="zh-CN" altLang="en-US" b="1" dirty="0">
                <a:latin typeface="华文楷体" panose="02010600040101010101" pitchFamily="2" charset="-122"/>
                <a:ea typeface="华文楷体" panose="02010600040101010101" pitchFamily="2" charset="-122"/>
                <a:sym typeface="+mn-ea"/>
              </a:rPr>
              <a:t>范围：封闭走向开放</a:t>
            </a:r>
            <a:endParaRPr lang="en-US" altLang="zh-CN" b="1" dirty="0">
              <a:latin typeface="华文楷体" panose="02010600040101010101" pitchFamily="2" charset="-122"/>
              <a:ea typeface="华文楷体" panose="02010600040101010101" pitchFamily="2" charset="-122"/>
            </a:endParaRPr>
          </a:p>
          <a:p>
            <a:r>
              <a:rPr lang="zh-CN" altLang="en-US" b="1" dirty="0">
                <a:latin typeface="华文楷体" panose="02010600040101010101" pitchFamily="2" charset="-122"/>
                <a:ea typeface="华文楷体" panose="02010600040101010101" pitchFamily="2" charset="-122"/>
                <a:sym typeface="+mn-ea"/>
              </a:rPr>
              <a:t>形式：走向僵化（逐渐单一）</a:t>
            </a:r>
            <a:endParaRPr lang="zh-CN" altLang="en-US" b="1" dirty="0">
              <a:latin typeface="华文楷体" panose="02010600040101010101" pitchFamily="2" charset="-122"/>
              <a:ea typeface="华文楷体" panose="02010600040101010101" pitchFamily="2" charset="-122"/>
            </a:endParaRPr>
          </a:p>
          <a:p>
            <a:endParaRPr lang="zh-CN" altLang="en-US">
              <a:latin typeface="微软雅黑" panose="020B0503020204020204" pitchFamily="34" charset="-122"/>
              <a:ea typeface="微软雅黑" panose="020B0503020204020204" pitchFamily="34" charset="-122"/>
              <a:sym typeface="+mn-ea"/>
            </a:endParaRPr>
          </a:p>
          <a:p>
            <a:endParaRPr lang="en-US" altLang="zh-CN"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jpeg"/><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3787727" y="3619499"/>
            <a:ext cx="7273974" cy="1056835"/>
          </a:xfrm>
        </p:spPr>
        <p:txBody>
          <a:bodyPr/>
          <a:lstStyle>
            <a:lvl1pPr marL="0" indent="0" algn="l">
              <a:buNone/>
              <a:defRPr sz="2400" b="1">
                <a:solidFill>
                  <a:schemeClr val="bg1"/>
                </a:solidFill>
                <a:latin typeface="华文楷体" panose="02010600040101010101" pitchFamily="2" charset="-122"/>
                <a:ea typeface="华文楷体" panose="02010600040101010101" pitchFamily="2"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主讲人：</a:t>
            </a:r>
            <a:endParaRPr lang="zh-CN" altLang="en-US" dirty="0"/>
          </a:p>
        </p:txBody>
      </p:sp>
      <p:sp>
        <p:nvSpPr>
          <p:cNvPr id="4" name="日期占位符 3"/>
          <p:cNvSpPr>
            <a:spLocks noGrp="1"/>
          </p:cNvSpPr>
          <p:nvPr>
            <p:ph type="dt" sz="half" idx="10"/>
          </p:nvPr>
        </p:nvSpPr>
        <p:spPr/>
        <p:txBody>
          <a:bodyPr/>
          <a:lstStyle/>
          <a:p>
            <a:fld id="{A685A6CA-0CF8-4C0F-A4EF-5C6C0D45FA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E8A902-E013-4FF5-9CBD-78113C784026}" type="slidenum">
              <a:rPr lang="zh-CN" altLang="en-US" smtClean="0"/>
            </a:fld>
            <a:endParaRPr lang="zh-CN" altLang="en-US" dirty="0"/>
          </a:p>
        </p:txBody>
      </p:sp>
      <p:pic>
        <p:nvPicPr>
          <p:cNvPr id="8" name="图片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图片 6"/>
          <p:cNvPicPr>
            <a:picLocks noChangeAspect="1"/>
          </p:cNvPicPr>
          <p:nvPr userDrawn="1"/>
        </p:nvPicPr>
        <p:blipFill>
          <a:blip r:embed="rId4"/>
          <a:stretch>
            <a:fillRect/>
          </a:stretch>
        </p:blipFill>
        <p:spPr>
          <a:xfrm>
            <a:off x="1353079" y="2830103"/>
            <a:ext cx="409575" cy="4667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a:latin typeface="华文楷体" panose="02010600040101010101" pitchFamily="2" charset="-122"/>
                <a:ea typeface="华文楷体" panose="02010600040101010101" pitchFamily="2" charset="-122"/>
              </a:defRPr>
            </a:lvl1pPr>
            <a:lvl2pPr>
              <a:defRPr>
                <a:latin typeface="华文楷体" panose="02010600040101010101" pitchFamily="2" charset="-122"/>
                <a:ea typeface="华文楷体" panose="02010600040101010101" pitchFamily="2" charset="-122"/>
              </a:defRPr>
            </a:lvl2pPr>
            <a:lvl3pPr>
              <a:defRPr>
                <a:latin typeface="华文楷体" panose="02010600040101010101" pitchFamily="2" charset="-122"/>
                <a:ea typeface="华文楷体" panose="02010600040101010101" pitchFamily="2" charset="-122"/>
              </a:defRPr>
            </a:lvl3pPr>
            <a:lvl4pPr>
              <a:defRPr>
                <a:latin typeface="华文楷体" panose="02010600040101010101" pitchFamily="2" charset="-122"/>
                <a:ea typeface="华文楷体" panose="02010600040101010101" pitchFamily="2" charset="-122"/>
              </a:defRPr>
            </a:lvl4pPr>
            <a:lvl5pPr>
              <a:defRPr>
                <a:latin typeface="华文楷体" panose="02010600040101010101" pitchFamily="2" charset="-122"/>
                <a:ea typeface="华文楷体" panose="02010600040101010101" pitchFamily="2"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A685A6CA-0CF8-4C0F-A4EF-5C6C0D45FA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E8A902-E013-4FF5-9CBD-78113C784026}" type="slidenum">
              <a:rPr lang="zh-CN" altLang="en-US" smtClean="0"/>
            </a:fld>
            <a:endParaRPr lang="zh-CN" altLang="en-US"/>
          </a:p>
        </p:txBody>
      </p:sp>
      <p:sp>
        <p:nvSpPr>
          <p:cNvPr id="7" name="文本框 6"/>
          <p:cNvSpPr txBox="1"/>
          <p:nvPr userDrawn="1"/>
        </p:nvSpPr>
        <p:spPr>
          <a:xfrm>
            <a:off x="431800" y="365125"/>
            <a:ext cx="2133600" cy="714375"/>
          </a:xfrm>
          <a:prstGeom prst="rect">
            <a:avLst/>
          </a:prstGeom>
          <a:noFill/>
        </p:spPr>
        <p:txBody>
          <a:bodyPr wrap="square" rtlCol="0">
            <a:spAutoFit/>
          </a:bodyPr>
          <a:lstStyle/>
          <a:p>
            <a:endParaRPr lang="zh-CN" altLang="en-US" dirty="0"/>
          </a:p>
        </p:txBody>
      </p:sp>
      <p:pic>
        <p:nvPicPr>
          <p:cNvPr id="9" name="图片 8"/>
          <p:cNvPicPr>
            <a:picLocks noChangeAspect="1"/>
          </p:cNvPicPr>
          <p:nvPr userDrawn="1">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标题 1"/>
          <p:cNvSpPr txBox="1"/>
          <p:nvPr userDrawn="1"/>
        </p:nvSpPr>
        <p:spPr>
          <a:xfrm>
            <a:off x="110294" y="6210036"/>
            <a:ext cx="2641371" cy="396875"/>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b="1" kern="1200">
                <a:solidFill>
                  <a:schemeClr val="bg1"/>
                </a:solidFill>
                <a:latin typeface="微软雅黑" panose="020B0503020204020204" pitchFamily="34" charset="-122"/>
                <a:ea typeface="微软雅黑" panose="020B0503020204020204" pitchFamily="34" charset="-122"/>
                <a:cs typeface="+mj-cs"/>
              </a:defRPr>
            </a:lvl1pPr>
          </a:lstStyle>
          <a:p>
            <a:pPr algn="l"/>
            <a:r>
              <a:rPr lang="zh-CN" altLang="en-US" sz="2000" b="0" dirty="0">
                <a:latin typeface="微软雅黑" panose="020B0503020204020204" pitchFamily="34" charset="-122"/>
                <a:ea typeface="微软雅黑" panose="020B0503020204020204" pitchFamily="34" charset="-122"/>
              </a:rPr>
              <a:t>高中历史</a:t>
            </a:r>
            <a:endParaRPr lang="zh-CN" altLang="en-US" sz="2000" b="0" dirty="0">
              <a:latin typeface="微软雅黑" panose="020B0503020204020204" pitchFamily="34" charset="-122"/>
              <a:ea typeface="微软雅黑" panose="020B0503020204020204" pitchFamily="34" charset="-122"/>
            </a:endParaRPr>
          </a:p>
        </p:txBody>
      </p:sp>
      <p:pic>
        <p:nvPicPr>
          <p:cNvPr id="8" name="图片 7"/>
          <p:cNvPicPr>
            <a:picLocks noChangeAspect="1"/>
          </p:cNvPicPr>
          <p:nvPr userDrawn="1"/>
        </p:nvPicPr>
        <p:blipFill>
          <a:blip r:embed="rId4"/>
          <a:stretch>
            <a:fillRect/>
          </a:stretch>
        </p:blipFill>
        <p:spPr>
          <a:xfrm>
            <a:off x="7037705" y="133350"/>
            <a:ext cx="4445000" cy="630555"/>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3_仅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46666" y="573617"/>
            <a:ext cx="10515600" cy="1325563"/>
          </a:xfrm>
        </p:spPr>
        <p:txBody>
          <a:bodyPr/>
          <a:lstStyle/>
          <a:p>
            <a:r>
              <a:rPr lang="zh-CN" altLang="en-US" dirty="0"/>
              <a:t>单击此处编辑母版标题样式</a:t>
            </a:r>
            <a:endParaRPr lang="zh-CN" altLang="en-US" dirty="0"/>
          </a:p>
        </p:txBody>
      </p:sp>
      <p:pic>
        <p:nvPicPr>
          <p:cNvPr id="5" name="图片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标题 1"/>
          <p:cNvSpPr txBox="1"/>
          <p:nvPr userDrawn="1"/>
        </p:nvSpPr>
        <p:spPr>
          <a:xfrm>
            <a:off x="110294" y="6210036"/>
            <a:ext cx="2641371" cy="396875"/>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b="1" kern="1200">
                <a:solidFill>
                  <a:schemeClr val="bg1"/>
                </a:solidFill>
                <a:latin typeface="微软雅黑" panose="020B0503020204020204" pitchFamily="34" charset="-122"/>
                <a:ea typeface="微软雅黑" panose="020B0503020204020204" pitchFamily="34" charset="-122"/>
                <a:cs typeface="+mj-cs"/>
              </a:defRPr>
            </a:lvl1pPr>
          </a:lstStyle>
          <a:p>
            <a:pPr algn="l"/>
            <a:r>
              <a:rPr lang="zh-CN" altLang="en-US" sz="2000" b="0" dirty="0">
                <a:latin typeface="微软雅黑" panose="020B0503020204020204" pitchFamily="34" charset="-122"/>
                <a:ea typeface="微软雅黑" panose="020B0503020204020204" pitchFamily="34" charset="-122"/>
              </a:rPr>
              <a:t>高中历史</a:t>
            </a:r>
            <a:endParaRPr lang="zh-CN" altLang="en-US" sz="2000" b="0" dirty="0">
              <a:latin typeface="微软雅黑" panose="020B0503020204020204" pitchFamily="34" charset="-122"/>
              <a:ea typeface="微软雅黑" panose="020B0503020204020204" pitchFamily="34" charset="-122"/>
            </a:endParaRPr>
          </a:p>
        </p:txBody>
      </p:sp>
      <p:pic>
        <p:nvPicPr>
          <p:cNvPr id="3" name="图片 2"/>
          <p:cNvPicPr>
            <a:picLocks noChangeAspect="1"/>
          </p:cNvPicPr>
          <p:nvPr userDrawn="1"/>
        </p:nvPicPr>
        <p:blipFill>
          <a:blip r:embed="rId4"/>
          <a:stretch>
            <a:fillRect/>
          </a:stretch>
        </p:blipFill>
        <p:spPr>
          <a:xfrm>
            <a:off x="7037705" y="133350"/>
            <a:ext cx="4445000" cy="630555"/>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image" Target="../media/image2.jpeg"/><Relationship Id="rId4" Type="http://schemas.openxmlformats.org/officeDocument/2006/relationships/image" Target="../media/image7.jpeg"/><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438150"/>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85A6CA-0CF8-4C0F-A4EF-5C6C0D45FAA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E8A902-E013-4FF5-9CBD-78113C784026}" type="slidenum">
              <a:rPr lang="zh-CN" altLang="en-US" smtClean="0"/>
            </a:fld>
            <a:endParaRPr lang="zh-CN" altLang="en-US"/>
          </a:p>
        </p:txBody>
      </p:sp>
      <p:pic>
        <p:nvPicPr>
          <p:cNvPr id="11" name="图片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914400" rtl="0" eaLnBrk="1" latinLnBrk="0" hangingPunct="1">
        <a:lnSpc>
          <a:spcPct val="90000"/>
        </a:lnSpc>
        <a:spcBef>
          <a:spcPct val="0"/>
        </a:spcBef>
        <a:buNone/>
        <a:defRPr sz="3400" kern="1200">
          <a:solidFill>
            <a:schemeClr val="tx1"/>
          </a:solidFill>
          <a:latin typeface="黑体" panose="02010609060101010101" pitchFamily="49" charset="-122"/>
          <a:ea typeface="黑体" panose="020106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华文楷体" panose="02010600040101010101" pitchFamily="2" charset="-122"/>
          <a:ea typeface="华文楷体" panose="0201060004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华文楷体" panose="02010600040101010101" pitchFamily="2" charset="-122"/>
          <a:ea typeface="华文楷体" panose="0201060004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华文楷体" panose="02010600040101010101" pitchFamily="2" charset="-122"/>
          <a:ea typeface="华文楷体" panose="0201060004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png"/><Relationship Id="rId1" Type="http://schemas.openxmlformats.org/officeDocument/2006/relationships/tags" Target="../tags/tag1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1233421" y="1820994"/>
            <a:ext cx="10080625" cy="100647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kern="1200">
                <a:solidFill>
                  <a:schemeClr val="tx1"/>
                </a:solidFill>
                <a:latin typeface="黑体" panose="02010609060101010101" pitchFamily="49" charset="-122"/>
                <a:ea typeface="黑体" panose="02010609060101010101" pitchFamily="49" charset="-122"/>
                <a:cs typeface="+mj-cs"/>
              </a:defRPr>
            </a:lvl1pPr>
          </a:lstStyle>
          <a:p>
            <a:r>
              <a:rPr lang="zh-CN" altLang="en-US" sz="4400" b="1" dirty="0">
                <a:solidFill>
                  <a:schemeClr val="accent6">
                    <a:lumMod val="50000"/>
                  </a:schemeClr>
                </a:solidFill>
                <a:latin typeface="微软雅黑" panose="020B0503020204020204" pitchFamily="34" charset="-122"/>
                <a:ea typeface="微软雅黑" panose="020B0503020204020204" pitchFamily="34" charset="-122"/>
              </a:rPr>
              <a:t>第</a:t>
            </a:r>
            <a:r>
              <a:rPr lang="en-US" altLang="zh-CN" sz="4400" b="1" dirty="0">
                <a:solidFill>
                  <a:schemeClr val="accent6">
                    <a:lumMod val="50000"/>
                  </a:schemeClr>
                </a:solidFill>
                <a:latin typeface="微软雅黑" panose="020B0503020204020204" pitchFamily="34" charset="-122"/>
                <a:ea typeface="微软雅黑" panose="020B0503020204020204" pitchFamily="34" charset="-122"/>
              </a:rPr>
              <a:t>5</a:t>
            </a:r>
            <a:r>
              <a:rPr lang="zh-CN" altLang="en-US" sz="4400" b="1" dirty="0">
                <a:solidFill>
                  <a:schemeClr val="accent6">
                    <a:lumMod val="50000"/>
                  </a:schemeClr>
                </a:solidFill>
                <a:latin typeface="微软雅黑" panose="020B0503020204020204" pitchFamily="34" charset="-122"/>
                <a:ea typeface="微软雅黑" panose="020B0503020204020204" pitchFamily="34" charset="-122"/>
              </a:rPr>
              <a:t>课</a:t>
            </a:r>
            <a:r>
              <a:rPr lang="en-US" altLang="zh-CN" sz="4400" b="1" dirty="0">
                <a:solidFill>
                  <a:schemeClr val="accent6">
                    <a:lumMod val="50000"/>
                  </a:schemeClr>
                </a:solidFill>
                <a:latin typeface="微软雅黑" panose="020B0503020204020204" pitchFamily="34" charset="-122"/>
                <a:ea typeface="微软雅黑" panose="020B0503020204020204" pitchFamily="34" charset="-122"/>
              </a:rPr>
              <a:t> </a:t>
            </a:r>
            <a:r>
              <a:rPr lang="zh-CN" altLang="en-US" sz="4400" b="1" dirty="0">
                <a:solidFill>
                  <a:schemeClr val="accent6">
                    <a:lumMod val="50000"/>
                  </a:schemeClr>
                </a:solidFill>
                <a:latin typeface="微软雅黑" panose="020B0503020204020204" pitchFamily="34" charset="-122"/>
                <a:ea typeface="微软雅黑" panose="020B0503020204020204" pitchFamily="34" charset="-122"/>
              </a:rPr>
              <a:t>中国古代官员的选拔与管理（上）</a:t>
            </a:r>
            <a:endParaRPr lang="zh-CN" altLang="en-US" sz="4400" b="1" dirty="0">
              <a:solidFill>
                <a:schemeClr val="accent6">
                  <a:lumMod val="50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 name="标题 27"/>
          <p:cNvSpPr>
            <a:spLocks noGrp="1"/>
          </p:cNvSpPr>
          <p:nvPr>
            <p:ph type="title"/>
          </p:nvPr>
        </p:nvSpPr>
        <p:spPr>
          <a:xfrm>
            <a:off x="1631754" y="1257794"/>
            <a:ext cx="8208963" cy="574368"/>
          </a:xfrm>
        </p:spPr>
        <p:txBody>
          <a:bodyPr>
            <a:normAutofit/>
          </a:bodyPr>
          <a:lstStyle/>
          <a:p>
            <a:r>
              <a:rPr lang="zh-CN" altLang="en-US" sz="3000" dirty="0">
                <a:latin typeface="黑体" panose="02010609060101010101" pitchFamily="49" charset="-122"/>
                <a:ea typeface="黑体" panose="02010609060101010101" pitchFamily="49" charset="-122"/>
              </a:rPr>
              <a:t>中国古代官员的选拔</a:t>
            </a:r>
            <a:endParaRPr lang="zh-CN" altLang="en-US" sz="3000" dirty="0">
              <a:latin typeface="黑体" panose="02010609060101010101" pitchFamily="49" charset="-122"/>
              <a:ea typeface="黑体" panose="02010609060101010101" pitchFamily="49" charset="-122"/>
            </a:endParaRPr>
          </a:p>
        </p:txBody>
      </p:sp>
      <p:grpSp>
        <p:nvGrpSpPr>
          <p:cNvPr id="3" name="组合 2"/>
          <p:cNvGrpSpPr/>
          <p:nvPr/>
        </p:nvGrpSpPr>
        <p:grpSpPr>
          <a:xfrm>
            <a:off x="2216833" y="2217212"/>
            <a:ext cx="7333004" cy="618186"/>
            <a:chOff x="1204855" y="1413392"/>
            <a:chExt cx="3205129" cy="548830"/>
          </a:xfrm>
        </p:grpSpPr>
        <p:grpSp>
          <p:nvGrpSpPr>
            <p:cNvPr id="4" name="组合 3"/>
            <p:cNvGrpSpPr/>
            <p:nvPr/>
          </p:nvGrpSpPr>
          <p:grpSpPr>
            <a:xfrm>
              <a:off x="1204855" y="1413392"/>
              <a:ext cx="3205129" cy="548830"/>
              <a:chOff x="1721025" y="1729911"/>
              <a:chExt cx="3570771" cy="611439"/>
            </a:xfrm>
          </p:grpSpPr>
          <p:sp>
            <p:nvSpPr>
              <p:cNvPr id="6" name="圆角矩形 13"/>
              <p:cNvSpPr/>
              <p:nvPr/>
            </p:nvSpPr>
            <p:spPr>
              <a:xfrm>
                <a:off x="1852332" y="1729911"/>
                <a:ext cx="3439464" cy="607772"/>
              </a:xfrm>
              <a:prstGeom prst="roundRect">
                <a:avLst/>
              </a:prstGeom>
              <a:solidFill>
                <a:srgbClr val="7FCDF9"/>
              </a:solidFill>
              <a:ln w="38100">
                <a:solidFill>
                  <a:srgbClr val="3FAD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prstClr val="white"/>
                  </a:solidFill>
                </a:endParaRPr>
              </a:p>
            </p:txBody>
          </p:sp>
          <p:sp>
            <p:nvSpPr>
              <p:cNvPr id="7" name="矩形 6"/>
              <p:cNvSpPr/>
              <p:nvPr/>
            </p:nvSpPr>
            <p:spPr>
              <a:xfrm rot="18614181">
                <a:off x="1597702" y="1949672"/>
                <a:ext cx="515001" cy="268356"/>
              </a:xfrm>
              <a:prstGeom prst="rect">
                <a:avLst/>
              </a:prstGeom>
              <a:solidFill>
                <a:srgbClr val="3FADEC"/>
              </a:solidFill>
              <a:ln w="38100">
                <a:solidFill>
                  <a:srgbClr val="7FCD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prstClr val="white"/>
                  </a:solidFill>
                </a:endParaRPr>
              </a:p>
            </p:txBody>
          </p:sp>
        </p:grpSp>
        <p:sp>
          <p:nvSpPr>
            <p:cNvPr id="5" name="文本框 4"/>
            <p:cNvSpPr txBox="1"/>
            <p:nvPr/>
          </p:nvSpPr>
          <p:spPr>
            <a:xfrm>
              <a:off x="1259452" y="1515825"/>
              <a:ext cx="2948370" cy="409869"/>
            </a:xfrm>
            <a:prstGeom prst="rect">
              <a:avLst/>
            </a:prstGeom>
            <a:noFill/>
          </p:spPr>
          <p:txBody>
            <a:bodyPr wrap="square" rtlCol="0">
              <a:spAutoFit/>
            </a:bodyPr>
            <a:lstStyle/>
            <a:p>
              <a:r>
                <a:rPr lang="en-US" altLang="zh-CN" sz="2400" b="1" dirty="0">
                  <a:solidFill>
                    <a:prstClr val="white"/>
                  </a:solidFill>
                  <a:latin typeface="华文楷体" panose="02010600040101010101" pitchFamily="2" charset="-122"/>
                  <a:ea typeface="华文楷体" panose="02010600040101010101" pitchFamily="2" charset="-122"/>
                </a:rPr>
                <a:t>1    </a:t>
              </a:r>
              <a:r>
                <a:rPr lang="zh-CN" altLang="en-US" sz="2400" b="1" dirty="0">
                  <a:solidFill>
                    <a:prstClr val="white"/>
                  </a:solidFill>
                  <a:latin typeface="华文楷体" panose="02010600040101010101" pitchFamily="2" charset="-122"/>
                  <a:ea typeface="华文楷体" panose="02010600040101010101" pitchFamily="2" charset="-122"/>
                </a:rPr>
                <a:t>西周至战国：从世卿世禄制到选贤任能</a:t>
              </a:r>
              <a:endParaRPr lang="zh-CN" altLang="en-US" sz="2400" b="1" dirty="0">
                <a:solidFill>
                  <a:prstClr val="white"/>
                </a:solidFill>
                <a:latin typeface="华文楷体" panose="02010600040101010101" pitchFamily="2" charset="-122"/>
                <a:ea typeface="华文楷体" panose="02010600040101010101" pitchFamily="2" charset="-122"/>
              </a:endParaRPr>
            </a:p>
          </p:txBody>
        </p:sp>
      </p:grpSp>
      <p:grpSp>
        <p:nvGrpSpPr>
          <p:cNvPr id="10" name="组合 9"/>
          <p:cNvGrpSpPr/>
          <p:nvPr/>
        </p:nvGrpSpPr>
        <p:grpSpPr>
          <a:xfrm>
            <a:off x="2258134" y="3198280"/>
            <a:ext cx="7392852" cy="533584"/>
            <a:chOff x="1039649" y="3121851"/>
            <a:chExt cx="7392852" cy="413296"/>
          </a:xfrm>
        </p:grpSpPr>
        <p:grpSp>
          <p:nvGrpSpPr>
            <p:cNvPr id="11" name="组合 10"/>
            <p:cNvGrpSpPr/>
            <p:nvPr/>
          </p:nvGrpSpPr>
          <p:grpSpPr>
            <a:xfrm>
              <a:off x="1039649" y="3121851"/>
              <a:ext cx="7291704" cy="413296"/>
              <a:chOff x="1443731" y="1725025"/>
              <a:chExt cx="8123543" cy="460444"/>
            </a:xfrm>
          </p:grpSpPr>
          <p:sp>
            <p:nvSpPr>
              <p:cNvPr id="13" name="圆角矩形 18"/>
              <p:cNvSpPr/>
              <p:nvPr/>
            </p:nvSpPr>
            <p:spPr>
              <a:xfrm>
                <a:off x="1852333" y="1729912"/>
                <a:ext cx="7714941" cy="440353"/>
              </a:xfrm>
              <a:prstGeom prst="roundRect">
                <a:avLst/>
              </a:prstGeom>
              <a:solidFill>
                <a:srgbClr val="FFA689"/>
              </a:solidFill>
              <a:ln w="38100">
                <a:solidFill>
                  <a:srgbClr val="FD95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prstClr val="white"/>
                  </a:solidFill>
                </a:endParaRPr>
              </a:p>
            </p:txBody>
          </p:sp>
          <p:sp>
            <p:nvSpPr>
              <p:cNvPr id="14" name="矩形 13"/>
              <p:cNvSpPr/>
              <p:nvPr/>
            </p:nvSpPr>
            <p:spPr>
              <a:xfrm rot="18614181">
                <a:off x="1511567" y="1657189"/>
                <a:ext cx="460444" cy="596116"/>
              </a:xfrm>
              <a:prstGeom prst="rect">
                <a:avLst/>
              </a:prstGeom>
              <a:solidFill>
                <a:srgbClr val="FD9560"/>
              </a:solidFill>
              <a:ln w="38100">
                <a:solidFill>
                  <a:srgbClr val="FFA6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grpSp>
        <p:sp>
          <p:nvSpPr>
            <p:cNvPr id="12" name="文本框 11"/>
            <p:cNvSpPr txBox="1"/>
            <p:nvPr/>
          </p:nvSpPr>
          <p:spPr>
            <a:xfrm>
              <a:off x="1052703" y="3170824"/>
              <a:ext cx="7379798" cy="357591"/>
            </a:xfrm>
            <a:prstGeom prst="rect">
              <a:avLst/>
            </a:prstGeom>
            <a:noFill/>
          </p:spPr>
          <p:txBody>
            <a:bodyPr wrap="square" rtlCol="0">
              <a:spAutoFit/>
            </a:bodyPr>
            <a:lstStyle/>
            <a:p>
              <a:r>
                <a:rPr lang="en-US" altLang="zh-CN" sz="2400" b="1" dirty="0">
                  <a:solidFill>
                    <a:prstClr val="white"/>
                  </a:solidFill>
                  <a:latin typeface="华文楷体" panose="02010600040101010101" pitchFamily="2" charset="-122"/>
                  <a:ea typeface="华文楷体" panose="02010600040101010101" pitchFamily="2" charset="-122"/>
                </a:rPr>
                <a:t>2    </a:t>
              </a:r>
              <a:r>
                <a:rPr lang="zh-CN" altLang="en-US" sz="2400" b="1" dirty="0">
                  <a:solidFill>
                    <a:prstClr val="white"/>
                  </a:solidFill>
                  <a:latin typeface="华文楷体" panose="02010600040101010101" pitchFamily="2" charset="-122"/>
                  <a:ea typeface="华文楷体" panose="02010600040101010101" pitchFamily="2" charset="-122"/>
                </a:rPr>
                <a:t>秦汉至魏晋：“以吏为师”、察举制、九品中正制</a:t>
              </a:r>
              <a:endParaRPr lang="zh-CN" altLang="en-US" sz="2400" b="1" dirty="0">
                <a:solidFill>
                  <a:prstClr val="white"/>
                </a:solidFill>
                <a:latin typeface="华文楷体" panose="02010600040101010101" pitchFamily="2" charset="-122"/>
                <a:ea typeface="华文楷体" panose="02010600040101010101" pitchFamily="2" charset="-122"/>
              </a:endParaRPr>
            </a:p>
          </p:txBody>
        </p:sp>
      </p:grpSp>
      <p:grpSp>
        <p:nvGrpSpPr>
          <p:cNvPr id="15" name="组合 14"/>
          <p:cNvGrpSpPr/>
          <p:nvPr/>
        </p:nvGrpSpPr>
        <p:grpSpPr>
          <a:xfrm>
            <a:off x="2266012" y="4071604"/>
            <a:ext cx="7283825" cy="578219"/>
            <a:chOff x="1085540" y="3126233"/>
            <a:chExt cx="7283825" cy="447869"/>
          </a:xfrm>
          <a:solidFill>
            <a:schemeClr val="accent6">
              <a:lumMod val="60000"/>
              <a:lumOff val="40000"/>
            </a:schemeClr>
          </a:solidFill>
        </p:grpSpPr>
        <p:grpSp>
          <p:nvGrpSpPr>
            <p:cNvPr id="16" name="组合 15"/>
            <p:cNvGrpSpPr/>
            <p:nvPr/>
          </p:nvGrpSpPr>
          <p:grpSpPr>
            <a:xfrm>
              <a:off x="1085540" y="3126233"/>
              <a:ext cx="7283825" cy="447869"/>
              <a:chOff x="1494856" y="1729911"/>
              <a:chExt cx="8114763" cy="498962"/>
            </a:xfrm>
            <a:grpFill/>
          </p:grpSpPr>
          <p:sp>
            <p:nvSpPr>
              <p:cNvPr id="18" name="圆角矩形 18"/>
              <p:cNvSpPr/>
              <p:nvPr/>
            </p:nvSpPr>
            <p:spPr>
              <a:xfrm>
                <a:off x="1852333" y="1729911"/>
                <a:ext cx="7757286" cy="498962"/>
              </a:xfrm>
              <a:prstGeom prst="roundRect">
                <a:avLst/>
              </a:prstGeom>
              <a:grp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prstClr val="white"/>
                  </a:solidFill>
                </a:endParaRPr>
              </a:p>
            </p:txBody>
          </p:sp>
          <p:sp>
            <p:nvSpPr>
              <p:cNvPr id="19" name="矩形 18"/>
              <p:cNvSpPr/>
              <p:nvPr/>
            </p:nvSpPr>
            <p:spPr>
              <a:xfrm rot="18614181">
                <a:off x="1579804" y="1668768"/>
                <a:ext cx="446895" cy="616791"/>
              </a:xfrm>
              <a:prstGeom prst="rect">
                <a:avLst/>
              </a:prstGeom>
              <a:grp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grpSp>
        <p:sp>
          <p:nvSpPr>
            <p:cNvPr id="17" name="文本框 16"/>
            <p:cNvSpPr txBox="1"/>
            <p:nvPr/>
          </p:nvSpPr>
          <p:spPr>
            <a:xfrm>
              <a:off x="1169451" y="3160777"/>
              <a:ext cx="7199914" cy="357590"/>
            </a:xfrm>
            <a:prstGeom prst="rect">
              <a:avLst/>
            </a:prstGeom>
            <a:noFill/>
            <a:ln>
              <a:noFill/>
            </a:ln>
          </p:spPr>
          <p:txBody>
            <a:bodyPr wrap="square" rtlCol="0">
              <a:spAutoFit/>
            </a:bodyPr>
            <a:lstStyle/>
            <a:p>
              <a:r>
                <a:rPr lang="en-US" altLang="zh-CN" sz="2400" b="1" dirty="0">
                  <a:solidFill>
                    <a:prstClr val="white"/>
                  </a:solidFill>
                  <a:latin typeface="华文楷体" panose="02010600040101010101" pitchFamily="2" charset="-122"/>
                  <a:ea typeface="华文楷体" panose="02010600040101010101" pitchFamily="2" charset="-122"/>
                </a:rPr>
                <a:t>3     </a:t>
              </a:r>
              <a:r>
                <a:rPr lang="zh-CN" altLang="en-US" sz="2400" b="1" dirty="0">
                  <a:solidFill>
                    <a:prstClr val="white"/>
                  </a:solidFill>
                  <a:latin typeface="华文楷体" panose="02010600040101010101" pitchFamily="2" charset="-122"/>
                  <a:ea typeface="华文楷体" panose="02010600040101010101" pitchFamily="2" charset="-122"/>
                </a:rPr>
                <a:t>隋唐至两宋：科举制的创立和完善</a:t>
              </a:r>
              <a:endParaRPr lang="zh-CN" altLang="en-US" sz="2400" b="1" dirty="0">
                <a:solidFill>
                  <a:prstClr val="white"/>
                </a:solidFill>
                <a:latin typeface="华文楷体" panose="02010600040101010101" pitchFamily="2" charset="-122"/>
                <a:ea typeface="华文楷体" panose="02010600040101010101" pitchFamily="2" charset="-122"/>
              </a:endParaRPr>
            </a:p>
          </p:txBody>
        </p:sp>
      </p:grpSp>
      <p:grpSp>
        <p:nvGrpSpPr>
          <p:cNvPr id="20" name="组合 19"/>
          <p:cNvGrpSpPr/>
          <p:nvPr/>
        </p:nvGrpSpPr>
        <p:grpSpPr>
          <a:xfrm>
            <a:off x="2274687" y="5058991"/>
            <a:ext cx="7275151" cy="583366"/>
            <a:chOff x="1094215" y="3126238"/>
            <a:chExt cx="7275151" cy="448849"/>
          </a:xfrm>
          <a:solidFill>
            <a:srgbClr val="009999"/>
          </a:solidFill>
        </p:grpSpPr>
        <p:grpSp>
          <p:nvGrpSpPr>
            <p:cNvPr id="21" name="组合 20"/>
            <p:cNvGrpSpPr/>
            <p:nvPr/>
          </p:nvGrpSpPr>
          <p:grpSpPr>
            <a:xfrm>
              <a:off x="1094215" y="3126238"/>
              <a:ext cx="7275149" cy="448849"/>
              <a:chOff x="1504521" y="1729910"/>
              <a:chExt cx="8105096" cy="500052"/>
            </a:xfrm>
            <a:grpFill/>
          </p:grpSpPr>
          <p:sp>
            <p:nvSpPr>
              <p:cNvPr id="23" name="圆角矩形 18"/>
              <p:cNvSpPr/>
              <p:nvPr/>
            </p:nvSpPr>
            <p:spPr>
              <a:xfrm>
                <a:off x="1852332" y="1729910"/>
                <a:ext cx="7757285" cy="495640"/>
              </a:xfrm>
              <a:prstGeom prst="roundRect">
                <a:avLst/>
              </a:prstGeom>
              <a:grpFill/>
              <a:ln w="38100">
                <a:solidFill>
                  <a:srgbClr val="1784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prstClr val="white"/>
                  </a:solidFill>
                </a:endParaRPr>
              </a:p>
            </p:txBody>
          </p:sp>
          <p:sp>
            <p:nvSpPr>
              <p:cNvPr id="24" name="矩形 23"/>
              <p:cNvSpPr/>
              <p:nvPr/>
            </p:nvSpPr>
            <p:spPr>
              <a:xfrm rot="18614181">
                <a:off x="1582640" y="1704080"/>
                <a:ext cx="447763" cy="604001"/>
              </a:xfrm>
              <a:prstGeom prst="rect">
                <a:avLst/>
              </a:prstGeom>
              <a:grpFill/>
              <a:ln w="38100">
                <a:solidFill>
                  <a:srgbClr val="1784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grpSp>
        <p:sp>
          <p:nvSpPr>
            <p:cNvPr id="22" name="文本框 21"/>
            <p:cNvSpPr txBox="1"/>
            <p:nvPr/>
          </p:nvSpPr>
          <p:spPr>
            <a:xfrm>
              <a:off x="1169452" y="3160777"/>
              <a:ext cx="7199914" cy="355210"/>
            </a:xfrm>
            <a:prstGeom prst="rect">
              <a:avLst/>
            </a:prstGeom>
            <a:noFill/>
            <a:ln>
              <a:noFill/>
            </a:ln>
          </p:spPr>
          <p:txBody>
            <a:bodyPr wrap="square" rtlCol="0">
              <a:spAutoFit/>
            </a:bodyPr>
            <a:lstStyle/>
            <a:p>
              <a:r>
                <a:rPr lang="en-US" altLang="zh-CN" sz="2400" b="1" dirty="0">
                  <a:solidFill>
                    <a:prstClr val="white"/>
                  </a:solidFill>
                  <a:latin typeface="华文楷体" panose="02010600040101010101" pitchFamily="2" charset="-122"/>
                  <a:ea typeface="华文楷体" panose="02010600040101010101" pitchFamily="2" charset="-122"/>
                </a:rPr>
                <a:t>4      </a:t>
              </a:r>
              <a:r>
                <a:rPr lang="zh-CN" altLang="en-US" sz="2400" b="1" dirty="0">
                  <a:solidFill>
                    <a:prstClr val="white"/>
                  </a:solidFill>
                  <a:latin typeface="华文楷体" panose="02010600040101010101" pitchFamily="2" charset="-122"/>
                  <a:ea typeface="华文楷体" panose="02010600040101010101" pitchFamily="2" charset="-122"/>
                </a:rPr>
                <a:t>元明清：科举制的继续发展</a:t>
              </a:r>
              <a:endParaRPr lang="zh-CN" altLang="en-US" sz="2400" b="1" dirty="0">
                <a:solidFill>
                  <a:prstClr val="white"/>
                </a:solidFill>
                <a:latin typeface="华文楷体" panose="02010600040101010101" pitchFamily="2" charset="-122"/>
                <a:ea typeface="华文楷体" panose="02010600040101010101" pitchFamily="2" charset="-122"/>
              </a:endParaRPr>
            </a:p>
          </p:txBody>
        </p:sp>
      </p:gr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841026" y="1134266"/>
            <a:ext cx="6050641" cy="584775"/>
            <a:chOff x="897544" y="1255938"/>
            <a:chExt cx="6050641" cy="584775"/>
          </a:xfrm>
        </p:grpSpPr>
        <p:cxnSp>
          <p:nvCxnSpPr>
            <p:cNvPr id="9" name="直接连接符 8"/>
            <p:cNvCxnSpPr/>
            <p:nvPr/>
          </p:nvCxnSpPr>
          <p:spPr>
            <a:xfrm flipV="1">
              <a:off x="931847" y="1809474"/>
              <a:ext cx="3697519" cy="11737"/>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391447" y="1255938"/>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西周至春秋时期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aphicFrame>
        <p:nvGraphicFramePr>
          <p:cNvPr id="6" name="表格 6"/>
          <p:cNvGraphicFramePr>
            <a:graphicFrameLocks noGrp="1"/>
          </p:cNvGraphicFramePr>
          <p:nvPr>
            <p:custDataLst>
              <p:tags r:id="rId1"/>
            </p:custDataLst>
          </p:nvPr>
        </p:nvGraphicFramePr>
        <p:xfrm>
          <a:off x="1040324" y="2061561"/>
          <a:ext cx="3721449" cy="1737360"/>
        </p:xfrm>
        <a:graphic>
          <a:graphicData uri="http://schemas.openxmlformats.org/drawingml/2006/table">
            <a:tbl>
              <a:tblPr firstRow="1" bandRow="1">
                <a:tableStyleId>{5C22544A-7EE6-4342-B048-85BDC9FD1C3A}</a:tableStyleId>
              </a:tblPr>
              <a:tblGrid>
                <a:gridCol w="1097280"/>
                <a:gridCol w="2624169"/>
              </a:tblGrid>
              <a:tr h="370840">
                <a:tc gridSpan="2">
                  <a:txBody>
                    <a:bodyPr/>
                    <a:lstStyle/>
                    <a:p>
                      <a:pPr algn="l"/>
                      <a:r>
                        <a:rPr lang="zh-CN" altLang="en-US" sz="3200" b="1" kern="1200" dirty="0">
                          <a:solidFill>
                            <a:prstClr val="black"/>
                          </a:solidFill>
                          <a:latin typeface="华文楷体" panose="02010600040101010101" pitchFamily="2" charset="-122"/>
                          <a:ea typeface="华文楷体" panose="02010600040101010101" pitchFamily="2" charset="-122"/>
                          <a:cs typeface="+mn-cs"/>
                        </a:rPr>
                        <a:t>     西周：</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hMerge="1">
                  <a:tcPr/>
                </a:tc>
              </a:tr>
              <a:tr h="370840">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r>
              <a:tr h="370840">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2" name="矩形 1"/>
          <p:cNvSpPr/>
          <p:nvPr/>
        </p:nvSpPr>
        <p:spPr>
          <a:xfrm>
            <a:off x="875030" y="4177030"/>
            <a:ext cx="10399395" cy="1076325"/>
          </a:xfrm>
          <a:prstGeom prst="rect">
            <a:avLst/>
          </a:prstGeom>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         文王子孙，本支百世；凡周之士，不（丕）显亦世。</a:t>
            </a:r>
            <a:r>
              <a:rPr lang="en-US" altLang="zh-CN" sz="3200" b="1" dirty="0">
                <a:solidFill>
                  <a:prstClr val="black"/>
                </a:solidFill>
                <a:latin typeface="华文楷体" panose="02010600040101010101" pitchFamily="2" charset="-122"/>
                <a:ea typeface="华文楷体" panose="02010600040101010101" pitchFamily="2" charset="-122"/>
              </a:rPr>
              <a:t>       </a:t>
            </a:r>
            <a:endParaRPr lang="en-US" altLang="zh-CN" sz="3200" b="1" dirty="0">
              <a:solidFill>
                <a:prstClr val="black"/>
              </a:solidFill>
              <a:latin typeface="华文楷体" panose="02010600040101010101" pitchFamily="2" charset="-122"/>
              <a:ea typeface="华文楷体" panose="02010600040101010101" pitchFamily="2" charset="-122"/>
            </a:endParaRPr>
          </a:p>
          <a:p>
            <a:pPr algn="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诗∙大雅∙文王</a:t>
            </a: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 </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14" name="文本框 13"/>
          <p:cNvSpPr txBox="1"/>
          <p:nvPr/>
        </p:nvSpPr>
        <p:spPr>
          <a:xfrm>
            <a:off x="2188689" y="3202480"/>
            <a:ext cx="2342211" cy="584775"/>
          </a:xfrm>
          <a:prstGeom prst="rect">
            <a:avLst/>
          </a:prstGeom>
          <a:noFill/>
        </p:spPr>
        <p:txBody>
          <a:bodyPr wrap="square">
            <a:spAutoFit/>
          </a:bodyPr>
          <a:lstStyle/>
          <a:p>
            <a:pPr algn="ctr"/>
            <a:r>
              <a:rPr lang="zh-CN" altLang="en-US" sz="3200" b="1" dirty="0">
                <a:solidFill>
                  <a:prstClr val="black"/>
                </a:solidFill>
                <a:latin typeface="华文楷体" panose="02010600040101010101" pitchFamily="2" charset="-122"/>
                <a:ea typeface="华文楷体" panose="02010600040101010101" pitchFamily="2" charset="-122"/>
              </a:rPr>
              <a:t>血缘</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16" name="文本框 15"/>
          <p:cNvSpPr txBox="1"/>
          <p:nvPr/>
        </p:nvSpPr>
        <p:spPr>
          <a:xfrm>
            <a:off x="2282731" y="2637853"/>
            <a:ext cx="2224374"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3200" b="1" dirty="0">
                <a:solidFill>
                  <a:prstClr val="black"/>
                </a:solidFill>
                <a:latin typeface="华文楷体" panose="02010600040101010101" pitchFamily="2" charset="-122"/>
                <a:ea typeface="华文楷体" panose="02010600040101010101" pitchFamily="2" charset="-122"/>
              </a:rPr>
              <a:t>世卿世禄</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17" name="文本框 16"/>
          <p:cNvSpPr txBox="1"/>
          <p:nvPr/>
        </p:nvSpPr>
        <p:spPr>
          <a:xfrm>
            <a:off x="2597121" y="2081063"/>
            <a:ext cx="2470464" cy="584775"/>
          </a:xfrm>
          <a:prstGeom prst="rect">
            <a:avLst/>
          </a:prstGeom>
          <a:noFill/>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世官制</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15" name="文本框 14"/>
          <p:cNvSpPr txBox="1"/>
          <p:nvPr/>
        </p:nvSpPr>
        <p:spPr>
          <a:xfrm>
            <a:off x="2901048" y="5632989"/>
            <a:ext cx="5226509" cy="584775"/>
          </a:xfrm>
          <a:prstGeom prst="rect">
            <a:avLst/>
          </a:prstGeom>
          <a:solidFill>
            <a:schemeClr val="accent6">
              <a:lumMod val="40000"/>
              <a:lumOff val="60000"/>
            </a:schemeClr>
          </a:solidFill>
        </p:spPr>
        <p:txBody>
          <a:bodyPr wrap="square">
            <a:spAutoFit/>
          </a:bodyPr>
          <a:lstStyle/>
          <a:p>
            <a:pPr algn="ctr"/>
            <a:r>
              <a:rPr lang="zh-CN" altLang="en-US" sz="3200" b="1" dirty="0">
                <a:solidFill>
                  <a:prstClr val="black"/>
                </a:solidFill>
                <a:latin typeface="华文楷体" panose="02010600040101010101" pitchFamily="2" charset="-122"/>
                <a:ea typeface="华文楷体" panose="02010600040101010101" pitchFamily="2" charset="-122"/>
              </a:rPr>
              <a:t>特点：官位世袭、贵族垄断</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16" grpId="0"/>
      <p:bldP spid="17" grpId="0"/>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351431" y="1464035"/>
            <a:ext cx="3857946" cy="3493989"/>
          </a:xfrm>
          <a:prstGeom prst="rect">
            <a:avLst/>
          </a:prstGeom>
        </p:spPr>
      </p:pic>
      <p:sp>
        <p:nvSpPr>
          <p:cNvPr id="2" name="标注: 弯曲线形 1"/>
          <p:cNvSpPr/>
          <p:nvPr/>
        </p:nvSpPr>
        <p:spPr>
          <a:xfrm>
            <a:off x="4667452" y="1367392"/>
            <a:ext cx="4484994" cy="765362"/>
          </a:xfrm>
          <a:prstGeom prst="borderCallout2">
            <a:avLst>
              <a:gd name="adj1" fmla="val 18750"/>
              <a:gd name="adj2" fmla="val -8333"/>
              <a:gd name="adj3" fmla="val 18750"/>
              <a:gd name="adj4" fmla="val -16667"/>
              <a:gd name="adj5" fmla="val 137222"/>
              <a:gd name="adj6" fmla="val -19949"/>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华文楷体" panose="02010600040101010101" pitchFamily="2" charset="-122"/>
                <a:ea typeface="华文楷体" panose="02010600040101010101" pitchFamily="2" charset="-122"/>
              </a:rPr>
              <a:t>不以禄私其亲，功多者授之。</a:t>
            </a:r>
            <a:endParaRPr lang="en-US" altLang="zh-CN" sz="2400" b="1" dirty="0">
              <a:solidFill>
                <a:schemeClr val="tx1"/>
              </a:solidFill>
              <a:latin typeface="华文楷体" panose="02010600040101010101" pitchFamily="2" charset="-122"/>
              <a:ea typeface="华文楷体" panose="02010600040101010101" pitchFamily="2" charset="-122"/>
            </a:endParaRPr>
          </a:p>
          <a:p>
            <a:pPr algn="ctr"/>
            <a:r>
              <a:rPr lang="en-US" altLang="zh-CN" sz="2400" b="1" dirty="0">
                <a:solidFill>
                  <a:schemeClr val="tx1"/>
                </a:solidFill>
                <a:latin typeface="华文楷体" panose="02010600040101010101" pitchFamily="2" charset="-122"/>
                <a:ea typeface="华文楷体" panose="02010600040101010101" pitchFamily="2" charset="-122"/>
              </a:rPr>
              <a:t>          ——《</a:t>
            </a:r>
            <a:r>
              <a:rPr lang="zh-CN" altLang="en-US" sz="2400" b="1" dirty="0">
                <a:solidFill>
                  <a:schemeClr val="tx1"/>
                </a:solidFill>
                <a:latin typeface="华文楷体" panose="02010600040101010101" pitchFamily="2" charset="-122"/>
                <a:ea typeface="华文楷体" panose="02010600040101010101" pitchFamily="2" charset="-122"/>
              </a:rPr>
              <a:t>战国策</a:t>
            </a:r>
            <a:r>
              <a:rPr lang="en-US" altLang="zh-CN" sz="2400" b="1" dirty="0">
                <a:solidFill>
                  <a:schemeClr val="tx1"/>
                </a:solidFill>
                <a:latin typeface="华文楷体" panose="02010600040101010101" pitchFamily="2" charset="-122"/>
                <a:ea typeface="华文楷体" panose="02010600040101010101" pitchFamily="2" charset="-122"/>
              </a:rPr>
              <a:t>·</a:t>
            </a:r>
            <a:r>
              <a:rPr lang="zh-CN" altLang="en-US" sz="2400" b="1" dirty="0">
                <a:solidFill>
                  <a:schemeClr val="tx1"/>
                </a:solidFill>
                <a:latin typeface="华文楷体" panose="02010600040101010101" pitchFamily="2" charset="-122"/>
                <a:ea typeface="华文楷体" panose="02010600040101010101" pitchFamily="2" charset="-122"/>
              </a:rPr>
              <a:t>燕策二</a:t>
            </a:r>
            <a:r>
              <a:rPr lang="en-US" altLang="zh-CN" sz="2400" b="1" dirty="0">
                <a:solidFill>
                  <a:schemeClr val="tx1"/>
                </a:solidFill>
                <a:latin typeface="华文楷体" panose="02010600040101010101" pitchFamily="2" charset="-122"/>
                <a:ea typeface="华文楷体" panose="02010600040101010101" pitchFamily="2" charset="-122"/>
              </a:rPr>
              <a:t>》</a:t>
            </a:r>
            <a:endParaRPr lang="en-US" altLang="zh-CN" sz="2400" b="1" dirty="0">
              <a:solidFill>
                <a:schemeClr val="tx1"/>
              </a:solidFill>
              <a:latin typeface="华文楷体" panose="02010600040101010101" pitchFamily="2" charset="-122"/>
              <a:ea typeface="华文楷体" panose="02010600040101010101" pitchFamily="2" charset="-122"/>
            </a:endParaRPr>
          </a:p>
        </p:txBody>
      </p:sp>
      <p:sp>
        <p:nvSpPr>
          <p:cNvPr id="16" name="标注: 弯曲线形 15"/>
          <p:cNvSpPr/>
          <p:nvPr/>
        </p:nvSpPr>
        <p:spPr>
          <a:xfrm>
            <a:off x="4627804" y="2342558"/>
            <a:ext cx="4524643" cy="765362"/>
          </a:xfrm>
          <a:prstGeom prst="borderCallout2">
            <a:avLst>
              <a:gd name="adj1" fmla="val 18750"/>
              <a:gd name="adj2" fmla="val -8333"/>
              <a:gd name="adj3" fmla="val 18750"/>
              <a:gd name="adj4" fmla="val -16667"/>
              <a:gd name="adj5" fmla="val 96647"/>
              <a:gd name="adj6" fmla="val -24738"/>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solidFill>
                  <a:schemeClr val="tx1"/>
                </a:solidFill>
                <a:latin typeface="华文楷体" panose="02010600040101010101" pitchFamily="2" charset="-122"/>
                <a:ea typeface="华文楷体" panose="02010600040101010101" pitchFamily="2" charset="-122"/>
              </a:rPr>
              <a:t> 选练举贤，任官使能。</a:t>
            </a:r>
            <a:endParaRPr lang="en-US" altLang="zh-CN" sz="2400" b="1" dirty="0">
              <a:solidFill>
                <a:schemeClr val="tx1"/>
              </a:solidFill>
              <a:latin typeface="华文楷体" panose="02010600040101010101" pitchFamily="2" charset="-122"/>
              <a:ea typeface="华文楷体" panose="02010600040101010101" pitchFamily="2" charset="-122"/>
            </a:endParaRPr>
          </a:p>
          <a:p>
            <a:r>
              <a:rPr lang="en-US" altLang="zh-CN" sz="2400" b="1" dirty="0">
                <a:solidFill>
                  <a:schemeClr val="tx1"/>
                </a:solidFill>
                <a:latin typeface="华文楷体" panose="02010600040101010101" pitchFamily="2" charset="-122"/>
                <a:ea typeface="华文楷体" panose="02010600040101010101" pitchFamily="2" charset="-122"/>
              </a:rPr>
              <a:t>              ——《</a:t>
            </a:r>
            <a:r>
              <a:rPr lang="zh-CN" altLang="en-US" sz="2400" b="1" dirty="0">
                <a:solidFill>
                  <a:schemeClr val="tx1"/>
                </a:solidFill>
                <a:latin typeface="华文楷体" panose="02010600040101010101" pitchFamily="2" charset="-122"/>
                <a:ea typeface="华文楷体" panose="02010600040101010101" pitchFamily="2" charset="-122"/>
              </a:rPr>
              <a:t>史记</a:t>
            </a:r>
            <a:r>
              <a:rPr lang="en-US" altLang="zh-CN" sz="2400" b="1" dirty="0">
                <a:solidFill>
                  <a:schemeClr val="tx1"/>
                </a:solidFill>
                <a:latin typeface="华文楷体" panose="02010600040101010101" pitchFamily="2" charset="-122"/>
                <a:ea typeface="华文楷体" panose="02010600040101010101" pitchFamily="2" charset="-122"/>
              </a:rPr>
              <a:t>·</a:t>
            </a:r>
            <a:r>
              <a:rPr lang="zh-CN" altLang="en-US" sz="2400" b="1" dirty="0">
                <a:solidFill>
                  <a:schemeClr val="tx1"/>
                </a:solidFill>
                <a:latin typeface="华文楷体" panose="02010600040101010101" pitchFamily="2" charset="-122"/>
                <a:ea typeface="华文楷体" panose="02010600040101010101" pitchFamily="2" charset="-122"/>
              </a:rPr>
              <a:t>赵世家</a:t>
            </a:r>
            <a:r>
              <a:rPr lang="en-US" altLang="zh-CN" sz="2400" b="1" dirty="0">
                <a:solidFill>
                  <a:schemeClr val="tx1"/>
                </a:solidFill>
                <a:latin typeface="华文楷体" panose="02010600040101010101" pitchFamily="2" charset="-122"/>
                <a:ea typeface="华文楷体" panose="02010600040101010101" pitchFamily="2" charset="-122"/>
              </a:rPr>
              <a:t>》</a:t>
            </a:r>
            <a:endParaRPr lang="en-US" altLang="zh-CN" sz="2400" b="1" dirty="0">
              <a:solidFill>
                <a:schemeClr val="tx1"/>
              </a:solidFill>
              <a:latin typeface="华文楷体" panose="02010600040101010101" pitchFamily="2" charset="-122"/>
              <a:ea typeface="华文楷体" panose="02010600040101010101" pitchFamily="2" charset="-122"/>
            </a:endParaRPr>
          </a:p>
        </p:txBody>
      </p:sp>
      <p:sp>
        <p:nvSpPr>
          <p:cNvPr id="17" name="标注: 弯曲线形 16"/>
          <p:cNvSpPr/>
          <p:nvPr/>
        </p:nvSpPr>
        <p:spPr>
          <a:xfrm>
            <a:off x="4627804" y="3317726"/>
            <a:ext cx="4524642" cy="763464"/>
          </a:xfrm>
          <a:prstGeom prst="borderCallout2">
            <a:avLst>
              <a:gd name="adj1" fmla="val 18750"/>
              <a:gd name="adj2" fmla="val -8333"/>
              <a:gd name="adj3" fmla="val 18750"/>
              <a:gd name="adj4" fmla="val -16667"/>
              <a:gd name="adj5" fmla="val 39275"/>
              <a:gd name="adj6" fmla="val -27416"/>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solidFill>
                  <a:schemeClr val="tx1"/>
                </a:solidFill>
                <a:latin typeface="华文楷体" panose="02010600040101010101" pitchFamily="2" charset="-122"/>
                <a:ea typeface="华文楷体" panose="02010600040101010101" pitchFamily="2" charset="-122"/>
              </a:rPr>
              <a:t> 见功而与赏，因能而受官。</a:t>
            </a:r>
            <a:endParaRPr lang="en-US" altLang="zh-CN" sz="2400" b="1" dirty="0">
              <a:solidFill>
                <a:schemeClr val="tx1"/>
              </a:solidFill>
              <a:latin typeface="华文楷体" panose="02010600040101010101" pitchFamily="2" charset="-122"/>
              <a:ea typeface="华文楷体" panose="02010600040101010101" pitchFamily="2" charset="-122"/>
            </a:endParaRPr>
          </a:p>
          <a:p>
            <a:r>
              <a:rPr lang="en-US" altLang="zh-CN" sz="2400" b="1" dirty="0">
                <a:solidFill>
                  <a:schemeClr val="tx1"/>
                </a:solidFill>
                <a:latin typeface="华文楷体" panose="02010600040101010101" pitchFamily="2" charset="-122"/>
                <a:ea typeface="华文楷体" panose="02010600040101010101" pitchFamily="2" charset="-122"/>
              </a:rPr>
              <a:t>                           ——《</a:t>
            </a:r>
            <a:r>
              <a:rPr lang="zh-CN" altLang="en-US" sz="2400" b="1" dirty="0">
                <a:solidFill>
                  <a:schemeClr val="tx1"/>
                </a:solidFill>
                <a:latin typeface="华文楷体" panose="02010600040101010101" pitchFamily="2" charset="-122"/>
                <a:ea typeface="华文楷体" panose="02010600040101010101" pitchFamily="2" charset="-122"/>
              </a:rPr>
              <a:t>韩非子</a:t>
            </a:r>
            <a:r>
              <a:rPr lang="en-US" altLang="zh-CN" sz="2400" b="1" dirty="0">
                <a:solidFill>
                  <a:schemeClr val="tx1"/>
                </a:solidFill>
                <a:latin typeface="华文楷体" panose="02010600040101010101" pitchFamily="2" charset="-122"/>
                <a:ea typeface="华文楷体" panose="02010600040101010101" pitchFamily="2" charset="-122"/>
              </a:rPr>
              <a:t>》</a:t>
            </a:r>
            <a:endParaRPr lang="en-US" altLang="zh-CN" sz="2400" b="1" dirty="0">
              <a:solidFill>
                <a:schemeClr val="tx1"/>
              </a:solidFill>
              <a:latin typeface="华文楷体" panose="02010600040101010101" pitchFamily="2" charset="-122"/>
              <a:ea typeface="华文楷体" panose="02010600040101010101" pitchFamily="2" charset="-122"/>
            </a:endParaRPr>
          </a:p>
        </p:txBody>
      </p:sp>
      <p:sp>
        <p:nvSpPr>
          <p:cNvPr id="18" name="标注: 弯曲线形 17"/>
          <p:cNvSpPr/>
          <p:nvPr/>
        </p:nvSpPr>
        <p:spPr>
          <a:xfrm>
            <a:off x="4607979" y="4256797"/>
            <a:ext cx="4544467" cy="763464"/>
          </a:xfrm>
          <a:prstGeom prst="borderCallout2">
            <a:avLst>
              <a:gd name="adj1" fmla="val 18750"/>
              <a:gd name="adj2" fmla="val -8333"/>
              <a:gd name="adj3" fmla="val 18750"/>
              <a:gd name="adj4" fmla="val -16667"/>
              <a:gd name="adj5" fmla="val -86558"/>
              <a:gd name="adj6" fmla="val -47449"/>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solidFill>
                  <a:schemeClr val="tx1"/>
                </a:solidFill>
                <a:latin typeface="华文楷体" panose="02010600040101010101" pitchFamily="2" charset="-122"/>
                <a:ea typeface="华文楷体" panose="02010600040101010101" pitchFamily="2" charset="-122"/>
              </a:rPr>
              <a:t>有军功者，各以率受上爵。</a:t>
            </a:r>
            <a:endParaRPr lang="en-US" altLang="zh-CN" sz="2400" b="1" dirty="0">
              <a:solidFill>
                <a:schemeClr val="tx1"/>
              </a:solidFill>
              <a:latin typeface="华文楷体" panose="02010600040101010101" pitchFamily="2" charset="-122"/>
              <a:ea typeface="华文楷体" panose="02010600040101010101" pitchFamily="2" charset="-122"/>
            </a:endParaRPr>
          </a:p>
          <a:p>
            <a:r>
              <a:rPr lang="en-US" altLang="zh-CN" sz="2400" b="1" dirty="0">
                <a:solidFill>
                  <a:schemeClr val="tx1"/>
                </a:solidFill>
                <a:latin typeface="华文楷体" panose="02010600040101010101" pitchFamily="2" charset="-122"/>
                <a:ea typeface="华文楷体" panose="02010600040101010101" pitchFamily="2" charset="-122"/>
              </a:rPr>
              <a:t>               ——《</a:t>
            </a:r>
            <a:r>
              <a:rPr lang="zh-CN" altLang="en-US" sz="2400" b="1" dirty="0">
                <a:solidFill>
                  <a:schemeClr val="tx1"/>
                </a:solidFill>
                <a:latin typeface="华文楷体" panose="02010600040101010101" pitchFamily="2" charset="-122"/>
                <a:ea typeface="华文楷体" panose="02010600040101010101" pitchFamily="2" charset="-122"/>
              </a:rPr>
              <a:t>史记</a:t>
            </a:r>
            <a:r>
              <a:rPr lang="en-US" altLang="zh-CN" sz="2400" b="1" dirty="0">
                <a:solidFill>
                  <a:schemeClr val="tx1"/>
                </a:solidFill>
                <a:latin typeface="华文楷体" panose="02010600040101010101" pitchFamily="2" charset="-122"/>
                <a:ea typeface="华文楷体" panose="02010600040101010101" pitchFamily="2" charset="-122"/>
              </a:rPr>
              <a:t>·</a:t>
            </a:r>
            <a:r>
              <a:rPr lang="zh-CN" altLang="en-US" sz="2400" b="1" dirty="0">
                <a:solidFill>
                  <a:schemeClr val="tx1"/>
                </a:solidFill>
                <a:latin typeface="华文楷体" panose="02010600040101010101" pitchFamily="2" charset="-122"/>
                <a:ea typeface="华文楷体" panose="02010600040101010101" pitchFamily="2" charset="-122"/>
              </a:rPr>
              <a:t>商君列传</a:t>
            </a:r>
            <a:r>
              <a:rPr lang="en-US" altLang="zh-CN" sz="2400" b="1" dirty="0">
                <a:solidFill>
                  <a:schemeClr val="tx1"/>
                </a:solidFill>
                <a:latin typeface="华文楷体" panose="02010600040101010101" pitchFamily="2" charset="-122"/>
                <a:ea typeface="华文楷体" panose="02010600040101010101" pitchFamily="2" charset="-122"/>
              </a:rPr>
              <a:t>》</a:t>
            </a:r>
            <a:endParaRPr lang="en-US" altLang="zh-CN" sz="2400" b="1" dirty="0">
              <a:solidFill>
                <a:schemeClr val="tx1"/>
              </a:solidFill>
              <a:latin typeface="华文楷体" panose="02010600040101010101" pitchFamily="2" charset="-122"/>
              <a:ea typeface="华文楷体" panose="02010600040101010101" pitchFamily="2" charset="-122"/>
            </a:endParaRPr>
          </a:p>
        </p:txBody>
      </p:sp>
      <p:sp>
        <p:nvSpPr>
          <p:cNvPr id="14" name="文本框 13"/>
          <p:cNvSpPr txBox="1"/>
          <p:nvPr/>
        </p:nvSpPr>
        <p:spPr>
          <a:xfrm>
            <a:off x="2680378" y="5707473"/>
            <a:ext cx="6351630" cy="461665"/>
          </a:xfrm>
          <a:prstGeom prst="rect">
            <a:avLst/>
          </a:prstGeom>
          <a:noFill/>
        </p:spPr>
        <p:txBody>
          <a:bodyPr wrap="square" rtlCol="0">
            <a:spAutoFit/>
          </a:bodyPr>
          <a:lstStyle/>
          <a:p>
            <a:r>
              <a:rPr lang="zh-CN" altLang="en-US" sz="2400" b="1" dirty="0">
                <a:latin typeface="华文楷体" panose="02010600040101010101" pitchFamily="2" charset="-122"/>
                <a:ea typeface="华文楷体" panose="02010600040101010101" pitchFamily="2" charset="-122"/>
              </a:rPr>
              <a:t>思考：概括战国时期选官制度的变化趋势。</a:t>
            </a:r>
            <a:endParaRPr lang="zh-CN" altLang="en-US" sz="2400" b="1" dirty="0">
              <a:latin typeface="华文楷体" panose="02010600040101010101" pitchFamily="2" charset="-122"/>
              <a:ea typeface="华文楷体" panose="02010600040101010101" pitchFamily="2" charset="-122"/>
            </a:endParaRPr>
          </a:p>
        </p:txBody>
      </p:sp>
      <p:sp>
        <p:nvSpPr>
          <p:cNvPr id="5" name="文本框 4"/>
          <p:cNvSpPr txBox="1"/>
          <p:nvPr/>
        </p:nvSpPr>
        <p:spPr>
          <a:xfrm>
            <a:off x="2428209" y="5131673"/>
            <a:ext cx="7857130" cy="400110"/>
          </a:xfrm>
          <a:prstGeom prst="rect">
            <a:avLst/>
          </a:prstGeom>
          <a:noFill/>
        </p:spPr>
        <p:txBody>
          <a:bodyPr wrap="square" rtlCol="0">
            <a:spAutoFit/>
          </a:bodyPr>
          <a:lstStyle/>
          <a:p>
            <a:r>
              <a:rPr lang="zh-CN" altLang="en-US" sz="2000" b="1" dirty="0">
                <a:latin typeface="华文楷体" panose="02010600040101010101" pitchFamily="2" charset="-122"/>
                <a:ea typeface="华文楷体" panose="02010600040101010101" pitchFamily="2" charset="-122"/>
              </a:rPr>
              <a:t>战国形势图          </a:t>
            </a:r>
            <a:r>
              <a:rPr lang="en-US" altLang="zh-CN" sz="2000" b="1" dirty="0">
                <a:latin typeface="华文楷体" panose="02010600040101010101" pitchFamily="2" charset="-122"/>
                <a:ea typeface="华文楷体" panose="02010600040101010101" pitchFamily="2" charset="-122"/>
              </a:rPr>
              <a:t>——</a:t>
            </a:r>
            <a:r>
              <a:rPr lang="zh-CN" altLang="en-US" dirty="0">
                <a:latin typeface="华文楷体" panose="02010600040101010101" pitchFamily="2" charset="-122"/>
                <a:ea typeface="华文楷体" panose="02010600040101010101" pitchFamily="2" charset="-122"/>
              </a:rPr>
              <a:t>统编高中历史教科书</a:t>
            </a:r>
            <a:r>
              <a:rPr lang="en-US" altLang="zh-CN" dirty="0">
                <a:latin typeface="华文楷体" panose="02010600040101010101" pitchFamily="2" charset="-122"/>
                <a:ea typeface="华文楷体" panose="02010600040101010101" pitchFamily="2" charset="-122"/>
              </a:rPr>
              <a:t>《</a:t>
            </a:r>
            <a:r>
              <a:rPr lang="zh-CN" altLang="en-US" dirty="0">
                <a:latin typeface="华文楷体" panose="02010600040101010101" pitchFamily="2" charset="-122"/>
                <a:ea typeface="华文楷体" panose="02010600040101010101" pitchFamily="2" charset="-122"/>
              </a:rPr>
              <a:t>中外历史纲要（上）</a:t>
            </a:r>
            <a:r>
              <a:rPr lang="en-US" altLang="zh-CN" dirty="0">
                <a:latin typeface="华文楷体" panose="02010600040101010101" pitchFamily="2" charset="-122"/>
                <a:ea typeface="华文楷体" panose="02010600040101010101" pitchFamily="2" charset="-122"/>
              </a:rPr>
              <a:t>》</a:t>
            </a:r>
            <a:endParaRPr lang="zh-CN" altLang="en-US"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P spid="17" grpId="0" animBg="1"/>
      <p:bldP spid="18" grpId="0" animBg="1"/>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450835" y="1111681"/>
            <a:ext cx="6119451" cy="615237"/>
            <a:chOff x="897544" y="1227849"/>
            <a:chExt cx="6119451" cy="615237"/>
          </a:xfrm>
        </p:grpSpPr>
        <p:cxnSp>
          <p:nvCxnSpPr>
            <p:cNvPr id="9" name="直接连接符 8"/>
            <p:cNvCxnSpPr>
              <a:endCxn id="10" idx="2"/>
            </p:cNvCxnSpPr>
            <p:nvPr/>
          </p:nvCxnSpPr>
          <p:spPr>
            <a:xfrm flipV="1">
              <a:off x="897544" y="1812624"/>
              <a:ext cx="3341082" cy="30462"/>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460257" y="1227849"/>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战国时期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aphicFrame>
        <p:nvGraphicFramePr>
          <p:cNvPr id="6" name="表格 6"/>
          <p:cNvGraphicFramePr>
            <a:graphicFrameLocks noGrp="1"/>
          </p:cNvGraphicFramePr>
          <p:nvPr>
            <p:custDataLst>
              <p:tags r:id="rId1"/>
            </p:custDataLst>
          </p:nvPr>
        </p:nvGraphicFramePr>
        <p:xfrm>
          <a:off x="1697715" y="2311693"/>
          <a:ext cx="5978665" cy="1158240"/>
        </p:xfrm>
        <a:graphic>
          <a:graphicData uri="http://schemas.openxmlformats.org/drawingml/2006/table">
            <a:tbl>
              <a:tblPr firstRow="1" bandRow="1">
                <a:tableStyleId>{5C22544A-7EE6-4342-B048-85BDC9FD1C3A}</a:tableStyleId>
              </a:tblPr>
              <a:tblGrid>
                <a:gridCol w="1406665"/>
                <a:gridCol w="4572000"/>
              </a:tblGrid>
              <a:tr h="370840">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3200" b="1" kern="1200" dirty="0">
                          <a:solidFill>
                            <a:prstClr val="black"/>
                          </a:solidFill>
                          <a:latin typeface="华文楷体" panose="02010600040101010101" pitchFamily="2" charset="-122"/>
                          <a:ea typeface="华文楷体" panose="02010600040101010101" pitchFamily="2" charset="-122"/>
                          <a:cs typeface="+mn-cs"/>
                        </a:rPr>
                        <a:t>举荐、立战功</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r>
              <a:tr h="370840">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才能、道德、军功</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906324" y="1636815"/>
            <a:ext cx="7610007" cy="2422651"/>
          </a:xfrm>
          <a:prstGeom prst="rect">
            <a:avLst/>
          </a:prstGeom>
        </p:spPr>
        <p:txBody>
          <a:bodyPr wrap="square">
            <a:spAutoFit/>
          </a:bodyPr>
          <a:lstStyle/>
          <a:p>
            <a:pPr>
              <a:lnSpc>
                <a:spcPct val="120000"/>
              </a:lnSpc>
            </a:pPr>
            <a:r>
              <a:rPr lang="zh-CN" altLang="en-US" sz="3200" dirty="0"/>
              <a:t>        </a:t>
            </a:r>
            <a:r>
              <a:rPr lang="zh-CN" altLang="en-US" sz="3200" b="1" dirty="0">
                <a:solidFill>
                  <a:prstClr val="black"/>
                </a:solidFill>
                <a:latin typeface="华文楷体" panose="02010600040101010101" pitchFamily="2" charset="-122"/>
                <a:ea typeface="华文楷体" panose="02010600040101010101" pitchFamily="2" charset="-122"/>
              </a:rPr>
              <a:t>始皇既并天下，则以客为无用，于是任法而不任人，谓民可以恃法而治，谓吏不必才取，能守吾法而已。</a:t>
            </a:r>
            <a:r>
              <a:rPr lang="en-US" altLang="zh-CN" sz="3200" b="1" dirty="0">
                <a:solidFill>
                  <a:prstClr val="black"/>
                </a:solidFill>
                <a:latin typeface="华文楷体" panose="02010600040101010101" pitchFamily="2" charset="-122"/>
                <a:ea typeface="华文楷体" panose="02010600040101010101" pitchFamily="2" charset="-122"/>
              </a:rPr>
              <a:t>                                         </a:t>
            </a:r>
            <a:endParaRPr lang="en-US" altLang="zh-CN" sz="3200" b="1" dirty="0">
              <a:solidFill>
                <a:prstClr val="black"/>
              </a:solidFill>
              <a:latin typeface="华文楷体" panose="02010600040101010101" pitchFamily="2" charset="-122"/>
              <a:ea typeface="华文楷体" panose="02010600040101010101" pitchFamily="2" charset="-122"/>
            </a:endParaRPr>
          </a:p>
          <a:p>
            <a:pPr>
              <a:lnSpc>
                <a:spcPct val="120000"/>
              </a:lnSpc>
            </a:pPr>
            <a:r>
              <a:rPr lang="en-US" altLang="zh-CN" sz="3200" b="1" dirty="0">
                <a:solidFill>
                  <a:prstClr val="black"/>
                </a:solidFill>
                <a:latin typeface="华文楷体" panose="02010600040101010101" pitchFamily="2" charset="-122"/>
                <a:ea typeface="华文楷体" panose="02010600040101010101" pitchFamily="2" charset="-122"/>
              </a:rPr>
              <a:t>                        ——【</a:t>
            </a:r>
            <a:r>
              <a:rPr lang="zh-CN" altLang="en-US" sz="3200" b="1" dirty="0">
                <a:solidFill>
                  <a:prstClr val="black"/>
                </a:solidFill>
                <a:latin typeface="华文楷体" panose="02010600040101010101" pitchFamily="2" charset="-122"/>
                <a:ea typeface="华文楷体" panose="02010600040101010101" pitchFamily="2" charset="-122"/>
              </a:rPr>
              <a:t>宋</a:t>
            </a: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苏轼</a:t>
            </a: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论养士</a:t>
            </a:r>
            <a:r>
              <a:rPr lang="en-US" altLang="zh-CN" sz="3200" b="1" dirty="0">
                <a:solidFill>
                  <a:prstClr val="black"/>
                </a:solidFill>
                <a:latin typeface="华文楷体" panose="02010600040101010101" pitchFamily="2" charset="-122"/>
                <a:ea typeface="华文楷体" panose="02010600040101010101" pitchFamily="2" charset="-122"/>
              </a:rPr>
              <a:t>》</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8" name="文本框 7"/>
          <p:cNvSpPr txBox="1"/>
          <p:nvPr/>
        </p:nvSpPr>
        <p:spPr>
          <a:xfrm>
            <a:off x="2710719" y="4339960"/>
            <a:ext cx="6770561" cy="584775"/>
          </a:xfrm>
          <a:prstGeom prst="rect">
            <a:avLst/>
          </a:prstGeom>
          <a:noFill/>
        </p:spPr>
        <p:txBody>
          <a:bodyPr wrap="square" rtlCol="0">
            <a:spAutoFit/>
          </a:bodyPr>
          <a:lstStyle/>
          <a:p>
            <a:r>
              <a:rPr lang="zh-CN" altLang="en-US" sz="3200" b="1" dirty="0">
                <a:latin typeface="华文楷体" panose="02010600040101010101" pitchFamily="2" charset="-122"/>
                <a:ea typeface="华文楷体" panose="02010600040101010101" pitchFamily="2" charset="-122"/>
              </a:rPr>
              <a:t>思考：秦朝的选官制度是什么？</a:t>
            </a:r>
            <a:endParaRPr lang="zh-CN" altLang="en-US" sz="3200" b="1" dirty="0">
              <a:latin typeface="华文楷体" panose="02010600040101010101" pitchFamily="2" charset="-122"/>
              <a:ea typeface="华文楷体" panose="02010600040101010101" pitchFamily="2" charset="-122"/>
            </a:endParaRPr>
          </a:p>
        </p:txBody>
      </p:sp>
      <p:sp>
        <p:nvSpPr>
          <p:cNvPr id="5" name="文本框 4"/>
          <p:cNvSpPr txBox="1"/>
          <p:nvPr/>
        </p:nvSpPr>
        <p:spPr>
          <a:xfrm>
            <a:off x="2710719" y="5332338"/>
            <a:ext cx="6296025" cy="584775"/>
          </a:xfrm>
          <a:prstGeom prst="rect">
            <a:avLst/>
          </a:prstGeom>
          <a:solidFill>
            <a:schemeClr val="accent6">
              <a:lumMod val="40000"/>
              <a:lumOff val="60000"/>
            </a:schemeClr>
          </a:solidFill>
        </p:spPr>
        <p:txBody>
          <a:bodyPr wrap="square">
            <a:spAutoFit/>
          </a:bodyPr>
          <a:lstStyle/>
          <a:p>
            <a:r>
              <a:rPr lang="zh-CN" altLang="en-US" sz="3200" b="1" dirty="0">
                <a:latin typeface="华文楷体" panose="02010600040101010101" pitchFamily="2" charset="-122"/>
                <a:ea typeface="华文楷体" panose="02010600040101010101" pitchFamily="2" charset="-122"/>
              </a:rPr>
              <a:t>“以法为教” “以吏为师”制度</a:t>
            </a:r>
            <a:endParaRPr lang="zh-CN" altLang="en-US" sz="32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31557" y="1135389"/>
            <a:ext cx="6201517" cy="643489"/>
            <a:chOff x="897544" y="1199596"/>
            <a:chExt cx="6201517" cy="643489"/>
          </a:xfrm>
        </p:grpSpPr>
        <p:cxnSp>
          <p:nvCxnSpPr>
            <p:cNvPr id="9" name="直接连接符 8"/>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42323" y="1199596"/>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秦汉至魏晋南北朝时期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aphicFrame>
        <p:nvGraphicFramePr>
          <p:cNvPr id="6" name="表格 6"/>
          <p:cNvGraphicFramePr>
            <a:graphicFrameLocks noGrp="1"/>
          </p:cNvGraphicFramePr>
          <p:nvPr>
            <p:custDataLst>
              <p:tags r:id="rId1"/>
            </p:custDataLst>
          </p:nvPr>
        </p:nvGraphicFramePr>
        <p:xfrm>
          <a:off x="1531557" y="2346960"/>
          <a:ext cx="7187448" cy="1554480"/>
        </p:xfrm>
        <a:graphic>
          <a:graphicData uri="http://schemas.openxmlformats.org/drawingml/2006/table">
            <a:tbl>
              <a:tblPr firstRow="1" bandRow="1">
                <a:tableStyleId>{5C22544A-7EE6-4342-B048-85BDC9FD1C3A}</a:tableStyleId>
              </a:tblPr>
              <a:tblGrid>
                <a:gridCol w="1087538"/>
                <a:gridCol w="6099910"/>
              </a:tblGrid>
              <a:tr h="370840">
                <a:tc gridSpan="2">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秦朝：“以法为教”“以吏为师”制度</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hMerge="1">
                  <a:tcPr/>
                </a:tc>
              </a:tr>
              <a:tr h="370840">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800" b="1" kern="1200" dirty="0">
                          <a:solidFill>
                            <a:prstClr val="black"/>
                          </a:solidFill>
                          <a:latin typeface="华文楷体" panose="02010600040101010101" pitchFamily="2" charset="-122"/>
                          <a:ea typeface="华文楷体" panose="02010600040101010101" pitchFamily="2" charset="-122"/>
                          <a:cs typeface="+mn-cs"/>
                        </a:rPr>
                        <a:t>向官员学习律令而为官</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370840">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守法</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11353" y="918984"/>
            <a:ext cx="8718111" cy="4420870"/>
          </a:xfrm>
          <a:prstGeom prst="rect">
            <a:avLst/>
          </a:prstGeom>
        </p:spPr>
        <p:txBody>
          <a:bodyPr wrap="square">
            <a:spAutoFit/>
          </a:bodyPr>
          <a:lstStyle/>
          <a:p>
            <a:pPr>
              <a:lnSpc>
                <a:spcPct val="110000"/>
              </a:lnSpc>
            </a:pPr>
            <a:r>
              <a:rPr lang="zh-CN" altLang="en-US" sz="3200" b="1" dirty="0">
                <a:solidFill>
                  <a:prstClr val="black"/>
                </a:solidFill>
                <a:latin typeface="华文楷体" panose="02010600040101010101" pitchFamily="2" charset="-122"/>
                <a:ea typeface="华文楷体" panose="02010600040101010101" pitchFamily="2" charset="-122"/>
              </a:rPr>
              <a:t>        今天下贤者智能，岂特古之人乎？患在人主不交（结交）故也，士奚由进</a:t>
            </a: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贤士大夫有肯从我游者，吾能尊显之。布告天下，使明知朕意。御史大夫昌</a:t>
            </a:r>
            <a:r>
              <a:rPr lang="zh-CN" altLang="en-US" sz="3200" b="1" u="sng" dirty="0">
                <a:solidFill>
                  <a:prstClr val="black"/>
                </a:solidFill>
                <a:latin typeface="华文楷体" panose="02010600040101010101" pitchFamily="2" charset="-122"/>
                <a:ea typeface="华文楷体" panose="02010600040101010101" pitchFamily="2" charset="-122"/>
              </a:rPr>
              <a:t>下（下达）相国</a:t>
            </a:r>
            <a:r>
              <a:rPr lang="zh-CN" altLang="en-US" sz="3200" b="1" dirty="0">
                <a:solidFill>
                  <a:prstClr val="black"/>
                </a:solidFill>
                <a:latin typeface="华文楷体" panose="02010600040101010101" pitchFamily="2" charset="-122"/>
                <a:ea typeface="华文楷体" panose="02010600040101010101" pitchFamily="2" charset="-122"/>
              </a:rPr>
              <a:t>，相国酂侯（萧何的爵号）</a:t>
            </a:r>
            <a:r>
              <a:rPr lang="zh-CN" altLang="en-US" sz="3200" b="1" u="sng" dirty="0">
                <a:solidFill>
                  <a:prstClr val="black"/>
                </a:solidFill>
                <a:latin typeface="华文楷体" panose="02010600040101010101" pitchFamily="2" charset="-122"/>
                <a:ea typeface="华文楷体" panose="02010600040101010101" pitchFamily="2" charset="-122"/>
              </a:rPr>
              <a:t>下诸侯王</a:t>
            </a:r>
            <a:r>
              <a:rPr lang="zh-CN" altLang="en-US" sz="3200" b="1" dirty="0">
                <a:solidFill>
                  <a:prstClr val="black"/>
                </a:solidFill>
                <a:latin typeface="华文楷体" panose="02010600040101010101" pitchFamily="2" charset="-122"/>
                <a:ea typeface="华文楷体" panose="02010600040101010101" pitchFamily="2" charset="-122"/>
              </a:rPr>
              <a:t>，御史中执法</a:t>
            </a:r>
            <a:r>
              <a:rPr lang="zh-CN" altLang="en-US" sz="3200" b="1" u="sng" dirty="0">
                <a:solidFill>
                  <a:prstClr val="black"/>
                </a:solidFill>
                <a:latin typeface="华文楷体" panose="02010600040101010101" pitchFamily="2" charset="-122"/>
                <a:ea typeface="华文楷体" panose="02010600040101010101" pitchFamily="2" charset="-122"/>
              </a:rPr>
              <a:t>下郡守</a:t>
            </a:r>
            <a:r>
              <a:rPr lang="zh-CN" altLang="en-US" sz="3200" b="1" dirty="0">
                <a:solidFill>
                  <a:prstClr val="black"/>
                </a:solidFill>
                <a:latin typeface="华文楷体" panose="02010600040101010101" pitchFamily="2" charset="-122"/>
                <a:ea typeface="华文楷体" panose="02010600040101010101" pitchFamily="2" charset="-122"/>
              </a:rPr>
              <a:t>，其有意称明德（美德）者，必身劝，为之驾，</a:t>
            </a:r>
            <a:r>
              <a:rPr lang="zh-CN" altLang="en-US" sz="3200" b="1" u="sng" dirty="0">
                <a:solidFill>
                  <a:prstClr val="black"/>
                </a:solidFill>
                <a:latin typeface="华文楷体" panose="02010600040101010101" pitchFamily="2" charset="-122"/>
                <a:ea typeface="华文楷体" panose="02010600040101010101" pitchFamily="2" charset="-122"/>
              </a:rPr>
              <a:t>遣诣（到）相国府</a:t>
            </a:r>
            <a:r>
              <a:rPr lang="zh-CN" altLang="en-US" sz="3200" b="1" dirty="0">
                <a:solidFill>
                  <a:prstClr val="black"/>
                </a:solidFill>
                <a:latin typeface="华文楷体" panose="02010600040101010101" pitchFamily="2" charset="-122"/>
                <a:ea typeface="华文楷体" panose="02010600040101010101" pitchFamily="2" charset="-122"/>
              </a:rPr>
              <a:t>。</a:t>
            </a:r>
            <a:r>
              <a:rPr lang="en-US" altLang="zh-CN" sz="3200" b="1" dirty="0">
                <a:solidFill>
                  <a:prstClr val="black"/>
                </a:solidFill>
                <a:latin typeface="华文楷体" panose="02010600040101010101" pitchFamily="2" charset="-122"/>
                <a:ea typeface="华文楷体" panose="02010600040101010101" pitchFamily="2" charset="-122"/>
              </a:rPr>
              <a:t>       </a:t>
            </a:r>
            <a:endParaRPr lang="en-US" altLang="zh-CN" sz="3200" b="1" dirty="0">
              <a:solidFill>
                <a:prstClr val="black"/>
              </a:solidFill>
              <a:latin typeface="华文楷体" panose="02010600040101010101" pitchFamily="2" charset="-122"/>
              <a:ea typeface="华文楷体" panose="02010600040101010101" pitchFamily="2" charset="-122"/>
            </a:endParaRPr>
          </a:p>
          <a:p>
            <a:pPr algn="r">
              <a:lnSpc>
                <a:spcPct val="110000"/>
              </a:lnSpc>
            </a:pPr>
            <a:r>
              <a:rPr lang="en-US" altLang="zh-CN" sz="3200" b="1" dirty="0">
                <a:solidFill>
                  <a:prstClr val="black"/>
                </a:solidFill>
                <a:latin typeface="华文楷体" panose="02010600040101010101" pitchFamily="2" charset="-122"/>
                <a:ea typeface="华文楷体" panose="02010600040101010101" pitchFamily="2" charset="-122"/>
              </a:rPr>
              <a:t> ——《</a:t>
            </a:r>
            <a:r>
              <a:rPr lang="zh-CN" altLang="en-US" sz="3200" b="1" dirty="0">
                <a:solidFill>
                  <a:prstClr val="black"/>
                </a:solidFill>
                <a:latin typeface="华文楷体" panose="02010600040101010101" pitchFamily="2" charset="-122"/>
                <a:ea typeface="华文楷体" panose="02010600040101010101" pitchFamily="2" charset="-122"/>
              </a:rPr>
              <a:t>汉书∙高帝纪</a:t>
            </a:r>
            <a:r>
              <a:rPr lang="en-US" altLang="zh-CN" sz="3200" b="1" dirty="0">
                <a:solidFill>
                  <a:prstClr val="black"/>
                </a:solidFill>
                <a:latin typeface="华文楷体" panose="02010600040101010101" pitchFamily="2" charset="-122"/>
                <a:ea typeface="华文楷体" panose="02010600040101010101" pitchFamily="2" charset="-122"/>
              </a:rPr>
              <a:t>》</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14" name="文本框 13"/>
          <p:cNvSpPr txBox="1"/>
          <p:nvPr/>
        </p:nvSpPr>
        <p:spPr>
          <a:xfrm>
            <a:off x="1708879" y="5394722"/>
            <a:ext cx="9023304" cy="584775"/>
          </a:xfrm>
          <a:prstGeom prst="rect">
            <a:avLst/>
          </a:prstGeom>
          <a:noFill/>
        </p:spPr>
        <p:txBody>
          <a:bodyPr wrap="square" rtlCol="0">
            <a:spAutoFit/>
          </a:bodyPr>
          <a:lstStyle/>
          <a:p>
            <a:r>
              <a:rPr lang="zh-CN" altLang="en-US" sz="3200" b="1" dirty="0">
                <a:latin typeface="华文楷体" panose="02010600040101010101" pitchFamily="2" charset="-122"/>
                <a:ea typeface="华文楷体" panose="02010600040101010101" pitchFamily="2" charset="-122"/>
              </a:rPr>
              <a:t>思考：依据材料，概括汉朝的选官标准和途径。</a:t>
            </a:r>
            <a:endParaRPr lang="zh-CN" altLang="en-US" sz="3200" b="1" dirty="0">
              <a:latin typeface="华文楷体" panose="02010600040101010101" pitchFamily="2" charset="-122"/>
              <a:ea typeface="华文楷体" panose="0201060004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7514" y="982695"/>
            <a:ext cx="6201517" cy="643489"/>
            <a:chOff x="897544" y="1199596"/>
            <a:chExt cx="6201517" cy="643489"/>
          </a:xfrm>
        </p:grpSpPr>
        <p:cxnSp>
          <p:nvCxnSpPr>
            <p:cNvPr id="9" name="直接连接符 8"/>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42323" y="1199596"/>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秦汉至魏晋南北朝时期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grpSp>
      </p:grpSp>
      <p:graphicFrame>
        <p:nvGraphicFramePr>
          <p:cNvPr id="6" name="表格 6"/>
          <p:cNvGraphicFramePr>
            <a:graphicFrameLocks noGrp="1"/>
          </p:cNvGraphicFramePr>
          <p:nvPr>
            <p:custDataLst>
              <p:tags r:id="rId1"/>
            </p:custDataLst>
          </p:nvPr>
        </p:nvGraphicFramePr>
        <p:xfrm>
          <a:off x="1972854" y="1926720"/>
          <a:ext cx="6850398" cy="2225040"/>
        </p:xfrm>
        <a:graphic>
          <a:graphicData uri="http://schemas.openxmlformats.org/drawingml/2006/table">
            <a:tbl>
              <a:tblPr firstRow="1" bandRow="1">
                <a:tableStyleId>{5C22544A-7EE6-4342-B048-85BDC9FD1C3A}</a:tableStyleId>
              </a:tblPr>
              <a:tblGrid>
                <a:gridCol w="1853390"/>
                <a:gridCol w="4997008"/>
              </a:tblGrid>
              <a:tr h="370840">
                <a:tc gridSpan="2">
                  <a:txBody>
                    <a:bodyPr/>
                    <a:lstStyle/>
                    <a:p>
                      <a:pPr algn="l"/>
                      <a:r>
                        <a:rPr lang="zh-CN" altLang="en-US" sz="3200" b="1" kern="1200" dirty="0">
                          <a:solidFill>
                            <a:prstClr val="black"/>
                          </a:solidFill>
                          <a:latin typeface="华文楷体" panose="02010600040101010101" pitchFamily="2" charset="-122"/>
                          <a:ea typeface="华文楷体" panose="02010600040101010101" pitchFamily="2" charset="-122"/>
                          <a:cs typeface="+mn-cs"/>
                        </a:rPr>
                        <a:t>                   西汉</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hMerge="1">
                  <a:tcPr/>
                </a:tc>
              </a:tr>
              <a:tr h="370840">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marL="0" algn="ctr" defTabSz="914400" rtl="0" eaLnBrk="1" latinLnBrk="0" hangingPunct="1"/>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r>
              <a:tr h="337451">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endParaRPr lang="en-US" altLang="zh-CN" sz="3200" b="1" kern="1200" dirty="0">
                        <a:solidFill>
                          <a:prstClr val="black"/>
                        </a:solidFill>
                        <a:latin typeface="华文楷体" panose="02010600040101010101" pitchFamily="2" charset="-122"/>
                        <a:ea typeface="华文楷体" panose="02010600040101010101" pitchFamily="2" charset="-122"/>
                        <a:cs typeface="+mn-cs"/>
                      </a:endParaRPr>
                    </a:p>
                    <a:p>
                      <a:pPr algn="ctr"/>
                      <a:endParaRPr lang="en-US" altLang="zh-CN" sz="32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3" name="矩形 2"/>
          <p:cNvSpPr/>
          <p:nvPr/>
        </p:nvSpPr>
        <p:spPr>
          <a:xfrm>
            <a:off x="1545597" y="4514265"/>
            <a:ext cx="7080408" cy="1569660"/>
          </a:xfrm>
          <a:prstGeom prst="rect">
            <a:avLst/>
          </a:prstGeom>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        举贤良方正能直言极谏者，以匡朕之不逮（不足）。</a:t>
            </a:r>
            <a:r>
              <a:rPr lang="en-US" altLang="zh-CN" sz="3200" b="1" dirty="0">
                <a:solidFill>
                  <a:prstClr val="black"/>
                </a:solidFill>
                <a:latin typeface="华文楷体" panose="02010600040101010101" pitchFamily="2" charset="-122"/>
                <a:ea typeface="华文楷体" panose="02010600040101010101" pitchFamily="2" charset="-122"/>
              </a:rPr>
              <a:t> </a:t>
            </a:r>
            <a:endParaRPr lang="en-US" altLang="zh-CN" sz="3200" b="1" dirty="0">
              <a:solidFill>
                <a:prstClr val="black"/>
              </a:solidFill>
              <a:latin typeface="华文楷体" panose="02010600040101010101" pitchFamily="2" charset="-122"/>
              <a:ea typeface="华文楷体" panose="02010600040101010101" pitchFamily="2" charset="-122"/>
            </a:endParaRPr>
          </a:p>
          <a:p>
            <a:pPr algn="r"/>
            <a:r>
              <a:rPr lang="en-US" altLang="zh-CN" sz="3200" b="1" dirty="0">
                <a:solidFill>
                  <a:prstClr val="black"/>
                </a:solidFill>
                <a:latin typeface="华文楷体" panose="02010600040101010101" pitchFamily="2" charset="-122"/>
                <a:ea typeface="华文楷体" panose="02010600040101010101" pitchFamily="2" charset="-122"/>
              </a:rPr>
              <a:t>                          ——《</a:t>
            </a:r>
            <a:r>
              <a:rPr lang="zh-CN" altLang="en-US" sz="3200" b="1" dirty="0">
                <a:solidFill>
                  <a:prstClr val="black"/>
                </a:solidFill>
                <a:latin typeface="华文楷体" panose="02010600040101010101" pitchFamily="2" charset="-122"/>
                <a:ea typeface="华文楷体" panose="02010600040101010101" pitchFamily="2" charset="-122"/>
              </a:rPr>
              <a:t>汉书∙文帝纪</a:t>
            </a:r>
            <a:r>
              <a:rPr lang="en-US" altLang="zh-CN" sz="3200" b="1" dirty="0">
                <a:solidFill>
                  <a:prstClr val="black"/>
                </a:solidFill>
                <a:latin typeface="华文楷体" panose="02010600040101010101" pitchFamily="2" charset="-122"/>
                <a:ea typeface="华文楷体" panose="02010600040101010101" pitchFamily="2" charset="-122"/>
              </a:rPr>
              <a:t>》</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16" name="文本框 15"/>
          <p:cNvSpPr txBox="1"/>
          <p:nvPr/>
        </p:nvSpPr>
        <p:spPr>
          <a:xfrm>
            <a:off x="3950869" y="3074542"/>
            <a:ext cx="4525616" cy="1077218"/>
          </a:xfrm>
          <a:prstGeom prst="rect">
            <a:avLst/>
          </a:prstGeom>
          <a:noFill/>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舆论评价（孝廉等）、为官能力</a:t>
            </a:r>
            <a:endParaRPr lang="en-US" altLang="zh-CN" sz="3200" b="1" dirty="0">
              <a:solidFill>
                <a:prstClr val="black"/>
              </a:solidFill>
              <a:latin typeface="华文楷体" panose="02010600040101010101" pitchFamily="2" charset="-122"/>
              <a:ea typeface="华文楷体" panose="02010600040101010101" pitchFamily="2" charset="-122"/>
            </a:endParaRPr>
          </a:p>
        </p:txBody>
      </p:sp>
      <p:sp>
        <p:nvSpPr>
          <p:cNvPr id="17" name="文本框 16"/>
          <p:cNvSpPr txBox="1"/>
          <p:nvPr/>
        </p:nvSpPr>
        <p:spPr>
          <a:xfrm>
            <a:off x="3436280" y="2495199"/>
            <a:ext cx="3035503" cy="584775"/>
          </a:xfrm>
          <a:prstGeom prst="rect">
            <a:avLst/>
          </a:prstGeom>
          <a:noFill/>
        </p:spPr>
        <p:txBody>
          <a:bodyPr wrap="square">
            <a:spAutoFit/>
          </a:bodyPr>
          <a:lstStyle/>
          <a:p>
            <a:pPr algn="ctr"/>
            <a:r>
              <a:rPr lang="zh-CN" altLang="en-US" sz="3200" b="1" dirty="0">
                <a:solidFill>
                  <a:prstClr val="black"/>
                </a:solidFill>
                <a:latin typeface="华文楷体" panose="02010600040101010101" pitchFamily="2" charset="-122"/>
                <a:ea typeface="华文楷体" panose="02010600040101010101" pitchFamily="2" charset="-122"/>
              </a:rPr>
              <a:t>考察</a:t>
            </a: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推举</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18" name="文本框 17"/>
          <p:cNvSpPr txBox="1"/>
          <p:nvPr/>
        </p:nvSpPr>
        <p:spPr>
          <a:xfrm>
            <a:off x="4652702" y="1915856"/>
            <a:ext cx="2184913" cy="584775"/>
          </a:xfrm>
          <a:prstGeom prst="rect">
            <a:avLst/>
          </a:prstGeom>
          <a:noFill/>
        </p:spPr>
        <p:txBody>
          <a:bodyPr wrap="square">
            <a:spAutoFit/>
          </a:bodyPr>
          <a:lstStyle/>
          <a:p>
            <a:pPr algn="ctr"/>
            <a:r>
              <a:rPr lang="zh-CN" altLang="en-US" sz="3200" b="1" dirty="0">
                <a:solidFill>
                  <a:prstClr val="black"/>
                </a:solidFill>
                <a:latin typeface="华文楷体" panose="02010600040101010101" pitchFamily="2" charset="-122"/>
                <a:ea typeface="华文楷体" panose="02010600040101010101" pitchFamily="2" charset="-122"/>
              </a:rPr>
              <a:t>：察举制</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931312" y="1126164"/>
            <a:ext cx="6201517" cy="643489"/>
            <a:chOff x="897544" y="1199596"/>
            <a:chExt cx="6201517" cy="643489"/>
          </a:xfrm>
        </p:grpSpPr>
        <p:cxnSp>
          <p:nvCxnSpPr>
            <p:cNvPr id="9" name="直接连接符 8"/>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42323" y="1199596"/>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秦汉至魏晋南北朝时期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grpSp>
      </p:grpSp>
      <p:sp>
        <p:nvSpPr>
          <p:cNvPr id="3" name="矩形 2"/>
          <p:cNvSpPr/>
          <p:nvPr/>
        </p:nvSpPr>
        <p:spPr>
          <a:xfrm>
            <a:off x="621216" y="2509054"/>
            <a:ext cx="7080408" cy="584775"/>
          </a:xfrm>
          <a:prstGeom prst="rect">
            <a:avLst/>
          </a:prstGeom>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        </a:t>
            </a:r>
            <a:endParaRPr lang="zh-CN" altLang="en-US" sz="3200" b="1" dirty="0">
              <a:solidFill>
                <a:prstClr val="black"/>
              </a:solidFill>
              <a:latin typeface="华文楷体" panose="02010600040101010101" pitchFamily="2" charset="-122"/>
              <a:ea typeface="华文楷体" panose="02010600040101010101" pitchFamily="2" charset="-122"/>
            </a:endParaRPr>
          </a:p>
        </p:txBody>
      </p:sp>
      <p:graphicFrame>
        <p:nvGraphicFramePr>
          <p:cNvPr id="2" name="表格 3"/>
          <p:cNvGraphicFramePr>
            <a:graphicFrameLocks noGrp="1"/>
          </p:cNvGraphicFramePr>
          <p:nvPr>
            <p:custDataLst>
              <p:tags r:id="rId1"/>
            </p:custDataLst>
          </p:nvPr>
        </p:nvGraphicFramePr>
        <p:xfrm>
          <a:off x="1060450" y="2165350"/>
          <a:ext cx="9853295" cy="1962150"/>
        </p:xfrm>
        <a:graphic>
          <a:graphicData uri="http://schemas.openxmlformats.org/drawingml/2006/table">
            <a:tbl>
              <a:tblPr firstRow="1" bandRow="1">
                <a:tableStyleId>{5940675A-B579-460E-94D1-54222C63F5DA}</a:tableStyleId>
              </a:tblPr>
              <a:tblGrid>
                <a:gridCol w="1250315"/>
                <a:gridCol w="8602980"/>
              </a:tblGrid>
              <a:tr h="981075">
                <a:tc>
                  <a:txBody>
                    <a:bodyPr/>
                    <a:lstStyle/>
                    <a:p>
                      <a:pPr algn="ctr"/>
                      <a:r>
                        <a:rPr lang="zh-CN" altLang="en-US" sz="2800" b="1" dirty="0">
                          <a:latin typeface="华文楷体" panose="02010600040101010101" pitchFamily="2" charset="-122"/>
                          <a:ea typeface="华文楷体" panose="02010600040101010101" pitchFamily="2" charset="-122"/>
                        </a:rPr>
                        <a:t>常科</a:t>
                      </a:r>
                      <a:endParaRPr lang="zh-CN" altLang="en-US" sz="2800" b="1" dirty="0">
                        <a:latin typeface="华文楷体" panose="02010600040101010101" pitchFamily="2" charset="-122"/>
                        <a:ea typeface="华文楷体" panose="02010600040101010101" pitchFamily="2" charset="-122"/>
                      </a:endParaRPr>
                    </a:p>
                  </a:txBody>
                  <a:tcPr/>
                </a:tc>
                <a:tc>
                  <a:txBody>
                    <a:bodyPr/>
                    <a:lstStyle/>
                    <a:p>
                      <a:r>
                        <a:rPr lang="zh-CN" altLang="en-US" sz="2800" b="1" dirty="0">
                          <a:latin typeface="华文楷体" panose="02010600040101010101" pitchFamily="2" charset="-122"/>
                          <a:ea typeface="华文楷体" panose="02010600040101010101" pitchFamily="2" charset="-122"/>
                        </a:rPr>
                        <a:t>常科为岁举，有人数规定，有具体标准。</a:t>
                      </a:r>
                      <a:endParaRPr lang="zh-CN" altLang="en-US" sz="2800" b="1" dirty="0">
                        <a:latin typeface="华文楷体" panose="02010600040101010101" pitchFamily="2" charset="-122"/>
                        <a:ea typeface="华文楷体" panose="02010600040101010101" pitchFamily="2" charset="-122"/>
                      </a:endParaRPr>
                    </a:p>
                  </a:txBody>
                  <a:tcPr/>
                </a:tc>
              </a:tr>
              <a:tr h="981075">
                <a:tc>
                  <a:txBody>
                    <a:bodyPr/>
                    <a:lstStyle/>
                    <a:p>
                      <a:pPr algn="ctr"/>
                      <a:r>
                        <a:rPr lang="zh-CN" altLang="en-US" sz="2800" b="1" dirty="0">
                          <a:latin typeface="华文楷体" panose="02010600040101010101" pitchFamily="2" charset="-122"/>
                          <a:ea typeface="华文楷体" panose="02010600040101010101" pitchFamily="2" charset="-122"/>
                        </a:rPr>
                        <a:t>特科</a:t>
                      </a:r>
                      <a:endParaRPr lang="zh-CN" altLang="en-US" sz="2800" b="1" dirty="0">
                        <a:latin typeface="华文楷体" panose="02010600040101010101" pitchFamily="2" charset="-122"/>
                        <a:ea typeface="华文楷体" panose="02010600040101010101" pitchFamily="2" charset="-122"/>
                      </a:endParaRPr>
                    </a:p>
                  </a:txBody>
                  <a:tcPr/>
                </a:tc>
                <a:tc>
                  <a:txBody>
                    <a:bodyPr/>
                    <a:lstStyle/>
                    <a:p>
                      <a:r>
                        <a:rPr lang="zh-CN" altLang="en-US" sz="2800" b="1" dirty="0">
                          <a:latin typeface="华文楷体" panose="02010600040101010101" pitchFamily="2" charset="-122"/>
                          <a:ea typeface="华文楷体" panose="02010600040101010101" pitchFamily="2" charset="-122"/>
                        </a:rPr>
                        <a:t>有具体标准，但是没有固定时间。</a:t>
                      </a:r>
                      <a:endParaRPr lang="zh-CN" altLang="en-US" sz="2800" b="1" dirty="0">
                        <a:latin typeface="华文楷体" panose="02010600040101010101" pitchFamily="2" charset="-122"/>
                        <a:ea typeface="华文楷体" panose="02010600040101010101" pitchFamily="2" charset="-122"/>
                      </a:endParaRPr>
                    </a:p>
                  </a:txBody>
                  <a:tcPr/>
                </a:tc>
              </a:tr>
            </a:tbl>
          </a:graphicData>
        </a:graphic>
      </p:graphicFrame>
      <p:sp>
        <p:nvSpPr>
          <p:cNvPr id="15" name="文本框 14"/>
          <p:cNvSpPr txBox="1"/>
          <p:nvPr/>
        </p:nvSpPr>
        <p:spPr>
          <a:xfrm>
            <a:off x="1060450" y="4373880"/>
            <a:ext cx="9994900" cy="1038860"/>
          </a:xfrm>
          <a:prstGeom prst="rect">
            <a:avLst/>
          </a:prstGeom>
          <a:solidFill>
            <a:schemeClr val="accent6">
              <a:lumMod val="20000"/>
              <a:lumOff val="80000"/>
            </a:schemeClr>
          </a:solidFill>
        </p:spPr>
        <p:txBody>
          <a:bodyPr wrap="square">
            <a:spAutoFit/>
          </a:bodyPr>
          <a:lstStyle/>
          <a:p>
            <a:pPr>
              <a:lnSpc>
                <a:spcPct val="110000"/>
              </a:lnSpc>
            </a:pPr>
            <a:r>
              <a:rPr lang="zh-CN" altLang="en-US" sz="2800" b="1" dirty="0">
                <a:latin typeface="华文楷体" panose="02010600040101010101" pitchFamily="2" charset="-122"/>
                <a:ea typeface="华文楷体" panose="02010600040101010101" pitchFamily="2" charset="-122"/>
              </a:rPr>
              <a:t>作用：</a:t>
            </a:r>
            <a:r>
              <a:rPr lang="zh-CN" altLang="zh-CN" sz="2800" b="1" dirty="0">
                <a:latin typeface="华文楷体" panose="02010600040101010101" pitchFamily="2" charset="-122"/>
                <a:ea typeface="华文楷体" panose="02010600040101010101" pitchFamily="2" charset="-122"/>
              </a:rPr>
              <a:t>察举制开创了我国选官制度的新途径</a:t>
            </a:r>
            <a:r>
              <a:rPr lang="zh-CN" altLang="en-US" sz="2800" b="1" dirty="0">
                <a:latin typeface="华文楷体" panose="02010600040101010101" pitchFamily="2" charset="-122"/>
                <a:ea typeface="华文楷体" panose="02010600040101010101" pitchFamily="2" charset="-122"/>
              </a:rPr>
              <a:t>，</a:t>
            </a:r>
            <a:r>
              <a:rPr lang="zh-CN" altLang="zh-CN" sz="2800" b="1" dirty="0">
                <a:latin typeface="华文楷体" panose="02010600040101010101" pitchFamily="2" charset="-122"/>
                <a:ea typeface="华文楷体" panose="02010600040101010101" pitchFamily="2" charset="-122"/>
              </a:rPr>
              <a:t>选拔了大批人才</a:t>
            </a:r>
            <a:r>
              <a:rPr lang="zh-CN" altLang="en-US" sz="2800" b="1" dirty="0">
                <a:latin typeface="华文楷体" panose="02010600040101010101" pitchFamily="2" charset="-122"/>
                <a:ea typeface="华文楷体" panose="02010600040101010101" pitchFamily="2" charset="-122"/>
              </a:rPr>
              <a:t>；</a:t>
            </a:r>
            <a:r>
              <a:rPr lang="zh-CN" altLang="zh-CN" sz="2800" b="1" dirty="0">
                <a:latin typeface="华文楷体" panose="02010600040101010101" pitchFamily="2" charset="-122"/>
                <a:ea typeface="华文楷体" panose="02010600040101010101" pitchFamily="2" charset="-122"/>
              </a:rPr>
              <a:t>考察标准多元，扩大统治基础。</a:t>
            </a:r>
            <a:endParaRPr lang="zh-CN" altLang="zh-CN" sz="28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507136" y="1404418"/>
            <a:ext cx="7615004" cy="1384995"/>
          </a:xfrm>
          <a:prstGeom prst="rect">
            <a:avLst/>
          </a:prstGeom>
          <a:noFill/>
        </p:spPr>
        <p:txBody>
          <a:bodyPr wrap="square">
            <a:spAutoFit/>
          </a:bodyPr>
          <a:lstStyle/>
          <a:p>
            <a:r>
              <a:rPr lang="zh-CN" altLang="en-US" sz="2800" b="1" dirty="0">
                <a:solidFill>
                  <a:prstClr val="black"/>
                </a:solidFill>
                <a:latin typeface="华文楷体" panose="02010600040101010101" pitchFamily="2" charset="-122"/>
                <a:ea typeface="华文楷体" panose="02010600040101010101" pitchFamily="2" charset="-122"/>
              </a:rPr>
              <a:t>       举秀才不知书，察孝廉父别居，寒素清白浊如泥，高第良将怯如鸡。</a:t>
            </a:r>
            <a:endParaRPr lang="en-US" altLang="zh-CN" sz="2800" b="1" dirty="0">
              <a:solidFill>
                <a:prstClr val="black"/>
              </a:solidFill>
              <a:latin typeface="华文楷体" panose="02010600040101010101" pitchFamily="2" charset="-122"/>
              <a:ea typeface="华文楷体" panose="02010600040101010101" pitchFamily="2" charset="-122"/>
            </a:endParaRPr>
          </a:p>
          <a:p>
            <a:r>
              <a:rPr lang="en-US" altLang="zh-CN" sz="2800" b="1" dirty="0">
                <a:solidFill>
                  <a:prstClr val="black"/>
                </a:solidFill>
                <a:latin typeface="华文楷体" panose="02010600040101010101" pitchFamily="2" charset="-122"/>
                <a:ea typeface="华文楷体" panose="02010600040101010101" pitchFamily="2" charset="-122"/>
              </a:rPr>
              <a:t>                                             —— 《</a:t>
            </a:r>
            <a:r>
              <a:rPr lang="zh-CN" altLang="en-US" sz="2800" b="1" dirty="0">
                <a:solidFill>
                  <a:prstClr val="black"/>
                </a:solidFill>
                <a:latin typeface="华文楷体" panose="02010600040101010101" pitchFamily="2" charset="-122"/>
                <a:ea typeface="华文楷体" panose="02010600040101010101" pitchFamily="2" charset="-122"/>
              </a:rPr>
              <a:t>抱朴子</a:t>
            </a:r>
            <a:r>
              <a:rPr lang="en-US" altLang="zh-CN" sz="2800" b="1" dirty="0">
                <a:solidFill>
                  <a:prstClr val="black"/>
                </a:solidFill>
                <a:latin typeface="华文楷体" panose="02010600040101010101" pitchFamily="2" charset="-122"/>
                <a:ea typeface="华文楷体" panose="02010600040101010101" pitchFamily="2" charset="-122"/>
              </a:rPr>
              <a:t>•</a:t>
            </a:r>
            <a:r>
              <a:rPr lang="zh-CN" altLang="en-US" sz="2800" b="1" dirty="0">
                <a:solidFill>
                  <a:prstClr val="black"/>
                </a:solidFill>
                <a:latin typeface="华文楷体" panose="02010600040101010101" pitchFamily="2" charset="-122"/>
                <a:ea typeface="华文楷体" panose="02010600040101010101" pitchFamily="2" charset="-122"/>
              </a:rPr>
              <a:t>审举</a:t>
            </a:r>
            <a:r>
              <a:rPr lang="en-US" altLang="zh-CN" sz="2800" b="1" dirty="0">
                <a:solidFill>
                  <a:prstClr val="black"/>
                </a:solidFill>
                <a:latin typeface="华文楷体" panose="02010600040101010101" pitchFamily="2" charset="-122"/>
                <a:ea typeface="华文楷体" panose="02010600040101010101" pitchFamily="2" charset="-122"/>
              </a:rPr>
              <a:t>》</a:t>
            </a:r>
            <a:r>
              <a:rPr lang="zh-CN" altLang="en-US" sz="2800" b="1" dirty="0">
                <a:solidFill>
                  <a:prstClr val="black"/>
                </a:solidFill>
                <a:latin typeface="华文楷体" panose="02010600040101010101" pitchFamily="2" charset="-122"/>
                <a:ea typeface="华文楷体" panose="02010600040101010101" pitchFamily="2" charset="-122"/>
              </a:rPr>
              <a:t> </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
        <p:nvSpPr>
          <p:cNvPr id="7" name="矩形 6"/>
          <p:cNvSpPr/>
          <p:nvPr/>
        </p:nvSpPr>
        <p:spPr>
          <a:xfrm>
            <a:off x="1723088" y="3487184"/>
            <a:ext cx="7512883" cy="1815882"/>
          </a:xfrm>
          <a:prstGeom prst="rect">
            <a:avLst/>
          </a:prstGeom>
        </p:spPr>
        <p:txBody>
          <a:bodyPr wrap="square">
            <a:spAutoFit/>
          </a:bodyPr>
          <a:lstStyle/>
          <a:p>
            <a:r>
              <a:rPr lang="zh-CN" altLang="en-US" sz="2800" b="1" dirty="0">
                <a:solidFill>
                  <a:prstClr val="black"/>
                </a:solidFill>
                <a:latin typeface="华文楷体" panose="02010600040101010101" pitchFamily="2" charset="-122"/>
                <a:ea typeface="华文楷体" panose="02010600040101010101" pitchFamily="2" charset="-122"/>
              </a:rPr>
              <a:t>        魏氏承颠覆之运，起丧乱之后，人士流移，考详无地，故立九品之制，粗且为一时选用之本耳。   </a:t>
            </a:r>
            <a:endParaRPr lang="en-US" altLang="zh-CN" sz="2800" b="1" dirty="0">
              <a:solidFill>
                <a:prstClr val="black"/>
              </a:solidFill>
              <a:latin typeface="华文楷体" panose="02010600040101010101" pitchFamily="2" charset="-122"/>
              <a:ea typeface="华文楷体" panose="02010600040101010101" pitchFamily="2" charset="-122"/>
            </a:endParaRPr>
          </a:p>
          <a:p>
            <a:r>
              <a:rPr lang="en-US" altLang="zh-CN" sz="2800" b="1" dirty="0">
                <a:solidFill>
                  <a:prstClr val="black"/>
                </a:solidFill>
                <a:latin typeface="华文楷体" panose="02010600040101010101" pitchFamily="2" charset="-122"/>
                <a:ea typeface="华文楷体" panose="02010600040101010101" pitchFamily="2" charset="-122"/>
              </a:rPr>
              <a:t>                                             ——《</a:t>
            </a:r>
            <a:r>
              <a:rPr lang="zh-CN" altLang="en-US" sz="2800" b="1" dirty="0">
                <a:solidFill>
                  <a:prstClr val="black"/>
                </a:solidFill>
                <a:latin typeface="华文楷体" panose="02010600040101010101" pitchFamily="2" charset="-122"/>
                <a:ea typeface="华文楷体" panose="02010600040101010101" pitchFamily="2" charset="-122"/>
              </a:rPr>
              <a:t>晋书∙卫瓘传</a:t>
            </a:r>
            <a:r>
              <a:rPr lang="en-US" altLang="zh-CN" sz="2800" b="1" dirty="0">
                <a:solidFill>
                  <a:prstClr val="black"/>
                </a:solidFill>
                <a:latin typeface="华文楷体" panose="02010600040101010101" pitchFamily="2" charset="-122"/>
                <a:ea typeface="华文楷体" panose="02010600040101010101" pitchFamily="2" charset="-122"/>
              </a:rPr>
              <a:t>》</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
        <p:nvSpPr>
          <p:cNvPr id="2" name="矩形 1"/>
          <p:cNvSpPr/>
          <p:nvPr/>
        </p:nvSpPr>
        <p:spPr>
          <a:xfrm>
            <a:off x="4104540" y="2789413"/>
            <a:ext cx="2749977" cy="523220"/>
          </a:xfrm>
          <a:prstGeom prst="rect">
            <a:avLst/>
          </a:prstGeom>
          <a:solidFill>
            <a:schemeClr val="accent6">
              <a:lumMod val="40000"/>
              <a:lumOff val="60000"/>
            </a:schemeClr>
          </a:solidFill>
        </p:spPr>
        <p:txBody>
          <a:bodyPr wrap="square">
            <a:spAutoFit/>
          </a:bodyPr>
          <a:lstStyle/>
          <a:p>
            <a:r>
              <a:rPr lang="zh-CN" altLang="zh-CN" sz="2800" b="1" dirty="0">
                <a:solidFill>
                  <a:prstClr val="black"/>
                </a:solidFill>
                <a:latin typeface="华文楷体" panose="02010600040101010101" pitchFamily="2" charset="-122"/>
                <a:ea typeface="华文楷体" panose="02010600040101010101" pitchFamily="2" charset="-122"/>
              </a:rPr>
              <a:t>察举制流于形式</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
        <p:nvSpPr>
          <p:cNvPr id="3" name="矩形 2"/>
          <p:cNvSpPr/>
          <p:nvPr/>
        </p:nvSpPr>
        <p:spPr>
          <a:xfrm>
            <a:off x="3939649" y="5419433"/>
            <a:ext cx="3416320" cy="523220"/>
          </a:xfrm>
          <a:prstGeom prst="rect">
            <a:avLst/>
          </a:prstGeom>
          <a:solidFill>
            <a:schemeClr val="accent6">
              <a:lumMod val="40000"/>
              <a:lumOff val="60000"/>
            </a:schemeClr>
          </a:solidFill>
        </p:spPr>
        <p:txBody>
          <a:bodyPr wrap="none">
            <a:spAutoFit/>
          </a:bodyPr>
          <a:lstStyle/>
          <a:p>
            <a:r>
              <a:rPr lang="zh-CN" altLang="zh-CN" sz="2800" b="1" dirty="0">
                <a:solidFill>
                  <a:prstClr val="black"/>
                </a:solidFill>
                <a:latin typeface="华文楷体" panose="02010600040101010101" pitchFamily="2" charset="-122"/>
                <a:ea typeface="华文楷体" panose="02010600040101010101" pitchFamily="2" charset="-122"/>
              </a:rPr>
              <a:t>察举制</a:t>
            </a:r>
            <a:r>
              <a:rPr lang="zh-CN" altLang="en-US" sz="2800" b="1" dirty="0">
                <a:solidFill>
                  <a:prstClr val="black"/>
                </a:solidFill>
                <a:latin typeface="华文楷体" panose="02010600040101010101" pitchFamily="2" charset="-122"/>
                <a:ea typeface="华文楷体" panose="02010600040101010101" pitchFamily="2" charset="-122"/>
              </a:rPr>
              <a:t>无法继续实施</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8563" y="1095607"/>
            <a:ext cx="6201517" cy="643489"/>
            <a:chOff x="897544" y="1199596"/>
            <a:chExt cx="6201517" cy="643489"/>
          </a:xfrm>
        </p:grpSpPr>
        <p:cxnSp>
          <p:nvCxnSpPr>
            <p:cNvPr id="9" name="直接连接符 8"/>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42323" y="1199596"/>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秦汉至魏晋南北朝时期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aphicFrame>
        <p:nvGraphicFramePr>
          <p:cNvPr id="6" name="表格 6"/>
          <p:cNvGraphicFramePr>
            <a:graphicFrameLocks noGrp="1"/>
          </p:cNvGraphicFramePr>
          <p:nvPr>
            <p:custDataLst>
              <p:tags r:id="rId1"/>
            </p:custDataLst>
          </p:nvPr>
        </p:nvGraphicFramePr>
        <p:xfrm>
          <a:off x="1788160" y="2091690"/>
          <a:ext cx="7611110" cy="2002155"/>
        </p:xfrm>
        <a:graphic>
          <a:graphicData uri="http://schemas.openxmlformats.org/drawingml/2006/table">
            <a:tbl>
              <a:tblPr firstRow="1" bandRow="1">
                <a:tableStyleId>{5C22544A-7EE6-4342-B048-85BDC9FD1C3A}</a:tableStyleId>
              </a:tblPr>
              <a:tblGrid>
                <a:gridCol w="987425"/>
                <a:gridCol w="6623685"/>
              </a:tblGrid>
              <a:tr h="626110">
                <a:tc>
                  <a:txBody>
                    <a:bodyPr/>
                    <a:lstStyle/>
                    <a:p>
                      <a:pPr algn="ctr"/>
                      <a:endParaRPr lang="zh-CN" altLang="en-US" sz="24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zh-CN" altLang="en-US" sz="2400" b="1" kern="1200" dirty="0">
                          <a:solidFill>
                            <a:prstClr val="black"/>
                          </a:solidFill>
                          <a:latin typeface="华文楷体" panose="02010600040101010101" pitchFamily="2" charset="-122"/>
                          <a:ea typeface="华文楷体" panose="02010600040101010101" pitchFamily="2" charset="-122"/>
                          <a:cs typeface="+mn-cs"/>
                        </a:rPr>
                        <a:t>魏晋：九品中正制</a:t>
                      </a:r>
                      <a:endParaRPr lang="zh-CN" altLang="en-US" sz="2400" b="1" kern="1200" dirty="0">
                        <a:solidFill>
                          <a:prstClr val="black"/>
                        </a:solidFill>
                        <a:latin typeface="华文楷体" panose="02010600040101010101" pitchFamily="2" charset="-122"/>
                        <a:ea typeface="华文楷体" panose="02010600040101010101" pitchFamily="2" charset="-122"/>
                        <a:cs typeface="+mn-cs"/>
                      </a:endParaRPr>
                    </a:p>
                  </a:txBody>
                  <a:tcPr anchor="ctr"/>
                </a:tc>
              </a:tr>
              <a:tr h="749935">
                <a:tc>
                  <a:txBody>
                    <a:bodyPr/>
                    <a:lstStyle/>
                    <a:p>
                      <a:pPr algn="ctr"/>
                      <a:r>
                        <a:rPr lang="zh-CN" altLang="en-US" sz="24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24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marL="0" algn="l" defTabSz="914400" rtl="0" eaLnBrk="1" latinLnBrk="0" hangingPunct="1"/>
                      <a:r>
                        <a:rPr lang="zh-CN" altLang="en-US" sz="2400" b="1" kern="1200" dirty="0">
                          <a:solidFill>
                            <a:prstClr val="black"/>
                          </a:solidFill>
                          <a:latin typeface="华文楷体" panose="02010600040101010101" pitchFamily="2" charset="-122"/>
                          <a:ea typeface="华文楷体" panose="02010600040101010101" pitchFamily="2" charset="-122"/>
                          <a:cs typeface="+mn-cs"/>
                        </a:rPr>
                        <a:t>中正官定资品</a:t>
                      </a:r>
                      <a:r>
                        <a:rPr lang="en-US" altLang="zh-CN" sz="2400" b="1" kern="1200" dirty="0">
                          <a:solidFill>
                            <a:prstClr val="black"/>
                          </a:solidFill>
                          <a:latin typeface="华文楷体" panose="02010600040101010101" pitchFamily="2" charset="-122"/>
                          <a:ea typeface="华文楷体" panose="02010600040101010101" pitchFamily="2" charset="-122"/>
                          <a:cs typeface="+mn-cs"/>
                        </a:rPr>
                        <a:t>—</a:t>
                      </a:r>
                      <a:r>
                        <a:rPr lang="zh-CN" altLang="en-US" sz="2400" b="1" kern="1200" dirty="0">
                          <a:solidFill>
                            <a:prstClr val="black"/>
                          </a:solidFill>
                          <a:latin typeface="华文楷体" panose="02010600040101010101" pitchFamily="2" charset="-122"/>
                          <a:ea typeface="华文楷体" panose="02010600040101010101" pitchFamily="2" charset="-122"/>
                          <a:cs typeface="+mn-cs"/>
                        </a:rPr>
                        <a:t>吏曹（后来发展为吏部）授官</a:t>
                      </a:r>
                      <a:endParaRPr lang="zh-CN" altLang="en-US" sz="2400" b="1" kern="1200" dirty="0">
                        <a:solidFill>
                          <a:prstClr val="black"/>
                        </a:solidFill>
                        <a:latin typeface="华文楷体" panose="02010600040101010101" pitchFamily="2" charset="-122"/>
                        <a:ea typeface="华文楷体" panose="02010600040101010101" pitchFamily="2" charset="-122"/>
                        <a:cs typeface="+mn-cs"/>
                      </a:endParaRPr>
                    </a:p>
                  </a:txBody>
                  <a:tcPr/>
                </a:tc>
              </a:tr>
              <a:tr h="626110">
                <a:tc>
                  <a:txBody>
                    <a:bodyPr/>
                    <a:lstStyle/>
                    <a:p>
                      <a:pPr algn="ctr"/>
                      <a:r>
                        <a:rPr lang="zh-CN" altLang="en-US" sz="24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24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l"/>
                      <a:endParaRPr lang="zh-CN" altLang="en-US" sz="24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4" name="矩形 3"/>
          <p:cNvSpPr/>
          <p:nvPr/>
        </p:nvSpPr>
        <p:spPr>
          <a:xfrm>
            <a:off x="1872615" y="4931410"/>
            <a:ext cx="8357870" cy="953135"/>
          </a:xfrm>
          <a:prstGeom prst="rect">
            <a:avLst/>
          </a:prstGeom>
          <a:solidFill>
            <a:schemeClr val="accent6">
              <a:lumMod val="20000"/>
              <a:lumOff val="80000"/>
            </a:schemeClr>
          </a:solidFill>
        </p:spPr>
        <p:txBody>
          <a:bodyPr wrap="square">
            <a:spAutoFit/>
          </a:bodyPr>
          <a:lstStyle/>
          <a:p>
            <a:pPr algn="just">
              <a:spcAft>
                <a:spcPts val="0"/>
              </a:spcAft>
            </a:pPr>
            <a:r>
              <a:rPr lang="zh-CN" altLang="en-US" sz="2800" b="1" dirty="0">
                <a:solidFill>
                  <a:prstClr val="black"/>
                </a:solidFill>
                <a:latin typeface="华文楷体" panose="02010600040101010101" pitchFamily="2" charset="-122"/>
                <a:ea typeface="华文楷体" panose="02010600040101010101" pitchFamily="2" charset="-122"/>
              </a:rPr>
              <a:t>作用：</a:t>
            </a:r>
            <a:r>
              <a:rPr lang="zh-CN" altLang="zh-CN" sz="2800" b="1" dirty="0">
                <a:solidFill>
                  <a:prstClr val="black"/>
                </a:solidFill>
                <a:latin typeface="华文楷体" panose="02010600040101010101" pitchFamily="2" charset="-122"/>
                <a:ea typeface="华文楷体" panose="02010600040101010101" pitchFamily="2" charset="-122"/>
              </a:rPr>
              <a:t>改变了察举制由地方举荐人才的方法，将选官权力收回中央，加强了中央集权</a:t>
            </a:r>
            <a:r>
              <a:rPr lang="zh-CN" altLang="zh-CN" sz="2800" kern="100" dirty="0">
                <a:solidFill>
                  <a:srgbClr val="000000"/>
                </a:solidFill>
                <a:latin typeface="等线" panose="02010600030101010101" pitchFamily="2" charset="-122"/>
                <a:cs typeface="Times New Roman" panose="02020603050405020304" pitchFamily="18" charset="0"/>
              </a:rPr>
              <a:t>。</a:t>
            </a:r>
            <a:endParaRPr lang="zh-CN" altLang="zh-CN" sz="2800" kern="100" dirty="0">
              <a:solidFill>
                <a:srgbClr val="000000"/>
              </a:solidFill>
              <a:latin typeface="等线" panose="02010600030101010101" pitchFamily="2" charset="-122"/>
              <a:ea typeface="等线" panose="02010600030101010101" pitchFamily="2" charset="-122"/>
              <a:cs typeface="Times New Roman" panose="02020603050405020304" pitchFamily="18" charset="0"/>
            </a:endParaRPr>
          </a:p>
        </p:txBody>
      </p:sp>
      <p:sp>
        <p:nvSpPr>
          <p:cNvPr id="2" name="文本框 1"/>
          <p:cNvSpPr txBox="1"/>
          <p:nvPr/>
        </p:nvSpPr>
        <p:spPr>
          <a:xfrm>
            <a:off x="2964180" y="3535680"/>
            <a:ext cx="2626360" cy="460375"/>
          </a:xfrm>
          <a:prstGeom prst="rect">
            <a:avLst/>
          </a:prstGeom>
          <a:noFill/>
        </p:spPr>
        <p:txBody>
          <a:bodyPr wrap="none" rtlCol="0" anchor="t">
            <a:spAutoFit/>
          </a:bodyPr>
          <a:p>
            <a:pPr algn="l"/>
            <a:r>
              <a:rPr lang="zh-CN" altLang="en-US" sz="2400" b="1" dirty="0">
                <a:solidFill>
                  <a:prstClr val="black"/>
                </a:solidFill>
                <a:latin typeface="华文楷体" panose="02010600040101010101" pitchFamily="2" charset="-122"/>
                <a:ea typeface="华文楷体" panose="02010600040101010101" pitchFamily="2" charset="-122"/>
                <a:sym typeface="+mn-ea"/>
              </a:rPr>
              <a:t>家世、道德、才能</a:t>
            </a:r>
            <a:endParaRPr lang="zh-CN" altLang="en-US" sz="2400" b="1" dirty="0">
              <a:solidFill>
                <a:prstClr val="black"/>
              </a:solidFill>
              <a:latin typeface="华文楷体" panose="02010600040101010101" pitchFamily="2" charset="-122"/>
              <a:ea typeface="华文楷体" panose="0201060004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809200" y="2029416"/>
            <a:ext cx="7150308" cy="2061210"/>
          </a:xfrm>
          <a:prstGeom prst="rect">
            <a:avLst/>
          </a:prstGeom>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        今台阁选举，涂塞耳目；九品访人，惟问中正。</a:t>
            </a:r>
            <a:r>
              <a:rPr lang="zh-CN" altLang="en-US" sz="3200" b="1" u="sng" dirty="0">
                <a:solidFill>
                  <a:prstClr val="black"/>
                </a:solidFill>
                <a:latin typeface="华文楷体" panose="02010600040101010101" pitchFamily="2" charset="-122"/>
                <a:ea typeface="华文楷体" panose="02010600040101010101" pitchFamily="2" charset="-122"/>
              </a:rPr>
              <a:t>故据上品者，非公侯之子孙，则当涂之昆弟也</a:t>
            </a:r>
            <a:r>
              <a:rPr lang="zh-CN" altLang="en-US" sz="3200" b="1" dirty="0">
                <a:solidFill>
                  <a:prstClr val="black"/>
                </a:solidFill>
                <a:latin typeface="华文楷体" panose="02010600040101010101" pitchFamily="2" charset="-122"/>
                <a:ea typeface="华文楷体" panose="02010600040101010101" pitchFamily="2" charset="-122"/>
              </a:rPr>
              <a:t>。                             </a:t>
            </a:r>
            <a:endParaRPr lang="en-US" altLang="zh-CN" sz="3200" b="1" dirty="0">
              <a:solidFill>
                <a:prstClr val="black"/>
              </a:solidFill>
              <a:latin typeface="华文楷体" panose="02010600040101010101" pitchFamily="2" charset="-122"/>
              <a:ea typeface="华文楷体" panose="02010600040101010101" pitchFamily="2" charset="-122"/>
            </a:endParaRPr>
          </a:p>
          <a:p>
            <a:r>
              <a:rPr lang="en-US" altLang="zh-CN" sz="3200" b="1" dirty="0">
                <a:solidFill>
                  <a:prstClr val="black"/>
                </a:solidFill>
                <a:latin typeface="华文楷体" panose="02010600040101010101" pitchFamily="2" charset="-122"/>
                <a:ea typeface="华文楷体" panose="02010600040101010101" pitchFamily="2" charset="-122"/>
              </a:rPr>
              <a:t>                                ——《</a:t>
            </a:r>
            <a:r>
              <a:rPr lang="zh-CN" altLang="en-US" sz="3200" b="1" dirty="0">
                <a:solidFill>
                  <a:prstClr val="black"/>
                </a:solidFill>
                <a:latin typeface="华文楷体" panose="02010600040101010101" pitchFamily="2" charset="-122"/>
                <a:ea typeface="华文楷体" panose="02010600040101010101" pitchFamily="2" charset="-122"/>
              </a:rPr>
              <a:t>晋书</a:t>
            </a: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段灼传</a:t>
            </a:r>
            <a:r>
              <a:rPr lang="en-US" altLang="zh-CN" sz="3200" b="1" dirty="0">
                <a:solidFill>
                  <a:prstClr val="black"/>
                </a:solidFill>
                <a:latin typeface="华文楷体" panose="02010600040101010101" pitchFamily="2" charset="-122"/>
                <a:ea typeface="华文楷体" panose="02010600040101010101" pitchFamily="2" charset="-122"/>
              </a:rPr>
              <a:t>》</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2" name="文本框 1"/>
          <p:cNvSpPr txBox="1"/>
          <p:nvPr/>
        </p:nvSpPr>
        <p:spPr>
          <a:xfrm>
            <a:off x="1809200" y="4331205"/>
            <a:ext cx="7285220" cy="584775"/>
          </a:xfrm>
          <a:prstGeom prst="rect">
            <a:avLst/>
          </a:prstGeom>
          <a:noFill/>
        </p:spPr>
        <p:txBody>
          <a:bodyPr wrap="square" rtlCol="0">
            <a:spAutoFit/>
          </a:bodyPr>
          <a:lstStyle/>
          <a:p>
            <a:r>
              <a:rPr lang="zh-CN" altLang="en-US" sz="3200" b="1" dirty="0">
                <a:latin typeface="华文楷体" panose="02010600040101010101" pitchFamily="2" charset="-122"/>
                <a:ea typeface="华文楷体" panose="02010600040101010101" pitchFamily="2" charset="-122"/>
              </a:rPr>
              <a:t>思考：概括作者对九品中正制的评价。</a:t>
            </a:r>
            <a:endParaRPr lang="zh-CN" altLang="en-US" sz="3200" b="1" dirty="0">
              <a:latin typeface="华文楷体" panose="02010600040101010101" pitchFamily="2" charset="-122"/>
              <a:ea typeface="华文楷体" panose="02010600040101010101" pitchFamily="2" charset="-122"/>
            </a:endParaRPr>
          </a:p>
        </p:txBody>
      </p:sp>
      <p:sp>
        <p:nvSpPr>
          <p:cNvPr id="6" name="文本框 5"/>
          <p:cNvSpPr txBox="1"/>
          <p:nvPr/>
        </p:nvSpPr>
        <p:spPr>
          <a:xfrm>
            <a:off x="2181068" y="1272097"/>
            <a:ext cx="2964305" cy="584775"/>
          </a:xfrm>
          <a:prstGeom prst="rect">
            <a:avLst/>
          </a:prstGeom>
          <a:noFill/>
        </p:spPr>
        <p:txBody>
          <a:bodyPr wrap="square">
            <a:spAutoFit/>
          </a:bodyPr>
          <a:lstStyle/>
          <a:p>
            <a:r>
              <a:rPr lang="en-US" altLang="zh-CN" sz="3200" b="1" dirty="0">
                <a:solidFill>
                  <a:prstClr val="black"/>
                </a:solidFill>
                <a:latin typeface="华文楷体" panose="02010600040101010101" pitchFamily="2" charset="-122"/>
                <a:ea typeface="华文楷体" panose="02010600040101010101" pitchFamily="2" charset="-122"/>
              </a:rPr>
              <a:t>  【</a:t>
            </a:r>
            <a:r>
              <a:rPr lang="zh-CN" altLang="en-US" sz="3200" b="1" dirty="0">
                <a:solidFill>
                  <a:prstClr val="black"/>
                </a:solidFill>
                <a:latin typeface="华文楷体" panose="02010600040101010101" pitchFamily="2" charset="-122"/>
                <a:ea typeface="华文楷体" panose="02010600040101010101" pitchFamily="2" charset="-122"/>
              </a:rPr>
              <a:t>史料阅读</a:t>
            </a:r>
            <a:r>
              <a:rPr lang="en-US" altLang="zh-CN" sz="3200" b="1" dirty="0">
                <a:solidFill>
                  <a:prstClr val="black"/>
                </a:solidFill>
                <a:latin typeface="华文楷体" panose="02010600040101010101" pitchFamily="2" charset="-122"/>
                <a:ea typeface="华文楷体" panose="02010600040101010101" pitchFamily="2" charset="-122"/>
              </a:rPr>
              <a:t>】</a:t>
            </a:r>
            <a:endParaRPr lang="zh-CN" altLang="en-US" sz="3200" b="1" dirty="0">
              <a:solidFill>
                <a:prstClr val="black"/>
              </a:solidFill>
              <a:latin typeface="华文楷体" panose="02010600040101010101" pitchFamily="2" charset="-122"/>
              <a:ea typeface="华文楷体" panose="02010600040101010101" pitchFamily="2" charset="-122"/>
            </a:endParaRPr>
          </a:p>
        </p:txBody>
      </p:sp>
      <p:sp>
        <p:nvSpPr>
          <p:cNvPr id="7" name="文本框 6"/>
          <p:cNvSpPr txBox="1"/>
          <p:nvPr/>
        </p:nvSpPr>
        <p:spPr>
          <a:xfrm>
            <a:off x="2790558" y="4916325"/>
            <a:ext cx="5475549" cy="584775"/>
          </a:xfrm>
          <a:prstGeom prst="rect">
            <a:avLst/>
          </a:prstGeom>
          <a:solidFill>
            <a:schemeClr val="accent6">
              <a:lumMod val="40000"/>
              <a:lumOff val="60000"/>
            </a:schemeClr>
          </a:solidFill>
        </p:spPr>
        <p:txBody>
          <a:bodyPr wrap="square">
            <a:spAutoFit/>
          </a:bodyPr>
          <a:lstStyle/>
          <a:p>
            <a:r>
              <a:rPr lang="zh-CN" altLang="zh-CN" sz="3200" b="1" dirty="0">
                <a:latin typeface="华文楷体" panose="02010600040101010101" pitchFamily="2" charset="-122"/>
                <a:ea typeface="华文楷体" panose="02010600040101010101" pitchFamily="2" charset="-122"/>
              </a:rPr>
              <a:t>“上品无寒门，下品无势族”</a:t>
            </a:r>
            <a:endParaRPr lang="zh-CN" altLang="en-US" sz="32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474978" y="2175520"/>
            <a:ext cx="7857971" cy="1384995"/>
          </a:xfrm>
          <a:prstGeom prst="rect">
            <a:avLst/>
          </a:prstGeom>
          <a:noFill/>
        </p:spPr>
        <p:txBody>
          <a:bodyPr wrap="square">
            <a:spAutoFit/>
          </a:bodyPr>
          <a:lstStyle/>
          <a:p>
            <a:r>
              <a:rPr lang="zh-CN" altLang="en-US" sz="2800" b="1" dirty="0">
                <a:solidFill>
                  <a:prstClr val="black"/>
                </a:solidFill>
                <a:latin typeface="华文楷体" panose="02010600040101010101" pitchFamily="2" charset="-122"/>
                <a:ea typeface="华文楷体" panose="02010600040101010101" pitchFamily="2" charset="-122"/>
              </a:rPr>
              <a:t>        隋氏罢中正，举选不本乡曲</a:t>
            </a:r>
            <a:r>
              <a:rPr lang="en-US" altLang="zh-CN" sz="2800" b="1" dirty="0">
                <a:solidFill>
                  <a:prstClr val="black"/>
                </a:solidFill>
                <a:latin typeface="华文楷体" panose="02010600040101010101" pitchFamily="2" charset="-122"/>
                <a:ea typeface="华文楷体" panose="02010600040101010101" pitchFamily="2" charset="-122"/>
              </a:rPr>
              <a:t>……</a:t>
            </a:r>
            <a:r>
              <a:rPr lang="zh-CN" altLang="en-US" sz="2800" b="1" dirty="0">
                <a:solidFill>
                  <a:prstClr val="black"/>
                </a:solidFill>
                <a:latin typeface="华文楷体" panose="02010600040101010101" pitchFamily="2" charset="-122"/>
                <a:ea typeface="华文楷体" panose="02010600040101010101" pitchFamily="2" charset="-122"/>
              </a:rPr>
              <a:t>五服之内，政决王朝，一命免拜，必归吏部。</a:t>
            </a:r>
            <a:endParaRPr lang="en-US" altLang="zh-CN" sz="2800" b="1" dirty="0">
              <a:solidFill>
                <a:prstClr val="black"/>
              </a:solidFill>
              <a:latin typeface="华文楷体" panose="02010600040101010101" pitchFamily="2" charset="-122"/>
              <a:ea typeface="华文楷体" panose="02010600040101010101" pitchFamily="2" charset="-122"/>
            </a:endParaRPr>
          </a:p>
          <a:p>
            <a:r>
              <a:rPr lang="en-US" altLang="zh-CN" sz="2800" b="1">
                <a:solidFill>
                  <a:prstClr val="black"/>
                </a:solidFill>
                <a:latin typeface="华文楷体" panose="02010600040101010101" pitchFamily="2" charset="-122"/>
                <a:ea typeface="华文楷体" panose="02010600040101010101" pitchFamily="2" charset="-122"/>
              </a:rPr>
              <a:t>                                              ——《</a:t>
            </a:r>
            <a:r>
              <a:rPr lang="zh-CN" altLang="en-US" sz="2800" b="1" dirty="0">
                <a:solidFill>
                  <a:prstClr val="black"/>
                </a:solidFill>
                <a:latin typeface="华文楷体" panose="02010600040101010101" pitchFamily="2" charset="-122"/>
                <a:ea typeface="华文楷体" panose="02010600040101010101" pitchFamily="2" charset="-122"/>
              </a:rPr>
              <a:t>通典</a:t>
            </a:r>
            <a:r>
              <a:rPr lang="zh-CN" altLang="en-US" sz="2800" b="1" dirty="0">
                <a:solidFill>
                  <a:prstClr val="black"/>
                </a:solidFill>
                <a:latin typeface="微软雅黑" panose="020B0503020204020204" pitchFamily="34" charset="-122"/>
                <a:ea typeface="微软雅黑" panose="020B0503020204020204" pitchFamily="34" charset="-122"/>
              </a:rPr>
              <a:t>∙</a:t>
            </a:r>
            <a:r>
              <a:rPr lang="zh-CN" altLang="en-US" sz="2800" b="1" dirty="0">
                <a:solidFill>
                  <a:prstClr val="black"/>
                </a:solidFill>
                <a:latin typeface="华文楷体" panose="02010600040101010101" pitchFamily="2" charset="-122"/>
                <a:ea typeface="华文楷体" panose="02010600040101010101" pitchFamily="2" charset="-122"/>
              </a:rPr>
              <a:t>选举</a:t>
            </a:r>
            <a:r>
              <a:rPr lang="en-US" altLang="zh-CN" sz="2800" b="1" dirty="0">
                <a:solidFill>
                  <a:prstClr val="black"/>
                </a:solidFill>
                <a:latin typeface="华文楷体" panose="02010600040101010101" pitchFamily="2" charset="-122"/>
                <a:ea typeface="华文楷体" panose="02010600040101010101" pitchFamily="2" charset="-122"/>
              </a:rPr>
              <a:t>》</a:t>
            </a:r>
            <a:endParaRPr lang="zh-CN" altLang="en-US" sz="2800" b="1" dirty="0">
              <a:solidFill>
                <a:prstClr val="black"/>
              </a:solidFill>
              <a:latin typeface="华文楷体" panose="02010600040101010101" pitchFamily="2" charset="-122"/>
              <a:ea typeface="华文楷体" panose="02010600040101010101" pitchFamily="2" charset="-122"/>
            </a:endParaRPr>
          </a:p>
        </p:txBody>
      </p:sp>
      <p:grpSp>
        <p:nvGrpSpPr>
          <p:cNvPr id="10" name="组合 9"/>
          <p:cNvGrpSpPr/>
          <p:nvPr/>
        </p:nvGrpSpPr>
        <p:grpSpPr>
          <a:xfrm>
            <a:off x="1474978" y="1191727"/>
            <a:ext cx="6201517" cy="643489"/>
            <a:chOff x="897544" y="1199596"/>
            <a:chExt cx="6201517" cy="643489"/>
          </a:xfrm>
        </p:grpSpPr>
        <p:cxnSp>
          <p:nvCxnSpPr>
            <p:cNvPr id="11" name="直接连接符 10"/>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542323" y="1199596"/>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隋唐至两宋时期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3" name="组合 12"/>
            <p:cNvGrpSpPr/>
            <p:nvPr/>
          </p:nvGrpSpPr>
          <p:grpSpPr>
            <a:xfrm>
              <a:off x="897544" y="1312552"/>
              <a:ext cx="445481" cy="469613"/>
              <a:chOff x="2121873" y="1511588"/>
              <a:chExt cx="445481" cy="469613"/>
            </a:xfrm>
          </p:grpSpPr>
          <p:sp>
            <p:nvSpPr>
              <p:cNvPr id="14" name="矩形 13"/>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5" name="矩形 14"/>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gr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 </a:t>
            </a:r>
            <a:endParaRPr lang="zh-CN" altLang="en-US" dirty="0"/>
          </a:p>
        </p:txBody>
      </p:sp>
      <p:sp>
        <p:nvSpPr>
          <p:cNvPr id="5" name="矩形 4"/>
          <p:cNvSpPr/>
          <p:nvPr/>
        </p:nvSpPr>
        <p:spPr>
          <a:xfrm>
            <a:off x="1913203" y="4158816"/>
            <a:ext cx="7279369" cy="538161"/>
          </a:xfrm>
          <a:prstGeom prst="rect">
            <a:avLst/>
          </a:prstGeom>
        </p:spPr>
        <p:txBody>
          <a:bodyPr wrap="square">
            <a:spAutoFit/>
          </a:bodyPr>
          <a:lstStyle/>
          <a:p>
            <a:pPr algn="just">
              <a:lnSpc>
                <a:spcPct val="130000"/>
              </a:lnSpc>
              <a:spcAft>
                <a:spcPts val="0"/>
              </a:spcAft>
            </a:pPr>
            <a:r>
              <a:rPr lang="zh-CN" altLang="en-US" sz="2400" b="1" kern="10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思考：</a:t>
            </a:r>
            <a:r>
              <a:rPr lang="zh-CN" altLang="zh-CN" sz="2400" b="1" kern="10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简述北宋初年</a:t>
            </a:r>
            <a:r>
              <a:rPr lang="zh-CN" altLang="en-US" sz="2400" b="1" kern="10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完善科举制的具体</a:t>
            </a:r>
            <a:r>
              <a:rPr lang="zh-CN" altLang="zh-CN" sz="2400" b="1" kern="10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措施。</a:t>
            </a:r>
            <a:endParaRPr lang="zh-CN" altLang="zh-CN" sz="2400" b="1" kern="100" dirty="0">
              <a:latin typeface="华文楷体" panose="02010600040101010101" pitchFamily="2" charset="-122"/>
              <a:ea typeface="华文楷体" panose="02010600040101010101" pitchFamily="2" charset="-122"/>
              <a:cs typeface="Times New Roman" panose="02020603050405020304" pitchFamily="18" charset="0"/>
            </a:endParaRPr>
          </a:p>
        </p:txBody>
      </p:sp>
      <p:sp>
        <p:nvSpPr>
          <p:cNvPr id="9" name="文本框 8"/>
          <p:cNvSpPr txBox="1"/>
          <p:nvPr/>
        </p:nvSpPr>
        <p:spPr>
          <a:xfrm>
            <a:off x="1681296" y="1414496"/>
            <a:ext cx="7582772" cy="2677656"/>
          </a:xfrm>
          <a:prstGeom prst="rect">
            <a:avLst/>
          </a:prstGeom>
          <a:noFill/>
        </p:spPr>
        <p:txBody>
          <a:bodyPr wrap="square">
            <a:spAutoFit/>
          </a:bodyPr>
          <a:lstStyle/>
          <a:p>
            <a:pPr algn="just">
              <a:spcAft>
                <a:spcPts val="0"/>
              </a:spcAft>
            </a:pP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        </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宋太祖下诏</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向者登科（科举应考人被录取）名级，多为势家所取，塞（阻隔）孤贫之路。今朕躬亲临试，以可否进退，尽革前弊矣。</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endPar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endParaRPr>
          </a:p>
          <a:p>
            <a:pPr algn="just">
              <a:spcAft>
                <a:spcPts val="0"/>
              </a:spcAft>
            </a:pP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        </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宋太宗时，</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国家开贡举之门，广搜罗之路</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，允许工商业者及</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奇才异行、卓然不群者亦许解送</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，以至于</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工商之子亦登仕进之途</a:t>
            </a:r>
            <a:r>
              <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endParaRPr lang="zh-CN" altLang="zh-CN" sz="2400" b="1" kern="100" dirty="0">
              <a:latin typeface="华文楷体" panose="02010600040101010101" pitchFamily="2" charset="-122"/>
              <a:ea typeface="华文楷体" panose="02010600040101010101" pitchFamily="2" charset="-122"/>
              <a:cs typeface="Times New Roman" panose="02020603050405020304" pitchFamily="18" charset="0"/>
            </a:endParaRPr>
          </a:p>
          <a:p>
            <a:pPr algn="r">
              <a:spcAft>
                <a:spcPts val="0"/>
              </a:spcAft>
            </a:pPr>
            <a:r>
              <a:rPr lang="en-US" altLang="zh-CN" sz="2400" b="1" kern="10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摘自唐凯麟主编《中华民族道德生活史》</a:t>
            </a:r>
            <a:endParaRPr lang="zh-CN" altLang="en-US" sz="2400" dirty="0">
              <a:latin typeface="华文楷体" panose="02010600040101010101" pitchFamily="2" charset="-122"/>
              <a:ea typeface="华文楷体" panose="02010600040101010101" pitchFamily="2" charset="-122"/>
            </a:endParaRPr>
          </a:p>
        </p:txBody>
      </p:sp>
      <p:sp>
        <p:nvSpPr>
          <p:cNvPr id="11" name="文本框 10"/>
          <p:cNvSpPr txBox="1"/>
          <p:nvPr/>
        </p:nvSpPr>
        <p:spPr>
          <a:xfrm>
            <a:off x="2947524" y="5536379"/>
            <a:ext cx="2963598" cy="461665"/>
          </a:xfrm>
          <a:prstGeom prst="rect">
            <a:avLst/>
          </a:prstGeom>
          <a:solidFill>
            <a:schemeClr val="accent6">
              <a:lumMod val="40000"/>
              <a:lumOff val="60000"/>
            </a:schemeClr>
          </a:solidFill>
        </p:spPr>
        <p:txBody>
          <a:bodyPr wrap="square">
            <a:spAutoFit/>
          </a:bodyPr>
          <a:lstStyle/>
          <a:p>
            <a:pPr algn="just"/>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考试</a:t>
            </a:r>
            <a:r>
              <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放宽</a:t>
            </a:r>
            <a:r>
              <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资格</a:t>
            </a:r>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限制</a:t>
            </a:r>
            <a:endParaRPr lang="en-US"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endParaRPr>
          </a:p>
        </p:txBody>
      </p:sp>
      <p:sp>
        <p:nvSpPr>
          <p:cNvPr id="13" name="文本框 12"/>
          <p:cNvSpPr txBox="1"/>
          <p:nvPr/>
        </p:nvSpPr>
        <p:spPr>
          <a:xfrm>
            <a:off x="2947524" y="4981839"/>
            <a:ext cx="2963598" cy="461665"/>
          </a:xfrm>
          <a:prstGeom prst="rect">
            <a:avLst/>
          </a:prstGeom>
          <a:solidFill>
            <a:schemeClr val="accent6">
              <a:lumMod val="40000"/>
              <a:lumOff val="60000"/>
            </a:schemeClr>
          </a:solidFill>
        </p:spPr>
        <p:txBody>
          <a:bodyPr wrap="square">
            <a:spAutoFit/>
          </a:bodyPr>
          <a:lstStyle/>
          <a:p>
            <a:pPr algn="just"/>
            <a:r>
              <a:rPr lang="zh-CN" altLang="zh-CN"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录取</a:t>
            </a:r>
            <a:r>
              <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：选拔贫寒士子</a:t>
            </a:r>
            <a:endPar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334083" y="1208447"/>
            <a:ext cx="6201517" cy="584776"/>
            <a:chOff x="897544" y="1258309"/>
            <a:chExt cx="6201517" cy="584776"/>
          </a:xfrm>
        </p:grpSpPr>
        <p:cxnSp>
          <p:nvCxnSpPr>
            <p:cNvPr id="9" name="直接连接符 8"/>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42323" y="1258309"/>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隋唐至两宋时期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grpSp>
      </p:grpSp>
      <p:graphicFrame>
        <p:nvGraphicFramePr>
          <p:cNvPr id="6" name="表格 6"/>
          <p:cNvGraphicFramePr>
            <a:graphicFrameLocks noGrp="1"/>
          </p:cNvGraphicFramePr>
          <p:nvPr>
            <p:custDataLst>
              <p:tags r:id="rId1"/>
            </p:custDataLst>
          </p:nvPr>
        </p:nvGraphicFramePr>
        <p:xfrm>
          <a:off x="1334083" y="2346372"/>
          <a:ext cx="7193494" cy="1583363"/>
        </p:xfrm>
        <a:graphic>
          <a:graphicData uri="http://schemas.openxmlformats.org/drawingml/2006/table">
            <a:tbl>
              <a:tblPr firstRow="1" bandRow="1">
                <a:tableStyleId>{5C22544A-7EE6-4342-B048-85BDC9FD1C3A}</a:tableStyleId>
              </a:tblPr>
              <a:tblGrid>
                <a:gridCol w="1182440"/>
                <a:gridCol w="6011054"/>
              </a:tblGrid>
              <a:tr h="547043">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隋唐</a:t>
                      </a:r>
                      <a:r>
                        <a:rPr lang="en-US" altLang="zh-CN" sz="2800" b="1" kern="1200" dirty="0">
                          <a:solidFill>
                            <a:prstClr val="black"/>
                          </a:solidFill>
                          <a:latin typeface="华文楷体" panose="02010600040101010101" pitchFamily="2" charset="-122"/>
                          <a:ea typeface="华文楷体" panose="02010600040101010101" pitchFamily="2" charset="-122"/>
                          <a:cs typeface="+mn-cs"/>
                        </a:rPr>
                        <a:t>-</a:t>
                      </a:r>
                      <a:r>
                        <a:rPr lang="zh-CN" altLang="en-US" sz="2800" b="1" kern="1200" dirty="0">
                          <a:solidFill>
                            <a:prstClr val="black"/>
                          </a:solidFill>
                          <a:latin typeface="华文楷体" panose="02010600040101010101" pitchFamily="2" charset="-122"/>
                          <a:ea typeface="华文楷体" panose="02010600040101010101" pitchFamily="2" charset="-122"/>
                          <a:cs typeface="+mn-cs"/>
                        </a:rPr>
                        <a:t>两宋：科举制</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370840">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marL="0" algn="l" defTabSz="914400" rtl="0" eaLnBrk="1" latinLnBrk="0" hangingPunct="1"/>
                      <a:r>
                        <a:rPr lang="zh-CN" altLang="en-US" sz="2800" b="1" kern="1200" dirty="0">
                          <a:solidFill>
                            <a:prstClr val="black"/>
                          </a:solidFill>
                          <a:latin typeface="华文楷体" panose="02010600040101010101" pitchFamily="2" charset="-122"/>
                          <a:ea typeface="华文楷体" panose="02010600040101010101" pitchFamily="2" charset="-122"/>
                          <a:cs typeface="+mn-cs"/>
                        </a:rPr>
                        <a:t>分科考试，分为制举和常举</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203635">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l"/>
                      <a:r>
                        <a:rPr lang="zh-CN" altLang="en-US" sz="2800" b="1" kern="1200" dirty="0">
                          <a:solidFill>
                            <a:prstClr val="black"/>
                          </a:solidFill>
                          <a:latin typeface="华文楷体" panose="02010600040101010101" pitchFamily="2" charset="-122"/>
                          <a:ea typeface="华文楷体" panose="02010600040101010101" pitchFamily="2" charset="-122"/>
                          <a:cs typeface="+mn-cs"/>
                        </a:rPr>
                        <a:t>才学</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14" name="文本框 13"/>
          <p:cNvSpPr txBox="1"/>
          <p:nvPr/>
        </p:nvSpPr>
        <p:spPr>
          <a:xfrm>
            <a:off x="1533381" y="5084849"/>
            <a:ext cx="3344872" cy="510461"/>
          </a:xfrm>
          <a:prstGeom prst="rect">
            <a:avLst/>
          </a:prstGeom>
          <a:noFill/>
        </p:spPr>
        <p:txBody>
          <a:bodyPr wrap="square">
            <a:spAutoFit/>
          </a:bodyPr>
          <a:lstStyle/>
          <a:p>
            <a:pPr>
              <a:lnSpc>
                <a:spcPct val="120000"/>
              </a:lnSpc>
            </a:pPr>
            <a:r>
              <a:rPr lang="zh-CN" altLang="zh-CN" sz="2400" b="1" dirty="0">
                <a:solidFill>
                  <a:prstClr val="black"/>
                </a:solidFill>
                <a:latin typeface="华文楷体" panose="02010600040101010101" pitchFamily="2" charset="-122"/>
                <a:ea typeface="华文楷体" panose="02010600040101010101" pitchFamily="2" charset="-122"/>
              </a:rPr>
              <a:t>“一切以程文去留”</a:t>
            </a:r>
            <a:endParaRPr lang="zh-CN" altLang="en-US" sz="2400" b="1" dirty="0">
              <a:solidFill>
                <a:prstClr val="black"/>
              </a:solidFill>
              <a:latin typeface="华文楷体" panose="02010600040101010101" pitchFamily="2" charset="-122"/>
              <a:ea typeface="华文楷体" panose="02010600040101010101" pitchFamily="2" charset="-122"/>
            </a:endParaRPr>
          </a:p>
        </p:txBody>
      </p:sp>
      <p:sp>
        <p:nvSpPr>
          <p:cNvPr id="16" name="文本框 15"/>
          <p:cNvSpPr txBox="1"/>
          <p:nvPr/>
        </p:nvSpPr>
        <p:spPr>
          <a:xfrm>
            <a:off x="1578699" y="4379282"/>
            <a:ext cx="2894630" cy="461665"/>
          </a:xfrm>
          <a:prstGeom prst="rect">
            <a:avLst/>
          </a:prstGeom>
          <a:noFill/>
        </p:spPr>
        <p:txBody>
          <a:bodyPr wrap="square">
            <a:spAutoFit/>
          </a:bodyPr>
          <a:lstStyle/>
          <a:p>
            <a:r>
              <a:rPr lang="zh-CN" altLang="zh-CN" sz="2400" b="1" dirty="0">
                <a:solidFill>
                  <a:prstClr val="black"/>
                </a:solidFill>
                <a:latin typeface="华文楷体" panose="02010600040101010101" pitchFamily="2" charset="-122"/>
                <a:ea typeface="华文楷体" panose="02010600040101010101" pitchFamily="2" charset="-122"/>
              </a:rPr>
              <a:t>“取士不问家世”</a:t>
            </a:r>
            <a:endParaRPr lang="zh-CN" altLang="en-US" sz="2400" b="1" dirty="0">
              <a:solidFill>
                <a:prstClr val="black"/>
              </a:solidFill>
              <a:latin typeface="华文楷体" panose="02010600040101010101" pitchFamily="2" charset="-122"/>
              <a:ea typeface="华文楷体" panose="02010600040101010101" pitchFamily="2" charset="-122"/>
            </a:endParaRPr>
          </a:p>
        </p:txBody>
      </p:sp>
      <p:sp>
        <p:nvSpPr>
          <p:cNvPr id="17" name="文本框 16"/>
          <p:cNvSpPr txBox="1"/>
          <p:nvPr/>
        </p:nvSpPr>
        <p:spPr>
          <a:xfrm>
            <a:off x="4473575" y="4379595"/>
            <a:ext cx="7486650" cy="460375"/>
          </a:xfrm>
          <a:prstGeom prst="rect">
            <a:avLst/>
          </a:prstGeom>
          <a:solidFill>
            <a:schemeClr val="accent6">
              <a:lumMod val="40000"/>
              <a:lumOff val="60000"/>
            </a:schemeClr>
          </a:solidFill>
        </p:spPr>
        <p:txBody>
          <a:bodyPr wrap="square">
            <a:spAutoFit/>
          </a:bodyPr>
          <a:lstStyle/>
          <a:p>
            <a:pPr algn="just"/>
            <a:r>
              <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打破门第限制，扩大选官范围，有利于社会阶层的流动</a:t>
            </a:r>
            <a:endPar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endParaRPr>
          </a:p>
        </p:txBody>
      </p:sp>
      <p:sp>
        <p:nvSpPr>
          <p:cNvPr id="18" name="文本框 17"/>
          <p:cNvSpPr txBox="1"/>
          <p:nvPr/>
        </p:nvSpPr>
        <p:spPr>
          <a:xfrm>
            <a:off x="4473575" y="5133340"/>
            <a:ext cx="7486015" cy="460375"/>
          </a:xfrm>
          <a:prstGeom prst="rect">
            <a:avLst/>
          </a:prstGeom>
          <a:solidFill>
            <a:schemeClr val="accent6">
              <a:lumMod val="40000"/>
              <a:lumOff val="60000"/>
            </a:schemeClr>
          </a:solidFill>
        </p:spPr>
        <p:txBody>
          <a:bodyPr wrap="square">
            <a:spAutoFit/>
          </a:bodyPr>
          <a:lstStyle/>
          <a:p>
            <a:pPr algn="just"/>
            <a:r>
              <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rPr>
              <a:t>官员选拔更加公平、公正，有利于提高官员的文化素质</a:t>
            </a:r>
            <a:endParaRPr lang="zh-CN" altLang="en-US" sz="2400" b="1" kern="100" spc="-10" dirty="0">
              <a:solidFill>
                <a:srgbClr val="000000"/>
              </a:solidFill>
              <a:latin typeface="华文楷体" panose="02010600040101010101" pitchFamily="2" charset="-122"/>
              <a:ea typeface="华文楷体" panose="0201060004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7" grpId="0" bldLvl="0" animBg="1"/>
      <p:bldP spid="18"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841375" y="920750"/>
            <a:ext cx="10833100" cy="5015865"/>
          </a:xfrm>
          <a:prstGeom prst="rect">
            <a:avLst/>
          </a:prstGeom>
          <a:noFill/>
        </p:spPr>
        <p:txBody>
          <a:bodyPr wrap="square" rtlCol="0">
            <a:spAutoFit/>
          </a:bodyPr>
          <a:p>
            <a:pPr>
              <a:lnSpc>
                <a:spcPct val="200000"/>
              </a:lnSpc>
            </a:pPr>
            <a:r>
              <a:rPr lang="zh-CN" altLang="en-US" sz="3200"/>
              <a:t>张雍：</a:t>
            </a:r>
            <a:r>
              <a:rPr lang="zh-CN" altLang="en-US" sz="3200"/>
              <a:t>曾是乞丐，官至尚书右丞。</a:t>
            </a:r>
            <a:endParaRPr lang="zh-CN" altLang="en-US" sz="3200"/>
          </a:p>
          <a:p>
            <a:pPr>
              <a:lnSpc>
                <a:spcPct val="200000"/>
              </a:lnSpc>
            </a:pPr>
            <a:r>
              <a:rPr lang="zh-CN" altLang="en-US" sz="3200"/>
              <a:t>杜衍：曾是流浪儿，官至宰相。</a:t>
            </a:r>
            <a:endParaRPr lang="zh-CN" altLang="en-US" sz="3200"/>
          </a:p>
          <a:p>
            <a:pPr>
              <a:lnSpc>
                <a:spcPct val="200000"/>
              </a:lnSpc>
            </a:pPr>
            <a:r>
              <a:rPr lang="zh-CN" altLang="en-US" sz="3200"/>
              <a:t>陈升之：出身贫寒，官至宰相。</a:t>
            </a:r>
            <a:endParaRPr lang="zh-CN" altLang="en-US" sz="3200"/>
          </a:p>
          <a:p>
            <a:pPr>
              <a:lnSpc>
                <a:spcPct val="200000"/>
              </a:lnSpc>
            </a:pPr>
            <a:r>
              <a:rPr lang="zh-CN" altLang="en-US" sz="3200"/>
              <a:t>汪淑：</a:t>
            </a:r>
            <a:r>
              <a:rPr lang="zh-CN" altLang="en-US" sz="3200">
                <a:sym typeface="+mn-ea"/>
              </a:rPr>
              <a:t>汪激的书童，</a:t>
            </a:r>
            <a:r>
              <a:rPr lang="zh-CN" altLang="en-US" sz="3200"/>
              <a:t>在侍候主人读书时耳濡目染，加上自己勤学苦思，最终和主人一同考中进士，名次还在曾巩之上。</a:t>
            </a:r>
            <a:endParaRPr lang="zh-CN" altLang="en-US"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293564" y="1121146"/>
            <a:ext cx="6201517" cy="643489"/>
            <a:chOff x="897544" y="1199596"/>
            <a:chExt cx="6201517" cy="643489"/>
          </a:xfrm>
        </p:grpSpPr>
        <p:cxnSp>
          <p:nvCxnSpPr>
            <p:cNvPr id="9" name="直接连接符 8"/>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42323" y="1199596"/>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元明清时期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grpSp>
      </p:grpSp>
      <p:graphicFrame>
        <p:nvGraphicFramePr>
          <p:cNvPr id="6" name="表格 6"/>
          <p:cNvGraphicFramePr>
            <a:graphicFrameLocks noGrp="1"/>
          </p:cNvGraphicFramePr>
          <p:nvPr>
            <p:custDataLst>
              <p:tags r:id="rId1"/>
            </p:custDataLst>
          </p:nvPr>
        </p:nvGraphicFramePr>
        <p:xfrm>
          <a:off x="1492862" y="2109882"/>
          <a:ext cx="6554807" cy="1554480"/>
        </p:xfrm>
        <a:graphic>
          <a:graphicData uri="http://schemas.openxmlformats.org/drawingml/2006/table">
            <a:tbl>
              <a:tblPr firstRow="1" bandRow="1">
                <a:tableStyleId>{5C22544A-7EE6-4342-B048-85BDC9FD1C3A}</a:tableStyleId>
              </a:tblPr>
              <a:tblGrid>
                <a:gridCol w="1383374"/>
                <a:gridCol w="5171433"/>
              </a:tblGrid>
              <a:tr h="370840">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元：科举制</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370840">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marL="0" algn="l" defTabSz="914400" rtl="0" eaLnBrk="1" latinLnBrk="0" hangingPunct="1"/>
                      <a:r>
                        <a:rPr lang="zh-CN" altLang="en-US" sz="2800" b="1" kern="1200" dirty="0">
                          <a:solidFill>
                            <a:prstClr val="black"/>
                          </a:solidFill>
                          <a:latin typeface="华文楷体" panose="02010600040101010101" pitchFamily="2" charset="-122"/>
                          <a:ea typeface="华文楷体" panose="02010600040101010101" pitchFamily="2" charset="-122"/>
                          <a:cs typeface="+mn-cs"/>
                        </a:rPr>
                        <a:t>科举考试（乡试、会试、殿试）</a:t>
                      </a: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370840">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l"/>
                      <a:r>
                        <a:rPr lang="zh-CN" altLang="en-US" sz="2800" b="1" kern="1200" dirty="0">
                          <a:solidFill>
                            <a:prstClr val="black"/>
                          </a:solidFill>
                          <a:latin typeface="华文楷体" panose="02010600040101010101" pitchFamily="2" charset="-122"/>
                          <a:ea typeface="华文楷体" panose="02010600040101010101" pitchFamily="2" charset="-122"/>
                          <a:cs typeface="+mn-cs"/>
                        </a:rPr>
                        <a:t>才学</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2" name="文本框 1"/>
          <p:cNvSpPr txBox="1"/>
          <p:nvPr/>
        </p:nvSpPr>
        <p:spPr>
          <a:xfrm>
            <a:off x="1475271" y="4009610"/>
            <a:ext cx="7165869" cy="1614288"/>
          </a:xfrm>
          <a:prstGeom prst="rect">
            <a:avLst/>
          </a:prstGeom>
          <a:noFill/>
        </p:spPr>
        <p:txBody>
          <a:bodyPr wrap="square">
            <a:spAutoFit/>
          </a:bodyPr>
          <a:lstStyle/>
          <a:p>
            <a:pPr>
              <a:lnSpc>
                <a:spcPct val="120000"/>
              </a:lnSpc>
            </a:pPr>
            <a:r>
              <a:rPr lang="zh-CN" altLang="en-US" sz="2800" b="1" dirty="0">
                <a:solidFill>
                  <a:prstClr val="black"/>
                </a:solidFill>
                <a:latin typeface="华文楷体" panose="02010600040101010101" pitchFamily="2" charset="-122"/>
                <a:ea typeface="华文楷体" panose="02010600040101010101" pitchFamily="2" charset="-122"/>
              </a:rPr>
              <a:t>       自国家混一以来，凡言科举者，闻者莫不笑其迂阔以为不急之务。</a:t>
            </a:r>
            <a:r>
              <a:rPr lang="en-US" altLang="zh-CN" sz="2800" b="1" dirty="0">
                <a:solidFill>
                  <a:prstClr val="black"/>
                </a:solidFill>
                <a:latin typeface="华文楷体" panose="02010600040101010101" pitchFamily="2" charset="-122"/>
                <a:ea typeface="华文楷体" panose="02010600040101010101" pitchFamily="2" charset="-122"/>
              </a:rPr>
              <a:t>                            </a:t>
            </a:r>
            <a:endParaRPr lang="en-US" altLang="zh-CN" sz="2800" b="1" dirty="0">
              <a:solidFill>
                <a:prstClr val="black"/>
              </a:solidFill>
              <a:latin typeface="华文楷体" panose="02010600040101010101" pitchFamily="2" charset="-122"/>
              <a:ea typeface="华文楷体" panose="02010600040101010101" pitchFamily="2" charset="-122"/>
            </a:endParaRPr>
          </a:p>
          <a:p>
            <a:pPr>
              <a:lnSpc>
                <a:spcPct val="120000"/>
              </a:lnSpc>
            </a:pPr>
            <a:r>
              <a:rPr lang="en-US" altLang="zh-CN" sz="2800" b="1" dirty="0">
                <a:solidFill>
                  <a:prstClr val="black"/>
                </a:solidFill>
                <a:latin typeface="华文楷体" panose="02010600040101010101" pitchFamily="2" charset="-122"/>
                <a:ea typeface="华文楷体" panose="02010600040101010101" pitchFamily="2" charset="-122"/>
              </a:rPr>
              <a:t>                ——《</a:t>
            </a:r>
            <a:r>
              <a:rPr lang="zh-CN" altLang="en-US" sz="2800" b="1" dirty="0">
                <a:solidFill>
                  <a:prstClr val="black"/>
                </a:solidFill>
                <a:latin typeface="华文楷体" panose="02010600040101010101" pitchFamily="2" charset="-122"/>
                <a:ea typeface="华文楷体" panose="02010600040101010101" pitchFamily="2" charset="-122"/>
              </a:rPr>
              <a:t>西岩集</a:t>
            </a:r>
            <a:r>
              <a:rPr lang="en-US" altLang="zh-CN" sz="2800" b="1" dirty="0">
                <a:solidFill>
                  <a:prstClr val="black"/>
                </a:solidFill>
                <a:latin typeface="华文楷体" panose="02010600040101010101" pitchFamily="2" charset="-122"/>
                <a:ea typeface="华文楷体" panose="02010600040101010101" pitchFamily="2" charset="-122"/>
              </a:rPr>
              <a:t>》</a:t>
            </a:r>
            <a:r>
              <a:rPr lang="zh-CN" altLang="en-US" sz="2800" b="1" dirty="0">
                <a:solidFill>
                  <a:prstClr val="black"/>
                </a:solidFill>
                <a:latin typeface="华文楷体" panose="02010600040101010101" pitchFamily="2" charset="-122"/>
                <a:ea typeface="华文楷体" panose="02010600040101010101" pitchFamily="2" charset="-122"/>
              </a:rPr>
              <a:t>卷一二</a:t>
            </a:r>
            <a:r>
              <a:rPr lang="en-US" altLang="zh-CN" sz="2800" b="1" dirty="0">
                <a:solidFill>
                  <a:prstClr val="black"/>
                </a:solidFill>
                <a:latin typeface="华文楷体" panose="02010600040101010101" pitchFamily="2" charset="-122"/>
                <a:ea typeface="华文楷体" panose="02010600040101010101" pitchFamily="2" charset="-122"/>
              </a:rPr>
              <a:t>《</a:t>
            </a:r>
            <a:r>
              <a:rPr lang="zh-CN" altLang="en-US" sz="2800" b="1" dirty="0">
                <a:solidFill>
                  <a:prstClr val="black"/>
                </a:solidFill>
                <a:latin typeface="华文楷体" panose="02010600040101010101" pitchFamily="2" charset="-122"/>
                <a:ea typeface="华文楷体" panose="02010600040101010101" pitchFamily="2" charset="-122"/>
              </a:rPr>
              <a:t>议科举</a:t>
            </a:r>
            <a:r>
              <a:rPr lang="en-US" altLang="zh-CN" sz="2800" b="1" dirty="0">
                <a:solidFill>
                  <a:prstClr val="black"/>
                </a:solidFill>
                <a:latin typeface="华文楷体" panose="02010600040101010101" pitchFamily="2" charset="-122"/>
                <a:ea typeface="华文楷体" panose="02010600040101010101" pitchFamily="2" charset="-122"/>
              </a:rPr>
              <a:t>》</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940494" y="1115204"/>
            <a:ext cx="6201517" cy="643489"/>
            <a:chOff x="897544" y="1199596"/>
            <a:chExt cx="6201517" cy="643489"/>
          </a:xfrm>
        </p:grpSpPr>
        <p:cxnSp>
          <p:nvCxnSpPr>
            <p:cNvPr id="9" name="直接连接符 8"/>
            <p:cNvCxnSpPr/>
            <p:nvPr/>
          </p:nvCxnSpPr>
          <p:spPr>
            <a:xfrm flipV="1">
              <a:off x="897544" y="184308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42323" y="1199596"/>
              <a:ext cx="5556738" cy="584775"/>
            </a:xfrm>
            <a:prstGeom prst="rect">
              <a:avLst/>
            </a:prstGeom>
            <a:noFill/>
          </p:spPr>
          <p:txBody>
            <a:bodyPr wrap="square" rtlCol="0">
              <a:spAutoFit/>
            </a:bodyPr>
            <a:lstStyle/>
            <a:p>
              <a:r>
                <a:rPr lang="zh-CN" altLang="en-US" sz="3200" b="1" dirty="0">
                  <a:solidFill>
                    <a:prstClr val="black"/>
                  </a:solidFill>
                  <a:latin typeface="黑体" panose="02010609060101010101" pitchFamily="49" charset="-122"/>
                  <a:ea typeface="黑体" panose="02010609060101010101" pitchFamily="49" charset="-122"/>
                </a:rPr>
                <a:t>元明清时期</a:t>
              </a:r>
              <a:endParaRPr lang="zh-CN" altLang="en-US" sz="3200" b="1" dirty="0">
                <a:solidFill>
                  <a:prstClr val="black"/>
                </a:solidFill>
                <a:latin typeface="黑体" panose="02010609060101010101" pitchFamily="49" charset="-122"/>
                <a:ea typeface="黑体" panose="02010609060101010101" pitchFamily="49" charset="-122"/>
              </a:endParaRPr>
            </a:p>
          </p:txBody>
        </p:sp>
        <p:grpSp>
          <p:nvGrpSpPr>
            <p:cNvPr id="11" name="组合 10"/>
            <p:cNvGrpSpPr/>
            <p:nvPr/>
          </p:nvGrpSpPr>
          <p:grpSpPr>
            <a:xfrm>
              <a:off x="897544" y="1312552"/>
              <a:ext cx="445481" cy="469613"/>
              <a:chOff x="2121873" y="1511588"/>
              <a:chExt cx="445481" cy="469613"/>
            </a:xfrm>
          </p:grpSpPr>
          <p:sp>
            <p:nvSpPr>
              <p:cNvPr id="12" name="矩形 11"/>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3" name="矩形 12"/>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grpSp>
      </p:grpSp>
      <p:graphicFrame>
        <p:nvGraphicFramePr>
          <p:cNvPr id="6" name="表格 6"/>
          <p:cNvGraphicFramePr>
            <a:graphicFrameLocks noGrp="1"/>
          </p:cNvGraphicFramePr>
          <p:nvPr>
            <p:custDataLst>
              <p:tags r:id="rId1"/>
            </p:custDataLst>
          </p:nvPr>
        </p:nvGraphicFramePr>
        <p:xfrm>
          <a:off x="1940494" y="2207258"/>
          <a:ext cx="7495371" cy="2331772"/>
        </p:xfrm>
        <a:graphic>
          <a:graphicData uri="http://schemas.openxmlformats.org/drawingml/2006/table">
            <a:tbl>
              <a:tblPr firstRow="1" bandRow="1">
                <a:tableStyleId>{5C22544A-7EE6-4342-B048-85BDC9FD1C3A}</a:tableStyleId>
              </a:tblPr>
              <a:tblGrid>
                <a:gridCol w="1027558"/>
                <a:gridCol w="6467813"/>
              </a:tblGrid>
              <a:tr h="731528">
                <a:tc>
                  <a:txBody>
                    <a:bodyPr/>
                    <a:lstStyle/>
                    <a:p>
                      <a:pPr algn="ct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明清：科举制</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tc>
              </a:tr>
              <a:tr h="868716">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途径</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marL="0" algn="l" defTabSz="914400" rtl="0" eaLnBrk="1" latinLnBrk="0" hangingPunct="1"/>
                      <a:endParaRPr lang="en-US" altLang="zh-CN" sz="3200" b="1" kern="1200" dirty="0">
                        <a:solidFill>
                          <a:prstClr val="black"/>
                        </a:solidFill>
                        <a:latin typeface="华文楷体" panose="02010600040101010101" pitchFamily="2" charset="-122"/>
                        <a:ea typeface="华文楷体" panose="02010600040101010101" pitchFamily="2" charset="-122"/>
                        <a:cs typeface="+mn-cs"/>
                      </a:endParaRPr>
                    </a:p>
                  </a:txBody>
                  <a:tcPr/>
                </a:tc>
              </a:tr>
              <a:tr h="731528">
                <a:tc>
                  <a:txBody>
                    <a:bodyPr/>
                    <a:lstStyle/>
                    <a:p>
                      <a:pPr algn="ctr"/>
                      <a:r>
                        <a:rPr lang="zh-CN" altLang="en-US" sz="3200" b="1" kern="1200" dirty="0">
                          <a:solidFill>
                            <a:prstClr val="black"/>
                          </a:solidFill>
                          <a:latin typeface="华文楷体" panose="02010600040101010101" pitchFamily="2" charset="-122"/>
                          <a:ea typeface="华文楷体" panose="02010600040101010101" pitchFamily="2" charset="-122"/>
                          <a:cs typeface="+mn-cs"/>
                        </a:rPr>
                        <a:t>标准</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algn="l"/>
                      <a:r>
                        <a:rPr lang="zh-CN" altLang="en-US" sz="3200" b="1" kern="1200" dirty="0">
                          <a:solidFill>
                            <a:prstClr val="black"/>
                          </a:solidFill>
                          <a:latin typeface="华文楷体" panose="02010600040101010101" pitchFamily="2" charset="-122"/>
                          <a:ea typeface="华文楷体" panose="02010600040101010101" pitchFamily="2" charset="-122"/>
                          <a:cs typeface="+mn-cs"/>
                        </a:rPr>
                        <a:t>     才学</a:t>
                      </a:r>
                      <a:endParaRPr lang="zh-CN" altLang="en-US" sz="3200" b="1" kern="1200" dirty="0">
                        <a:solidFill>
                          <a:prstClr val="black"/>
                        </a:solidFill>
                        <a:latin typeface="华文楷体" panose="02010600040101010101" pitchFamily="2" charset="-122"/>
                        <a:ea typeface="华文楷体" panose="02010600040101010101" pitchFamily="2" charset="-122"/>
                        <a:cs typeface="+mn-cs"/>
                      </a:endParaRPr>
                    </a:p>
                  </a:txBody>
                  <a:tcPr anchor="ctr"/>
                </a:tc>
              </a:tr>
            </a:tbl>
          </a:graphicData>
        </a:graphic>
      </p:graphicFrame>
      <p:sp>
        <p:nvSpPr>
          <p:cNvPr id="16" name="文本框 15"/>
          <p:cNvSpPr txBox="1"/>
          <p:nvPr/>
        </p:nvSpPr>
        <p:spPr>
          <a:xfrm>
            <a:off x="3049250" y="3080756"/>
            <a:ext cx="6093500" cy="584775"/>
          </a:xfrm>
          <a:prstGeom prst="rect">
            <a:avLst/>
          </a:prstGeom>
          <a:noFill/>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“学校</a:t>
            </a:r>
            <a:r>
              <a:rPr lang="en-US" altLang="zh-CN" sz="3200" b="1" dirty="0">
                <a:solidFill>
                  <a:prstClr val="black"/>
                </a:solidFill>
                <a:latin typeface="华文楷体" panose="02010600040101010101" pitchFamily="2" charset="-122"/>
                <a:ea typeface="华文楷体" panose="02010600040101010101" pitchFamily="2" charset="-122"/>
              </a:rPr>
              <a:t>—</a:t>
            </a:r>
            <a:r>
              <a:rPr lang="zh-CN" altLang="en-US" sz="3200" b="1" dirty="0">
                <a:solidFill>
                  <a:prstClr val="black"/>
                </a:solidFill>
                <a:latin typeface="华文楷体" panose="02010600040101010101" pitchFamily="2" charset="-122"/>
                <a:ea typeface="华文楷体" panose="02010600040101010101" pitchFamily="2" charset="-122"/>
              </a:rPr>
              <a:t>科举”</a:t>
            </a:r>
            <a:endParaRPr lang="en-US" altLang="zh-CN" sz="3200" b="1" dirty="0">
              <a:solidFill>
                <a:prstClr val="black"/>
              </a:solidFill>
              <a:latin typeface="华文楷体" panose="02010600040101010101" pitchFamily="2" charset="-122"/>
              <a:ea typeface="华文楷体" panose="02010600040101010101" pitchFamily="2" charset="-122"/>
            </a:endParaRPr>
          </a:p>
        </p:txBody>
      </p:sp>
      <p:sp>
        <p:nvSpPr>
          <p:cNvPr id="3" name="文本框 2"/>
          <p:cNvSpPr txBox="1"/>
          <p:nvPr/>
        </p:nvSpPr>
        <p:spPr>
          <a:xfrm>
            <a:off x="5883507" y="3080755"/>
            <a:ext cx="3552358" cy="584775"/>
          </a:xfrm>
          <a:prstGeom prst="rect">
            <a:avLst/>
          </a:prstGeom>
          <a:noFill/>
        </p:spPr>
        <p:txBody>
          <a:bodyPr wrap="square">
            <a:spAutoFit/>
          </a:bodyPr>
          <a:lstStyle/>
          <a:p>
            <a:r>
              <a:rPr lang="zh-CN" altLang="en-US" sz="3200" b="1" dirty="0">
                <a:solidFill>
                  <a:prstClr val="black"/>
                </a:solidFill>
                <a:latin typeface="华文楷体" panose="02010600040101010101" pitchFamily="2" charset="-122"/>
                <a:ea typeface="华文楷体" panose="02010600040101010101" pitchFamily="2" charset="-122"/>
              </a:rPr>
              <a:t>乡试、会试、殿试</a:t>
            </a:r>
            <a:endParaRPr lang="en-US" altLang="zh-CN" sz="32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custDataLst>
              <p:tags r:id="rId1"/>
            </p:custDataLst>
          </p:nvPr>
        </p:nvPicPr>
        <p:blipFill>
          <a:blip r:embed="rId2"/>
          <a:srcRect l="9077" r="15154" b="3603"/>
          <a:stretch>
            <a:fillRect/>
          </a:stretch>
        </p:blipFill>
        <p:spPr>
          <a:xfrm>
            <a:off x="419735" y="1525905"/>
            <a:ext cx="4663440" cy="4446270"/>
          </a:xfrm>
          <a:prstGeom prst="rect">
            <a:avLst/>
          </a:prstGeom>
        </p:spPr>
      </p:pic>
      <p:sp>
        <p:nvSpPr>
          <p:cNvPr id="3" name="文本框 2"/>
          <p:cNvSpPr txBox="1"/>
          <p:nvPr/>
        </p:nvSpPr>
        <p:spPr>
          <a:xfrm>
            <a:off x="5457825" y="1205865"/>
            <a:ext cx="5939155" cy="5292725"/>
          </a:xfrm>
          <a:prstGeom prst="rect">
            <a:avLst/>
          </a:prstGeom>
          <a:noFill/>
        </p:spPr>
        <p:txBody>
          <a:bodyPr wrap="square" rtlCol="0">
            <a:spAutoFit/>
          </a:bodyPr>
          <a:p>
            <a:pPr algn="ctr">
              <a:lnSpc>
                <a:spcPct val="130000"/>
              </a:lnSpc>
            </a:pPr>
            <a:r>
              <a:rPr lang="zh-CN" altLang="en-US" sz="2000">
                <a:latin typeface="黑体" panose="02010609060101010101" pitchFamily="49" charset="-122"/>
                <a:ea typeface="黑体" panose="02010609060101010101" pitchFamily="49" charset="-122"/>
                <a:cs typeface="黑体" panose="02010609060101010101" pitchFamily="49" charset="-122"/>
              </a:rPr>
              <a:t> 文状元题名榜</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a:lnSpc>
                <a:spcPct val="130000"/>
              </a:lnSpc>
            </a:pPr>
            <a:r>
              <a:rPr lang="zh-CN" altLang="en-US" sz="2000">
                <a:latin typeface="黑体" panose="02010609060101010101" pitchFamily="49" charset="-122"/>
                <a:ea typeface="黑体" panose="02010609060101010101" pitchFamily="49" charset="-122"/>
                <a:cs typeface="黑体" panose="02010609060101010101" pitchFamily="49" charset="-122"/>
              </a:rPr>
              <a:t>【伦文叙】 广东南海人，明孝宗弘治十二年乙未科进士第一人，官至右谕德兼翰林侍讲学士。</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a:lnSpc>
                <a:spcPct val="130000"/>
              </a:lnSpc>
            </a:pPr>
            <a:r>
              <a:rPr lang="zh-CN" altLang="en-US" sz="2000">
                <a:latin typeface="黑体" panose="02010609060101010101" pitchFamily="49" charset="-122"/>
                <a:ea typeface="黑体" panose="02010609060101010101" pitchFamily="49" charset="-122"/>
                <a:cs typeface="黑体" panose="02010609060101010101" pitchFamily="49" charset="-122"/>
              </a:rPr>
              <a:t>【林大钦】 广东海阳人，明世宗嘉靖十一年壬辰科进士第一人，著有《东莆先生文集》。</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a:lnSpc>
                <a:spcPct val="130000"/>
              </a:lnSpc>
            </a:pPr>
            <a:r>
              <a:rPr lang="zh-CN" altLang="en-US" sz="2000">
                <a:latin typeface="黑体" panose="02010609060101010101" pitchFamily="49" charset="-122"/>
                <a:ea typeface="黑体" panose="02010609060101010101" pitchFamily="49" charset="-122"/>
                <a:cs typeface="黑体" panose="02010609060101010101" pitchFamily="49" charset="-122"/>
              </a:rPr>
              <a:t>【黄士俊】 广东顺德人，明神宗万历三十五年丁未科进士第一人，任武英殿大学士。</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a:lnSpc>
                <a:spcPct val="130000"/>
              </a:lnSpc>
            </a:pPr>
            <a:r>
              <a:rPr lang="zh-CN" altLang="en-US" sz="2000">
                <a:latin typeface="黑体" panose="02010609060101010101" pitchFamily="49" charset="-122"/>
                <a:ea typeface="黑体" panose="02010609060101010101" pitchFamily="49" charset="-122"/>
                <a:cs typeface="黑体" panose="02010609060101010101" pitchFamily="49" charset="-122"/>
              </a:rPr>
              <a:t>【庄有恭】 广东番禺人，清乾隆四年乙未科进士第一人，任协办大学士。</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a:lnSpc>
                <a:spcPct val="130000"/>
              </a:lnSpc>
            </a:pPr>
            <a:r>
              <a:rPr lang="zh-CN" altLang="en-US" sz="2000">
                <a:latin typeface="黑体" panose="02010609060101010101" pitchFamily="49" charset="-122"/>
                <a:ea typeface="黑体" panose="02010609060101010101" pitchFamily="49" charset="-122"/>
                <a:cs typeface="黑体" panose="02010609060101010101" pitchFamily="49" charset="-122"/>
              </a:rPr>
              <a:t>【林召棠】 广东吴川人，清道光三年癸未科进士第一人，任翰林院修撰，掌修国史，撰《治家格言》。</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a:lnSpc>
                <a:spcPct val="130000"/>
              </a:lnSpc>
            </a:pPr>
            <a:r>
              <a:rPr lang="zh-CN" altLang="en-US" sz="2000">
                <a:latin typeface="黑体" panose="02010609060101010101" pitchFamily="49" charset="-122"/>
                <a:ea typeface="黑体" panose="02010609060101010101" pitchFamily="49" charset="-122"/>
                <a:cs typeface="黑体" panose="02010609060101010101" pitchFamily="49" charset="-122"/>
              </a:rPr>
              <a:t>【梁耀枢】 广东顺德人，清同治十年辛未科进士第一人，任詹事府詹事。</a:t>
            </a:r>
            <a:endParaRPr lang="zh-CN" altLang="en-US" sz="2000">
              <a:latin typeface="黑体" panose="02010609060101010101" pitchFamily="49" charset="-122"/>
              <a:ea typeface="黑体" panose="02010609060101010101" pitchFamily="49" charset="-122"/>
              <a:cs typeface="黑体" panose="02010609060101010101" pitchFamily="49" charset="-122"/>
            </a:endParaRPr>
          </a:p>
        </p:txBody>
      </p:sp>
      <p:sp>
        <p:nvSpPr>
          <p:cNvPr id="5" name="文本框 4"/>
          <p:cNvSpPr txBox="1"/>
          <p:nvPr/>
        </p:nvSpPr>
        <p:spPr>
          <a:xfrm>
            <a:off x="1389380" y="937895"/>
            <a:ext cx="6653530" cy="521970"/>
          </a:xfrm>
          <a:prstGeom prst="rect">
            <a:avLst/>
          </a:prstGeom>
          <a:noFill/>
        </p:spPr>
        <p:txBody>
          <a:bodyPr wrap="square" rtlCol="0">
            <a:spAutoFit/>
          </a:bodyPr>
          <a:p>
            <a:pPr algn="l"/>
            <a:r>
              <a:rPr lang="zh-CN" altLang="en-US" sz="2800">
                <a:sym typeface="+mn-ea"/>
              </a:rPr>
              <a:t>身边的历史：荔湾文塔题名金榜</a:t>
            </a:r>
            <a:endParaRPr lang="zh-CN" altLang="en-US" sz="2800">
              <a:sym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143635" y="1864360"/>
            <a:ext cx="5389245" cy="4076700"/>
          </a:xfrm>
          <a:prstGeom prst="rect">
            <a:avLst/>
          </a:prstGeom>
          <a:noFill/>
        </p:spPr>
        <p:txBody>
          <a:bodyPr wrap="square" rtlCol="0">
            <a:spAutoFit/>
          </a:bodyPr>
          <a:p>
            <a:pPr algn="l">
              <a:lnSpc>
                <a:spcPct val="180000"/>
              </a:lnSpc>
            </a:pPr>
            <a:r>
              <a:rPr lang="zh-CN" altLang="en-US" sz="2400" b="1">
                <a:latin typeface="黑体" panose="02010609060101010101" pitchFamily="49" charset="-122"/>
                <a:ea typeface="黑体" panose="02010609060101010101" pitchFamily="49" charset="-122"/>
                <a:cs typeface="黑体" panose="02010609060101010101" pitchFamily="49" charset="-122"/>
              </a:rPr>
              <a:t>位于广州市龙津西路泮溪酒家对面</a:t>
            </a:r>
            <a:r>
              <a:rPr lang="en-US" altLang="zh-CN" sz="2400" b="1">
                <a:latin typeface="黑体" panose="02010609060101010101" pitchFamily="49" charset="-122"/>
                <a:ea typeface="黑体" panose="02010609060101010101" pitchFamily="49" charset="-122"/>
                <a:cs typeface="黑体" panose="02010609060101010101" pitchFamily="49" charset="-122"/>
              </a:rPr>
              <a:t>“</a:t>
            </a:r>
            <a:r>
              <a:rPr lang="zh-CN" altLang="en-US" sz="2400" b="1">
                <a:latin typeface="黑体" panose="02010609060101010101" pitchFamily="49" charset="-122"/>
                <a:ea typeface="黑体" panose="02010609060101010101" pitchFamily="49" charset="-122"/>
                <a:cs typeface="黑体" panose="02010609060101010101" pitchFamily="49" charset="-122"/>
              </a:rPr>
              <a:t>云津苑</a:t>
            </a:r>
            <a:r>
              <a:rPr lang="en-US" altLang="zh-CN" sz="2400" b="1">
                <a:latin typeface="黑体" panose="02010609060101010101" pitchFamily="49" charset="-122"/>
                <a:ea typeface="黑体" panose="02010609060101010101" pitchFamily="49" charset="-122"/>
                <a:cs typeface="黑体" panose="02010609060101010101" pitchFamily="49" charset="-122"/>
              </a:rPr>
              <a:t>”</a:t>
            </a:r>
            <a:r>
              <a:rPr lang="zh-CN" altLang="en-US" sz="2400" b="1">
                <a:latin typeface="黑体" panose="02010609060101010101" pitchFamily="49" charset="-122"/>
                <a:ea typeface="黑体" panose="02010609060101010101" pitchFamily="49" charset="-122"/>
                <a:cs typeface="黑体" panose="02010609060101010101" pitchFamily="49" charset="-122"/>
              </a:rPr>
              <a:t>内，为明清建筑风格。文塔高13米，为六角形金字尖顶砖木结构，塔底每面宽2.5米，塔高二层，塔门向北，门首有</a:t>
            </a:r>
            <a:r>
              <a:rPr lang="en-US" altLang="zh-CN" sz="2400" b="1">
                <a:latin typeface="黑体" panose="02010609060101010101" pitchFamily="49" charset="-122"/>
                <a:ea typeface="黑体" panose="02010609060101010101" pitchFamily="49" charset="-122"/>
                <a:cs typeface="黑体" panose="02010609060101010101" pitchFamily="49" charset="-122"/>
              </a:rPr>
              <a:t>“</a:t>
            </a:r>
            <a:r>
              <a:rPr lang="zh-CN" altLang="en-US" sz="2400" b="1">
                <a:latin typeface="黑体" panose="02010609060101010101" pitchFamily="49" charset="-122"/>
                <a:ea typeface="黑体" panose="02010609060101010101" pitchFamily="49" charset="-122"/>
                <a:cs typeface="黑体" panose="02010609060101010101" pitchFamily="49" charset="-122"/>
              </a:rPr>
              <a:t>轴</a:t>
            </a:r>
            <a:r>
              <a:rPr lang="en-US" altLang="zh-CN" sz="2400" b="1">
                <a:latin typeface="黑体" panose="02010609060101010101" pitchFamily="49" charset="-122"/>
                <a:ea typeface="黑体" panose="02010609060101010101" pitchFamily="49" charset="-122"/>
                <a:cs typeface="黑体" panose="02010609060101010101" pitchFamily="49" charset="-122"/>
              </a:rPr>
              <a:t>”</a:t>
            </a:r>
            <a:r>
              <a:rPr lang="zh-CN" altLang="en-US" sz="2400" b="1">
                <a:latin typeface="黑体" panose="02010609060101010101" pitchFamily="49" charset="-122"/>
                <a:ea typeface="黑体" panose="02010609060101010101" pitchFamily="49" charset="-122"/>
                <a:cs typeface="黑体" panose="02010609060101010101" pitchFamily="49" charset="-122"/>
              </a:rPr>
              <a:t>石匾，二楼窗顶上方嵌有</a:t>
            </a:r>
            <a:r>
              <a:rPr lang="en-US" altLang="zh-CN" sz="2400" b="1">
                <a:latin typeface="黑体" panose="02010609060101010101" pitchFamily="49" charset="-122"/>
                <a:ea typeface="黑体" panose="02010609060101010101" pitchFamily="49" charset="-122"/>
                <a:cs typeface="黑体" panose="02010609060101010101" pitchFamily="49" charset="-122"/>
              </a:rPr>
              <a:t>“</a:t>
            </a:r>
            <a:r>
              <a:rPr lang="zh-CN" altLang="en-US" sz="2400" b="1">
                <a:latin typeface="黑体" panose="02010609060101010101" pitchFamily="49" charset="-122"/>
                <a:ea typeface="黑体" panose="02010609060101010101" pitchFamily="49" charset="-122"/>
                <a:cs typeface="黑体" panose="02010609060101010101" pitchFamily="49" charset="-122"/>
              </a:rPr>
              <a:t>云津阁</a:t>
            </a:r>
            <a:r>
              <a:rPr lang="en-US" altLang="zh-CN" sz="2400" b="1">
                <a:latin typeface="黑体" panose="02010609060101010101" pitchFamily="49" charset="-122"/>
                <a:ea typeface="黑体" panose="02010609060101010101" pitchFamily="49" charset="-122"/>
                <a:cs typeface="黑体" panose="02010609060101010101" pitchFamily="49" charset="-122"/>
              </a:rPr>
              <a:t>”</a:t>
            </a:r>
            <a:r>
              <a:rPr lang="zh-CN" altLang="en-US" sz="2400" b="1">
                <a:latin typeface="黑体" panose="02010609060101010101" pitchFamily="49" charset="-122"/>
                <a:ea typeface="黑体" panose="02010609060101010101" pitchFamily="49" charset="-122"/>
                <a:cs typeface="黑体" panose="02010609060101010101" pitchFamily="49" charset="-122"/>
              </a:rPr>
              <a:t>石匾。</a:t>
            </a:r>
            <a:endParaRPr lang="zh-CN" altLang="en-US" sz="2400" b="1">
              <a:latin typeface="黑体" panose="02010609060101010101" pitchFamily="49" charset="-122"/>
              <a:ea typeface="黑体" panose="02010609060101010101" pitchFamily="49" charset="-122"/>
              <a:cs typeface="黑体" panose="02010609060101010101" pitchFamily="49" charset="-122"/>
            </a:endParaRPr>
          </a:p>
        </p:txBody>
      </p:sp>
      <p:sp>
        <p:nvSpPr>
          <p:cNvPr id="5" name="文本框 4"/>
          <p:cNvSpPr txBox="1"/>
          <p:nvPr/>
        </p:nvSpPr>
        <p:spPr>
          <a:xfrm>
            <a:off x="1393190" y="1242060"/>
            <a:ext cx="6653530" cy="521970"/>
          </a:xfrm>
          <a:prstGeom prst="rect">
            <a:avLst/>
          </a:prstGeom>
          <a:noFill/>
        </p:spPr>
        <p:txBody>
          <a:bodyPr wrap="square" rtlCol="0">
            <a:spAutoFit/>
          </a:bodyPr>
          <a:p>
            <a:pPr algn="l"/>
            <a:r>
              <a:rPr lang="zh-CN" altLang="en-US" sz="2800">
                <a:sym typeface="+mn-ea"/>
              </a:rPr>
              <a:t>身边的历史：荔湾文塔</a:t>
            </a:r>
            <a:endParaRPr lang="zh-CN" altLang="en-US" sz="2800">
              <a:sym typeface="+mn-ea"/>
            </a:endParaRPr>
          </a:p>
        </p:txBody>
      </p:sp>
      <p:pic>
        <p:nvPicPr>
          <p:cNvPr id="6" name="图片 5"/>
          <p:cNvPicPr>
            <a:picLocks noChangeAspect="1"/>
          </p:cNvPicPr>
          <p:nvPr/>
        </p:nvPicPr>
        <p:blipFill>
          <a:blip r:embed="rId1"/>
          <a:stretch>
            <a:fillRect/>
          </a:stretch>
        </p:blipFill>
        <p:spPr>
          <a:xfrm>
            <a:off x="7414260" y="1142365"/>
            <a:ext cx="3604260" cy="479869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rotWithShape="1">
          <a:blip r:embed="rId1">
            <a:extLst>
              <a:ext uri="{28A0092B-C50C-407E-A947-70E740481C1C}">
                <a14:useLocalDpi xmlns:a14="http://schemas.microsoft.com/office/drawing/2010/main" val="0"/>
              </a:ext>
            </a:extLst>
          </a:blip>
          <a:srcRect l="17877" b="3872"/>
          <a:stretch>
            <a:fillRect/>
          </a:stretch>
        </p:blipFill>
        <p:spPr bwMode="auto">
          <a:xfrm>
            <a:off x="1201886" y="1481039"/>
            <a:ext cx="4288244" cy="3767669"/>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2530013" y="5376961"/>
            <a:ext cx="2174064" cy="463355"/>
          </a:xfrm>
          <a:prstGeom prst="rect">
            <a:avLst/>
          </a:prstGeom>
          <a:noFill/>
        </p:spPr>
        <p:txBody>
          <a:bodyPr wrap="square">
            <a:spAutoFit/>
          </a:bodyPr>
          <a:lstStyle/>
          <a:p>
            <a:r>
              <a:rPr lang="zh-CN" altLang="en-US" sz="2400" b="1" dirty="0">
                <a:solidFill>
                  <a:prstClr val="black"/>
                </a:solidFill>
                <a:latin typeface="华文楷体" panose="02010600040101010101" pitchFamily="2" charset="-122"/>
                <a:ea typeface="华文楷体" panose="02010600040101010101" pitchFamily="2" charset="-122"/>
              </a:rPr>
              <a:t>进士题名碑</a:t>
            </a:r>
            <a:endParaRPr lang="zh-CN" altLang="en-US" sz="2400" dirty="0"/>
          </a:p>
        </p:txBody>
      </p:sp>
      <p:sp>
        <p:nvSpPr>
          <p:cNvPr id="6" name="文本框 5"/>
          <p:cNvSpPr txBox="1"/>
          <p:nvPr/>
        </p:nvSpPr>
        <p:spPr>
          <a:xfrm>
            <a:off x="5936105" y="1661040"/>
            <a:ext cx="4288244" cy="3165482"/>
          </a:xfrm>
          <a:prstGeom prst="rect">
            <a:avLst/>
          </a:prstGeom>
          <a:noFill/>
        </p:spPr>
        <p:txBody>
          <a:bodyPr wrap="square">
            <a:spAutoFit/>
          </a:bodyPr>
          <a:lstStyle/>
          <a:p>
            <a:pPr>
              <a:lnSpc>
                <a:spcPct val="120000"/>
              </a:lnSpc>
            </a:pPr>
            <a:r>
              <a:rPr lang="en-US" altLang="zh-CN" sz="2800" b="1" dirty="0">
                <a:solidFill>
                  <a:srgbClr val="191919"/>
                </a:solidFill>
                <a:latin typeface="&amp;quot"/>
                <a:ea typeface="等线" panose="02010600030101010101" pitchFamily="2" charset="-122"/>
                <a:cs typeface="Times New Roman" panose="02020603050405020304" pitchFamily="18" charset="0"/>
              </a:rPr>
              <a:t>        </a:t>
            </a:r>
            <a:r>
              <a:rPr lang="zh-CN" altLang="zh-CN" sz="2800" b="1" dirty="0">
                <a:solidFill>
                  <a:prstClr val="black"/>
                </a:solidFill>
                <a:latin typeface="华文楷体" panose="02010600040101010101" pitchFamily="2" charset="-122"/>
                <a:ea typeface="华文楷体" panose="02010600040101010101" pitchFamily="2" charset="-122"/>
              </a:rPr>
              <a:t>命题范围狭窄，士子揣摩试题，读时文选本，模拟仿作，而束书不观，不务新知</a:t>
            </a:r>
            <a:r>
              <a:rPr lang="zh-CN" altLang="en-US" sz="2800" b="1" dirty="0">
                <a:solidFill>
                  <a:prstClr val="black"/>
                </a:solidFill>
                <a:latin typeface="华文楷体" panose="02010600040101010101" pitchFamily="2" charset="-122"/>
                <a:ea typeface="华文楷体" panose="02010600040101010101" pitchFamily="2" charset="-122"/>
              </a:rPr>
              <a:t>。</a:t>
            </a:r>
            <a:endParaRPr lang="en-US" altLang="zh-CN" sz="2800" b="1" dirty="0">
              <a:solidFill>
                <a:prstClr val="black"/>
              </a:solidFill>
              <a:latin typeface="华文楷体" panose="02010600040101010101" pitchFamily="2" charset="-122"/>
              <a:ea typeface="华文楷体" panose="02010600040101010101" pitchFamily="2" charset="-122"/>
            </a:endParaRPr>
          </a:p>
          <a:p>
            <a:pPr>
              <a:lnSpc>
                <a:spcPct val="120000"/>
              </a:lnSpc>
            </a:pPr>
            <a:r>
              <a:rPr lang="en-US" altLang="zh-CN" sz="2800" b="1" dirty="0">
                <a:solidFill>
                  <a:prstClr val="black"/>
                </a:solidFill>
                <a:latin typeface="华文楷体" panose="02010600040101010101" pitchFamily="2" charset="-122"/>
                <a:ea typeface="华文楷体" panose="02010600040101010101" pitchFamily="2" charset="-122"/>
              </a:rPr>
              <a:t>——</a:t>
            </a:r>
            <a:r>
              <a:rPr lang="zh-CN" altLang="zh-CN" sz="2800" b="1" dirty="0">
                <a:solidFill>
                  <a:prstClr val="black"/>
                </a:solidFill>
                <a:latin typeface="华文楷体" panose="02010600040101010101" pitchFamily="2" charset="-122"/>
                <a:ea typeface="华文楷体" panose="02010600040101010101" pitchFamily="2" charset="-122"/>
              </a:rPr>
              <a:t>王德昭</a:t>
            </a:r>
            <a:r>
              <a:rPr lang="en-US" altLang="zh-CN" sz="2800" b="1" dirty="0">
                <a:solidFill>
                  <a:prstClr val="black"/>
                </a:solidFill>
                <a:latin typeface="华文楷体" panose="02010600040101010101" pitchFamily="2" charset="-122"/>
                <a:ea typeface="华文楷体" panose="02010600040101010101" pitchFamily="2" charset="-122"/>
              </a:rPr>
              <a:t>《</a:t>
            </a:r>
            <a:r>
              <a:rPr lang="zh-CN" altLang="zh-CN" sz="2800" b="1" dirty="0">
                <a:solidFill>
                  <a:prstClr val="black"/>
                </a:solidFill>
                <a:latin typeface="华文楷体" panose="02010600040101010101" pitchFamily="2" charset="-122"/>
                <a:ea typeface="华文楷体" panose="02010600040101010101" pitchFamily="2" charset="-122"/>
              </a:rPr>
              <a:t>清代科举制度研究</a:t>
            </a:r>
            <a:r>
              <a:rPr lang="en-US" altLang="zh-CN" sz="2800" b="1" dirty="0">
                <a:solidFill>
                  <a:prstClr val="black"/>
                </a:solidFill>
                <a:latin typeface="华文楷体" panose="02010600040101010101" pitchFamily="2" charset="-122"/>
                <a:ea typeface="华文楷体" panose="02010600040101010101" pitchFamily="2" charset="-122"/>
              </a:rPr>
              <a:t>》</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6" name="表格 6"/>
          <p:cNvGraphicFramePr>
            <a:graphicFrameLocks noGrp="1"/>
          </p:cNvGraphicFramePr>
          <p:nvPr>
            <p:custDataLst>
              <p:tags r:id="rId1"/>
            </p:custDataLst>
          </p:nvPr>
        </p:nvGraphicFramePr>
        <p:xfrm>
          <a:off x="380365" y="1069340"/>
          <a:ext cx="11637645" cy="5148580"/>
        </p:xfrm>
        <a:graphic>
          <a:graphicData uri="http://schemas.openxmlformats.org/drawingml/2006/table">
            <a:tbl>
              <a:tblPr firstRow="1" bandRow="1">
                <a:tableStyleId>{5C22544A-7EE6-4342-B048-85BDC9FD1C3A}</a:tableStyleId>
              </a:tblPr>
              <a:tblGrid>
                <a:gridCol w="822325"/>
                <a:gridCol w="1355090"/>
                <a:gridCol w="1031240"/>
                <a:gridCol w="1672590"/>
                <a:gridCol w="1337945"/>
                <a:gridCol w="1365885"/>
                <a:gridCol w="1330325"/>
                <a:gridCol w="1371600"/>
                <a:gridCol w="1350645"/>
              </a:tblGrid>
              <a:tr h="1534160">
                <a:tc>
                  <a:txBody>
                    <a:bodyPr/>
                    <a:p>
                      <a:pPr algn="ct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tc>
                <a:tc>
                  <a:txBody>
                    <a:bodyPr/>
                    <a:p>
                      <a:pPr algn="ctr">
                        <a:buNone/>
                      </a:pPr>
                      <a:r>
                        <a:rPr lang="zh-CN" altLang="en-US" sz="20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 西周：</a:t>
                      </a:r>
                      <a:endParaRPr lang="zh-CN" altLang="en-US" sz="20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ctr">
                        <a:buNone/>
                      </a:pPr>
                      <a:r>
                        <a:rPr lang="zh-CN" altLang="en-US" sz="20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世官制</a:t>
                      </a:r>
                      <a:endPar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txBody>
                  <a:tcPr anchor="ctr" anchorCtr="0"/>
                </a:tc>
                <a:tc>
                  <a:txBody>
                    <a:bodyPr/>
                    <a:p>
                      <a:pPr algn="ctr">
                        <a:buNone/>
                      </a:pPr>
                      <a:r>
                        <a:rPr lang="zh-CN" altLang="en-US" sz="2000" dirty="0">
                          <a:solidFill>
                            <a:prstClr val="black"/>
                          </a:solidFill>
                          <a:latin typeface="微软雅黑" panose="020B0503020204020204" pitchFamily="34" charset="-122"/>
                          <a:ea typeface="微软雅黑" panose="020B0503020204020204" pitchFamily="34" charset="-122"/>
                          <a:sym typeface="+mn-ea"/>
                        </a:rPr>
                        <a:t>战国</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sym typeface="+mn-ea"/>
                      </a:endParaRPr>
                    </a:p>
                  </a:txBody>
                  <a:tcPr anchor="ctr" anchorCtr="0"/>
                </a:tc>
                <a:tc>
                  <a:txBody>
                    <a:bodyPr/>
                    <a:p>
                      <a:pPr algn="ctr">
                        <a:buNone/>
                      </a:pPr>
                      <a:r>
                        <a:rPr lang="zh-CN" altLang="en-US" sz="20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秦朝：“以法为教”“以吏为师”制度</a:t>
                      </a:r>
                      <a:endPar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txBody>
                  <a:tcPr anchor="ctr" anchorCtr="0"/>
                </a:tc>
                <a:tc>
                  <a:txBody>
                    <a:bodyPr/>
                    <a:p>
                      <a:pPr algn="ctr">
                        <a:buNone/>
                      </a:pPr>
                      <a:r>
                        <a:rPr lang="zh-CN" altLang="en-US" sz="2000" dirty="0">
                          <a:solidFill>
                            <a:prstClr val="black"/>
                          </a:solidFill>
                          <a:latin typeface="微软雅黑" panose="020B0503020204020204" pitchFamily="34" charset="-122"/>
                          <a:ea typeface="微软雅黑" panose="020B0503020204020204" pitchFamily="34" charset="-122"/>
                          <a:sym typeface="+mn-ea"/>
                        </a:rPr>
                        <a:t>西汉：</a:t>
                      </a:r>
                      <a:endParaRPr lang="zh-CN" altLang="en-US" sz="2000" dirty="0">
                        <a:solidFill>
                          <a:prstClr val="black"/>
                        </a:solidFill>
                        <a:latin typeface="微软雅黑" panose="020B0503020204020204" pitchFamily="34" charset="-122"/>
                        <a:ea typeface="微软雅黑" panose="020B0503020204020204" pitchFamily="34" charset="-122"/>
                        <a:sym typeface="+mn-ea"/>
                      </a:endParaRPr>
                    </a:p>
                    <a:p>
                      <a:pPr algn="ctr">
                        <a:buNone/>
                      </a:pPr>
                      <a:r>
                        <a:rPr lang="zh-CN" altLang="en-US" sz="2000" dirty="0">
                          <a:solidFill>
                            <a:prstClr val="black"/>
                          </a:solidFill>
                          <a:latin typeface="微软雅黑" panose="020B0503020204020204" pitchFamily="34" charset="-122"/>
                          <a:ea typeface="微软雅黑" panose="020B0503020204020204" pitchFamily="34" charset="-122"/>
                          <a:sym typeface="+mn-ea"/>
                        </a:rPr>
                        <a:t>察举制</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p>
                      <a:pPr algn="ctr">
                        <a:buNone/>
                      </a:pP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algn="ctr">
                        <a:buClrTx/>
                        <a:buSzTx/>
                        <a:buFontTx/>
                      </a:pPr>
                      <a:r>
                        <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魏晋：九品中正制</a:t>
                      </a:r>
                      <a:endPar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endParaRPr>
                    </a:p>
                  </a:txBody>
                  <a:tcPr anchor="ctr" anchorCtr="0"/>
                </a:tc>
                <a:tc>
                  <a:txBody>
                    <a:bodyPr/>
                    <a:p>
                      <a:pPr algn="ctr">
                        <a:buNone/>
                      </a:pPr>
                      <a:r>
                        <a:rPr lang="zh-CN" altLang="en-US" sz="20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隋唐</a:t>
                      </a:r>
                      <a:r>
                        <a:rPr lang="en-US" altLang="zh-CN" sz="20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0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两宋：科举制</a:t>
                      </a:r>
                      <a:endPar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txBody>
                  <a:tcPr anchor="ctr" anchorCtr="0"/>
                </a:tc>
                <a:tc>
                  <a:txBody>
                    <a:bodyPr/>
                    <a:p>
                      <a:pPr algn="ctr">
                        <a:buNone/>
                      </a:pPr>
                      <a:r>
                        <a:rPr lang="zh-CN" altLang="en-US" sz="2000" dirty="0">
                          <a:solidFill>
                            <a:prstClr val="black"/>
                          </a:solidFill>
                          <a:latin typeface="微软雅黑" panose="020B0503020204020204" pitchFamily="34" charset="-122"/>
                          <a:ea typeface="微软雅黑" panose="020B0503020204020204" pitchFamily="34" charset="-122"/>
                          <a:sym typeface="+mn-ea"/>
                        </a:rPr>
                        <a:t>元：</a:t>
                      </a:r>
                      <a:endParaRPr lang="zh-CN" altLang="en-US" sz="2000" dirty="0">
                        <a:solidFill>
                          <a:prstClr val="black"/>
                        </a:solidFill>
                        <a:latin typeface="微软雅黑" panose="020B0503020204020204" pitchFamily="34" charset="-122"/>
                        <a:ea typeface="微软雅黑" panose="020B0503020204020204" pitchFamily="34" charset="-122"/>
                        <a:sym typeface="+mn-ea"/>
                      </a:endParaRPr>
                    </a:p>
                    <a:p>
                      <a:pPr algn="ctr">
                        <a:buNone/>
                      </a:pPr>
                      <a:r>
                        <a:rPr lang="zh-CN" altLang="en-US" sz="2000" dirty="0">
                          <a:solidFill>
                            <a:prstClr val="black"/>
                          </a:solidFill>
                          <a:latin typeface="微软雅黑" panose="020B0503020204020204" pitchFamily="34" charset="-122"/>
                          <a:ea typeface="微软雅黑" panose="020B0503020204020204" pitchFamily="34" charset="-122"/>
                          <a:sym typeface="+mn-ea"/>
                        </a:rPr>
                        <a:t>科举制</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sym typeface="+mn-ea"/>
                      </a:endParaRPr>
                    </a:p>
                  </a:txBody>
                  <a:tcPr anchor="ctr" anchorCtr="0"/>
                </a:tc>
                <a:tc>
                  <a:txBody>
                    <a:bodyPr/>
                    <a:p>
                      <a:pPr algn="ctr"/>
                      <a:r>
                        <a:rPr lang="zh-CN" altLang="en-US" sz="2000" b="1" kern="1200" dirty="0">
                          <a:solidFill>
                            <a:prstClr val="black"/>
                          </a:solidFill>
                          <a:latin typeface="微软雅黑" panose="020B0503020204020204" pitchFamily="34" charset="-122"/>
                          <a:ea typeface="微软雅黑" panose="020B0503020204020204" pitchFamily="34" charset="-122"/>
                          <a:cs typeface="+mn-cs"/>
                        </a:rPr>
                        <a:t>明清：</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p>
                      <a:pPr algn="ctr"/>
                      <a:r>
                        <a:rPr lang="zh-CN" altLang="en-US" sz="2000" b="1" kern="1200" dirty="0">
                          <a:solidFill>
                            <a:prstClr val="black"/>
                          </a:solidFill>
                          <a:latin typeface="微软雅黑" panose="020B0503020204020204" pitchFamily="34" charset="-122"/>
                          <a:ea typeface="微软雅黑" panose="020B0503020204020204" pitchFamily="34" charset="-122"/>
                          <a:cs typeface="+mn-cs"/>
                        </a:rPr>
                        <a:t>科举制</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r>
              <a:tr h="1890395">
                <a:tc>
                  <a:txBody>
                    <a:bodyPr/>
                    <a:p>
                      <a:pPr algn="ctr"/>
                      <a:r>
                        <a:rPr lang="zh-CN" altLang="en-US" sz="2000" b="1" kern="1200" dirty="0">
                          <a:solidFill>
                            <a:prstClr val="black"/>
                          </a:solidFill>
                          <a:latin typeface="微软雅黑" panose="020B0503020204020204" pitchFamily="34" charset="-122"/>
                          <a:ea typeface="微软雅黑" panose="020B0503020204020204" pitchFamily="34" charset="-122"/>
                          <a:cs typeface="+mn-cs"/>
                        </a:rPr>
                        <a:t>途径</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tc>
                <a:tc>
                  <a:txBody>
                    <a:bodyPr/>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b="1" dirty="0">
                          <a:solidFill>
                            <a:prstClr val="black"/>
                          </a:solidFill>
                          <a:latin typeface="微软雅黑" panose="020B0503020204020204" pitchFamily="34" charset="-122"/>
                          <a:ea typeface="微软雅黑" panose="020B0503020204020204" pitchFamily="34" charset="-122"/>
                          <a:sym typeface="+mn-ea"/>
                        </a:rPr>
                        <a:t>世卿世禄</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sym typeface="+mn-ea"/>
                      </a:endParaRPr>
                    </a:p>
                  </a:txBody>
                  <a:tcPr anchor="ctr" anchorCtr="0"/>
                </a:tc>
                <a:tc>
                  <a:txBody>
                    <a:bodyPr/>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b="1" kern="1200" dirty="0">
                          <a:solidFill>
                            <a:prstClr val="black"/>
                          </a:solidFill>
                          <a:latin typeface="微软雅黑" panose="020B0503020204020204" pitchFamily="34" charset="-122"/>
                          <a:ea typeface="微软雅黑" panose="020B0503020204020204" pitchFamily="34" charset="-122"/>
                          <a:cs typeface="+mn-cs"/>
                        </a:rPr>
                        <a:t>举荐、立战功</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b="1" kern="1200" dirty="0">
                          <a:solidFill>
                            <a:prstClr val="black"/>
                          </a:solidFill>
                          <a:latin typeface="微软雅黑" panose="020B0503020204020204" pitchFamily="34" charset="-122"/>
                          <a:ea typeface="微软雅黑" panose="020B0503020204020204" pitchFamily="34" charset="-122"/>
                          <a:cs typeface="+mn-cs"/>
                        </a:rPr>
                        <a:t>向官员学习律令而为官</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marL="0" algn="l" defTabSz="914400" rtl="0" eaLnBrk="1" latinLnBrk="0" hangingPunct="1">
                        <a:buNone/>
                      </a:pPr>
                      <a:r>
                        <a:rPr lang="zh-CN" altLang="en-US" sz="2000" b="1"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考察</a:t>
                      </a:r>
                      <a:r>
                        <a:rPr lang="en-US" altLang="zh-CN" sz="2000" b="1"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000" b="1"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推举</a:t>
                      </a:r>
                      <a:endPar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txBody>
                  <a:tcPr anchor="ctr" anchorCtr="0"/>
                </a:tc>
                <a:tc>
                  <a:txBody>
                    <a:bodyPr/>
                    <a:p>
                      <a:pPr marL="0" algn="l" defTabSz="914400" rtl="0" eaLnBrk="1" latinLnBrk="0" hangingPunct="1"/>
                      <a:r>
                        <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中正官定资品</a:t>
                      </a:r>
                      <a:r>
                        <a:rPr lang="en-US" altLang="zh-CN"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吏曹（后来发展为吏部）授官</a:t>
                      </a:r>
                      <a:endParaRPr lang="zh-CN" altLang="en-US" sz="2000" b="1" kern="1200" dirty="0">
                        <a:solidFill>
                          <a:prstClr val="black"/>
                        </a:solidFill>
                        <a:latin typeface="微软雅黑" panose="020B0503020204020204" pitchFamily="34" charset="-122"/>
                        <a:ea typeface="微软雅黑" panose="020B0503020204020204" pitchFamily="34" charset="-122"/>
                        <a:cs typeface="微软雅黑" panose="020B0503020204020204" pitchFamily="34" charset="-122"/>
                      </a:endParaRPr>
                    </a:p>
                  </a:txBody>
                  <a:tcPr anchor="ctr" anchorCtr="0"/>
                </a:tc>
                <a:tc>
                  <a:txBody>
                    <a:bodyPr/>
                    <a:p>
                      <a:pPr marL="0" algn="l" defTabSz="914400" rtl="0" eaLnBrk="1" latinLnBrk="0" hangingPunct="1"/>
                      <a:r>
                        <a:rPr lang="zh-CN" altLang="en-US" sz="2000" b="1" kern="1200" dirty="0">
                          <a:solidFill>
                            <a:prstClr val="black"/>
                          </a:solidFill>
                          <a:latin typeface="微软雅黑" panose="020B0503020204020204" pitchFamily="34" charset="-122"/>
                          <a:ea typeface="微软雅黑" panose="020B0503020204020204" pitchFamily="34" charset="-122"/>
                          <a:cs typeface="+mn-cs"/>
                        </a:rPr>
                        <a:t>分科考试，分为制举和常举</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marL="0" algn="l" defTabSz="914400" rtl="0" eaLnBrk="1" latinLnBrk="0" hangingPunct="1"/>
                      <a:r>
                        <a:rPr lang="zh-CN" altLang="en-US" sz="2000" b="1" kern="1200" dirty="0">
                          <a:solidFill>
                            <a:prstClr val="black"/>
                          </a:solidFill>
                          <a:latin typeface="微软雅黑" panose="020B0503020204020204" pitchFamily="34" charset="-122"/>
                          <a:ea typeface="微软雅黑" panose="020B0503020204020204" pitchFamily="34" charset="-122"/>
                          <a:cs typeface="+mn-cs"/>
                        </a:rPr>
                        <a:t>科举考试（乡试、会试、殿试）</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marL="0" algn="l" defTabSz="914400" rtl="0" eaLnBrk="1" latinLnBrk="0" hangingPunct="1"/>
                      <a:r>
                        <a:rPr lang="zh-CN" altLang="en-US" sz="2000" b="1" kern="1200" dirty="0">
                          <a:solidFill>
                            <a:prstClr val="black"/>
                          </a:solidFill>
                          <a:latin typeface="微软雅黑" panose="020B0503020204020204" pitchFamily="34" charset="-122"/>
                          <a:ea typeface="微软雅黑" panose="020B0503020204020204" pitchFamily="34" charset="-122"/>
                          <a:cs typeface="+mn-cs"/>
                        </a:rPr>
                        <a:t>科举考试（乡试、会试、殿试）</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r>
              <a:tr h="1724025">
                <a:tc>
                  <a:txBody>
                    <a:bodyPr/>
                    <a:p>
                      <a:pPr algn="ctr"/>
                      <a:r>
                        <a:rPr lang="zh-CN" altLang="en-US" sz="2000" b="1" kern="1200" dirty="0">
                          <a:solidFill>
                            <a:prstClr val="black"/>
                          </a:solidFill>
                          <a:latin typeface="微软雅黑" panose="020B0503020204020204" pitchFamily="34" charset="-122"/>
                          <a:ea typeface="微软雅黑" panose="020B0503020204020204" pitchFamily="34" charset="-122"/>
                          <a:cs typeface="+mn-cs"/>
                        </a:rPr>
                        <a:t>标准</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tc>
                <a:tc>
                  <a:txBody>
                    <a:bodyPr/>
                    <a:p>
                      <a:pPr algn="l">
                        <a:buNone/>
                      </a:pPr>
                      <a:r>
                        <a:rPr lang="zh-CN" altLang="en-US" sz="2000" b="1" dirty="0">
                          <a:solidFill>
                            <a:prstClr val="black"/>
                          </a:solidFill>
                          <a:latin typeface="微软雅黑" panose="020B0503020204020204" pitchFamily="34" charset="-122"/>
                          <a:ea typeface="微软雅黑" panose="020B0503020204020204" pitchFamily="34" charset="-122"/>
                          <a:sym typeface="+mn-ea"/>
                        </a:rPr>
                        <a:t>血缘</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sym typeface="+mn-ea"/>
                      </a:endParaRPr>
                    </a:p>
                  </a:txBody>
                  <a:tcPr anchor="ctr" anchorCtr="0"/>
                </a:tc>
                <a:tc>
                  <a:txBody>
                    <a:bodyPr/>
                    <a:p>
                      <a:pPr algn="ctr"/>
                      <a:r>
                        <a:rPr lang="zh-CN" altLang="en-US" sz="2000" b="1" kern="1200" dirty="0">
                          <a:solidFill>
                            <a:prstClr val="black"/>
                          </a:solidFill>
                          <a:latin typeface="微软雅黑" panose="020B0503020204020204" pitchFamily="34" charset="-122"/>
                          <a:ea typeface="微软雅黑" panose="020B0503020204020204" pitchFamily="34" charset="-122"/>
                          <a:cs typeface="+mn-cs"/>
                        </a:rPr>
                        <a:t>才能、道德、军功</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algn="ctr"/>
                      <a:r>
                        <a:rPr lang="zh-CN" altLang="en-US" sz="2000" b="1" kern="1200" dirty="0">
                          <a:solidFill>
                            <a:prstClr val="black"/>
                          </a:solidFill>
                          <a:latin typeface="微软雅黑" panose="020B0503020204020204" pitchFamily="34" charset="-122"/>
                          <a:ea typeface="微软雅黑" panose="020B0503020204020204" pitchFamily="34" charset="-122"/>
                          <a:cs typeface="+mn-cs"/>
                        </a:rPr>
                        <a:t>守法</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algn="l">
                        <a:buNone/>
                      </a:pPr>
                      <a:r>
                        <a:rPr lang="zh-CN" altLang="en-US" sz="2000" b="1" dirty="0">
                          <a:solidFill>
                            <a:prstClr val="black"/>
                          </a:solidFill>
                          <a:latin typeface="微软雅黑" panose="020B0503020204020204" pitchFamily="34" charset="-122"/>
                          <a:ea typeface="微软雅黑" panose="020B0503020204020204" pitchFamily="34" charset="-122"/>
                          <a:sym typeface="+mn-ea"/>
                        </a:rPr>
                        <a:t>舆论评价（孝廉等）、为官能力</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sym typeface="+mn-ea"/>
                      </a:endParaRPr>
                    </a:p>
                  </a:txBody>
                  <a:tcPr anchor="ctr" anchorCtr="0"/>
                </a:tc>
                <a:tc>
                  <a:txBody>
                    <a:bodyPr/>
                    <a:p>
                      <a:pPr algn="l">
                        <a:buNone/>
                      </a:pPr>
                      <a:r>
                        <a:rPr lang="zh-CN" altLang="en-US" sz="2000" b="1" dirty="0">
                          <a:solidFill>
                            <a:prstClr val="black"/>
                          </a:solidFill>
                          <a:latin typeface="微软雅黑" panose="020B0503020204020204" pitchFamily="34" charset="-122"/>
                          <a:ea typeface="微软雅黑" panose="020B0503020204020204" pitchFamily="34" charset="-122"/>
                          <a:sym typeface="+mn-ea"/>
                        </a:rPr>
                        <a:t>家世、道德、才能</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sym typeface="+mn-ea"/>
                      </a:endParaRPr>
                    </a:p>
                  </a:txBody>
                  <a:tcPr anchor="ctr" anchorCtr="0"/>
                </a:tc>
                <a:tc>
                  <a:txBody>
                    <a:bodyPr/>
                    <a:p>
                      <a:pPr algn="l"/>
                      <a:r>
                        <a:rPr lang="zh-CN" altLang="en-US" sz="2000" b="1" kern="1200" dirty="0">
                          <a:solidFill>
                            <a:prstClr val="black"/>
                          </a:solidFill>
                          <a:latin typeface="微软雅黑" panose="020B0503020204020204" pitchFamily="34" charset="-122"/>
                          <a:ea typeface="微软雅黑" panose="020B0503020204020204" pitchFamily="34" charset="-122"/>
                          <a:cs typeface="+mn-cs"/>
                        </a:rPr>
                        <a:t>才学</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algn="l"/>
                      <a:r>
                        <a:rPr lang="zh-CN" altLang="en-US" sz="2000" b="1" kern="1200" dirty="0">
                          <a:solidFill>
                            <a:prstClr val="black"/>
                          </a:solidFill>
                          <a:latin typeface="微软雅黑" panose="020B0503020204020204" pitchFamily="34" charset="-122"/>
                          <a:ea typeface="微软雅黑" panose="020B0503020204020204" pitchFamily="34" charset="-122"/>
                          <a:cs typeface="+mn-cs"/>
                        </a:rPr>
                        <a:t>才学</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c>
                  <a:txBody>
                    <a:bodyPr/>
                    <a:p>
                      <a:pPr algn="l"/>
                      <a:r>
                        <a:rPr lang="zh-CN" altLang="en-US" sz="2000" b="1" kern="1200" dirty="0">
                          <a:solidFill>
                            <a:prstClr val="black"/>
                          </a:solidFill>
                          <a:latin typeface="微软雅黑" panose="020B0503020204020204" pitchFamily="34" charset="-122"/>
                          <a:ea typeface="微软雅黑" panose="020B0503020204020204" pitchFamily="34" charset="-122"/>
                          <a:cs typeface="+mn-cs"/>
                        </a:rPr>
                        <a:t>才学</a:t>
                      </a:r>
                      <a:endParaRPr lang="zh-CN" altLang="en-US" sz="2000" b="1" kern="1200" dirty="0">
                        <a:solidFill>
                          <a:prstClr val="black"/>
                        </a:solidFill>
                        <a:latin typeface="微软雅黑" panose="020B0503020204020204" pitchFamily="34" charset="-122"/>
                        <a:ea typeface="微软雅黑" panose="020B0503020204020204" pitchFamily="34" charset="-122"/>
                        <a:cs typeface="+mn-cs"/>
                      </a:endParaRPr>
                    </a:p>
                  </a:txBody>
                  <a:tcPr anchor="ctr" anchorCtr="0"/>
                </a:tc>
              </a:tr>
            </a:tbl>
          </a:graphicData>
        </a:graphic>
      </p:graphicFrame>
      <p:sp>
        <p:nvSpPr>
          <p:cNvPr id="12" name="文本框 11"/>
          <p:cNvSpPr txBox="1"/>
          <p:nvPr/>
        </p:nvSpPr>
        <p:spPr>
          <a:xfrm>
            <a:off x="2320290" y="365760"/>
            <a:ext cx="6653530" cy="521970"/>
          </a:xfrm>
          <a:prstGeom prst="rect">
            <a:avLst/>
          </a:prstGeom>
          <a:noFill/>
        </p:spPr>
        <p:txBody>
          <a:bodyPr wrap="square" rtlCol="0">
            <a:spAutoFit/>
          </a:bodyPr>
          <a:p>
            <a:pPr algn="ctr"/>
            <a:r>
              <a:rPr lang="zh-CN" altLang="en-US" sz="2800">
                <a:solidFill>
                  <a:schemeClr val="bg1"/>
                </a:solidFill>
                <a:latin typeface="微软雅黑" panose="020B0503020204020204" pitchFamily="34" charset="-122"/>
                <a:ea typeface="微软雅黑" panose="020B0503020204020204" pitchFamily="34" charset="-122"/>
                <a:sym typeface="+mn-ea"/>
              </a:rPr>
              <a:t>【梳理】中国古代官员的选拔制度</a:t>
            </a:r>
            <a:endParaRPr lang="zh-CN" altLang="en-US" sz="280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文本框 48"/>
          <p:cNvSpPr txBox="1"/>
          <p:nvPr/>
        </p:nvSpPr>
        <p:spPr>
          <a:xfrm>
            <a:off x="3747542" y="1018859"/>
            <a:ext cx="4726490" cy="584775"/>
          </a:xfrm>
          <a:prstGeom prst="rect">
            <a:avLst/>
          </a:prstGeom>
          <a:noFill/>
        </p:spPr>
        <p:txBody>
          <a:bodyPr wrap="square">
            <a:spAutoFit/>
          </a:bodyPr>
          <a:lstStyle/>
          <a:p>
            <a:r>
              <a:rPr lang="zh-CN" altLang="en-US" sz="3200" b="1" dirty="0">
                <a:latin typeface="黑体" panose="02010609060101010101" pitchFamily="49" charset="-122"/>
                <a:ea typeface="黑体" panose="02010609060101010101" pitchFamily="49" charset="-122"/>
              </a:rPr>
              <a:t>中国古代官员的选拔</a:t>
            </a:r>
            <a:endParaRPr lang="zh-CN" altLang="en-US" sz="3200" b="1" dirty="0">
              <a:latin typeface="黑体" panose="02010609060101010101" pitchFamily="49" charset="-122"/>
              <a:ea typeface="黑体" panose="02010609060101010101" pitchFamily="49" charset="-122"/>
            </a:endParaRPr>
          </a:p>
        </p:txBody>
      </p:sp>
      <p:sp>
        <p:nvSpPr>
          <p:cNvPr id="6" name="文本框 5"/>
          <p:cNvSpPr txBox="1"/>
          <p:nvPr/>
        </p:nvSpPr>
        <p:spPr>
          <a:xfrm>
            <a:off x="2120265" y="4090670"/>
            <a:ext cx="1113790" cy="2245360"/>
          </a:xfrm>
          <a:prstGeom prst="rect">
            <a:avLst/>
          </a:prstGeom>
          <a:noFill/>
        </p:spPr>
        <p:txBody>
          <a:bodyPr wrap="square">
            <a:spAutoFit/>
          </a:bodyPr>
          <a:lstStyle/>
          <a:p>
            <a:r>
              <a:rPr lang="zh-CN" altLang="en-US" sz="2800" b="1" dirty="0">
                <a:latin typeface="华文楷体" panose="02010600040101010101" pitchFamily="2" charset="-122"/>
                <a:ea typeface="华文楷体" panose="02010600040101010101" pitchFamily="2" charset="-122"/>
              </a:rPr>
              <a:t>标准：</a:t>
            </a:r>
            <a:endParaRPr lang="zh-CN" altLang="en-US"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主导：</a:t>
            </a:r>
            <a:endParaRPr lang="en-US" altLang="zh-CN"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方式：</a:t>
            </a:r>
            <a:endParaRPr lang="zh-CN" altLang="en-US"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范围：</a:t>
            </a:r>
            <a:endParaRPr lang="en-US" altLang="zh-CN"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形式：</a:t>
            </a:r>
            <a:endParaRPr lang="zh-CN" altLang="en-US" sz="2800" b="1" dirty="0">
              <a:latin typeface="华文楷体" panose="02010600040101010101" pitchFamily="2" charset="-122"/>
              <a:ea typeface="华文楷体" panose="02010600040101010101" pitchFamily="2" charset="-122"/>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16930" y="1468722"/>
            <a:ext cx="9835949" cy="2622207"/>
          </a:xfrm>
          <a:prstGeom prst="rect">
            <a:avLst/>
          </a:prstGeom>
        </p:spPr>
      </p:pic>
      <p:sp>
        <p:nvSpPr>
          <p:cNvPr id="2" name="文本框 1"/>
          <p:cNvSpPr txBox="1"/>
          <p:nvPr/>
        </p:nvSpPr>
        <p:spPr>
          <a:xfrm>
            <a:off x="3130550" y="4090670"/>
            <a:ext cx="8206740" cy="2245360"/>
          </a:xfrm>
          <a:prstGeom prst="rect">
            <a:avLst/>
          </a:prstGeom>
          <a:noFill/>
        </p:spPr>
        <p:txBody>
          <a:bodyPr wrap="square">
            <a:spAutoFit/>
          </a:bodyPr>
          <a:p>
            <a:r>
              <a:rPr lang="zh-CN" altLang="en-US" sz="2800" b="1" dirty="0">
                <a:latin typeface="华文楷体" panose="02010600040101010101" pitchFamily="2" charset="-122"/>
                <a:ea typeface="华文楷体" panose="02010600040101010101" pitchFamily="2" charset="-122"/>
              </a:rPr>
              <a:t>从血缘、品德、门第逐渐发展为才学</a:t>
            </a:r>
            <a:endParaRPr lang="zh-CN" altLang="en-US"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中央主导逐渐加强</a:t>
            </a:r>
            <a:endParaRPr lang="en-US" altLang="zh-CN"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从推选逐渐发展为公开考试</a:t>
            </a:r>
            <a:endParaRPr lang="zh-CN" altLang="en-US"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封闭走向开放</a:t>
            </a:r>
            <a:endParaRPr lang="en-US" altLang="zh-CN" sz="2800" b="1" dirty="0">
              <a:latin typeface="华文楷体" panose="02010600040101010101" pitchFamily="2" charset="-122"/>
              <a:ea typeface="华文楷体" panose="02010600040101010101" pitchFamily="2" charset="-122"/>
            </a:endParaRPr>
          </a:p>
          <a:p>
            <a:r>
              <a:rPr lang="zh-CN" altLang="en-US" sz="2800" b="1" dirty="0">
                <a:latin typeface="华文楷体" panose="02010600040101010101" pitchFamily="2" charset="-122"/>
                <a:ea typeface="华文楷体" panose="02010600040101010101" pitchFamily="2" charset="-122"/>
              </a:rPr>
              <a:t>走向僵化（逐渐单一）</a:t>
            </a:r>
            <a:endParaRPr lang="zh-CN" altLang="en-US" sz="28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p="http://schemas.openxmlformats.org/presentationml/2006/main">
  <p:tag name="KSO_WM_UNIT_PLACING_PICTURE_USER_VIEWPORT" val="{&quot;height&quot;:10800,&quot;width&quot;:19200}"/>
</p:tagLst>
</file>

<file path=ppt/tags/tag2.xml><?xml version="1.0" encoding="utf-8"?>
<p:tagLst xmlns:p="http://schemas.openxmlformats.org/presentationml/2006/main">
  <p:tag name="KSO_WM_UNIT_TABLE_BEAUTIFY" val="smartTable{f3257486-8453-4f9d-82dd-1ea10273aa53}"/>
</p:tagLst>
</file>

<file path=ppt/tags/tag3.xml><?xml version="1.0" encoding="utf-8"?>
<p:tagLst xmlns:p="http://schemas.openxmlformats.org/presentationml/2006/main">
  <p:tag name="KSO_WM_UNIT_TABLE_BEAUTIFY" val="smartTable{6368b5fa-21a4-4dcf-a8c7-c923612350ea}"/>
</p:tagLst>
</file>

<file path=ppt/tags/tag4.xml><?xml version="1.0" encoding="utf-8"?>
<p:tagLst xmlns:p="http://schemas.openxmlformats.org/presentationml/2006/main">
  <p:tag name="KSO_WM_UNIT_TABLE_BEAUTIFY" val="smartTable{c8ca58bd-e805-4a97-9c32-8cd0ac94c172}"/>
</p:tagLst>
</file>

<file path=ppt/tags/tag5.xml><?xml version="1.0" encoding="utf-8"?>
<p:tagLst xmlns:p="http://schemas.openxmlformats.org/presentationml/2006/main">
  <p:tag name="KSO_WM_UNIT_TABLE_BEAUTIFY" val="smartTable{6e8f1aca-8a81-44fb-ad9d-79d81a12a652}"/>
</p:tagLst>
</file>

<file path=ppt/tags/tag6.xml><?xml version="1.0" encoding="utf-8"?>
<p:tagLst xmlns:p="http://schemas.openxmlformats.org/presentationml/2006/main">
  <p:tag name="KSO_WM_UNIT_TABLE_BEAUTIFY" val="smartTable{dc66b87a-e880-4219-96e9-f7de4617ff61}"/>
  <p:tag name="TABLE_ENDDRAG_ORIGIN_RECT" val="775*154"/>
  <p:tag name="TABLE_ENDDRAG_RECT" val="83*170*775*154"/>
</p:tagLst>
</file>

<file path=ppt/tags/tag7.xml><?xml version="1.0" encoding="utf-8"?>
<p:tagLst xmlns:p="http://schemas.openxmlformats.org/presentationml/2006/main">
  <p:tag name="KSO_WM_UNIT_TABLE_BEAUTIFY" val="smartTable{c7beaabf-e935-49ac-a270-29bdf2d2114e}"/>
  <p:tag name="TABLE_ENDDRAG_ORIGIN_RECT" val="599*157"/>
  <p:tag name="TABLE_ENDDRAG_RECT" val="140*164*599*157"/>
</p:tagLst>
</file>

<file path=ppt/tags/tag8.xml><?xml version="1.0" encoding="utf-8"?>
<p:tagLst xmlns:p="http://schemas.openxmlformats.org/presentationml/2006/main">
  <p:tag name="KSO_WM_UNIT_TABLE_BEAUTIFY" val="smartTable{5f88637c-44eb-4288-aaba-bbfd118cd2e6}"/>
</p:tagLst>
</file>

<file path=ppt/tags/tag9.xml><?xml version="1.0" encoding="utf-8"?>
<p:tagLst xmlns:p="http://schemas.openxmlformats.org/presentationml/2006/main">
  <p:tag name="KSO_WM_UNIT_TABLE_BEAUTIFY" val="smartTable{e47d362a-4ae7-4560-8596-11927b0fa8b8}"/>
</p:tagLst>
</file>

<file path=ppt/tags/tag10.xml><?xml version="1.0" encoding="utf-8"?>
<p:tagLst xmlns:p="http://schemas.openxmlformats.org/presentationml/2006/main">
  <p:tag name="KSO_WM_UNIT_TABLE_BEAUTIFY" val="smartTable{30e2c93b-562d-4bec-bcab-ba8888060b8b}"/>
</p:tagLst>
</file>

<file path=ppt/tags/tag11.xml><?xml version="1.0" encoding="utf-8"?>
<p:tagLst xmlns:p="http://schemas.openxmlformats.org/presentationml/2006/main">
  <p:tag name="KSO_WM_UNIT_PLACING_PICTURE_USER_VIEWPORT" val="{&quot;height&quot;:7002,&quot;width&quot;:7344}"/>
</p:tagLst>
</file>

<file path=ppt/tags/tag12.xml><?xml version="1.0" encoding="utf-8"?>
<p:tagLst xmlns:p="http://schemas.openxmlformats.org/presentationml/2006/main">
  <p:tag name="KSO_WM_UNIT_TABLE_BEAUTIFY" val="smartTable{1f52c6d5-1339-4589-ac9f-1c19fdb0ec6e}"/>
  <p:tag name="TABLE_ENDDRAG_ORIGIN_RECT" val="934*411"/>
  <p:tag name="TABLE_ENDDRAG_RECT" val="8*147*934*411"/>
</p:tagLst>
</file>

<file path=ppt/tags/tag13.xml><?xml version="1.0" encoding="utf-8"?>
<p:tagLst xmlns:p="http://schemas.openxmlformats.org/presentationml/2006/main">
  <p:tag name="COMMONDATA" val="eyJoZGlkIjoiYmQ3NjQxYmZmN2ZkODIxYWNiNTEzMzQyMTZmNzQ1MmM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2913</Words>
  <Application>WPS 演示</Application>
  <PresentationFormat>宽屏</PresentationFormat>
  <Paragraphs>316</Paragraphs>
  <Slides>24</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Arial</vt:lpstr>
      <vt:lpstr>宋体</vt:lpstr>
      <vt:lpstr>Wingdings</vt:lpstr>
      <vt:lpstr>黑体</vt:lpstr>
      <vt:lpstr>华文楷体</vt:lpstr>
      <vt:lpstr>微软雅黑</vt:lpstr>
      <vt:lpstr>等线</vt:lpstr>
      <vt:lpstr>Times New Roman</vt:lpstr>
      <vt:lpstr>Calibri</vt:lpstr>
      <vt:lpstr>Arial Unicode MS</vt:lpstr>
      <vt:lpstr>&amp;quot</vt:lpstr>
      <vt:lpstr>Segoe Print</vt:lpstr>
      <vt:lpstr>Office 主题</vt:lpstr>
      <vt:lpstr>PowerPoint 演示文稿</vt:lpstr>
      <vt:lpstr>中国古代官员的选拔</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陈伟玲</dc:creator>
  <cp:lastModifiedBy>嘉泳</cp:lastModifiedBy>
  <cp:revision>221</cp:revision>
  <dcterms:created xsi:type="dcterms:W3CDTF">2020-02-05T11:17:00Z</dcterms:created>
  <dcterms:modified xsi:type="dcterms:W3CDTF">2022-09-19T03:17:38Z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783D73EC295C4684AE9AFD5E9EEDBD21</vt:lpwstr>
  </property>
  <property fmtid="{D5CDD505-2E9C-101B-9397-08002B2CF9AE}" pid="3" name="KSOProductBuildVer">
    <vt:lpwstr>2052-11.1.0.12019</vt:lpwstr>
  </property>
</Properties>
</file>